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11.xml" ContentType="application/vnd.openxmlformats-officedocument.presentationml.notesSlide+xml"/>
  <Override PartName="/ppt/charts/chart9.xml" ContentType="application/vnd.openxmlformats-officedocument.drawingml.chart+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48" r:id="rId1"/>
  </p:sldMasterIdLst>
  <p:notesMasterIdLst>
    <p:notesMasterId r:id="rId15"/>
  </p:notesMasterIdLst>
  <p:handoutMasterIdLst>
    <p:handoutMasterId r:id="rId16"/>
  </p:handoutMasterIdLst>
  <p:sldIdLst>
    <p:sldId id="339" r:id="rId2"/>
    <p:sldId id="373" r:id="rId3"/>
    <p:sldId id="349" r:id="rId4"/>
    <p:sldId id="348" r:id="rId5"/>
    <p:sldId id="345" r:id="rId6"/>
    <p:sldId id="353" r:id="rId7"/>
    <p:sldId id="363" r:id="rId8"/>
    <p:sldId id="355" r:id="rId9"/>
    <p:sldId id="365" r:id="rId10"/>
    <p:sldId id="356" r:id="rId11"/>
    <p:sldId id="359" r:id="rId12"/>
    <p:sldId id="361" r:id="rId13"/>
    <p:sldId id="337" r:id="rId14"/>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Scala-Regular" charset="0"/>
        <a:ea typeface="+mn-ea"/>
        <a:cs typeface="+mn-cs"/>
      </a:defRPr>
    </a:lvl1pPr>
    <a:lvl2pPr marL="457200" algn="l" rtl="0" fontAlgn="base">
      <a:spcBef>
        <a:spcPct val="0"/>
      </a:spcBef>
      <a:spcAft>
        <a:spcPct val="0"/>
      </a:spcAft>
      <a:defRPr sz="2400" kern="1200">
        <a:solidFill>
          <a:schemeClr val="tx1"/>
        </a:solidFill>
        <a:latin typeface="Scala-Regular" charset="0"/>
        <a:ea typeface="+mn-ea"/>
        <a:cs typeface="+mn-cs"/>
      </a:defRPr>
    </a:lvl2pPr>
    <a:lvl3pPr marL="914400" algn="l" rtl="0" fontAlgn="base">
      <a:spcBef>
        <a:spcPct val="0"/>
      </a:spcBef>
      <a:spcAft>
        <a:spcPct val="0"/>
      </a:spcAft>
      <a:defRPr sz="2400" kern="1200">
        <a:solidFill>
          <a:schemeClr val="tx1"/>
        </a:solidFill>
        <a:latin typeface="Scala-Regular" charset="0"/>
        <a:ea typeface="+mn-ea"/>
        <a:cs typeface="+mn-cs"/>
      </a:defRPr>
    </a:lvl3pPr>
    <a:lvl4pPr marL="1371600" algn="l" rtl="0" fontAlgn="base">
      <a:spcBef>
        <a:spcPct val="0"/>
      </a:spcBef>
      <a:spcAft>
        <a:spcPct val="0"/>
      </a:spcAft>
      <a:defRPr sz="2400" kern="1200">
        <a:solidFill>
          <a:schemeClr val="tx1"/>
        </a:solidFill>
        <a:latin typeface="Scala-Regular" charset="0"/>
        <a:ea typeface="+mn-ea"/>
        <a:cs typeface="+mn-cs"/>
      </a:defRPr>
    </a:lvl4pPr>
    <a:lvl5pPr marL="1828800" algn="l" rtl="0" fontAlgn="base">
      <a:spcBef>
        <a:spcPct val="0"/>
      </a:spcBef>
      <a:spcAft>
        <a:spcPct val="0"/>
      </a:spcAft>
      <a:defRPr sz="2400" kern="1200">
        <a:solidFill>
          <a:schemeClr val="tx1"/>
        </a:solidFill>
        <a:latin typeface="Scala-Regular" charset="0"/>
        <a:ea typeface="+mn-ea"/>
        <a:cs typeface="+mn-cs"/>
      </a:defRPr>
    </a:lvl5pPr>
    <a:lvl6pPr marL="2286000" algn="l" defTabSz="457200" rtl="0" eaLnBrk="1" latinLnBrk="0" hangingPunct="1">
      <a:defRPr sz="2400" kern="1200">
        <a:solidFill>
          <a:schemeClr val="tx1"/>
        </a:solidFill>
        <a:latin typeface="Scala-Regular" charset="0"/>
        <a:ea typeface="+mn-ea"/>
        <a:cs typeface="+mn-cs"/>
      </a:defRPr>
    </a:lvl6pPr>
    <a:lvl7pPr marL="2743200" algn="l" defTabSz="457200" rtl="0" eaLnBrk="1" latinLnBrk="0" hangingPunct="1">
      <a:defRPr sz="2400" kern="1200">
        <a:solidFill>
          <a:schemeClr val="tx1"/>
        </a:solidFill>
        <a:latin typeface="Scala-Regular" charset="0"/>
        <a:ea typeface="+mn-ea"/>
        <a:cs typeface="+mn-cs"/>
      </a:defRPr>
    </a:lvl7pPr>
    <a:lvl8pPr marL="3200400" algn="l" defTabSz="457200" rtl="0" eaLnBrk="1" latinLnBrk="0" hangingPunct="1">
      <a:defRPr sz="2400" kern="1200">
        <a:solidFill>
          <a:schemeClr val="tx1"/>
        </a:solidFill>
        <a:latin typeface="Scala-Regular" charset="0"/>
        <a:ea typeface="+mn-ea"/>
        <a:cs typeface="+mn-cs"/>
      </a:defRPr>
    </a:lvl8pPr>
    <a:lvl9pPr marL="3657600" algn="l" defTabSz="457200" rtl="0" eaLnBrk="1" latinLnBrk="0" hangingPunct="1">
      <a:defRPr sz="2400" kern="1200">
        <a:solidFill>
          <a:schemeClr val="tx1"/>
        </a:solidFill>
        <a:latin typeface="Scala-Regular"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qi Chen" initials="AC" lastIdx="0" clrIdx="0">
    <p:extLst>
      <p:ext uri="{19B8F6BF-5375-455C-9EA6-DF929625EA0E}">
        <p15:presenceInfo xmlns:p15="http://schemas.microsoft.com/office/powerpoint/2012/main" userId="S-1-5-21-602162358-1993962763-839522115-173767" providerId="AD"/>
      </p:ext>
    </p:extLst>
  </p:cmAuthor>
  <p:cmAuthor id="2" name="Kim2020" initials="K" lastIdx="47" clrIdx="1">
    <p:extLst>
      <p:ext uri="{19B8F6BF-5375-455C-9EA6-DF929625EA0E}">
        <p15:presenceInfo xmlns:p15="http://schemas.microsoft.com/office/powerpoint/2012/main" userId="Kim2020"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84AE"/>
    <a:srgbClr val="DBD3CB"/>
    <a:srgbClr val="FFFFEB"/>
    <a:srgbClr val="FCFEE8"/>
    <a:srgbClr val="FFFFEF"/>
    <a:srgbClr val="FEFEE2"/>
    <a:srgbClr val="EBE8D1"/>
    <a:srgbClr val="DDDDDD"/>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61" autoAdjust="0"/>
    <p:restoredTop sz="82442" autoAdjust="0"/>
  </p:normalViewPr>
  <p:slideViewPr>
    <p:cSldViewPr snapToGrid="0">
      <p:cViewPr varScale="1">
        <p:scale>
          <a:sx n="95" d="100"/>
          <a:sy n="95" d="100"/>
        </p:scale>
        <p:origin x="972"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75" d="100"/>
          <a:sy n="75" d="100"/>
        </p:scale>
        <p:origin x="3464" y="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ourageous\Administration\Executive\CRR\SSA%20-%202020-21%20Projects\Kids%20Leave%20Home\Output\New,%20July%202021%20docs\Charts%20for%20RDRC%20pp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tx>
            <c:strRef>
              <c:f>'Mortgage &amp; debt'!$A$3</c:f>
              <c:strCache>
                <c:ptCount val="1"/>
                <c:pt idx="0">
                  <c:v>HRS</c:v>
                </c:pt>
              </c:strCache>
            </c:strRef>
          </c:tx>
          <c:spPr>
            <a:pattFill prst="wdDnDiag">
              <a:fgClr>
                <a:srgbClr val="800000"/>
              </a:fgClr>
              <a:bgClr>
                <a:schemeClr val="bg1"/>
              </a:bgClr>
            </a:pattFill>
            <a:ln w="3175">
              <a:solidFill>
                <a:sysClr val="windowText" lastClr="000000"/>
              </a:solidFill>
            </a:ln>
          </c:spPr>
          <c:invertIfNegative val="0"/>
          <c:dLbls>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debt'!$B$3,'Mortgage &amp; debt'!$D$3,'Mortgage &amp; debt'!$F$3)</c:f>
              <c:numCache>
                <c:formatCode>_("$"* #,##0_);_("$"* \(#,##0\);_("$"* "-"??_);_(@_)</c:formatCode>
                <c:ptCount val="3"/>
                <c:pt idx="0">
                  <c:v>-361.3</c:v>
                </c:pt>
                <c:pt idx="1">
                  <c:v>-163.9</c:v>
                </c:pt>
                <c:pt idx="2">
                  <c:v>-102.2</c:v>
                </c:pt>
              </c:numCache>
            </c:numRef>
          </c:val>
          <c:extLst>
            <c:ext xmlns:c16="http://schemas.microsoft.com/office/drawing/2014/chart" uri="{C3380CC4-5D6E-409C-BE32-E72D297353CC}">
              <c16:uniqueId val="{00000000-9D2B-451B-A8D3-12B1E571DD34}"/>
            </c:ext>
          </c:extLst>
        </c:ser>
        <c:ser>
          <c:idx val="5"/>
          <c:order val="1"/>
          <c:tx>
            <c:v>PSID</c:v>
          </c:tx>
          <c:spPr>
            <a:pattFill prst="wdDnDiag">
              <a:fgClr>
                <a:schemeClr val="bg1">
                  <a:lumMod val="75000"/>
                </a:schemeClr>
              </a:fgClr>
              <a:bgClr>
                <a:schemeClr val="bg1"/>
              </a:bgClr>
            </a:pattFill>
            <a:ln w="3175">
              <a:solidFill>
                <a:sysClr val="windowText" lastClr="000000"/>
              </a:solidFill>
            </a:ln>
          </c:spPr>
          <c:invertIfNegative val="0"/>
          <c:dLbls>
            <c:dLbl>
              <c:idx val="0"/>
              <c:layout>
                <c:manualLayout>
                  <c:x val="2.7777777777777776E-2"/>
                  <c:y val="7.93650793650793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42D-47B2-9218-2F92FBDBA696}"/>
                </c:ext>
              </c:extLst>
            </c:dLbl>
            <c:dLbl>
              <c:idx val="1"/>
              <c:layout>
                <c:manualLayout>
                  <c:x val="3.0555555555555555E-2"/>
                  <c:y val="7.93650793650793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42D-47B2-9218-2F92FBDBA696}"/>
                </c:ext>
              </c:extLst>
            </c:dLbl>
            <c:dLbl>
              <c:idx val="2"/>
              <c:layout>
                <c:manualLayout>
                  <c:x val="1.6666666666666462E-2"/>
                  <c:y val="-"/>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42D-47B2-9218-2F92FBDBA696}"/>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debt'!$B$4,'Mortgage &amp; debt'!$D$4,'Mortgage &amp; debt'!$F$4)</c:f>
              <c:numCache>
                <c:formatCode>_("$"* #,##0_);_("$"* \(#,##0\);_("$"* "-"??_);_(@_)</c:formatCode>
                <c:ptCount val="3"/>
                <c:pt idx="0">
                  <c:v>-83.51</c:v>
                </c:pt>
                <c:pt idx="1">
                  <c:v>-81.99</c:v>
                </c:pt>
                <c:pt idx="2">
                  <c:v>-36.17</c:v>
                </c:pt>
              </c:numCache>
            </c:numRef>
          </c:val>
          <c:extLst>
            <c:ext xmlns:c16="http://schemas.microsoft.com/office/drawing/2014/chart" uri="{C3380CC4-5D6E-409C-BE32-E72D297353CC}">
              <c16:uniqueId val="{00000001-9D2B-451B-A8D3-12B1E571DD34}"/>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min val="-1000"/>
        </c:scaling>
        <c:delete val="0"/>
        <c:axPos val="l"/>
        <c:majorGridlines>
          <c:spPr>
            <a:ln w="3175"/>
          </c:spPr>
        </c:majorGridlines>
        <c:numFmt formatCode="&quot;$&quot;#,##0" sourceLinked="0"/>
        <c:majorTickMark val="out"/>
        <c:minorTickMark val="none"/>
        <c:tickLblPos val="nextTo"/>
        <c:spPr>
          <a:ln w="3175"/>
        </c:spPr>
        <c:crossAx val="168648080"/>
        <c:crosses val="autoZero"/>
        <c:crossBetween val="between"/>
        <c:majorUnit val="250"/>
      </c:valAx>
    </c:plotArea>
    <c:legend>
      <c:legendPos val="r"/>
      <c:layout>
        <c:manualLayout>
          <c:xMode val="edge"/>
          <c:yMode val="edge"/>
          <c:x val="0.69132939632545931"/>
          <c:y val="0.78163979502562175"/>
          <c:w val="0.29795691163604549"/>
          <c:h val="0.16159261342332207"/>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tx>
            <c:v>HRS</c:v>
          </c:tx>
          <c:spPr>
            <a:pattFill prst="wdDnDiag">
              <a:fgClr>
                <a:srgbClr val="800000"/>
              </a:fgClr>
              <a:bgClr>
                <a:schemeClr val="bg1"/>
              </a:bgClr>
            </a:patt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 (2)'!$B$3,'Mortgage &amp; debt (2)'!$D$3,'Mortgage &amp; debt (2)'!$F$3)</c:f>
              <c:strCache>
                <c:ptCount val="3"/>
                <c:pt idx="0">
                  <c:v>D1</c:v>
                </c:pt>
                <c:pt idx="1">
                  <c:v>D2</c:v>
                </c:pt>
                <c:pt idx="2">
                  <c:v>D3</c:v>
                </c:pt>
              </c:strCache>
            </c:strRef>
          </c:cat>
          <c:val>
            <c:numRef>
              <c:f>('Mortgage &amp; debt (2)'!$B$4,'Mortgage &amp; debt (2)'!$D$4,'Mortgage &amp; debt (2)'!$F$4)</c:f>
              <c:numCache>
                <c:formatCode>0.0%</c:formatCode>
                <c:ptCount val="3"/>
                <c:pt idx="0">
                  <c:v>-0.249</c:v>
                </c:pt>
                <c:pt idx="1">
                  <c:v>1.06E-2</c:v>
                </c:pt>
                <c:pt idx="2">
                  <c:v>-4.0600000000000002E-3</c:v>
                </c:pt>
              </c:numCache>
            </c:numRef>
          </c:val>
          <c:extLst>
            <c:ext xmlns:c16="http://schemas.microsoft.com/office/drawing/2014/chart" uri="{C3380CC4-5D6E-409C-BE32-E72D297353CC}">
              <c16:uniqueId val="{00000000-F0CE-4BA9-8CC1-39012CDDC47B}"/>
            </c:ext>
          </c:extLst>
        </c:ser>
        <c:ser>
          <c:idx val="5"/>
          <c:order val="1"/>
          <c:tx>
            <c:v>PSID</c:v>
          </c:tx>
          <c:spPr>
            <a:pattFill prst="wdDnDiag">
              <a:fgClr>
                <a:schemeClr val="bg1">
                  <a:lumMod val="75000"/>
                </a:schemeClr>
              </a:fgClr>
              <a:bgClr>
                <a:schemeClr val="bg1"/>
              </a:bgClr>
            </a:patt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 (2)'!$B$3,'Mortgage &amp; debt (2)'!$D$3,'Mortgage &amp; debt (2)'!$F$3)</c:f>
              <c:strCache>
                <c:ptCount val="3"/>
                <c:pt idx="0">
                  <c:v>D1</c:v>
                </c:pt>
                <c:pt idx="1">
                  <c:v>D2</c:v>
                </c:pt>
                <c:pt idx="2">
                  <c:v>D3</c:v>
                </c:pt>
              </c:strCache>
            </c:strRef>
          </c:cat>
          <c:val>
            <c:numRef>
              <c:f>('Mortgage &amp; debt (2)'!$B$5,'Mortgage &amp; debt (2)'!$D$5,'Mortgage &amp; debt (2)'!$F$5)</c:f>
              <c:numCache>
                <c:formatCode>0.0%</c:formatCode>
                <c:ptCount val="3"/>
                <c:pt idx="0">
                  <c:v>6.13E-2</c:v>
                </c:pt>
                <c:pt idx="1">
                  <c:v>-0.3</c:v>
                </c:pt>
                <c:pt idx="2">
                  <c:v>0.44900000000000001</c:v>
                </c:pt>
              </c:numCache>
            </c:numRef>
          </c:val>
          <c:extLst>
            <c:ext xmlns:c16="http://schemas.microsoft.com/office/drawing/2014/chart" uri="{C3380CC4-5D6E-409C-BE32-E72D297353CC}">
              <c16:uniqueId val="{00000001-F0CE-4BA9-8CC1-39012CDDC47B}"/>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out"/>
        <c:minorTickMark val="none"/>
        <c:tickLblPos val="low"/>
        <c:spPr>
          <a:ln w="3175"/>
        </c:spPr>
        <c:crossAx val="168648640"/>
        <c:crosses val="autoZero"/>
        <c:auto val="1"/>
        <c:lblAlgn val="ctr"/>
        <c:lblOffset val="100"/>
        <c:noMultiLvlLbl val="0"/>
      </c:catAx>
      <c:valAx>
        <c:axId val="168648640"/>
        <c:scaling>
          <c:orientation val="minMax"/>
          <c:max val="0.5"/>
        </c:scaling>
        <c:delete val="0"/>
        <c:axPos val="l"/>
        <c:majorGridlines>
          <c:spPr>
            <a:ln w="3175"/>
          </c:spPr>
        </c:majorGridlines>
        <c:numFmt formatCode="0%" sourceLinked="0"/>
        <c:majorTickMark val="out"/>
        <c:minorTickMark val="none"/>
        <c:tickLblPos val="nextTo"/>
        <c:spPr>
          <a:ln w="3175"/>
        </c:spPr>
        <c:crossAx val="168648080"/>
        <c:crosses val="autoZero"/>
        <c:crossBetween val="between"/>
        <c:majorUnit val="0.25"/>
      </c:valAx>
    </c:plotArea>
    <c:legend>
      <c:legendPos val="r"/>
      <c:layout>
        <c:manualLayout>
          <c:xMode val="edge"/>
          <c:yMode val="edge"/>
          <c:x val="0.19132939632545931"/>
          <c:y val="8.5211131696773204E-2"/>
          <c:w val="0.44795691163604551"/>
          <c:h val="0.13848328701559365"/>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tx>
            <c:strRef>
              <c:f>'Mortgage &amp; debt'!$A$3</c:f>
              <c:strCache>
                <c:ptCount val="1"/>
                <c:pt idx="0">
                  <c:v>HRS</c:v>
                </c:pt>
              </c:strCache>
            </c:strRef>
          </c:tx>
          <c:spPr>
            <a:pattFill prst="wdDnDiag">
              <a:fgClr>
                <a:srgbClr val="800000"/>
              </a:fgClr>
              <a:bgClr>
                <a:schemeClr val="bg1"/>
              </a:bgClr>
            </a:patt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debt'!$B$9,'Mortgage &amp; debt'!$D$9,'Mortgage &amp; debt'!$F$9)</c:f>
              <c:numCache>
                <c:formatCode>0.0%</c:formatCode>
                <c:ptCount val="3"/>
                <c:pt idx="0">
                  <c:v>1.52E-2</c:v>
                </c:pt>
                <c:pt idx="1">
                  <c:v>1.98E-3</c:v>
                </c:pt>
                <c:pt idx="2">
                  <c:v>-7.7999999999999996E-3</c:v>
                </c:pt>
              </c:numCache>
            </c:numRef>
          </c:val>
          <c:extLst>
            <c:ext xmlns:c16="http://schemas.microsoft.com/office/drawing/2014/chart" uri="{C3380CC4-5D6E-409C-BE32-E72D297353CC}">
              <c16:uniqueId val="{00000000-0E4B-44EF-B056-748C96B5E84C}"/>
            </c:ext>
          </c:extLst>
        </c:ser>
        <c:ser>
          <c:idx val="5"/>
          <c:order val="1"/>
          <c:tx>
            <c:v>PSID</c:v>
          </c:tx>
          <c:spPr>
            <a:pattFill prst="wdDnDiag">
              <a:fgClr>
                <a:schemeClr val="bg1">
                  <a:lumMod val="75000"/>
                </a:schemeClr>
              </a:fgClr>
              <a:bgClr>
                <a:schemeClr val="bg1"/>
              </a:bgClr>
            </a:patt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debt'!$B$10,'Mortgage &amp; debt'!$D$10,'Mortgage &amp; debt'!$F$10)</c:f>
              <c:numCache>
                <c:formatCode>0.0%</c:formatCode>
                <c:ptCount val="3"/>
                <c:pt idx="0">
                  <c:v>-9.2800000000000001E-4</c:v>
                </c:pt>
                <c:pt idx="1">
                  <c:v>1.9E-2</c:v>
                </c:pt>
                <c:pt idx="2">
                  <c:v>2.0400000000000001E-2</c:v>
                </c:pt>
              </c:numCache>
            </c:numRef>
          </c:val>
          <c:extLst>
            <c:ext xmlns:c16="http://schemas.microsoft.com/office/drawing/2014/chart" uri="{C3380CC4-5D6E-409C-BE32-E72D297353CC}">
              <c16:uniqueId val="{00000001-0E4B-44EF-B056-748C96B5E84C}"/>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out"/>
        <c:minorTickMark val="none"/>
        <c:tickLblPos val="low"/>
        <c:spPr>
          <a:ln w="3175"/>
        </c:spPr>
        <c:crossAx val="168648640"/>
        <c:crosses val="autoZero"/>
        <c:auto val="1"/>
        <c:lblAlgn val="ctr"/>
        <c:lblOffset val="100"/>
        <c:noMultiLvlLbl val="0"/>
      </c:catAx>
      <c:valAx>
        <c:axId val="168648640"/>
        <c:scaling>
          <c:orientation val="minMax"/>
          <c:max val="4.0000000000000008E-2"/>
          <c:min val="-2.0000000000000004E-2"/>
        </c:scaling>
        <c:delete val="0"/>
        <c:axPos val="l"/>
        <c:majorGridlines>
          <c:spPr>
            <a:ln w="3175"/>
          </c:spPr>
        </c:majorGridlines>
        <c:numFmt formatCode="0%" sourceLinked="0"/>
        <c:majorTickMark val="out"/>
        <c:minorTickMark val="none"/>
        <c:tickLblPos val="nextTo"/>
        <c:spPr>
          <a:ln w="3175"/>
        </c:spPr>
        <c:crossAx val="168648080"/>
        <c:crosses val="autoZero"/>
        <c:crossBetween val="between"/>
        <c:majorUnit val="2.0000000000000004E-2"/>
      </c:valAx>
    </c:plotArea>
    <c:legend>
      <c:legendPos val="r"/>
      <c:layout>
        <c:manualLayout>
          <c:xMode val="edge"/>
          <c:yMode val="edge"/>
          <c:x val="0.15799606299212599"/>
          <c:y val="5.6110486189226344E-2"/>
          <c:w val="0.27295691163604552"/>
          <c:h val="0.16556086739157605"/>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tx>
            <c:strRef>
              <c:f>'Mortgage &amp; debt'!$A$3</c:f>
              <c:strCache>
                <c:ptCount val="1"/>
                <c:pt idx="0">
                  <c:v>HRS</c:v>
                </c:pt>
              </c:strCache>
            </c:strRef>
          </c:tx>
          <c:spPr>
            <a:pattFill prst="wdDnDiag">
              <a:fgClr>
                <a:srgbClr val="800000"/>
              </a:fgClr>
              <a:bgClr>
                <a:schemeClr val="bg1"/>
              </a:bgClr>
            </a:pattFill>
            <a:ln w="3175">
              <a:solidFill>
                <a:sysClr val="windowText" lastClr="000000"/>
              </a:solidFill>
            </a:ln>
          </c:spPr>
          <c:invertIfNegative val="0"/>
          <c:dLbls>
            <c:dLbl>
              <c:idx val="1"/>
              <c:layout>
                <c:manualLayout>
                  <c:x val="-2.2222222222222223E-2"/>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A22-8843-A51F-E98353045392}"/>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debt'!$B$15,'Mortgage &amp; debt'!$D$15,'Mortgage &amp; debt'!$F$15)</c:f>
              <c:numCache>
                <c:formatCode>0.0%</c:formatCode>
                <c:ptCount val="3"/>
                <c:pt idx="0">
                  <c:v>-0.129</c:v>
                </c:pt>
                <c:pt idx="1">
                  <c:v>-2.33E-3</c:v>
                </c:pt>
                <c:pt idx="2">
                  <c:v>-4.9299999999999997E-2</c:v>
                </c:pt>
              </c:numCache>
            </c:numRef>
          </c:val>
          <c:extLst>
            <c:ext xmlns:c16="http://schemas.microsoft.com/office/drawing/2014/chart" uri="{C3380CC4-5D6E-409C-BE32-E72D297353CC}">
              <c16:uniqueId val="{00000000-5110-494E-9FD1-8B788E5E5446}"/>
            </c:ext>
          </c:extLst>
        </c:ser>
        <c:ser>
          <c:idx val="5"/>
          <c:order val="1"/>
          <c:tx>
            <c:v>PSID</c:v>
          </c:tx>
          <c:spPr>
            <a:pattFill prst="wdDnDiag">
              <a:fgClr>
                <a:schemeClr val="bg1">
                  <a:lumMod val="75000"/>
                </a:schemeClr>
              </a:fgClr>
              <a:bgClr>
                <a:schemeClr val="bg1"/>
              </a:bgClr>
            </a:pattFill>
            <a:ln w="3175">
              <a:solidFill>
                <a:sysClr val="windowText" lastClr="000000"/>
              </a:solidFill>
            </a:ln>
          </c:spPr>
          <c:invertIfNegative val="0"/>
          <c:dLbls>
            <c:dLbl>
              <c:idx val="1"/>
              <c:layout>
                <c:manualLayout>
                  <c:x val="2.2222222222222223E-2"/>
                  <c:y val="-5.95238095238095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7B2-4AC6-A428-B375B4A75AFC}"/>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('Mortgage &amp; debt'!$B$16,'Mortgage &amp; debt'!$D$16,'Mortgage &amp; debt'!$F$16)</c:f>
              <c:numCache>
                <c:formatCode>0.0%</c:formatCode>
                <c:ptCount val="3"/>
                <c:pt idx="0">
                  <c:v>6.7799999999999996E-3</c:v>
                </c:pt>
                <c:pt idx="1">
                  <c:v>-7.8200000000000006E-3</c:v>
                </c:pt>
                <c:pt idx="2">
                  <c:v>4.5999999999999999E-3</c:v>
                </c:pt>
              </c:numCache>
            </c:numRef>
          </c:val>
          <c:extLst>
            <c:ext xmlns:c16="http://schemas.microsoft.com/office/drawing/2014/chart" uri="{C3380CC4-5D6E-409C-BE32-E72D297353CC}">
              <c16:uniqueId val="{00000001-5110-494E-9FD1-8B788E5E5446}"/>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out"/>
        <c:minorTickMark val="none"/>
        <c:tickLblPos val="low"/>
        <c:spPr>
          <a:ln w="3175"/>
        </c:spPr>
        <c:crossAx val="168648640"/>
        <c:crosses val="autoZero"/>
        <c:auto val="1"/>
        <c:lblAlgn val="ctr"/>
        <c:lblOffset val="100"/>
        <c:noMultiLvlLbl val="0"/>
      </c:catAx>
      <c:valAx>
        <c:axId val="168648640"/>
        <c:scaling>
          <c:orientation val="minMax"/>
          <c:max val="5.000000000000001E-2"/>
        </c:scaling>
        <c:delete val="0"/>
        <c:axPos val="l"/>
        <c:majorGridlines>
          <c:spPr>
            <a:ln w="3175"/>
          </c:spPr>
        </c:majorGridlines>
        <c:numFmt formatCode="0%" sourceLinked="0"/>
        <c:majorTickMark val="out"/>
        <c:minorTickMark val="none"/>
        <c:tickLblPos val="nextTo"/>
        <c:spPr>
          <a:ln w="3175"/>
        </c:spPr>
        <c:crossAx val="168648080"/>
        <c:crosses val="autoZero"/>
        <c:crossBetween val="between"/>
        <c:majorUnit val="5.000000000000001E-2"/>
      </c:valAx>
    </c:plotArea>
    <c:legend>
      <c:legendPos val="r"/>
      <c:layout>
        <c:manualLayout>
          <c:xMode val="edge"/>
          <c:yMode val="edge"/>
          <c:x val="0.63299606299212596"/>
          <c:y val="0.68640169978752652"/>
          <c:w val="0.35351246719160107"/>
          <c:h val="0.13381483564554428"/>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spPr>
            <a:pattFill prst="wdDnDiag">
              <a:fgClr>
                <a:srgbClr val="800000"/>
              </a:fgClr>
              <a:bgClr>
                <a:schemeClr val="bg1"/>
              </a:bgClr>
            </a:pattFill>
            <a:ln w="3175">
              <a:solidFill>
                <a:sysClr val="windowText" lastClr="000000"/>
              </a:solidFill>
            </a:ln>
          </c:spPr>
          <c:invertIfNegative val="0"/>
          <c:dPt>
            <c:idx val="1"/>
            <c:invertIfNegative val="0"/>
            <c:bubble3D val="0"/>
            <c:spPr>
              <a:solidFill>
                <a:srgbClr val="800000"/>
              </a:solidFill>
              <a:ln w="3175">
                <a:solidFill>
                  <a:sysClr val="windowText" lastClr="000000"/>
                </a:solidFill>
              </a:ln>
            </c:spPr>
            <c:extLst>
              <c:ext xmlns:c16="http://schemas.microsoft.com/office/drawing/2014/chart" uri="{C3380CC4-5D6E-409C-BE32-E72D297353CC}">
                <c16:uniqueId val="{00000001-7806-4A6A-909F-B24A5F738B6F}"/>
              </c:ext>
            </c:extLst>
          </c:dPt>
          <c:dPt>
            <c:idx val="2"/>
            <c:invertIfNegative val="0"/>
            <c:bubble3D val="0"/>
            <c:spPr>
              <a:solidFill>
                <a:srgbClr val="800000"/>
              </a:solidFill>
              <a:ln w="3175">
                <a:solidFill>
                  <a:sysClr val="windowText" lastClr="000000"/>
                </a:solidFill>
              </a:ln>
            </c:spPr>
            <c:extLst>
              <c:ext xmlns:c16="http://schemas.microsoft.com/office/drawing/2014/chart" uri="{C3380CC4-5D6E-409C-BE32-E72D297353CC}">
                <c16:uniqueId val="{00000003-7806-4A6A-909F-B24A5F738B6F}"/>
              </c:ext>
            </c:extLst>
          </c:dPt>
          <c:dLbls>
            <c:dLbl>
              <c:idx val="1"/>
              <c:layout>
                <c:manualLayout>
                  <c:x val="-2.7777777777777779E-3"/>
                  <c:y val="1.19047619047619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806-4A6A-909F-B24A5F738B6F}"/>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('Net transfers'!$B$2,'Net transfers'!$D$2,'Net transfers'!$F$2)</c:f>
              <c:strCache>
                <c:ptCount val="3"/>
                <c:pt idx="0">
                  <c:v>D1</c:v>
                </c:pt>
                <c:pt idx="1">
                  <c:v>D2</c:v>
                </c:pt>
                <c:pt idx="2">
                  <c:v>D3</c:v>
                </c:pt>
              </c:strCache>
            </c:strRef>
          </c:cat>
          <c:val>
            <c:numRef>
              <c:f>('Net transfers'!$B$3,'Net transfers'!$D$3,'Net transfers'!$F$3)</c:f>
              <c:numCache>
                <c:formatCode>_("$"* #,##0_);_("$"* \(#,##0\);_("$"* "-"??_);_(@_)</c:formatCode>
                <c:ptCount val="3"/>
                <c:pt idx="0">
                  <c:v>-1020</c:v>
                </c:pt>
                <c:pt idx="1">
                  <c:v>-1761</c:v>
                </c:pt>
                <c:pt idx="2">
                  <c:v>-2064</c:v>
                </c:pt>
              </c:numCache>
            </c:numRef>
          </c:val>
          <c:extLst>
            <c:ext xmlns:c16="http://schemas.microsoft.com/office/drawing/2014/chart" uri="{C3380CC4-5D6E-409C-BE32-E72D297353CC}">
              <c16:uniqueId val="{00000004-7806-4A6A-909F-B24A5F738B6F}"/>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scaling>
        <c:delete val="0"/>
        <c:axPos val="l"/>
        <c:majorGridlines>
          <c:spPr>
            <a:ln w="3175"/>
          </c:spPr>
        </c:majorGridlines>
        <c:numFmt formatCode="&quot;$&quot;#,##0" sourceLinked="0"/>
        <c:majorTickMark val="out"/>
        <c:minorTickMark val="none"/>
        <c:tickLblPos val="nextTo"/>
        <c:spPr>
          <a:ln w="3175"/>
        </c:spPr>
        <c:crossAx val="168648080"/>
        <c:crosses val="autoZero"/>
        <c:crossBetween val="between"/>
        <c:majorUnit val="1000"/>
      </c:valAx>
      <c:spPr>
        <a:ln w="3175">
          <a:solidFill>
            <a:schemeClr val="bg1">
              <a:lumMod val="50000"/>
            </a:schemeClr>
          </a:solidFill>
        </a:ln>
      </c:spPr>
    </c:plotArea>
    <c:plotVisOnly val="1"/>
    <c:dispBlanksAs val="gap"/>
    <c:showDLblsOverMax val="0"/>
  </c:chart>
  <c:spPr>
    <a:ln>
      <a:noFill/>
    </a:ln>
  </c:spPr>
  <c:txPr>
    <a:bodyPr/>
    <a:lstStyle/>
    <a:p>
      <a:pPr>
        <a:defRPr sz="2000">
          <a:solidFill>
            <a:schemeClr val="tx1"/>
          </a:solidFill>
          <a:latin typeface="Times New Roman"/>
          <a:cs typeface="Times New Roman"/>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tx>
            <c:strRef>
              <c:f>'Net transfers'!$A$9</c:f>
              <c:strCache>
                <c:ptCount val="1"/>
                <c:pt idx="0">
                  <c:v>HRS</c:v>
                </c:pt>
              </c:strCache>
            </c:strRef>
          </c:tx>
          <c:spPr>
            <a:solidFill>
              <a:srgbClr val="800000"/>
            </a:solidFill>
            <a:ln w="3175">
              <a:solidFill>
                <a:sysClr val="windowText" lastClr="000000"/>
              </a:solidFill>
            </a:ln>
          </c:spPr>
          <c:invertIfNegative val="0"/>
          <c:dLbls>
            <c:dLbl>
              <c:idx val="0"/>
              <c:layout>
                <c:manualLayout>
                  <c:x val="-2.5462668816039986E-17"/>
                  <c:y val="4.62962962962962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66E-49C4-86CF-8DD63742B3E5}"/>
                </c:ext>
              </c:extLst>
            </c:dLbl>
            <c:dLbl>
              <c:idx val="1"/>
              <c:layout>
                <c:manualLayout>
                  <c:x val="-3.6111111111111163E-2"/>
                  <c:y val="-7.142763404574428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66E-49C4-86CF-8DD63742B3E5}"/>
                </c:ext>
              </c:extLst>
            </c:dLbl>
            <c:dLbl>
              <c:idx val="2"/>
              <c:layout>
                <c:manualLayout>
                  <c:x val="-3.6111111111111108E-2"/>
                  <c:y val="-4.695694288213973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66E-49C4-86CF-8DD63742B3E5}"/>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('Mortgage &amp; debt'!$B$2,'Mortgage &amp; debt'!$D$2,'Mortgage &amp; debt'!$F$2)</c:f>
              <c:strCache>
                <c:ptCount val="3"/>
                <c:pt idx="0">
                  <c:v>D1</c:v>
                </c:pt>
                <c:pt idx="1">
                  <c:v>D2</c:v>
                </c:pt>
                <c:pt idx="2">
                  <c:v>D3</c:v>
                </c:pt>
              </c:strCache>
            </c:strRef>
          </c:cat>
          <c:val>
            <c:numRef>
              <c:f>('Net transfers'!$B$9,'Net transfers'!$D$9,'Net transfers'!$F$9)</c:f>
              <c:numCache>
                <c:formatCode>_("$"* #,##0_);_("$"* \(#,##0\);_("$"* "-"??_);_(@_)</c:formatCode>
                <c:ptCount val="3"/>
                <c:pt idx="0">
                  <c:v>-858</c:v>
                </c:pt>
                <c:pt idx="1">
                  <c:v>-1064</c:v>
                </c:pt>
                <c:pt idx="2">
                  <c:v>-1202</c:v>
                </c:pt>
              </c:numCache>
            </c:numRef>
          </c:val>
          <c:extLst>
            <c:ext xmlns:c16="http://schemas.microsoft.com/office/drawing/2014/chart" uri="{C3380CC4-5D6E-409C-BE32-E72D297353CC}">
              <c16:uniqueId val="{00000003-066E-49C4-86CF-8DD63742B3E5}"/>
            </c:ext>
          </c:extLst>
        </c:ser>
        <c:ser>
          <c:idx val="5"/>
          <c:order val="1"/>
          <c:tx>
            <c:v>PSID</c:v>
          </c:tx>
          <c:spPr>
            <a:solidFill>
              <a:schemeClr val="bg1">
                <a:lumMod val="75000"/>
              </a:schemeClr>
            </a:solidFill>
            <a:ln w="3175">
              <a:solidFill>
                <a:sysClr val="windowText" lastClr="000000"/>
              </a:solidFill>
            </a:ln>
          </c:spPr>
          <c:invertIfNegative val="0"/>
          <c:dLbls>
            <c:dLbl>
              <c:idx val="2"/>
              <c:layout>
                <c:manualLayout>
                  <c:x val="-1.0673665791786213E-4"/>
                  <c:y val="-2.7115829271340937E-2"/>
                </c:manualLayout>
              </c:layout>
              <c:showLegendKey val="0"/>
              <c:showVal val="1"/>
              <c:showCatName val="0"/>
              <c:showSerName val="0"/>
              <c:showPercent val="0"/>
              <c:showBubbleSize val="0"/>
              <c:extLst>
                <c:ext xmlns:c15="http://schemas.microsoft.com/office/drawing/2012/chart" uri="{CE6537A1-D6FC-4f65-9D91-7224C49458BB}">
                  <c15:layout>
                    <c:manualLayout>
                      <c:w val="0.21306255468066493"/>
                      <c:h val="0.1051787276590426"/>
                    </c:manualLayout>
                  </c15:layout>
                </c:ext>
                <c:ext xmlns:c16="http://schemas.microsoft.com/office/drawing/2014/chart" uri="{C3380CC4-5D6E-409C-BE32-E72D297353CC}">
                  <c16:uniqueId val="{00000004-066E-49C4-86CF-8DD63742B3E5}"/>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('Net transfers'!$B$10,'Net transfers'!$D$10,'Net transfers'!$F$10)</c:f>
              <c:numCache>
                <c:formatCode>_("$"* #,##0_);_("$"* \(#,##0\);_("$"* "-"??_);_(@_)</c:formatCode>
                <c:ptCount val="3"/>
                <c:pt idx="0">
                  <c:v>626.1</c:v>
                </c:pt>
                <c:pt idx="1">
                  <c:v>-995.7</c:v>
                </c:pt>
                <c:pt idx="2">
                  <c:v>-1021</c:v>
                </c:pt>
              </c:numCache>
            </c:numRef>
          </c:val>
          <c:extLst>
            <c:ext xmlns:c16="http://schemas.microsoft.com/office/drawing/2014/chart" uri="{C3380CC4-5D6E-409C-BE32-E72D297353CC}">
              <c16:uniqueId val="{00000005-066E-49C4-86CF-8DD63742B3E5}"/>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min val="-2000"/>
        </c:scaling>
        <c:delete val="0"/>
        <c:axPos val="l"/>
        <c:majorGridlines>
          <c:spPr>
            <a:ln w="3175"/>
          </c:spPr>
        </c:majorGridlines>
        <c:numFmt formatCode="&quot;$&quot;#,##0" sourceLinked="0"/>
        <c:majorTickMark val="out"/>
        <c:minorTickMark val="none"/>
        <c:tickLblPos val="nextTo"/>
        <c:spPr>
          <a:ln w="3175"/>
        </c:spPr>
        <c:crossAx val="168648080"/>
        <c:crosses val="autoZero"/>
        <c:crossBetween val="between"/>
        <c:majorUnit val="1000"/>
      </c:valAx>
    </c:plotArea>
    <c:legend>
      <c:legendPos val="r"/>
      <c:layout>
        <c:manualLayout>
          <c:xMode val="edge"/>
          <c:yMode val="edge"/>
          <c:x val="0.55521828521434824"/>
          <c:y val="0.14738032745906762"/>
          <c:w val="0.43684580052493438"/>
          <c:h val="0.13381483564554428"/>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spPr>
            <a:solidFill>
              <a:schemeClr val="bg1">
                <a:lumMod val="75000"/>
              </a:schemeClr>
            </a:solidFill>
            <a:ln w="3175">
              <a:solidFill>
                <a:sysClr val="windowText" lastClr="000000"/>
              </a:solidFill>
            </a:ln>
          </c:spPr>
          <c:invertIfNegative val="0"/>
          <c:dPt>
            <c:idx val="1"/>
            <c:invertIfNegative val="0"/>
            <c:bubble3D val="0"/>
            <c:extLst>
              <c:ext xmlns:c16="http://schemas.microsoft.com/office/drawing/2014/chart" uri="{C3380CC4-5D6E-409C-BE32-E72D297353CC}">
                <c16:uniqueId val="{00000000-8B5D-4666-AA16-A5E82DEEC70E}"/>
              </c:ext>
            </c:extLst>
          </c:dPt>
          <c:dPt>
            <c:idx val="2"/>
            <c:invertIfNegative val="0"/>
            <c:bubble3D val="0"/>
            <c:extLst>
              <c:ext xmlns:c16="http://schemas.microsoft.com/office/drawing/2014/chart" uri="{C3380CC4-5D6E-409C-BE32-E72D297353CC}">
                <c16:uniqueId val="{00000001-8B5D-4666-AA16-A5E82DEEC70E}"/>
              </c:ext>
            </c:extLst>
          </c:dPt>
          <c:dLbls>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(Consumption!$B$2,Consumption!$D$2,Consumption!$F$2)</c:f>
              <c:strCache>
                <c:ptCount val="3"/>
                <c:pt idx="0">
                  <c:v>D1</c:v>
                </c:pt>
                <c:pt idx="1">
                  <c:v>D2</c:v>
                </c:pt>
                <c:pt idx="2">
                  <c:v>D3</c:v>
                </c:pt>
              </c:strCache>
            </c:strRef>
          </c:cat>
          <c:val>
            <c:numRef>
              <c:f>(Consumption!$B$3,Consumption!$D$3,Consumption!$F$3)</c:f>
              <c:numCache>
                <c:formatCode>_("$"* #,##0_);_("$"* \(#,##0\);_("$"* "-"??_);_(@_)</c:formatCode>
                <c:ptCount val="3"/>
                <c:pt idx="0">
                  <c:v>-2210</c:v>
                </c:pt>
                <c:pt idx="1">
                  <c:v>-6883</c:v>
                </c:pt>
                <c:pt idx="2">
                  <c:v>-6959</c:v>
                </c:pt>
              </c:numCache>
            </c:numRef>
          </c:val>
          <c:extLst>
            <c:ext xmlns:c16="http://schemas.microsoft.com/office/drawing/2014/chart" uri="{C3380CC4-5D6E-409C-BE32-E72D297353CC}">
              <c16:uniqueId val="{00000002-8B5D-4666-AA16-A5E82DEEC70E}"/>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scaling>
        <c:delete val="0"/>
        <c:axPos val="l"/>
        <c:majorGridlines>
          <c:spPr>
            <a:ln w="3175"/>
          </c:spPr>
        </c:majorGridlines>
        <c:numFmt formatCode="&quot;$&quot;#,##0" sourceLinked="0"/>
        <c:majorTickMark val="out"/>
        <c:minorTickMark val="none"/>
        <c:tickLblPos val="nextTo"/>
        <c:spPr>
          <a:ln w="3175"/>
        </c:spPr>
        <c:crossAx val="168648080"/>
        <c:crosses val="autoZero"/>
        <c:crossBetween val="between"/>
        <c:majorUnit val="2000"/>
      </c:valAx>
    </c:plotArea>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641294838145226E-2"/>
          <c:y val="2.636920384951881E-2"/>
          <c:w val="0.91924759405074363"/>
          <c:h val="0.86875296837895266"/>
        </c:manualLayout>
      </c:layout>
      <c:barChart>
        <c:barDir val="col"/>
        <c:grouping val="clustered"/>
        <c:varyColors val="0"/>
        <c:ser>
          <c:idx val="4"/>
          <c:order val="0"/>
          <c:tx>
            <c:v>HRS</c:v>
          </c:tx>
          <c:spPr>
            <a:solidFill>
              <a:srgbClr val="800000"/>
            </a:solid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(Labor!$B$3,Labor!$D$3,Labor!$F$3)</c:f>
              <c:numCache>
                <c:formatCode>0.0</c:formatCode>
                <c:ptCount val="3"/>
                <c:pt idx="0">
                  <c:v>-0.97299999999999998</c:v>
                </c:pt>
                <c:pt idx="1">
                  <c:v>-1.431</c:v>
                </c:pt>
                <c:pt idx="2">
                  <c:v>-2.2210000000000001</c:v>
                </c:pt>
              </c:numCache>
            </c:numRef>
          </c:val>
          <c:extLst>
            <c:ext xmlns:c16="http://schemas.microsoft.com/office/drawing/2014/chart" uri="{C3380CC4-5D6E-409C-BE32-E72D297353CC}">
              <c16:uniqueId val="{00000000-B453-4CCE-BE61-F0E9FA1ECE1E}"/>
            </c:ext>
          </c:extLst>
        </c:ser>
        <c:ser>
          <c:idx val="5"/>
          <c:order val="1"/>
          <c:tx>
            <c:v>PSID</c:v>
          </c:tx>
          <c:spPr>
            <a:pattFill prst="wdUpDiag">
              <a:fgClr>
                <a:schemeClr val="bg1">
                  <a:lumMod val="75000"/>
                </a:schemeClr>
              </a:fgClr>
              <a:bgClr>
                <a:schemeClr val="bg1"/>
              </a:bgClr>
            </a:pattFill>
            <a:ln w="3175">
              <a:solidFill>
                <a:sysClr val="windowText" lastClr="000000"/>
              </a:solidFill>
            </a:ln>
          </c:spPr>
          <c:invertIfNegative val="0"/>
          <c:dLbls>
            <c:dLbl>
              <c:idx val="0"/>
              <c:layout>
                <c:manualLayout>
                  <c:x val="0"/>
                  <c:y val="1.388888888888893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453-4CCE-BE61-F0E9FA1ECE1E}"/>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(Labor!$B$4,Labor!$D$4,Labor!$F$4)</c:f>
              <c:numCache>
                <c:formatCode>0.0</c:formatCode>
                <c:ptCount val="3"/>
                <c:pt idx="0">
                  <c:v>0.501</c:v>
                </c:pt>
                <c:pt idx="1">
                  <c:v>-0.76400000000000001</c:v>
                </c:pt>
                <c:pt idx="2">
                  <c:v>-0.77</c:v>
                </c:pt>
              </c:numCache>
            </c:numRef>
          </c:val>
          <c:extLst>
            <c:ext xmlns:c16="http://schemas.microsoft.com/office/drawing/2014/chart" uri="{C3380CC4-5D6E-409C-BE32-E72D297353CC}">
              <c16:uniqueId val="{00000002-B453-4CCE-BE61-F0E9FA1ECE1E}"/>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out"/>
        <c:minorTickMark val="none"/>
        <c:tickLblPos val="low"/>
        <c:spPr>
          <a:ln w="3175"/>
        </c:spPr>
        <c:crossAx val="168648640"/>
        <c:crosses val="autoZero"/>
        <c:auto val="1"/>
        <c:lblAlgn val="ctr"/>
        <c:lblOffset val="100"/>
        <c:noMultiLvlLbl val="0"/>
      </c:catAx>
      <c:valAx>
        <c:axId val="168648640"/>
        <c:scaling>
          <c:orientation val="minMax"/>
          <c:max val="3"/>
        </c:scaling>
        <c:delete val="0"/>
        <c:axPos val="l"/>
        <c:majorGridlines>
          <c:spPr>
            <a:ln w="3175"/>
          </c:spPr>
        </c:majorGridlines>
        <c:numFmt formatCode="#,##0" sourceLinked="0"/>
        <c:majorTickMark val="out"/>
        <c:minorTickMark val="none"/>
        <c:tickLblPos val="nextTo"/>
        <c:spPr>
          <a:ln w="3175"/>
        </c:spPr>
        <c:crossAx val="168648080"/>
        <c:crosses val="autoZero"/>
        <c:crossBetween val="between"/>
        <c:majorUnit val="1"/>
      </c:valAx>
    </c:plotArea>
    <c:legend>
      <c:legendPos val="r"/>
      <c:layout>
        <c:manualLayout>
          <c:xMode val="edge"/>
          <c:yMode val="edge"/>
          <c:x val="0.49688495188101489"/>
          <c:y val="6.0740219972503437E-2"/>
          <c:w val="0.48962357830271214"/>
          <c:h val="0.13381483564554428"/>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4008092738407714"/>
          <c:h val="0.83188445194350702"/>
        </c:manualLayout>
      </c:layout>
      <c:barChart>
        <c:barDir val="col"/>
        <c:grouping val="clustered"/>
        <c:varyColors val="0"/>
        <c:ser>
          <c:idx val="4"/>
          <c:order val="0"/>
          <c:tx>
            <c:v>HRS</c:v>
          </c:tx>
          <c:spPr>
            <a:solidFill>
              <a:srgbClr val="800000"/>
            </a:solidFill>
            <a:ln w="3175">
              <a:solidFill>
                <a:sysClr val="windowText" lastClr="000000"/>
              </a:solidFill>
            </a:ln>
          </c:spPr>
          <c:invertIfNegative val="0"/>
          <c:dLbls>
            <c:dLbl>
              <c:idx val="0"/>
              <c:layout>
                <c:manualLayout>
                  <c:x val="-2.5462668816039986E-17"/>
                  <c:y val="4.62962962962962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9BB-4E73-9A25-261CB7F2F599}"/>
                </c:ext>
              </c:extLst>
            </c:dLbl>
            <c:dLbl>
              <c:idx val="1"/>
              <c:layout>
                <c:manualLayout>
                  <c:x val="-7.2222222222222215E-2"/>
                  <c:y val="1.587364079490078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9BB-4E73-9A25-261CB7F2F599}"/>
                </c:ext>
              </c:extLst>
            </c:dLbl>
            <c:dLbl>
              <c:idx val="2"/>
              <c:layout>
                <c:manualLayout>
                  <c:x val="-3.6111111111111108E-2"/>
                  <c:y val="1.985064366954276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9BB-4E73-9A25-261CB7F2F599}"/>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('Mortgage &amp; debt'!$B$2,'Mortgage &amp; debt'!$D$2,'Mortgage &amp; debt'!$F$2)</c:f>
              <c:strCache>
                <c:ptCount val="3"/>
                <c:pt idx="0">
                  <c:v>D1</c:v>
                </c:pt>
                <c:pt idx="1">
                  <c:v>D2</c:v>
                </c:pt>
                <c:pt idx="2">
                  <c:v>D3</c:v>
                </c:pt>
              </c:strCache>
            </c:strRef>
          </c:cat>
          <c:val>
            <c:numRef>
              <c:f>(Labor!$B$9,Labor!$D$9,Labor!$F$9)</c:f>
              <c:numCache>
                <c:formatCode>_("$"* #,##0_);_("$"* \(#,##0\);_("$"* "-"??_);_(@_)</c:formatCode>
                <c:ptCount val="3"/>
                <c:pt idx="0">
                  <c:v>-2483</c:v>
                </c:pt>
                <c:pt idx="1">
                  <c:v>-2165</c:v>
                </c:pt>
                <c:pt idx="2">
                  <c:v>-2479</c:v>
                </c:pt>
              </c:numCache>
            </c:numRef>
          </c:val>
          <c:extLst>
            <c:ext xmlns:c16="http://schemas.microsoft.com/office/drawing/2014/chart" uri="{C3380CC4-5D6E-409C-BE32-E72D297353CC}">
              <c16:uniqueId val="{00000003-59BB-4E73-9A25-261CB7F2F599}"/>
            </c:ext>
          </c:extLst>
        </c:ser>
        <c:ser>
          <c:idx val="5"/>
          <c:order val="1"/>
          <c:tx>
            <c:v>PSID</c:v>
          </c:tx>
          <c:spPr>
            <a:solidFill>
              <a:schemeClr val="bg1">
                <a:lumMod val="75000"/>
              </a:schemeClr>
            </a:solidFill>
            <a:ln w="3175">
              <a:solidFill>
                <a:sysClr val="windowText" lastClr="000000"/>
              </a:solidFill>
            </a:ln>
          </c:spPr>
          <c:invertIfNegative val="0"/>
          <c:dLbls>
            <c:dLbl>
              <c:idx val="1"/>
              <c:layout>
                <c:manualLayout>
                  <c:x val="-1.0185067526415994E-16"/>
                  <c:y val="1.587332833395825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59BB-4E73-9A25-261CB7F2F599}"/>
                </c:ext>
              </c:extLst>
            </c:dLbl>
            <c:dLbl>
              <c:idx val="2"/>
              <c:layout>
                <c:manualLayout>
                  <c:x val="-1.0185067526415994E-16"/>
                  <c:y val="-5.09255093113360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59BB-4E73-9A25-261CB7F2F599}"/>
                </c:ext>
              </c:extLst>
            </c:dLbl>
            <c:numFmt formatCode="&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('Mortgage &amp; debt'!$B$2,'Mortgage &amp; debt'!$D$2,'Mortgage &amp; debt'!$F$2)</c:f>
              <c:strCache>
                <c:ptCount val="3"/>
                <c:pt idx="0">
                  <c:v>D1</c:v>
                </c:pt>
                <c:pt idx="1">
                  <c:v>D2</c:v>
                </c:pt>
                <c:pt idx="2">
                  <c:v>D3</c:v>
                </c:pt>
              </c:strCache>
            </c:strRef>
          </c:cat>
          <c:val>
            <c:numRef>
              <c:f>(Labor!$B$10,Labor!$D$10,Labor!$F$10)</c:f>
              <c:numCache>
                <c:formatCode>_("$"* #,##0_);_("$"* \(#,##0\);_("$"* "-"??_);_(@_)</c:formatCode>
                <c:ptCount val="3"/>
                <c:pt idx="0">
                  <c:v>2716</c:v>
                </c:pt>
                <c:pt idx="1">
                  <c:v>-3363</c:v>
                </c:pt>
                <c:pt idx="2">
                  <c:v>-2690</c:v>
                </c:pt>
              </c:numCache>
            </c:numRef>
          </c:val>
          <c:extLst>
            <c:ext xmlns:c16="http://schemas.microsoft.com/office/drawing/2014/chart" uri="{C3380CC4-5D6E-409C-BE32-E72D297353CC}">
              <c16:uniqueId val="{00000006-59BB-4E73-9A25-261CB7F2F599}"/>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min val="-4000"/>
        </c:scaling>
        <c:delete val="0"/>
        <c:axPos val="l"/>
        <c:majorGridlines>
          <c:spPr>
            <a:ln w="3175"/>
          </c:spPr>
        </c:majorGridlines>
        <c:numFmt formatCode="&quot;$&quot;#,##0" sourceLinked="0"/>
        <c:majorTickMark val="out"/>
        <c:minorTickMark val="none"/>
        <c:tickLblPos val="nextTo"/>
        <c:spPr>
          <a:ln w="3175"/>
        </c:spPr>
        <c:crossAx val="168648080"/>
        <c:crosses val="autoZero"/>
        <c:crossBetween val="between"/>
        <c:majorUnit val="2000"/>
      </c:valAx>
    </c:plotArea>
    <c:legend>
      <c:legendPos val="r"/>
      <c:layout>
        <c:manualLayout>
          <c:xMode val="edge"/>
          <c:yMode val="edge"/>
          <c:x val="0.62744050743657043"/>
          <c:y val="0.13944381952255969"/>
          <c:w val="0.36462357830271214"/>
          <c:h val="0.13381483564554428"/>
        </c:manualLayout>
      </c:layout>
      <c:overlay val="1"/>
      <c:spPr>
        <a:solidFill>
          <a:schemeClr val="bg1"/>
        </a:solidFill>
        <a:ln w="3175">
          <a:solidFill>
            <a:schemeClr val="bg1">
              <a:lumMod val="50000"/>
            </a:schemeClr>
          </a:solidFill>
        </a:ln>
      </c:spPr>
    </c:legend>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51399825021872"/>
          <c:y val="2.636920384951881E-2"/>
          <c:w val="0.88415266841644791"/>
          <c:h val="0.83188445194350702"/>
        </c:manualLayout>
      </c:layout>
      <c:barChart>
        <c:barDir val="col"/>
        <c:grouping val="clustered"/>
        <c:varyColors val="0"/>
        <c:ser>
          <c:idx val="4"/>
          <c:order val="0"/>
          <c:spPr>
            <a:solidFill>
              <a:schemeClr val="bg1">
                <a:lumMod val="75000"/>
              </a:schemeClr>
            </a:solidFill>
            <a:ln w="3175">
              <a:solidFill>
                <a:sysClr val="windowText" lastClr="00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(Consumption!$B$8,Consumption!$D$8,Consumption!$F$8)</c:f>
              <c:strCache>
                <c:ptCount val="3"/>
                <c:pt idx="0">
                  <c:v>D1</c:v>
                </c:pt>
                <c:pt idx="1">
                  <c:v>D2</c:v>
                </c:pt>
                <c:pt idx="2">
                  <c:v>D3</c:v>
                </c:pt>
              </c:strCache>
            </c:strRef>
          </c:cat>
          <c:val>
            <c:numRef>
              <c:f>(Consumption!$B$10,Consumption!$D$10,Consumption!$F$10)</c:f>
              <c:numCache>
                <c:formatCode>0.0%</c:formatCode>
                <c:ptCount val="3"/>
                <c:pt idx="0">
                  <c:v>-5.9900000000000002E-2</c:v>
                </c:pt>
                <c:pt idx="1">
                  <c:v>-5.8900000000000001E-2</c:v>
                </c:pt>
                <c:pt idx="2">
                  <c:v>-6.1199999999999997E-2</c:v>
                </c:pt>
              </c:numCache>
            </c:numRef>
          </c:val>
          <c:extLst>
            <c:ext xmlns:c16="http://schemas.microsoft.com/office/drawing/2014/chart" uri="{C3380CC4-5D6E-409C-BE32-E72D297353CC}">
              <c16:uniqueId val="{00000000-558E-4A43-9B41-9D773601BE84}"/>
            </c:ext>
          </c:extLst>
        </c:ser>
        <c:dLbls>
          <c:showLegendKey val="0"/>
          <c:showVal val="0"/>
          <c:showCatName val="0"/>
          <c:showSerName val="0"/>
          <c:showPercent val="0"/>
          <c:showBubbleSize val="0"/>
        </c:dLbls>
        <c:gapWidth val="150"/>
        <c:axId val="168648080"/>
        <c:axId val="168648640"/>
      </c:barChart>
      <c:catAx>
        <c:axId val="168648080"/>
        <c:scaling>
          <c:orientation val="minMax"/>
        </c:scaling>
        <c:delete val="0"/>
        <c:axPos val="b"/>
        <c:numFmt formatCode="General" sourceLinked="1"/>
        <c:majorTickMark val="in"/>
        <c:minorTickMark val="none"/>
        <c:tickLblPos val="high"/>
        <c:spPr>
          <a:ln w="3175"/>
        </c:spPr>
        <c:crossAx val="168648640"/>
        <c:crosses val="autoZero"/>
        <c:auto val="1"/>
        <c:lblAlgn val="ctr"/>
        <c:lblOffset val="100"/>
        <c:noMultiLvlLbl val="0"/>
      </c:catAx>
      <c:valAx>
        <c:axId val="168648640"/>
        <c:scaling>
          <c:orientation val="minMax"/>
          <c:max val="0"/>
          <c:min val="-0.1"/>
        </c:scaling>
        <c:delete val="0"/>
        <c:axPos val="l"/>
        <c:majorGridlines>
          <c:spPr>
            <a:ln w="3175"/>
          </c:spPr>
        </c:majorGridlines>
        <c:numFmt formatCode="0%" sourceLinked="0"/>
        <c:majorTickMark val="out"/>
        <c:minorTickMark val="none"/>
        <c:tickLblPos val="nextTo"/>
        <c:spPr>
          <a:ln w="3175"/>
        </c:spPr>
        <c:crossAx val="168648080"/>
        <c:crosses val="autoZero"/>
        <c:crossBetween val="between"/>
        <c:majorUnit val="2.0000000000000004E-2"/>
      </c:valAx>
    </c:plotArea>
    <c:plotVisOnly val="1"/>
    <c:dispBlanksAs val="gap"/>
    <c:showDLblsOverMax val="0"/>
  </c:chart>
  <c:spPr>
    <a:ln>
      <a:noFill/>
    </a:ln>
  </c:spPr>
  <c:txPr>
    <a:bodyPr/>
    <a:lstStyle/>
    <a:p>
      <a:pPr>
        <a:defRPr sz="2000">
          <a:latin typeface="Times New Roman"/>
          <a:cs typeface="Times New Roman"/>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3037628" cy="464183"/>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0" hangingPunct="0">
              <a:defRPr sz="1200">
                <a:latin typeface="Scala-Regular" pitchFamily="-110" charset="0"/>
                <a:ea typeface="ＭＳ Ｐゴシック" pitchFamily="-110" charset="-128"/>
                <a:cs typeface="ＭＳ Ｐゴシック" pitchFamily="-110" charset="-128"/>
              </a:defRPr>
            </a:lvl1pPr>
          </a:lstStyle>
          <a:p>
            <a:pPr>
              <a:defRPr/>
            </a:pPr>
            <a:endParaRPr lang="en-US" dirty="0"/>
          </a:p>
        </p:txBody>
      </p:sp>
      <p:sp>
        <p:nvSpPr>
          <p:cNvPr id="76803" name="Rectangle 3"/>
          <p:cNvSpPr>
            <a:spLocks noGrp="1" noChangeArrowheads="1"/>
          </p:cNvSpPr>
          <p:nvPr>
            <p:ph type="dt" sz="quarter" idx="1"/>
          </p:nvPr>
        </p:nvSpPr>
        <p:spPr bwMode="auto">
          <a:xfrm>
            <a:off x="3971183" y="0"/>
            <a:ext cx="3037628" cy="464183"/>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0" hangingPunct="0">
              <a:defRPr sz="1200">
                <a:latin typeface="Scala-Regular" pitchFamily="-110" charset="0"/>
                <a:ea typeface="ＭＳ Ｐゴシック" charset="-128"/>
                <a:cs typeface="ＭＳ Ｐゴシック" charset="-128"/>
              </a:defRPr>
            </a:lvl1pPr>
          </a:lstStyle>
          <a:p>
            <a:pPr>
              <a:defRPr/>
            </a:pPr>
            <a:fld id="{9298EBCF-06EF-EE45-A22A-3DC3B94C45FC}" type="datetime1">
              <a:rPr lang="en-US"/>
              <a:pPr>
                <a:defRPr/>
              </a:pPr>
              <a:t>7/24/2022</a:t>
            </a:fld>
            <a:endParaRPr lang="en-US" dirty="0"/>
          </a:p>
        </p:txBody>
      </p:sp>
      <p:sp>
        <p:nvSpPr>
          <p:cNvPr id="76804" name="Rectangle 4"/>
          <p:cNvSpPr>
            <a:spLocks noGrp="1" noChangeArrowheads="1"/>
          </p:cNvSpPr>
          <p:nvPr>
            <p:ph type="ftr" sz="quarter" idx="2"/>
          </p:nvPr>
        </p:nvSpPr>
        <p:spPr bwMode="auto">
          <a:xfrm>
            <a:off x="0" y="8830628"/>
            <a:ext cx="3037628" cy="464183"/>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0" hangingPunct="0">
              <a:defRPr sz="1200">
                <a:latin typeface="Scala-Regular" pitchFamily="-110" charset="0"/>
                <a:ea typeface="ＭＳ Ｐゴシック" pitchFamily="-110" charset="-128"/>
                <a:cs typeface="ＭＳ Ｐゴシック" pitchFamily="-110" charset="-128"/>
              </a:defRPr>
            </a:lvl1pPr>
          </a:lstStyle>
          <a:p>
            <a:pPr>
              <a:defRPr/>
            </a:pPr>
            <a:endParaRPr lang="en-US" dirty="0"/>
          </a:p>
        </p:txBody>
      </p:sp>
      <p:sp>
        <p:nvSpPr>
          <p:cNvPr id="76805" name="Rectangle 5"/>
          <p:cNvSpPr>
            <a:spLocks noGrp="1" noChangeArrowheads="1"/>
          </p:cNvSpPr>
          <p:nvPr>
            <p:ph type="sldNum" sz="quarter" idx="3"/>
          </p:nvPr>
        </p:nvSpPr>
        <p:spPr bwMode="auto">
          <a:xfrm>
            <a:off x="3971183" y="8830628"/>
            <a:ext cx="3037628" cy="464183"/>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0" hangingPunct="0">
              <a:defRPr sz="1200">
                <a:latin typeface="Scala-Regular" pitchFamily="-110" charset="0"/>
                <a:ea typeface="ＭＳ Ｐゴシック" charset="-128"/>
                <a:cs typeface="ＭＳ Ｐゴシック" charset="-128"/>
              </a:defRPr>
            </a:lvl1pPr>
          </a:lstStyle>
          <a:p>
            <a:pPr>
              <a:defRPr/>
            </a:pPr>
            <a:fld id="{D46B7666-8565-8C49-B7EB-884A848A6BCA}" type="slidenum">
              <a:rPr lang="en-US"/>
              <a:pPr>
                <a:defRPr/>
              </a:pPr>
              <a:t>‹#›</a:t>
            </a:fld>
            <a:endParaRPr lang="en-US" dirty="0"/>
          </a:p>
        </p:txBody>
      </p:sp>
    </p:spTree>
    <p:extLst>
      <p:ext uri="{BB962C8B-B14F-4D97-AF65-F5344CB8AC3E}">
        <p14:creationId xmlns:p14="http://schemas.microsoft.com/office/powerpoint/2010/main" val="187279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628" cy="464183"/>
          </a:xfrm>
          <a:prstGeom prst="rect">
            <a:avLst/>
          </a:prstGeom>
          <a:noFill/>
          <a:ln w="9525">
            <a:noFill/>
            <a:miter lim="800000"/>
            <a:headEnd/>
            <a:tailEnd/>
          </a:ln>
        </p:spPr>
        <p:txBody>
          <a:bodyPr vert="horz" wrap="square" lIns="93171" tIns="46586" rIns="93171" bIns="46586" numCol="1" anchor="t" anchorCtr="0" compatLnSpc="1">
            <a:prstTxWarp prst="textNoShape">
              <a:avLst/>
            </a:prstTxWarp>
          </a:bodyPr>
          <a:lstStyle>
            <a:lvl1pPr defTabSz="931670" eaLnBrk="0" hangingPunct="0">
              <a:defRPr sz="1200">
                <a:latin typeface="Arial" pitchFamily="-110" charset="0"/>
                <a:ea typeface="ＭＳ Ｐゴシック" pitchFamily="-110" charset="-128"/>
                <a:cs typeface="ＭＳ Ｐゴシック" pitchFamily="-110" charset="-128"/>
              </a:defRPr>
            </a:lvl1pPr>
          </a:lstStyle>
          <a:p>
            <a:pPr>
              <a:defRPr/>
            </a:pPr>
            <a:endParaRPr lang="en-US" dirty="0"/>
          </a:p>
        </p:txBody>
      </p:sp>
      <p:sp>
        <p:nvSpPr>
          <p:cNvPr id="3075" name="Rectangle 3"/>
          <p:cNvSpPr>
            <a:spLocks noGrp="1" noChangeArrowheads="1"/>
          </p:cNvSpPr>
          <p:nvPr>
            <p:ph type="dt" idx="1"/>
          </p:nvPr>
        </p:nvSpPr>
        <p:spPr bwMode="auto">
          <a:xfrm>
            <a:off x="3972773" y="0"/>
            <a:ext cx="3037628" cy="464183"/>
          </a:xfrm>
          <a:prstGeom prst="rect">
            <a:avLst/>
          </a:prstGeom>
          <a:noFill/>
          <a:ln w="9525">
            <a:noFill/>
            <a:miter lim="800000"/>
            <a:headEnd/>
            <a:tailEnd/>
          </a:ln>
        </p:spPr>
        <p:txBody>
          <a:bodyPr vert="horz" wrap="square" lIns="93171" tIns="46586" rIns="93171" bIns="46586" numCol="1" anchor="t" anchorCtr="0" compatLnSpc="1">
            <a:prstTxWarp prst="textNoShape">
              <a:avLst/>
            </a:prstTxWarp>
          </a:bodyPr>
          <a:lstStyle>
            <a:lvl1pPr algn="r" defTabSz="931670" eaLnBrk="0" hangingPunct="0">
              <a:defRPr sz="1200">
                <a:latin typeface="Arial" pitchFamily="-110" charset="0"/>
                <a:ea typeface="ＭＳ Ｐゴシック" pitchFamily="-110" charset="-128"/>
                <a:cs typeface="ＭＳ Ｐゴシック" pitchFamily="-110"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406400" y="698500"/>
            <a:ext cx="61976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5145" y="4416109"/>
            <a:ext cx="5140112" cy="4182427"/>
          </a:xfrm>
          <a:prstGeom prst="rect">
            <a:avLst/>
          </a:prstGeom>
          <a:noFill/>
          <a:ln w="9525">
            <a:noFill/>
            <a:miter lim="800000"/>
            <a:headEnd/>
            <a:tailEnd/>
          </a:ln>
        </p:spPr>
        <p:txBody>
          <a:bodyPr vert="horz" wrap="square" lIns="93171" tIns="46586" rIns="93171" bIns="465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2217"/>
            <a:ext cx="3037628" cy="464183"/>
          </a:xfrm>
          <a:prstGeom prst="rect">
            <a:avLst/>
          </a:prstGeom>
          <a:noFill/>
          <a:ln w="9525">
            <a:noFill/>
            <a:miter lim="800000"/>
            <a:headEnd/>
            <a:tailEnd/>
          </a:ln>
        </p:spPr>
        <p:txBody>
          <a:bodyPr vert="horz" wrap="square" lIns="93171" tIns="46586" rIns="93171" bIns="46586" numCol="1" anchor="b" anchorCtr="0" compatLnSpc="1">
            <a:prstTxWarp prst="textNoShape">
              <a:avLst/>
            </a:prstTxWarp>
          </a:bodyPr>
          <a:lstStyle>
            <a:lvl1pPr defTabSz="931670" eaLnBrk="0" hangingPunct="0">
              <a:defRPr sz="1200">
                <a:latin typeface="Arial" pitchFamily="-110" charset="0"/>
                <a:ea typeface="ＭＳ Ｐゴシック" pitchFamily="-110" charset="-128"/>
                <a:cs typeface="ＭＳ Ｐゴシック" pitchFamily="-110" charset="-128"/>
              </a:defRPr>
            </a:lvl1pPr>
          </a:lstStyle>
          <a:p>
            <a:pPr>
              <a:defRPr/>
            </a:pPr>
            <a:endParaRPr lang="en-US" dirty="0"/>
          </a:p>
        </p:txBody>
      </p:sp>
      <p:sp>
        <p:nvSpPr>
          <p:cNvPr id="3079" name="Rectangle 7"/>
          <p:cNvSpPr>
            <a:spLocks noGrp="1" noChangeArrowheads="1"/>
          </p:cNvSpPr>
          <p:nvPr>
            <p:ph type="sldNum" sz="quarter" idx="5"/>
          </p:nvPr>
        </p:nvSpPr>
        <p:spPr bwMode="auto">
          <a:xfrm>
            <a:off x="3972773" y="8832217"/>
            <a:ext cx="3037628" cy="464183"/>
          </a:xfrm>
          <a:prstGeom prst="rect">
            <a:avLst/>
          </a:prstGeom>
          <a:noFill/>
          <a:ln w="9525">
            <a:noFill/>
            <a:miter lim="800000"/>
            <a:headEnd/>
            <a:tailEnd/>
          </a:ln>
        </p:spPr>
        <p:txBody>
          <a:bodyPr vert="horz" wrap="square" lIns="93171" tIns="46586" rIns="93171" bIns="46586" numCol="1" anchor="b" anchorCtr="0" compatLnSpc="1">
            <a:prstTxWarp prst="textNoShape">
              <a:avLst/>
            </a:prstTxWarp>
          </a:bodyPr>
          <a:lstStyle>
            <a:lvl1pPr algn="r" defTabSz="931670" eaLnBrk="0" hangingPunct="0">
              <a:defRPr sz="1200">
                <a:latin typeface="Arial" charset="0"/>
                <a:ea typeface="ＭＳ Ｐゴシック" charset="-128"/>
                <a:cs typeface="ＭＳ Ｐゴシック" charset="-128"/>
              </a:defRPr>
            </a:lvl1pPr>
          </a:lstStyle>
          <a:p>
            <a:pPr>
              <a:defRPr/>
            </a:pPr>
            <a:fld id="{242E2EB5-BCF2-B24A-BC18-C70BAA4270FD}" type="slidenum">
              <a:rPr lang="en-US"/>
              <a:pPr>
                <a:defRPr/>
              </a:pPr>
              <a:t>‹#›</a:t>
            </a:fld>
            <a:endParaRPr lang="en-US" dirty="0"/>
          </a:p>
        </p:txBody>
      </p:sp>
    </p:spTree>
    <p:extLst>
      <p:ext uri="{BB962C8B-B14F-4D97-AF65-F5344CB8AC3E}">
        <p14:creationId xmlns:p14="http://schemas.microsoft.com/office/powerpoint/2010/main" val="21780123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pitchFamily="-97" charset="-128"/>
      </a:defRPr>
    </a:lvl1pPr>
    <a:lvl2pPr marL="4572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mn-cs"/>
      </a:defRPr>
    </a:lvl2pPr>
    <a:lvl3pPr marL="9144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mn-cs"/>
      </a:defRPr>
    </a:lvl3pPr>
    <a:lvl4pPr marL="13716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mn-cs"/>
      </a:defRPr>
    </a:lvl4pPr>
    <a:lvl5pPr marL="18288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BA3E9042-8441-304B-8EF7-977FF1A35729}" type="slidenum">
              <a:rPr lang="en-US"/>
              <a:pPr/>
              <a:t>0</a:t>
            </a:fld>
            <a:endParaRPr lang="en-US" dirty="0"/>
          </a:p>
        </p:txBody>
      </p:sp>
      <p:sp>
        <p:nvSpPr>
          <p:cNvPr id="17411" name="Rectangle 2"/>
          <p:cNvSpPr>
            <a:spLocks noGrp="1" noRot="1" noChangeAspect="1" noChangeArrowheads="1" noTextEdit="1"/>
          </p:cNvSpPr>
          <p:nvPr>
            <p:ph type="sldImg"/>
          </p:nvPr>
        </p:nvSpPr>
        <p:spPr>
          <a:xfrm>
            <a:off x="406400" y="698500"/>
            <a:ext cx="6197600" cy="3486150"/>
          </a:xfrm>
          <a:ln/>
        </p:spPr>
      </p:sp>
      <p:sp>
        <p:nvSpPr>
          <p:cNvPr id="17412" name="Rectangle 3"/>
          <p:cNvSpPr>
            <a:spLocks noGrp="1" noChangeArrowheads="1"/>
          </p:cNvSpPr>
          <p:nvPr>
            <p:ph type="body" idx="1"/>
          </p:nvPr>
        </p:nvSpPr>
        <p:spPr>
          <a:noFill/>
          <a:ln/>
        </p:spPr>
        <p:txBody>
          <a:bodyPr/>
          <a:lstStyle/>
          <a:p>
            <a:pPr marL="171450" indent="-171450" eaLnBrk="1" hangingPunct="1">
              <a:buFont typeface="Arial" panose="020B0604020202020204" pitchFamily="34" charset="0"/>
              <a:buChar char="•"/>
            </a:pPr>
            <a:r>
              <a:rPr lang="en-US" dirty="0">
                <a:latin typeface="Arial" charset="0"/>
                <a:ea typeface="ＭＳ Ｐゴシック" charset="-128"/>
                <a:cs typeface="ＭＳ Ｐゴシック" charset="-128"/>
              </a:rPr>
              <a:t>Good Afternoon Everyone, I am ANQI CHEN from the Center for Retirement Research at Boston College.  I am presenting on How Households Adjust their saving after children leave home? </a:t>
            </a:r>
          </a:p>
          <a:p>
            <a:pPr eaLnBrk="1" hangingPunct="1"/>
            <a:endParaRPr lang="en-US" dirty="0">
              <a:latin typeface="Arial" charset="0"/>
              <a:ea typeface="ＭＳ Ｐゴシック" charset="-128"/>
              <a:cs typeface="ＭＳ Ｐゴシック" charset="-128"/>
            </a:endParaRPr>
          </a:p>
          <a:p>
            <a:pPr marL="171450" indent="-171450" eaLnBrk="1" hangingPunct="1">
              <a:buFont typeface="Arial" panose="020B0604020202020204" pitchFamily="34" charset="0"/>
              <a:buChar char="•"/>
            </a:pPr>
            <a:r>
              <a:rPr lang="en-US" dirty="0">
                <a:latin typeface="Arial" charset="0"/>
                <a:ea typeface="ＭＳ Ｐゴシック" charset="-128"/>
                <a:cs typeface="ＭＳ Ｐゴシック" charset="-128"/>
              </a:rPr>
              <a:t>This is joint work with Andrew Biggs from the AEI and Alicia </a:t>
            </a:r>
            <a:r>
              <a:rPr lang="en-US" dirty="0" err="1">
                <a:latin typeface="Arial" charset="0"/>
                <a:ea typeface="ＭＳ Ｐゴシック" charset="-128"/>
                <a:cs typeface="ＭＳ Ｐゴシック" charset="-128"/>
              </a:rPr>
              <a:t>Munnell</a:t>
            </a:r>
            <a:r>
              <a:rPr lang="en-US" dirty="0">
                <a:latin typeface="Arial" charset="0"/>
                <a:ea typeface="ＭＳ Ｐゴシック" charset="-128"/>
                <a:cs typeface="ＭＳ Ｐゴシック" charset="-128"/>
              </a:rPr>
              <a:t>, also from the Center. </a:t>
            </a:r>
            <a:br>
              <a:rPr lang="en-US" dirty="0">
                <a:latin typeface="Arial" charset="0"/>
                <a:ea typeface="ＭＳ Ｐゴシック" charset="-128"/>
                <a:cs typeface="ＭＳ Ｐゴシック" charset="-128"/>
              </a:rPr>
            </a:br>
            <a:endParaRPr lang="en-US" dirty="0">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9</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marL="171450" indent="-171450" eaLnBrk="1" hangingPunct="1">
              <a:buFont typeface="Arial" panose="020B0604020202020204" pitchFamily="34" charset="0"/>
              <a:buChar char="•"/>
            </a:pP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The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only remaining option to square the circle, one that has not been explored in the literature, is that parents may opt for more leisure and less work after their children leave home. To examine this possibility, we look at both hours worked as well as total household earnings from administrative earnings data in the HRS. </a:t>
            </a:r>
            <a:endPar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marL="171450" indent="-171450" eaLnBrk="1" hangingPunct="1">
              <a:buFont typeface="Arial" panose="020B0604020202020204" pitchFamily="34" charset="0"/>
              <a:buChar char="•"/>
            </a:pPr>
            <a:endParaRPr lang="en-US" sz="1200" b="0" i="0" u="none" strike="noStrike" kern="1200" baseline="0" dirty="0" smtClean="0">
              <a:solidFill>
                <a:schemeClr val="tx1"/>
              </a:solidFill>
              <a:latin typeface="Arial" pitchFamily="-97" charset="0"/>
              <a:ea typeface="ＭＳ Ｐゴシック" pitchFamily="-97" charset="-128"/>
              <a:cs typeface="ＭＳ Ｐゴシック" charset="-128"/>
            </a:endParaRPr>
          </a:p>
          <a:p>
            <a:pPr marL="171450" indent="-171450" eaLnBrk="1" hangingPunct="1">
              <a:buFont typeface="Arial" panose="020B0604020202020204" pitchFamily="34" charset="0"/>
              <a:buChar char="•"/>
            </a:pPr>
            <a:r>
              <a:rPr lang="en-US" sz="1200" b="0" i="0" u="none" strike="noStrike" kern="1200" baseline="0" dirty="0" smtClean="0">
                <a:solidFill>
                  <a:schemeClr val="tx1"/>
                </a:solidFill>
                <a:latin typeface="Arial" pitchFamily="-97" charset="0"/>
                <a:ea typeface="ＭＳ Ｐゴシック" pitchFamily="-97" charset="-128"/>
                <a:cs typeface="ＭＳ Ｐゴシック" charset="-128"/>
              </a:rPr>
              <a:t>The exception of the PSID which has younger parents, and under the first definition (which defines financial independence as not living at home).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2114032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10</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None/>
            </a:pPr>
            <a:r>
              <a:rPr lang="en-US" sz="1200" b="1" i="1" u="none" strike="noStrike" kern="1200" baseline="0" dirty="0" smtClean="0">
                <a:solidFill>
                  <a:schemeClr val="tx1"/>
                </a:solidFill>
                <a:latin typeface="Arial" pitchFamily="-97" charset="0"/>
                <a:ea typeface="ＭＳ Ｐゴシック" pitchFamily="-97" charset="-128"/>
                <a:cs typeface="ＭＳ Ｐゴシック" pitchFamily="-97" charset="-128"/>
              </a:rPr>
              <a:t>What </a:t>
            </a:r>
            <a:r>
              <a:rPr lang="en-US" sz="1200" b="1" i="1" u="none" strike="noStrike" kern="1200" baseline="0" dirty="0">
                <a:solidFill>
                  <a:schemeClr val="tx1"/>
                </a:solidFill>
                <a:latin typeface="Arial" pitchFamily="-97" charset="0"/>
                <a:ea typeface="ＭＳ Ｐゴシック" pitchFamily="-97" charset="-128"/>
                <a:cs typeface="ＭＳ Ｐゴシック" pitchFamily="-97" charset="-128"/>
              </a:rPr>
              <a:t>Does This Mean for Savings? </a:t>
            </a:r>
          </a:p>
          <a:p>
            <a:pPr eaLnBrk="1" hangingPunct="1">
              <a:buFontTx/>
              <a:buNone/>
            </a:pPr>
            <a:endParaRPr lang="en-US" sz="1200" b="0" i="1" u="none" strike="noStrike" kern="1200" baseline="0" dirty="0">
              <a:solidFill>
                <a:schemeClr val="tx1"/>
              </a:solidFill>
              <a:latin typeface="Arial" pitchFamily="-97" charset="0"/>
              <a:ea typeface="ＭＳ Ｐゴシック" pitchFamily="-97" charset="-128"/>
              <a:cs typeface="ＭＳ Ｐゴシック" pitchFamily="-97" charset="-128"/>
            </a:endParaRPr>
          </a:p>
          <a:p>
            <a:pPr eaLnBrk="1" hangingPunct="1">
              <a:buFontTx/>
              <a:buNone/>
            </a:pP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The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implications for savings of parents opting for more leisure is not obvious. A decline in income by itself would suggest lower savings but our results confirm that consumption (both narrowly and broadly defined) is also decreasing. So, the effect on savings will depend on how much parents reduce consumption relative to income.  Results show declines of about 6%</a:t>
            </a: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3189288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11</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charset="-128"/>
              </a:rPr>
              <a:t> A decline in consumption relative to income should eventually show up in </a:t>
            </a:r>
            <a:r>
              <a:rPr lang="en-US" sz="1200" b="0" i="0" u="none" strike="noStrike" kern="1200" baseline="0" dirty="0" err="1">
                <a:solidFill>
                  <a:schemeClr val="tx1"/>
                </a:solidFill>
                <a:latin typeface="Arial" pitchFamily="-97" charset="0"/>
                <a:ea typeface="ＭＳ Ｐゴシック" pitchFamily="-97" charset="-128"/>
                <a:cs typeface="ＭＳ Ｐゴシック" charset="-128"/>
              </a:rPr>
              <a:t>networth</a:t>
            </a:r>
            <a:endParaRPr lang="en-US" dirty="0">
              <a:latin typeface="Times New Roman" charset="0"/>
              <a:ea typeface="ＭＳ Ｐゴシック" charset="-128"/>
              <a:cs typeface="ＭＳ Ｐゴシック" charset="-128"/>
            </a:endParaRPr>
          </a:p>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However, household net worth to income ratios do not increase.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1190181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12</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marL="0" indent="0" eaLnBrk="1" hangingPunct="1">
              <a:buFont typeface="Arial" panose="020B0604020202020204" pitchFamily="34" charset="0"/>
              <a:buNone/>
            </a:pPr>
            <a:endParaRPr lang="en-US" sz="1200" b="1"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marL="0" indent="0" eaLnBrk="1" hangingPunct="1">
              <a:buFont typeface="Arial" panose="020B0604020202020204" pitchFamily="34" charset="0"/>
              <a:buNone/>
            </a:pPr>
            <a:r>
              <a:rPr lang="en-US" dirty="0" smtClean="0">
                <a:latin typeface="Times New Roman" panose="02020603050405020304" pitchFamily="18" charset="0"/>
                <a:cs typeface="Times New Roman" panose="02020603050405020304" pitchFamily="18" charset="0"/>
              </a:rPr>
              <a:t>Prior studies have found that parents reduce consumption but do not save more after their children leave, providing conflicting evidence for our understanding of retirement adequacy. </a:t>
            </a:r>
          </a:p>
          <a:p>
            <a:pPr marL="0" indent="0" eaLnBrk="1" hangingPunct="1">
              <a:buFont typeface="Arial" panose="020B0604020202020204" pitchFamily="34" charset="0"/>
              <a:buNone/>
            </a:pPr>
            <a:endParaRPr lang="en-US" sz="1200" b="1" i="0" u="none" strike="noStrike" kern="1200" baseline="0" dirty="0" smtClean="0">
              <a:solidFill>
                <a:schemeClr val="tx1"/>
              </a:solidFill>
              <a:latin typeface="Times New Roman" panose="02020603050405020304" pitchFamily="18" charset="0"/>
              <a:ea typeface="ＭＳ Ｐゴシック" pitchFamily="-97" charset="-128"/>
              <a:cs typeface="Times New Roman" panose="02020603050405020304" pitchFamily="18" charset="0"/>
            </a:endParaRPr>
          </a:p>
          <a:p>
            <a:pPr marL="0" indent="0" eaLnBrk="1" hangingPunct="1">
              <a:buFont typeface="Arial" panose="020B0604020202020204" pitchFamily="34" charset="0"/>
              <a:buNone/>
            </a:pPr>
            <a:r>
              <a:rPr lang="en-US" sz="1200" b="0" i="0" u="none" strike="noStrike" kern="1200" baseline="0" dirty="0" smtClean="0">
                <a:solidFill>
                  <a:schemeClr val="tx1"/>
                </a:solidFill>
                <a:latin typeface="Times New Roman" panose="02020603050405020304" pitchFamily="18" charset="0"/>
                <a:ea typeface="ＭＳ Ｐゴシック" pitchFamily="-97" charset="-128"/>
                <a:cs typeface="Times New Roman" panose="02020603050405020304" pitchFamily="18" charset="0"/>
              </a:rPr>
              <a:t>Our results confirm prior findings that savings seem to remain flat AND consumption decreases.  We also find that parents also reduce their labor and so income decreases as well.  </a:t>
            </a:r>
          </a:p>
          <a:p>
            <a:pPr marL="0" indent="0" eaLnBrk="1" hangingPunct="1">
              <a:buFont typeface="Arial" panose="020B0604020202020204" pitchFamily="34" charset="0"/>
              <a:buNone/>
            </a:pPr>
            <a:endParaRPr lang="en-US" sz="1200" b="0" i="0" u="none" strike="noStrike" kern="1200" baseline="0" dirty="0" smtClean="0">
              <a:solidFill>
                <a:schemeClr val="tx1"/>
              </a:solidFill>
              <a:latin typeface="Times New Roman" panose="02020603050405020304" pitchFamily="18" charset="0"/>
              <a:ea typeface="ＭＳ Ｐゴシック" pitchFamily="-97" charset="-128"/>
              <a:cs typeface="Times New Roman" panose="02020603050405020304" pitchFamily="18" charset="0"/>
            </a:endParaRPr>
          </a:p>
          <a:p>
            <a:pPr marL="0" indent="0" eaLnBrk="1" hangingPunct="1">
              <a:buFont typeface="Arial" panose="020B0604020202020204" pitchFamily="34" charset="0"/>
              <a:buNone/>
            </a:pPr>
            <a:r>
              <a:rPr lang="en-US" sz="1200" b="0" i="0" u="none" strike="noStrike" kern="1200" baseline="0" dirty="0" smtClean="0">
                <a:solidFill>
                  <a:schemeClr val="tx1"/>
                </a:solidFill>
                <a:latin typeface="Times New Roman" panose="02020603050405020304" pitchFamily="18" charset="0"/>
                <a:ea typeface="ＭＳ Ｐゴシック" pitchFamily="-97" charset="-128"/>
                <a:cs typeface="Times New Roman" panose="02020603050405020304" pitchFamily="18" charset="0"/>
              </a:rPr>
              <a:t>The decline in consumption seems to be larger than the decline in income which suggests that savings should increase.  But when we look at changes in net worth directly, that does not seem to be the case. </a:t>
            </a:r>
            <a:endPar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marL="0" indent="0" eaLnBrk="1" hangingPunct="1">
              <a:buFont typeface="Arial" panose="020B0604020202020204" pitchFamily="34" charset="0"/>
              <a:buNone/>
            </a:pPr>
            <a:endParaRPr lang="en-US" sz="1200" b="1"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marL="0" indent="0" eaLnBrk="1" hangingPunct="1">
              <a:buFont typeface="Arial" panose="020B0604020202020204" pitchFamily="34" charset="0"/>
              <a:buNone/>
            </a:pPr>
            <a:r>
              <a:rPr lang="en-US" sz="1200" b="1" i="0" u="none" strike="noStrike" kern="1200" baseline="0" dirty="0" smtClean="0">
                <a:solidFill>
                  <a:schemeClr val="tx1"/>
                </a:solidFill>
                <a:latin typeface="Arial" pitchFamily="-97" charset="0"/>
                <a:ea typeface="ＭＳ Ｐゴシック" pitchFamily="-97" charset="-128"/>
                <a:cs typeface="ＭＳ Ｐゴシック" pitchFamily="-97" charset="-128"/>
              </a:rPr>
              <a:t>While </a:t>
            </a:r>
            <a:r>
              <a:rPr lang="en-US" sz="1200" b="1" i="0" u="none" strike="noStrike" kern="1200" baseline="0" dirty="0">
                <a:solidFill>
                  <a:schemeClr val="tx1"/>
                </a:solidFill>
                <a:latin typeface="Arial" pitchFamily="-97" charset="0"/>
                <a:ea typeface="ＭＳ Ｐゴシック" pitchFamily="-97" charset="-128"/>
                <a:cs typeface="ＭＳ Ｐゴシック" pitchFamily="-97" charset="-128"/>
              </a:rPr>
              <a:t>the analysis does not completely resolve the apparent conflicting behaviors, understanding that a third dimension – changes in income – is at play can help future research on the topic. </a:t>
            </a:r>
            <a:endParaRPr lang="en-US" b="1" dirty="0">
              <a:latin typeface="Times New Roman"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1</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marL="171450" indent="-171450" eaLnBrk="1" hangingPunct="1">
              <a:buFont typeface="Arial" panose="020B0604020202020204" pitchFamily="34" charset="0"/>
              <a:buChar char="•"/>
            </a:pPr>
            <a:r>
              <a:rPr lang="en-US" dirty="0" smtClean="0">
                <a:latin typeface="Times New Roman" charset="0"/>
                <a:ea typeface="ＭＳ Ｐゴシック" charset="-128"/>
                <a:cs typeface="ＭＳ Ｐゴシック" charset="-128"/>
              </a:rPr>
              <a:t>The research</a:t>
            </a:r>
            <a:r>
              <a:rPr lang="en-US" baseline="0" dirty="0" smtClean="0">
                <a:latin typeface="Times New Roman" charset="0"/>
                <a:ea typeface="ＭＳ Ｐゴシック" charset="-128"/>
                <a:cs typeface="ＭＳ Ｐゴシック" charset="-128"/>
              </a:rPr>
              <a:t> was made possible with funding from the SSA. </a:t>
            </a:r>
            <a:r>
              <a:rPr lang="en-US" dirty="0" smtClean="0">
                <a:latin typeface="Times New Roman" charset="0"/>
                <a:ea typeface="ＭＳ Ｐゴシック" charset="-128"/>
                <a:cs typeface="ＭＳ Ｐゴシック" charset="-128"/>
              </a:rPr>
              <a:t>This is the standard disclaimer: </a:t>
            </a:r>
            <a:r>
              <a:rPr lang="en-US" baseline="0" dirty="0" smtClean="0">
                <a:latin typeface="Times New Roman" charset="0"/>
                <a:ea typeface="ＭＳ Ｐゴシック" charset="-128"/>
                <a:cs typeface="ＭＳ Ｐゴシック" charset="-128"/>
              </a:rPr>
              <a:t>Opinions and</a:t>
            </a:r>
            <a:r>
              <a:rPr lang="en-US" dirty="0" smtClean="0">
                <a:latin typeface="Times New Roman" charset="0"/>
                <a:ea typeface="ＭＳ Ｐゴシック" charset="-128"/>
                <a:cs typeface="ＭＳ Ｐゴシック" charset="-128"/>
              </a:rPr>
              <a:t> </a:t>
            </a:r>
            <a:r>
              <a:rPr lang="en-US" dirty="0">
                <a:latin typeface="Times New Roman" charset="0"/>
                <a:ea typeface="ＭＳ Ｐゴシック" charset="-128"/>
                <a:cs typeface="ＭＳ Ｐゴシック" charset="-128"/>
              </a:rPr>
              <a:t>findings are our own and not that of SSA or Boston College. </a:t>
            </a: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1514587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2</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smtClean="0">
                <a:latin typeface="Times New Roman" charset="0"/>
                <a:ea typeface="ＭＳ Ｐゴシック" charset="-128"/>
                <a:cs typeface="ＭＳ Ｐゴシック" charset="-128"/>
              </a:rPr>
              <a:t>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Whether parents adjust their savings/consumption after their children leave home has important implications for our understanding of retirement adequacy. </a:t>
            </a:r>
            <a:b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br>
            <a:endParaRPr lang="en-US" sz="1200" b="0" i="0" u="none" strike="noStrike" kern="1200" baseline="0" dirty="0" smtClean="0">
              <a:solidFill>
                <a:schemeClr val="tx1"/>
              </a:solidFill>
              <a:latin typeface="Times New Roman" charset="0"/>
              <a:ea typeface="ＭＳ Ｐゴシック" charset="-128"/>
              <a:cs typeface="ＭＳ Ｐゴシック" pitchFamily="-97" charset="-128"/>
            </a:endParaRPr>
          </a:p>
          <a:p>
            <a:pPr eaLnBrk="1" hangingPunct="1">
              <a:buFontTx/>
              <a:buChar char="•"/>
            </a:pP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Several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studies have tried to examine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empirically how parents savings/consumption behaviors change once their children become independent but have not come to a </a:t>
            </a:r>
            <a:r>
              <a:rPr lang="en-US" sz="1200" b="0" i="0" u="none" strike="noStrike" kern="1200" baseline="0" dirty="0" err="1" smtClean="0">
                <a:solidFill>
                  <a:schemeClr val="tx1"/>
                </a:solidFill>
                <a:latin typeface="Arial" pitchFamily="-97" charset="0"/>
                <a:ea typeface="ＭＳ Ｐゴシック" pitchFamily="-97" charset="-128"/>
                <a:cs typeface="ＭＳ Ｐゴシック" pitchFamily="-97" charset="-128"/>
              </a:rPr>
              <a:t>consencus</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1931830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3</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rPr>
              <a:t> If households are both consuming less but not saving more after their children leave, the question that arises is where are the resources going? </a:t>
            </a:r>
            <a:endParaRPr lang="en-US" sz="1200" b="0" i="0" u="none" strike="noStrike" kern="1200" baseline="0" dirty="0" smtClean="0">
              <a:solidFill>
                <a:schemeClr val="tx1"/>
              </a:solidFill>
              <a:latin typeface="Times New Roman" panose="02020603050405020304" pitchFamily="18" charset="0"/>
              <a:ea typeface="ＭＳ Ｐゴシック" pitchFamily="-97"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endPar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endParaRPr>
          </a:p>
          <a:p>
            <a:pPr marL="171450" indent="-171450" eaLnBrk="1" hangingPunct="1">
              <a:buFont typeface="Arial" panose="020B0604020202020204" pitchFamily="34" charset="0"/>
              <a:buChar char="•"/>
            </a:pPr>
            <a:r>
              <a:rPr lang="en-US" dirty="0">
                <a:latin typeface="Times New Roman" panose="02020603050405020304" pitchFamily="18" charset="0"/>
                <a:ea typeface="ＭＳ Ｐゴシック" charset="-128"/>
                <a:cs typeface="Times New Roman" panose="02020603050405020304" pitchFamily="18" charset="0"/>
              </a:rPr>
              <a:t> </a:t>
            </a:r>
            <a:r>
              <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rPr>
              <a:t>One potential way to square the circle is recognizing that 401(k) accounts are not the only way for households to save; parents could be saving by paying down their mortgage or other forms of debt after their children leave home </a:t>
            </a:r>
          </a:p>
          <a:p>
            <a:pPr marL="171450" indent="-171450" eaLnBrk="1" hangingPunct="1">
              <a:buFont typeface="Arial" panose="020B0604020202020204" pitchFamily="34" charset="0"/>
              <a:buChar char="•"/>
            </a:pPr>
            <a:r>
              <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rPr>
              <a:t> Another possible explanation is that typical measures of consumption do not capture all the ways that households expend their resources – parents could continue to provide financial support for their children by helping with down payments or paying off student loans. A broader definition of consumption that includes financial transfers might suggest that parents are not reducing consumption after children leave. </a:t>
            </a:r>
          </a:p>
          <a:p>
            <a:pPr marL="171450" indent="-171450" eaLnBrk="1" hangingPunct="1">
              <a:buFont typeface="Arial" panose="020B0604020202020204" pitchFamily="34" charset="0"/>
              <a:buChar char="•"/>
            </a:pPr>
            <a:r>
              <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rPr>
              <a:t> Finally, parents may also opt for more leisure, and, as a result earn less after their children become independent, which could produce a decline in consumption and no increase in saving. </a:t>
            </a:r>
            <a:br>
              <a:rPr lang="en-US" sz="1200" b="0" i="0" u="none" strike="noStrike" kern="1200" baseline="0" dirty="0">
                <a:solidFill>
                  <a:schemeClr val="tx1"/>
                </a:solidFill>
                <a:latin typeface="Times New Roman" panose="02020603050405020304" pitchFamily="18" charset="0"/>
                <a:ea typeface="ＭＳ Ｐゴシック" pitchFamily="-97" charset="-128"/>
                <a:cs typeface="Times New Roman" panose="02020603050405020304" pitchFamily="18" charset="0"/>
              </a:rPr>
            </a:b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
            </a:r>
            <a:b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br>
            <a:r>
              <a:rPr lang="en-US" sz="1200" b="1" i="0" u="none" strike="noStrike" kern="1200" baseline="0" dirty="0">
                <a:solidFill>
                  <a:schemeClr val="tx1"/>
                </a:solidFill>
                <a:latin typeface="Arial" pitchFamily="-97" charset="0"/>
                <a:ea typeface="ＭＳ Ｐゴシック" pitchFamily="-97" charset="-128"/>
                <a:cs typeface="ＭＳ Ｐゴシック" pitchFamily="-97" charset="-128"/>
              </a:rPr>
              <a:t>Reconciling the seemingly conflicting findings will help shed light on whether household are saving enough for retirement. </a:t>
            </a:r>
            <a:endParaRPr lang="en-US" sz="1200" b="1"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marL="171450" indent="-171450" eaLnBrk="1" hangingPunct="1">
              <a:buFont typeface="Arial" panose="020B0604020202020204" pitchFamily="34" charset="0"/>
              <a:buChar char="•"/>
            </a:pPr>
            <a:endParaRPr lang="en-US" sz="1200" b="1" i="0" u="none" strike="noStrike" kern="1200" baseline="0" dirty="0" smtClean="0">
              <a:solidFill>
                <a:schemeClr val="tx1"/>
              </a:solidFill>
              <a:latin typeface="Arial" pitchFamily="-97" charset="0"/>
              <a:ea typeface="ＭＳ Ｐゴシック" pitchFamily="-97" charset="-128"/>
              <a:cs typeface="ＭＳ Ｐゴシック" charset="-128"/>
            </a:endParaRPr>
          </a:p>
          <a:p>
            <a:pPr marL="0" indent="0" eaLnBrk="1" hangingPunct="1">
              <a:buFont typeface="Arial" panose="020B0604020202020204" pitchFamily="34" charset="0"/>
              <a:buNone/>
            </a:pPr>
            <a:r>
              <a:rPr lang="en-US" sz="1200" b="1" i="0" u="none" strike="noStrike" kern="1200" baseline="0" dirty="0" smtClean="0">
                <a:solidFill>
                  <a:schemeClr val="tx1"/>
                </a:solidFill>
                <a:latin typeface="Arial" pitchFamily="-97" charset="0"/>
                <a:ea typeface="ＭＳ Ｐゴシック" pitchFamily="-97" charset="-128"/>
                <a:cs typeface="ＭＳ Ｐゴシック" charset="-128"/>
              </a:rPr>
              <a:t>I won’t delve too much into the methodology but we use fixed-effect analysis and 3 different definitions of “financial independence” – that is a combination of living at home and/ or attending school. </a:t>
            </a:r>
            <a:endParaRPr lang="en-US" b="1"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3300398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4</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One reason for the seemingly conflicting behaviors is that retirement accounts are not the only ways that households can save; parents could also be paying off their mortgage or other forms of debt. </a:t>
            </a:r>
            <a:endPar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eaLnBrk="1" hangingPunct="1">
              <a:buFontTx/>
              <a:buChar char="•"/>
            </a:pP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 The results are not statistically significant. </a:t>
            </a:r>
            <a:endParaRPr lang="en-US" sz="1200" b="0" i="0" u="none" strike="noStrike" kern="1200" baseline="0" dirty="0">
              <a:solidFill>
                <a:schemeClr val="tx1"/>
              </a:solidFill>
              <a:latin typeface="Arial" pitchFamily="-97" charset="0"/>
              <a:ea typeface="ＭＳ Ｐゴシック" pitchFamily="-97" charset="-128"/>
              <a:cs typeface="ＭＳ Ｐゴシック" pitchFamily="-97" charset="-128"/>
            </a:endParaRPr>
          </a:p>
          <a:p>
            <a:pPr eaLnBrk="1" hangingPunct="1">
              <a:buFontTx/>
              <a:buChar char="•"/>
            </a:pP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The fixed-effect results show that, for all three definitions of financial independence, parents do not seem to be adjusting their mortgage payments after their children become independent </a:t>
            </a:r>
            <a:endParaRPr lang="en-US" dirty="0">
              <a:latin typeface="Times New Roman" charset="0"/>
              <a:ea typeface="ＭＳ Ｐゴシック" charset="-128"/>
              <a:cs typeface="ＭＳ Ｐゴシック" charset="-128"/>
            </a:endParaRPr>
          </a:p>
          <a:p>
            <a:pPr eaLnBrk="1" hangingPunct="1">
              <a:buFontTx/>
              <a:buChar char="•"/>
            </a:pPr>
            <a:r>
              <a:rPr lang="en-US" dirty="0" smtClean="0">
                <a:latin typeface="Times New Roman" charset="0"/>
                <a:ea typeface="ＭＳ Ｐゴシック" charset="-128"/>
                <a:cs typeface="ＭＳ Ｐゴシック" charset="-128"/>
              </a:rPr>
              <a:t>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We also examine changes in mortgage debt before and after children become independent and find that parents are not paying off their mortgage faster through ad-hoc payments either. </a:t>
            </a:r>
            <a:endParaRPr lang="en-US" dirty="0" smtClean="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1017711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5</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Even if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households are not paying down mortgage debt, they could be paying down other forms of debt, but we found no evidence of that either.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3717718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6</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endParaRPr lang="en-US" dirty="0">
              <a:latin typeface="Times New Roman" charset="0"/>
              <a:ea typeface="ＭＳ Ｐゴシック" charset="-128"/>
              <a:cs typeface="ＭＳ Ｐゴシック" charset="-128"/>
            </a:endParaRPr>
          </a:p>
          <a:p>
            <a:pPr eaLnBrk="1" hangingPunct="1"/>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In short, savings outside of retirement accounts does not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seem to explain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why parents are reducing consumption yet not saving.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12118250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7</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Another reason why consumption (narrowly defined) decreases and saving does not increase after children leave is that parents may still provide financial transfers for their children after they become financially independent.</a:t>
            </a:r>
          </a:p>
          <a:p>
            <a:pPr eaLnBrk="1" hangingPunct="1">
              <a:buFontTx/>
              <a:buChar char="•"/>
            </a:pPr>
            <a:r>
              <a:rPr lang="en-US" sz="1200" b="0" i="0" u="none" strike="noStrike" kern="1200" baseline="0" dirty="0">
                <a:solidFill>
                  <a:schemeClr val="tx1"/>
                </a:solidFill>
                <a:latin typeface="Arial" pitchFamily="-97" charset="0"/>
                <a:ea typeface="ＭＳ Ｐゴシック" pitchFamily="-97"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Since traditional measures of consumption do not capture financial transfers, studies using consumption surveys might miss the continued financial expenditures parents take on behalf of their children, such as helping with rent, paying off student debt, or providing a down payment for a house. </a:t>
            </a:r>
          </a:p>
          <a:p>
            <a:pPr eaLnBrk="1" hangingPunct="1">
              <a:buFontTx/>
              <a:buChar char="•"/>
            </a:pP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Interestingly, the results show that parents are actually reducing transfers to children after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under most definitions of “financial independence”. </a:t>
            </a:r>
          </a:p>
          <a:p>
            <a:pPr eaLnBrk="1" hangingPunct="1">
              <a:buFontTx/>
              <a:buNone/>
            </a:pPr>
            <a:endParaRPr lang="en-US" sz="1200" b="0" i="0" u="none" strike="noStrike" kern="1200" baseline="0" dirty="0">
              <a:solidFill>
                <a:schemeClr val="tx1"/>
              </a:solidFill>
              <a:latin typeface="Times New Roman" charset="0"/>
              <a:ea typeface="ＭＳ Ｐゴシック" charset="-128"/>
              <a:cs typeface="ＭＳ Ｐゴシック" pitchFamily="-97" charset="-128"/>
            </a:endParaRPr>
          </a:p>
          <a:p>
            <a:pPr eaLnBrk="1" hangingPunct="1">
              <a:buFontTx/>
              <a:buChar char="•"/>
            </a:pPr>
            <a:r>
              <a:rPr lang="en-US" dirty="0" smtClean="0">
                <a:latin typeface="Times New Roman" charset="0"/>
                <a:ea typeface="ＭＳ Ｐゴシック" charset="-128"/>
                <a:cs typeface="ＭＳ Ｐゴシック" charset="-128"/>
              </a:rPr>
              <a:t> </a:t>
            </a:r>
            <a:r>
              <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rPr>
              <a:t>We also examine whether parents are sending money to other relatives, such as aging grandparents but that does not seem to be the case either.  </a:t>
            </a:r>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33770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26DDD23-38D4-1A4F-B94C-9ACB1D64FC25}" type="slidenum">
              <a:rPr lang="en-US"/>
              <a:pPr/>
              <a:t>8</a:t>
            </a:fld>
            <a:endParaRPr lang="en-US" dirty="0"/>
          </a:p>
        </p:txBody>
      </p:sp>
      <p:sp>
        <p:nvSpPr>
          <p:cNvPr id="19459" name="Rectangle 2"/>
          <p:cNvSpPr>
            <a:spLocks noGrp="1" noRot="1" noChangeAspect="1" noChangeArrowheads="1" noTextEdit="1"/>
          </p:cNvSpPr>
          <p:nvPr>
            <p:ph type="sldImg"/>
          </p:nvPr>
        </p:nvSpPr>
        <p:spPr>
          <a:xfrm>
            <a:off x="409575" y="698500"/>
            <a:ext cx="6192838" cy="3484563"/>
          </a:xfrm>
          <a:ln/>
        </p:spPr>
      </p:sp>
      <p:sp>
        <p:nvSpPr>
          <p:cNvPr id="19460" name="Rectangle 4"/>
          <p:cNvSpPr>
            <a:spLocks noGrp="1" noChangeArrowheads="1"/>
          </p:cNvSpPr>
          <p:nvPr>
            <p:ph type="body" idx="1"/>
          </p:nvPr>
        </p:nvSpPr>
        <p:spPr>
          <a:noFill/>
          <a:ln/>
        </p:spPr>
        <p:txBody>
          <a:bodyPr/>
          <a:lstStyle/>
          <a:p>
            <a:pPr eaLnBrk="1" hangingPunct="1">
              <a:buFontTx/>
              <a:buChar char="•"/>
            </a:pPr>
            <a:r>
              <a:rPr lang="en-US" dirty="0">
                <a:latin typeface="Times New Roman" charset="0"/>
                <a:ea typeface="ＭＳ Ｐゴシック" charset="-128"/>
                <a:cs typeface="ＭＳ Ｐゴシック" charset="-128"/>
              </a:rPr>
              <a:t> </a:t>
            </a:r>
            <a:r>
              <a:rPr lang="en-US" sz="1200" b="0" i="0" u="none" strike="noStrike" kern="1200" baseline="0" dirty="0">
                <a:solidFill>
                  <a:schemeClr val="tx1"/>
                </a:solidFill>
                <a:latin typeface="Arial" pitchFamily="-97" charset="0"/>
                <a:ea typeface="ＭＳ Ｐゴシック" pitchFamily="-97" charset="-128"/>
                <a:cs typeface="ＭＳ Ｐゴシック" pitchFamily="-97" charset="-128"/>
              </a:rPr>
              <a:t>In short, continued support to children does not appear to solve the apparent conflict between declining consumption (narrowly defined) and the lack of addition saving once children leave home. </a:t>
            </a:r>
            <a:endParaRPr lang="en-US" sz="1200" b="0" i="0" u="none" strike="noStrike" kern="1200" baseline="0" dirty="0" smtClean="0">
              <a:solidFill>
                <a:schemeClr val="tx1"/>
              </a:solidFill>
              <a:latin typeface="Arial" pitchFamily="-97" charset="0"/>
              <a:ea typeface="ＭＳ Ｐゴシック" pitchFamily="-97" charset="-128"/>
              <a:cs typeface="ＭＳ Ｐゴシック" pitchFamily="-97" charset="-128"/>
            </a:endParaRPr>
          </a:p>
          <a:p>
            <a:pPr eaLnBrk="1" hangingPunct="1">
              <a:buFontTx/>
              <a:buChar char="•"/>
            </a:pPr>
            <a:r>
              <a:rPr lang="en-US" sz="1200" b="0" i="0" u="none" strike="noStrike" kern="1200" baseline="0" dirty="0" smtClean="0">
                <a:solidFill>
                  <a:schemeClr val="tx1"/>
                </a:solidFill>
                <a:latin typeface="Arial" pitchFamily="-97" charset="0"/>
                <a:ea typeface="ＭＳ Ｐゴシック" pitchFamily="-97" charset="-128"/>
                <a:cs typeface="ＭＳ Ｐゴシック" charset="-128"/>
              </a:rPr>
              <a:t> Now it seems like we are right where </a:t>
            </a:r>
            <a:r>
              <a:rPr lang="en-US" sz="1200" b="0" i="0" u="none" strike="noStrike" kern="1200" baseline="0" dirty="0" smtClean="0">
                <a:solidFill>
                  <a:schemeClr val="tx1"/>
                </a:solidFill>
                <a:latin typeface="Arial" pitchFamily="-97" charset="0"/>
                <a:ea typeface="ＭＳ Ｐゴシック" pitchFamily="-97" charset="-128"/>
                <a:cs typeface="ＭＳ Ｐゴシック" charset="-128"/>
              </a:rPr>
              <a:t>earlier </a:t>
            </a:r>
            <a:r>
              <a:rPr lang="en-US" sz="1200" b="0" i="0" u="none" strike="noStrike" kern="1200" baseline="0" dirty="0" smtClean="0">
                <a:solidFill>
                  <a:schemeClr val="tx1"/>
                </a:solidFill>
                <a:latin typeface="Arial" pitchFamily="-97" charset="0"/>
                <a:ea typeface="ＭＳ Ｐゴシック" pitchFamily="-97" charset="-128"/>
                <a:cs typeface="ＭＳ Ｐゴシック" charset="-128"/>
              </a:rPr>
              <a:t>studies have ended up – savings stay the same but consumption decreases. </a:t>
            </a:r>
            <a:endParaRPr lang="en-US" dirty="0">
              <a:latin typeface="Times New Roman" charset="0"/>
              <a:ea typeface="ＭＳ Ｐゴシック" charset="-128"/>
              <a:cs typeface="ＭＳ Ｐゴシック" charset="-128"/>
            </a:endParaRPr>
          </a:p>
          <a:p>
            <a:pPr eaLnBrk="1" hangingPunct="1"/>
            <a:endParaRPr lang="en-US" dirty="0">
              <a:latin typeface="Times New Roman" charset="0"/>
              <a:ea typeface="ＭＳ Ｐゴシック" charset="-128"/>
              <a:cs typeface="ＭＳ Ｐゴシック" charset="-128"/>
            </a:endParaRPr>
          </a:p>
        </p:txBody>
      </p:sp>
    </p:spTree>
    <p:extLst>
      <p:ext uri="{BB962C8B-B14F-4D97-AF65-F5344CB8AC3E}">
        <p14:creationId xmlns:p14="http://schemas.microsoft.com/office/powerpoint/2010/main" val="2935520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4CA04D-6744-A146-9576-C2908935E5F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F8FFF44-FF3A-6D47-A4AF-76C29B40ADF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7C5E7FE-F47E-0D46-B5E7-434F98F83A1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SmartArt Placeholder 2"/>
          <p:cNvSpPr>
            <a:spLocks noGrp="1"/>
          </p:cNvSpPr>
          <p:nvPr>
            <p:ph type="dgm" idx="1"/>
          </p:nvPr>
        </p:nvSpPr>
        <p:spPr>
          <a:xfrm>
            <a:off x="914400" y="1981200"/>
            <a:ext cx="103632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DCFF2E6-5B62-B143-BA37-FFE3EFD9CE1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29E7584-EC03-B94A-935D-9D3F4AB776D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EFFDF2E-C2C5-CA46-97B8-B6306069E62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37479DD-8E4D-DE48-BDD2-42E96B0D524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951C00F-66AC-B24A-8A6B-9D1C3FE085E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3EB0F10-61CD-B740-A244-B9EFBF04B9A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30E8A905-C195-C241-B53A-46689F98F34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459F8B9-49DD-9844-977A-A8D5D278DE8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E7A5090-3A55-D146-8C27-6721BF50435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pitchFamily="-110" charset="0"/>
              </a:defRPr>
            </a:lvl1pPr>
          </a:lstStyle>
          <a:p>
            <a:pPr>
              <a:defRPr/>
            </a:pPr>
            <a:endParaRPr lang="en-US" dirty="0"/>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pitchFamily="-110" charset="0"/>
              </a:defRPr>
            </a:lvl1pPr>
          </a:lstStyle>
          <a:p>
            <a:pPr>
              <a:defRPr/>
            </a:pPr>
            <a:endParaRPr lang="en-US" dirty="0"/>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atin typeface="Arial" charset="0"/>
              </a:defRPr>
            </a:lvl1pPr>
          </a:lstStyle>
          <a:p>
            <a:pPr>
              <a:defRPr/>
            </a:pPr>
            <a:fld id="{1CBF9300-967D-8A4E-B248-39FA6C606F5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9" name="Rectangle 5"/>
          <p:cNvSpPr>
            <a:spLocks noChangeArrowheads="1"/>
          </p:cNvSpPr>
          <p:nvPr/>
        </p:nvSpPr>
        <p:spPr bwMode="auto">
          <a:xfrm>
            <a:off x="2" y="4012287"/>
            <a:ext cx="12191998" cy="1786085"/>
          </a:xfrm>
          <a:prstGeom prst="rect">
            <a:avLst/>
          </a:prstGeom>
          <a:noFill/>
          <a:ln w="9525">
            <a:noFill/>
            <a:miter lim="800000"/>
            <a:headEnd/>
            <a:tailEnd/>
          </a:ln>
        </p:spPr>
        <p:txBody>
          <a:bodyPr>
            <a:prstTxWarp prst="textNoShape">
              <a:avLst/>
            </a:prstTxWarp>
          </a:bodyPr>
          <a:lstStyle/>
          <a:p>
            <a:pPr algn="ctr">
              <a:lnSpc>
                <a:spcPct val="80000"/>
              </a:lnSpc>
              <a:spcBef>
                <a:spcPct val="20000"/>
              </a:spcBef>
            </a:pPr>
            <a:endParaRPr lang="en-US" sz="1600" dirty="0">
              <a:solidFill>
                <a:srgbClr val="000000"/>
              </a:solidFill>
              <a:latin typeface="Times New Roman"/>
              <a:cs typeface="Times New Roman"/>
            </a:endParaRPr>
          </a:p>
          <a:p>
            <a:pPr algn="ctr">
              <a:spcBef>
                <a:spcPts val="0"/>
              </a:spcBef>
            </a:pPr>
            <a:r>
              <a:rPr lang="en-US" sz="1600" dirty="0">
                <a:solidFill>
                  <a:prstClr val="black"/>
                </a:solidFill>
                <a:latin typeface="Times New Roman" panose="02020603050405020304" pitchFamily="18" charset="0"/>
                <a:cs typeface="Times New Roman" panose="02020603050405020304" pitchFamily="18" charset="0"/>
              </a:rPr>
              <a:t>Andrew G. Biggs, </a:t>
            </a:r>
            <a:r>
              <a:rPr lang="en-US" sz="1600" b="1" dirty="0">
                <a:solidFill>
                  <a:prstClr val="black"/>
                </a:solidFill>
                <a:latin typeface="Times New Roman" panose="02020603050405020304" pitchFamily="18" charset="0"/>
                <a:cs typeface="Times New Roman" panose="02020603050405020304" pitchFamily="18" charset="0"/>
              </a:rPr>
              <a:t>Anqi Chen, </a:t>
            </a:r>
            <a:r>
              <a:rPr lang="en-US" sz="1600" dirty="0">
                <a:solidFill>
                  <a:prstClr val="black"/>
                </a:solidFill>
                <a:latin typeface="Times New Roman" panose="02020603050405020304" pitchFamily="18" charset="0"/>
                <a:cs typeface="Times New Roman" panose="02020603050405020304" pitchFamily="18" charset="0"/>
              </a:rPr>
              <a:t>and Alicia H. Munnell</a:t>
            </a:r>
            <a:endParaRPr lang="en-US" sz="1600" b="1" dirty="0">
              <a:solidFill>
                <a:prstClr val="black"/>
              </a:solidFill>
              <a:latin typeface="Times New Roman" panose="02020603050405020304" pitchFamily="18" charset="0"/>
              <a:cs typeface="Times New Roman" panose="02020603050405020304" pitchFamily="18" charset="0"/>
            </a:endParaRPr>
          </a:p>
          <a:p>
            <a:pPr algn="ctr">
              <a:spcBef>
                <a:spcPts val="0"/>
              </a:spcBef>
            </a:pPr>
            <a:r>
              <a:rPr lang="en-US" sz="1600" dirty="0">
                <a:solidFill>
                  <a:prstClr val="black"/>
                </a:solidFill>
                <a:latin typeface="Times New Roman" panose="02020603050405020304" pitchFamily="18" charset="0"/>
                <a:cs typeface="Times New Roman" panose="02020603050405020304" pitchFamily="18" charset="0"/>
              </a:rPr>
              <a:t>American Enterprise Institute and Center for Retirement Research at Boston College</a:t>
            </a:r>
          </a:p>
          <a:p>
            <a:pPr algn="ctr">
              <a:lnSpc>
                <a:spcPct val="80000"/>
              </a:lnSpc>
              <a:spcBef>
                <a:spcPct val="20000"/>
              </a:spcBef>
            </a:pPr>
            <a:endParaRPr lang="en-US" sz="1600" dirty="0">
              <a:latin typeface="Times New Roman"/>
              <a:cs typeface="Times New Roman"/>
            </a:endParaRPr>
          </a:p>
          <a:p>
            <a:pPr algn="ctr">
              <a:lnSpc>
                <a:spcPct val="80000"/>
              </a:lnSpc>
              <a:spcBef>
                <a:spcPct val="20000"/>
              </a:spcBef>
            </a:pPr>
            <a:r>
              <a:rPr lang="en-US" sz="1600" dirty="0" smtClean="0">
                <a:latin typeface="Times New Roman" pitchFamily="18" charset="0"/>
                <a:cs typeface="Times New Roman" pitchFamily="18" charset="0"/>
              </a:rPr>
              <a:t>NBER Summer Institute, Aging Workshop</a:t>
            </a:r>
            <a:endParaRPr lang="en-US" sz="1600" dirty="0">
              <a:latin typeface="Times New Roman" pitchFamily="18" charset="0"/>
              <a:cs typeface="Times New Roman" pitchFamily="18" charset="0"/>
            </a:endParaRPr>
          </a:p>
          <a:p>
            <a:pPr algn="ctr">
              <a:lnSpc>
                <a:spcPct val="80000"/>
              </a:lnSpc>
              <a:spcBef>
                <a:spcPct val="20000"/>
              </a:spcBef>
            </a:pPr>
            <a:r>
              <a:rPr lang="en-US" sz="1600" dirty="0" smtClean="0">
                <a:latin typeface="Times New Roman"/>
                <a:cs typeface="Times New Roman"/>
              </a:rPr>
              <a:t>Royal </a:t>
            </a:r>
            <a:r>
              <a:rPr lang="en-US" sz="1600" dirty="0" err="1" smtClean="0">
                <a:latin typeface="Times New Roman"/>
                <a:cs typeface="Times New Roman"/>
              </a:rPr>
              <a:t>Sonesta</a:t>
            </a:r>
            <a:r>
              <a:rPr lang="en-US" sz="1600" dirty="0" smtClean="0">
                <a:latin typeface="Times New Roman"/>
                <a:cs typeface="Times New Roman"/>
              </a:rPr>
              <a:t> Hotel</a:t>
            </a:r>
            <a:endParaRPr lang="en-US" sz="1600" dirty="0">
              <a:latin typeface="Times New Roman"/>
              <a:cs typeface="Times New Roman"/>
            </a:endParaRPr>
          </a:p>
          <a:p>
            <a:pPr algn="ctr">
              <a:lnSpc>
                <a:spcPct val="80000"/>
              </a:lnSpc>
              <a:spcBef>
                <a:spcPct val="20000"/>
              </a:spcBef>
            </a:pPr>
            <a:r>
              <a:rPr lang="en-US" sz="1600" dirty="0" smtClean="0">
                <a:latin typeface="Times New Roman"/>
                <a:cs typeface="Times New Roman"/>
              </a:rPr>
              <a:t>July 25-26, 2022</a:t>
            </a:r>
            <a:endParaRPr lang="en-US" sz="1600" dirty="0">
              <a:latin typeface="Times New Roman"/>
              <a:cs typeface="Times New Roman"/>
            </a:endParaRPr>
          </a:p>
        </p:txBody>
      </p:sp>
      <p:sp>
        <p:nvSpPr>
          <p:cNvPr id="16390" name="Rectangle 4"/>
          <p:cNvSpPr>
            <a:spLocks noChangeArrowheads="1"/>
          </p:cNvSpPr>
          <p:nvPr/>
        </p:nvSpPr>
        <p:spPr bwMode="auto">
          <a:xfrm>
            <a:off x="0" y="2341593"/>
            <a:ext cx="12191998" cy="1143000"/>
          </a:xfrm>
          <a:prstGeom prst="rect">
            <a:avLst/>
          </a:prstGeom>
          <a:noFill/>
          <a:ln w="9525">
            <a:noFill/>
            <a:miter lim="800000"/>
            <a:headEnd/>
            <a:tailEnd/>
          </a:ln>
        </p:spPr>
        <p:txBody>
          <a:bodyPr anchor="ctr">
            <a:prstTxWarp prst="textNoShape">
              <a:avLst/>
            </a:prstTxWarp>
          </a:bodyPr>
          <a:lstStyle/>
          <a:p>
            <a:pPr algn="ctr"/>
            <a:r>
              <a:rPr lang="en-US" sz="4400" i="1" dirty="0">
                <a:latin typeface="Times New Roman" panose="02020603050405020304" pitchFamily="18" charset="0"/>
                <a:cs typeface="Times New Roman" panose="02020603050405020304" pitchFamily="18" charset="0"/>
              </a:rPr>
              <a:t>How Do Households Adjust Their Saving </a:t>
            </a:r>
          </a:p>
          <a:p>
            <a:pPr algn="ctr"/>
            <a:r>
              <a:rPr lang="en-US" sz="4400" i="1" dirty="0">
                <a:latin typeface="Times New Roman" panose="02020603050405020304" pitchFamily="18" charset="0"/>
                <a:cs typeface="Times New Roman" panose="02020603050405020304" pitchFamily="18" charset="0"/>
              </a:rPr>
              <a:t>After Children Leave Home?</a:t>
            </a:r>
            <a:endParaRPr lang="en-US" sz="4400" i="1" dirty="0">
              <a:solidFill>
                <a:schemeClr val="tx2"/>
              </a:solidFill>
              <a:latin typeface="Times New Roman" panose="02020603050405020304" pitchFamily="18" charset="0"/>
              <a:cs typeface="Times New Roman" panose="02020603050405020304" pitchFamily="18" charset="0"/>
            </a:endParaRPr>
          </a:p>
        </p:txBody>
      </p:sp>
      <p:sp>
        <p:nvSpPr>
          <p:cNvPr id="3" name="Rectangle 2"/>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cxnSp>
        <p:nvCxnSpPr>
          <p:cNvPr id="5" name="Straight Connector 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pic>
        <p:nvPicPr>
          <p:cNvPr id="9" name="Picture 8" descr="CRR logo.jpg">
            <a:extLst>
              <a:ext uri="{FF2B5EF4-FFF2-40B4-BE49-F238E27FC236}">
                <a16:creationId xmlns:a16="http://schemas.microsoft.com/office/drawing/2014/main" id="{751B6108-8496-C648-A8E2-93399D9D5B8B}"/>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spTree>
    <p:extLst>
      <p:ext uri="{BB962C8B-B14F-4D97-AF65-F5344CB8AC3E}">
        <p14:creationId xmlns:p14="http://schemas.microsoft.com/office/powerpoint/2010/main" val="31981326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9</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 y="1620078"/>
            <a:ext cx="6030411" cy="707886"/>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Total Household Weekly Hours Worked</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59775"/>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Solid bars are significant at the 10 percent level or above.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Examining income: Consumption could decline and savings not increase if parents are working </a:t>
            </a:r>
            <a:r>
              <a:rPr lang="en-US" sz="3800" kern="0" dirty="0" smtClean="0">
                <a:latin typeface="Times New Roman"/>
                <a:cs typeface="Times New Roman"/>
              </a:rPr>
              <a:t>less and earn less. </a:t>
            </a:r>
            <a:endParaRPr lang="en-US" sz="3800" kern="0" dirty="0">
              <a:latin typeface="Times New Roman"/>
              <a:cs typeface="Times New Roman"/>
            </a:endParaRP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3" name="Chart 12">
            <a:extLst>
              <a:ext uri="{FF2B5EF4-FFF2-40B4-BE49-F238E27FC236}">
                <a16:creationId xmlns:a16="http://schemas.microsoft.com/office/drawing/2014/main" id="{5B206F64-71CF-4574-9EE1-E23DFD4982F8}"/>
              </a:ext>
            </a:extLst>
          </p:cNvPr>
          <p:cNvGraphicFramePr>
            <a:graphicFrameLocks/>
          </p:cNvGraphicFramePr>
          <p:nvPr>
            <p:extLst>
              <p:ext uri="{D42A27DB-BD31-4B8C-83A1-F6EECF244321}">
                <p14:modId xmlns:p14="http://schemas.microsoft.com/office/powerpoint/2010/main" val="387880300"/>
              </p:ext>
            </p:extLst>
          </p:nvPr>
        </p:nvGraphicFramePr>
        <p:xfrm>
          <a:off x="729204" y="2187679"/>
          <a:ext cx="4572000"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Box 38"/>
          <p:cNvSpPr txBox="1">
            <a:spLocks noChangeArrowheads="1"/>
          </p:cNvSpPr>
          <p:nvPr/>
        </p:nvSpPr>
        <p:spPr bwMode="auto">
          <a:xfrm>
            <a:off x="6030409" y="1620078"/>
            <a:ext cx="6161589"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Total Household Income</a:t>
            </a:r>
            <a:endParaRPr lang="en-US" sz="2000" dirty="0">
              <a:solidFill>
                <a:srgbClr val="000000"/>
              </a:solidFill>
              <a:latin typeface="ScalaOT-Regular" charset="0"/>
            </a:endParaRPr>
          </a:p>
        </p:txBody>
      </p:sp>
      <p:graphicFrame>
        <p:nvGraphicFramePr>
          <p:cNvPr id="18" name="Chart 17">
            <a:extLst>
              <a:ext uri="{FF2B5EF4-FFF2-40B4-BE49-F238E27FC236}">
                <a16:creationId xmlns:a16="http://schemas.microsoft.com/office/drawing/2014/main" id="{6183041F-C611-4384-9856-F40960762DDE}"/>
              </a:ext>
            </a:extLst>
          </p:cNvPr>
          <p:cNvGraphicFramePr>
            <a:graphicFrameLocks/>
          </p:cNvGraphicFramePr>
          <p:nvPr>
            <p:extLst>
              <p:ext uri="{D42A27DB-BD31-4B8C-83A1-F6EECF244321}">
                <p14:modId xmlns:p14="http://schemas.microsoft.com/office/powerpoint/2010/main" val="3709425756"/>
              </p:ext>
            </p:extLst>
          </p:nvPr>
        </p:nvGraphicFramePr>
        <p:xfrm>
          <a:off x="6667499" y="2027575"/>
          <a:ext cx="4572000" cy="32004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078906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10</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0" y="1637550"/>
            <a:ext cx="12192000"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Consumption relative to Income</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59170"/>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Solid bars are significant at the 10 percent level of above.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Overall, consumption relative to income decreases by </a:t>
            </a:r>
          </a:p>
          <a:p>
            <a:pPr algn="l" eaLnBrk="1" hangingPunct="1"/>
            <a:r>
              <a:rPr lang="en-US" sz="3800" kern="0" dirty="0">
                <a:latin typeface="Times New Roman"/>
                <a:cs typeface="Times New Roman"/>
              </a:rPr>
              <a:t>6 percent after children leave.  </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6" name="Chart 15">
            <a:extLst>
              <a:ext uri="{FF2B5EF4-FFF2-40B4-BE49-F238E27FC236}">
                <a16:creationId xmlns:a16="http://schemas.microsoft.com/office/drawing/2014/main" id="{25BDF159-C139-44DC-BD10-DC32225F2911}"/>
              </a:ext>
            </a:extLst>
          </p:cNvPr>
          <p:cNvGraphicFramePr>
            <a:graphicFrameLocks/>
          </p:cNvGraphicFramePr>
          <p:nvPr>
            <p:extLst>
              <p:ext uri="{D42A27DB-BD31-4B8C-83A1-F6EECF244321}">
                <p14:modId xmlns:p14="http://schemas.microsoft.com/office/powerpoint/2010/main" val="2835786090"/>
              </p:ext>
            </p:extLst>
          </p:nvPr>
        </p:nvGraphicFramePr>
        <p:xfrm>
          <a:off x="3809999" y="2156095"/>
          <a:ext cx="4572000" cy="3200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84382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11</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 y="1620078"/>
            <a:ext cx="12192000"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Net Worth to Income</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59170"/>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Results are not statistically significant.</a:t>
            </a: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The decline in consumption relative to income, however, is not reflected in net worth and a puzzle remains.  </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0" name="Chart 9">
            <a:extLst>
              <a:ext uri="{FF2B5EF4-FFF2-40B4-BE49-F238E27FC236}">
                <a16:creationId xmlns:a16="http://schemas.microsoft.com/office/drawing/2014/main" id="{5075A889-3C13-4D4C-B558-2376F8CB1F33}"/>
              </a:ext>
            </a:extLst>
          </p:cNvPr>
          <p:cNvGraphicFramePr>
            <a:graphicFrameLocks/>
          </p:cNvGraphicFramePr>
          <p:nvPr>
            <p:extLst>
              <p:ext uri="{D42A27DB-BD31-4B8C-83A1-F6EECF244321}">
                <p14:modId xmlns:p14="http://schemas.microsoft.com/office/powerpoint/2010/main" val="1556627026"/>
              </p:ext>
            </p:extLst>
          </p:nvPr>
        </p:nvGraphicFramePr>
        <p:xfrm>
          <a:off x="3809999" y="2250317"/>
          <a:ext cx="4572000" cy="310896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24406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12</a:t>
            </a:fld>
            <a:endParaRPr lang="en-US" sz="1800" dirty="0">
              <a:latin typeface="Times New Roman" pitchFamily="18" charset="0"/>
              <a:cs typeface="Times New Roman" pitchFamily="18" charset="0"/>
            </a:endParaRPr>
          </a:p>
        </p:txBody>
      </p:sp>
      <p:cxnSp>
        <p:nvCxnSpPr>
          <p:cNvPr id="11" name="Straight Connector 10"/>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9" name="Rectangle 8">
            <a:extLst>
              <a:ext uri="{FF2B5EF4-FFF2-40B4-BE49-F238E27FC236}">
                <a16:creationId xmlns:a16="http://schemas.microsoft.com/office/drawing/2014/main" id="{C13F7D74-E8F1-1448-908C-0058F25CE043}"/>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15" name="Rectangle 2">
            <a:extLst>
              <a:ext uri="{FF2B5EF4-FFF2-40B4-BE49-F238E27FC236}">
                <a16:creationId xmlns:a16="http://schemas.microsoft.com/office/drawing/2014/main" id="{8090DFFB-BEDB-7241-B981-7EE8759F486A}"/>
              </a:ext>
            </a:extLst>
          </p:cNvPr>
          <p:cNvSpPr txBox="1">
            <a:spLocks noChangeArrowheads="1"/>
          </p:cNvSpPr>
          <p:nvPr/>
        </p:nvSpPr>
        <p:spPr bwMode="auto">
          <a:xfrm>
            <a:off x="215152" y="45189"/>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Conclusion and next steps</a:t>
            </a:r>
          </a:p>
        </p:txBody>
      </p:sp>
      <p:pic>
        <p:nvPicPr>
          <p:cNvPr id="16" name="Picture 15" descr="CRR logo.jpg">
            <a:extLst>
              <a:ext uri="{FF2B5EF4-FFF2-40B4-BE49-F238E27FC236}">
                <a16:creationId xmlns:a16="http://schemas.microsoft.com/office/drawing/2014/main" id="{786A9942-6643-174C-9372-F70A2820CFE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sp>
        <p:nvSpPr>
          <p:cNvPr id="7" name="Rectangle 6">
            <a:extLst>
              <a:ext uri="{FF2B5EF4-FFF2-40B4-BE49-F238E27FC236}">
                <a16:creationId xmlns:a16="http://schemas.microsoft.com/office/drawing/2014/main" id="{7E027102-C5AB-4443-909B-73B03EF09BA7}"/>
              </a:ext>
            </a:extLst>
          </p:cNvPr>
          <p:cNvSpPr/>
          <p:nvPr/>
        </p:nvSpPr>
        <p:spPr>
          <a:xfrm>
            <a:off x="0" y="1157611"/>
            <a:ext cx="12192000" cy="4154984"/>
          </a:xfrm>
          <a:prstGeom prst="rect">
            <a:avLst/>
          </a:prstGeom>
        </p:spPr>
        <p:txBody>
          <a:bodyPr wrap="square">
            <a:spAutoFit/>
          </a:bodyPr>
          <a:lstStyle/>
          <a:p>
            <a:pPr marL="579438" indent="-350838">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Prior studies have found that parents reduce consumption but do not save more after their children leave, providing conflicting evidence for our understanding of retirement adequacy.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579438" indent="-350838">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This paper examines three explanations for the conflicting results: 1) broader measure of saving, 2) broader measure of consumption, 3) and income.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579438" indent="-350838">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results show that parents are not paying down debt faster, or transferring money to children but are working less instead.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579438" indent="-350838">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Overall, consumption relative to income decreases by 6 percent, but this is not reflected in higher net worth… so a puzzle remains.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1</a:t>
            </a:fld>
            <a:endParaRPr lang="en-US" sz="1800" dirty="0">
              <a:latin typeface="Times New Roman" pitchFamily="18" charset="0"/>
              <a:cs typeface="Times New Roman" pitchFamily="18" charset="0"/>
            </a:endParaRP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dirty="0">
                <a:latin typeface="Times New Roman"/>
                <a:cs typeface="Times New Roman"/>
              </a:rPr>
              <a:t>Disclaimer</a:t>
            </a:r>
          </a:p>
          <a:p>
            <a:pPr algn="l" eaLnBrk="1" hangingPunct="1"/>
            <a:endParaRPr lang="en-US" sz="3800" kern="0" dirty="0">
              <a:latin typeface="Times New Roman"/>
              <a:cs typeface="Times New Roman"/>
            </a:endParaRP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sp>
        <p:nvSpPr>
          <p:cNvPr id="5" name="TextBox 4">
            <a:extLst>
              <a:ext uri="{FF2B5EF4-FFF2-40B4-BE49-F238E27FC236}">
                <a16:creationId xmlns:a16="http://schemas.microsoft.com/office/drawing/2014/main" id="{07A05955-F001-1F40-8F4B-7ACCEFDDE931}"/>
              </a:ext>
            </a:extLst>
          </p:cNvPr>
          <p:cNvSpPr txBox="1"/>
          <p:nvPr/>
        </p:nvSpPr>
        <p:spPr>
          <a:xfrm>
            <a:off x="215154" y="1036118"/>
            <a:ext cx="11976846" cy="4493538"/>
          </a:xfrm>
          <a:prstGeom prst="rect">
            <a:avLst/>
          </a:prstGeom>
          <a:noFill/>
        </p:spPr>
        <p:txBody>
          <a:bodyPr wrap="square" rtlCol="0">
            <a:spAutoFit/>
          </a:bodyPr>
          <a:lstStyle/>
          <a:p>
            <a:r>
              <a:rPr lang="en-US" sz="2600" dirty="0">
                <a:latin typeface="Times New Roman" panose="02020603050405020304" pitchFamily="18" charset="0"/>
                <a:cs typeface="Times New Roman" panose="02020603050405020304" pitchFamily="18" charset="0"/>
              </a:rPr>
              <a:t>The research reported herein was pursuant to a grant from the U.S. Social Security Administration (SSA) funded as part of the Retirement and Disability Research Consortium (RDRC).  The findings and conclusions expressed are solely those of the authors and do not represent the views of SSA, any agency of the federal government, or Boston College.  Neither the United States Government nor any agency thereof, nor any of their employees, makes any warranty, express or implied, or assumes any legal liability or responsibility for the accuracy, completeness, or usefulness of the contents of this report.  Reference herein to any specific commercial product, process or service by trade name, trademark, manufacturer, or otherwise does not necessarily constitute or imply endorsement, recommendation or favoring by the United States Government or any agency thereof.</a:t>
            </a:r>
          </a:p>
        </p:txBody>
      </p:sp>
    </p:spTree>
    <p:extLst>
      <p:ext uri="{BB962C8B-B14F-4D97-AF65-F5344CB8AC3E}">
        <p14:creationId xmlns:p14="http://schemas.microsoft.com/office/powerpoint/2010/main" val="125520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2</a:t>
            </a:fld>
            <a:endParaRPr lang="en-US" sz="1800" dirty="0">
              <a:latin typeface="Times New Roman" pitchFamily="18" charset="0"/>
              <a:cs typeface="Times New Roman" pitchFamily="18" charset="0"/>
            </a:endParaRP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dirty="0" smtClean="0">
                <a:latin typeface="Times New Roman"/>
                <a:cs typeface="Times New Roman"/>
              </a:rPr>
              <a:t>Whether </a:t>
            </a:r>
            <a:r>
              <a:rPr lang="en-US" sz="3800" dirty="0">
                <a:latin typeface="Times New Roman"/>
                <a:cs typeface="Times New Roman"/>
              </a:rPr>
              <a:t>parents adjust their </a:t>
            </a:r>
            <a:r>
              <a:rPr lang="en-US" sz="3800" dirty="0" smtClean="0">
                <a:latin typeface="Times New Roman"/>
                <a:cs typeface="Times New Roman"/>
              </a:rPr>
              <a:t>savings </a:t>
            </a:r>
            <a:r>
              <a:rPr lang="en-US" sz="3800" dirty="0">
                <a:latin typeface="Times New Roman"/>
                <a:cs typeface="Times New Roman"/>
              </a:rPr>
              <a:t>after children </a:t>
            </a:r>
            <a:r>
              <a:rPr lang="en-US" sz="3800" dirty="0" smtClean="0">
                <a:latin typeface="Times New Roman"/>
                <a:cs typeface="Times New Roman"/>
              </a:rPr>
              <a:t>is important for retirement adequacy but evidence is conflicted. </a:t>
            </a:r>
            <a:endParaRPr lang="en-US" sz="3800" kern="0" dirty="0">
              <a:latin typeface="Times New Roman"/>
              <a:cs typeface="Times New Roman"/>
            </a:endParaRP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4" name="Table 3">
            <a:extLst>
              <a:ext uri="{FF2B5EF4-FFF2-40B4-BE49-F238E27FC236}">
                <a16:creationId xmlns:a16="http://schemas.microsoft.com/office/drawing/2014/main" id="{A26B088A-5A7E-4C97-BA6C-9E57F9DCA7A5}"/>
              </a:ext>
            </a:extLst>
          </p:cNvPr>
          <p:cNvGraphicFramePr>
            <a:graphicFrameLocks noGrp="1"/>
          </p:cNvGraphicFramePr>
          <p:nvPr>
            <p:extLst>
              <p:ext uri="{D42A27DB-BD31-4B8C-83A1-F6EECF244321}">
                <p14:modId xmlns:p14="http://schemas.microsoft.com/office/powerpoint/2010/main" val="1503392112"/>
              </p:ext>
            </p:extLst>
          </p:nvPr>
        </p:nvGraphicFramePr>
        <p:xfrm>
          <a:off x="2263256" y="2894599"/>
          <a:ext cx="7880640" cy="1889760"/>
        </p:xfrm>
        <a:graphic>
          <a:graphicData uri="http://schemas.openxmlformats.org/drawingml/2006/table">
            <a:tbl>
              <a:tblPr firstRow="1" bandRow="1">
                <a:tableStyleId>{EB344D84-9AFB-497E-A393-DC336BA19D2E}</a:tableStyleId>
              </a:tblPr>
              <a:tblGrid>
                <a:gridCol w="2455190">
                  <a:extLst>
                    <a:ext uri="{9D8B030D-6E8A-4147-A177-3AD203B41FA5}">
                      <a16:colId xmlns:a16="http://schemas.microsoft.com/office/drawing/2014/main" val="1638624174"/>
                    </a:ext>
                  </a:extLst>
                </a:gridCol>
                <a:gridCol w="5425450">
                  <a:extLst>
                    <a:ext uri="{9D8B030D-6E8A-4147-A177-3AD203B41FA5}">
                      <a16:colId xmlns:a16="http://schemas.microsoft.com/office/drawing/2014/main" val="1071312423"/>
                    </a:ext>
                  </a:extLst>
                </a:gridCol>
              </a:tblGrid>
              <a:tr h="128957">
                <a:tc>
                  <a:txBody>
                    <a:bodyPr/>
                    <a:lstStyle/>
                    <a:p>
                      <a:pPr>
                        <a:lnSpc>
                          <a:spcPct val="100000"/>
                        </a:lnSpc>
                      </a:pPr>
                      <a:r>
                        <a:rPr lang="en-US" sz="2000" b="0" dirty="0">
                          <a:solidFill>
                            <a:schemeClr val="tx1"/>
                          </a:solidFill>
                          <a:latin typeface="Times New Roman" panose="02020603050405020304" pitchFamily="18" charset="0"/>
                          <a:cs typeface="Times New Roman" panose="02020603050405020304" pitchFamily="18" charset="0"/>
                        </a:rPr>
                        <a:t>Studies</a:t>
                      </a:r>
                    </a:p>
                  </a:txBody>
                  <a:tcPr anchor="ctr">
                    <a:lnL>
                      <a:noFill/>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r>
                        <a:rPr lang="en-US" sz="2000" b="0" dirty="0">
                          <a:solidFill>
                            <a:schemeClr val="tx1"/>
                          </a:solidFill>
                          <a:latin typeface="Times New Roman" panose="02020603050405020304" pitchFamily="18" charset="0"/>
                          <a:cs typeface="Times New Roman" panose="02020603050405020304" pitchFamily="18" charset="0"/>
                        </a:rPr>
                        <a:t>Behavior after children are independent</a:t>
                      </a:r>
                    </a:p>
                  </a:txBody>
                  <a:tcPr anchor="ctr">
                    <a:lnL>
                      <a:noFill/>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41162742"/>
                  </a:ext>
                </a:extLst>
              </a:tr>
              <a:tr h="128957">
                <a:tc>
                  <a:txBody>
                    <a:bodyPr/>
                    <a:lstStyle/>
                    <a:p>
                      <a:pPr>
                        <a:lnSpc>
                          <a:spcPct val="100000"/>
                        </a:lnSpc>
                      </a:pPr>
                      <a:r>
                        <a:rPr lang="en-US" sz="2000" dirty="0">
                          <a:latin typeface="Times New Roman" panose="02020603050405020304" pitchFamily="18" charset="0"/>
                          <a:cs typeface="Times New Roman" panose="02020603050405020304" pitchFamily="18" charset="0"/>
                        </a:rPr>
                        <a:t>Coe and Webb (2010)</a:t>
                      </a:r>
                    </a:p>
                  </a:txBody>
                  <a:tcPr anchor="ctr">
                    <a:lnL>
                      <a:noFill/>
                    </a:lnL>
                    <a:lnR>
                      <a:noFill/>
                    </a:lnR>
                    <a:lnT w="3175"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c>
                  <a:txBody>
                    <a:bodyPr/>
                    <a:lstStyle/>
                    <a:p>
                      <a:pPr>
                        <a:lnSpc>
                          <a:spcPct val="100000"/>
                        </a:lnSpc>
                      </a:pPr>
                      <a:r>
                        <a:rPr lang="en-US" sz="2000" kern="1200" dirty="0">
                          <a:effectLst/>
                          <a:latin typeface="Times New Roman" panose="02020603050405020304" pitchFamily="18" charset="0"/>
                          <a:cs typeface="Times New Roman" panose="02020603050405020304" pitchFamily="18" charset="0"/>
                        </a:rPr>
                        <a:t>C</a:t>
                      </a:r>
                      <a:r>
                        <a:rPr lang="en-US" sz="2000" dirty="0">
                          <a:latin typeface="Times New Roman" panose="02020603050405020304" pitchFamily="18" charset="0"/>
                          <a:cs typeface="Times New Roman" panose="02020603050405020304" pitchFamily="18" charset="0"/>
                        </a:rPr>
                        <a:t>onsumption flat </a:t>
                      </a:r>
                      <a:r>
                        <a:rPr lang="en-US" sz="2000" dirty="0"/>
                        <a:t>⇒ </a:t>
                      </a:r>
                      <a:r>
                        <a:rPr lang="en-US" sz="2000" dirty="0">
                          <a:latin typeface="Times New Roman" panose="02020603050405020304" pitchFamily="18" charset="0"/>
                          <a:cs typeface="Times New Roman" panose="02020603050405020304" pitchFamily="18" charset="0"/>
                        </a:rPr>
                        <a:t>authors assume savings flat</a:t>
                      </a:r>
                    </a:p>
                  </a:txBody>
                  <a:tcPr anchor="ctr">
                    <a:lnL>
                      <a:noFill/>
                    </a:lnL>
                    <a:lnR>
                      <a:noFill/>
                    </a:lnR>
                    <a:lnT w="3175"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0419358"/>
                  </a:ext>
                </a:extLst>
              </a:tr>
              <a:tr h="0">
                <a:tc>
                  <a:txBody>
                    <a:bodyPr/>
                    <a:lstStyle/>
                    <a:p>
                      <a:pPr>
                        <a:lnSpc>
                          <a:spcPct val="100000"/>
                        </a:lnSpc>
                      </a:pPr>
                      <a:r>
                        <a:rPr lang="en-US" sz="2000" dirty="0">
                          <a:latin typeface="Times New Roman" panose="02020603050405020304" pitchFamily="18" charset="0"/>
                          <a:cs typeface="Times New Roman" panose="02020603050405020304" pitchFamily="18" charset="0"/>
                        </a:rPr>
                        <a:t>Dushi et al. (2016)</a:t>
                      </a:r>
                    </a:p>
                  </a:txBody>
                  <a:tcPr anchor="ctr">
                    <a:lnL>
                      <a:noFill/>
                    </a:lnL>
                    <a:lnR>
                      <a:noFill/>
                    </a:lnR>
                    <a:lnT>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00000"/>
                        </a:lnSpc>
                      </a:pPr>
                      <a:r>
                        <a:rPr lang="en-US" sz="2000" kern="1200" dirty="0">
                          <a:effectLst/>
                          <a:latin typeface="Times New Roman" panose="02020603050405020304" pitchFamily="18" charset="0"/>
                          <a:cs typeface="Times New Roman" panose="02020603050405020304" pitchFamily="18" charset="0"/>
                        </a:rPr>
                        <a:t>W-2 401(k) savings flat</a:t>
                      </a:r>
                      <a:endParaRPr lang="en-US" sz="2000" dirty="0">
                        <a:latin typeface="Times New Roman" panose="02020603050405020304" pitchFamily="18" charset="0"/>
                        <a:cs typeface="Times New Roman" panose="02020603050405020304" pitchFamily="18" charset="0"/>
                      </a:endParaRPr>
                    </a:p>
                  </a:txBody>
                  <a:tcPr anchor="ctr">
                    <a:lnL>
                      <a:noFill/>
                    </a:lnL>
                    <a:lnR>
                      <a:noFill/>
                    </a:lnR>
                    <a:lnT>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8273505"/>
                  </a:ext>
                </a:extLst>
              </a:tr>
              <a:tr h="156969">
                <a:tc>
                  <a:txBody>
                    <a:bodyPr/>
                    <a:lstStyle/>
                    <a:p>
                      <a:pPr>
                        <a:lnSpc>
                          <a:spcPct val="100000"/>
                        </a:lnSpc>
                      </a:pPr>
                      <a:r>
                        <a:rPr lang="en-US" sz="2000" dirty="0">
                          <a:latin typeface="Times New Roman" panose="02020603050405020304" pitchFamily="18" charset="0"/>
                          <a:cs typeface="Times New Roman" panose="02020603050405020304" pitchFamily="18" charset="0"/>
                        </a:rPr>
                        <a:t>Biggs (2019)</a:t>
                      </a:r>
                    </a:p>
                  </a:txBody>
                  <a:tcPr anchor="ctr">
                    <a:lnL>
                      <a:noFill/>
                    </a:lnL>
                    <a:lnR>
                      <a:noFill/>
                    </a:lnR>
                    <a:lnT>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00000"/>
                        </a:lnSpc>
                      </a:pPr>
                      <a:r>
                        <a:rPr lang="en-US" sz="2000" dirty="0">
                          <a:latin typeface="Times New Roman" panose="02020603050405020304" pitchFamily="18" charset="0"/>
                          <a:cs typeface="Times New Roman" panose="02020603050405020304" pitchFamily="18" charset="0"/>
                        </a:rPr>
                        <a:t>Consumption decreases </a:t>
                      </a:r>
                      <a:r>
                        <a:rPr lang="en-US" sz="2000" dirty="0"/>
                        <a:t>⇒</a:t>
                      </a:r>
                      <a:r>
                        <a:rPr lang="en-US" sz="2000" dirty="0">
                          <a:latin typeface="Times New Roman" panose="02020603050405020304" pitchFamily="18" charset="0"/>
                          <a:cs typeface="Times New Roman" panose="02020603050405020304" pitchFamily="18" charset="0"/>
                        </a:rPr>
                        <a:t> author assumes savings increase</a:t>
                      </a:r>
                    </a:p>
                  </a:txBody>
                  <a:tcPr anchor="ctr">
                    <a:lnL>
                      <a:noFill/>
                    </a:lnL>
                    <a:lnR>
                      <a:noFill/>
                    </a:lnR>
                    <a:lnT>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6312186"/>
                  </a:ext>
                </a:extLst>
              </a:tr>
            </a:tbl>
          </a:graphicData>
        </a:graphic>
      </p:graphicFrame>
      <p:sp>
        <p:nvSpPr>
          <p:cNvPr id="9" name="Text Box 38">
            <a:extLst>
              <a:ext uri="{FF2B5EF4-FFF2-40B4-BE49-F238E27FC236}">
                <a16:creationId xmlns:a16="http://schemas.microsoft.com/office/drawing/2014/main" id="{1A76FE20-5604-4043-99B4-20E89123F5CB}"/>
              </a:ext>
            </a:extLst>
          </p:cNvPr>
          <p:cNvSpPr txBox="1">
            <a:spLocks noChangeArrowheads="1"/>
          </p:cNvSpPr>
          <p:nvPr/>
        </p:nvSpPr>
        <p:spPr bwMode="auto">
          <a:xfrm>
            <a:off x="-1" y="2190643"/>
            <a:ext cx="12192000" cy="430887"/>
          </a:xfrm>
          <a:prstGeom prst="rect">
            <a:avLst/>
          </a:prstGeom>
          <a:noFill/>
          <a:ln w="9525">
            <a:noFill/>
            <a:miter lim="800000"/>
            <a:headEnd/>
            <a:tailEnd/>
          </a:ln>
        </p:spPr>
        <p:txBody>
          <a:bodyPr wrap="square">
            <a:spAutoFit/>
          </a:bodyPr>
          <a:lstStyle/>
          <a:p>
            <a:pPr algn="ctr" eaLnBrk="0" hangingPunct="0">
              <a:spcBef>
                <a:spcPct val="50000"/>
              </a:spcBef>
            </a:pPr>
            <a:r>
              <a:rPr lang="en-US" sz="2200" dirty="0">
                <a:solidFill>
                  <a:srgbClr val="000000"/>
                </a:solidFill>
                <a:latin typeface="Times New Roman" charset="0"/>
                <a:cs typeface="Times New Roman" charset="0"/>
              </a:rPr>
              <a:t>Select Empirical Studies Examining Household </a:t>
            </a:r>
            <a:r>
              <a:rPr lang="en-US" sz="2200" dirty="0" smtClean="0">
                <a:solidFill>
                  <a:srgbClr val="000000"/>
                </a:solidFill>
                <a:latin typeface="Times New Roman" charset="0"/>
                <a:cs typeface="Times New Roman" charset="0"/>
              </a:rPr>
              <a:t>Saving/Consumption </a:t>
            </a:r>
            <a:r>
              <a:rPr lang="en-US" sz="2200" dirty="0">
                <a:solidFill>
                  <a:srgbClr val="000000"/>
                </a:solidFill>
                <a:latin typeface="Times New Roman" charset="0"/>
                <a:cs typeface="Times New Roman" charset="0"/>
              </a:rPr>
              <a:t>After Children Leave Home</a:t>
            </a:r>
            <a:endParaRPr lang="en-US" sz="2200" dirty="0">
              <a:solidFill>
                <a:srgbClr val="000000"/>
              </a:solidFill>
              <a:latin typeface="ScalaOT-Regular" charset="0"/>
            </a:endParaRPr>
          </a:p>
        </p:txBody>
      </p:sp>
    </p:spTree>
    <p:extLst>
      <p:ext uri="{BB962C8B-B14F-4D97-AF65-F5344CB8AC3E}">
        <p14:creationId xmlns:p14="http://schemas.microsoft.com/office/powerpoint/2010/main" val="260709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3</a:t>
            </a:fld>
            <a:endParaRPr lang="en-US" sz="1800" dirty="0">
              <a:latin typeface="Times New Roman" pitchFamily="18" charset="0"/>
              <a:cs typeface="Times New Roman" pitchFamily="18" charset="0"/>
            </a:endParaRP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dirty="0">
                <a:latin typeface="Times New Roman"/>
                <a:cs typeface="Times New Roman"/>
              </a:rPr>
              <a:t>If consumption decreases and savings are flat, where do the resources go? We try to square the circle.</a:t>
            </a:r>
            <a:endParaRPr lang="en-US" sz="3800" kern="0" dirty="0">
              <a:latin typeface="Times New Roman"/>
              <a:cs typeface="Times New Roman"/>
            </a:endParaRP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sp>
        <p:nvSpPr>
          <p:cNvPr id="13" name="Rectangle 12">
            <a:extLst>
              <a:ext uri="{FF2B5EF4-FFF2-40B4-BE49-F238E27FC236}">
                <a16:creationId xmlns:a16="http://schemas.microsoft.com/office/drawing/2014/main" id="{4787B320-4B2E-45A5-98DB-D140A3FC53C4}"/>
              </a:ext>
            </a:extLst>
          </p:cNvPr>
          <p:cNvSpPr/>
          <p:nvPr/>
        </p:nvSpPr>
        <p:spPr>
          <a:xfrm>
            <a:off x="-1" y="2019715"/>
            <a:ext cx="12191999" cy="2893100"/>
          </a:xfrm>
          <a:prstGeom prst="rect">
            <a:avLst/>
          </a:prstGeom>
        </p:spPr>
        <p:txBody>
          <a:bodyPr wrap="square">
            <a:spAutoFit/>
          </a:bodyPr>
          <a:lstStyle/>
          <a:p>
            <a:pPr marL="571500"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Broader measure of saving: </a:t>
            </a:r>
            <a:r>
              <a:rPr lang="en-US" sz="2600" dirty="0">
                <a:latin typeface="Times New Roman" panose="02020603050405020304" pitchFamily="18" charset="0"/>
                <a:cs typeface="Times New Roman" panose="02020603050405020304" pitchFamily="18" charset="0"/>
              </a:rPr>
              <a:t>parents could be paying down their mortgage or other forms of debt.</a:t>
            </a:r>
            <a:br>
              <a:rPr lang="en-US" sz="2600" dirty="0">
                <a:latin typeface="Times New Roman" panose="02020603050405020304" pitchFamily="18" charset="0"/>
                <a:cs typeface="Times New Roman" panose="02020603050405020304" pitchFamily="18" charset="0"/>
              </a:rPr>
            </a:br>
            <a:endParaRPr lang="en-US" sz="26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Broader measure of consumption: </a:t>
            </a:r>
            <a:r>
              <a:rPr lang="en-US" sz="2600" dirty="0">
                <a:latin typeface="Times New Roman" panose="02020603050405020304" pitchFamily="18" charset="0"/>
                <a:cs typeface="Times New Roman" panose="02020603050405020304" pitchFamily="18" charset="0"/>
              </a:rPr>
              <a:t>parents could continue to provide financial support for their children.</a:t>
            </a:r>
          </a:p>
          <a:p>
            <a:pPr marL="228600"/>
            <a:endParaRPr lang="en-US" sz="26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Examining income: </a:t>
            </a:r>
            <a:r>
              <a:rPr lang="en-US" sz="2600" dirty="0">
                <a:latin typeface="Times New Roman" panose="02020603050405020304" pitchFamily="18" charset="0"/>
                <a:cs typeface="Times New Roman" panose="02020603050405020304" pitchFamily="18" charset="0"/>
              </a:rPr>
              <a:t>parents may also opt for more leisure and less income.</a:t>
            </a:r>
          </a:p>
        </p:txBody>
      </p:sp>
    </p:spTree>
    <p:extLst>
      <p:ext uri="{BB962C8B-B14F-4D97-AF65-F5344CB8AC3E}">
        <p14:creationId xmlns:p14="http://schemas.microsoft.com/office/powerpoint/2010/main" val="223046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4</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0224" y="1605828"/>
            <a:ext cx="6180882" cy="707886"/>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Annual Mortgage Payments for Households with a Mortgage</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54620"/>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Results are not statistically significant.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Broader measure of saving: Perhaps parents are saving in their house … but mortgage payments do not increase. </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20" name="Chart 19">
            <a:extLst>
              <a:ext uri="{FF2B5EF4-FFF2-40B4-BE49-F238E27FC236}">
                <a16:creationId xmlns:a16="http://schemas.microsoft.com/office/drawing/2014/main" id="{E0B02CBC-9229-4AA6-8CEE-DE636D460D6A}"/>
              </a:ext>
            </a:extLst>
          </p:cNvPr>
          <p:cNvGraphicFramePr>
            <a:graphicFrameLocks/>
          </p:cNvGraphicFramePr>
          <p:nvPr>
            <p:extLst>
              <p:ext uri="{D42A27DB-BD31-4B8C-83A1-F6EECF244321}">
                <p14:modId xmlns:p14="http://schemas.microsoft.com/office/powerpoint/2010/main" val="1627051394"/>
              </p:ext>
            </p:extLst>
          </p:nvPr>
        </p:nvGraphicFramePr>
        <p:xfrm>
          <a:off x="794217" y="2372481"/>
          <a:ext cx="4572000"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Box 38"/>
          <p:cNvSpPr txBox="1">
            <a:spLocks noChangeArrowheads="1"/>
          </p:cNvSpPr>
          <p:nvPr/>
        </p:nvSpPr>
        <p:spPr bwMode="auto">
          <a:xfrm>
            <a:off x="6319777" y="1612536"/>
            <a:ext cx="5872222" cy="707886"/>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Percent Change in Annual Mortgage Debt</a:t>
            </a:r>
            <a:endParaRPr lang="en-US" sz="2000" dirty="0">
              <a:solidFill>
                <a:srgbClr val="000000"/>
              </a:solidFill>
              <a:latin typeface="ScalaOT-Regular" charset="0"/>
            </a:endParaRPr>
          </a:p>
        </p:txBody>
      </p:sp>
      <p:graphicFrame>
        <p:nvGraphicFramePr>
          <p:cNvPr id="13" name="Chart 12">
            <a:extLst>
              <a:ext uri="{FF2B5EF4-FFF2-40B4-BE49-F238E27FC236}">
                <a16:creationId xmlns:a16="http://schemas.microsoft.com/office/drawing/2014/main" id="{CFC8D2A8-A1D4-4C74-B349-E5612D27DECD}"/>
              </a:ext>
            </a:extLst>
          </p:cNvPr>
          <p:cNvGraphicFramePr>
            <a:graphicFrameLocks/>
          </p:cNvGraphicFramePr>
          <p:nvPr>
            <p:extLst>
              <p:ext uri="{D42A27DB-BD31-4B8C-83A1-F6EECF244321}">
                <p14:modId xmlns:p14="http://schemas.microsoft.com/office/powerpoint/2010/main" val="2600220942"/>
              </p:ext>
            </p:extLst>
          </p:nvPr>
        </p:nvGraphicFramePr>
        <p:xfrm>
          <a:off x="6749970" y="2468443"/>
          <a:ext cx="4572000" cy="32004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045117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5</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 y="1620078"/>
            <a:ext cx="12192000"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Percent Change in Annual Non-Mortgage Debt</a:t>
            </a:r>
            <a:endParaRPr lang="en-US" sz="2000" dirty="0">
              <a:solidFill>
                <a:srgbClr val="000000"/>
              </a:solidFill>
              <a:latin typeface="ScalaOT-Regular" charset="0"/>
            </a:endParaRP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27813"/>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They are also not paying down other forms of debt.</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8" name="Chart 17">
            <a:extLst>
              <a:ext uri="{FF2B5EF4-FFF2-40B4-BE49-F238E27FC236}">
                <a16:creationId xmlns:a16="http://schemas.microsoft.com/office/drawing/2014/main" id="{B4D7C06D-0150-47B6-B4D1-2F95A4A0F82B}"/>
              </a:ext>
            </a:extLst>
          </p:cNvPr>
          <p:cNvGraphicFramePr>
            <a:graphicFrameLocks/>
          </p:cNvGraphicFramePr>
          <p:nvPr>
            <p:extLst>
              <p:ext uri="{D42A27DB-BD31-4B8C-83A1-F6EECF244321}">
                <p14:modId xmlns:p14="http://schemas.microsoft.com/office/powerpoint/2010/main" val="1035201087"/>
              </p:ext>
            </p:extLst>
          </p:nvPr>
        </p:nvGraphicFramePr>
        <p:xfrm>
          <a:off x="3708399" y="2206426"/>
          <a:ext cx="4572000"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 Box 37">
            <a:extLst>
              <a:ext uri="{FF2B5EF4-FFF2-40B4-BE49-F238E27FC236}">
                <a16:creationId xmlns:a16="http://schemas.microsoft.com/office/drawing/2014/main" id="{582FF24D-5DDC-694C-863B-E7B3E9CE0A3B}"/>
              </a:ext>
            </a:extLst>
          </p:cNvPr>
          <p:cNvSpPr txBox="1">
            <a:spLocks noChangeArrowheads="1"/>
          </p:cNvSpPr>
          <p:nvPr/>
        </p:nvSpPr>
        <p:spPr bwMode="auto">
          <a:xfrm>
            <a:off x="1588434" y="5654620"/>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Results are not statistically significant.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spTree>
    <p:extLst>
      <p:ext uri="{BB962C8B-B14F-4D97-AF65-F5344CB8AC3E}">
        <p14:creationId xmlns:p14="http://schemas.microsoft.com/office/powerpoint/2010/main" val="3837089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0287000"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6</a:t>
            </a:fld>
            <a:endParaRPr lang="en-US" sz="1800" dirty="0">
              <a:latin typeface="Times New Roman" pitchFamily="18" charset="0"/>
              <a:cs typeface="Times New Roman" pitchFamily="18" charset="0"/>
            </a:endParaRPr>
          </a:p>
        </p:txBody>
      </p:sp>
      <p:cxnSp>
        <p:nvCxnSpPr>
          <p:cNvPr id="13" name="Straight Connector 12"/>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9" name="Rectangle 8">
            <a:extLst>
              <a:ext uri="{FF2B5EF4-FFF2-40B4-BE49-F238E27FC236}">
                <a16:creationId xmlns:a16="http://schemas.microsoft.com/office/drawing/2014/main" id="{68416DD2-197A-944B-B906-42CB2314A6E8}"/>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12" name="Rectangle 2">
            <a:extLst>
              <a:ext uri="{FF2B5EF4-FFF2-40B4-BE49-F238E27FC236}">
                <a16:creationId xmlns:a16="http://schemas.microsoft.com/office/drawing/2014/main" id="{014E9B2A-9758-924B-A246-CDEB2F39DC94}"/>
              </a:ext>
            </a:extLst>
          </p:cNvPr>
          <p:cNvSpPr txBox="1">
            <a:spLocks noChangeArrowheads="1"/>
          </p:cNvSpPr>
          <p:nvPr/>
        </p:nvSpPr>
        <p:spPr bwMode="auto">
          <a:xfrm>
            <a:off x="215154" y="285979"/>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Broader measure of saving: parents are not saving more, confirming prior findings.</a:t>
            </a:r>
          </a:p>
        </p:txBody>
      </p:sp>
      <p:pic>
        <p:nvPicPr>
          <p:cNvPr id="17" name="Picture 16" descr="CRR logo.jpg">
            <a:extLst>
              <a:ext uri="{FF2B5EF4-FFF2-40B4-BE49-F238E27FC236}">
                <a16:creationId xmlns:a16="http://schemas.microsoft.com/office/drawing/2014/main" id="{BFC39D50-D3B0-7241-80C7-AE0CAC5E5F17}"/>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sp>
        <p:nvSpPr>
          <p:cNvPr id="75" name="Text Box 38">
            <a:extLst>
              <a:ext uri="{FF2B5EF4-FFF2-40B4-BE49-F238E27FC236}">
                <a16:creationId xmlns:a16="http://schemas.microsoft.com/office/drawing/2014/main" id="{5AB9F5BA-9D47-4867-AED0-02A40B1F34B0}"/>
              </a:ext>
            </a:extLst>
          </p:cNvPr>
          <p:cNvSpPr txBox="1">
            <a:spLocks noChangeArrowheads="1"/>
          </p:cNvSpPr>
          <p:nvPr/>
        </p:nvSpPr>
        <p:spPr bwMode="auto">
          <a:xfrm>
            <a:off x="-30303" y="1463919"/>
            <a:ext cx="12192000"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latin typeface="Times New Roman" charset="0"/>
                <a:cs typeface="Times New Roman" charset="0"/>
              </a:rPr>
              <a:t>Illustration of Changes in Savings After Children Leave Home</a:t>
            </a:r>
            <a:endParaRPr lang="en-US" sz="2000" dirty="0">
              <a:latin typeface="ScalaOT-Regular" charset="0"/>
            </a:endParaRPr>
          </a:p>
        </p:txBody>
      </p:sp>
      <p:sp>
        <p:nvSpPr>
          <p:cNvPr id="76" name="Text Box 37">
            <a:extLst>
              <a:ext uri="{FF2B5EF4-FFF2-40B4-BE49-F238E27FC236}">
                <a16:creationId xmlns:a16="http://schemas.microsoft.com/office/drawing/2014/main" id="{9E56066F-8C72-4C78-9F0D-1DCD479A0ED9}"/>
              </a:ext>
            </a:extLst>
          </p:cNvPr>
          <p:cNvSpPr txBox="1">
            <a:spLocks noChangeArrowheads="1"/>
          </p:cNvSpPr>
          <p:nvPr/>
        </p:nvSpPr>
        <p:spPr bwMode="auto">
          <a:xfrm>
            <a:off x="1588434" y="5828447"/>
            <a:ext cx="7902919" cy="261610"/>
          </a:xfrm>
          <a:prstGeom prst="rect">
            <a:avLst/>
          </a:prstGeom>
          <a:noFill/>
          <a:ln w="9525">
            <a:noFill/>
            <a:miter lim="800000"/>
            <a:headEnd/>
            <a:tailEnd/>
          </a:ln>
        </p:spPr>
        <p:txBody>
          <a:bodyPr wrap="square">
            <a:spAutoFit/>
          </a:bodyPr>
          <a:lstStyle/>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grpSp>
        <p:nvGrpSpPr>
          <p:cNvPr id="26" name="Group 25">
            <a:extLst>
              <a:ext uri="{FF2B5EF4-FFF2-40B4-BE49-F238E27FC236}">
                <a16:creationId xmlns:a16="http://schemas.microsoft.com/office/drawing/2014/main" id="{80868741-BFB8-4C4E-A39D-D0D2C14B8604}"/>
              </a:ext>
            </a:extLst>
          </p:cNvPr>
          <p:cNvGrpSpPr/>
          <p:nvPr/>
        </p:nvGrpSpPr>
        <p:grpSpPr>
          <a:xfrm>
            <a:off x="3440484" y="1785303"/>
            <a:ext cx="5333126" cy="3692039"/>
            <a:chOff x="3401499" y="2100805"/>
            <a:chExt cx="5333126" cy="3692039"/>
          </a:xfrm>
        </p:grpSpPr>
        <p:grpSp>
          <p:nvGrpSpPr>
            <p:cNvPr id="27" name="Group 26">
              <a:extLst>
                <a:ext uri="{FF2B5EF4-FFF2-40B4-BE49-F238E27FC236}">
                  <a16:creationId xmlns:a16="http://schemas.microsoft.com/office/drawing/2014/main" id="{06D3FE7C-0980-438E-A9B6-080D4E4E021C}"/>
                </a:ext>
              </a:extLst>
            </p:cNvPr>
            <p:cNvGrpSpPr/>
            <p:nvPr/>
          </p:nvGrpSpPr>
          <p:grpSpPr>
            <a:xfrm>
              <a:off x="3638828" y="2408222"/>
              <a:ext cx="5095797" cy="3200400"/>
              <a:chOff x="3638828" y="2408222"/>
              <a:chExt cx="5095797" cy="3200400"/>
            </a:xfrm>
          </p:grpSpPr>
          <p:cxnSp>
            <p:nvCxnSpPr>
              <p:cNvPr id="30" name="Straight Connector 29">
                <a:extLst>
                  <a:ext uri="{FF2B5EF4-FFF2-40B4-BE49-F238E27FC236}">
                    <a16:creationId xmlns:a16="http://schemas.microsoft.com/office/drawing/2014/main" id="{150B19F0-ECF1-4B97-B45D-D80FEB7D0D0D}"/>
                  </a:ext>
                </a:extLst>
              </p:cNvPr>
              <p:cNvCxnSpPr>
                <a:cxnSpLocks/>
              </p:cNvCxnSpPr>
              <p:nvPr/>
            </p:nvCxnSpPr>
            <p:spPr bwMode="auto">
              <a:xfrm>
                <a:off x="3638828" y="5392011"/>
                <a:ext cx="4572000" cy="0"/>
              </a:xfrm>
              <a:prstGeom prst="line">
                <a:avLst/>
              </a:prstGeom>
              <a:ln w="285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1" name="Straight Connector 30">
                <a:extLst>
                  <a:ext uri="{FF2B5EF4-FFF2-40B4-BE49-F238E27FC236}">
                    <a16:creationId xmlns:a16="http://schemas.microsoft.com/office/drawing/2014/main" id="{183C82D5-774C-460A-874E-BCE6553C9394}"/>
                  </a:ext>
                </a:extLst>
              </p:cNvPr>
              <p:cNvCxnSpPr>
                <a:cxnSpLocks/>
              </p:cNvCxnSpPr>
              <p:nvPr/>
            </p:nvCxnSpPr>
            <p:spPr bwMode="auto">
              <a:xfrm>
                <a:off x="3801610" y="3739393"/>
                <a:ext cx="2382393" cy="0"/>
              </a:xfrm>
              <a:prstGeom prst="line">
                <a:avLst/>
              </a:prstGeom>
              <a:ln w="28575">
                <a:solidFill>
                  <a:srgbClr val="80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2" name="Straight Connector 31">
                <a:extLst>
                  <a:ext uri="{FF2B5EF4-FFF2-40B4-BE49-F238E27FC236}">
                    <a16:creationId xmlns:a16="http://schemas.microsoft.com/office/drawing/2014/main" id="{B07D9716-0442-427F-B67F-32634EC12B90}"/>
                  </a:ext>
                </a:extLst>
              </p:cNvPr>
              <p:cNvCxnSpPr>
                <a:cxnSpLocks/>
              </p:cNvCxnSpPr>
              <p:nvPr/>
            </p:nvCxnSpPr>
            <p:spPr bwMode="auto">
              <a:xfrm flipV="1">
                <a:off x="3801610" y="2408222"/>
                <a:ext cx="0" cy="3200400"/>
              </a:xfrm>
              <a:prstGeom prst="line">
                <a:avLst/>
              </a:prstGeom>
              <a:ln w="28575" cap="flat" cmpd="sng" algn="ctr">
                <a:solidFill>
                  <a:schemeClr val="tx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3" name="Straight Connector 32">
                <a:extLst>
                  <a:ext uri="{FF2B5EF4-FFF2-40B4-BE49-F238E27FC236}">
                    <a16:creationId xmlns:a16="http://schemas.microsoft.com/office/drawing/2014/main" id="{F5CF4117-2FF4-4E27-97B8-2E647A27EFC7}"/>
                  </a:ext>
                </a:extLst>
              </p:cNvPr>
              <p:cNvCxnSpPr>
                <a:cxnSpLocks/>
              </p:cNvCxnSpPr>
              <p:nvPr/>
            </p:nvCxnSpPr>
            <p:spPr bwMode="auto">
              <a:xfrm>
                <a:off x="6196423" y="3739393"/>
                <a:ext cx="752786" cy="0"/>
              </a:xfrm>
              <a:prstGeom prst="line">
                <a:avLst/>
              </a:prstGeom>
              <a:ln w="28575">
                <a:solidFill>
                  <a:srgbClr val="800000"/>
                </a:solidFill>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72681D86-1887-4458-B7CF-E54A15CB73A0}"/>
                  </a:ext>
                </a:extLst>
              </p:cNvPr>
              <p:cNvSpPr txBox="1"/>
              <p:nvPr/>
            </p:nvSpPr>
            <p:spPr>
              <a:xfrm>
                <a:off x="7063781" y="2682125"/>
                <a:ext cx="1555244"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Retirement</a:t>
                </a:r>
              </a:p>
            </p:txBody>
          </p:sp>
          <p:sp>
            <p:nvSpPr>
              <p:cNvPr id="36" name="Right Arrow 2">
                <a:extLst>
                  <a:ext uri="{FF2B5EF4-FFF2-40B4-BE49-F238E27FC236}">
                    <a16:creationId xmlns:a16="http://schemas.microsoft.com/office/drawing/2014/main" id="{BE9E7830-5690-4912-88AA-0F7287EBE4BE}"/>
                  </a:ext>
                </a:extLst>
              </p:cNvPr>
              <p:cNvSpPr/>
              <p:nvPr/>
            </p:nvSpPr>
            <p:spPr>
              <a:xfrm>
                <a:off x="6993617" y="2609003"/>
                <a:ext cx="1464151" cy="533653"/>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dirty="0"/>
              </a:p>
            </p:txBody>
          </p:sp>
          <p:cxnSp>
            <p:nvCxnSpPr>
              <p:cNvPr id="37" name="Straight Connector 36">
                <a:extLst>
                  <a:ext uri="{FF2B5EF4-FFF2-40B4-BE49-F238E27FC236}">
                    <a16:creationId xmlns:a16="http://schemas.microsoft.com/office/drawing/2014/main" id="{23CF573E-2D54-4302-87F7-190207E00285}"/>
                  </a:ext>
                </a:extLst>
              </p:cNvPr>
              <p:cNvCxnSpPr>
                <a:cxnSpLocks/>
              </p:cNvCxnSpPr>
              <p:nvPr/>
            </p:nvCxnSpPr>
            <p:spPr bwMode="auto">
              <a:xfrm>
                <a:off x="6956362" y="2574430"/>
                <a:ext cx="10525" cy="2799341"/>
              </a:xfrm>
              <a:prstGeom prst="line">
                <a:avLst/>
              </a:prstGeom>
              <a:ln w="28575">
                <a:solidFill>
                  <a:schemeClr val="bg1">
                    <a:lumMod val="65000"/>
                  </a:schemeClr>
                </a:solidFill>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8" name="Straight Connector 37">
                <a:extLst>
                  <a:ext uri="{FF2B5EF4-FFF2-40B4-BE49-F238E27FC236}">
                    <a16:creationId xmlns:a16="http://schemas.microsoft.com/office/drawing/2014/main" id="{C82BF5FC-55BE-4D86-B516-931EA909ABE8}"/>
                  </a:ext>
                </a:extLst>
              </p:cNvPr>
              <p:cNvCxnSpPr>
                <a:cxnSpLocks/>
              </p:cNvCxnSpPr>
              <p:nvPr/>
            </p:nvCxnSpPr>
            <p:spPr bwMode="auto">
              <a:xfrm>
                <a:off x="6196423" y="2592670"/>
                <a:ext cx="7153" cy="2799341"/>
              </a:xfrm>
              <a:prstGeom prst="line">
                <a:avLst/>
              </a:prstGeom>
              <a:ln w="28575">
                <a:solidFill>
                  <a:schemeClr val="bg1">
                    <a:lumMod val="65000"/>
                  </a:schemeClr>
                </a:solidFill>
                <a:prstDash val="sysDot"/>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9" name="TextBox 38">
                <a:extLst>
                  <a:ext uri="{FF2B5EF4-FFF2-40B4-BE49-F238E27FC236}">
                    <a16:creationId xmlns:a16="http://schemas.microsoft.com/office/drawing/2014/main" id="{3757962D-1D71-4A5B-B626-B7C00AC4C8A1}"/>
                  </a:ext>
                </a:extLst>
              </p:cNvPr>
              <p:cNvSpPr txBox="1"/>
              <p:nvPr/>
            </p:nvSpPr>
            <p:spPr>
              <a:xfrm>
                <a:off x="6227667" y="4428757"/>
                <a:ext cx="2506958"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Children leave home</a:t>
                </a:r>
              </a:p>
            </p:txBody>
          </p:sp>
          <p:sp>
            <p:nvSpPr>
              <p:cNvPr id="40" name="Right Arrow 2">
                <a:extLst>
                  <a:ext uri="{FF2B5EF4-FFF2-40B4-BE49-F238E27FC236}">
                    <a16:creationId xmlns:a16="http://schemas.microsoft.com/office/drawing/2014/main" id="{362F23AF-103D-41BB-B346-5FB348FE5EA5}"/>
                  </a:ext>
                </a:extLst>
              </p:cNvPr>
              <p:cNvSpPr/>
              <p:nvPr/>
            </p:nvSpPr>
            <p:spPr>
              <a:xfrm>
                <a:off x="6222021" y="4274721"/>
                <a:ext cx="2376367" cy="75969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dirty="0"/>
              </a:p>
            </p:txBody>
          </p:sp>
        </p:grpSp>
        <p:sp>
          <p:nvSpPr>
            <p:cNvPr id="28" name="TextBox 27">
              <a:extLst>
                <a:ext uri="{FF2B5EF4-FFF2-40B4-BE49-F238E27FC236}">
                  <a16:creationId xmlns:a16="http://schemas.microsoft.com/office/drawing/2014/main" id="{1AA3D15C-FAAD-4992-B7CF-64E5F7CB69BC}"/>
                </a:ext>
              </a:extLst>
            </p:cNvPr>
            <p:cNvSpPr txBox="1"/>
            <p:nvPr/>
          </p:nvSpPr>
          <p:spPr>
            <a:xfrm rot="16200000">
              <a:off x="1938841" y="3563463"/>
              <a:ext cx="3325425"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Saving/Consumption/Income</a:t>
              </a:r>
            </a:p>
          </p:txBody>
        </p:sp>
        <p:sp>
          <p:nvSpPr>
            <p:cNvPr id="29" name="TextBox 28">
              <a:extLst>
                <a:ext uri="{FF2B5EF4-FFF2-40B4-BE49-F238E27FC236}">
                  <a16:creationId xmlns:a16="http://schemas.microsoft.com/office/drawing/2014/main" id="{E0C17A4B-1B89-4A6A-991C-397B0F410A20}"/>
                </a:ext>
              </a:extLst>
            </p:cNvPr>
            <p:cNvSpPr txBox="1"/>
            <p:nvPr/>
          </p:nvSpPr>
          <p:spPr>
            <a:xfrm>
              <a:off x="5767064" y="5392734"/>
              <a:ext cx="1296717"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Age</a:t>
              </a:r>
            </a:p>
          </p:txBody>
        </p:sp>
      </p:grpSp>
    </p:spTree>
    <p:extLst>
      <p:ext uri="{BB962C8B-B14F-4D97-AF65-F5344CB8AC3E}">
        <p14:creationId xmlns:p14="http://schemas.microsoft.com/office/powerpoint/2010/main" val="3941797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7</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 y="1620078"/>
            <a:ext cx="6273478"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Net Transfers to Children</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54620"/>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Solid bars are significant at the 10 percent level or above.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63374" y="313422"/>
            <a:ext cx="12128625"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Broader measure of consumption: Perhaps parents are still providing for their children … but transfers actually decrease. </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3" name="Chart 12">
            <a:extLst>
              <a:ext uri="{FF2B5EF4-FFF2-40B4-BE49-F238E27FC236}">
                <a16:creationId xmlns:a16="http://schemas.microsoft.com/office/drawing/2014/main" id="{7252BBDA-B6BA-445D-B615-FAC63F697E03}"/>
              </a:ext>
            </a:extLst>
          </p:cNvPr>
          <p:cNvGraphicFramePr>
            <a:graphicFrameLocks/>
          </p:cNvGraphicFramePr>
          <p:nvPr>
            <p:extLst>
              <p:ext uri="{D42A27DB-BD31-4B8C-83A1-F6EECF244321}">
                <p14:modId xmlns:p14="http://schemas.microsoft.com/office/powerpoint/2010/main" val="553698495"/>
              </p:ext>
            </p:extLst>
          </p:nvPr>
        </p:nvGraphicFramePr>
        <p:xfrm>
          <a:off x="619245" y="2102384"/>
          <a:ext cx="4572000" cy="3200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Box 38"/>
          <p:cNvSpPr txBox="1">
            <a:spLocks noChangeArrowheads="1"/>
          </p:cNvSpPr>
          <p:nvPr/>
        </p:nvSpPr>
        <p:spPr bwMode="auto">
          <a:xfrm>
            <a:off x="6273477" y="1620078"/>
            <a:ext cx="5918521"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a:t>
            </a:r>
            <a:r>
              <a:rPr lang="en-US" sz="2000" dirty="0" smtClean="0">
                <a:solidFill>
                  <a:srgbClr val="000000"/>
                </a:solidFill>
                <a:latin typeface="Times New Roman" charset="0"/>
                <a:cs typeface="Times New Roman" charset="0"/>
              </a:rPr>
              <a:t>All Net Transfers</a:t>
            </a:r>
            <a:endParaRPr lang="en-US" sz="2000" dirty="0">
              <a:solidFill>
                <a:srgbClr val="000000"/>
              </a:solidFill>
              <a:latin typeface="ScalaOT-Regular" charset="0"/>
            </a:endParaRPr>
          </a:p>
        </p:txBody>
      </p:sp>
      <p:graphicFrame>
        <p:nvGraphicFramePr>
          <p:cNvPr id="16" name="Chart 15">
            <a:extLst>
              <a:ext uri="{FF2B5EF4-FFF2-40B4-BE49-F238E27FC236}">
                <a16:creationId xmlns:a16="http://schemas.microsoft.com/office/drawing/2014/main" id="{859DF06F-F285-4CD3-BC12-AAAFB8B89CD6}"/>
              </a:ext>
            </a:extLst>
          </p:cNvPr>
          <p:cNvGraphicFramePr>
            <a:graphicFrameLocks/>
          </p:cNvGraphicFramePr>
          <p:nvPr>
            <p:extLst>
              <p:ext uri="{D42A27DB-BD31-4B8C-83A1-F6EECF244321}">
                <p14:modId xmlns:p14="http://schemas.microsoft.com/office/powerpoint/2010/main" val="2380932937"/>
              </p:ext>
            </p:extLst>
          </p:nvPr>
        </p:nvGraphicFramePr>
        <p:xfrm>
          <a:off x="6946737" y="2102384"/>
          <a:ext cx="4572000" cy="32004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64281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8650AFBB-E316-7145-A912-5F062DE1D86E}"/>
              </a:ext>
            </a:extLst>
          </p:cNvPr>
          <p:cNvSpPr/>
          <p:nvPr/>
        </p:nvSpPr>
        <p:spPr bwMode="auto">
          <a:xfrm>
            <a:off x="0" y="6090057"/>
            <a:ext cx="12191999" cy="461665"/>
          </a:xfrm>
          <a:prstGeom prst="rect">
            <a:avLst/>
          </a:prstGeom>
          <a:solidFill>
            <a:srgbClr val="DAD3CB"/>
          </a:solidFill>
          <a:ln w="9525" cap="flat" cmpd="sng" algn="ctr">
            <a:no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spAutoFit/>
          </a:bodyPr>
          <a:lstStyle/>
          <a:p>
            <a:endParaRPr lang="en-US" dirty="0">
              <a:latin typeface="Scala-Regular" pitchFamily="-97" charset="0"/>
              <a:ea typeface="ＭＳ Ｐゴシック" pitchFamily="-97" charset="-128"/>
              <a:cs typeface="ＭＳ Ｐゴシック" pitchFamily="-97" charset="-128"/>
            </a:endParaRPr>
          </a:p>
        </p:txBody>
      </p:sp>
      <p:sp>
        <p:nvSpPr>
          <p:cNvPr id="2" name="Slide Number Placeholder 1"/>
          <p:cNvSpPr>
            <a:spLocks noGrp="1"/>
          </p:cNvSpPr>
          <p:nvPr>
            <p:ph type="sldNum" sz="quarter" idx="12"/>
          </p:nvPr>
        </p:nvSpPr>
        <p:spPr>
          <a:xfrm>
            <a:off x="10286999" y="6537960"/>
            <a:ext cx="1905000" cy="457200"/>
          </a:xfrm>
        </p:spPr>
        <p:txBody>
          <a:bodyPr/>
          <a:lstStyle/>
          <a:p>
            <a:pPr>
              <a:defRPr/>
            </a:pPr>
            <a:fld id="{A29E7584-EC03-B94A-935D-9D3F4AB776DF}" type="slidenum">
              <a:rPr lang="en-US" sz="1800">
                <a:latin typeface="Times New Roman" pitchFamily="18" charset="0"/>
                <a:cs typeface="Times New Roman" pitchFamily="18" charset="0"/>
              </a:rPr>
              <a:pPr>
                <a:defRPr/>
              </a:pPr>
              <a:t>8</a:t>
            </a:fld>
            <a:endParaRPr lang="en-US" sz="1800" dirty="0">
              <a:latin typeface="Times New Roman" pitchFamily="18" charset="0"/>
              <a:cs typeface="Times New Roman" pitchFamily="18" charset="0"/>
            </a:endParaRPr>
          </a:p>
        </p:txBody>
      </p:sp>
      <p:sp>
        <p:nvSpPr>
          <p:cNvPr id="11" name="Text Box 38"/>
          <p:cNvSpPr txBox="1">
            <a:spLocks noChangeArrowheads="1"/>
          </p:cNvSpPr>
          <p:nvPr/>
        </p:nvSpPr>
        <p:spPr bwMode="auto">
          <a:xfrm>
            <a:off x="-1" y="1620078"/>
            <a:ext cx="12192000" cy="400110"/>
          </a:xfrm>
          <a:prstGeom prst="rect">
            <a:avLst/>
          </a:prstGeom>
          <a:noFill/>
          <a:ln w="9525">
            <a:noFill/>
            <a:miter lim="800000"/>
            <a:headEnd/>
            <a:tailEnd/>
          </a:ln>
        </p:spPr>
        <p:txBody>
          <a:bodyPr wrap="square">
            <a:spAutoFit/>
          </a:bodyPr>
          <a:lstStyle/>
          <a:p>
            <a:pPr algn="ctr" eaLnBrk="0" hangingPunct="0">
              <a:spcBef>
                <a:spcPct val="50000"/>
              </a:spcBef>
            </a:pPr>
            <a:r>
              <a:rPr lang="en-US" sz="2000" dirty="0">
                <a:solidFill>
                  <a:srgbClr val="000000"/>
                </a:solidFill>
                <a:latin typeface="Times New Roman" charset="0"/>
                <a:cs typeface="Times New Roman" charset="0"/>
              </a:rPr>
              <a:t>Fixed-effect Regression of Consumption</a:t>
            </a:r>
            <a:endParaRPr lang="en-US" sz="2000" dirty="0">
              <a:solidFill>
                <a:srgbClr val="000000"/>
              </a:solidFill>
              <a:latin typeface="ScalaOT-Regular" charset="0"/>
            </a:endParaRPr>
          </a:p>
        </p:txBody>
      </p:sp>
      <p:sp>
        <p:nvSpPr>
          <p:cNvPr id="12" name="Text Box 37"/>
          <p:cNvSpPr txBox="1">
            <a:spLocks noChangeArrowheads="1"/>
          </p:cNvSpPr>
          <p:nvPr/>
        </p:nvSpPr>
        <p:spPr bwMode="auto">
          <a:xfrm>
            <a:off x="1588434" y="5665555"/>
            <a:ext cx="7902919" cy="430887"/>
          </a:xfrm>
          <a:prstGeom prst="rect">
            <a:avLst/>
          </a:prstGeom>
          <a:noFill/>
          <a:ln w="9525">
            <a:noFill/>
            <a:miter lim="800000"/>
            <a:headEnd/>
            <a:tailEnd/>
          </a:ln>
        </p:spPr>
        <p:txBody>
          <a:bodyPr wrap="square">
            <a:spAutoFit/>
          </a:bodyPr>
          <a:lstStyle/>
          <a:p>
            <a:r>
              <a:rPr lang="en-US" sz="1100" dirty="0">
                <a:latin typeface="Times New Roman" charset="0"/>
                <a:cs typeface="Times New Roman" charset="0"/>
              </a:rPr>
              <a:t>Note: Solid bars are significant at the 10 percent level or above.  </a:t>
            </a:r>
            <a:endParaRPr lang="en-US" sz="1100" i="1" dirty="0">
              <a:latin typeface="Times New Roman" charset="0"/>
              <a:cs typeface="Times New Roman" charset="0"/>
            </a:endParaRPr>
          </a:p>
          <a:p>
            <a:r>
              <a:rPr lang="en-US" sz="1100" i="1" dirty="0">
                <a:latin typeface="Times New Roman" charset="0"/>
                <a:cs typeface="Times New Roman" charset="0"/>
              </a:rPr>
              <a:t>Source:</a:t>
            </a:r>
            <a:r>
              <a:rPr lang="en-US" sz="1100" dirty="0">
                <a:latin typeface="Times New Roman" charset="0"/>
                <a:cs typeface="Times New Roman" charset="0"/>
              </a:rPr>
              <a:t> Authors’ illustration.</a:t>
            </a:r>
          </a:p>
        </p:txBody>
      </p:sp>
      <p:cxnSp>
        <p:nvCxnSpPr>
          <p:cNvPr id="15" name="Straight Connector 14"/>
          <p:cNvCxnSpPr>
            <a:cxnSpLocks/>
          </p:cNvCxnSpPr>
          <p:nvPr/>
        </p:nvCxnSpPr>
        <p:spPr bwMode="auto">
          <a:xfrm>
            <a:off x="0" y="27813"/>
            <a:ext cx="12192000" cy="0"/>
          </a:xfrm>
          <a:prstGeom prst="line">
            <a:avLst/>
          </a:prstGeom>
          <a:noFill/>
          <a:ln w="57150" cap="flat" cmpd="sng" algn="ctr">
            <a:solidFill>
              <a:srgbClr val="800000"/>
            </a:solidFill>
            <a:prstDash val="solid"/>
            <a:round/>
            <a:headEnd type="none" w="med" len="med"/>
            <a:tailEnd type="none" w="med" len="med"/>
          </a:ln>
          <a:effectLst/>
        </p:spPr>
      </p:cxnSp>
      <p:sp>
        <p:nvSpPr>
          <p:cNvPr id="17" name="Rectangle 2">
            <a:extLst>
              <a:ext uri="{FF2B5EF4-FFF2-40B4-BE49-F238E27FC236}">
                <a16:creationId xmlns:a16="http://schemas.microsoft.com/office/drawing/2014/main" id="{7D1605FE-96DF-434B-99A6-5FD5796873F1}"/>
              </a:ext>
            </a:extLst>
          </p:cNvPr>
          <p:cNvSpPr txBox="1">
            <a:spLocks noChangeArrowheads="1"/>
          </p:cNvSpPr>
          <p:nvPr/>
        </p:nvSpPr>
        <p:spPr bwMode="auto">
          <a:xfrm>
            <a:off x="215153" y="313422"/>
            <a:ext cx="11976846" cy="820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a:lstStyle>
          <a:p>
            <a:pPr algn="l" eaLnBrk="1" hangingPunct="1"/>
            <a:r>
              <a:rPr lang="en-US" sz="3800" kern="0" dirty="0">
                <a:latin typeface="Times New Roman"/>
                <a:cs typeface="Times New Roman"/>
              </a:rPr>
              <a:t>Broader measure of consumption: But parents are reducing consumption, confirming prior findings.</a:t>
            </a:r>
          </a:p>
        </p:txBody>
      </p:sp>
      <p:pic>
        <p:nvPicPr>
          <p:cNvPr id="19" name="Picture 18" descr="CRR logo.jpg">
            <a:extLst>
              <a:ext uri="{FF2B5EF4-FFF2-40B4-BE49-F238E27FC236}">
                <a16:creationId xmlns:a16="http://schemas.microsoft.com/office/drawing/2014/main" id="{A5087893-9C35-FF4D-A1E9-2E8DB899D7B1}"/>
              </a:ext>
            </a:extLst>
          </p:cNvPr>
          <p:cNvPicPr>
            <a:picLocks noChangeAspect="1"/>
          </p:cNvPicPr>
          <p:nvPr/>
        </p:nvPicPr>
        <p:blipFill>
          <a:blip r:embed="rId3"/>
          <a:stretch>
            <a:fillRect/>
          </a:stretch>
        </p:blipFill>
        <p:spPr>
          <a:xfrm>
            <a:off x="0" y="5798372"/>
            <a:ext cx="1588434" cy="968188"/>
          </a:xfrm>
          <a:prstGeom prst="rect">
            <a:avLst/>
          </a:prstGeom>
          <a:ln>
            <a:solidFill>
              <a:srgbClr val="DBD3CB"/>
            </a:solidFill>
          </a:ln>
        </p:spPr>
      </p:pic>
      <p:graphicFrame>
        <p:nvGraphicFramePr>
          <p:cNvPr id="10" name="Chart 9">
            <a:extLst>
              <a:ext uri="{FF2B5EF4-FFF2-40B4-BE49-F238E27FC236}">
                <a16:creationId xmlns:a16="http://schemas.microsoft.com/office/drawing/2014/main" id="{EFEE4AFF-346C-43D0-A6F6-2FDBD1E70857}"/>
              </a:ext>
            </a:extLst>
          </p:cNvPr>
          <p:cNvGraphicFramePr>
            <a:graphicFrameLocks/>
          </p:cNvGraphicFramePr>
          <p:nvPr>
            <p:extLst>
              <p:ext uri="{D42A27DB-BD31-4B8C-83A1-F6EECF244321}">
                <p14:modId xmlns:p14="http://schemas.microsoft.com/office/powerpoint/2010/main" val="217399498"/>
              </p:ext>
            </p:extLst>
          </p:nvPr>
        </p:nvGraphicFramePr>
        <p:xfrm>
          <a:off x="3809999" y="2173470"/>
          <a:ext cx="4572000" cy="32004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98220460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a:ln>
              <a:noFill/>
            </a:ln>
            <a:solidFill>
              <a:schemeClr val="tx1"/>
            </a:solidFill>
            <a:effectLst/>
            <a:latin typeface="Scala-Regular" pitchFamily="-97" charset="0"/>
            <a:ea typeface="ＭＳ Ｐゴシック" pitchFamily="-97" charset="-128"/>
            <a:cs typeface="ＭＳ Ｐゴシック" pitchFamily="-97"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a:ln>
              <a:noFill/>
            </a:ln>
            <a:solidFill>
              <a:schemeClr val="tx1"/>
            </a:solidFill>
            <a:effectLst/>
            <a:latin typeface="Scala-Regular" pitchFamily="-97" charset="0"/>
            <a:ea typeface="ＭＳ Ｐゴシック" pitchFamily="-97" charset="-128"/>
            <a:cs typeface="ＭＳ Ｐゴシック" pitchFamily="-97"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817</TotalTime>
  <Words>1673</Words>
  <Application>Microsoft Office PowerPoint</Application>
  <PresentationFormat>Widescreen</PresentationFormat>
  <Paragraphs>154</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Ｐゴシック</vt:lpstr>
      <vt:lpstr>ScalaOT-Regular</vt:lpstr>
      <vt:lpstr>Scala-Regular</vt:lpstr>
      <vt:lpstr>Arial</vt:lpstr>
      <vt:lpstr>Times New Roman</vt: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Kara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Challenge of 401(k) Plans</dc:title>
  <dc:creator>Kara</dc:creator>
  <cp:lastModifiedBy>Anqi Chen</cp:lastModifiedBy>
  <cp:revision>954</cp:revision>
  <cp:lastPrinted>2013-03-11T15:19:14Z</cp:lastPrinted>
  <dcterms:created xsi:type="dcterms:W3CDTF">2011-08-02T20:08:12Z</dcterms:created>
  <dcterms:modified xsi:type="dcterms:W3CDTF">2022-07-25T01:50:13Z</dcterms:modified>
</cp:coreProperties>
</file>