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459" r:id="rId2"/>
    <p:sldId id="451" r:id="rId3"/>
    <p:sldId id="460" r:id="rId4"/>
    <p:sldId id="484" r:id="rId5"/>
    <p:sldId id="493" r:id="rId6"/>
    <p:sldId id="497" r:id="rId7"/>
    <p:sldId id="466" r:id="rId8"/>
    <p:sldId id="473" r:id="rId9"/>
    <p:sldId id="470" r:id="rId10"/>
    <p:sldId id="495" r:id="rId11"/>
    <p:sldId id="498" r:id="rId12"/>
    <p:sldId id="501" r:id="rId13"/>
    <p:sldId id="499" r:id="rId14"/>
    <p:sldId id="475" r:id="rId15"/>
    <p:sldId id="492" r:id="rId16"/>
    <p:sldId id="477" r:id="rId17"/>
    <p:sldId id="478"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02" autoAdjust="0"/>
    <p:restoredTop sz="96727" autoAdjust="0"/>
  </p:normalViewPr>
  <p:slideViewPr>
    <p:cSldViewPr snapToGrid="0" showGuides="1">
      <p:cViewPr varScale="1">
        <p:scale>
          <a:sx n="72" d="100"/>
          <a:sy n="72" d="100"/>
        </p:scale>
        <p:origin x="424" y="6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130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colors1.xml><?xml version="1.0" encoding="utf-8"?>
<dgm:colorsDef xmlns:dgm="http://schemas.openxmlformats.org/drawingml/2006/diagram" xmlns:a="http://schemas.openxmlformats.org/drawingml/2006/main" uniqueId="urn:microsoft.com/office/officeart/2018/5/colors/Iconchunking_coloredtext_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0"/>
      </a:schemeClr>
    </dgm:fillClrLst>
    <dgm:linClrLst>
      <a:schemeClr val="accent2"/>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a:schemeClr val="accent2"/>
      <a:schemeClr val="accent3"/>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a:schemeClr val="accent2"/>
      <a:schemeClr val="accent3"/>
    </dgm:txFillClrLst>
    <dgm:txEffectClrLst/>
  </dgm:styleLbl>
</dgm:colorsDef>
</file>

<file path=ppt/diagrams/data1.xml><?xml version="1.0" encoding="utf-8"?>
<dgm:dataModel xmlns:dgm="http://schemas.openxmlformats.org/drawingml/2006/diagram" xmlns:a="http://schemas.openxmlformats.org/drawingml/2006/main">
  <dgm:ptLst>
    <dgm:pt modelId="{5F12712E-5600-4CCB-9638-11E631DCA77F}" type="doc">
      <dgm:prSet loTypeId="urn:microsoft.com/office/officeart/2018/5/layout/IconCircleLabelList" loCatId="icon" qsTypeId="urn:microsoft.com/office/officeart/2005/8/quickstyle/simple1" qsCatId="simple" csTypeId="urn:microsoft.com/office/officeart/2018/5/colors/Iconchunking_coloredtext_colorful2" csCatId="colorful" phldr="1"/>
      <dgm:spPr/>
      <dgm:t>
        <a:bodyPr/>
        <a:lstStyle/>
        <a:p>
          <a:endParaRPr lang="en-US"/>
        </a:p>
      </dgm:t>
    </dgm:pt>
    <dgm:pt modelId="{135DD4F9-7A8D-464A-9FF4-5B051985BC28}">
      <dgm:prSet/>
      <dgm:spPr/>
      <dgm:t>
        <a:bodyPr/>
        <a:lstStyle/>
        <a:p>
          <a:pPr>
            <a:lnSpc>
              <a:spcPct val="100000"/>
            </a:lnSpc>
            <a:defRPr cap="all"/>
          </a:pPr>
          <a:r>
            <a:rPr lang="en-US" dirty="0"/>
            <a:t>Develop new approaches to connect forest-generated services with users in order to build supply-use tables for the Forest accounts.</a:t>
          </a:r>
        </a:p>
      </dgm:t>
    </dgm:pt>
    <dgm:pt modelId="{7EAEE26B-F3E7-424A-A2A8-DEDE77758B90}" type="parTrans" cxnId="{3C7C62C4-B31B-4B6C-B0D3-1C2CCE18D16E}">
      <dgm:prSet/>
      <dgm:spPr/>
      <dgm:t>
        <a:bodyPr/>
        <a:lstStyle/>
        <a:p>
          <a:endParaRPr lang="en-US"/>
        </a:p>
      </dgm:t>
    </dgm:pt>
    <dgm:pt modelId="{CDCAC6EF-90CF-45F2-9933-5CA4065211D0}" type="sibTrans" cxnId="{3C7C62C4-B31B-4B6C-B0D3-1C2CCE18D16E}">
      <dgm:prSet/>
      <dgm:spPr/>
      <dgm:t>
        <a:bodyPr/>
        <a:lstStyle/>
        <a:p>
          <a:pPr>
            <a:lnSpc>
              <a:spcPct val="100000"/>
            </a:lnSpc>
          </a:pPr>
          <a:endParaRPr lang="en-US"/>
        </a:p>
      </dgm:t>
    </dgm:pt>
    <dgm:pt modelId="{AAD34949-96FA-4F44-9E2C-6AC88059870D}">
      <dgm:prSet/>
      <dgm:spPr/>
      <dgm:t>
        <a:bodyPr/>
        <a:lstStyle/>
        <a:p>
          <a:pPr>
            <a:lnSpc>
              <a:spcPct val="100000"/>
            </a:lnSpc>
            <a:defRPr cap="all"/>
          </a:pPr>
          <a:r>
            <a:rPr lang="en-US"/>
            <a:t>The Forests account should develop data sets on the economic value for the most important forest-generated services.</a:t>
          </a:r>
        </a:p>
      </dgm:t>
    </dgm:pt>
    <dgm:pt modelId="{E2000496-2571-441A-AEA7-D2DA3D8DA215}" type="parTrans" cxnId="{FFF4D2A8-3CF7-41DD-84FA-74B11E13CF22}">
      <dgm:prSet/>
      <dgm:spPr/>
      <dgm:t>
        <a:bodyPr/>
        <a:lstStyle/>
        <a:p>
          <a:endParaRPr lang="en-US"/>
        </a:p>
      </dgm:t>
    </dgm:pt>
    <dgm:pt modelId="{95AD31BF-551A-4964-8C98-E1B5749F8226}" type="sibTrans" cxnId="{FFF4D2A8-3CF7-41DD-84FA-74B11E13CF22}">
      <dgm:prSet/>
      <dgm:spPr/>
      <dgm:t>
        <a:bodyPr/>
        <a:lstStyle/>
        <a:p>
          <a:pPr>
            <a:lnSpc>
              <a:spcPct val="100000"/>
            </a:lnSpc>
          </a:pPr>
          <a:endParaRPr lang="en-US"/>
        </a:p>
      </dgm:t>
    </dgm:pt>
    <dgm:pt modelId="{8119EB28-FB9B-4E24-AC31-C2A8F42F56AF}">
      <dgm:prSet/>
      <dgm:spPr/>
      <dgm:t>
        <a:bodyPr/>
        <a:lstStyle/>
        <a:p>
          <a:pPr>
            <a:lnSpc>
              <a:spcPct val="100000"/>
            </a:lnSpc>
            <a:defRPr cap="all"/>
          </a:pPr>
          <a:r>
            <a:rPr lang="en-US" dirty="0"/>
            <a:t>The set of monetized forest provided services should expand over time, consistent with the air, land, and urban accounts.</a:t>
          </a:r>
        </a:p>
      </dgm:t>
    </dgm:pt>
    <dgm:pt modelId="{321BEB65-8476-42C5-9DF2-CC6C88E2265A}" type="parTrans" cxnId="{C773CB1C-AACE-4679-9A2B-A2975CF9B47E}">
      <dgm:prSet/>
      <dgm:spPr/>
      <dgm:t>
        <a:bodyPr/>
        <a:lstStyle/>
        <a:p>
          <a:endParaRPr lang="en-US"/>
        </a:p>
      </dgm:t>
    </dgm:pt>
    <dgm:pt modelId="{720F51E8-D0C9-42A7-9823-378F5A6EB930}" type="sibTrans" cxnId="{C773CB1C-AACE-4679-9A2B-A2975CF9B47E}">
      <dgm:prSet/>
      <dgm:spPr/>
      <dgm:t>
        <a:bodyPr/>
        <a:lstStyle/>
        <a:p>
          <a:endParaRPr lang="en-US"/>
        </a:p>
      </dgm:t>
    </dgm:pt>
    <dgm:pt modelId="{05670507-B848-4BB3-9607-659B269E50BF}" type="pres">
      <dgm:prSet presAssocID="{5F12712E-5600-4CCB-9638-11E631DCA77F}" presName="root" presStyleCnt="0">
        <dgm:presLayoutVars>
          <dgm:dir/>
          <dgm:resizeHandles val="exact"/>
        </dgm:presLayoutVars>
      </dgm:prSet>
      <dgm:spPr/>
    </dgm:pt>
    <dgm:pt modelId="{4754E169-5CD6-479E-8595-67BB85BA20B6}" type="pres">
      <dgm:prSet presAssocID="{135DD4F9-7A8D-464A-9FF4-5B051985BC28}" presName="compNode" presStyleCnt="0"/>
      <dgm:spPr/>
    </dgm:pt>
    <dgm:pt modelId="{A53EC8A0-F91A-4E6E-9987-D2D63DA21F30}" type="pres">
      <dgm:prSet presAssocID="{135DD4F9-7A8D-464A-9FF4-5B051985BC28}" presName="iconBgRect" presStyleLbl="bgShp" presStyleIdx="0" presStyleCnt="3"/>
      <dgm:spPr/>
    </dgm:pt>
    <dgm:pt modelId="{FC5FD07E-ADD1-45B3-B696-7FB87EF9BB63}" type="pres">
      <dgm:prSet presAssocID="{135DD4F9-7A8D-464A-9FF4-5B051985BC28}"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Forest scene"/>
        </a:ext>
      </dgm:extLst>
    </dgm:pt>
    <dgm:pt modelId="{20E2B3A3-3A3A-4496-BB68-48104BFBAF49}" type="pres">
      <dgm:prSet presAssocID="{135DD4F9-7A8D-464A-9FF4-5B051985BC28}" presName="spaceRect" presStyleCnt="0"/>
      <dgm:spPr/>
    </dgm:pt>
    <dgm:pt modelId="{6A5FFF85-B79D-4E38-9D28-9872F076B89C}" type="pres">
      <dgm:prSet presAssocID="{135DD4F9-7A8D-464A-9FF4-5B051985BC28}" presName="textRect" presStyleLbl="revTx" presStyleIdx="0" presStyleCnt="3">
        <dgm:presLayoutVars>
          <dgm:chMax val="1"/>
          <dgm:chPref val="1"/>
        </dgm:presLayoutVars>
      </dgm:prSet>
      <dgm:spPr/>
    </dgm:pt>
    <dgm:pt modelId="{80FA29F9-1B03-4C1A-8D47-021B716869D4}" type="pres">
      <dgm:prSet presAssocID="{CDCAC6EF-90CF-45F2-9933-5CA4065211D0}" presName="sibTrans" presStyleCnt="0"/>
      <dgm:spPr/>
    </dgm:pt>
    <dgm:pt modelId="{1E300883-9C80-4A88-BBAE-E47373663BDF}" type="pres">
      <dgm:prSet presAssocID="{AAD34949-96FA-4F44-9E2C-6AC88059870D}" presName="compNode" presStyleCnt="0"/>
      <dgm:spPr/>
    </dgm:pt>
    <dgm:pt modelId="{83C3D484-F69C-4876-9314-A14CAF292B24}" type="pres">
      <dgm:prSet presAssocID="{AAD34949-96FA-4F44-9E2C-6AC88059870D}" presName="iconBgRect" presStyleLbl="bgShp" presStyleIdx="1" presStyleCnt="3"/>
      <dgm:spPr/>
    </dgm:pt>
    <dgm:pt modelId="{7E5BBAAB-6A53-4F46-914A-D142D1801D48}" type="pres">
      <dgm:prSet presAssocID="{AAD34949-96FA-4F44-9E2C-6AC88059870D}"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Fir tree"/>
        </a:ext>
      </dgm:extLst>
    </dgm:pt>
    <dgm:pt modelId="{9A906E8E-A816-4CB7-B585-0C6B2E879D28}" type="pres">
      <dgm:prSet presAssocID="{AAD34949-96FA-4F44-9E2C-6AC88059870D}" presName="spaceRect" presStyleCnt="0"/>
      <dgm:spPr/>
    </dgm:pt>
    <dgm:pt modelId="{EA2A8D62-C3B0-4B33-B1FF-A614C1CD5C79}" type="pres">
      <dgm:prSet presAssocID="{AAD34949-96FA-4F44-9E2C-6AC88059870D}" presName="textRect" presStyleLbl="revTx" presStyleIdx="1" presStyleCnt="3">
        <dgm:presLayoutVars>
          <dgm:chMax val="1"/>
          <dgm:chPref val="1"/>
        </dgm:presLayoutVars>
      </dgm:prSet>
      <dgm:spPr/>
    </dgm:pt>
    <dgm:pt modelId="{74C0E658-BC7B-46AC-A997-C56393F7A648}" type="pres">
      <dgm:prSet presAssocID="{95AD31BF-551A-4964-8C98-E1B5749F8226}" presName="sibTrans" presStyleCnt="0"/>
      <dgm:spPr/>
    </dgm:pt>
    <dgm:pt modelId="{745C5490-9B59-4809-9D97-774C5D1022B9}" type="pres">
      <dgm:prSet presAssocID="{8119EB28-FB9B-4E24-AC31-C2A8F42F56AF}" presName="compNode" presStyleCnt="0"/>
      <dgm:spPr/>
    </dgm:pt>
    <dgm:pt modelId="{2F0AB301-7243-4CA4-8DF8-DC0137D795F3}" type="pres">
      <dgm:prSet presAssocID="{8119EB28-FB9B-4E24-AC31-C2A8F42F56AF}" presName="iconBgRect" presStyleLbl="bgShp" presStyleIdx="2" presStyleCnt="3"/>
      <dgm:spPr/>
    </dgm:pt>
    <dgm:pt modelId="{EEE497AB-6666-49CA-A786-3457F0F5D826}" type="pres">
      <dgm:prSet presAssocID="{8119EB28-FB9B-4E24-AC31-C2A8F42F56AF}"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Judge"/>
        </a:ext>
      </dgm:extLst>
    </dgm:pt>
    <dgm:pt modelId="{A00AB7C1-AF83-4C6D-8B37-E64399A1E628}" type="pres">
      <dgm:prSet presAssocID="{8119EB28-FB9B-4E24-AC31-C2A8F42F56AF}" presName="spaceRect" presStyleCnt="0"/>
      <dgm:spPr/>
    </dgm:pt>
    <dgm:pt modelId="{2C0E551A-9C73-41D1-81B8-B545F842F7AC}" type="pres">
      <dgm:prSet presAssocID="{8119EB28-FB9B-4E24-AC31-C2A8F42F56AF}" presName="textRect" presStyleLbl="revTx" presStyleIdx="2" presStyleCnt="3">
        <dgm:presLayoutVars>
          <dgm:chMax val="1"/>
          <dgm:chPref val="1"/>
        </dgm:presLayoutVars>
      </dgm:prSet>
      <dgm:spPr/>
    </dgm:pt>
  </dgm:ptLst>
  <dgm:cxnLst>
    <dgm:cxn modelId="{C773CB1C-AACE-4679-9A2B-A2975CF9B47E}" srcId="{5F12712E-5600-4CCB-9638-11E631DCA77F}" destId="{8119EB28-FB9B-4E24-AC31-C2A8F42F56AF}" srcOrd="2" destOrd="0" parTransId="{321BEB65-8476-42C5-9DF2-CC6C88E2265A}" sibTransId="{720F51E8-D0C9-42A7-9823-378F5A6EB930}"/>
    <dgm:cxn modelId="{6F038760-5982-4FFD-B787-1597656011B2}" type="presOf" srcId="{8119EB28-FB9B-4E24-AC31-C2A8F42F56AF}" destId="{2C0E551A-9C73-41D1-81B8-B545F842F7AC}" srcOrd="0" destOrd="0" presId="urn:microsoft.com/office/officeart/2018/5/layout/IconCircleLabelList"/>
    <dgm:cxn modelId="{FFF4D2A8-3CF7-41DD-84FA-74B11E13CF22}" srcId="{5F12712E-5600-4CCB-9638-11E631DCA77F}" destId="{AAD34949-96FA-4F44-9E2C-6AC88059870D}" srcOrd="1" destOrd="0" parTransId="{E2000496-2571-441A-AEA7-D2DA3D8DA215}" sibTransId="{95AD31BF-551A-4964-8C98-E1B5749F8226}"/>
    <dgm:cxn modelId="{6F5A0BB5-2E70-48C9-B1BB-AE8138FCC155}" type="presOf" srcId="{AAD34949-96FA-4F44-9E2C-6AC88059870D}" destId="{EA2A8D62-C3B0-4B33-B1FF-A614C1CD5C79}" srcOrd="0" destOrd="0" presId="urn:microsoft.com/office/officeart/2018/5/layout/IconCircleLabelList"/>
    <dgm:cxn modelId="{3C7C62C4-B31B-4B6C-B0D3-1C2CCE18D16E}" srcId="{5F12712E-5600-4CCB-9638-11E631DCA77F}" destId="{135DD4F9-7A8D-464A-9FF4-5B051985BC28}" srcOrd="0" destOrd="0" parTransId="{7EAEE26B-F3E7-424A-A2A8-DEDE77758B90}" sibTransId="{CDCAC6EF-90CF-45F2-9933-5CA4065211D0}"/>
    <dgm:cxn modelId="{72F98CC8-2DF8-4C5A-8B27-6916B7840D2B}" type="presOf" srcId="{135DD4F9-7A8D-464A-9FF4-5B051985BC28}" destId="{6A5FFF85-B79D-4E38-9D28-9872F076B89C}" srcOrd="0" destOrd="0" presId="urn:microsoft.com/office/officeart/2018/5/layout/IconCircleLabelList"/>
    <dgm:cxn modelId="{5AE4B5DD-993F-45FA-B377-399F7B9AFF6A}" type="presOf" srcId="{5F12712E-5600-4CCB-9638-11E631DCA77F}" destId="{05670507-B848-4BB3-9607-659B269E50BF}" srcOrd="0" destOrd="0" presId="urn:microsoft.com/office/officeart/2018/5/layout/IconCircleLabelList"/>
    <dgm:cxn modelId="{5B505E0F-8A67-47DB-ABD2-624AA80D42CD}" type="presParOf" srcId="{05670507-B848-4BB3-9607-659B269E50BF}" destId="{4754E169-5CD6-479E-8595-67BB85BA20B6}" srcOrd="0" destOrd="0" presId="urn:microsoft.com/office/officeart/2018/5/layout/IconCircleLabelList"/>
    <dgm:cxn modelId="{2049D6A0-4115-4CE1-B52F-B3F397826AB7}" type="presParOf" srcId="{4754E169-5CD6-479E-8595-67BB85BA20B6}" destId="{A53EC8A0-F91A-4E6E-9987-D2D63DA21F30}" srcOrd="0" destOrd="0" presId="urn:microsoft.com/office/officeart/2018/5/layout/IconCircleLabelList"/>
    <dgm:cxn modelId="{9FD408C0-DD80-4C5C-BB19-CC3CC2480176}" type="presParOf" srcId="{4754E169-5CD6-479E-8595-67BB85BA20B6}" destId="{FC5FD07E-ADD1-45B3-B696-7FB87EF9BB63}" srcOrd="1" destOrd="0" presId="urn:microsoft.com/office/officeart/2018/5/layout/IconCircleLabelList"/>
    <dgm:cxn modelId="{E727F2EE-441F-48F5-8B8D-210D982BF113}" type="presParOf" srcId="{4754E169-5CD6-479E-8595-67BB85BA20B6}" destId="{20E2B3A3-3A3A-4496-BB68-48104BFBAF49}" srcOrd="2" destOrd="0" presId="urn:microsoft.com/office/officeart/2018/5/layout/IconCircleLabelList"/>
    <dgm:cxn modelId="{F438D803-3610-4730-A3AC-EDAEEFD8F3D3}" type="presParOf" srcId="{4754E169-5CD6-479E-8595-67BB85BA20B6}" destId="{6A5FFF85-B79D-4E38-9D28-9872F076B89C}" srcOrd="3" destOrd="0" presId="urn:microsoft.com/office/officeart/2018/5/layout/IconCircleLabelList"/>
    <dgm:cxn modelId="{77E1CC9E-9348-4DE1-8BC1-BD8590576EB8}" type="presParOf" srcId="{05670507-B848-4BB3-9607-659B269E50BF}" destId="{80FA29F9-1B03-4C1A-8D47-021B716869D4}" srcOrd="1" destOrd="0" presId="urn:microsoft.com/office/officeart/2018/5/layout/IconCircleLabelList"/>
    <dgm:cxn modelId="{936CF27B-B4F4-411B-AB32-C93F68D8A4C6}" type="presParOf" srcId="{05670507-B848-4BB3-9607-659B269E50BF}" destId="{1E300883-9C80-4A88-BBAE-E47373663BDF}" srcOrd="2" destOrd="0" presId="urn:microsoft.com/office/officeart/2018/5/layout/IconCircleLabelList"/>
    <dgm:cxn modelId="{50107244-96F7-4D62-A695-89619371CF63}" type="presParOf" srcId="{1E300883-9C80-4A88-BBAE-E47373663BDF}" destId="{83C3D484-F69C-4876-9314-A14CAF292B24}" srcOrd="0" destOrd="0" presId="urn:microsoft.com/office/officeart/2018/5/layout/IconCircleLabelList"/>
    <dgm:cxn modelId="{D47EA3C7-7891-4072-9193-113732FF7C15}" type="presParOf" srcId="{1E300883-9C80-4A88-BBAE-E47373663BDF}" destId="{7E5BBAAB-6A53-4F46-914A-D142D1801D48}" srcOrd="1" destOrd="0" presId="urn:microsoft.com/office/officeart/2018/5/layout/IconCircleLabelList"/>
    <dgm:cxn modelId="{165C35F3-4853-4448-BC00-ACE9993A0BA9}" type="presParOf" srcId="{1E300883-9C80-4A88-BBAE-E47373663BDF}" destId="{9A906E8E-A816-4CB7-B585-0C6B2E879D28}" srcOrd="2" destOrd="0" presId="urn:microsoft.com/office/officeart/2018/5/layout/IconCircleLabelList"/>
    <dgm:cxn modelId="{0061C753-F053-453C-9F74-67A94DD50406}" type="presParOf" srcId="{1E300883-9C80-4A88-BBAE-E47373663BDF}" destId="{EA2A8D62-C3B0-4B33-B1FF-A614C1CD5C79}" srcOrd="3" destOrd="0" presId="urn:microsoft.com/office/officeart/2018/5/layout/IconCircleLabelList"/>
    <dgm:cxn modelId="{5E7E0054-E94D-425D-8C4F-CDED0DC27322}" type="presParOf" srcId="{05670507-B848-4BB3-9607-659B269E50BF}" destId="{74C0E658-BC7B-46AC-A997-C56393F7A648}" srcOrd="3" destOrd="0" presId="urn:microsoft.com/office/officeart/2018/5/layout/IconCircleLabelList"/>
    <dgm:cxn modelId="{F859FF92-E0A8-42AC-94A2-18397E106C35}" type="presParOf" srcId="{05670507-B848-4BB3-9607-659B269E50BF}" destId="{745C5490-9B59-4809-9D97-774C5D1022B9}" srcOrd="4" destOrd="0" presId="urn:microsoft.com/office/officeart/2018/5/layout/IconCircleLabelList"/>
    <dgm:cxn modelId="{7D60C97F-ECA9-410E-8A42-A222D3F737EC}" type="presParOf" srcId="{745C5490-9B59-4809-9D97-774C5D1022B9}" destId="{2F0AB301-7243-4CA4-8DF8-DC0137D795F3}" srcOrd="0" destOrd="0" presId="urn:microsoft.com/office/officeart/2018/5/layout/IconCircleLabelList"/>
    <dgm:cxn modelId="{CF9CCBEE-F170-4187-A110-6D3E11C3EEF4}" type="presParOf" srcId="{745C5490-9B59-4809-9D97-774C5D1022B9}" destId="{EEE497AB-6666-49CA-A786-3457F0F5D826}" srcOrd="1" destOrd="0" presId="urn:microsoft.com/office/officeart/2018/5/layout/IconCircleLabelList"/>
    <dgm:cxn modelId="{B0A29454-0710-4C61-B8DF-53644643246F}" type="presParOf" srcId="{745C5490-9B59-4809-9D97-774C5D1022B9}" destId="{A00AB7C1-AF83-4C6D-8B37-E64399A1E628}" srcOrd="2" destOrd="0" presId="urn:microsoft.com/office/officeart/2018/5/layout/IconCircleLabelList"/>
    <dgm:cxn modelId="{3EF8C16C-6023-4B73-8028-5FAD803DF9D8}" type="presParOf" srcId="{745C5490-9B59-4809-9D97-774C5D1022B9}" destId="{2C0E551A-9C73-41D1-81B8-B545F842F7AC}"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3EC8A0-F91A-4E6E-9987-D2D63DA21F30}">
      <dsp:nvSpPr>
        <dsp:cNvPr id="0" name=""/>
        <dsp:cNvSpPr/>
      </dsp:nvSpPr>
      <dsp:spPr>
        <a:xfrm>
          <a:off x="299298" y="680930"/>
          <a:ext cx="931798" cy="931798"/>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C5FD07E-ADD1-45B3-B696-7FB87EF9BB63}">
      <dsp:nvSpPr>
        <dsp:cNvPr id="0" name=""/>
        <dsp:cNvSpPr/>
      </dsp:nvSpPr>
      <dsp:spPr>
        <a:xfrm>
          <a:off x="497878" y="879510"/>
          <a:ext cx="534638" cy="53463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A5FFF85-B79D-4E38-9D28-9872F076B89C}">
      <dsp:nvSpPr>
        <dsp:cNvPr id="0" name=""/>
        <dsp:cNvSpPr/>
      </dsp:nvSpPr>
      <dsp:spPr>
        <a:xfrm>
          <a:off x="1428" y="1902962"/>
          <a:ext cx="1527539" cy="8783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dirty="0"/>
            <a:t>Develop new approaches to connect forest-generated services with users in order to build supply-use tables for the Forest accounts.</a:t>
          </a:r>
        </a:p>
      </dsp:txBody>
      <dsp:txXfrm>
        <a:off x="1428" y="1902962"/>
        <a:ext cx="1527539" cy="878334"/>
      </dsp:txXfrm>
    </dsp:sp>
    <dsp:sp modelId="{83C3D484-F69C-4876-9314-A14CAF292B24}">
      <dsp:nvSpPr>
        <dsp:cNvPr id="0" name=""/>
        <dsp:cNvSpPr/>
      </dsp:nvSpPr>
      <dsp:spPr>
        <a:xfrm>
          <a:off x="2094157" y="680930"/>
          <a:ext cx="931798" cy="931798"/>
        </a:xfrm>
        <a:prstGeom prst="ellipse">
          <a:avLst/>
        </a:prstGeom>
        <a:solidFill>
          <a:schemeClr val="accent2">
            <a:hueOff val="-727682"/>
            <a:satOff val="-41964"/>
            <a:lumOff val="4314"/>
            <a:alphaOff val="0"/>
          </a:schemeClr>
        </a:solidFill>
        <a:ln>
          <a:noFill/>
        </a:ln>
        <a:effectLst/>
      </dsp:spPr>
      <dsp:style>
        <a:lnRef idx="0">
          <a:scrgbClr r="0" g="0" b="0"/>
        </a:lnRef>
        <a:fillRef idx="1">
          <a:scrgbClr r="0" g="0" b="0"/>
        </a:fillRef>
        <a:effectRef idx="0">
          <a:scrgbClr r="0" g="0" b="0"/>
        </a:effectRef>
        <a:fontRef idx="minor"/>
      </dsp:style>
    </dsp:sp>
    <dsp:sp modelId="{7E5BBAAB-6A53-4F46-914A-D142D1801D48}">
      <dsp:nvSpPr>
        <dsp:cNvPr id="0" name=""/>
        <dsp:cNvSpPr/>
      </dsp:nvSpPr>
      <dsp:spPr>
        <a:xfrm>
          <a:off x="2292737" y="879510"/>
          <a:ext cx="534638" cy="53463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A2A8D62-C3B0-4B33-B1FF-A614C1CD5C79}">
      <dsp:nvSpPr>
        <dsp:cNvPr id="0" name=""/>
        <dsp:cNvSpPr/>
      </dsp:nvSpPr>
      <dsp:spPr>
        <a:xfrm>
          <a:off x="1796286" y="1902962"/>
          <a:ext cx="1527539" cy="8783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The Forests account should develop data sets on the economic value for the most important forest-generated services.</a:t>
          </a:r>
        </a:p>
      </dsp:txBody>
      <dsp:txXfrm>
        <a:off x="1796286" y="1902962"/>
        <a:ext cx="1527539" cy="878334"/>
      </dsp:txXfrm>
    </dsp:sp>
    <dsp:sp modelId="{2F0AB301-7243-4CA4-8DF8-DC0137D795F3}">
      <dsp:nvSpPr>
        <dsp:cNvPr id="0" name=""/>
        <dsp:cNvSpPr/>
      </dsp:nvSpPr>
      <dsp:spPr>
        <a:xfrm>
          <a:off x="3889015" y="680930"/>
          <a:ext cx="931798" cy="931798"/>
        </a:xfrm>
        <a:prstGeom prst="ellipse">
          <a:avLst/>
        </a:prstGeom>
        <a:solidFill>
          <a:schemeClr val="accent2">
            <a:hueOff val="-1455363"/>
            <a:satOff val="-83928"/>
            <a:lumOff val="8628"/>
            <a:alphaOff val="0"/>
          </a:schemeClr>
        </a:solidFill>
        <a:ln>
          <a:noFill/>
        </a:ln>
        <a:effectLst/>
      </dsp:spPr>
      <dsp:style>
        <a:lnRef idx="0">
          <a:scrgbClr r="0" g="0" b="0"/>
        </a:lnRef>
        <a:fillRef idx="1">
          <a:scrgbClr r="0" g="0" b="0"/>
        </a:fillRef>
        <a:effectRef idx="0">
          <a:scrgbClr r="0" g="0" b="0"/>
        </a:effectRef>
        <a:fontRef idx="minor"/>
      </dsp:style>
    </dsp:sp>
    <dsp:sp modelId="{EEE497AB-6666-49CA-A786-3457F0F5D826}">
      <dsp:nvSpPr>
        <dsp:cNvPr id="0" name=""/>
        <dsp:cNvSpPr/>
      </dsp:nvSpPr>
      <dsp:spPr>
        <a:xfrm>
          <a:off x="4087595" y="879510"/>
          <a:ext cx="534638" cy="53463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C0E551A-9C73-41D1-81B8-B545F842F7AC}">
      <dsp:nvSpPr>
        <dsp:cNvPr id="0" name=""/>
        <dsp:cNvSpPr/>
      </dsp:nvSpPr>
      <dsp:spPr>
        <a:xfrm>
          <a:off x="3591145" y="1902962"/>
          <a:ext cx="1527539" cy="8783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dirty="0"/>
            <a:t>The set of monetized forest provided services should expand over time, consistent with the air, land, and urban accounts.</a:t>
          </a:r>
        </a:p>
      </dsp:txBody>
      <dsp:txXfrm>
        <a:off x="3591145" y="1902962"/>
        <a:ext cx="1527539" cy="878334"/>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DE3269-0C31-4B11-8EF7-0A1E4AAD271F}" type="datetimeFigureOut">
              <a:rPr lang="en-US" smtClean="0"/>
              <a:t>3/16/2023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34EC53-A70A-460F-895F-5D0988D615E2}" type="slidenum">
              <a:rPr lang="en-US" smtClean="0"/>
              <a:t>‹#›</a:t>
            </a:fld>
            <a:endParaRPr lang="en-US"/>
          </a:p>
        </p:txBody>
      </p:sp>
    </p:spTree>
    <p:extLst>
      <p:ext uri="{BB962C8B-B14F-4D97-AF65-F5344CB8AC3E}">
        <p14:creationId xmlns:p14="http://schemas.microsoft.com/office/powerpoint/2010/main" val="32228025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p:spPr>
        <p:txBody>
          <a:bodyPr/>
          <a:lstStyle/>
          <a:p>
            <a:endParaRPr lang="fr-FR">
              <a:latin typeface="Arial" pitchFamily="34" charset="0"/>
            </a:endParaRPr>
          </a:p>
        </p:txBody>
      </p:sp>
      <p:sp>
        <p:nvSpPr>
          <p:cNvPr id="64516" name="Slide Number Placeholder 3"/>
          <p:cNvSpPr>
            <a:spLocks noGrp="1"/>
          </p:cNvSpPr>
          <p:nvPr>
            <p:ph type="sldNum" sz="quarter" idx="5"/>
          </p:nvPr>
        </p:nvSpPr>
        <p:spPr/>
        <p:txBody>
          <a:bodyPr/>
          <a:lstStyle>
            <a:lvl1pPr defTabSz="955675">
              <a:defRPr sz="1200">
                <a:solidFill>
                  <a:schemeClr val="tx1"/>
                </a:solidFill>
                <a:latin typeface="Calibri" pitchFamily="34" charset="0"/>
              </a:defRPr>
            </a:lvl1pPr>
            <a:lvl2pPr marL="742950" indent="-285750" defTabSz="955675">
              <a:defRPr sz="1200">
                <a:solidFill>
                  <a:schemeClr val="tx1"/>
                </a:solidFill>
                <a:latin typeface="Calibri" pitchFamily="34" charset="0"/>
              </a:defRPr>
            </a:lvl2pPr>
            <a:lvl3pPr marL="1143000" indent="-228600" defTabSz="955675">
              <a:defRPr sz="1200">
                <a:solidFill>
                  <a:schemeClr val="tx1"/>
                </a:solidFill>
                <a:latin typeface="Calibri" pitchFamily="34" charset="0"/>
              </a:defRPr>
            </a:lvl3pPr>
            <a:lvl4pPr marL="1600200" indent="-228600" defTabSz="955675">
              <a:defRPr sz="1200">
                <a:solidFill>
                  <a:schemeClr val="tx1"/>
                </a:solidFill>
                <a:latin typeface="Calibri" pitchFamily="34" charset="0"/>
              </a:defRPr>
            </a:lvl4pPr>
            <a:lvl5pPr marL="2057400" indent="-228600" defTabSz="955675">
              <a:defRPr sz="1200">
                <a:solidFill>
                  <a:schemeClr val="tx1"/>
                </a:solidFill>
                <a:latin typeface="Calibri" pitchFamily="34" charset="0"/>
              </a:defRPr>
            </a:lvl5pPr>
            <a:lvl6pPr marL="2514600" indent="-228600" defTabSz="955675" eaLnBrk="0" fontAlgn="base" hangingPunct="0">
              <a:spcBef>
                <a:spcPct val="30000"/>
              </a:spcBef>
              <a:spcAft>
                <a:spcPct val="0"/>
              </a:spcAft>
              <a:defRPr sz="1200">
                <a:solidFill>
                  <a:schemeClr val="tx1"/>
                </a:solidFill>
                <a:latin typeface="Calibri" pitchFamily="34" charset="0"/>
              </a:defRPr>
            </a:lvl6pPr>
            <a:lvl7pPr marL="2971800" indent="-228600" defTabSz="955675" eaLnBrk="0" fontAlgn="base" hangingPunct="0">
              <a:spcBef>
                <a:spcPct val="30000"/>
              </a:spcBef>
              <a:spcAft>
                <a:spcPct val="0"/>
              </a:spcAft>
              <a:defRPr sz="1200">
                <a:solidFill>
                  <a:schemeClr val="tx1"/>
                </a:solidFill>
                <a:latin typeface="Calibri" pitchFamily="34" charset="0"/>
              </a:defRPr>
            </a:lvl7pPr>
            <a:lvl8pPr marL="3429000" indent="-228600" defTabSz="955675" eaLnBrk="0" fontAlgn="base" hangingPunct="0">
              <a:spcBef>
                <a:spcPct val="30000"/>
              </a:spcBef>
              <a:spcAft>
                <a:spcPct val="0"/>
              </a:spcAft>
              <a:defRPr sz="1200">
                <a:solidFill>
                  <a:schemeClr val="tx1"/>
                </a:solidFill>
                <a:latin typeface="Calibri" pitchFamily="34" charset="0"/>
              </a:defRPr>
            </a:lvl8pPr>
            <a:lvl9pPr marL="3886200" indent="-228600" defTabSz="955675" eaLnBrk="0" fontAlgn="base" hangingPunct="0">
              <a:spcBef>
                <a:spcPct val="30000"/>
              </a:spcBef>
              <a:spcAft>
                <a:spcPct val="0"/>
              </a:spcAft>
              <a:defRPr sz="1200">
                <a:solidFill>
                  <a:schemeClr val="tx1"/>
                </a:solidFill>
                <a:latin typeface="Calibri" pitchFamily="34" charset="0"/>
              </a:defRPr>
            </a:lvl9pPr>
          </a:lstStyle>
          <a:p>
            <a:fld id="{D88F0A74-EFFD-4126-8594-EE3C2A86DBDD}" type="slidenum">
              <a:rPr lang="en-GB">
                <a:latin typeface="Arial" pitchFamily="34" charset="0"/>
              </a:rPr>
              <a:pPr/>
              <a:t>2</a:t>
            </a:fld>
            <a:endParaRPr lang="en-GB">
              <a:latin typeface="Arial" pitchFamily="34" charset="0"/>
            </a:endParaRPr>
          </a:p>
        </p:txBody>
      </p:sp>
    </p:spTree>
    <p:extLst>
      <p:ext uri="{BB962C8B-B14F-4D97-AF65-F5344CB8AC3E}">
        <p14:creationId xmlns:p14="http://schemas.microsoft.com/office/powerpoint/2010/main" val="3535852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 percent decrease in forest cover increases the amount of sediment in watershed by 3 percent. 1 percent increase in turbidity increases the costs of treating drinking water by 0.19 percent. </a:t>
            </a:r>
          </a:p>
        </p:txBody>
      </p:sp>
      <p:sp>
        <p:nvSpPr>
          <p:cNvPr id="4" name="Slide Number Placeholder 3"/>
          <p:cNvSpPr>
            <a:spLocks noGrp="1"/>
          </p:cNvSpPr>
          <p:nvPr>
            <p:ph type="sldNum" sz="quarter" idx="5"/>
          </p:nvPr>
        </p:nvSpPr>
        <p:spPr/>
        <p:txBody>
          <a:bodyPr/>
          <a:lstStyle/>
          <a:p>
            <a:fld id="{8734EC53-A70A-460F-895F-5D0988D615E2}" type="slidenum">
              <a:rPr lang="en-US" smtClean="0"/>
              <a:t>4</a:t>
            </a:fld>
            <a:endParaRPr lang="en-US"/>
          </a:p>
        </p:txBody>
      </p:sp>
    </p:spTree>
    <p:extLst>
      <p:ext uri="{BB962C8B-B14F-4D97-AF65-F5344CB8AC3E}">
        <p14:creationId xmlns:p14="http://schemas.microsoft.com/office/powerpoint/2010/main" val="3359623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For this study, we begin with estimates for timberland area aggregated for each state in the conterminous U.S. from the FIA Database and grouped by forest type, then focus on the UCRB to demonstrate a method for integrating a forest extent asset account with a CGE model of the economy. Timberland is defined as accessible and non-reserved forestland with potential growth of at least 20 cubic feet/acre/year. The FIA began annual inventories in the early 2000s; however, inventory periods vary by state. Annual inventories for the Pacific states of California, Oregon, and Washington did not begin publishing annual inventories until 2017 hence the choice of 2017 as the first year in </a:t>
            </a:r>
            <a:r>
              <a:rPr kumimoji="0" lang="en-US" altLang="en-US" sz="12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Table 1</a:t>
            </a:r>
            <a:r>
              <a:rPr kumimoji="0" lang="en-US" altLang="en-US" sz="12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8734EC53-A70A-460F-895F-5D0988D615E2}" type="slidenum">
              <a:rPr lang="en-US" smtClean="0"/>
              <a:t>10</a:t>
            </a:fld>
            <a:endParaRPr lang="en-US"/>
          </a:p>
        </p:txBody>
      </p:sp>
    </p:spTree>
    <p:extLst>
      <p:ext uri="{BB962C8B-B14F-4D97-AF65-F5344CB8AC3E}">
        <p14:creationId xmlns:p14="http://schemas.microsoft.com/office/powerpoint/2010/main" val="2430678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9115DF-4F54-4F7F-975B-9025E0D3135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CBE50B0-04B2-4295-807C-14E9896313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6CF044C-DCB0-4EB3-A1FC-07DBEB675A63}"/>
              </a:ext>
            </a:extLst>
          </p:cNvPr>
          <p:cNvSpPr>
            <a:spLocks noGrp="1"/>
          </p:cNvSpPr>
          <p:nvPr>
            <p:ph type="dt" sz="half" idx="10"/>
          </p:nvPr>
        </p:nvSpPr>
        <p:spPr/>
        <p:txBody>
          <a:bodyPr/>
          <a:lstStyle/>
          <a:p>
            <a:fld id="{94ADD021-7E79-471D-88C8-7B38955BC15B}" type="datetimeFigureOut">
              <a:rPr lang="en-US" smtClean="0"/>
              <a:t>3/16/2023</a:t>
            </a:fld>
            <a:endParaRPr lang="en-US"/>
          </a:p>
        </p:txBody>
      </p:sp>
      <p:sp>
        <p:nvSpPr>
          <p:cNvPr id="5" name="Footer Placeholder 4">
            <a:extLst>
              <a:ext uri="{FF2B5EF4-FFF2-40B4-BE49-F238E27FC236}">
                <a16:creationId xmlns:a16="http://schemas.microsoft.com/office/drawing/2014/main" id="{15B847D8-5101-4AAD-8107-2E4873BCCE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25BF4C-5DBA-4F21-A56B-30F17653A695}"/>
              </a:ext>
            </a:extLst>
          </p:cNvPr>
          <p:cNvSpPr>
            <a:spLocks noGrp="1"/>
          </p:cNvSpPr>
          <p:nvPr>
            <p:ph type="sldNum" sz="quarter" idx="12"/>
          </p:nvPr>
        </p:nvSpPr>
        <p:spPr/>
        <p:txBody>
          <a:bodyPr/>
          <a:lstStyle/>
          <a:p>
            <a:fld id="{00E2AB82-458B-49F9-9154-C4AF5765CB1B}" type="slidenum">
              <a:rPr lang="en-US" smtClean="0"/>
              <a:t>‹#›</a:t>
            </a:fld>
            <a:endParaRPr lang="en-US"/>
          </a:p>
        </p:txBody>
      </p:sp>
    </p:spTree>
    <p:extLst>
      <p:ext uri="{BB962C8B-B14F-4D97-AF65-F5344CB8AC3E}">
        <p14:creationId xmlns:p14="http://schemas.microsoft.com/office/powerpoint/2010/main" val="39709866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10529-0BB8-47CE-8BC0-F2BA0548CF8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5D7C9A5-8DAC-4A2E-A944-AE761143C37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C1C46B-ECC0-4BCF-BE8E-C5BBC6D4CD1F}"/>
              </a:ext>
            </a:extLst>
          </p:cNvPr>
          <p:cNvSpPr>
            <a:spLocks noGrp="1"/>
          </p:cNvSpPr>
          <p:nvPr>
            <p:ph type="dt" sz="half" idx="10"/>
          </p:nvPr>
        </p:nvSpPr>
        <p:spPr/>
        <p:txBody>
          <a:bodyPr/>
          <a:lstStyle/>
          <a:p>
            <a:fld id="{94ADD021-7E79-471D-88C8-7B38955BC15B}" type="datetimeFigureOut">
              <a:rPr lang="en-US" smtClean="0"/>
              <a:t>3/16/2023</a:t>
            </a:fld>
            <a:endParaRPr lang="en-US"/>
          </a:p>
        </p:txBody>
      </p:sp>
      <p:sp>
        <p:nvSpPr>
          <p:cNvPr id="5" name="Footer Placeholder 4">
            <a:extLst>
              <a:ext uri="{FF2B5EF4-FFF2-40B4-BE49-F238E27FC236}">
                <a16:creationId xmlns:a16="http://schemas.microsoft.com/office/drawing/2014/main" id="{0B5A9449-F476-4FBF-8CCA-14C0CD293B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B3F64C-458F-4972-BCFE-9AD6FF4948B1}"/>
              </a:ext>
            </a:extLst>
          </p:cNvPr>
          <p:cNvSpPr>
            <a:spLocks noGrp="1"/>
          </p:cNvSpPr>
          <p:nvPr>
            <p:ph type="sldNum" sz="quarter" idx="12"/>
          </p:nvPr>
        </p:nvSpPr>
        <p:spPr/>
        <p:txBody>
          <a:bodyPr/>
          <a:lstStyle/>
          <a:p>
            <a:fld id="{00E2AB82-458B-49F9-9154-C4AF5765CB1B}" type="slidenum">
              <a:rPr lang="en-US" smtClean="0"/>
              <a:t>‹#›</a:t>
            </a:fld>
            <a:endParaRPr lang="en-US"/>
          </a:p>
        </p:txBody>
      </p:sp>
    </p:spTree>
    <p:extLst>
      <p:ext uri="{BB962C8B-B14F-4D97-AF65-F5344CB8AC3E}">
        <p14:creationId xmlns:p14="http://schemas.microsoft.com/office/powerpoint/2010/main" val="7604654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A8B8ED0-2858-41E6-A0F9-61837C03875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3CB44E-2017-4ADA-9624-F03F3C9FBEF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955C49-C4CC-4A96-A9E6-A62DF03738A2}"/>
              </a:ext>
            </a:extLst>
          </p:cNvPr>
          <p:cNvSpPr>
            <a:spLocks noGrp="1"/>
          </p:cNvSpPr>
          <p:nvPr>
            <p:ph type="dt" sz="half" idx="10"/>
          </p:nvPr>
        </p:nvSpPr>
        <p:spPr/>
        <p:txBody>
          <a:bodyPr/>
          <a:lstStyle/>
          <a:p>
            <a:fld id="{94ADD021-7E79-471D-88C8-7B38955BC15B}" type="datetimeFigureOut">
              <a:rPr lang="en-US" smtClean="0"/>
              <a:t>3/16/2023</a:t>
            </a:fld>
            <a:endParaRPr lang="en-US"/>
          </a:p>
        </p:txBody>
      </p:sp>
      <p:sp>
        <p:nvSpPr>
          <p:cNvPr id="5" name="Footer Placeholder 4">
            <a:extLst>
              <a:ext uri="{FF2B5EF4-FFF2-40B4-BE49-F238E27FC236}">
                <a16:creationId xmlns:a16="http://schemas.microsoft.com/office/drawing/2014/main" id="{BEDEDFB7-59B3-476E-925E-35058138E5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72C8AA-8A9B-4278-9C6F-0A6D4FEAD814}"/>
              </a:ext>
            </a:extLst>
          </p:cNvPr>
          <p:cNvSpPr>
            <a:spLocks noGrp="1"/>
          </p:cNvSpPr>
          <p:nvPr>
            <p:ph type="sldNum" sz="quarter" idx="12"/>
          </p:nvPr>
        </p:nvSpPr>
        <p:spPr/>
        <p:txBody>
          <a:bodyPr/>
          <a:lstStyle/>
          <a:p>
            <a:fld id="{00E2AB82-458B-49F9-9154-C4AF5765CB1B}" type="slidenum">
              <a:rPr lang="en-US" smtClean="0"/>
              <a:t>‹#›</a:t>
            </a:fld>
            <a:endParaRPr lang="en-US"/>
          </a:p>
        </p:txBody>
      </p:sp>
    </p:spTree>
    <p:extLst>
      <p:ext uri="{BB962C8B-B14F-4D97-AF65-F5344CB8AC3E}">
        <p14:creationId xmlns:p14="http://schemas.microsoft.com/office/powerpoint/2010/main" val="621172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4380F-464F-42DF-A00F-EA119BAD4F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231CBA5-E6AE-4F82-BB28-3B7644D3CFF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AA8E2B-4C7E-4854-84BB-415624D97756}"/>
              </a:ext>
            </a:extLst>
          </p:cNvPr>
          <p:cNvSpPr>
            <a:spLocks noGrp="1"/>
          </p:cNvSpPr>
          <p:nvPr>
            <p:ph type="dt" sz="half" idx="10"/>
          </p:nvPr>
        </p:nvSpPr>
        <p:spPr/>
        <p:txBody>
          <a:bodyPr/>
          <a:lstStyle/>
          <a:p>
            <a:fld id="{94ADD021-7E79-471D-88C8-7B38955BC15B}" type="datetimeFigureOut">
              <a:rPr lang="en-US" smtClean="0"/>
              <a:t>3/16/2023</a:t>
            </a:fld>
            <a:endParaRPr lang="en-US"/>
          </a:p>
        </p:txBody>
      </p:sp>
      <p:sp>
        <p:nvSpPr>
          <p:cNvPr id="5" name="Footer Placeholder 4">
            <a:extLst>
              <a:ext uri="{FF2B5EF4-FFF2-40B4-BE49-F238E27FC236}">
                <a16:creationId xmlns:a16="http://schemas.microsoft.com/office/drawing/2014/main" id="{83339F73-39A5-48FB-9F2D-C0285BAD3C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AC008B-8917-494E-BAB9-8FA7CF96A67F}"/>
              </a:ext>
            </a:extLst>
          </p:cNvPr>
          <p:cNvSpPr>
            <a:spLocks noGrp="1"/>
          </p:cNvSpPr>
          <p:nvPr>
            <p:ph type="sldNum" sz="quarter" idx="12"/>
          </p:nvPr>
        </p:nvSpPr>
        <p:spPr/>
        <p:txBody>
          <a:bodyPr/>
          <a:lstStyle/>
          <a:p>
            <a:fld id="{00E2AB82-458B-49F9-9154-C4AF5765CB1B}" type="slidenum">
              <a:rPr lang="en-US" smtClean="0"/>
              <a:t>‹#›</a:t>
            </a:fld>
            <a:endParaRPr lang="en-US"/>
          </a:p>
        </p:txBody>
      </p:sp>
    </p:spTree>
    <p:extLst>
      <p:ext uri="{BB962C8B-B14F-4D97-AF65-F5344CB8AC3E}">
        <p14:creationId xmlns:p14="http://schemas.microsoft.com/office/powerpoint/2010/main" val="3913819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C3296-80D0-413A-921F-1D3D161ECCE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6491BBA-4B7E-4889-A65E-D2FE97D79B9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180475E-66F0-47A0-A1F5-107001C78F7E}"/>
              </a:ext>
            </a:extLst>
          </p:cNvPr>
          <p:cNvSpPr>
            <a:spLocks noGrp="1"/>
          </p:cNvSpPr>
          <p:nvPr>
            <p:ph type="dt" sz="half" idx="10"/>
          </p:nvPr>
        </p:nvSpPr>
        <p:spPr/>
        <p:txBody>
          <a:bodyPr/>
          <a:lstStyle/>
          <a:p>
            <a:fld id="{94ADD021-7E79-471D-88C8-7B38955BC15B}" type="datetimeFigureOut">
              <a:rPr lang="en-US" smtClean="0"/>
              <a:t>3/16/2023</a:t>
            </a:fld>
            <a:endParaRPr lang="en-US"/>
          </a:p>
        </p:txBody>
      </p:sp>
      <p:sp>
        <p:nvSpPr>
          <p:cNvPr id="5" name="Footer Placeholder 4">
            <a:extLst>
              <a:ext uri="{FF2B5EF4-FFF2-40B4-BE49-F238E27FC236}">
                <a16:creationId xmlns:a16="http://schemas.microsoft.com/office/drawing/2014/main" id="{4405158F-18FC-4217-8223-41A501A90D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CF37A2-0333-4529-984A-716802A3961B}"/>
              </a:ext>
            </a:extLst>
          </p:cNvPr>
          <p:cNvSpPr>
            <a:spLocks noGrp="1"/>
          </p:cNvSpPr>
          <p:nvPr>
            <p:ph type="sldNum" sz="quarter" idx="12"/>
          </p:nvPr>
        </p:nvSpPr>
        <p:spPr/>
        <p:txBody>
          <a:bodyPr/>
          <a:lstStyle/>
          <a:p>
            <a:fld id="{00E2AB82-458B-49F9-9154-C4AF5765CB1B}" type="slidenum">
              <a:rPr lang="en-US" smtClean="0"/>
              <a:t>‹#›</a:t>
            </a:fld>
            <a:endParaRPr lang="en-US"/>
          </a:p>
        </p:txBody>
      </p:sp>
    </p:spTree>
    <p:extLst>
      <p:ext uri="{BB962C8B-B14F-4D97-AF65-F5344CB8AC3E}">
        <p14:creationId xmlns:p14="http://schemas.microsoft.com/office/powerpoint/2010/main" val="2147558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638C1-E717-47A9-B425-C3F9F4BE51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CA9AC25-4E51-486D-B3F9-29EB5503685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A4893DC-5A4A-4E42-85D5-FEDAFB80242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1141DC2-BDD2-48A9-8CB1-0CE55352C04F}"/>
              </a:ext>
            </a:extLst>
          </p:cNvPr>
          <p:cNvSpPr>
            <a:spLocks noGrp="1"/>
          </p:cNvSpPr>
          <p:nvPr>
            <p:ph type="dt" sz="half" idx="10"/>
          </p:nvPr>
        </p:nvSpPr>
        <p:spPr/>
        <p:txBody>
          <a:bodyPr/>
          <a:lstStyle/>
          <a:p>
            <a:fld id="{94ADD021-7E79-471D-88C8-7B38955BC15B}" type="datetimeFigureOut">
              <a:rPr lang="en-US" smtClean="0"/>
              <a:t>3/16/2023</a:t>
            </a:fld>
            <a:endParaRPr lang="en-US"/>
          </a:p>
        </p:txBody>
      </p:sp>
      <p:sp>
        <p:nvSpPr>
          <p:cNvPr id="6" name="Footer Placeholder 5">
            <a:extLst>
              <a:ext uri="{FF2B5EF4-FFF2-40B4-BE49-F238E27FC236}">
                <a16:creationId xmlns:a16="http://schemas.microsoft.com/office/drawing/2014/main" id="{73C2F44B-8A6F-4728-A609-928B599C25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2F4BD0-0DF2-4ACA-B3BB-0CAB72A91D61}"/>
              </a:ext>
            </a:extLst>
          </p:cNvPr>
          <p:cNvSpPr>
            <a:spLocks noGrp="1"/>
          </p:cNvSpPr>
          <p:nvPr>
            <p:ph type="sldNum" sz="quarter" idx="12"/>
          </p:nvPr>
        </p:nvSpPr>
        <p:spPr/>
        <p:txBody>
          <a:bodyPr/>
          <a:lstStyle/>
          <a:p>
            <a:fld id="{00E2AB82-458B-49F9-9154-C4AF5765CB1B}" type="slidenum">
              <a:rPr lang="en-US" smtClean="0"/>
              <a:t>‹#›</a:t>
            </a:fld>
            <a:endParaRPr lang="en-US"/>
          </a:p>
        </p:txBody>
      </p:sp>
    </p:spTree>
    <p:extLst>
      <p:ext uri="{BB962C8B-B14F-4D97-AF65-F5344CB8AC3E}">
        <p14:creationId xmlns:p14="http://schemas.microsoft.com/office/powerpoint/2010/main" val="2153544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E7549D-28F5-4E12-B273-5EAC90B56B8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52BDFEF-ADBE-47F7-A504-26195D5373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06C435-AE00-4ED4-A08B-F379B23F921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84ACD96-3AFE-4115-A518-8241B1621B2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A1F0368-2A13-4C80-BE46-E540C247B53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0D7075B-E330-4923-A65D-B55D54365AF6}"/>
              </a:ext>
            </a:extLst>
          </p:cNvPr>
          <p:cNvSpPr>
            <a:spLocks noGrp="1"/>
          </p:cNvSpPr>
          <p:nvPr>
            <p:ph type="dt" sz="half" idx="10"/>
          </p:nvPr>
        </p:nvSpPr>
        <p:spPr/>
        <p:txBody>
          <a:bodyPr/>
          <a:lstStyle/>
          <a:p>
            <a:fld id="{94ADD021-7E79-471D-88C8-7B38955BC15B}" type="datetimeFigureOut">
              <a:rPr lang="en-US" smtClean="0"/>
              <a:t>3/16/2023</a:t>
            </a:fld>
            <a:endParaRPr lang="en-US"/>
          </a:p>
        </p:txBody>
      </p:sp>
      <p:sp>
        <p:nvSpPr>
          <p:cNvPr id="8" name="Footer Placeholder 7">
            <a:extLst>
              <a:ext uri="{FF2B5EF4-FFF2-40B4-BE49-F238E27FC236}">
                <a16:creationId xmlns:a16="http://schemas.microsoft.com/office/drawing/2014/main" id="{E5D568D7-059C-403F-B5E1-8466BF30F60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8E017CA-DD9F-4234-B7AD-BC2C68419C8D}"/>
              </a:ext>
            </a:extLst>
          </p:cNvPr>
          <p:cNvSpPr>
            <a:spLocks noGrp="1"/>
          </p:cNvSpPr>
          <p:nvPr>
            <p:ph type="sldNum" sz="quarter" idx="12"/>
          </p:nvPr>
        </p:nvSpPr>
        <p:spPr/>
        <p:txBody>
          <a:bodyPr/>
          <a:lstStyle/>
          <a:p>
            <a:fld id="{00E2AB82-458B-49F9-9154-C4AF5765CB1B}" type="slidenum">
              <a:rPr lang="en-US" smtClean="0"/>
              <a:t>‹#›</a:t>
            </a:fld>
            <a:endParaRPr lang="en-US"/>
          </a:p>
        </p:txBody>
      </p:sp>
    </p:spTree>
    <p:extLst>
      <p:ext uri="{BB962C8B-B14F-4D97-AF65-F5344CB8AC3E}">
        <p14:creationId xmlns:p14="http://schemas.microsoft.com/office/powerpoint/2010/main" val="2605315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B1B9D-1FEB-43D9-9614-3F10508A325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F8664F3-29E8-4163-86DA-6A4591092CA6}"/>
              </a:ext>
            </a:extLst>
          </p:cNvPr>
          <p:cNvSpPr>
            <a:spLocks noGrp="1"/>
          </p:cNvSpPr>
          <p:nvPr>
            <p:ph type="dt" sz="half" idx="10"/>
          </p:nvPr>
        </p:nvSpPr>
        <p:spPr/>
        <p:txBody>
          <a:bodyPr/>
          <a:lstStyle/>
          <a:p>
            <a:fld id="{94ADD021-7E79-471D-88C8-7B38955BC15B}" type="datetimeFigureOut">
              <a:rPr lang="en-US" smtClean="0"/>
              <a:t>3/16/2023</a:t>
            </a:fld>
            <a:endParaRPr lang="en-US"/>
          </a:p>
        </p:txBody>
      </p:sp>
      <p:sp>
        <p:nvSpPr>
          <p:cNvPr id="4" name="Footer Placeholder 3">
            <a:extLst>
              <a:ext uri="{FF2B5EF4-FFF2-40B4-BE49-F238E27FC236}">
                <a16:creationId xmlns:a16="http://schemas.microsoft.com/office/drawing/2014/main" id="{EA4359F0-3AAD-4358-89A3-828A13FBAF2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092249B-7CCF-4889-8E26-4DB546C647CD}"/>
              </a:ext>
            </a:extLst>
          </p:cNvPr>
          <p:cNvSpPr>
            <a:spLocks noGrp="1"/>
          </p:cNvSpPr>
          <p:nvPr>
            <p:ph type="sldNum" sz="quarter" idx="12"/>
          </p:nvPr>
        </p:nvSpPr>
        <p:spPr/>
        <p:txBody>
          <a:bodyPr/>
          <a:lstStyle/>
          <a:p>
            <a:fld id="{00E2AB82-458B-49F9-9154-C4AF5765CB1B}" type="slidenum">
              <a:rPr lang="en-US" smtClean="0"/>
              <a:t>‹#›</a:t>
            </a:fld>
            <a:endParaRPr lang="en-US"/>
          </a:p>
        </p:txBody>
      </p:sp>
    </p:spTree>
    <p:extLst>
      <p:ext uri="{BB962C8B-B14F-4D97-AF65-F5344CB8AC3E}">
        <p14:creationId xmlns:p14="http://schemas.microsoft.com/office/powerpoint/2010/main" val="1037430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184A6A-B832-48B6-A47D-CC7D5263E4B0}"/>
              </a:ext>
            </a:extLst>
          </p:cNvPr>
          <p:cNvSpPr>
            <a:spLocks noGrp="1"/>
          </p:cNvSpPr>
          <p:nvPr>
            <p:ph type="dt" sz="half" idx="10"/>
          </p:nvPr>
        </p:nvSpPr>
        <p:spPr/>
        <p:txBody>
          <a:bodyPr/>
          <a:lstStyle/>
          <a:p>
            <a:fld id="{94ADD021-7E79-471D-88C8-7B38955BC15B}" type="datetimeFigureOut">
              <a:rPr lang="en-US" smtClean="0"/>
              <a:t>3/16/2023</a:t>
            </a:fld>
            <a:endParaRPr lang="en-US"/>
          </a:p>
        </p:txBody>
      </p:sp>
      <p:sp>
        <p:nvSpPr>
          <p:cNvPr id="3" name="Footer Placeholder 2">
            <a:extLst>
              <a:ext uri="{FF2B5EF4-FFF2-40B4-BE49-F238E27FC236}">
                <a16:creationId xmlns:a16="http://schemas.microsoft.com/office/drawing/2014/main" id="{D537596F-6E1F-4FD1-93B3-7560F6405A5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839C09E-8444-40B9-B457-2B7893029364}"/>
              </a:ext>
            </a:extLst>
          </p:cNvPr>
          <p:cNvSpPr>
            <a:spLocks noGrp="1"/>
          </p:cNvSpPr>
          <p:nvPr>
            <p:ph type="sldNum" sz="quarter" idx="12"/>
          </p:nvPr>
        </p:nvSpPr>
        <p:spPr/>
        <p:txBody>
          <a:bodyPr/>
          <a:lstStyle/>
          <a:p>
            <a:fld id="{00E2AB82-458B-49F9-9154-C4AF5765CB1B}" type="slidenum">
              <a:rPr lang="en-US" smtClean="0"/>
              <a:t>‹#›</a:t>
            </a:fld>
            <a:endParaRPr lang="en-US"/>
          </a:p>
        </p:txBody>
      </p:sp>
    </p:spTree>
    <p:extLst>
      <p:ext uri="{BB962C8B-B14F-4D97-AF65-F5344CB8AC3E}">
        <p14:creationId xmlns:p14="http://schemas.microsoft.com/office/powerpoint/2010/main" val="3515672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E5C0D-AAC7-491B-BC22-32094B0C9F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A340957-FA22-4B4D-B8E0-613446C5C2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D8281CB-F5C7-4A4F-8D77-09511D3778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07CB239-C1E4-494A-A396-5EBD7EA4CFB0}"/>
              </a:ext>
            </a:extLst>
          </p:cNvPr>
          <p:cNvSpPr>
            <a:spLocks noGrp="1"/>
          </p:cNvSpPr>
          <p:nvPr>
            <p:ph type="dt" sz="half" idx="10"/>
          </p:nvPr>
        </p:nvSpPr>
        <p:spPr/>
        <p:txBody>
          <a:bodyPr/>
          <a:lstStyle/>
          <a:p>
            <a:fld id="{94ADD021-7E79-471D-88C8-7B38955BC15B}" type="datetimeFigureOut">
              <a:rPr lang="en-US" smtClean="0"/>
              <a:t>3/16/2023</a:t>
            </a:fld>
            <a:endParaRPr lang="en-US"/>
          </a:p>
        </p:txBody>
      </p:sp>
      <p:sp>
        <p:nvSpPr>
          <p:cNvPr id="6" name="Footer Placeholder 5">
            <a:extLst>
              <a:ext uri="{FF2B5EF4-FFF2-40B4-BE49-F238E27FC236}">
                <a16:creationId xmlns:a16="http://schemas.microsoft.com/office/drawing/2014/main" id="{B8CBFBCD-FC44-4932-8A0A-9ED5D71E05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6A782A-4CBF-4EA2-9CCE-BF60102AED76}"/>
              </a:ext>
            </a:extLst>
          </p:cNvPr>
          <p:cNvSpPr>
            <a:spLocks noGrp="1"/>
          </p:cNvSpPr>
          <p:nvPr>
            <p:ph type="sldNum" sz="quarter" idx="12"/>
          </p:nvPr>
        </p:nvSpPr>
        <p:spPr/>
        <p:txBody>
          <a:bodyPr/>
          <a:lstStyle/>
          <a:p>
            <a:fld id="{00E2AB82-458B-49F9-9154-C4AF5765CB1B}" type="slidenum">
              <a:rPr lang="en-US" smtClean="0"/>
              <a:t>‹#›</a:t>
            </a:fld>
            <a:endParaRPr lang="en-US"/>
          </a:p>
        </p:txBody>
      </p:sp>
    </p:spTree>
    <p:extLst>
      <p:ext uri="{BB962C8B-B14F-4D97-AF65-F5344CB8AC3E}">
        <p14:creationId xmlns:p14="http://schemas.microsoft.com/office/powerpoint/2010/main" val="3301302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4CEBC4-FF88-4110-AEB1-0A361F3A3EB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909DDF4-1A1C-4C4A-8AF6-C719D20978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BE2BB32-8608-469B-92E9-37D829A2C9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8C1FE9-6658-4391-A1CD-12D8C4CC55DC}"/>
              </a:ext>
            </a:extLst>
          </p:cNvPr>
          <p:cNvSpPr>
            <a:spLocks noGrp="1"/>
          </p:cNvSpPr>
          <p:nvPr>
            <p:ph type="dt" sz="half" idx="10"/>
          </p:nvPr>
        </p:nvSpPr>
        <p:spPr/>
        <p:txBody>
          <a:bodyPr/>
          <a:lstStyle/>
          <a:p>
            <a:fld id="{94ADD021-7E79-471D-88C8-7B38955BC15B}" type="datetimeFigureOut">
              <a:rPr lang="en-US" smtClean="0"/>
              <a:t>3/16/2023</a:t>
            </a:fld>
            <a:endParaRPr lang="en-US"/>
          </a:p>
        </p:txBody>
      </p:sp>
      <p:sp>
        <p:nvSpPr>
          <p:cNvPr id="6" name="Footer Placeholder 5">
            <a:extLst>
              <a:ext uri="{FF2B5EF4-FFF2-40B4-BE49-F238E27FC236}">
                <a16:creationId xmlns:a16="http://schemas.microsoft.com/office/drawing/2014/main" id="{233BDD6B-24D0-4FEE-86A6-26EB1A702E4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80CBE5-4B57-40DC-8160-7A2E33255562}"/>
              </a:ext>
            </a:extLst>
          </p:cNvPr>
          <p:cNvSpPr>
            <a:spLocks noGrp="1"/>
          </p:cNvSpPr>
          <p:nvPr>
            <p:ph type="sldNum" sz="quarter" idx="12"/>
          </p:nvPr>
        </p:nvSpPr>
        <p:spPr/>
        <p:txBody>
          <a:bodyPr/>
          <a:lstStyle/>
          <a:p>
            <a:fld id="{00E2AB82-458B-49F9-9154-C4AF5765CB1B}" type="slidenum">
              <a:rPr lang="en-US" smtClean="0"/>
              <a:t>‹#›</a:t>
            </a:fld>
            <a:endParaRPr lang="en-US"/>
          </a:p>
        </p:txBody>
      </p:sp>
    </p:spTree>
    <p:extLst>
      <p:ext uri="{BB962C8B-B14F-4D97-AF65-F5344CB8AC3E}">
        <p14:creationId xmlns:p14="http://schemas.microsoft.com/office/powerpoint/2010/main" val="23300684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5C021E4-58C1-4DEC-A5E0-39135ECF673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D4E2115-4A76-4407-B3C6-F23230AF9E4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050B75-C878-4623-B7D8-81C6DC7F5E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ADD021-7E79-471D-88C8-7B38955BC15B}" type="datetimeFigureOut">
              <a:rPr lang="en-US" smtClean="0"/>
              <a:t>3/16/2023</a:t>
            </a:fld>
            <a:endParaRPr lang="en-US"/>
          </a:p>
        </p:txBody>
      </p:sp>
      <p:sp>
        <p:nvSpPr>
          <p:cNvPr id="5" name="Footer Placeholder 4">
            <a:extLst>
              <a:ext uri="{FF2B5EF4-FFF2-40B4-BE49-F238E27FC236}">
                <a16:creationId xmlns:a16="http://schemas.microsoft.com/office/drawing/2014/main" id="{84FFEF0B-16E5-4CEC-8D4D-4B8B43B02B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786743F-D1DC-4C82-9F85-9D259EA6168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2AB82-458B-49F9-9154-C4AF5765CB1B}" type="slidenum">
              <a:rPr lang="en-US" smtClean="0"/>
              <a:t>‹#›</a:t>
            </a:fld>
            <a:endParaRPr lang="en-US"/>
          </a:p>
        </p:txBody>
      </p:sp>
    </p:spTree>
    <p:extLst>
      <p:ext uri="{BB962C8B-B14F-4D97-AF65-F5344CB8AC3E}">
        <p14:creationId xmlns:p14="http://schemas.microsoft.com/office/powerpoint/2010/main" val="21420676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flickr.com/photos/nicholas_t/9660710884/" TargetMode="Externa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hyperlink" Target="https://creativecommons.org/licenses/by/3.0/" TargetMode="External"/><Relationship Id="rId5" Type="http://schemas.openxmlformats.org/officeDocument/2006/relationships/image" Target="../media/image3.emf"/><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pexels.com/photo/low-angle-photography-of-trees-694425/" TargetMode="External"/><Relationship Id="rId2" Type="http://schemas.openxmlformats.org/officeDocument/2006/relationships/image" Target="../media/image27.jpg"/><Relationship Id="rId1"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7.jp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3" name="Rectangle 52">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tree, grass, outdoor, forest&#10;&#10;Description automatically generated">
            <a:extLst>
              <a:ext uri="{FF2B5EF4-FFF2-40B4-BE49-F238E27FC236}">
                <a16:creationId xmlns:a16="http://schemas.microsoft.com/office/drawing/2014/main" id="{1AA53675-9CC2-4F83-A398-EF89C06868BB}"/>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9091" r="23298"/>
          <a:stretch/>
        </p:blipFill>
        <p:spPr>
          <a:xfrm>
            <a:off x="3523488" y="10"/>
            <a:ext cx="8668512" cy="6857990"/>
          </a:xfrm>
          <a:prstGeom prst="rect">
            <a:avLst/>
          </a:prstGeom>
        </p:spPr>
      </p:pic>
      <p:sp>
        <p:nvSpPr>
          <p:cNvPr id="55" name="Rectangle 54">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77E2C63-84BB-4F40-B580-99170C0DACF0}"/>
              </a:ext>
            </a:extLst>
          </p:cNvPr>
          <p:cNvSpPr>
            <a:spLocks noGrp="1"/>
          </p:cNvSpPr>
          <p:nvPr>
            <p:ph type="title"/>
          </p:nvPr>
        </p:nvSpPr>
        <p:spPr>
          <a:xfrm>
            <a:off x="477981" y="1148997"/>
            <a:ext cx="4023360" cy="3204134"/>
          </a:xfrm>
        </p:spPr>
        <p:txBody>
          <a:bodyPr vert="horz" lIns="91440" tIns="45720" rIns="91440" bIns="45720" rtlCol="0" anchor="b">
            <a:noAutofit/>
          </a:bodyPr>
          <a:lstStyle/>
          <a:p>
            <a:pPr marL="0" marR="0">
              <a:lnSpc>
                <a:spcPct val="200000"/>
              </a:lnSpc>
              <a:spcBef>
                <a:spcPts val="0"/>
              </a:spcBef>
              <a:spcAft>
                <a:spcPts val="0"/>
              </a:spcAft>
            </a:pPr>
            <a:r>
              <a:rPr lang="en-US" sz="2400" b="1" dirty="0"/>
              <a:t>Natural capital accounting for U.S. forests</a:t>
            </a:r>
            <a:br>
              <a:rPr lang="en-US" sz="2400" b="1" dirty="0"/>
            </a:br>
            <a:r>
              <a:rPr lang="en-US" sz="1800" dirty="0">
                <a:effectLst/>
                <a:latin typeface="Times New Roman" panose="02020603050405020304" pitchFamily="18" charset="0"/>
                <a:ea typeface="Calibri" panose="020F0502020204030204" pitchFamily="34" charset="0"/>
              </a:rPr>
              <a:t>Travis Warziniack, Ken Bagstad, Michael Knowles, Christopher Mihiar, Arpita Nehra, Charles Rhodes, Leslie Sanchez, Christopher Sichko, Charles B. Sims</a:t>
            </a:r>
            <a:endParaRPr lang="en-US" sz="2400" dirty="0"/>
          </a:p>
        </p:txBody>
      </p:sp>
      <p:sp>
        <p:nvSpPr>
          <p:cNvPr id="57" name="Rectangle 56">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64" name="Rectangle 58">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descr="Forest Service Logo" title="Forest Service Logo">
            <a:extLst>
              <a:ext uri="{FF2B5EF4-FFF2-40B4-BE49-F238E27FC236}">
                <a16:creationId xmlns:a16="http://schemas.microsoft.com/office/drawing/2014/main" id="{C109386C-0D22-4386-86FE-D23979704F12}"/>
              </a:ext>
            </a:extLst>
          </p:cNvPr>
          <p:cNvPicPr>
            <a:picLocks noChangeAspect="1"/>
          </p:cNvPicPr>
          <p:nvPr/>
        </p:nvPicPr>
        <p:blipFill>
          <a:blip r:embed="rId4"/>
          <a:stretch>
            <a:fillRect/>
          </a:stretch>
        </p:blipFill>
        <p:spPr>
          <a:xfrm>
            <a:off x="1090752" y="6074004"/>
            <a:ext cx="557292" cy="606830"/>
          </a:xfrm>
          <a:prstGeom prst="rect">
            <a:avLst/>
          </a:prstGeom>
        </p:spPr>
      </p:pic>
      <p:pic>
        <p:nvPicPr>
          <p:cNvPr id="8" name="Picture 7" descr="USDA Logo" title="USDA Logo">
            <a:extLst>
              <a:ext uri="{FF2B5EF4-FFF2-40B4-BE49-F238E27FC236}">
                <a16:creationId xmlns:a16="http://schemas.microsoft.com/office/drawing/2014/main" id="{AEDE8277-A0E8-45C4-802D-5DC01FADC15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80669"/>
          <a:stretch/>
        </p:blipFill>
        <p:spPr>
          <a:xfrm>
            <a:off x="165025" y="6107745"/>
            <a:ext cx="895431" cy="606830"/>
          </a:xfrm>
          <a:prstGeom prst="rect">
            <a:avLst/>
          </a:prstGeom>
        </p:spPr>
      </p:pic>
      <p:sp>
        <p:nvSpPr>
          <p:cNvPr id="6" name="TextBox 5">
            <a:extLst>
              <a:ext uri="{FF2B5EF4-FFF2-40B4-BE49-F238E27FC236}">
                <a16:creationId xmlns:a16="http://schemas.microsoft.com/office/drawing/2014/main" id="{F4273D1A-7B90-4CD4-B5E4-68FD10989EDE}"/>
              </a:ext>
            </a:extLst>
          </p:cNvPr>
          <p:cNvSpPr txBox="1"/>
          <p:nvPr/>
        </p:nvSpPr>
        <p:spPr>
          <a:xfrm>
            <a:off x="10005184" y="6657945"/>
            <a:ext cx="2186816"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3" tooltip="https://www.flickr.com/photos/nicholas_t/9660710884/">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6" tooltip="https://creativecommons.org/licenses/by/3.0/">
                  <a:extLst>
                    <a:ext uri="{A12FA001-AC4F-418D-AE19-62706E023703}">
                      <ahyp:hlinkClr xmlns:ahyp="http://schemas.microsoft.com/office/drawing/2018/hyperlinkcolor" val="tx"/>
                    </a:ext>
                  </a:extLst>
                </a:hlinkClick>
              </a:rPr>
              <a:t>CC BY</a:t>
            </a:r>
            <a:endParaRPr lang="en-US" sz="700">
              <a:solidFill>
                <a:srgbClr val="FFFFFF"/>
              </a:solidFill>
            </a:endParaRPr>
          </a:p>
        </p:txBody>
      </p:sp>
    </p:spTree>
    <p:extLst>
      <p:ext uri="{BB962C8B-B14F-4D97-AF65-F5344CB8AC3E}">
        <p14:creationId xmlns:p14="http://schemas.microsoft.com/office/powerpoint/2010/main" val="3663271750"/>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p&#10;&#10;Description automatically generated">
            <a:extLst>
              <a:ext uri="{FF2B5EF4-FFF2-40B4-BE49-F238E27FC236}">
                <a16:creationId xmlns:a16="http://schemas.microsoft.com/office/drawing/2014/main" id="{4907D3C9-4D3B-7020-3D93-FDBD2F867F06}"/>
              </a:ext>
            </a:extLst>
          </p:cNvPr>
          <p:cNvPicPr>
            <a:picLocks noChangeAspect="1"/>
          </p:cNvPicPr>
          <p:nvPr/>
        </p:nvPicPr>
        <p:blipFill rotWithShape="1">
          <a:blip r:embed="rId3">
            <a:extLst>
              <a:ext uri="{28A0092B-C50C-407E-A947-70E740481C1C}">
                <a14:useLocalDpi xmlns:a14="http://schemas.microsoft.com/office/drawing/2010/main" val="0"/>
              </a:ext>
            </a:extLst>
          </a:blip>
          <a:srcRect l="1965" t="2966" r="2111" b="2977"/>
          <a:stretch/>
        </p:blipFill>
        <p:spPr bwMode="auto">
          <a:xfrm>
            <a:off x="2132214" y="426132"/>
            <a:ext cx="7927571" cy="600573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715269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4D1B9-BD20-001B-F939-9D9219421FDB}"/>
              </a:ext>
            </a:extLst>
          </p:cNvPr>
          <p:cNvSpPr>
            <a:spLocks noGrp="1"/>
          </p:cNvSpPr>
          <p:nvPr>
            <p:ph type="title"/>
          </p:nvPr>
        </p:nvSpPr>
        <p:spPr/>
        <p:txBody>
          <a:bodyPr>
            <a:normAutofit/>
          </a:bodyPr>
          <a:lstStyle/>
          <a:p>
            <a:r>
              <a:rPr lang="en-US" sz="3600" dirty="0"/>
              <a:t>Forest extent, carbon stocks, and projected changes</a:t>
            </a:r>
          </a:p>
        </p:txBody>
      </p:sp>
      <p:pic>
        <p:nvPicPr>
          <p:cNvPr id="6" name="Picture 5">
            <a:extLst>
              <a:ext uri="{FF2B5EF4-FFF2-40B4-BE49-F238E27FC236}">
                <a16:creationId xmlns:a16="http://schemas.microsoft.com/office/drawing/2014/main" id="{313B981A-75EA-196E-87DA-54FB3D2FA0E7}"/>
              </a:ext>
            </a:extLst>
          </p:cNvPr>
          <p:cNvPicPr>
            <a:picLocks noChangeAspect="1"/>
          </p:cNvPicPr>
          <p:nvPr/>
        </p:nvPicPr>
        <p:blipFill>
          <a:blip r:embed="rId2"/>
          <a:stretch>
            <a:fillRect/>
          </a:stretch>
        </p:blipFill>
        <p:spPr>
          <a:xfrm>
            <a:off x="1504830" y="2102848"/>
            <a:ext cx="9398628" cy="3118450"/>
          </a:xfrm>
          <a:prstGeom prst="rect">
            <a:avLst/>
          </a:prstGeom>
        </p:spPr>
      </p:pic>
    </p:spTree>
    <p:extLst>
      <p:ext uri="{BB962C8B-B14F-4D97-AF65-F5344CB8AC3E}">
        <p14:creationId xmlns:p14="http://schemas.microsoft.com/office/powerpoint/2010/main" val="20757866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Multi-coloured chairs">
            <a:extLst>
              <a:ext uri="{FF2B5EF4-FFF2-40B4-BE49-F238E27FC236}">
                <a16:creationId xmlns:a16="http://schemas.microsoft.com/office/drawing/2014/main" id="{1D54AF56-5CF4-CBA0-A22B-9D4075DE9F90}"/>
              </a:ext>
            </a:extLst>
          </p:cNvPr>
          <p:cNvPicPr>
            <a:picLocks noChangeAspect="1"/>
          </p:cNvPicPr>
          <p:nvPr/>
        </p:nvPicPr>
        <p:blipFill rotWithShape="1">
          <a:blip r:embed="rId2"/>
          <a:srcRect r="146" b="2"/>
          <a:stretch/>
        </p:blipFill>
        <p:spPr>
          <a:xfrm>
            <a:off x="3523488" y="10"/>
            <a:ext cx="8668512" cy="6857990"/>
          </a:xfrm>
          <a:prstGeom prst="rect">
            <a:avLst/>
          </a:prstGeom>
        </p:spPr>
      </p:pic>
      <p:sp>
        <p:nvSpPr>
          <p:cNvPr id="11" name="Rectangle 10">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02AAC31-69CC-35B3-60D1-D6709793A771}"/>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dirty="0"/>
              <a:t>Toward use tables</a:t>
            </a:r>
          </a:p>
        </p:txBody>
      </p:sp>
      <p:sp>
        <p:nvSpPr>
          <p:cNvPr id="13"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64026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60" name="Rectangle 2054">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16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2" name="Rectangle 2056">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Forests to Faucets">
            <a:extLst>
              <a:ext uri="{FF2B5EF4-FFF2-40B4-BE49-F238E27FC236}">
                <a16:creationId xmlns:a16="http://schemas.microsoft.com/office/drawing/2014/main" id="{A98E50D2-2D7F-4335-C4B5-E53EC67AEAD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77344" y="643467"/>
            <a:ext cx="8637311" cy="5571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98704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6148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8385455A-F220-6FA4-5630-72A31FD85261}"/>
              </a:ext>
            </a:extLst>
          </p:cNvPr>
          <p:cNvPicPr>
            <a:picLocks noChangeAspect="1"/>
          </p:cNvPicPr>
          <p:nvPr/>
        </p:nvPicPr>
        <p:blipFill>
          <a:blip r:embed="rId2"/>
          <a:stretch>
            <a:fillRect/>
          </a:stretch>
        </p:blipFill>
        <p:spPr>
          <a:xfrm>
            <a:off x="643467" y="716364"/>
            <a:ext cx="10905066" cy="5425271"/>
          </a:xfrm>
          <a:prstGeom prst="rect">
            <a:avLst/>
          </a:prstGeom>
        </p:spPr>
      </p:pic>
    </p:spTree>
    <p:extLst>
      <p:ext uri="{BB962C8B-B14F-4D97-AF65-F5344CB8AC3E}">
        <p14:creationId xmlns:p14="http://schemas.microsoft.com/office/powerpoint/2010/main" val="9015921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59AB4C8-9178-4F7A-8404-6890510B59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6A86F23-9FFB-3BA4-F935-485613CA1BFD}"/>
              </a:ext>
            </a:extLst>
          </p:cNvPr>
          <p:cNvSpPr>
            <a:spLocks noGrp="1"/>
          </p:cNvSpPr>
          <p:nvPr>
            <p:ph type="title"/>
          </p:nvPr>
        </p:nvSpPr>
        <p:spPr>
          <a:xfrm>
            <a:off x="638881" y="457201"/>
            <a:ext cx="10909640" cy="1832654"/>
          </a:xfrm>
        </p:spPr>
        <p:txBody>
          <a:bodyPr vert="horz" lIns="91440" tIns="45720" rIns="91440" bIns="45720" rtlCol="0" anchor="b">
            <a:normAutofit/>
          </a:bodyPr>
          <a:lstStyle/>
          <a:p>
            <a:pPr algn="ctr"/>
            <a:r>
              <a:rPr lang="en-US" sz="4100" kern="1200">
                <a:solidFill>
                  <a:schemeClr val="tx1"/>
                </a:solidFill>
                <a:effectLst/>
                <a:latin typeface="+mj-lt"/>
                <a:ea typeface="+mj-ea"/>
                <a:cs typeface="+mj-cs"/>
              </a:rPr>
              <a:t>Present value of economic impacts of forest loss</a:t>
            </a:r>
            <a:br>
              <a:rPr lang="en-US" sz="4100" kern="1200">
                <a:solidFill>
                  <a:schemeClr val="tx1"/>
                </a:solidFill>
                <a:effectLst/>
                <a:latin typeface="+mj-lt"/>
                <a:ea typeface="+mj-ea"/>
                <a:cs typeface="+mj-cs"/>
              </a:rPr>
            </a:br>
            <a:endParaRPr lang="en-US" sz="4100" kern="1200">
              <a:solidFill>
                <a:schemeClr val="tx1"/>
              </a:solidFill>
              <a:latin typeface="+mj-lt"/>
              <a:ea typeface="+mj-ea"/>
              <a:cs typeface="+mj-cs"/>
            </a:endParaRPr>
          </a:p>
        </p:txBody>
      </p:sp>
      <p:sp>
        <p:nvSpPr>
          <p:cNvPr id="10" name="sketch line">
            <a:extLst>
              <a:ext uri="{FF2B5EF4-FFF2-40B4-BE49-F238E27FC236}">
                <a16:creationId xmlns:a16="http://schemas.microsoft.com/office/drawing/2014/main" id="{4CFDFB37-4BC7-42C6-915D-A6609139BF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7702" y="2343912"/>
            <a:ext cx="4572000" cy="18288"/>
          </a:xfrm>
          <a:custGeom>
            <a:avLst/>
            <a:gdLst>
              <a:gd name="connsiteX0" fmla="*/ 0 w 4572000"/>
              <a:gd name="connsiteY0" fmla="*/ 0 h 18288"/>
              <a:gd name="connsiteX1" fmla="*/ 515983 w 4572000"/>
              <a:gd name="connsiteY1" fmla="*/ 0 h 18288"/>
              <a:gd name="connsiteX2" fmla="*/ 1031966 w 4572000"/>
              <a:gd name="connsiteY2" fmla="*/ 0 h 18288"/>
              <a:gd name="connsiteX3" fmla="*/ 1639389 w 4572000"/>
              <a:gd name="connsiteY3" fmla="*/ 0 h 18288"/>
              <a:gd name="connsiteX4" fmla="*/ 2383971 w 4572000"/>
              <a:gd name="connsiteY4" fmla="*/ 0 h 18288"/>
              <a:gd name="connsiteX5" fmla="*/ 2945674 w 4572000"/>
              <a:gd name="connsiteY5" fmla="*/ 0 h 18288"/>
              <a:gd name="connsiteX6" fmla="*/ 3507377 w 4572000"/>
              <a:gd name="connsiteY6" fmla="*/ 0 h 18288"/>
              <a:gd name="connsiteX7" fmla="*/ 4572000 w 4572000"/>
              <a:gd name="connsiteY7" fmla="*/ 0 h 18288"/>
              <a:gd name="connsiteX8" fmla="*/ 4572000 w 4572000"/>
              <a:gd name="connsiteY8" fmla="*/ 18288 h 18288"/>
              <a:gd name="connsiteX9" fmla="*/ 3873137 w 4572000"/>
              <a:gd name="connsiteY9" fmla="*/ 18288 h 18288"/>
              <a:gd name="connsiteX10" fmla="*/ 3311434 w 4572000"/>
              <a:gd name="connsiteY10" fmla="*/ 18288 h 18288"/>
              <a:gd name="connsiteX11" fmla="*/ 2749731 w 4572000"/>
              <a:gd name="connsiteY11" fmla="*/ 18288 h 18288"/>
              <a:gd name="connsiteX12" fmla="*/ 2050869 w 4572000"/>
              <a:gd name="connsiteY12" fmla="*/ 18288 h 18288"/>
              <a:gd name="connsiteX13" fmla="*/ 1306286 w 4572000"/>
              <a:gd name="connsiteY13" fmla="*/ 18288 h 18288"/>
              <a:gd name="connsiteX14" fmla="*/ 790303 w 4572000"/>
              <a:gd name="connsiteY14" fmla="*/ 18288 h 18288"/>
              <a:gd name="connsiteX15" fmla="*/ 0 w 4572000"/>
              <a:gd name="connsiteY15" fmla="*/ 18288 h 18288"/>
              <a:gd name="connsiteX16" fmla="*/ 0 w 457200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72000" h="18288" fill="none" extrusionOk="0">
                <a:moveTo>
                  <a:pt x="0" y="0"/>
                </a:moveTo>
                <a:cubicBezTo>
                  <a:pt x="105156" y="-20963"/>
                  <a:pt x="340432" y="822"/>
                  <a:pt x="515983" y="0"/>
                </a:cubicBezTo>
                <a:cubicBezTo>
                  <a:pt x="691534" y="-822"/>
                  <a:pt x="850679" y="16479"/>
                  <a:pt x="1031966" y="0"/>
                </a:cubicBezTo>
                <a:cubicBezTo>
                  <a:pt x="1213253" y="-16479"/>
                  <a:pt x="1443646" y="-18730"/>
                  <a:pt x="1639389" y="0"/>
                </a:cubicBezTo>
                <a:cubicBezTo>
                  <a:pt x="1835132" y="18730"/>
                  <a:pt x="2159975" y="18531"/>
                  <a:pt x="2383971" y="0"/>
                </a:cubicBezTo>
                <a:cubicBezTo>
                  <a:pt x="2607967" y="-18531"/>
                  <a:pt x="2719096" y="-12030"/>
                  <a:pt x="2945674" y="0"/>
                </a:cubicBezTo>
                <a:cubicBezTo>
                  <a:pt x="3172252" y="12030"/>
                  <a:pt x="3269167" y="27666"/>
                  <a:pt x="3507377" y="0"/>
                </a:cubicBezTo>
                <a:cubicBezTo>
                  <a:pt x="3745587" y="-27666"/>
                  <a:pt x="4116741" y="18705"/>
                  <a:pt x="4572000" y="0"/>
                </a:cubicBezTo>
                <a:cubicBezTo>
                  <a:pt x="4572895" y="8974"/>
                  <a:pt x="4571454" y="9359"/>
                  <a:pt x="4572000" y="18288"/>
                </a:cubicBezTo>
                <a:cubicBezTo>
                  <a:pt x="4374698" y="3942"/>
                  <a:pt x="4098874" y="-11042"/>
                  <a:pt x="3873137" y="18288"/>
                </a:cubicBezTo>
                <a:cubicBezTo>
                  <a:pt x="3647400" y="47618"/>
                  <a:pt x="3517055" y="5421"/>
                  <a:pt x="3311434" y="18288"/>
                </a:cubicBezTo>
                <a:cubicBezTo>
                  <a:pt x="3105813" y="31155"/>
                  <a:pt x="3025168" y="17856"/>
                  <a:pt x="2749731" y="18288"/>
                </a:cubicBezTo>
                <a:cubicBezTo>
                  <a:pt x="2474294" y="18720"/>
                  <a:pt x="2291766" y="-14168"/>
                  <a:pt x="2050869" y="18288"/>
                </a:cubicBezTo>
                <a:cubicBezTo>
                  <a:pt x="1809972" y="50744"/>
                  <a:pt x="1540276" y="46798"/>
                  <a:pt x="1306286" y="18288"/>
                </a:cubicBezTo>
                <a:cubicBezTo>
                  <a:pt x="1072296" y="-10222"/>
                  <a:pt x="972445" y="19645"/>
                  <a:pt x="790303" y="18288"/>
                </a:cubicBezTo>
                <a:cubicBezTo>
                  <a:pt x="608161" y="16931"/>
                  <a:pt x="200981" y="8241"/>
                  <a:pt x="0" y="18288"/>
                </a:cubicBezTo>
                <a:cubicBezTo>
                  <a:pt x="-229" y="14222"/>
                  <a:pt x="509" y="5816"/>
                  <a:pt x="0" y="0"/>
                </a:cubicBezTo>
                <a:close/>
              </a:path>
              <a:path w="4572000" h="18288" stroke="0" extrusionOk="0">
                <a:moveTo>
                  <a:pt x="0" y="0"/>
                </a:moveTo>
                <a:cubicBezTo>
                  <a:pt x="143285" y="-9565"/>
                  <a:pt x="327959" y="-11498"/>
                  <a:pt x="561703" y="0"/>
                </a:cubicBezTo>
                <a:cubicBezTo>
                  <a:pt x="795447" y="11498"/>
                  <a:pt x="838260" y="18255"/>
                  <a:pt x="1077686" y="0"/>
                </a:cubicBezTo>
                <a:cubicBezTo>
                  <a:pt x="1317112" y="-18255"/>
                  <a:pt x="1437472" y="23514"/>
                  <a:pt x="1639389" y="0"/>
                </a:cubicBezTo>
                <a:cubicBezTo>
                  <a:pt x="1841306" y="-23514"/>
                  <a:pt x="2037142" y="-12551"/>
                  <a:pt x="2292531" y="0"/>
                </a:cubicBezTo>
                <a:cubicBezTo>
                  <a:pt x="2547920" y="12551"/>
                  <a:pt x="2810436" y="-20352"/>
                  <a:pt x="2991394" y="0"/>
                </a:cubicBezTo>
                <a:cubicBezTo>
                  <a:pt x="3172352" y="20352"/>
                  <a:pt x="3530025" y="-13347"/>
                  <a:pt x="3735977" y="0"/>
                </a:cubicBezTo>
                <a:cubicBezTo>
                  <a:pt x="3941929" y="13347"/>
                  <a:pt x="4161497" y="34086"/>
                  <a:pt x="4572000" y="0"/>
                </a:cubicBezTo>
                <a:cubicBezTo>
                  <a:pt x="4571545" y="6162"/>
                  <a:pt x="4571903" y="11775"/>
                  <a:pt x="4572000" y="18288"/>
                </a:cubicBezTo>
                <a:cubicBezTo>
                  <a:pt x="4228040" y="36490"/>
                  <a:pt x="4199736" y="42557"/>
                  <a:pt x="3873137" y="18288"/>
                </a:cubicBezTo>
                <a:cubicBezTo>
                  <a:pt x="3546538" y="-5981"/>
                  <a:pt x="3472124" y="16809"/>
                  <a:pt x="3128554" y="18288"/>
                </a:cubicBezTo>
                <a:cubicBezTo>
                  <a:pt x="2784984" y="19767"/>
                  <a:pt x="2735896" y="-17781"/>
                  <a:pt x="2383971" y="18288"/>
                </a:cubicBezTo>
                <a:cubicBezTo>
                  <a:pt x="2032046" y="54357"/>
                  <a:pt x="2019324" y="2920"/>
                  <a:pt x="1867989" y="18288"/>
                </a:cubicBezTo>
                <a:cubicBezTo>
                  <a:pt x="1716654" y="33656"/>
                  <a:pt x="1418675" y="32575"/>
                  <a:pt x="1169126" y="18288"/>
                </a:cubicBezTo>
                <a:cubicBezTo>
                  <a:pt x="919577" y="4001"/>
                  <a:pt x="798537" y="16165"/>
                  <a:pt x="561703" y="18288"/>
                </a:cubicBezTo>
                <a:cubicBezTo>
                  <a:pt x="324869" y="20411"/>
                  <a:pt x="221395" y="-912"/>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06123007-A0D7-8C3F-4699-9A956B27F7C6}"/>
              </a:ext>
            </a:extLst>
          </p:cNvPr>
          <p:cNvPicPr>
            <a:picLocks noChangeAspect="1"/>
          </p:cNvPicPr>
          <p:nvPr/>
        </p:nvPicPr>
        <p:blipFill>
          <a:blip r:embed="rId2"/>
          <a:stretch>
            <a:fillRect/>
          </a:stretch>
        </p:blipFill>
        <p:spPr>
          <a:xfrm>
            <a:off x="320040" y="3424430"/>
            <a:ext cx="11548872" cy="2502403"/>
          </a:xfrm>
          <a:prstGeom prst="rect">
            <a:avLst/>
          </a:prstGeom>
        </p:spPr>
      </p:pic>
    </p:spTree>
    <p:extLst>
      <p:ext uri="{BB962C8B-B14F-4D97-AF65-F5344CB8AC3E}">
        <p14:creationId xmlns:p14="http://schemas.microsoft.com/office/powerpoint/2010/main" val="33173233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7" name="Rectangle 2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1EF0AA9-7645-448C-934B-FB14FDCF65E3}"/>
              </a:ext>
            </a:extLst>
          </p:cNvPr>
          <p:cNvSpPr>
            <a:spLocks noGrp="1"/>
          </p:cNvSpPr>
          <p:nvPr>
            <p:ph type="title"/>
          </p:nvPr>
        </p:nvSpPr>
        <p:spPr>
          <a:xfrm>
            <a:off x="640080" y="325369"/>
            <a:ext cx="4368602" cy="1956841"/>
          </a:xfrm>
        </p:spPr>
        <p:txBody>
          <a:bodyPr anchor="b">
            <a:normAutofit/>
          </a:bodyPr>
          <a:lstStyle/>
          <a:p>
            <a:r>
              <a:rPr lang="en-US" sz="4200" dirty="0"/>
              <a:t>Next steps</a:t>
            </a:r>
          </a:p>
        </p:txBody>
      </p:sp>
      <p:sp>
        <p:nvSpPr>
          <p:cNvPr id="38"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0F67E33-EBEC-452A-9A66-FD2ADB3A038C}"/>
              </a:ext>
            </a:extLst>
          </p:cNvPr>
          <p:cNvSpPr>
            <a:spLocks noGrp="1"/>
          </p:cNvSpPr>
          <p:nvPr>
            <p:ph idx="1"/>
          </p:nvPr>
        </p:nvSpPr>
        <p:spPr>
          <a:xfrm>
            <a:off x="640080" y="2872899"/>
            <a:ext cx="4368602" cy="3320668"/>
          </a:xfrm>
        </p:spPr>
        <p:txBody>
          <a:bodyPr>
            <a:normAutofit/>
          </a:bodyPr>
          <a:lstStyle/>
          <a:p>
            <a:pPr>
              <a:spcBef>
                <a:spcPts val="0"/>
              </a:spcBef>
              <a:spcAft>
                <a:spcPts val="600"/>
              </a:spcAft>
            </a:pPr>
            <a:r>
              <a:rPr lang="en-US" sz="3200" b="0" i="0" dirty="0">
                <a:effectLst/>
                <a:latin typeface="-apple-system"/>
              </a:rPr>
              <a:t>Expand description of forest economy</a:t>
            </a:r>
          </a:p>
          <a:p>
            <a:pPr>
              <a:spcBef>
                <a:spcPts val="0"/>
              </a:spcBef>
              <a:spcAft>
                <a:spcPts val="600"/>
              </a:spcAft>
            </a:pPr>
            <a:r>
              <a:rPr lang="en-US" sz="3200" dirty="0">
                <a:latin typeface="-apple-system"/>
              </a:rPr>
              <a:t>National geography</a:t>
            </a:r>
            <a:endParaRPr lang="en-US" sz="3200" b="0" i="0" dirty="0">
              <a:effectLst/>
              <a:latin typeface="-apple-system"/>
            </a:endParaRPr>
          </a:p>
          <a:p>
            <a:pPr>
              <a:spcBef>
                <a:spcPts val="0"/>
              </a:spcBef>
              <a:spcAft>
                <a:spcPts val="600"/>
              </a:spcAft>
            </a:pPr>
            <a:r>
              <a:rPr lang="en-US" sz="3200" dirty="0">
                <a:latin typeface="-apple-system"/>
              </a:rPr>
              <a:t>Define “dependent on forests” and cost measurements</a:t>
            </a:r>
            <a:endParaRPr lang="en-US" sz="3200" b="0" i="0" dirty="0">
              <a:effectLst/>
              <a:latin typeface="-apple-system"/>
            </a:endParaRPr>
          </a:p>
        </p:txBody>
      </p:sp>
      <p:pic>
        <p:nvPicPr>
          <p:cNvPr id="4" name="Picture 3">
            <a:extLst>
              <a:ext uri="{FF2B5EF4-FFF2-40B4-BE49-F238E27FC236}">
                <a16:creationId xmlns:a16="http://schemas.microsoft.com/office/drawing/2014/main" id="{81EA7FE9-DBF5-4A1E-B13F-4E4C0BBA05FC}"/>
              </a:ext>
            </a:extLst>
          </p:cNvPr>
          <p:cNvPicPr>
            <a:picLocks noChangeAspect="1"/>
          </p:cNvPicPr>
          <p:nvPr/>
        </p:nvPicPr>
        <p:blipFill rotWithShape="1">
          <a:blip r:embed="rId2"/>
          <a:srcRect l="4875" r="28172"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6039726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9" name="Rectangle 58">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oking up at a tree with green leaves and blue sky&#10;&#10;Description automatically generated with low confidence">
            <a:extLst>
              <a:ext uri="{FF2B5EF4-FFF2-40B4-BE49-F238E27FC236}">
                <a16:creationId xmlns:a16="http://schemas.microsoft.com/office/drawing/2014/main" id="{507BB2DD-25C8-45C2-8014-42169B1E5177}"/>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9091" r="23585"/>
          <a:stretch/>
        </p:blipFill>
        <p:spPr>
          <a:xfrm>
            <a:off x="3523488" y="10"/>
            <a:ext cx="8668512" cy="6857990"/>
          </a:xfrm>
          <a:prstGeom prst="rect">
            <a:avLst/>
          </a:prstGeom>
        </p:spPr>
      </p:pic>
      <p:sp>
        <p:nvSpPr>
          <p:cNvPr id="61" name="Rectangle 60">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77E2C63-84BB-4F40-B580-99170C0DACF0}"/>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2300" b="1"/>
              <a:t>Thank you</a:t>
            </a:r>
            <a:br>
              <a:rPr lang="en-US" sz="2300" b="1"/>
            </a:br>
            <a:br>
              <a:rPr lang="en-US" sz="2300" b="1"/>
            </a:br>
            <a:r>
              <a:rPr lang="en-US" sz="2300" b="1"/>
              <a:t>Travis Warziniack</a:t>
            </a:r>
            <a:br>
              <a:rPr lang="en-US" sz="2300" b="1"/>
            </a:br>
            <a:r>
              <a:rPr lang="en-US" sz="2300" b="1"/>
              <a:t>USDA Forest Service</a:t>
            </a:r>
            <a:br>
              <a:rPr lang="en-US" sz="2300" b="1"/>
            </a:br>
            <a:br>
              <a:rPr lang="en-US" sz="2300" b="1"/>
            </a:br>
            <a:r>
              <a:rPr lang="en-US" sz="2300" b="1"/>
              <a:t>travis.w.warziniack@usda.gov</a:t>
            </a:r>
            <a:br>
              <a:rPr lang="en-US" sz="2300" b="1"/>
            </a:br>
            <a:endParaRPr lang="en-US" sz="2300" b="1"/>
          </a:p>
        </p:txBody>
      </p:sp>
      <p:sp>
        <p:nvSpPr>
          <p:cNvPr id="63" name="Rectangle 6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65" name="Rectangle 6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descr="Forest Service Logo" title="Forest Service Logo">
            <a:extLst>
              <a:ext uri="{FF2B5EF4-FFF2-40B4-BE49-F238E27FC236}">
                <a16:creationId xmlns:a16="http://schemas.microsoft.com/office/drawing/2014/main" id="{C109386C-0D22-4386-86FE-D23979704F12}"/>
              </a:ext>
            </a:extLst>
          </p:cNvPr>
          <p:cNvPicPr>
            <a:picLocks noChangeAspect="1"/>
          </p:cNvPicPr>
          <p:nvPr/>
        </p:nvPicPr>
        <p:blipFill>
          <a:blip r:embed="rId4"/>
          <a:stretch>
            <a:fillRect/>
          </a:stretch>
        </p:blipFill>
        <p:spPr>
          <a:xfrm>
            <a:off x="1090752" y="6074004"/>
            <a:ext cx="557292" cy="606830"/>
          </a:xfrm>
          <a:prstGeom prst="rect">
            <a:avLst/>
          </a:prstGeom>
        </p:spPr>
      </p:pic>
      <p:pic>
        <p:nvPicPr>
          <p:cNvPr id="8" name="Picture 7" descr="USDA Logo" title="USDA Logo">
            <a:extLst>
              <a:ext uri="{FF2B5EF4-FFF2-40B4-BE49-F238E27FC236}">
                <a16:creationId xmlns:a16="http://schemas.microsoft.com/office/drawing/2014/main" id="{AEDE8277-A0E8-45C4-802D-5DC01FADC15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80669"/>
          <a:stretch/>
        </p:blipFill>
        <p:spPr>
          <a:xfrm>
            <a:off x="165025" y="6107745"/>
            <a:ext cx="895431" cy="606830"/>
          </a:xfrm>
          <a:prstGeom prst="rect">
            <a:avLst/>
          </a:prstGeom>
        </p:spPr>
      </p:pic>
    </p:spTree>
    <p:extLst>
      <p:ext uri="{BB962C8B-B14F-4D97-AF65-F5344CB8AC3E}">
        <p14:creationId xmlns:p14="http://schemas.microsoft.com/office/powerpoint/2010/main" val="2221687921"/>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3"/>
          <p:cNvSpPr txBox="1">
            <a:spLocks/>
          </p:cNvSpPr>
          <p:nvPr/>
        </p:nvSpPr>
        <p:spPr>
          <a:xfrm>
            <a:off x="363467" y="350339"/>
            <a:ext cx="6843845" cy="840230"/>
          </a:xfrm>
          <a:prstGeom prst="rect">
            <a:avLst/>
          </a:prstGeom>
        </p:spPr>
        <p:txBody>
          <a:bodyPr wrap="square">
            <a:spAutoFit/>
          </a:bodyPr>
          <a:lstStyle>
            <a:lvl1pPr algn="l" defTabSz="457200" rtl="0" eaLnBrk="1" fontAlgn="base" hangingPunct="1">
              <a:lnSpc>
                <a:spcPct val="90000"/>
              </a:lnSpc>
              <a:spcBef>
                <a:spcPct val="0"/>
              </a:spcBef>
              <a:spcAft>
                <a:spcPct val="0"/>
              </a:spcAft>
              <a:defRPr sz="3400" b="1" kern="1200" spc="-50">
                <a:solidFill>
                  <a:schemeClr val="tx2"/>
                </a:solidFill>
                <a:latin typeface="+mj-lt"/>
                <a:ea typeface="+mj-ea"/>
                <a:cs typeface="+mj-cs"/>
              </a:defRPr>
            </a:lvl1pPr>
            <a:lvl2pPr algn="l" defTabSz="457200" rtl="0" eaLnBrk="1" fontAlgn="base" hangingPunct="1">
              <a:lnSpc>
                <a:spcPct val="90000"/>
              </a:lnSpc>
              <a:spcBef>
                <a:spcPct val="0"/>
              </a:spcBef>
              <a:spcAft>
                <a:spcPct val="0"/>
              </a:spcAft>
              <a:defRPr sz="3400" b="1">
                <a:solidFill>
                  <a:schemeClr val="tx2"/>
                </a:solidFill>
                <a:latin typeface="Arial" panose="020B0604020202020204" pitchFamily="34" charset="0"/>
              </a:defRPr>
            </a:lvl2pPr>
            <a:lvl3pPr algn="l" defTabSz="457200" rtl="0" eaLnBrk="1" fontAlgn="base" hangingPunct="1">
              <a:lnSpc>
                <a:spcPct val="90000"/>
              </a:lnSpc>
              <a:spcBef>
                <a:spcPct val="0"/>
              </a:spcBef>
              <a:spcAft>
                <a:spcPct val="0"/>
              </a:spcAft>
              <a:defRPr sz="3400" b="1">
                <a:solidFill>
                  <a:schemeClr val="tx2"/>
                </a:solidFill>
                <a:latin typeface="Arial" panose="020B0604020202020204" pitchFamily="34" charset="0"/>
              </a:defRPr>
            </a:lvl3pPr>
            <a:lvl4pPr algn="l" defTabSz="457200" rtl="0" eaLnBrk="1" fontAlgn="base" hangingPunct="1">
              <a:lnSpc>
                <a:spcPct val="90000"/>
              </a:lnSpc>
              <a:spcBef>
                <a:spcPct val="0"/>
              </a:spcBef>
              <a:spcAft>
                <a:spcPct val="0"/>
              </a:spcAft>
              <a:defRPr sz="3400" b="1">
                <a:solidFill>
                  <a:schemeClr val="tx2"/>
                </a:solidFill>
                <a:latin typeface="Arial" panose="020B0604020202020204" pitchFamily="34" charset="0"/>
              </a:defRPr>
            </a:lvl4pPr>
            <a:lvl5pPr algn="l" defTabSz="457200" rtl="0" eaLnBrk="1" fontAlgn="base" hangingPunct="1">
              <a:lnSpc>
                <a:spcPct val="90000"/>
              </a:lnSpc>
              <a:spcBef>
                <a:spcPct val="0"/>
              </a:spcBef>
              <a:spcAft>
                <a:spcPct val="0"/>
              </a:spcAft>
              <a:defRPr sz="3400" b="1">
                <a:solidFill>
                  <a:schemeClr val="tx2"/>
                </a:solidFill>
                <a:latin typeface="Arial" panose="020B0604020202020204" pitchFamily="34" charset="0"/>
              </a:defRPr>
            </a:lvl5pPr>
            <a:lvl6pPr marL="457200" algn="l" defTabSz="457200" rtl="0" eaLnBrk="1" fontAlgn="base" hangingPunct="1">
              <a:lnSpc>
                <a:spcPct val="90000"/>
              </a:lnSpc>
              <a:spcBef>
                <a:spcPct val="0"/>
              </a:spcBef>
              <a:spcAft>
                <a:spcPct val="0"/>
              </a:spcAft>
              <a:defRPr sz="3400" b="1">
                <a:solidFill>
                  <a:schemeClr val="tx2"/>
                </a:solidFill>
                <a:latin typeface="Arial" panose="020B0604020202020204" pitchFamily="34" charset="0"/>
              </a:defRPr>
            </a:lvl6pPr>
            <a:lvl7pPr marL="914400" algn="l" defTabSz="457200" rtl="0" eaLnBrk="1" fontAlgn="base" hangingPunct="1">
              <a:lnSpc>
                <a:spcPct val="90000"/>
              </a:lnSpc>
              <a:spcBef>
                <a:spcPct val="0"/>
              </a:spcBef>
              <a:spcAft>
                <a:spcPct val="0"/>
              </a:spcAft>
              <a:defRPr sz="3400" b="1">
                <a:solidFill>
                  <a:schemeClr val="tx2"/>
                </a:solidFill>
                <a:latin typeface="Arial" panose="020B0604020202020204" pitchFamily="34" charset="0"/>
              </a:defRPr>
            </a:lvl7pPr>
            <a:lvl8pPr marL="1371600" algn="l" defTabSz="457200" rtl="0" eaLnBrk="1" fontAlgn="base" hangingPunct="1">
              <a:lnSpc>
                <a:spcPct val="90000"/>
              </a:lnSpc>
              <a:spcBef>
                <a:spcPct val="0"/>
              </a:spcBef>
              <a:spcAft>
                <a:spcPct val="0"/>
              </a:spcAft>
              <a:defRPr sz="3400" b="1">
                <a:solidFill>
                  <a:schemeClr val="tx2"/>
                </a:solidFill>
                <a:latin typeface="Arial" panose="020B0604020202020204" pitchFamily="34" charset="0"/>
              </a:defRPr>
            </a:lvl8pPr>
            <a:lvl9pPr marL="1828800" algn="l" defTabSz="457200" rtl="0" eaLnBrk="1" fontAlgn="base" hangingPunct="1">
              <a:lnSpc>
                <a:spcPct val="90000"/>
              </a:lnSpc>
              <a:spcBef>
                <a:spcPct val="0"/>
              </a:spcBef>
              <a:spcAft>
                <a:spcPct val="0"/>
              </a:spcAft>
              <a:defRPr sz="3400" b="1">
                <a:solidFill>
                  <a:schemeClr val="tx2"/>
                </a:solidFill>
                <a:latin typeface="Arial" panose="020B0604020202020204" pitchFamily="34" charset="0"/>
              </a:defRPr>
            </a:lvl9pPr>
          </a:lstStyle>
          <a:p>
            <a:pPr>
              <a:defRPr/>
            </a:pPr>
            <a:r>
              <a:rPr lang="en-AU" altLang="en-US" sz="5400" b="0" dirty="0">
                <a:solidFill>
                  <a:schemeClr val="tx1"/>
                </a:solidFill>
                <a:latin typeface="+mn-lt"/>
                <a:cs typeface="Times New Roman" panose="02020603050405020304" pitchFamily="18" charset="0"/>
              </a:rPr>
              <a:t>Guiding frameworks</a:t>
            </a:r>
            <a:endParaRPr lang="en-AU" altLang="en-US" sz="2800" dirty="0">
              <a:solidFill>
                <a:srgbClr val="FF9900"/>
              </a:solidFill>
              <a:cs typeface="Times New Roman" panose="02020603050405020304" pitchFamily="18" charset="0"/>
            </a:endParaRPr>
          </a:p>
        </p:txBody>
      </p:sp>
      <p:grpSp>
        <p:nvGrpSpPr>
          <p:cNvPr id="8" name="Group 7">
            <a:extLst>
              <a:ext uri="{FF2B5EF4-FFF2-40B4-BE49-F238E27FC236}">
                <a16:creationId xmlns:a16="http://schemas.microsoft.com/office/drawing/2014/main" id="{83D78105-B2E5-4A96-AFD6-1245A6AE0497}"/>
              </a:ext>
            </a:extLst>
          </p:cNvPr>
          <p:cNvGrpSpPr/>
          <p:nvPr/>
        </p:nvGrpSpPr>
        <p:grpSpPr>
          <a:xfrm>
            <a:off x="1027393" y="1025881"/>
            <a:ext cx="9536367" cy="4940894"/>
            <a:chOff x="3302883" y="1451162"/>
            <a:chExt cx="8786068" cy="4497575"/>
          </a:xfrm>
        </p:grpSpPr>
        <p:grpSp>
          <p:nvGrpSpPr>
            <p:cNvPr id="5" name="Group 4"/>
            <p:cNvGrpSpPr/>
            <p:nvPr/>
          </p:nvGrpSpPr>
          <p:grpSpPr>
            <a:xfrm>
              <a:off x="3302883" y="1751013"/>
              <a:ext cx="3820583" cy="4119562"/>
              <a:chOff x="4176185" y="1306513"/>
              <a:chExt cx="3820583" cy="4119562"/>
            </a:xfrm>
          </p:grpSpPr>
          <p:pic>
            <p:nvPicPr>
              <p:cNvPr id="32770" name="Picture 18" descr="ScreenHunter_20 May. 24 12.16.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34950" y="2276475"/>
                <a:ext cx="2503052" cy="314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TextBox 4"/>
              <p:cNvSpPr txBox="1">
                <a:spLocks noChangeArrowheads="1"/>
              </p:cNvSpPr>
              <p:nvPr/>
            </p:nvSpPr>
            <p:spPr bwMode="auto">
              <a:xfrm>
                <a:off x="4176185" y="1306513"/>
                <a:ext cx="382058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Arial Unicode MS" pitchFamily="34" charset="-128"/>
                    <a:cs typeface="Arial Unicode MS" pitchFamily="34" charset="-128"/>
                  </a:defRPr>
                </a:lvl1pPr>
                <a:lvl2pPr marL="742950" indent="-285750">
                  <a:defRPr>
                    <a:solidFill>
                      <a:schemeClr val="tx1"/>
                    </a:solidFill>
                    <a:latin typeface="Calibri" pitchFamily="34" charset="0"/>
                    <a:ea typeface="Arial Unicode MS" pitchFamily="34" charset="-128"/>
                    <a:cs typeface="Arial Unicode MS" pitchFamily="34" charset="-128"/>
                  </a:defRPr>
                </a:lvl2pPr>
                <a:lvl3pPr marL="1143000" indent="-228600">
                  <a:defRPr>
                    <a:solidFill>
                      <a:schemeClr val="tx1"/>
                    </a:solidFill>
                    <a:latin typeface="Calibri" pitchFamily="34" charset="0"/>
                    <a:ea typeface="Arial Unicode MS" pitchFamily="34" charset="-128"/>
                    <a:cs typeface="Arial Unicode MS" pitchFamily="34" charset="-128"/>
                  </a:defRPr>
                </a:lvl3pPr>
                <a:lvl4pPr marL="1600200" indent="-228600">
                  <a:defRPr>
                    <a:solidFill>
                      <a:schemeClr val="tx1"/>
                    </a:solidFill>
                    <a:latin typeface="Calibri" pitchFamily="34" charset="0"/>
                    <a:ea typeface="Arial Unicode MS" pitchFamily="34" charset="-128"/>
                    <a:cs typeface="Arial Unicode MS" pitchFamily="34" charset="-128"/>
                  </a:defRPr>
                </a:lvl4pPr>
                <a:lvl5pPr marL="2057400" indent="-228600">
                  <a:defRPr>
                    <a:solidFill>
                      <a:schemeClr val="tx1"/>
                    </a:solidFill>
                    <a:latin typeface="Calibri"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Calibri"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Calibri"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Calibri"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Calibri" pitchFamily="34" charset="0"/>
                    <a:ea typeface="Arial Unicode MS" pitchFamily="34" charset="-128"/>
                    <a:cs typeface="Arial Unicode MS" pitchFamily="34" charset="-128"/>
                  </a:defRPr>
                </a:lvl9pPr>
              </a:lstStyle>
              <a:p>
                <a:pPr algn="ctr"/>
                <a:r>
                  <a:rPr lang="en-US" sz="2400" dirty="0">
                    <a:latin typeface="+mj-lt"/>
                  </a:rPr>
                  <a:t>SEEA – </a:t>
                </a:r>
              </a:p>
              <a:p>
                <a:pPr algn="ctr"/>
                <a:r>
                  <a:rPr lang="en-US" sz="2400" dirty="0">
                    <a:latin typeface="+mj-lt"/>
                  </a:rPr>
                  <a:t>Central Framework</a:t>
                </a:r>
                <a:endParaRPr lang="en-GB" sz="2400" dirty="0">
                  <a:latin typeface="+mj-lt"/>
                </a:endParaRPr>
              </a:p>
            </p:txBody>
          </p:sp>
        </p:grpSp>
        <p:grpSp>
          <p:nvGrpSpPr>
            <p:cNvPr id="6" name="Group 5">
              <a:extLst>
                <a:ext uri="{FF2B5EF4-FFF2-40B4-BE49-F238E27FC236}">
                  <a16:creationId xmlns:a16="http://schemas.microsoft.com/office/drawing/2014/main" id="{4F790FFD-8A2A-4F3A-9685-A0DE69D37C3C}"/>
                </a:ext>
              </a:extLst>
            </p:cNvPr>
            <p:cNvGrpSpPr/>
            <p:nvPr/>
          </p:nvGrpSpPr>
          <p:grpSpPr>
            <a:xfrm>
              <a:off x="3863083" y="1451162"/>
              <a:ext cx="8225868" cy="4497575"/>
              <a:chOff x="3863083" y="1451162"/>
              <a:chExt cx="8225868" cy="4497575"/>
            </a:xfrm>
          </p:grpSpPr>
          <p:sp>
            <p:nvSpPr>
              <p:cNvPr id="32774" name="TextBox 7"/>
              <p:cNvSpPr txBox="1">
                <a:spLocks noChangeArrowheads="1"/>
              </p:cNvSpPr>
              <p:nvPr/>
            </p:nvSpPr>
            <p:spPr bwMode="auto">
              <a:xfrm>
                <a:off x="8939074" y="1451162"/>
                <a:ext cx="314987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Arial Unicode MS" pitchFamily="34" charset="-128"/>
                    <a:cs typeface="Arial Unicode MS" pitchFamily="34" charset="-128"/>
                  </a:defRPr>
                </a:lvl1pPr>
                <a:lvl2pPr marL="742950" indent="-285750">
                  <a:defRPr>
                    <a:solidFill>
                      <a:schemeClr val="tx1"/>
                    </a:solidFill>
                    <a:latin typeface="Calibri" pitchFamily="34" charset="0"/>
                    <a:ea typeface="Arial Unicode MS" pitchFamily="34" charset="-128"/>
                    <a:cs typeface="Arial Unicode MS" pitchFamily="34" charset="-128"/>
                  </a:defRPr>
                </a:lvl2pPr>
                <a:lvl3pPr marL="1143000" indent="-228600">
                  <a:defRPr>
                    <a:solidFill>
                      <a:schemeClr val="tx1"/>
                    </a:solidFill>
                    <a:latin typeface="Calibri" pitchFamily="34" charset="0"/>
                    <a:ea typeface="Arial Unicode MS" pitchFamily="34" charset="-128"/>
                    <a:cs typeface="Arial Unicode MS" pitchFamily="34" charset="-128"/>
                  </a:defRPr>
                </a:lvl3pPr>
                <a:lvl4pPr marL="1600200" indent="-228600">
                  <a:defRPr>
                    <a:solidFill>
                      <a:schemeClr val="tx1"/>
                    </a:solidFill>
                    <a:latin typeface="Calibri" pitchFamily="34" charset="0"/>
                    <a:ea typeface="Arial Unicode MS" pitchFamily="34" charset="-128"/>
                    <a:cs typeface="Arial Unicode MS" pitchFamily="34" charset="-128"/>
                  </a:defRPr>
                </a:lvl4pPr>
                <a:lvl5pPr marL="2057400" indent="-228600">
                  <a:defRPr>
                    <a:solidFill>
                      <a:schemeClr val="tx1"/>
                    </a:solidFill>
                    <a:latin typeface="Calibri"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Calibri"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Calibri"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Calibri"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Calibri" pitchFamily="34" charset="0"/>
                    <a:ea typeface="Arial Unicode MS" pitchFamily="34" charset="-128"/>
                    <a:cs typeface="Arial Unicode MS" pitchFamily="34" charset="-128"/>
                  </a:defRPr>
                </a:lvl9pPr>
              </a:lstStyle>
              <a:p>
                <a:pPr algn="ctr"/>
                <a:endParaRPr lang="en-US" sz="2400" dirty="0">
                  <a:latin typeface="+mj-lt"/>
                </a:endParaRPr>
              </a:p>
              <a:p>
                <a:pPr algn="ctr"/>
                <a:r>
                  <a:rPr lang="en-US" sz="2400" dirty="0">
                    <a:latin typeface="+mj-lt"/>
                  </a:rPr>
                  <a:t>SEEA - Ecosystem </a:t>
                </a:r>
              </a:p>
              <a:p>
                <a:pPr algn="ctr"/>
                <a:r>
                  <a:rPr lang="en-US" sz="2400" dirty="0">
                    <a:latin typeface="+mj-lt"/>
                  </a:rPr>
                  <a:t>Accounting</a:t>
                </a:r>
                <a:endParaRPr lang="en-GB" sz="2400" dirty="0">
                  <a:latin typeface="+mj-lt"/>
                </a:endParaRPr>
              </a:p>
            </p:txBody>
          </p:sp>
          <p:sp>
            <p:nvSpPr>
              <p:cNvPr id="4" name="Rectangle 3">
                <a:extLst>
                  <a:ext uri="{FF2B5EF4-FFF2-40B4-BE49-F238E27FC236}">
                    <a16:creationId xmlns:a16="http://schemas.microsoft.com/office/drawing/2014/main" id="{6ED65CEB-1681-4EEF-B9E4-99441BE54AB2}"/>
                  </a:ext>
                </a:extLst>
              </p:cNvPr>
              <p:cNvSpPr/>
              <p:nvPr/>
            </p:nvSpPr>
            <p:spPr>
              <a:xfrm>
                <a:off x="3863083" y="2582010"/>
                <a:ext cx="8157681" cy="3366727"/>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a:extLst>
                <a:ext uri="{FF2B5EF4-FFF2-40B4-BE49-F238E27FC236}">
                  <a16:creationId xmlns:a16="http://schemas.microsoft.com/office/drawing/2014/main" id="{DE3A6730-F1C8-4D19-B832-28D590F6B7FB}"/>
                </a:ext>
              </a:extLst>
            </p:cNvPr>
            <p:cNvPicPr>
              <a:picLocks noChangeAspect="1"/>
            </p:cNvPicPr>
            <p:nvPr/>
          </p:nvPicPr>
          <p:blipFill>
            <a:blip r:embed="rId4"/>
            <a:stretch>
              <a:fillRect/>
            </a:stretch>
          </p:blipFill>
          <p:spPr>
            <a:xfrm>
              <a:off x="9210412" y="2720975"/>
              <a:ext cx="2682825" cy="3149600"/>
            </a:xfrm>
            <a:prstGeom prst="rect">
              <a:avLst/>
            </a:prstGeom>
          </p:spPr>
        </p:pic>
      </p:grpSp>
      <p:pic>
        <p:nvPicPr>
          <p:cNvPr id="10" name="Picture 9">
            <a:extLst>
              <a:ext uri="{FF2B5EF4-FFF2-40B4-BE49-F238E27FC236}">
                <a16:creationId xmlns:a16="http://schemas.microsoft.com/office/drawing/2014/main" id="{A897C0F4-7050-4BB1-8A03-BE8B4190661E}"/>
              </a:ext>
            </a:extLst>
          </p:cNvPr>
          <p:cNvPicPr>
            <a:picLocks noChangeAspect="1"/>
          </p:cNvPicPr>
          <p:nvPr/>
        </p:nvPicPr>
        <p:blipFill>
          <a:blip r:embed="rId5"/>
          <a:stretch>
            <a:fillRect/>
          </a:stretch>
        </p:blipFill>
        <p:spPr>
          <a:xfrm>
            <a:off x="4600647" y="2420856"/>
            <a:ext cx="2716804" cy="3463358"/>
          </a:xfrm>
          <a:prstGeom prst="rect">
            <a:avLst/>
          </a:prstGeom>
        </p:spPr>
      </p:pic>
      <p:sp>
        <p:nvSpPr>
          <p:cNvPr id="19" name="TextBox 7">
            <a:extLst>
              <a:ext uri="{FF2B5EF4-FFF2-40B4-BE49-F238E27FC236}">
                <a16:creationId xmlns:a16="http://schemas.microsoft.com/office/drawing/2014/main" id="{3D90FAA3-3B8E-42D3-B7D8-0248EF3800F1}"/>
              </a:ext>
            </a:extLst>
          </p:cNvPr>
          <p:cNvSpPr txBox="1">
            <a:spLocks noChangeArrowheads="1"/>
          </p:cNvSpPr>
          <p:nvPr/>
        </p:nvSpPr>
        <p:spPr bwMode="auto">
          <a:xfrm>
            <a:off x="4249616" y="1006305"/>
            <a:ext cx="3418865" cy="1318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Arial Unicode MS" pitchFamily="34" charset="-128"/>
                <a:cs typeface="Arial Unicode MS" pitchFamily="34" charset="-128"/>
              </a:defRPr>
            </a:lvl1pPr>
            <a:lvl2pPr marL="742950" indent="-285750">
              <a:defRPr>
                <a:solidFill>
                  <a:schemeClr val="tx1"/>
                </a:solidFill>
                <a:latin typeface="Calibri" pitchFamily="34" charset="0"/>
                <a:ea typeface="Arial Unicode MS" pitchFamily="34" charset="-128"/>
                <a:cs typeface="Arial Unicode MS" pitchFamily="34" charset="-128"/>
              </a:defRPr>
            </a:lvl2pPr>
            <a:lvl3pPr marL="1143000" indent="-228600">
              <a:defRPr>
                <a:solidFill>
                  <a:schemeClr val="tx1"/>
                </a:solidFill>
                <a:latin typeface="Calibri" pitchFamily="34" charset="0"/>
                <a:ea typeface="Arial Unicode MS" pitchFamily="34" charset="-128"/>
                <a:cs typeface="Arial Unicode MS" pitchFamily="34" charset="-128"/>
              </a:defRPr>
            </a:lvl3pPr>
            <a:lvl4pPr marL="1600200" indent="-228600">
              <a:defRPr>
                <a:solidFill>
                  <a:schemeClr val="tx1"/>
                </a:solidFill>
                <a:latin typeface="Calibri" pitchFamily="34" charset="0"/>
                <a:ea typeface="Arial Unicode MS" pitchFamily="34" charset="-128"/>
                <a:cs typeface="Arial Unicode MS" pitchFamily="34" charset="-128"/>
              </a:defRPr>
            </a:lvl4pPr>
            <a:lvl5pPr marL="2057400" indent="-228600">
              <a:defRPr>
                <a:solidFill>
                  <a:schemeClr val="tx1"/>
                </a:solidFill>
                <a:latin typeface="Calibri" pitchFamily="34" charset="0"/>
                <a:ea typeface="Arial Unicode MS" pitchFamily="34" charset="-128"/>
                <a:cs typeface="Arial Unicode MS" pitchFamily="34" charset="-128"/>
              </a:defRPr>
            </a:lvl5pPr>
            <a:lvl6pPr marL="2514600" indent="-228600" eaLnBrk="0" fontAlgn="base" hangingPunct="0">
              <a:spcBef>
                <a:spcPct val="0"/>
              </a:spcBef>
              <a:spcAft>
                <a:spcPct val="0"/>
              </a:spcAft>
              <a:defRPr>
                <a:solidFill>
                  <a:schemeClr val="tx1"/>
                </a:solidFill>
                <a:latin typeface="Calibri" pitchFamily="34" charset="0"/>
                <a:ea typeface="Arial Unicode MS" pitchFamily="34" charset="-128"/>
                <a:cs typeface="Arial Unicode MS" pitchFamily="34" charset="-128"/>
              </a:defRPr>
            </a:lvl6pPr>
            <a:lvl7pPr marL="2971800" indent="-228600" eaLnBrk="0" fontAlgn="base" hangingPunct="0">
              <a:spcBef>
                <a:spcPct val="0"/>
              </a:spcBef>
              <a:spcAft>
                <a:spcPct val="0"/>
              </a:spcAft>
              <a:defRPr>
                <a:solidFill>
                  <a:schemeClr val="tx1"/>
                </a:solidFill>
                <a:latin typeface="Calibri" pitchFamily="34" charset="0"/>
                <a:ea typeface="Arial Unicode MS" pitchFamily="34" charset="-128"/>
                <a:cs typeface="Arial Unicode MS" pitchFamily="34" charset="-128"/>
              </a:defRPr>
            </a:lvl7pPr>
            <a:lvl8pPr marL="3429000" indent="-228600" eaLnBrk="0" fontAlgn="base" hangingPunct="0">
              <a:spcBef>
                <a:spcPct val="0"/>
              </a:spcBef>
              <a:spcAft>
                <a:spcPct val="0"/>
              </a:spcAft>
              <a:defRPr>
                <a:solidFill>
                  <a:schemeClr val="tx1"/>
                </a:solidFill>
                <a:latin typeface="Calibri" pitchFamily="34" charset="0"/>
                <a:ea typeface="Arial Unicode MS" pitchFamily="34" charset="-128"/>
                <a:cs typeface="Arial Unicode MS" pitchFamily="34" charset="-128"/>
              </a:defRPr>
            </a:lvl8pPr>
            <a:lvl9pPr marL="3886200" indent="-228600" eaLnBrk="0" fontAlgn="base" hangingPunct="0">
              <a:spcBef>
                <a:spcPct val="0"/>
              </a:spcBef>
              <a:spcAft>
                <a:spcPct val="0"/>
              </a:spcAft>
              <a:defRPr>
                <a:solidFill>
                  <a:schemeClr val="tx1"/>
                </a:solidFill>
                <a:latin typeface="Calibri" pitchFamily="34" charset="0"/>
                <a:ea typeface="Arial Unicode MS" pitchFamily="34" charset="-128"/>
                <a:cs typeface="Arial Unicode MS" pitchFamily="34" charset="-128"/>
              </a:defRPr>
            </a:lvl9pPr>
          </a:lstStyle>
          <a:p>
            <a:pPr algn="ctr"/>
            <a:endParaRPr lang="en-US" sz="2400" dirty="0">
              <a:latin typeface="+mj-lt"/>
            </a:endParaRPr>
          </a:p>
          <a:p>
            <a:pPr algn="ctr"/>
            <a:r>
              <a:rPr lang="en-US" sz="2400" dirty="0">
                <a:latin typeface="+mj-lt"/>
              </a:rPr>
              <a:t>SEEA – Agriculture, Forestry and Fisheries</a:t>
            </a:r>
            <a:endParaRPr lang="en-GB" sz="2400" dirty="0">
              <a:latin typeface="+mj-lt"/>
            </a:endParaRPr>
          </a:p>
        </p:txBody>
      </p:sp>
    </p:spTree>
    <p:extLst>
      <p:ext uri="{BB962C8B-B14F-4D97-AF65-F5344CB8AC3E}">
        <p14:creationId xmlns:p14="http://schemas.microsoft.com/office/powerpoint/2010/main" val="1124556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374BF-EE8A-4114-9F57-9A761CDF8C9A}"/>
              </a:ext>
            </a:extLst>
          </p:cNvPr>
          <p:cNvSpPr>
            <a:spLocks noGrp="1"/>
          </p:cNvSpPr>
          <p:nvPr>
            <p:ph type="title"/>
          </p:nvPr>
        </p:nvSpPr>
        <p:spPr>
          <a:xfrm>
            <a:off x="655320" y="365125"/>
            <a:ext cx="5120114" cy="1692794"/>
          </a:xfrm>
        </p:spPr>
        <p:txBody>
          <a:bodyPr>
            <a:normAutofit/>
          </a:bodyPr>
          <a:lstStyle/>
          <a:p>
            <a:r>
              <a:rPr lang="en-US" dirty="0"/>
              <a:t>National Strategy Recommendations: </a:t>
            </a:r>
          </a:p>
        </p:txBody>
      </p:sp>
      <p:cxnSp>
        <p:nvCxnSpPr>
          <p:cNvPr id="20" name="Straight Arrow Connector 15">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pic>
        <p:nvPicPr>
          <p:cNvPr id="6" name="Picture 5" descr="Man walking on a trek">
            <a:extLst>
              <a:ext uri="{FF2B5EF4-FFF2-40B4-BE49-F238E27FC236}">
                <a16:creationId xmlns:a16="http://schemas.microsoft.com/office/drawing/2014/main" id="{735711A6-773B-44C5-A03F-46961CB24EE3}"/>
              </a:ext>
            </a:extLst>
          </p:cNvPr>
          <p:cNvPicPr>
            <a:picLocks noChangeAspect="1"/>
          </p:cNvPicPr>
          <p:nvPr/>
        </p:nvPicPr>
        <p:blipFill rotWithShape="1">
          <a:blip r:embed="rId2">
            <a:extLst>
              <a:ext uri="{28A0092B-C50C-407E-A947-70E740481C1C}">
                <a14:useLocalDpi xmlns:a14="http://schemas.microsoft.com/office/drawing/2010/main" val="0"/>
              </a:ext>
            </a:extLst>
          </a:blip>
          <a:srcRect l="24829" r="13723" b="-1"/>
          <a:stretch/>
        </p:blipFill>
        <p:spPr>
          <a:xfrm>
            <a:off x="5878849" y="10"/>
            <a:ext cx="6313150"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graphicFrame>
        <p:nvGraphicFramePr>
          <p:cNvPr id="5" name="Content Placeholder 2">
            <a:extLst>
              <a:ext uri="{FF2B5EF4-FFF2-40B4-BE49-F238E27FC236}">
                <a16:creationId xmlns:a16="http://schemas.microsoft.com/office/drawing/2014/main" id="{82541558-2358-995B-28AC-49CE7F156930}"/>
              </a:ext>
            </a:extLst>
          </p:cNvPr>
          <p:cNvGraphicFramePr>
            <a:graphicFrameLocks noGrp="1"/>
          </p:cNvGraphicFramePr>
          <p:nvPr>
            <p:ph idx="1"/>
            <p:extLst>
              <p:ext uri="{D42A27DB-BD31-4B8C-83A1-F6EECF244321}">
                <p14:modId xmlns:p14="http://schemas.microsoft.com/office/powerpoint/2010/main" val="3847799526"/>
              </p:ext>
            </p:extLst>
          </p:nvPr>
        </p:nvGraphicFramePr>
        <p:xfrm>
          <a:off x="655321" y="2575034"/>
          <a:ext cx="5120113" cy="34622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384766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96B45EED-6123-7EE4-651C-AE599767AFA9}"/>
              </a:ext>
            </a:extLst>
          </p:cNvPr>
          <p:cNvCxnSpPr>
            <a:cxnSpLocks/>
            <a:endCxn id="29" idx="1"/>
          </p:cNvCxnSpPr>
          <p:nvPr/>
        </p:nvCxnSpPr>
        <p:spPr>
          <a:xfrm>
            <a:off x="7328047" y="5186061"/>
            <a:ext cx="913823" cy="419763"/>
          </a:xfrm>
          <a:prstGeom prst="line">
            <a:avLst/>
          </a:prstGeom>
          <a:ln w="47625">
            <a:solidFill>
              <a:schemeClr val="tx1"/>
            </a:solidFill>
            <a:headEnd w="lg" len="lg"/>
            <a:tailEnd type="triangle"/>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DDCEA2FD-38B6-53FD-974B-B77B9124C2E1}"/>
              </a:ext>
            </a:extLst>
          </p:cNvPr>
          <p:cNvSpPr>
            <a:spLocks noGrp="1"/>
          </p:cNvSpPr>
          <p:nvPr>
            <p:ph type="title"/>
          </p:nvPr>
        </p:nvSpPr>
        <p:spPr>
          <a:xfrm>
            <a:off x="838200" y="370109"/>
            <a:ext cx="10515600" cy="820397"/>
          </a:xfrm>
        </p:spPr>
        <p:txBody>
          <a:bodyPr>
            <a:normAutofit/>
          </a:bodyPr>
          <a:lstStyle/>
          <a:p>
            <a:r>
              <a:rPr lang="en-US" dirty="0"/>
              <a:t>Forest Ecosystem Services model</a:t>
            </a:r>
          </a:p>
        </p:txBody>
      </p:sp>
      <p:sp>
        <p:nvSpPr>
          <p:cNvPr id="8" name="Rectangle 7">
            <a:extLst>
              <a:ext uri="{FF2B5EF4-FFF2-40B4-BE49-F238E27FC236}">
                <a16:creationId xmlns:a16="http://schemas.microsoft.com/office/drawing/2014/main" id="{411D443B-4AF3-A5C9-66AF-573619C9B79F}"/>
              </a:ext>
            </a:extLst>
          </p:cNvPr>
          <p:cNvSpPr/>
          <p:nvPr/>
        </p:nvSpPr>
        <p:spPr>
          <a:xfrm>
            <a:off x="2179106" y="1832451"/>
            <a:ext cx="1426779" cy="6227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Harvest</a:t>
            </a:r>
          </a:p>
        </p:txBody>
      </p:sp>
      <p:cxnSp>
        <p:nvCxnSpPr>
          <p:cNvPr id="9" name="Straight Connector 8">
            <a:extLst>
              <a:ext uri="{FF2B5EF4-FFF2-40B4-BE49-F238E27FC236}">
                <a16:creationId xmlns:a16="http://schemas.microsoft.com/office/drawing/2014/main" id="{277F1184-4E79-EC16-F0D1-2F9E8B95CF73}"/>
              </a:ext>
            </a:extLst>
          </p:cNvPr>
          <p:cNvCxnSpPr>
            <a:cxnSpLocks/>
            <a:stCxn id="8" idx="2"/>
          </p:cNvCxnSpPr>
          <p:nvPr/>
        </p:nvCxnSpPr>
        <p:spPr>
          <a:xfrm flipH="1">
            <a:off x="2179106" y="2455189"/>
            <a:ext cx="713390" cy="1174532"/>
          </a:xfrm>
          <a:prstGeom prst="line">
            <a:avLst/>
          </a:prstGeom>
          <a:ln w="47625">
            <a:solidFill>
              <a:schemeClr val="tx1"/>
            </a:solidFill>
            <a:headEnd type="triangl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09F5A72-4BF8-EEE3-4A90-559218F426CC}"/>
              </a:ext>
            </a:extLst>
          </p:cNvPr>
          <p:cNvCxnSpPr>
            <a:cxnSpLocks/>
          </p:cNvCxnSpPr>
          <p:nvPr/>
        </p:nvCxnSpPr>
        <p:spPr>
          <a:xfrm>
            <a:off x="2894865" y="2455189"/>
            <a:ext cx="857934" cy="1174532"/>
          </a:xfrm>
          <a:prstGeom prst="line">
            <a:avLst/>
          </a:prstGeom>
          <a:ln w="47625">
            <a:solidFill>
              <a:schemeClr val="tx1"/>
            </a:solidFill>
            <a:head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1276FD81-C0B7-8A2E-E7F3-1421629238AB}"/>
              </a:ext>
            </a:extLst>
          </p:cNvPr>
          <p:cNvSpPr/>
          <p:nvPr/>
        </p:nvSpPr>
        <p:spPr>
          <a:xfrm>
            <a:off x="1213726" y="3530891"/>
            <a:ext cx="1673305" cy="820396"/>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Factors of production</a:t>
            </a:r>
          </a:p>
          <a:p>
            <a:pPr algn="ctr"/>
            <a:r>
              <a:rPr lang="en-US" dirty="0"/>
              <a:t>(K,L)</a:t>
            </a:r>
          </a:p>
        </p:txBody>
      </p:sp>
      <p:sp>
        <p:nvSpPr>
          <p:cNvPr id="12" name="Rectangle 11">
            <a:extLst>
              <a:ext uri="{FF2B5EF4-FFF2-40B4-BE49-F238E27FC236}">
                <a16:creationId xmlns:a16="http://schemas.microsoft.com/office/drawing/2014/main" id="{247F8A5A-ECC6-81AE-87AF-B479C4F06B76}"/>
              </a:ext>
            </a:extLst>
          </p:cNvPr>
          <p:cNvSpPr/>
          <p:nvPr/>
        </p:nvSpPr>
        <p:spPr>
          <a:xfrm>
            <a:off x="3021331" y="3530892"/>
            <a:ext cx="1973436" cy="721568"/>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Timber (managed, natural)</a:t>
            </a:r>
          </a:p>
        </p:txBody>
      </p:sp>
      <p:cxnSp>
        <p:nvCxnSpPr>
          <p:cNvPr id="13" name="Straight Connector 12">
            <a:extLst>
              <a:ext uri="{FF2B5EF4-FFF2-40B4-BE49-F238E27FC236}">
                <a16:creationId xmlns:a16="http://schemas.microsoft.com/office/drawing/2014/main" id="{440CDB2A-F1D1-A209-6214-25B3C6EAC4E0}"/>
              </a:ext>
            </a:extLst>
          </p:cNvPr>
          <p:cNvCxnSpPr>
            <a:cxnSpLocks/>
          </p:cNvCxnSpPr>
          <p:nvPr/>
        </p:nvCxnSpPr>
        <p:spPr>
          <a:xfrm>
            <a:off x="3605885" y="2147834"/>
            <a:ext cx="528933" cy="0"/>
          </a:xfrm>
          <a:prstGeom prst="line">
            <a:avLst/>
          </a:prstGeom>
          <a:ln w="47625">
            <a:solidFill>
              <a:schemeClr val="tx1"/>
            </a:solidFill>
            <a:headEnd w="lg" len="lg"/>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DB45CFBB-4F91-E496-F075-3A2586472294}"/>
              </a:ext>
            </a:extLst>
          </p:cNvPr>
          <p:cNvSpPr/>
          <p:nvPr/>
        </p:nvSpPr>
        <p:spPr>
          <a:xfrm>
            <a:off x="4134818" y="1832451"/>
            <a:ext cx="1426779" cy="6227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Wood products</a:t>
            </a:r>
          </a:p>
        </p:txBody>
      </p:sp>
      <p:sp>
        <p:nvSpPr>
          <p:cNvPr id="15" name="Rectangle 14">
            <a:extLst>
              <a:ext uri="{FF2B5EF4-FFF2-40B4-BE49-F238E27FC236}">
                <a16:creationId xmlns:a16="http://schemas.microsoft.com/office/drawing/2014/main" id="{62CFA293-9AFD-C8F5-00FF-9D902EBB1B79}"/>
              </a:ext>
            </a:extLst>
          </p:cNvPr>
          <p:cNvSpPr/>
          <p:nvPr/>
        </p:nvSpPr>
        <p:spPr>
          <a:xfrm>
            <a:off x="3018962" y="4252457"/>
            <a:ext cx="1973435" cy="1415037"/>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Non-timber forests (e.g., reserved land, non-marketable species)</a:t>
            </a:r>
          </a:p>
        </p:txBody>
      </p:sp>
      <p:sp>
        <p:nvSpPr>
          <p:cNvPr id="16" name="Rectangle 15">
            <a:extLst>
              <a:ext uri="{FF2B5EF4-FFF2-40B4-BE49-F238E27FC236}">
                <a16:creationId xmlns:a16="http://schemas.microsoft.com/office/drawing/2014/main" id="{5F4444DA-A19A-422D-38E4-F7533C00A22A}"/>
              </a:ext>
            </a:extLst>
          </p:cNvPr>
          <p:cNvSpPr/>
          <p:nvPr/>
        </p:nvSpPr>
        <p:spPr>
          <a:xfrm>
            <a:off x="6232579" y="3751869"/>
            <a:ext cx="3436070" cy="622739"/>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Carbon storage and sequestration</a:t>
            </a:r>
          </a:p>
        </p:txBody>
      </p:sp>
      <p:cxnSp>
        <p:nvCxnSpPr>
          <p:cNvPr id="17" name="Straight Connector 16">
            <a:extLst>
              <a:ext uri="{FF2B5EF4-FFF2-40B4-BE49-F238E27FC236}">
                <a16:creationId xmlns:a16="http://schemas.microsoft.com/office/drawing/2014/main" id="{1E5D9B48-95E1-7318-E96C-6880C7FF8769}"/>
              </a:ext>
            </a:extLst>
          </p:cNvPr>
          <p:cNvCxnSpPr>
            <a:cxnSpLocks/>
            <a:stCxn id="14" idx="2"/>
            <a:endCxn id="16" idx="1"/>
          </p:cNvCxnSpPr>
          <p:nvPr/>
        </p:nvCxnSpPr>
        <p:spPr>
          <a:xfrm>
            <a:off x="4848208" y="2455189"/>
            <a:ext cx="1384371" cy="1608050"/>
          </a:xfrm>
          <a:prstGeom prst="line">
            <a:avLst/>
          </a:prstGeom>
          <a:ln w="47625">
            <a:solidFill>
              <a:schemeClr val="tx1"/>
            </a:solidFill>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0D94601-3E17-3D46-B7F8-97984421495A}"/>
              </a:ext>
            </a:extLst>
          </p:cNvPr>
          <p:cNvCxnSpPr>
            <a:cxnSpLocks/>
          </p:cNvCxnSpPr>
          <p:nvPr/>
        </p:nvCxnSpPr>
        <p:spPr>
          <a:xfrm flipV="1">
            <a:off x="4992397" y="4228832"/>
            <a:ext cx="1237811" cy="23624"/>
          </a:xfrm>
          <a:prstGeom prst="line">
            <a:avLst/>
          </a:prstGeom>
          <a:ln w="47625">
            <a:solidFill>
              <a:schemeClr val="tx1"/>
            </a:solidFill>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56F1709-F7E6-3B94-F9F9-CAED6618F0BC}"/>
              </a:ext>
            </a:extLst>
          </p:cNvPr>
          <p:cNvCxnSpPr>
            <a:cxnSpLocks/>
            <a:endCxn id="20" idx="1"/>
          </p:cNvCxnSpPr>
          <p:nvPr/>
        </p:nvCxnSpPr>
        <p:spPr>
          <a:xfrm>
            <a:off x="4992397" y="4299869"/>
            <a:ext cx="1237811" cy="622739"/>
          </a:xfrm>
          <a:prstGeom prst="line">
            <a:avLst/>
          </a:prstGeom>
          <a:ln w="47625">
            <a:solidFill>
              <a:schemeClr val="tx1"/>
            </a:solidFill>
            <a:headEnd w="lg" len="lg"/>
            <a:tailEnd type="triangle"/>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6C9D6735-852B-1980-0867-D487DDFBDAAB}"/>
              </a:ext>
            </a:extLst>
          </p:cNvPr>
          <p:cNvSpPr/>
          <p:nvPr/>
        </p:nvSpPr>
        <p:spPr>
          <a:xfrm>
            <a:off x="6230208" y="4611238"/>
            <a:ext cx="1673305" cy="622739"/>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Water quality</a:t>
            </a:r>
          </a:p>
        </p:txBody>
      </p:sp>
      <p:sp>
        <p:nvSpPr>
          <p:cNvPr id="21" name="Rectangle 20">
            <a:extLst>
              <a:ext uri="{FF2B5EF4-FFF2-40B4-BE49-F238E27FC236}">
                <a16:creationId xmlns:a16="http://schemas.microsoft.com/office/drawing/2014/main" id="{FCB033C6-7637-6C34-FCAC-497CF769EC31}"/>
              </a:ext>
            </a:extLst>
          </p:cNvPr>
          <p:cNvSpPr/>
          <p:nvPr/>
        </p:nvSpPr>
        <p:spPr>
          <a:xfrm>
            <a:off x="8241869" y="4604186"/>
            <a:ext cx="1426779" cy="6227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Water treatment</a:t>
            </a:r>
          </a:p>
        </p:txBody>
      </p:sp>
      <p:cxnSp>
        <p:nvCxnSpPr>
          <p:cNvPr id="22" name="Straight Connector 21">
            <a:extLst>
              <a:ext uri="{FF2B5EF4-FFF2-40B4-BE49-F238E27FC236}">
                <a16:creationId xmlns:a16="http://schemas.microsoft.com/office/drawing/2014/main" id="{C558AEE9-1AA6-F0D5-3EA0-C6743FA9F4D0}"/>
              </a:ext>
            </a:extLst>
          </p:cNvPr>
          <p:cNvCxnSpPr>
            <a:cxnSpLocks/>
          </p:cNvCxnSpPr>
          <p:nvPr/>
        </p:nvCxnSpPr>
        <p:spPr>
          <a:xfrm flipV="1">
            <a:off x="7859439" y="4959975"/>
            <a:ext cx="433543" cy="838"/>
          </a:xfrm>
          <a:prstGeom prst="line">
            <a:avLst/>
          </a:prstGeom>
          <a:ln w="47625">
            <a:solidFill>
              <a:schemeClr val="tx1"/>
            </a:solidFill>
            <a:headEnd w="lg" len="lg"/>
            <a:tailEnd type="triangle"/>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914C5987-7AD1-1B32-D212-D26D62A6B9CC}"/>
              </a:ext>
            </a:extLst>
          </p:cNvPr>
          <p:cNvSpPr/>
          <p:nvPr/>
        </p:nvSpPr>
        <p:spPr>
          <a:xfrm>
            <a:off x="10007004" y="4587533"/>
            <a:ext cx="1426779" cy="6227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Industry</a:t>
            </a:r>
          </a:p>
        </p:txBody>
      </p:sp>
      <p:cxnSp>
        <p:nvCxnSpPr>
          <p:cNvPr id="24" name="Straight Connector 23">
            <a:extLst>
              <a:ext uri="{FF2B5EF4-FFF2-40B4-BE49-F238E27FC236}">
                <a16:creationId xmlns:a16="http://schemas.microsoft.com/office/drawing/2014/main" id="{1DAF8C53-EA97-8757-99C6-B729A13EDE34}"/>
              </a:ext>
            </a:extLst>
          </p:cNvPr>
          <p:cNvCxnSpPr>
            <a:cxnSpLocks/>
          </p:cNvCxnSpPr>
          <p:nvPr/>
        </p:nvCxnSpPr>
        <p:spPr>
          <a:xfrm flipV="1">
            <a:off x="9621055" y="4937827"/>
            <a:ext cx="433543" cy="838"/>
          </a:xfrm>
          <a:prstGeom prst="line">
            <a:avLst/>
          </a:prstGeom>
          <a:ln w="47625">
            <a:solidFill>
              <a:schemeClr val="tx1"/>
            </a:solidFill>
            <a:headEnd w="lg" len="lg"/>
            <a:tailEnd type="triangle"/>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795227F1-954B-37EF-6F38-E7B5CF0BE995}"/>
              </a:ext>
            </a:extLst>
          </p:cNvPr>
          <p:cNvSpPr/>
          <p:nvPr/>
        </p:nvSpPr>
        <p:spPr>
          <a:xfrm>
            <a:off x="8241870" y="5294454"/>
            <a:ext cx="1434602" cy="622739"/>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Instream flows</a:t>
            </a:r>
          </a:p>
        </p:txBody>
      </p:sp>
    </p:spTree>
    <p:extLst>
      <p:ext uri="{BB962C8B-B14F-4D97-AF65-F5344CB8AC3E}">
        <p14:creationId xmlns:p14="http://schemas.microsoft.com/office/powerpoint/2010/main" val="403106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7942995-B07F-4636-9A06-C6A104B26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7785E62-80E9-49B6-7596-CE77EB21C4DB}"/>
              </a:ext>
            </a:extLst>
          </p:cNvPr>
          <p:cNvSpPr txBox="1">
            <a:spLocks/>
          </p:cNvSpPr>
          <p:nvPr/>
        </p:nvSpPr>
        <p:spPr>
          <a:xfrm>
            <a:off x="1113810" y="2960716"/>
            <a:ext cx="4036334" cy="2387600"/>
          </a:xfrm>
          <a:prstGeom prst="rect">
            <a:avLst/>
          </a:prstGeom>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4800" kern="1200" dirty="0">
                <a:solidFill>
                  <a:schemeClr val="tx1"/>
                </a:solidFill>
                <a:latin typeface="+mj-lt"/>
                <a:ea typeface="+mj-ea"/>
                <a:cs typeface="+mj-cs"/>
              </a:rPr>
              <a:t>Case study: Upper Colorado River Basin</a:t>
            </a:r>
          </a:p>
        </p:txBody>
      </p:sp>
      <p:grpSp>
        <p:nvGrpSpPr>
          <p:cNvPr id="5" name="Group 9">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984992"/>
            <a:ext cx="731521" cy="673460"/>
            <a:chOff x="3940602" y="308034"/>
            <a:chExt cx="2116791" cy="3428999"/>
          </a:xfrm>
          <a:solidFill>
            <a:schemeClr val="accent4"/>
          </a:solidFill>
        </p:grpSpPr>
        <p:sp>
          <p:nvSpPr>
            <p:cNvPr id="11" name="Rectangle 10">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14">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16">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A2176FE5-E4E7-E905-6828-365D8FA7DDDD}"/>
              </a:ext>
            </a:extLst>
          </p:cNvPr>
          <p:cNvPicPr>
            <a:picLocks noChangeAspect="1"/>
          </p:cNvPicPr>
          <p:nvPr/>
        </p:nvPicPr>
        <p:blipFill>
          <a:blip r:embed="rId2"/>
          <a:stretch>
            <a:fillRect/>
          </a:stretch>
        </p:blipFill>
        <p:spPr>
          <a:xfrm>
            <a:off x="5922492" y="1261343"/>
            <a:ext cx="5536001" cy="4276560"/>
          </a:xfrm>
          <a:prstGeom prst="rect">
            <a:avLst/>
          </a:prstGeom>
        </p:spPr>
      </p:pic>
    </p:spTree>
    <p:extLst>
      <p:ext uri="{BB962C8B-B14F-4D97-AF65-F5344CB8AC3E}">
        <p14:creationId xmlns:p14="http://schemas.microsoft.com/office/powerpoint/2010/main" val="1362733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EADE9-9420-E7FF-B68B-DDB346069F19}"/>
              </a:ext>
            </a:extLst>
          </p:cNvPr>
          <p:cNvSpPr>
            <a:spLocks noGrp="1"/>
          </p:cNvSpPr>
          <p:nvPr>
            <p:ph type="title"/>
          </p:nvPr>
        </p:nvSpPr>
        <p:spPr>
          <a:xfrm>
            <a:off x="7464614" y="1783959"/>
            <a:ext cx="4087306" cy="2889114"/>
          </a:xfrm>
        </p:spPr>
        <p:txBody>
          <a:bodyPr vert="horz" lIns="91440" tIns="45720" rIns="91440" bIns="45720" rtlCol="0" anchor="b">
            <a:normAutofit/>
          </a:bodyPr>
          <a:lstStyle/>
          <a:p>
            <a:r>
              <a:rPr lang="en-US" sz="5400"/>
              <a:t>Forest Extent</a:t>
            </a:r>
          </a:p>
        </p:txBody>
      </p:sp>
      <p:sp>
        <p:nvSpPr>
          <p:cNvPr id="8" name="Freeform: Shape 7">
            <a:extLst>
              <a:ext uri="{FF2B5EF4-FFF2-40B4-BE49-F238E27FC236}">
                <a16:creationId xmlns:a16="http://schemas.microsoft.com/office/drawing/2014/main" id="{E49CC64F-7275-4E33-961B-0C5CDC4398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 y="0"/>
            <a:ext cx="7188051"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descr="Green trees in the forest">
            <a:extLst>
              <a:ext uri="{FF2B5EF4-FFF2-40B4-BE49-F238E27FC236}">
                <a16:creationId xmlns:a16="http://schemas.microsoft.com/office/drawing/2014/main" id="{03D51F0E-9E5A-2089-2800-F72E7ECC6F2B}"/>
              </a:ext>
            </a:extLst>
          </p:cNvPr>
          <p:cNvPicPr>
            <a:picLocks noChangeAspect="1"/>
          </p:cNvPicPr>
          <p:nvPr/>
        </p:nvPicPr>
        <p:blipFill rotWithShape="1">
          <a:blip r:embed="rId2"/>
          <a:srcRect l="5376" r="17759"/>
          <a:stretch/>
        </p:blipFill>
        <p:spPr>
          <a:xfrm>
            <a:off x="1" y="10"/>
            <a:ext cx="7028495"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p:spPr>
      </p:pic>
    </p:spTree>
    <p:extLst>
      <p:ext uri="{BB962C8B-B14F-4D97-AF65-F5344CB8AC3E}">
        <p14:creationId xmlns:p14="http://schemas.microsoft.com/office/powerpoint/2010/main" val="580992175"/>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483E037F-FF5E-4DCD-9F63-5B8E895EB40E}"/>
              </a:ext>
            </a:extLst>
          </p:cNvPr>
          <p:cNvSpPr>
            <a:spLocks noGrp="1"/>
          </p:cNvSpPr>
          <p:nvPr>
            <p:ph type="title"/>
          </p:nvPr>
        </p:nvSpPr>
        <p:spPr>
          <a:xfrm>
            <a:off x="179110" y="609600"/>
            <a:ext cx="4674944" cy="1330839"/>
          </a:xfrm>
        </p:spPr>
        <p:txBody>
          <a:bodyPr>
            <a:normAutofit/>
          </a:bodyPr>
          <a:lstStyle/>
          <a:p>
            <a:r>
              <a:rPr lang="en-US" sz="2400" b="1" dirty="0"/>
              <a:t>Extent: Forest Inventory and Analysis</a:t>
            </a:r>
            <a:r>
              <a:rPr lang="en-US" sz="2400" dirty="0"/>
              <a:t> </a:t>
            </a:r>
            <a:br>
              <a:rPr lang="en-US" sz="2400" dirty="0"/>
            </a:br>
            <a:r>
              <a:rPr lang="en-US" sz="2400" dirty="0"/>
              <a:t>the Nation’s Forest Census</a:t>
            </a:r>
          </a:p>
        </p:txBody>
      </p:sp>
      <p:sp>
        <p:nvSpPr>
          <p:cNvPr id="3" name="Content Placeholder 2">
            <a:extLst>
              <a:ext uri="{FF2B5EF4-FFF2-40B4-BE49-F238E27FC236}">
                <a16:creationId xmlns:a16="http://schemas.microsoft.com/office/drawing/2014/main" id="{3791E657-4CF6-48D2-84A1-7E16AF2483C0}"/>
              </a:ext>
            </a:extLst>
          </p:cNvPr>
          <p:cNvSpPr>
            <a:spLocks noGrp="1"/>
          </p:cNvSpPr>
          <p:nvPr>
            <p:ph idx="1"/>
          </p:nvPr>
        </p:nvSpPr>
        <p:spPr>
          <a:xfrm>
            <a:off x="273378" y="1832815"/>
            <a:ext cx="3997136" cy="4387010"/>
          </a:xfrm>
        </p:spPr>
        <p:txBody>
          <a:bodyPr>
            <a:normAutofit fontScale="92500" lnSpcReduction="20000"/>
          </a:bodyPr>
          <a:lstStyle/>
          <a:p>
            <a:pPr marL="0" indent="0">
              <a:buNone/>
            </a:pPr>
            <a:r>
              <a:rPr lang="en-US" sz="2000" dirty="0"/>
              <a:t>Forest inventory plot: 1 for every 6,000 acres of forest</a:t>
            </a:r>
          </a:p>
          <a:p>
            <a:r>
              <a:rPr lang="en-US" sz="2000" dirty="0"/>
              <a:t>Forest type and attributes </a:t>
            </a:r>
          </a:p>
          <a:p>
            <a:r>
              <a:rPr lang="en-US" sz="2000" dirty="0"/>
              <a:t>Tree species</a:t>
            </a:r>
          </a:p>
          <a:p>
            <a:r>
              <a:rPr lang="en-US" sz="2000" dirty="0"/>
              <a:t>Tree size</a:t>
            </a:r>
          </a:p>
          <a:p>
            <a:r>
              <a:rPr lang="en-US" sz="2000" dirty="0"/>
              <a:t>General condition</a:t>
            </a:r>
          </a:p>
          <a:p>
            <a:pPr marL="0" indent="0">
              <a:buNone/>
            </a:pPr>
            <a:r>
              <a:rPr lang="en-US" sz="2000" dirty="0"/>
              <a:t>Forest health plot: 1 out of every 16 inventory plots (1 per 100,000 acres of forest)</a:t>
            </a:r>
          </a:p>
          <a:p>
            <a:r>
              <a:rPr lang="en-US" sz="2000" dirty="0"/>
              <a:t>Crown conditions</a:t>
            </a:r>
          </a:p>
          <a:p>
            <a:r>
              <a:rPr lang="en-US" sz="2000" dirty="0"/>
              <a:t>Lichen community</a:t>
            </a:r>
          </a:p>
          <a:p>
            <a:r>
              <a:rPr lang="en-US" sz="2000" dirty="0"/>
              <a:t>Understory veg</a:t>
            </a:r>
          </a:p>
          <a:p>
            <a:r>
              <a:rPr lang="en-US" sz="2000" dirty="0"/>
              <a:t>Down woody debris</a:t>
            </a:r>
          </a:p>
          <a:p>
            <a:r>
              <a:rPr lang="en-US" sz="2000" dirty="0"/>
              <a:t>Soil attributes</a:t>
            </a:r>
          </a:p>
        </p:txBody>
      </p:sp>
      <p:pic>
        <p:nvPicPr>
          <p:cNvPr id="6" name="Picture 5">
            <a:extLst>
              <a:ext uri="{FF2B5EF4-FFF2-40B4-BE49-F238E27FC236}">
                <a16:creationId xmlns:a16="http://schemas.microsoft.com/office/drawing/2014/main" id="{C6A14F25-CBBD-4C0E-995A-93A241F93B3B}"/>
              </a:ext>
            </a:extLst>
          </p:cNvPr>
          <p:cNvPicPr>
            <a:picLocks noChangeAspect="1"/>
          </p:cNvPicPr>
          <p:nvPr/>
        </p:nvPicPr>
        <p:blipFill>
          <a:blip r:embed="rId2"/>
          <a:stretch>
            <a:fillRect/>
          </a:stretch>
        </p:blipFill>
        <p:spPr>
          <a:xfrm>
            <a:off x="5806599" y="661916"/>
            <a:ext cx="5432856" cy="5557909"/>
          </a:xfrm>
          <a:prstGeom prst="rect">
            <a:avLst/>
          </a:prstGeom>
        </p:spPr>
      </p:pic>
    </p:spTree>
    <p:extLst>
      <p:ext uri="{BB962C8B-B14F-4D97-AF65-F5344CB8AC3E}">
        <p14:creationId xmlns:p14="http://schemas.microsoft.com/office/powerpoint/2010/main" val="15424933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61B08EE-BFAE-4537-9EBF-E47239B847B7}"/>
              </a:ext>
            </a:extLst>
          </p:cNvPr>
          <p:cNvPicPr>
            <a:picLocks noChangeAspect="1"/>
          </p:cNvPicPr>
          <p:nvPr/>
        </p:nvPicPr>
        <p:blipFill>
          <a:blip r:embed="rId2"/>
          <a:stretch>
            <a:fillRect/>
          </a:stretch>
        </p:blipFill>
        <p:spPr>
          <a:xfrm>
            <a:off x="335510" y="414779"/>
            <a:ext cx="5458832" cy="5717238"/>
          </a:xfrm>
          <a:prstGeom prst="rect">
            <a:avLst/>
          </a:prstGeom>
        </p:spPr>
      </p:pic>
      <p:pic>
        <p:nvPicPr>
          <p:cNvPr id="9" name="Picture 8">
            <a:extLst>
              <a:ext uri="{FF2B5EF4-FFF2-40B4-BE49-F238E27FC236}">
                <a16:creationId xmlns:a16="http://schemas.microsoft.com/office/drawing/2014/main" id="{7BF88A62-36CF-4A41-A8A4-95D0C059C8BF}"/>
              </a:ext>
            </a:extLst>
          </p:cNvPr>
          <p:cNvPicPr>
            <a:picLocks noChangeAspect="1"/>
          </p:cNvPicPr>
          <p:nvPr/>
        </p:nvPicPr>
        <p:blipFill>
          <a:blip r:embed="rId3"/>
          <a:stretch>
            <a:fillRect/>
          </a:stretch>
        </p:blipFill>
        <p:spPr>
          <a:xfrm>
            <a:off x="6538944" y="414778"/>
            <a:ext cx="5458832" cy="5806581"/>
          </a:xfrm>
          <a:prstGeom prst="rect">
            <a:avLst/>
          </a:prstGeom>
        </p:spPr>
      </p:pic>
      <p:sp>
        <p:nvSpPr>
          <p:cNvPr id="10" name="Rectangle 9">
            <a:extLst>
              <a:ext uri="{FF2B5EF4-FFF2-40B4-BE49-F238E27FC236}">
                <a16:creationId xmlns:a16="http://schemas.microsoft.com/office/drawing/2014/main" id="{A450FF23-8C54-4538-B17D-49E6AE1851B3}"/>
              </a:ext>
            </a:extLst>
          </p:cNvPr>
          <p:cNvSpPr/>
          <p:nvPr/>
        </p:nvSpPr>
        <p:spPr>
          <a:xfrm>
            <a:off x="5951565" y="0"/>
            <a:ext cx="301658" cy="6857999"/>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2920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2A22F-EDCC-47DA-96D8-CCA5AA8EE15B}"/>
              </a:ext>
            </a:extLst>
          </p:cNvPr>
          <p:cNvSpPr>
            <a:spLocks noGrp="1"/>
          </p:cNvSpPr>
          <p:nvPr>
            <p:ph type="title"/>
          </p:nvPr>
        </p:nvSpPr>
        <p:spPr>
          <a:xfrm>
            <a:off x="838199" y="291090"/>
            <a:ext cx="10515599" cy="932688"/>
          </a:xfrm>
        </p:spPr>
        <p:txBody>
          <a:bodyPr vert="horz" lIns="91440" tIns="45720" rIns="91440" bIns="45720" rtlCol="0" anchor="b">
            <a:normAutofit/>
          </a:bodyPr>
          <a:lstStyle/>
          <a:p>
            <a:r>
              <a:rPr lang="en-US" sz="3000" kern="1200" dirty="0">
                <a:solidFill>
                  <a:schemeClr val="tx1"/>
                </a:solidFill>
                <a:latin typeface="+mj-lt"/>
                <a:ea typeface="+mj-ea"/>
                <a:cs typeface="+mj-cs"/>
              </a:rPr>
              <a:t>Annual emissions and removals by carbon pool for forest land remaining forest (2019) (</a:t>
            </a:r>
            <a:r>
              <a:rPr lang="en-US" sz="3000" kern="1200" dirty="0" err="1">
                <a:solidFill>
                  <a:schemeClr val="tx1"/>
                </a:solidFill>
                <a:latin typeface="+mj-lt"/>
                <a:ea typeface="+mj-ea"/>
                <a:cs typeface="+mj-cs"/>
              </a:rPr>
              <a:t>Domke</a:t>
            </a:r>
            <a:r>
              <a:rPr lang="en-US" sz="3000" kern="1200" dirty="0">
                <a:solidFill>
                  <a:schemeClr val="tx1"/>
                </a:solidFill>
                <a:latin typeface="+mj-lt"/>
                <a:ea typeface="+mj-ea"/>
                <a:cs typeface="+mj-cs"/>
              </a:rPr>
              <a:t> et al. 2020)</a:t>
            </a:r>
          </a:p>
        </p:txBody>
      </p:sp>
      <p:pic>
        <p:nvPicPr>
          <p:cNvPr id="1026" name="Picture 2" descr="-Estimated annual emissions and removals from forest land remaining forest land by carbon pool for each of the conterminous 48 states in 2018 (MMT CO 2 Eq.). Note that points and confidence intervals (95 percent) reflect net flux for all carbon pools in each state. Negative estimates indicate net C uptake (i.e., a net removal of C from the atmosphere).">
            <a:extLst>
              <a:ext uri="{FF2B5EF4-FFF2-40B4-BE49-F238E27FC236}">
                <a16:creationId xmlns:a16="http://schemas.microsoft.com/office/drawing/2014/main" id="{3571C47B-9A9F-1EA2-C0A6-9ACBDCE5681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164089" y="1863801"/>
            <a:ext cx="7863821" cy="4440746"/>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a:extLst>
              <a:ext uri="{FF2B5EF4-FFF2-40B4-BE49-F238E27FC236}">
                <a16:creationId xmlns:a16="http://schemas.microsoft.com/office/drawing/2014/main" id="{417116EF-6926-982E-8BDF-7775DB2F7352}"/>
              </a:ext>
            </a:extLst>
          </p:cNvPr>
          <p:cNvSpPr/>
          <p:nvPr/>
        </p:nvSpPr>
        <p:spPr>
          <a:xfrm>
            <a:off x="8988055" y="2636874"/>
            <a:ext cx="503274" cy="2161954"/>
          </a:xfrm>
          <a:prstGeom prst="ellipse">
            <a:avLst/>
          </a:prstGeom>
          <a:noFill/>
          <a:ln w="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11B935A-910C-45F8-3F15-C76F454350A3}"/>
              </a:ext>
            </a:extLst>
          </p:cNvPr>
          <p:cNvSpPr/>
          <p:nvPr/>
        </p:nvSpPr>
        <p:spPr>
          <a:xfrm>
            <a:off x="3157859" y="1768552"/>
            <a:ext cx="503274" cy="2161954"/>
          </a:xfrm>
          <a:prstGeom prst="ellipse">
            <a:avLst/>
          </a:prstGeom>
          <a:noFill/>
          <a:ln w="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48286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1764</TotalTime>
  <Words>495</Words>
  <Application>Microsoft Office PowerPoint</Application>
  <PresentationFormat>Widescreen</PresentationFormat>
  <Paragraphs>54</Paragraphs>
  <Slides>17</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-apple-system</vt:lpstr>
      <vt:lpstr>Arial</vt:lpstr>
      <vt:lpstr>Calibri</vt:lpstr>
      <vt:lpstr>Calibri Light</vt:lpstr>
      <vt:lpstr>Times New Roman</vt:lpstr>
      <vt:lpstr>Office Theme</vt:lpstr>
      <vt:lpstr>Natural capital accounting for U.S. forests Travis Warziniack, Ken Bagstad, Michael Knowles, Christopher Mihiar, Arpita Nehra, Charles Rhodes, Leslie Sanchez, Christopher Sichko, Charles B. Sims</vt:lpstr>
      <vt:lpstr>PowerPoint Presentation</vt:lpstr>
      <vt:lpstr>National Strategy Recommendations: </vt:lpstr>
      <vt:lpstr>Forest Ecosystem Services model</vt:lpstr>
      <vt:lpstr>PowerPoint Presentation</vt:lpstr>
      <vt:lpstr>Forest Extent</vt:lpstr>
      <vt:lpstr>Extent: Forest Inventory and Analysis  the Nation’s Forest Census</vt:lpstr>
      <vt:lpstr>PowerPoint Presentation</vt:lpstr>
      <vt:lpstr>Annual emissions and removals by carbon pool for forest land remaining forest (2019) (Domke et al. 2020)</vt:lpstr>
      <vt:lpstr>PowerPoint Presentation</vt:lpstr>
      <vt:lpstr>Forest extent, carbon stocks, and projected changes</vt:lpstr>
      <vt:lpstr>Toward use tables</vt:lpstr>
      <vt:lpstr>PowerPoint Presentation</vt:lpstr>
      <vt:lpstr>PowerPoint Presentation</vt:lpstr>
      <vt:lpstr>Present value of economic impacts of forest loss </vt:lpstr>
      <vt:lpstr>Next steps</vt:lpstr>
      <vt:lpstr>Thank you  Travis Warziniack USDA Forest Service  travis.w.warziniack@usda.gov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Ecosystem Services and Natural Capital Accounting on Forest Service Lands (or all lands)</dc:title>
  <dc:creator>Warziniack, Travis -FS</dc:creator>
  <cp:lastModifiedBy>Warziniack, Travis - FS, CO</cp:lastModifiedBy>
  <cp:revision>70</cp:revision>
  <dcterms:created xsi:type="dcterms:W3CDTF">2022-03-24T21:35:07Z</dcterms:created>
  <dcterms:modified xsi:type="dcterms:W3CDTF">2023-03-17T02:43:53Z</dcterms:modified>
</cp:coreProperties>
</file>