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6" r:id="rId3"/>
    <p:sldId id="261" r:id="rId4"/>
    <p:sldId id="277" r:id="rId5"/>
    <p:sldId id="284" r:id="rId6"/>
    <p:sldId id="265" r:id="rId7"/>
    <p:sldId id="294" r:id="rId8"/>
    <p:sldId id="282" r:id="rId9"/>
    <p:sldId id="278" r:id="rId10"/>
    <p:sldId id="295" r:id="rId11"/>
    <p:sldId id="296" r:id="rId12"/>
    <p:sldId id="279" r:id="rId13"/>
    <p:sldId id="283" r:id="rId14"/>
    <p:sldId id="268" r:id="rId15"/>
    <p:sldId id="269" r:id="rId16"/>
    <p:sldId id="285" r:id="rId17"/>
    <p:sldId id="286" r:id="rId18"/>
    <p:sldId id="287" r:id="rId19"/>
    <p:sldId id="274" r:id="rId20"/>
    <p:sldId id="292" r:id="rId21"/>
    <p:sldId id="291" r:id="rId22"/>
    <p:sldId id="293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8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wentlan\Downloads\Refinitiv_graphics_for_presentation_0308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wentlan\Downloads\Refinitiv_graphics_for_presentation_0308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183400965556412E-2"/>
          <c:y val="0.13957877962098664"/>
          <c:w val="0.85192610410564218"/>
          <c:h val="0.8265507043315938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FA-4FFE-A9C9-3583F7D3F0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FA-4FFE-A9C9-3583F7D3F0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FA-4FFE-A9C9-3583F7D3F0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CFA-4FFE-A9C9-3583F7D3F0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CFA-4FFE-A9C9-3583F7D3F0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6CFA-4FFE-A9C9-3583F7D3F01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6CFA-4FFE-A9C9-3583F7D3F01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6CFA-4FFE-A9C9-3583F7D3F01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6CFA-4FFE-A9C9-3583F7D3F01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6CFA-4FFE-A9C9-3583F7D3F01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6CFA-4FFE-A9C9-3583F7D3F01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6CFA-4FFE-A9C9-3583F7D3F01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6CFA-4FFE-A9C9-3583F7D3F01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6CFA-4FFE-A9C9-3583F7D3F013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6CFA-4FFE-A9C9-3583F7D3F013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6CFA-4FFE-A9C9-3583F7D3F013}"/>
              </c:ext>
            </c:extLst>
          </c:dPt>
          <c:dLbls>
            <c:dLbl>
              <c:idx val="0"/>
              <c:layout>
                <c:manualLayout>
                  <c:x val="0.31521120916868151"/>
                  <c:y val="2.68161021291648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466242399272"/>
                      <c:h val="7.11328523630461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CFA-4FFE-A9C9-3583F7D3F01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CFA-4FFE-A9C9-3583F7D3F01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CFA-4FFE-A9C9-3583F7D3F01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CFA-4FFE-A9C9-3583F7D3F01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CFA-4FFE-A9C9-3583F7D3F01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CFA-4FFE-A9C9-3583F7D3F013}"/>
                </c:ext>
              </c:extLst>
            </c:dLbl>
            <c:dLbl>
              <c:idx val="6"/>
              <c:layout>
                <c:manualLayout>
                  <c:x val="-7.6563690113852889E-2"/>
                  <c:y val="3.08315768756237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FA-4FFE-A9C9-3583F7D3F013}"/>
                </c:ext>
              </c:extLst>
            </c:dLbl>
            <c:dLbl>
              <c:idx val="7"/>
              <c:layout>
                <c:manualLayout>
                  <c:x val="-8.8100684514570468E-2"/>
                  <c:y val="1.7618043928927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CFA-4FFE-A9C9-3583F7D3F013}"/>
                </c:ext>
              </c:extLst>
            </c:dLbl>
            <c:dLbl>
              <c:idx val="8"/>
              <c:layout>
                <c:manualLayout>
                  <c:x val="-0.21768640235965808"/>
                  <c:y val="3.91219416610381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CFA-4FFE-A9C9-3583F7D3F013}"/>
                </c:ext>
              </c:extLst>
            </c:dLbl>
            <c:dLbl>
              <c:idx val="9"/>
              <c:layout>
                <c:manualLayout>
                  <c:x val="-0.19492887570957265"/>
                  <c:y val="-6.78830515631245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FA-4FFE-A9C9-3583F7D3F013}"/>
                </c:ext>
              </c:extLst>
            </c:dLbl>
            <c:dLbl>
              <c:idx val="10"/>
              <c:layout>
                <c:manualLayout>
                  <c:x val="-2.9401002058573079E-2"/>
                  <c:y val="-2.7334846011186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CFA-4FFE-A9C9-3583F7D3F013}"/>
                </c:ext>
              </c:extLst>
            </c:dLbl>
            <c:dLbl>
              <c:idx val="11"/>
              <c:layout>
                <c:manualLayout>
                  <c:x val="-4.5372348029416157E-2"/>
                  <c:y val="-7.95426938440022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CFA-4FFE-A9C9-3583F7D3F013}"/>
                </c:ext>
              </c:extLst>
            </c:dLbl>
            <c:dLbl>
              <c:idx val="12"/>
              <c:layout>
                <c:manualLayout>
                  <c:x val="-0.12725816845217552"/>
                  <c:y val="8.80902196446392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CFA-4FFE-A9C9-3583F7D3F013}"/>
                </c:ext>
              </c:extLst>
            </c:dLbl>
            <c:dLbl>
              <c:idx val="13"/>
              <c:layout>
                <c:manualLayout>
                  <c:x val="4.7948062548843318E-2"/>
                  <c:y val="-1.85258240467225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CFA-4FFE-A9C9-3583F7D3F013}"/>
                </c:ext>
              </c:extLst>
            </c:dLbl>
            <c:dLbl>
              <c:idx val="14"/>
              <c:layout>
                <c:manualLayout>
                  <c:x val="0.3642348879206182"/>
                  <c:y val="-6.11465774435281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CFA-4FFE-A9C9-3583F7D3F013}"/>
                </c:ext>
              </c:extLst>
            </c:dLbl>
            <c:dLbl>
              <c:idx val="15"/>
              <c:layout>
                <c:manualLayout>
                  <c:x val="0.14811138906155832"/>
                  <c:y val="-3.30337456637676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34744059170493"/>
                      <c:h val="9.91542125072505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6CFA-4FFE-A9C9-3583F7D3F0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Protection of ambient air and climate</c:v>
                </c:pt>
                <c:pt idx="1">
                  <c:v>Waste management</c:v>
                </c:pt>
                <c:pt idx="2">
                  <c:v>Management of water</c:v>
                </c:pt>
                <c:pt idx="3">
                  <c:v>Wastewater management</c:v>
                </c:pt>
                <c:pt idx="4">
                  <c:v>Protection of biodiversity and landscapes</c:v>
                </c:pt>
                <c:pt idx="5">
                  <c:v>Heat/Energy saving and management</c:v>
                </c:pt>
                <c:pt idx="6">
                  <c:v>Production of energy from renewable sources</c:v>
                </c:pt>
                <c:pt idx="7">
                  <c:v>Mixed</c:v>
                </c:pt>
                <c:pt idx="8">
                  <c:v>Protection and remediation of soil, groundwater and surface water</c:v>
                </c:pt>
                <c:pt idx="9">
                  <c:v>Other environmental protection</c:v>
                </c:pt>
                <c:pt idx="10">
                  <c:v>Unclassified</c:v>
                </c:pt>
                <c:pt idx="11">
                  <c:v>Management of forest resources</c:v>
                </c:pt>
                <c:pt idx="12">
                  <c:v>Protection against radiation</c:v>
                </c:pt>
                <c:pt idx="13">
                  <c:v>Management of forest areas</c:v>
                </c:pt>
                <c:pt idx="14">
                  <c:v>Management of wild flora and fauna</c:v>
                </c:pt>
                <c:pt idx="15">
                  <c:v>Minimisation of the intake of forest resources</c:v>
                </c:pt>
              </c:strCache>
            </c:strRef>
          </c:cat>
          <c:val>
            <c:numRef>
              <c:f>Sheet1!$B$2:$B$17</c:f>
              <c:numCache>
                <c:formatCode>"$"#,##0_);[Red]\("$"#,##0\)</c:formatCode>
                <c:ptCount val="16"/>
                <c:pt idx="0">
                  <c:v>7124</c:v>
                </c:pt>
                <c:pt idx="1">
                  <c:v>186478</c:v>
                </c:pt>
                <c:pt idx="2">
                  <c:v>124618</c:v>
                </c:pt>
                <c:pt idx="3">
                  <c:v>97700</c:v>
                </c:pt>
                <c:pt idx="4">
                  <c:v>93494</c:v>
                </c:pt>
                <c:pt idx="5">
                  <c:v>70309</c:v>
                </c:pt>
                <c:pt idx="6">
                  <c:v>59920</c:v>
                </c:pt>
                <c:pt idx="7">
                  <c:v>36644</c:v>
                </c:pt>
                <c:pt idx="8">
                  <c:v>20189</c:v>
                </c:pt>
                <c:pt idx="9">
                  <c:v>6798</c:v>
                </c:pt>
                <c:pt idx="10">
                  <c:v>5639</c:v>
                </c:pt>
                <c:pt idx="11">
                  <c:v>4357</c:v>
                </c:pt>
                <c:pt idx="12">
                  <c:v>3931</c:v>
                </c:pt>
                <c:pt idx="13">
                  <c:v>3578</c:v>
                </c:pt>
                <c:pt idx="14">
                  <c:v>3378</c:v>
                </c:pt>
                <c:pt idx="15">
                  <c:v>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CFA-4FFE-A9C9-3583F7D3F01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831-4475-AFEC-95D387BFA5AC}"/>
              </c:ext>
            </c:extLst>
          </c:dPt>
          <c:dPt>
            <c:idx val="1"/>
            <c:bubble3D val="0"/>
            <c:explosion val="2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831-4475-AFEC-95D387BFA5AC}"/>
              </c:ext>
            </c:extLst>
          </c:dPt>
          <c:dPt>
            <c:idx val="2"/>
            <c:bubble3D val="0"/>
            <c:explosion val="15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831-4475-AFEC-95D387BFA5AC}"/>
              </c:ext>
            </c:extLst>
          </c:dPt>
          <c:dPt>
            <c:idx val="3"/>
            <c:bubble3D val="0"/>
            <c:explosion val="17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831-4475-AFEC-95D387BFA5A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831-4475-AFEC-95D387BFA5A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5831-4475-AFEC-95D387BFA5A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5831-4475-AFEC-95D387BFA5A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5831-4475-AFEC-95D387BFA5A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5831-4475-AFEC-95D387BFA5A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5831-4475-AFEC-95D387BFA5A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5831-4475-AFEC-95D387BFA5A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5831-4475-AFEC-95D387BFA5A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5831-4475-AFEC-95D387BFA5A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5831-4475-AFEC-95D387BFA5A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5831-4475-AFEC-95D387BFA5A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5831-4475-AFEC-95D387BFA5A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31-4475-AFEC-95D387BFA5AC}"/>
                </c:ext>
              </c:extLst>
            </c:dLbl>
            <c:dLbl>
              <c:idx val="1"/>
              <c:layout>
                <c:manualLayout>
                  <c:x val="8.3905413823400415E-2"/>
                  <c:y val="2.64270658933917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31-4475-AFEC-95D387BFA5A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831-4475-AFEC-95D387BFA5A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831-4475-AFEC-95D387BFA5A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5831-4475-AFEC-95D387BFA5A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5831-4475-AFEC-95D387BFA5AC}"/>
                </c:ext>
              </c:extLst>
            </c:dLbl>
            <c:dLbl>
              <c:idx val="6"/>
              <c:layout>
                <c:manualLayout>
                  <c:x val="-7.6563690113852889E-2"/>
                  <c:y val="3.08315768756237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831-4475-AFEC-95D387BFA5AC}"/>
                </c:ext>
              </c:extLst>
            </c:dLbl>
            <c:dLbl>
              <c:idx val="7"/>
              <c:layout>
                <c:manualLayout>
                  <c:x val="-8.8100684514570468E-2"/>
                  <c:y val="1.7618043928927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831-4475-AFEC-95D387BFA5A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831-4475-AFEC-95D387BFA5A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831-4475-AFEC-95D387BFA5A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831-4475-AFEC-95D387BFA5A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831-4475-AFEC-95D387BFA5A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831-4475-AFEC-95D387BFA5A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831-4475-AFEC-95D387BFA5A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831-4475-AFEC-95D387BFA5A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831-4475-AFEC-95D387BFA5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Protection of ambient air and climate</c:v>
                </c:pt>
                <c:pt idx="1">
                  <c:v>Waste management</c:v>
                </c:pt>
                <c:pt idx="2">
                  <c:v>Management of water</c:v>
                </c:pt>
                <c:pt idx="3">
                  <c:v>Wastewater management</c:v>
                </c:pt>
                <c:pt idx="4">
                  <c:v>Protection of biodiversity and landscapes</c:v>
                </c:pt>
                <c:pt idx="5">
                  <c:v>Heat/Energy saving and management</c:v>
                </c:pt>
                <c:pt idx="6">
                  <c:v>Production of energy from renewable sources</c:v>
                </c:pt>
                <c:pt idx="7">
                  <c:v>Mixed</c:v>
                </c:pt>
                <c:pt idx="8">
                  <c:v>Protection and remediation of soil, groundwater and surface water</c:v>
                </c:pt>
                <c:pt idx="9">
                  <c:v>Other environmental protection</c:v>
                </c:pt>
                <c:pt idx="10">
                  <c:v>Unclassified</c:v>
                </c:pt>
                <c:pt idx="11">
                  <c:v>Management of forest resources</c:v>
                </c:pt>
                <c:pt idx="12">
                  <c:v>Protection against radiation</c:v>
                </c:pt>
                <c:pt idx="13">
                  <c:v>Management of forest areas</c:v>
                </c:pt>
                <c:pt idx="14">
                  <c:v>Management of wild flora and fauna</c:v>
                </c:pt>
                <c:pt idx="15">
                  <c:v>Minimisation of the intake of forest resources</c:v>
                </c:pt>
              </c:strCache>
            </c:strRef>
          </c:cat>
          <c:val>
            <c:numRef>
              <c:f>Sheet1!$B$2:$B$17</c:f>
              <c:numCache>
                <c:formatCode>"$"#,##0_);[Red]\("$"#,##0\)</c:formatCode>
                <c:ptCount val="16"/>
                <c:pt idx="0">
                  <c:v>7124</c:v>
                </c:pt>
                <c:pt idx="1">
                  <c:v>186478</c:v>
                </c:pt>
                <c:pt idx="2">
                  <c:v>124618</c:v>
                </c:pt>
                <c:pt idx="3">
                  <c:v>97700</c:v>
                </c:pt>
                <c:pt idx="4">
                  <c:v>93494</c:v>
                </c:pt>
                <c:pt idx="5">
                  <c:v>70309</c:v>
                </c:pt>
                <c:pt idx="6">
                  <c:v>59920</c:v>
                </c:pt>
                <c:pt idx="7">
                  <c:v>36644</c:v>
                </c:pt>
                <c:pt idx="8">
                  <c:v>20189</c:v>
                </c:pt>
                <c:pt idx="9">
                  <c:v>6798</c:v>
                </c:pt>
                <c:pt idx="10">
                  <c:v>5639</c:v>
                </c:pt>
                <c:pt idx="11">
                  <c:v>4357</c:v>
                </c:pt>
                <c:pt idx="12">
                  <c:v>3931</c:v>
                </c:pt>
                <c:pt idx="13">
                  <c:v>3578</c:v>
                </c:pt>
                <c:pt idx="14">
                  <c:v>3378</c:v>
                </c:pt>
                <c:pt idx="15">
                  <c:v>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831-4475-AFEC-95D387BFA5A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EGSS Private vs. Public Sector (2015)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853-46E1-B839-71BC0C717F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853-46E1-B839-71BC0C717FE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853-46E1-B839-71BC0C717FE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853-46E1-B839-71BC0C717FE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Sheet1!$A$19:$A$20</c:f>
              <c:strCache>
                <c:ptCount val="2"/>
                <c:pt idx="0">
                  <c:v>Public Sector EGSS</c:v>
                </c:pt>
                <c:pt idx="1">
                  <c:v>Private Sector EGSS</c:v>
                </c:pt>
              </c:strCache>
            </c:strRef>
          </c:cat>
          <c:val>
            <c:numRef>
              <c:f>Sheet1!$C$19:$C$20</c:f>
              <c:numCache>
                <c:formatCode>"$"#,##0_);[Red]\("$"#,##0\)</c:formatCode>
                <c:ptCount val="2"/>
                <c:pt idx="0">
                  <c:v>175582</c:v>
                </c:pt>
                <c:pt idx="1">
                  <c:v>445702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53-46E1-B839-71BC0C717FE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EGSS Private vs. Public Sector (2019)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2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95-4FC7-84F5-CC0F40961E97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95-4FC7-84F5-CC0F40961E9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495-4FC7-84F5-CC0F40961E9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495-4FC7-84F5-CC0F40961E9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Sheet1!$A$19:$A$20</c:f>
              <c:strCache>
                <c:ptCount val="2"/>
                <c:pt idx="0">
                  <c:v>Public Sector EGSS</c:v>
                </c:pt>
                <c:pt idx="1">
                  <c:v>Private Sector EGSS</c:v>
                </c:pt>
              </c:strCache>
            </c:strRef>
          </c:cat>
          <c:val>
            <c:numRef>
              <c:f>Sheet1!$B$19:$B$20</c:f>
              <c:numCache>
                <c:formatCode>"$"#,##0_);[Red]\("$"#,##0\)</c:formatCode>
                <c:ptCount val="2"/>
                <c:pt idx="0">
                  <c:v>197032</c:v>
                </c:pt>
                <c:pt idx="1">
                  <c:v>528336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95-4FC7-84F5-CC0F40961E9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Sheet1!$A$22:$A$37</c:f>
              <c:strCache>
                <c:ptCount val="16"/>
                <c:pt idx="0">
                  <c:v>Protection of ambient air and climate</c:v>
                </c:pt>
                <c:pt idx="1">
                  <c:v>Wastewater management</c:v>
                </c:pt>
                <c:pt idx="2">
                  <c:v>Waste management</c:v>
                </c:pt>
                <c:pt idx="3">
                  <c:v>Protection and remediation of soil, groundwater and surface water</c:v>
                </c:pt>
                <c:pt idx="4">
                  <c:v>Protection of biodiversity and landscapes</c:v>
                </c:pt>
                <c:pt idx="5">
                  <c:v>Protection against radiation</c:v>
                </c:pt>
                <c:pt idx="6">
                  <c:v>Other environmental protection</c:v>
                </c:pt>
                <c:pt idx="7">
                  <c:v>Management of water</c:v>
                </c:pt>
                <c:pt idx="8">
                  <c:v>Management of forest resources</c:v>
                </c:pt>
                <c:pt idx="9">
                  <c:v>Management of forest areas</c:v>
                </c:pt>
                <c:pt idx="10">
                  <c:v>Minimisation of the intake of forest resources</c:v>
                </c:pt>
                <c:pt idx="11">
                  <c:v>Management of wild flora and fauna</c:v>
                </c:pt>
                <c:pt idx="12">
                  <c:v>Production of energy from renewable sources</c:v>
                </c:pt>
                <c:pt idx="13">
                  <c:v>Heat/Energy saving and management</c:v>
                </c:pt>
                <c:pt idx="14">
                  <c:v>Mixed</c:v>
                </c:pt>
                <c:pt idx="15">
                  <c:v>Unclassified</c:v>
                </c:pt>
              </c:strCache>
            </c:strRef>
          </c:cat>
          <c:val>
            <c:numRef>
              <c:f>Sheet1!$D$22:$D$37</c:f>
              <c:numCache>
                <c:formatCode>"$"#,##0_);[Red]\("$"#,##0\)</c:formatCode>
                <c:ptCount val="16"/>
                <c:pt idx="0">
                  <c:v>3420</c:v>
                </c:pt>
                <c:pt idx="1">
                  <c:v>43790</c:v>
                </c:pt>
                <c:pt idx="2">
                  <c:v>15642</c:v>
                </c:pt>
                <c:pt idx="3">
                  <c:v>2351</c:v>
                </c:pt>
                <c:pt idx="4">
                  <c:v>93494</c:v>
                </c:pt>
                <c:pt idx="5">
                  <c:v>79</c:v>
                </c:pt>
                <c:pt idx="6">
                  <c:v>788</c:v>
                </c:pt>
                <c:pt idx="7">
                  <c:v>22482</c:v>
                </c:pt>
                <c:pt idx="8">
                  <c:v>4357</c:v>
                </c:pt>
                <c:pt idx="9">
                  <c:v>3578</c:v>
                </c:pt>
                <c:pt idx="10">
                  <c:v>368</c:v>
                </c:pt>
                <c:pt idx="11">
                  <c:v>3177</c:v>
                </c:pt>
                <c:pt idx="12">
                  <c:v>21</c:v>
                </c:pt>
                <c:pt idx="13">
                  <c:v>608</c:v>
                </c:pt>
                <c:pt idx="14">
                  <c:v>2763</c:v>
                </c:pt>
                <c:pt idx="1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9B-486F-A9E9-7228CA28698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Sheet1!$A$22:$A$37</c:f>
              <c:strCache>
                <c:ptCount val="16"/>
                <c:pt idx="0">
                  <c:v>Protection of ambient air and climate</c:v>
                </c:pt>
                <c:pt idx="1">
                  <c:v>Wastewater management</c:v>
                </c:pt>
                <c:pt idx="2">
                  <c:v>Waste management</c:v>
                </c:pt>
                <c:pt idx="3">
                  <c:v>Protection and remediation of soil, groundwater and surface water</c:v>
                </c:pt>
                <c:pt idx="4">
                  <c:v>Protection of biodiversity and landscapes</c:v>
                </c:pt>
                <c:pt idx="5">
                  <c:v>Protection against radiation</c:v>
                </c:pt>
                <c:pt idx="6">
                  <c:v>Other environmental protection</c:v>
                </c:pt>
                <c:pt idx="7">
                  <c:v>Management of water</c:v>
                </c:pt>
                <c:pt idx="8">
                  <c:v>Management of forest resources</c:v>
                </c:pt>
                <c:pt idx="9">
                  <c:v>Management of forest areas</c:v>
                </c:pt>
                <c:pt idx="10">
                  <c:v>Minimisation of the intake of forest resources</c:v>
                </c:pt>
                <c:pt idx="11">
                  <c:v>Management of wild flora and fauna</c:v>
                </c:pt>
                <c:pt idx="12">
                  <c:v>Production of energy from renewable sources</c:v>
                </c:pt>
                <c:pt idx="13">
                  <c:v>Heat/Energy saving and management</c:v>
                </c:pt>
                <c:pt idx="14">
                  <c:v>Mixed</c:v>
                </c:pt>
                <c:pt idx="15">
                  <c:v>Unclassified</c:v>
                </c:pt>
              </c:strCache>
            </c:strRef>
          </c:cat>
          <c:val>
            <c:numRef>
              <c:f>Sheet1!$E$22:$E$37</c:f>
              <c:numCache>
                <c:formatCode>"$"#,##0_);[Red]\("$"#,##0\)</c:formatCode>
                <c:ptCount val="16"/>
                <c:pt idx="0">
                  <c:v>3704</c:v>
                </c:pt>
                <c:pt idx="1">
                  <c:v>53910</c:v>
                </c:pt>
                <c:pt idx="2">
                  <c:v>170836</c:v>
                </c:pt>
                <c:pt idx="3">
                  <c:v>17838</c:v>
                </c:pt>
                <c:pt idx="4">
                  <c:v>0</c:v>
                </c:pt>
                <c:pt idx="5">
                  <c:v>3852</c:v>
                </c:pt>
                <c:pt idx="6">
                  <c:v>6010</c:v>
                </c:pt>
                <c:pt idx="7">
                  <c:v>102136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201</c:v>
                </c:pt>
                <c:pt idx="12">
                  <c:v>59899</c:v>
                </c:pt>
                <c:pt idx="13">
                  <c:v>69701</c:v>
                </c:pt>
                <c:pt idx="14">
                  <c:v>33881</c:v>
                </c:pt>
                <c:pt idx="15">
                  <c:v>6366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9B-486F-A9E9-7228CA2869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2069760"/>
        <c:axId val="352064864"/>
      </c:barChart>
      <c:catAx>
        <c:axId val="35206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64864"/>
        <c:crosses val="autoZero"/>
        <c:auto val="1"/>
        <c:lblAlgn val="ctr"/>
        <c:lblOffset val="100"/>
        <c:noMultiLvlLbl val="0"/>
      </c:catAx>
      <c:valAx>
        <c:axId val="35206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6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Breakout</a:t>
            </a:r>
            <a:r>
              <a:rPr lang="en-US" sz="17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Refinitiv's Global Environmental Bulk File by US vs. non-US</a:t>
            </a:r>
            <a:endParaRPr lang="en-US" sz="1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Unique firms covered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A2-4D44-910C-00BA6DBF134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A2-4D44-910C-00BA6DBF1347}"/>
              </c:ext>
            </c:extLst>
          </c:dPt>
          <c:dLbls>
            <c:dLbl>
              <c:idx val="0"/>
              <c:layout>
                <c:manualLayout>
                  <c:x val="3.1691326323992651E-2"/>
                  <c:y val="-0.10801930356758256"/>
                </c:manualLayout>
              </c:layout>
              <c:tx>
                <c:rich>
                  <a:bodyPr/>
                  <a:lstStyle/>
                  <a:p>
                    <a:fld id="{2AB692A6-AE06-41DF-A331-7317F57D537E}" type="VALUE"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[VALUE]</a:t>
                    </a:fld>
                    <a:endParaRPr 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firm-years</a:t>
                    </a:r>
                    <a:br>
                      <a:rPr lang="en-US" sz="14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14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 </a:t>
                    </a:r>
                    <a:fld id="{8C26F547-0471-4AC4-9F75-266022061A21}" type="PERCENTAGE">
                      <a:rPr lang="en-US" sz="14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r>
                      <a:rPr lang="en-US" sz="14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FA2-4D44-910C-00BA6DBF1347}"/>
                </c:ext>
              </c:extLst>
            </c:dLbl>
            <c:dLbl>
              <c:idx val="1"/>
              <c:layout>
                <c:manualLayout>
                  <c:x val="-6.3525159855435082E-2"/>
                  <c:y val="-6.953007786405002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9F8F3251-A730-430B-8210-934B959C4F06}" type="VALUE"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 algn="ctr" rtl="0">
                        <a:defRPr lang="en-US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firm-years </a:t>
                    </a:r>
                  </a:p>
                  <a:p>
                    <a:pPr algn="ctr" rtl="0">
                      <a:def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(</a:t>
                    </a:r>
                    <a:fld id="{CB685332-D332-4832-A451-D9AFAAE758E6}" type="PERCENTAGE"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 algn="ctr" rtl="0">
                        <a:defRPr lang="en-US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[PERCENTAGE]</a:t>
                    </a:fld>
                    <a:r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1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A2-4D44-910C-00BA6DBF1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Tables!$A$7:$A$8</c:f>
              <c:strCache>
                <c:ptCount val="2"/>
                <c:pt idx="0">
                  <c:v>US</c:v>
                </c:pt>
                <c:pt idx="1">
                  <c:v>Non-US</c:v>
                </c:pt>
              </c:strCache>
            </c:strRef>
          </c:cat>
          <c:val>
            <c:numRef>
              <c:f>Tables!$D$7:$D$8</c:f>
              <c:numCache>
                <c:formatCode>_(* #,##0_);_(* \(#,##0\);_(* "-"??_);_(@_)</c:formatCode>
                <c:ptCount val="2"/>
                <c:pt idx="0">
                  <c:v>50351</c:v>
                </c:pt>
                <c:pt idx="1">
                  <c:v>51574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A2-4D44-910C-00BA6DBF13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5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Breakout</a:t>
            </a:r>
            <a:r>
              <a:rPr lang="en-US" sz="17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Refinitiv's Environmental Bulk Detail File by US vs. Other OECD Countries</a:t>
            </a:r>
            <a:endParaRPr lang="en-US" sz="1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30-42E9-9BDD-C2B2EF8BD97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30-42E9-9BDD-C2B2EF8BD972}"/>
              </c:ext>
            </c:extLst>
          </c:dPt>
          <c:dLbls>
            <c:dLbl>
              <c:idx val="0"/>
              <c:layout>
                <c:manualLayout>
                  <c:x val="4.6397916899253315E-2"/>
                  <c:y val="-0.210224888323499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3737332-B4E8-422E-B5AC-4D91B00597D9}" type="VALUE">
                      <a: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lang="en-US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en-US" sz="14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def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firm-years</a:t>
                    </a:r>
                  </a:p>
                  <a:p>
                    <a:pPr algn="ctr">
                      <a:def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fld id="{7A2DB2A5-8B4E-40AE-8799-AE811A038344}" type="PERCENTAGE">
                      <a:rPr lang="en-US" sz="14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lang="en-US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[PERCENTAGE]</a:t>
                    </a:fld>
                    <a:r>
                      <a:rPr lang="en-US" sz="14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1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30-42E9-9BDD-C2B2EF8BD972}"/>
                </c:ext>
              </c:extLst>
            </c:dLbl>
            <c:dLbl>
              <c:idx val="1"/>
              <c:layout>
                <c:manualLayout>
                  <c:x val="-4.8345734306147511E-2"/>
                  <c:y val="-6.2156471388151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45FC461-2054-468E-B7D4-56DAFE4F9EFA}" type="VALUE"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 algn="ctr">
                        <a:defRPr lang="en-US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en-US" sz="1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algn="ctr">
                      <a:def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firm-years</a:t>
                    </a:r>
                  </a:p>
                  <a:p>
                    <a:pPr algn="ctr">
                      <a:defRPr lang="en-US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(</a:t>
                    </a:r>
                    <a:fld id="{844CE263-717E-4DBF-8A71-3E862C485BEB}" type="PERCENTAGE"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 algn="ctr">
                        <a:defRPr lang="en-US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[PERCENTAGE]</a:t>
                    </a:fld>
                    <a:r>
                      <a:rPr lang="en-US"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1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430-42E9-9BDD-C2B2EF8BD9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Tables!$A$13:$A$14</c:f>
              <c:strCache>
                <c:ptCount val="2"/>
                <c:pt idx="0">
                  <c:v>US</c:v>
                </c:pt>
                <c:pt idx="1">
                  <c:v>Other OECD countires</c:v>
                </c:pt>
              </c:strCache>
            </c:strRef>
          </c:cat>
          <c:val>
            <c:numRef>
              <c:f>Tables!$D$13:$D$14</c:f>
              <c:numCache>
                <c:formatCode>_(* #,##0_);_(* \(#,##0\);_(* "-"??_);_(@_)</c:formatCode>
                <c:ptCount val="2"/>
                <c:pt idx="0">
                  <c:v>50351</c:v>
                </c:pt>
                <c:pt idx="1">
                  <c:v>38055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30-42E9-9BDD-C2B2EF8BD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5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C3399-23E8-4BEC-927E-839813358C2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D4FD0-580A-4C65-B9E1-B07A7D082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5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C37F9-CC3D-4A19-B22F-C65A08F56F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1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09802"/>
            <a:ext cx="8534400" cy="685799"/>
          </a:xfrm>
        </p:spPr>
        <p:txBody>
          <a:bodyPr anchor="t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71800"/>
            <a:ext cx="85344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98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230B-F642-8349-A125-BF1F59E38F3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8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5386917" cy="609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7401"/>
            <a:ext cx="5386917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71600"/>
            <a:ext cx="5389033" cy="609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57401"/>
            <a:ext cx="5389033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6EB9-9C7D-3A49-A17C-A84D39731E9F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7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AD25-49FD-FA48-8544-F37D530E0C7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52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E25CD5-E63D-477F-8A6E-9D361D2D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83BB-CC19-452B-8024-FE61389CAC9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26235-67D5-4AC9-AA0A-71134B9E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02C13-9AE1-4A7B-9965-9AEC3445E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1756-282B-42C1-9DD1-13301F2C138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1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144000" cy="914400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61600" y="6613526"/>
            <a:ext cx="1320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CA874-385D-7D40-8483-886A8DD3C4DA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873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40475"/>
            <a:ext cx="7112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0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30188" indent="-222250" algn="l" defTabSz="914400" rtl="0" eaLnBrk="1" latinLnBrk="0" hangingPunct="1"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7338" algn="l" defTabSz="914400" rtl="0" eaLnBrk="1" latinLnBrk="0" hangingPunct="1">
        <a:spcBef>
          <a:spcPts val="300"/>
        </a:spcBef>
        <a:spcAft>
          <a:spcPts val="600"/>
        </a:spcAft>
        <a:buFont typeface="Arial" panose="020B0604020202020204" pitchFamily="34" charset="0"/>
        <a:buChar char="–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60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.gov/rules/proposed/2022/33-11042.pdf" TargetMode="External"/><Relationship Id="rId2" Type="http://schemas.openxmlformats.org/officeDocument/2006/relationships/hyperlink" Target="https://fasb.org/page/ShowPdf?path=FASB_Staff_ESG_Educational_Paper_FINAL.pdf&amp;title=FASB%20Staff%20Educational%20Paper-Intersection%20of%20Environmental,...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4099" y="1771566"/>
            <a:ext cx="8523799" cy="685799"/>
          </a:xfrm>
        </p:spPr>
        <p:txBody>
          <a:bodyPr>
            <a:noAutofit/>
          </a:bodyPr>
          <a:lstStyle/>
          <a:p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Accounting for Environmental Activity: </a:t>
            </a:r>
            <a:b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Measuring Public Environmental Expenditures and the Environmental Goods and Services Sector in the U.S.</a:t>
            </a:r>
            <a:b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0700" y="5029701"/>
            <a:ext cx="8610600" cy="149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267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C69200"/>
              </a:buClr>
              <a:buFont typeface="Trebuchet MS" pitchFamily="34" charset="0"/>
              <a:buChar char="▪"/>
              <a:defRPr sz="3200">
                <a:solidFill>
                  <a:srgbClr val="00267F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69200"/>
              </a:buClr>
              <a:buFont typeface="Wingdings" pitchFamily="2" charset="2"/>
              <a:buChar char="§"/>
              <a:defRPr sz="2800">
                <a:solidFill>
                  <a:srgbClr val="00267F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69200"/>
              </a:buClr>
              <a:buFont typeface="Wingdings" pitchFamily="2" charset="2"/>
              <a:buChar char="§"/>
              <a:defRPr sz="2400">
                <a:solidFill>
                  <a:srgbClr val="00267F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69200"/>
              </a:buClr>
              <a:buFont typeface="Wingdings" pitchFamily="2" charset="2"/>
              <a:buChar char="§"/>
              <a:defRPr sz="2000">
                <a:solidFill>
                  <a:srgbClr val="00267F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69200"/>
              </a:buClr>
              <a:buFont typeface="Wingdings" pitchFamily="2" charset="2"/>
              <a:buChar char="§"/>
              <a:defRPr sz="2000">
                <a:solidFill>
                  <a:srgbClr val="00267F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9200"/>
              </a:buClr>
              <a:buFont typeface="Wingdings" pitchFamily="2" charset="2"/>
              <a:buChar char="§"/>
              <a:defRPr sz="2000">
                <a:solidFill>
                  <a:srgbClr val="00267F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9200"/>
              </a:buClr>
              <a:buFont typeface="Wingdings" pitchFamily="2" charset="2"/>
              <a:buChar char="§"/>
              <a:defRPr sz="2000">
                <a:solidFill>
                  <a:srgbClr val="00267F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9200"/>
              </a:buClr>
              <a:buFont typeface="Wingdings" pitchFamily="2" charset="2"/>
              <a:buChar char="§"/>
              <a:defRPr sz="2000">
                <a:solidFill>
                  <a:srgbClr val="00267F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9200"/>
              </a:buClr>
              <a:buFont typeface="Wingdings" pitchFamily="2" charset="2"/>
              <a:buChar char="§"/>
              <a:defRPr sz="2000">
                <a:solidFill>
                  <a:srgbClr val="00267F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1600" b="1" dirty="0">
                <a:solidFill>
                  <a:srgbClr val="D86018"/>
                </a:solidFill>
              </a:rPr>
              <a:t>2023 NBER-CRIW Conference</a:t>
            </a:r>
            <a:endParaRPr lang="en-US" altLang="en-US" sz="1600" b="1" dirty="0">
              <a:solidFill>
                <a:schemeClr val="accent4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1600" b="1" dirty="0">
                <a:solidFill>
                  <a:srgbClr val="D86018"/>
                </a:solidFill>
              </a:rPr>
              <a:t>March 16, 2023</a:t>
            </a:r>
            <a:endParaRPr lang="en-US" altLang="en-US" sz="1400" b="1" dirty="0">
              <a:solidFill>
                <a:srgbClr val="004C97"/>
              </a:solidFill>
            </a:endParaRP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  <a:defRPr/>
            </a:pPr>
            <a:endParaRPr lang="en-US" altLang="en-US" sz="1400" b="1" dirty="0">
              <a:solidFill>
                <a:srgbClr val="004C97"/>
              </a:solidFill>
            </a:endParaRP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  <a:defRPr/>
            </a:pPr>
            <a:endParaRPr lang="en-US" altLang="en-US" sz="1400" b="1" dirty="0">
              <a:solidFill>
                <a:srgbClr val="004C97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  <a:defRPr/>
            </a:pPr>
            <a:endParaRPr lang="en-US" altLang="en-US" sz="1600" dirty="0">
              <a:solidFill>
                <a:srgbClr val="D86018"/>
              </a:solidFill>
            </a:endParaRPr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1C1E7AD8-1141-4320-B2E6-CED8BB006A6D}"/>
              </a:ext>
            </a:extLst>
          </p:cNvPr>
          <p:cNvSpPr txBox="1">
            <a:spLocks/>
          </p:cNvSpPr>
          <p:nvPr/>
        </p:nvSpPr>
        <p:spPr>
          <a:xfrm>
            <a:off x="384046" y="2883408"/>
            <a:ext cx="11423903" cy="1072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spc="-5" dirty="0">
                <a:cs typeface="Arial" panose="020B0604020202020204" pitchFamily="34" charset="0"/>
              </a:rPr>
              <a:t>Dennis Fixler, Julie L. Hass, Tina </a:t>
            </a:r>
            <a:r>
              <a:rPr lang="en-US" sz="2000" b="1" spc="-5" dirty="0" err="1">
                <a:cs typeface="Arial" panose="020B0604020202020204" pitchFamily="34" charset="0"/>
              </a:rPr>
              <a:t>Highfill</a:t>
            </a:r>
            <a:r>
              <a:rPr lang="en-US" sz="2000" b="1" spc="-5" dirty="0">
                <a:cs typeface="Arial" panose="020B0604020202020204" pitchFamily="34" charset="0"/>
              </a:rPr>
              <a:t>, Kelly </a:t>
            </a:r>
            <a:r>
              <a:rPr lang="en-US" sz="2000" b="1" spc="-5" dirty="0" err="1">
                <a:cs typeface="Arial" panose="020B0604020202020204" pitchFamily="34" charset="0"/>
              </a:rPr>
              <a:t>Wentland</a:t>
            </a:r>
            <a:r>
              <a:rPr lang="en-US" sz="2000" b="1" spc="-5" dirty="0">
                <a:cs typeface="Arial" panose="020B0604020202020204" pitchFamily="34" charset="0"/>
              </a:rPr>
              <a:t>, &amp; Scott </a:t>
            </a:r>
            <a:r>
              <a:rPr lang="en-US" sz="2000" b="1" spc="-5" dirty="0" err="1">
                <a:cs typeface="Arial" panose="020B0604020202020204" pitchFamily="34" charset="0"/>
              </a:rPr>
              <a:t>Wentland</a:t>
            </a:r>
            <a:endParaRPr lang="en-US" sz="1600" b="1" dirty="0">
              <a:solidFill>
                <a:srgbClr val="D8601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CE11-AAD5-4A5C-BE30-77CDA70BF547}"/>
              </a:ext>
            </a:extLst>
          </p:cNvPr>
          <p:cNvSpPr txBox="1"/>
          <p:nvPr/>
        </p:nvSpPr>
        <p:spPr>
          <a:xfrm>
            <a:off x="4651248" y="6352033"/>
            <a:ext cx="754075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en-US" sz="1400" b="1" i="1" dirty="0">
                <a:solidFill>
                  <a:srgbClr val="004C97"/>
                </a:solidFill>
              </a:rPr>
              <a:t>Disclaimer</a:t>
            </a:r>
            <a:r>
              <a:rPr lang="en-US" altLang="en-US" sz="1400" dirty="0">
                <a:solidFill>
                  <a:srgbClr val="004C97"/>
                </a:solidFill>
              </a:rPr>
              <a:t>: </a:t>
            </a:r>
            <a:r>
              <a:rPr lang="en-US" altLang="en-US" sz="1400" i="1" dirty="0">
                <a:solidFill>
                  <a:srgbClr val="004C97"/>
                </a:solidFill>
              </a:rPr>
              <a:t>The opinions are those of the authors and do not necessarily reflect the official position of the Bureau of Economics Analysis, Department of Commerce, or United States Government.</a:t>
            </a:r>
          </a:p>
        </p:txBody>
      </p:sp>
    </p:spTree>
    <p:extLst>
      <p:ext uri="{BB962C8B-B14F-4D97-AF65-F5344CB8AC3E}">
        <p14:creationId xmlns:p14="http://schemas.microsoft.com/office/powerpoint/2010/main" val="178885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9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/>
              <a:t>U.S. EGSS – Public vs. Private (2015)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693128"/>
              </p:ext>
            </p:extLst>
          </p:nvPr>
        </p:nvGraphicFramePr>
        <p:xfrm>
          <a:off x="360219" y="746544"/>
          <a:ext cx="11471565" cy="608904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5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0830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Table 2. 2015 Environmental goods and services sector (EGSS) output by type – public sector vs. private sector output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2015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r>
                        <a:rPr lang="fr-FR" sz="1400" b="1" dirty="0">
                          <a:effectLst/>
                        </a:rPr>
                        <a:t> </a:t>
                      </a:r>
                      <a:r>
                        <a:rPr lang="fr-FR" sz="1400" b="1" dirty="0" err="1">
                          <a:effectLst/>
                        </a:rPr>
                        <a:t>category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Government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Portion of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(Producer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(1)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Government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Portion of Margins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(2)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Government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Portion of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Purchaser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(3)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Public 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Sector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b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</a:b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% of Total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Purchaser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(4)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Private Sector EGSS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(Purchaser Value)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(5)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Private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Sector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% of Total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Purchaser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(6)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of ambient air and </a:t>
                      </a:r>
                      <a:r>
                        <a:rPr lang="fr-FR" sz="1300" b="0" dirty="0" err="1">
                          <a:effectLst/>
                        </a:rPr>
                        <a:t>climate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$2,098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$267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$2,366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41.8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$3,296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58.2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Wastewater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$41,629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$41,629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48.5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$44,125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51.5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$16,834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$16,834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11.0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$136,668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89.0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40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and </a:t>
                      </a:r>
                      <a:r>
                        <a:rPr lang="fr-FR" sz="1300" b="0" dirty="0" err="1">
                          <a:effectLst/>
                        </a:rPr>
                        <a:t>remediation</a:t>
                      </a:r>
                      <a:r>
                        <a:rPr lang="fr-FR" sz="1300" b="0" dirty="0">
                          <a:effectLst/>
                        </a:rPr>
                        <a:t> of </a:t>
                      </a:r>
                      <a:r>
                        <a:rPr lang="fr-FR" sz="1300" b="0" dirty="0" err="1">
                          <a:effectLst/>
                        </a:rPr>
                        <a:t>soil</a:t>
                      </a:r>
                      <a:r>
                        <a:rPr lang="fr-FR" sz="1300" b="0" dirty="0">
                          <a:effectLst/>
                        </a:rPr>
                        <a:t>, </a:t>
                      </a:r>
                      <a:r>
                        <a:rPr lang="fr-FR" sz="1300" b="0" dirty="0" err="1">
                          <a:effectLst/>
                        </a:rPr>
                        <a:t>groundwater</a:t>
                      </a:r>
                      <a:r>
                        <a:rPr lang="fr-FR" sz="1300" b="0" dirty="0">
                          <a:effectLst/>
                        </a:rPr>
                        <a:t> and surface water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$1,607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$1,607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14.3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$9,600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85.7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Protection of biodiversity and landscapes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$79,665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$79,665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70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</a:t>
                      </a:r>
                      <a:r>
                        <a:rPr lang="fr-FR" sz="1300" b="0" dirty="0" err="1">
                          <a:effectLst/>
                        </a:rPr>
                        <a:t>against</a:t>
                      </a:r>
                      <a:r>
                        <a:rPr lang="fr-FR" sz="1300" b="0" dirty="0">
                          <a:effectLst/>
                        </a:rPr>
                        <a:t> radiation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$128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$152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6.8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$2,097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93.2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90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Other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environmental</a:t>
                      </a:r>
                      <a:r>
                        <a:rPr lang="fr-FR" sz="1300" b="0" dirty="0">
                          <a:effectLst/>
                        </a:rPr>
                        <a:t> protection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$1,235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$1,235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20.0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$4,925 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80.0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water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$18,632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$18,635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17.7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$86,558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82.3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resources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$2,185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$2,185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areas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$3,537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$3,537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Minimisation of the intake of forest resources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$339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$339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wild flora and fauna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$3,031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$3,031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74.4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$1,041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25.6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Production of energy from renewable 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$55,431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Heat/Energy saving and management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$1,123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$378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$1,501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2.2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$67,454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97.8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Mixed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Mixed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$2,823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$2,823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8.9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$28,987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91.1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effectLst/>
                        </a:rPr>
                        <a:t>Unclassified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Unclassified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$5,518 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99.6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45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$174,908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$674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$175,582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28.3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$445,702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71.7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459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Note: This table divides the portion of the EGSS estimates from Table 1a into public and private sector output for 2015. </a:t>
                      </a: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144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9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/>
              <a:t>U.S. EGSS – Public vs. Private (2019)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977411"/>
              </p:ext>
            </p:extLst>
          </p:nvPr>
        </p:nvGraphicFramePr>
        <p:xfrm>
          <a:off x="360219" y="746544"/>
          <a:ext cx="11471565" cy="608904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5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0830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Table 3. 2019 Environmental goods and services sector (EGSS) output by type – public sector vs. private sector output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2019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r>
                        <a:rPr lang="fr-FR" sz="1400" b="1" dirty="0">
                          <a:effectLst/>
                        </a:rPr>
                        <a:t> </a:t>
                      </a:r>
                      <a:r>
                        <a:rPr lang="fr-FR" sz="1400" b="1" dirty="0" err="1">
                          <a:effectLst/>
                        </a:rPr>
                        <a:t>category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Government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Portion of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(Producer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(1)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Government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Portion of Margins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(2)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Government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Portion of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Purchaser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(3)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Public 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Sector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b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</a:b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% of Total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Purchaser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(4)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Private Sector EGSS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(Purchaser Value)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(5)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Private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Sector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% of Total EGSS Gross Output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</a:t>
                      </a:r>
                      <a:r>
                        <a:rPr lang="fr-FR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Purchaser</a:t>
                      </a: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Value)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(6)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of ambient air and </a:t>
                      </a:r>
                      <a:r>
                        <a:rPr lang="fr-FR" sz="1300" b="0" dirty="0" err="1">
                          <a:effectLst/>
                        </a:rPr>
                        <a:t>climate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$2,611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$809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$3,420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48.0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$3,704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52.0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Wastewater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$43,790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$43,790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44.8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$53,910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55.2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$15,642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$15,642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8.4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$170,836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91.6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40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and </a:t>
                      </a:r>
                      <a:r>
                        <a:rPr lang="fr-FR" sz="1300" b="0" dirty="0" err="1">
                          <a:effectLst/>
                        </a:rPr>
                        <a:t>remediation</a:t>
                      </a:r>
                      <a:r>
                        <a:rPr lang="fr-FR" sz="1300" b="0" dirty="0">
                          <a:effectLst/>
                        </a:rPr>
                        <a:t> of </a:t>
                      </a:r>
                      <a:r>
                        <a:rPr lang="fr-FR" sz="1300" b="0" dirty="0" err="1">
                          <a:effectLst/>
                        </a:rPr>
                        <a:t>soil</a:t>
                      </a:r>
                      <a:r>
                        <a:rPr lang="fr-FR" sz="1300" b="0" dirty="0">
                          <a:effectLst/>
                        </a:rPr>
                        <a:t>, </a:t>
                      </a:r>
                      <a:r>
                        <a:rPr lang="fr-FR" sz="1300" b="0" dirty="0" err="1">
                          <a:effectLst/>
                        </a:rPr>
                        <a:t>groundwater</a:t>
                      </a:r>
                      <a:r>
                        <a:rPr lang="fr-FR" sz="1300" b="0" dirty="0">
                          <a:effectLst/>
                        </a:rPr>
                        <a:t> and surface water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$2,351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$2,351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11.6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$17,838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88.4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Protection of biodiversity and landscapes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$93,494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$93,494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70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</a:t>
                      </a:r>
                      <a:r>
                        <a:rPr lang="fr-FR" sz="1300" b="0" dirty="0" err="1">
                          <a:effectLst/>
                        </a:rPr>
                        <a:t>against</a:t>
                      </a:r>
                      <a:r>
                        <a:rPr lang="fr-FR" sz="1300" b="0" dirty="0">
                          <a:effectLst/>
                        </a:rPr>
                        <a:t> radiation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2.0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$3,852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98.0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90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Other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environmental</a:t>
                      </a:r>
                      <a:r>
                        <a:rPr lang="fr-FR" sz="1300" b="0" dirty="0">
                          <a:effectLst/>
                        </a:rPr>
                        <a:t> protection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$788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$788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11.6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$6,010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88.4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water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$22,480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$22,482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18.0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$102,136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82.0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resources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$4,357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$4,357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areas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$3,578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$3,578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Minimisation of the intake of forest resources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$368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$368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wild flora and fauna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$3,177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$3,177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94.0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$201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6.0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Production of energy from renewable 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$59,899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100.0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Heat/Energy saving and management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$469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$139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$608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$69,701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99.1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Mixed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Mixed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$2,763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$2,763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7.5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$33,881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92.5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effectLst/>
                        </a:rPr>
                        <a:t>Unclassified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Unclassified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$104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$115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1.8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$6,366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98.2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45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$196,056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$976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$197,032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27.2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$528,336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72.8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459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Note: This table divides the portion of the EGSS estimates from Table 1a into public and private sector output for 2019. </a:t>
                      </a: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3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EGSS – Private vs. Public Sector Output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AD25-49FD-FA48-8544-F37D530E0C7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268001"/>
              </p:ext>
            </p:extLst>
          </p:nvPr>
        </p:nvGraphicFramePr>
        <p:xfrm>
          <a:off x="415636" y="1738745"/>
          <a:ext cx="5576455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605408"/>
              </p:ext>
            </p:extLst>
          </p:nvPr>
        </p:nvGraphicFramePr>
        <p:xfrm>
          <a:off x="6165273" y="1738745"/>
          <a:ext cx="557784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0BA90E3-2B73-19B6-700B-47CF768810F8}"/>
              </a:ext>
            </a:extLst>
          </p:cNvPr>
          <p:cNvSpPr txBox="1"/>
          <p:nvPr/>
        </p:nvSpPr>
        <p:spPr>
          <a:xfrm>
            <a:off x="2508448" y="6146863"/>
            <a:ext cx="139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From Table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3AB11-D762-1DA4-99A1-DD8BE1D819D5}"/>
              </a:ext>
            </a:extLst>
          </p:cNvPr>
          <p:cNvSpPr txBox="1"/>
          <p:nvPr/>
        </p:nvSpPr>
        <p:spPr>
          <a:xfrm>
            <a:off x="8292724" y="6146863"/>
            <a:ext cx="139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From Table 3</a:t>
            </a:r>
          </a:p>
        </p:txBody>
      </p:sp>
    </p:spTree>
    <p:extLst>
      <p:ext uri="{BB962C8B-B14F-4D97-AF65-F5344CB8AC3E}">
        <p14:creationId xmlns:p14="http://schemas.microsoft.com/office/powerpoint/2010/main" val="94469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Public </a:t>
            </a:r>
            <a:r>
              <a:rPr lang="en-US" dirty="0"/>
              <a:t>vs. </a:t>
            </a:r>
            <a:r>
              <a:rPr lang="en-US" dirty="0">
                <a:solidFill>
                  <a:schemeClr val="accent4"/>
                </a:solidFill>
              </a:rPr>
              <a:t>Private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Sector (from Table 3 – 2019)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AD25-49FD-FA48-8544-F37D530E0C7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732143"/>
              </p:ext>
            </p:extLst>
          </p:nvPr>
        </p:nvGraphicFramePr>
        <p:xfrm>
          <a:off x="1066800" y="1212272"/>
          <a:ext cx="9804400" cy="5694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078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EGSS gross output was </a:t>
            </a:r>
            <a:r>
              <a:rPr lang="en-US" b="1" dirty="0">
                <a:solidFill>
                  <a:schemeClr val="tx2"/>
                </a:solidFill>
              </a:rPr>
              <a:t>$725 billion in 2019</a:t>
            </a:r>
          </a:p>
          <a:p>
            <a:pPr lvl="1"/>
            <a:r>
              <a:rPr lang="en-US" dirty="0"/>
              <a:t>About </a:t>
            </a:r>
            <a:r>
              <a:rPr lang="en-US" dirty="0">
                <a:solidFill>
                  <a:schemeClr val="accent4"/>
                </a:solidFill>
              </a:rPr>
              <a:t>1.9% of the total gross output </a:t>
            </a:r>
            <a:r>
              <a:rPr lang="en-US" dirty="0"/>
              <a:t>of the US economy</a:t>
            </a:r>
          </a:p>
          <a:p>
            <a:pPr lvl="1"/>
            <a:r>
              <a:rPr lang="en-US" dirty="0"/>
              <a:t>Public/Government sector is about 27-28% of the EGSS</a:t>
            </a:r>
          </a:p>
          <a:p>
            <a:pPr lvl="1"/>
            <a:r>
              <a:rPr lang="en-US" dirty="0"/>
              <a:t>$738 billion when a portion of the partial categories are included</a:t>
            </a:r>
          </a:p>
          <a:p>
            <a:pPr lvl="2"/>
            <a:r>
              <a:rPr lang="en-US" dirty="0"/>
              <a:t>Not a particularly large gap between scenarios</a:t>
            </a:r>
          </a:p>
          <a:p>
            <a:endParaRPr lang="en-US" dirty="0"/>
          </a:p>
          <a:p>
            <a:r>
              <a:rPr lang="en-US" dirty="0"/>
              <a:t>What’s quantitatively most important in the U.S.? </a:t>
            </a:r>
          </a:p>
          <a:p>
            <a:pPr lvl="1"/>
            <a:r>
              <a:rPr lang="en-US" dirty="0"/>
              <a:t>Waste management, wastewater management, water management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AD25-49FD-FA48-8544-F37D530E0C7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2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Lessons and Data Gaps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089525"/>
          </a:xfrm>
        </p:spPr>
        <p:txBody>
          <a:bodyPr>
            <a:normAutofit/>
          </a:bodyPr>
          <a:lstStyle/>
          <a:p>
            <a:r>
              <a:rPr lang="en-US" dirty="0"/>
              <a:t>Imperfect mapping of NAPCS/NAICS to “environmental” definition in SEEA</a:t>
            </a:r>
          </a:p>
          <a:p>
            <a:pPr lvl="1"/>
            <a:r>
              <a:rPr lang="en-US" dirty="0"/>
              <a:t>Revision cycle to NAPCS/NAICS could incorporate better alignment with SEEA environmental product/industry categories</a:t>
            </a:r>
          </a:p>
          <a:p>
            <a:r>
              <a:rPr lang="en-US" dirty="0"/>
              <a:t>Imperfect alignment with NAPCS/NAICS and CPA/NACE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European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CReMA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excludes marine and mineral resource management even though they are part of the SEEA-CF Classification of Environmental Activities</a:t>
            </a:r>
            <a:endParaRPr lang="en-US" sz="3600" dirty="0"/>
          </a:p>
          <a:p>
            <a:r>
              <a:rPr lang="en-US" dirty="0"/>
              <a:t>Better data &amp; methods required for estimating proportion of partial categories considered to be “environmental”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6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FAF5B-0643-4A32-A170-39DA5F7289FD}"/>
              </a:ext>
            </a:extLst>
          </p:cNvPr>
          <p:cNvSpPr txBox="1"/>
          <p:nvPr/>
        </p:nvSpPr>
        <p:spPr>
          <a:xfrm>
            <a:off x="546537" y="388903"/>
            <a:ext cx="100152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/>
                </a:solidFill>
                <a:latin typeface="+mj-lt"/>
              </a:rPr>
              <a:t>Can firm-level ESG data fill some of the data gaps?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F99155-4FF3-44A3-83E5-8B5783B90A17}"/>
              </a:ext>
            </a:extLst>
          </p:cNvPr>
          <p:cNvSpPr txBox="1"/>
          <p:nvPr/>
        </p:nvSpPr>
        <p:spPr>
          <a:xfrm>
            <a:off x="546537" y="1215176"/>
            <a:ext cx="108992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Recently, agencies like the BEA and US Census Bureau are incorporating “Big Data” and other administrative data already collected as supplements to traditional surveys (Abraham, </a:t>
            </a:r>
            <a:r>
              <a:rPr lang="en-US" sz="2500" dirty="0" err="1"/>
              <a:t>Jarmin</a:t>
            </a:r>
            <a:r>
              <a:rPr lang="en-US" sz="2500" dirty="0"/>
              <a:t>, Moyer, and Shapiro 2019).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/>
              <a:t>e.g., retailer point-of-sale data vs. Monthly and Annual Retail Trade Surveys (Hutchinson 2019); health care insurance claims (Dunn et al.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A 2020 KPMG reports that </a:t>
            </a:r>
            <a:r>
              <a:rPr lang="en-US" sz="2500" b="1" dirty="0">
                <a:solidFill>
                  <a:schemeClr val="accent1"/>
                </a:solidFill>
              </a:rPr>
              <a:t>96 (80) of the largest (large and mid-cap) firms </a:t>
            </a:r>
            <a:r>
              <a:rPr lang="en-US" sz="2500" dirty="0"/>
              <a:t>report publicly on sustainability (e.g., ESG reports, which may include environmental R&amp;D, environmental costs &amp; revenues, environmental fines/taxes)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/>
              <a:t>Consistent with findings in Boffo and </a:t>
            </a:r>
            <a:r>
              <a:rPr lang="en-US" sz="2500" dirty="0" err="1"/>
              <a:t>Patalono</a:t>
            </a:r>
            <a:r>
              <a:rPr lang="en-US" sz="2500" dirty="0"/>
              <a:t>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Is there information on relevant </a:t>
            </a:r>
            <a:r>
              <a:rPr lang="en-US" sz="2500" dirty="0">
                <a:solidFill>
                  <a:schemeClr val="accent4"/>
                </a:solidFill>
              </a:rPr>
              <a:t>monetized environmental expenditures, costs, or revenues</a:t>
            </a:r>
            <a:r>
              <a:rPr lang="en-US" sz="2500" dirty="0"/>
              <a:t> in ESG data that could prevent (or moderate) the need for additional survey data for NSOs?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A2E5A-C939-456B-9DD5-743722C77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t="25455" r="95118" b="68821"/>
          <a:stretch/>
        </p:blipFill>
        <p:spPr>
          <a:xfrm>
            <a:off x="10245086" y="4552312"/>
            <a:ext cx="1475117" cy="7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Firm ESG and climate-related 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55051"/>
            <a:ext cx="11412454" cy="2526750"/>
          </a:xfrm>
        </p:spPr>
        <p:txBody>
          <a:bodyPr>
            <a:normAutofit fontScale="55000" lnSpcReduction="20000"/>
          </a:bodyPr>
          <a:lstStyle/>
          <a:p>
            <a:r>
              <a:rPr lang="en-US" sz="3500" dirty="0"/>
              <a:t>Roughly 31% of US public firms (benchmarked with US firms in </a:t>
            </a:r>
            <a:r>
              <a:rPr lang="en-US" sz="3500" dirty="0" err="1"/>
              <a:t>Compustat</a:t>
            </a:r>
            <a:r>
              <a:rPr lang="en-US" sz="3500" dirty="0"/>
              <a:t> North America) report publicly on environmental activity and have activity captured by </a:t>
            </a:r>
            <a:r>
              <a:rPr lang="en-US" sz="3500" dirty="0" err="1"/>
              <a:t>Refinitiv</a:t>
            </a:r>
            <a:endParaRPr lang="en-US" sz="3500" dirty="0"/>
          </a:p>
          <a:p>
            <a:r>
              <a:rPr lang="en-US" sz="3500" dirty="0"/>
              <a:t>Coverage of annual, monetized values is infrequent</a:t>
            </a:r>
          </a:p>
          <a:p>
            <a:pPr lvl="1"/>
            <a:r>
              <a:rPr lang="en-US" sz="3500" dirty="0"/>
              <a:t>Of the 31%, </a:t>
            </a:r>
            <a:r>
              <a:rPr lang="en-US" sz="3500" b="1" dirty="0"/>
              <a:t>only 0.3% of those US firms in </a:t>
            </a:r>
            <a:r>
              <a:rPr lang="en-US" sz="3500" b="1" dirty="0" err="1"/>
              <a:t>Refinitiv</a:t>
            </a:r>
            <a:r>
              <a:rPr lang="en-US" sz="3500" b="1" dirty="0"/>
              <a:t> report environmental R&amp;D</a:t>
            </a:r>
          </a:p>
          <a:p>
            <a:pPr lvl="1"/>
            <a:r>
              <a:rPr lang="en-US" sz="3500" dirty="0"/>
              <a:t>other monetized values are also infrequent</a:t>
            </a:r>
          </a:p>
          <a:p>
            <a:pPr lvl="2"/>
            <a:r>
              <a:rPr lang="en-US" sz="3500" dirty="0"/>
              <a:t>3.5% for environmental fines</a:t>
            </a:r>
          </a:p>
          <a:p>
            <a:pPr lvl="2"/>
            <a:r>
              <a:rPr lang="en-US" sz="3500" dirty="0"/>
              <a:t>4.5% for environmental expenditures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8858766-14B1-2617-13F2-8D622CAE91B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9000"/>
                    </a14:imgEffect>
                  </a14:imgLayer>
                </a14:imgProps>
              </a:ext>
            </a:extLst>
          </a:blip>
          <a:srcRect l="9121" t="56846" r="75494" b="34529"/>
          <a:stretch/>
        </p:blipFill>
        <p:spPr bwMode="auto">
          <a:xfrm>
            <a:off x="2512412" y="1230821"/>
            <a:ext cx="6946232" cy="1259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586F2-17A0-CF72-5B26-D3162CCD3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68" t="48311" r="50987" b="37777"/>
          <a:stretch/>
        </p:blipFill>
        <p:spPr>
          <a:xfrm>
            <a:off x="727727" y="1385454"/>
            <a:ext cx="1724526" cy="954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5500B7-28CB-BDE7-B840-C7F4EEEB7306}"/>
              </a:ext>
            </a:extLst>
          </p:cNvPr>
          <p:cNvSpPr/>
          <p:nvPr/>
        </p:nvSpPr>
        <p:spPr>
          <a:xfrm>
            <a:off x="5696770" y="1283415"/>
            <a:ext cx="2534652" cy="282514"/>
          </a:xfrm>
          <a:prstGeom prst="rect">
            <a:avLst/>
          </a:prstGeom>
          <a:solidFill>
            <a:srgbClr val="FFE699">
              <a:alpha val="3607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E804D0-6FFE-AACD-167A-0D394A9C8629}"/>
              </a:ext>
            </a:extLst>
          </p:cNvPr>
          <p:cNvPicPr/>
          <p:nvPr/>
        </p:nvPicPr>
        <p:blipFill rotWithShape="1">
          <a:blip r:embed="rId5"/>
          <a:srcRect l="6018" t="25564" r="63369" b="68538"/>
          <a:stretch/>
        </p:blipFill>
        <p:spPr bwMode="auto">
          <a:xfrm>
            <a:off x="2538789" y="2403899"/>
            <a:ext cx="7320908" cy="424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5EB7D-6592-1EA3-349D-FAF07AB5145D}"/>
              </a:ext>
            </a:extLst>
          </p:cNvPr>
          <p:cNvPicPr/>
          <p:nvPr/>
        </p:nvPicPr>
        <p:blipFill rotWithShape="1">
          <a:blip r:embed="rId5"/>
          <a:srcRect l="6018" t="57638" r="63369" b="24040"/>
          <a:stretch/>
        </p:blipFill>
        <p:spPr bwMode="auto">
          <a:xfrm>
            <a:off x="2561799" y="2864345"/>
            <a:ext cx="7320909" cy="1262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87C5C0-E890-E835-8458-01D6AD9AAAD2}"/>
              </a:ext>
            </a:extLst>
          </p:cNvPr>
          <p:cNvSpPr/>
          <p:nvPr/>
        </p:nvSpPr>
        <p:spPr>
          <a:xfrm>
            <a:off x="2512412" y="2872461"/>
            <a:ext cx="7320909" cy="218293"/>
          </a:xfrm>
          <a:prstGeom prst="rect">
            <a:avLst/>
          </a:prstGeom>
          <a:solidFill>
            <a:srgbClr val="FFD966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BE52E7-ADF9-1C72-5DAA-03A631010A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47" t="42779" r="59479" b="32689"/>
          <a:stretch/>
        </p:blipFill>
        <p:spPr>
          <a:xfrm>
            <a:off x="1011297" y="2641495"/>
            <a:ext cx="1325645" cy="13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5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Firm ESG and climate-related 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1412454" cy="5638801"/>
          </a:xfrm>
        </p:spPr>
        <p:txBody>
          <a:bodyPr>
            <a:normAutofit/>
          </a:bodyPr>
          <a:lstStyle/>
          <a:p>
            <a:r>
              <a:rPr lang="en-US" sz="2100" dirty="0"/>
              <a:t>One reason coverage of monetized values may be low is that reports sometimes use long-horizons or projected future expenditures (not current, annual values)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071BA63-3D4E-2227-C47D-E194D13BC9BA}"/>
              </a:ext>
            </a:extLst>
          </p:cNvPr>
          <p:cNvPicPr/>
          <p:nvPr/>
        </p:nvPicPr>
        <p:blipFill rotWithShape="1">
          <a:blip r:embed="rId2"/>
          <a:srcRect l="18292" t="35490" r="76688" b="49538"/>
          <a:stretch/>
        </p:blipFill>
        <p:spPr bwMode="auto">
          <a:xfrm>
            <a:off x="8572380" y="2021584"/>
            <a:ext cx="3010020" cy="2069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731ED2-3BC0-044F-F3ED-0CF9EB2B6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89" t="38363" r="59737" b="39436"/>
          <a:stretch/>
        </p:blipFill>
        <p:spPr>
          <a:xfrm>
            <a:off x="7079856" y="2057400"/>
            <a:ext cx="1247026" cy="1300634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6764F44-DF73-5D58-6BC8-85749582F6FE}"/>
              </a:ext>
            </a:extLst>
          </p:cNvPr>
          <p:cNvPicPr/>
          <p:nvPr/>
        </p:nvPicPr>
        <p:blipFill rotWithShape="1">
          <a:blip r:embed="rId4"/>
          <a:srcRect l="13301" t="34751" r="77637" b="56150"/>
          <a:stretch/>
        </p:blipFill>
        <p:spPr bwMode="auto">
          <a:xfrm>
            <a:off x="1969675" y="2469488"/>
            <a:ext cx="4267200" cy="1554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1371E-FE1F-CD75-C50C-C437ACF34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8" t="48311" r="50987" b="37777"/>
          <a:stretch/>
        </p:blipFill>
        <p:spPr>
          <a:xfrm>
            <a:off x="128747" y="2531240"/>
            <a:ext cx="1898140" cy="1050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E82089-D547-029F-D687-AA1278F97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26" t="55029" r="62435" b="29299"/>
          <a:stretch/>
        </p:blipFill>
        <p:spPr>
          <a:xfrm>
            <a:off x="1993880" y="4447309"/>
            <a:ext cx="10115359" cy="18169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630F10-75AB-4900-524A-33F20FA3BA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90" t="22281" r="71842" b="68636"/>
          <a:stretch/>
        </p:blipFill>
        <p:spPr>
          <a:xfrm>
            <a:off x="330799" y="4668981"/>
            <a:ext cx="1361421" cy="14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11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4DB6-5783-4368-941F-CAFB5B4A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>
              <a:buNone/>
            </a:pPr>
            <a:r>
              <a:rPr lang="en-US" sz="8000" u="sng" dirty="0"/>
              <a:t>Additional questions/comments?</a:t>
            </a:r>
          </a:p>
          <a:p>
            <a:pPr algn="r">
              <a:buNone/>
            </a:pPr>
            <a:r>
              <a:rPr lang="en-US" sz="8000" b="1" dirty="0">
                <a:solidFill>
                  <a:schemeClr val="accent1"/>
                </a:solidFill>
              </a:rPr>
              <a:t>Dennis </a:t>
            </a:r>
            <a:r>
              <a:rPr lang="en-US" sz="8000" b="1" dirty="0" err="1">
                <a:solidFill>
                  <a:schemeClr val="accent1"/>
                </a:solidFill>
              </a:rPr>
              <a:t>Fixler</a:t>
            </a:r>
            <a:endParaRPr lang="en-US" sz="8000" b="1" dirty="0">
              <a:solidFill>
                <a:schemeClr val="accent1"/>
              </a:solidFill>
            </a:endParaRPr>
          </a:p>
          <a:p>
            <a:pPr algn="r">
              <a:buNone/>
            </a:pPr>
            <a:r>
              <a:rPr lang="en-US" sz="8000" i="1" dirty="0"/>
              <a:t>Dennis.Fixler@bea.gov</a:t>
            </a:r>
          </a:p>
          <a:p>
            <a:pPr algn="r">
              <a:buNone/>
            </a:pPr>
            <a:r>
              <a:rPr lang="en-US" sz="8000" b="1" dirty="0">
                <a:solidFill>
                  <a:schemeClr val="accent4"/>
                </a:solidFill>
              </a:rPr>
              <a:t>Julie L. Hass</a:t>
            </a:r>
          </a:p>
          <a:p>
            <a:pPr algn="r">
              <a:buNone/>
            </a:pPr>
            <a:r>
              <a:rPr lang="en-US" sz="8000" i="1" dirty="0"/>
              <a:t>JLHASS@gmail.com</a:t>
            </a:r>
          </a:p>
          <a:p>
            <a:pPr algn="r">
              <a:buNone/>
            </a:pPr>
            <a:r>
              <a:rPr lang="en-US" sz="8000" b="1" dirty="0">
                <a:solidFill>
                  <a:schemeClr val="accent1"/>
                </a:solidFill>
              </a:rPr>
              <a:t>Tina </a:t>
            </a:r>
            <a:r>
              <a:rPr lang="en-US" sz="8000" b="1" dirty="0" err="1">
                <a:solidFill>
                  <a:schemeClr val="accent1"/>
                </a:solidFill>
              </a:rPr>
              <a:t>Highfill</a:t>
            </a:r>
            <a:endParaRPr lang="en-US" sz="8000" b="1" dirty="0">
              <a:solidFill>
                <a:schemeClr val="accent1"/>
              </a:solidFill>
            </a:endParaRPr>
          </a:p>
          <a:p>
            <a:pPr algn="r">
              <a:buNone/>
            </a:pPr>
            <a:r>
              <a:rPr lang="en-US" sz="8000" i="1" dirty="0"/>
              <a:t>Tina.Highfill@bea.gov</a:t>
            </a:r>
          </a:p>
          <a:p>
            <a:pPr algn="r">
              <a:buNone/>
            </a:pPr>
            <a:r>
              <a:rPr lang="en-US" sz="8000" b="1" dirty="0">
                <a:solidFill>
                  <a:schemeClr val="accent4"/>
                </a:solidFill>
              </a:rPr>
              <a:t>Kelly Wentland</a:t>
            </a:r>
          </a:p>
          <a:p>
            <a:pPr algn="r">
              <a:buNone/>
            </a:pPr>
            <a:r>
              <a:rPr lang="en-US" sz="8000" i="1" dirty="0"/>
              <a:t>kwentlan@gmu.edu</a:t>
            </a:r>
          </a:p>
          <a:p>
            <a:pPr algn="r">
              <a:buNone/>
            </a:pPr>
            <a:r>
              <a:rPr lang="en-US" sz="8000" b="1" dirty="0">
                <a:solidFill>
                  <a:schemeClr val="accent1"/>
                </a:solidFill>
              </a:rPr>
              <a:t>Scott Wentland</a:t>
            </a:r>
          </a:p>
          <a:p>
            <a:pPr lvl="1" algn="r">
              <a:buNone/>
            </a:pPr>
            <a:r>
              <a:rPr lang="en-US" sz="8000" i="1" dirty="0"/>
              <a:t>Scott.Wentland@bea.gov</a:t>
            </a:r>
          </a:p>
          <a:p>
            <a:pPr lvl="1" algn="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2413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B112-376D-4830-97EE-714686F9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SEEA Central Framework and Environmental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67426-129B-4320-BF0C-CDFCEBAD1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do we do? </a:t>
            </a:r>
          </a:p>
          <a:p>
            <a:pPr lvl="1"/>
            <a:r>
              <a:rPr lang="en-US" sz="2000" dirty="0"/>
              <a:t>First SEEA-based pilot estimates of environmental activity in the U.S. economy</a:t>
            </a:r>
          </a:p>
          <a:p>
            <a:pPr lvl="2"/>
            <a:r>
              <a:rPr lang="en-US" sz="1800" dirty="0"/>
              <a:t>Comparability – internationally &amp; domestically (consistent with the SNA) </a:t>
            </a:r>
          </a:p>
          <a:p>
            <a:r>
              <a:rPr lang="en-US" sz="2400" dirty="0"/>
              <a:t>SEEA Central Framework: </a:t>
            </a:r>
          </a:p>
          <a:p>
            <a:pPr lvl="1"/>
            <a:r>
              <a:rPr lang="en-US" sz="2000" dirty="0"/>
              <a:t>Physical flow accounts (Ch. 3)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Environmental Activity Accounts (Ch. 4)</a:t>
            </a:r>
          </a:p>
          <a:p>
            <a:pPr marL="914400" lvl="2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1. Environmental protection expenditures accounts</a:t>
            </a:r>
          </a:p>
          <a:p>
            <a:pPr marL="914400" lvl="2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2. Environmental goods and services sector (EGSS) accounts</a:t>
            </a:r>
          </a:p>
          <a:p>
            <a:pPr marL="914400" lvl="2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3. Tax and subsidy accounts</a:t>
            </a:r>
          </a:p>
          <a:p>
            <a:pPr lvl="1"/>
            <a:r>
              <a:rPr lang="en-US" sz="2000" dirty="0"/>
              <a:t>Environmental Asset Accounts (Ch. 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F2EA-ED4A-480D-8431-B5666FD6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90D60-BCB0-4EA4-8E63-40CE4513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1F8DA-B88F-4852-A85C-A6BDF1B83327}"/>
              </a:ext>
            </a:extLst>
          </p:cNvPr>
          <p:cNvSpPr txBox="1"/>
          <p:nvPr/>
        </p:nvSpPr>
        <p:spPr>
          <a:xfrm>
            <a:off x="1700574" y="5614022"/>
            <a:ext cx="805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“economic activities whose primary purpose is to reduce or eliminate pressures on the environment or to make more efficient use of natural resources” (SEEA-CF, §1.30)</a:t>
            </a:r>
            <a:endParaRPr lang="en-US" sz="2000" i="1" dirty="0">
              <a:solidFill>
                <a:schemeClr val="accent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5530ED-C4F4-41A8-903C-205D11120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869" y="3240904"/>
            <a:ext cx="1641462" cy="2114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4583" y="4398373"/>
            <a:ext cx="7315200" cy="49987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FAF5B-0643-4A32-A170-39DA5F7289FD}"/>
              </a:ext>
            </a:extLst>
          </p:cNvPr>
          <p:cNvSpPr txBox="1"/>
          <p:nvPr/>
        </p:nvSpPr>
        <p:spPr>
          <a:xfrm>
            <a:off x="823821" y="333293"/>
            <a:ext cx="100152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accent6"/>
                </a:solidFill>
              </a:rPr>
              <a:t>What do we find with </a:t>
            </a:r>
            <a:r>
              <a:rPr lang="en-US" sz="3500" b="1" dirty="0" err="1">
                <a:solidFill>
                  <a:schemeClr val="accent6"/>
                </a:solidFill>
              </a:rPr>
              <a:t>Refinitiv</a:t>
            </a:r>
            <a:r>
              <a:rPr lang="en-US" sz="3500" b="1" dirty="0">
                <a:solidFill>
                  <a:schemeClr val="accent6"/>
                </a:solidFill>
              </a:rPr>
              <a:t> global data?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3AD8E-32F1-419F-B8F3-52E1490FDCFA}"/>
              </a:ext>
            </a:extLst>
          </p:cNvPr>
          <p:cNvSpPr txBox="1"/>
          <p:nvPr/>
        </p:nvSpPr>
        <p:spPr>
          <a:xfrm>
            <a:off x="1121433" y="1300661"/>
            <a:ext cx="1012741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US coverage (in </a:t>
            </a:r>
            <a:r>
              <a:rPr lang="en-US" sz="2500" b="1" dirty="0">
                <a:solidFill>
                  <a:schemeClr val="accent1"/>
                </a:solidFill>
              </a:rPr>
              <a:t>blue</a:t>
            </a:r>
            <a:r>
              <a:rPr lang="en-US" sz="2500" dirty="0"/>
              <a:t>) represent a relatively large portion of the data relative to the 106 countries globally as well as other OECD countries</a:t>
            </a:r>
            <a:br>
              <a:rPr lang="en-US" sz="2500" dirty="0"/>
            </a:br>
            <a:r>
              <a:rPr lang="en-US" sz="2500" dirty="0"/>
              <a:t>(</a:t>
            </a:r>
            <a:r>
              <a:rPr lang="en-US" sz="2500" b="1" i="1" dirty="0"/>
              <a:t>Appendix 2 – Panel C</a:t>
            </a:r>
            <a:r>
              <a:rPr lang="en-US" sz="2500" dirty="0"/>
              <a:t>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B30D0BC-245C-486A-BB69-A8D604E5FE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593510"/>
              </p:ext>
            </p:extLst>
          </p:nvPr>
        </p:nvGraphicFramePr>
        <p:xfrm>
          <a:off x="192835" y="2883582"/>
          <a:ext cx="5353949" cy="3629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402CE3B-50FA-4BF9-BAB2-E79D72B30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290864"/>
              </p:ext>
            </p:extLst>
          </p:nvPr>
        </p:nvGraphicFramePr>
        <p:xfrm>
          <a:off x="5831455" y="2883582"/>
          <a:ext cx="5417389" cy="3629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1557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FAF5B-0643-4A32-A170-39DA5F7289FD}"/>
              </a:ext>
            </a:extLst>
          </p:cNvPr>
          <p:cNvSpPr txBox="1"/>
          <p:nvPr/>
        </p:nvSpPr>
        <p:spPr>
          <a:xfrm>
            <a:off x="1043796" y="317140"/>
            <a:ext cx="10015268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accent6"/>
                </a:solidFill>
              </a:rPr>
              <a:t>What do we find with </a:t>
            </a:r>
            <a:r>
              <a:rPr lang="en-US" sz="3500" b="1" dirty="0" err="1">
                <a:solidFill>
                  <a:schemeClr val="accent6"/>
                </a:solidFill>
              </a:rPr>
              <a:t>Refinitiv</a:t>
            </a:r>
            <a:r>
              <a:rPr lang="en-US" sz="3500" b="1" dirty="0">
                <a:solidFill>
                  <a:schemeClr val="accent6"/>
                </a:solidFill>
              </a:rPr>
              <a:t> global data?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3AD8E-32F1-419F-B8F3-52E1490FDCFA}"/>
              </a:ext>
            </a:extLst>
          </p:cNvPr>
          <p:cNvSpPr txBox="1"/>
          <p:nvPr/>
        </p:nvSpPr>
        <p:spPr>
          <a:xfrm>
            <a:off x="1043796" y="851358"/>
            <a:ext cx="104552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For those US firms with data – what is environmental R&amp;D as a % of annual GAAP R&amp;D expense?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314ED8-9AC5-4E81-839C-F35F11B29555}"/>
              </a:ext>
            </a:extLst>
          </p:cNvPr>
          <p:cNvGraphicFramePr>
            <a:graphicFrameLocks noGrp="1"/>
          </p:cNvGraphicFramePr>
          <p:nvPr/>
        </p:nvGraphicFramePr>
        <p:xfrm>
          <a:off x="1465051" y="1819868"/>
          <a:ext cx="9696091" cy="26389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36762">
                  <a:extLst>
                    <a:ext uri="{9D8B030D-6E8A-4147-A177-3AD203B41FA5}">
                      <a16:colId xmlns:a16="http://schemas.microsoft.com/office/drawing/2014/main" val="1052093692"/>
                    </a:ext>
                  </a:extLst>
                </a:gridCol>
                <a:gridCol w="654206">
                  <a:extLst>
                    <a:ext uri="{9D8B030D-6E8A-4147-A177-3AD203B41FA5}">
                      <a16:colId xmlns:a16="http://schemas.microsoft.com/office/drawing/2014/main" val="2931539241"/>
                    </a:ext>
                  </a:extLst>
                </a:gridCol>
                <a:gridCol w="774834">
                  <a:extLst>
                    <a:ext uri="{9D8B030D-6E8A-4147-A177-3AD203B41FA5}">
                      <a16:colId xmlns:a16="http://schemas.microsoft.com/office/drawing/2014/main" val="4236748634"/>
                    </a:ext>
                  </a:extLst>
                </a:gridCol>
                <a:gridCol w="718350">
                  <a:extLst>
                    <a:ext uri="{9D8B030D-6E8A-4147-A177-3AD203B41FA5}">
                      <a16:colId xmlns:a16="http://schemas.microsoft.com/office/drawing/2014/main" val="1412079923"/>
                    </a:ext>
                  </a:extLst>
                </a:gridCol>
                <a:gridCol w="696521">
                  <a:extLst>
                    <a:ext uri="{9D8B030D-6E8A-4147-A177-3AD203B41FA5}">
                      <a16:colId xmlns:a16="http://schemas.microsoft.com/office/drawing/2014/main" val="3507233863"/>
                    </a:ext>
                  </a:extLst>
                </a:gridCol>
                <a:gridCol w="768889">
                  <a:extLst>
                    <a:ext uri="{9D8B030D-6E8A-4147-A177-3AD203B41FA5}">
                      <a16:colId xmlns:a16="http://schemas.microsoft.com/office/drawing/2014/main" val="2513314686"/>
                    </a:ext>
                  </a:extLst>
                </a:gridCol>
                <a:gridCol w="759842">
                  <a:extLst>
                    <a:ext uri="{9D8B030D-6E8A-4147-A177-3AD203B41FA5}">
                      <a16:colId xmlns:a16="http://schemas.microsoft.com/office/drawing/2014/main" val="2869988879"/>
                    </a:ext>
                  </a:extLst>
                </a:gridCol>
                <a:gridCol w="714613">
                  <a:extLst>
                    <a:ext uri="{9D8B030D-6E8A-4147-A177-3AD203B41FA5}">
                      <a16:colId xmlns:a16="http://schemas.microsoft.com/office/drawing/2014/main" val="3678138141"/>
                    </a:ext>
                  </a:extLst>
                </a:gridCol>
                <a:gridCol w="723660">
                  <a:extLst>
                    <a:ext uri="{9D8B030D-6E8A-4147-A177-3AD203B41FA5}">
                      <a16:colId xmlns:a16="http://schemas.microsoft.com/office/drawing/2014/main" val="2734750942"/>
                    </a:ext>
                  </a:extLst>
                </a:gridCol>
                <a:gridCol w="732704">
                  <a:extLst>
                    <a:ext uri="{9D8B030D-6E8A-4147-A177-3AD203B41FA5}">
                      <a16:colId xmlns:a16="http://schemas.microsoft.com/office/drawing/2014/main" val="2718186890"/>
                    </a:ext>
                  </a:extLst>
                </a:gridCol>
                <a:gridCol w="886483">
                  <a:extLst>
                    <a:ext uri="{9D8B030D-6E8A-4147-A177-3AD203B41FA5}">
                      <a16:colId xmlns:a16="http://schemas.microsoft.com/office/drawing/2014/main" val="3039308924"/>
                    </a:ext>
                  </a:extLst>
                </a:gridCol>
                <a:gridCol w="1429227">
                  <a:extLst>
                    <a:ext uri="{9D8B030D-6E8A-4147-A177-3AD203B41FA5}">
                      <a16:colId xmlns:a16="http://schemas.microsoft.com/office/drawing/2014/main" val="2009606467"/>
                    </a:ext>
                  </a:extLst>
                </a:gridCol>
              </a:tblGrid>
              <a:tr h="338842">
                <a:tc>
                  <a:txBody>
                    <a:bodyPr/>
                    <a:lstStyle/>
                    <a:p>
                      <a:endParaRPr lang="en-US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N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1%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5%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10%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25%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50%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75%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90%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95%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99%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 err="1">
                          <a:effectLst/>
                        </a:rPr>
                        <a:t>Mean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62264"/>
                  </a:ext>
                </a:extLst>
              </a:tr>
              <a:tr h="5126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All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0.04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0.50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13.62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23.51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50.39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109.25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172.00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250.00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64.94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40446"/>
                  </a:ext>
                </a:extLst>
              </a:tr>
              <a:tr h="5126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If &gt;100%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13</a:t>
                      </a:r>
                    </a:p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(12%)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101.38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116.25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157.50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191.30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250.00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283.95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283.95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165.48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51565"/>
                  </a:ext>
                </a:extLst>
              </a:tr>
              <a:tr h="5213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if =100%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14</a:t>
                      </a:r>
                    </a:p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(13%)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100.00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100.00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100.00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100.00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100.00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640940"/>
                  </a:ext>
                </a:extLst>
              </a:tr>
              <a:tr h="5126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900" b="1" dirty="0">
                          <a:effectLst/>
                        </a:rPr>
                        <a:t>if &lt;100%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78</a:t>
                      </a:r>
                    </a:p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(74%)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0.03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0.49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0.50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19.37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37.99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66.67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>
                          <a:effectLst/>
                        </a:rPr>
                        <a:t>85.82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99.38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99.99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b="1" dirty="0">
                          <a:effectLst/>
                        </a:rPr>
                        <a:t>41.90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7206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1B04600-F14D-4FCF-AF84-B497BEF26D92}"/>
              </a:ext>
            </a:extLst>
          </p:cNvPr>
          <p:cNvSpPr txBox="1"/>
          <p:nvPr/>
        </p:nvSpPr>
        <p:spPr>
          <a:xfrm>
            <a:off x="1085491" y="4565585"/>
            <a:ext cx="104552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Caveat: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Voluntary reporting with very limited coverage</a:t>
            </a:r>
          </a:p>
        </p:txBody>
      </p:sp>
    </p:spTree>
    <p:extLst>
      <p:ext uri="{BB962C8B-B14F-4D97-AF65-F5344CB8AC3E}">
        <p14:creationId xmlns:p14="http://schemas.microsoft.com/office/powerpoint/2010/main" val="358305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FAF5B-0643-4A32-A170-39DA5F7289FD}"/>
              </a:ext>
            </a:extLst>
          </p:cNvPr>
          <p:cNvSpPr txBox="1"/>
          <p:nvPr/>
        </p:nvSpPr>
        <p:spPr>
          <a:xfrm>
            <a:off x="292252" y="284803"/>
            <a:ext cx="100152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accent6"/>
                </a:solidFill>
              </a:rPr>
              <a:t>Future opportunities with US firm public reporting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3AD8E-32F1-419F-B8F3-52E1490FDCFA}"/>
              </a:ext>
            </a:extLst>
          </p:cNvPr>
          <p:cNvSpPr txBox="1"/>
          <p:nvPr/>
        </p:nvSpPr>
        <p:spPr>
          <a:xfrm>
            <a:off x="292252" y="1142608"/>
            <a:ext cx="1087791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US accounting standard setters and regulators have been discussing mandatory environmental reporting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FASB Staff Educational Paper “</a:t>
            </a:r>
            <a:r>
              <a:rPr lang="en-US" sz="2100" i="1" dirty="0">
                <a:hlinkClick r:id="rId2"/>
              </a:rPr>
              <a:t>Intersection of Environmental, Social, and Governance Matters With Financial Accounting Standards</a:t>
            </a:r>
            <a:r>
              <a:rPr lang="en-US" sz="2100" i="1" dirty="0"/>
              <a:t>” issued 3/19/21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The SEC actually proposed rules on 3/21/22 “</a:t>
            </a:r>
            <a:r>
              <a:rPr lang="en-US" sz="2100" dirty="0">
                <a:hlinkClick r:id="rId3"/>
              </a:rPr>
              <a:t>The Enhancement and Standardization of Climate-Related Disclosures for Investors</a:t>
            </a:r>
            <a:r>
              <a:rPr lang="en-US" sz="2100" dirty="0"/>
              <a:t>” with a targeted effective date for December of 2022.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Requires reporting on climate costs that are &gt;=1% of each line of a company’s financial statements (could correspond with R&amp;D, p. 138-139)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Received &gt;5,000 regarding its: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100" dirty="0"/>
              <a:t>Legality (as it corresponds to the Supreme Court’s decision in </a:t>
            </a:r>
            <a:r>
              <a:rPr lang="en-US" sz="2100" i="1" dirty="0"/>
              <a:t>West Virginia v. Environmental Protection Agency</a:t>
            </a:r>
            <a:r>
              <a:rPr lang="en-US" sz="2100" dirty="0"/>
              <a:t> in June of 2022)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100" dirty="0"/>
              <a:t>The 1% reporting threshold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100" dirty="0"/>
              <a:t>Requirements for scope 3 emissions in addition to scope 1 and 2 emissions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The timeline for final rules has been pushed back and the commission is still evaluating whether to make requirements less “onerous” (</a:t>
            </a:r>
            <a:r>
              <a:rPr lang="en-US" sz="2100" i="1" dirty="0"/>
              <a:t>Wall Street Journal, Feb. 3, 2023)</a:t>
            </a:r>
            <a:endParaRPr lang="en-US" sz="21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45743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E4EAF-DC32-4264-9924-6D4147F2B2A6}"/>
              </a:ext>
            </a:extLst>
          </p:cNvPr>
          <p:cNvSpPr txBox="1"/>
          <p:nvPr/>
        </p:nvSpPr>
        <p:spPr>
          <a:xfrm>
            <a:off x="741871" y="483079"/>
            <a:ext cx="10712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Examples of firms in the environmental R&amp;D reporting sample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C750CE-07A0-4B65-8CAD-208C9EAF2730}"/>
              </a:ext>
            </a:extLst>
          </p:cNvPr>
          <p:cNvSpPr/>
          <p:nvPr/>
        </p:nvSpPr>
        <p:spPr>
          <a:xfrm>
            <a:off x="836762" y="960133"/>
            <a:ext cx="9929004" cy="4458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General Electric Co – Aircraft engine and engine parts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Xerox Holdings Corp – Computing infrastructure, data processing, and related services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Weyerhaeuser Co – Timberland company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Air Products and Chemicals Inc – Industrial gas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Texas Instruments Inc – Semiconductor and related device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FMC Corp – Pesticide and other agricultural chemical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Danaher Corp –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Aaon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Inc. – Air conditioning and HVAC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Marathon Oil Corp – Crude petroleum extraction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Raytheon Technologies Corp – Aircraft engine and engine parts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Archer-Daniels-Midland Co – Other miscellaneous food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Caterpillar Inc (2012) – Construction machinery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Kimberly-Clark Corp – Sanitary paper product manufacturing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Eli Lilly and Co – Pharmaceutical preparation manufacturing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C528B-3FA4-6258-A2AE-A37B6F9BCC6E}"/>
              </a:ext>
            </a:extLst>
          </p:cNvPr>
          <p:cNvSpPr txBox="1"/>
          <p:nvPr/>
        </p:nvSpPr>
        <p:spPr>
          <a:xfrm>
            <a:off x="8333875" y="6432884"/>
            <a:ext cx="355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 action="ppaction://hlinksldjump"/>
              </a:rPr>
              <a:t>Back to % breakout findings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6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0232"/>
            <a:ext cx="10972800" cy="4678363"/>
          </a:xfrm>
        </p:spPr>
        <p:txBody>
          <a:bodyPr>
            <a:normAutofit/>
          </a:bodyPr>
          <a:lstStyle/>
          <a:p>
            <a:r>
              <a:rPr lang="en-US" dirty="0"/>
              <a:t>BEA’s </a:t>
            </a:r>
            <a:r>
              <a:rPr lang="en-US" dirty="0">
                <a:solidFill>
                  <a:schemeClr val="accent1"/>
                </a:solidFill>
              </a:rPr>
              <a:t>satellite account approach</a:t>
            </a:r>
          </a:p>
          <a:p>
            <a:pPr lvl="1"/>
            <a:r>
              <a:rPr lang="en-US" dirty="0"/>
              <a:t>Primary data source: BEA’s internal </a:t>
            </a:r>
            <a:r>
              <a:rPr lang="en-US" dirty="0">
                <a:solidFill>
                  <a:schemeClr val="accent4"/>
                </a:solidFill>
              </a:rPr>
              <a:t>supply-use table (SUT) data</a:t>
            </a:r>
          </a:p>
          <a:p>
            <a:pPr lvl="2"/>
            <a:r>
              <a:rPr lang="en-US" dirty="0"/>
              <a:t>Drawn chiefly from the Economic Census and other sources</a:t>
            </a:r>
          </a:p>
          <a:p>
            <a:pPr lvl="2"/>
            <a:r>
              <a:rPr lang="en-US" dirty="0"/>
              <a:t>Very detailed product-level categories (5,300+ product categories)</a:t>
            </a:r>
          </a:p>
          <a:p>
            <a:pPr lvl="1"/>
            <a:r>
              <a:rPr lang="en-US" dirty="0"/>
              <a:t>Supplementary data sources to fill in gaps</a:t>
            </a:r>
          </a:p>
          <a:p>
            <a:pPr lvl="2"/>
            <a:r>
              <a:rPr lang="en-US" dirty="0"/>
              <a:t>Official sources: USDA, DOE, DOI</a:t>
            </a:r>
          </a:p>
          <a:p>
            <a:pPr lvl="2"/>
            <a:r>
              <a:rPr lang="en-US" dirty="0"/>
              <a:t>Private: </a:t>
            </a:r>
            <a:r>
              <a:rPr lang="en-US" dirty="0" err="1"/>
              <a:t>Refinitiv</a:t>
            </a:r>
            <a:r>
              <a:rPr lang="en-US" dirty="0"/>
              <a:t> firm-level ESG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95" y="3949849"/>
            <a:ext cx="4556138" cy="23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13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BEC0-C895-4965-8714-04C229E0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A9BA-633E-48F5-A702-027D6B0B5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4648"/>
            <a:ext cx="10972800" cy="46783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Determine relevant categories based on </a:t>
            </a:r>
            <a:r>
              <a:rPr lang="en-US" dirty="0">
                <a:solidFill>
                  <a:schemeClr val="accent4"/>
                </a:solidFill>
              </a:rPr>
              <a:t>SEEA Ch. 4 definitions</a:t>
            </a:r>
          </a:p>
          <a:p>
            <a:pPr lvl="1"/>
            <a:r>
              <a:rPr lang="en-US" dirty="0"/>
              <a:t>Start with European Statistical System categories</a:t>
            </a:r>
          </a:p>
          <a:p>
            <a:pPr lvl="2"/>
            <a:r>
              <a:rPr lang="en-US" dirty="0"/>
              <a:t>Converting </a:t>
            </a:r>
            <a:r>
              <a:rPr lang="en-US" dirty="0">
                <a:solidFill>
                  <a:schemeClr val="tx2"/>
                </a:solidFill>
              </a:rPr>
              <a:t>CPA/</a:t>
            </a:r>
            <a:r>
              <a:rPr lang="en-US" dirty="0">
                <a:solidFill>
                  <a:schemeClr val="accent1"/>
                </a:solidFill>
              </a:rPr>
              <a:t>NACE to NAPCS/NAICS </a:t>
            </a:r>
            <a:r>
              <a:rPr lang="en-US" dirty="0">
                <a:sym typeface="Wingdings" panose="05000000000000000000" pitchFamily="2" charset="2"/>
              </a:rPr>
              <a:t> mapping is imperfect</a:t>
            </a:r>
            <a:endParaRPr lang="en-US" dirty="0"/>
          </a:p>
          <a:p>
            <a:pPr lvl="2"/>
            <a:r>
              <a:rPr lang="en-US" dirty="0"/>
              <a:t>Use U.S. sources and prior work for clarifications on NAPCS/NAICS definition, including DOC/ESA’s “Measuring the Green Economy” appendix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/>
              <a:t>Fully aligned category (100% environmental)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/>
              <a:t>Partially relevant (&lt;100%)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/>
              <a:t>Out of boundary/scope</a:t>
            </a:r>
          </a:p>
          <a:p>
            <a:pPr marL="914400" lvl="1" indent="-457200"/>
            <a:r>
              <a:rPr lang="en-US" dirty="0"/>
              <a:t>1 &amp; 2 were then sorted into </a:t>
            </a:r>
            <a:r>
              <a:rPr lang="en-US" dirty="0">
                <a:solidFill>
                  <a:schemeClr val="accent4"/>
                </a:solidFill>
              </a:rPr>
              <a:t>CEPA and </a:t>
            </a:r>
            <a:r>
              <a:rPr lang="en-US" dirty="0" err="1">
                <a:solidFill>
                  <a:schemeClr val="accent4"/>
                </a:solidFill>
              </a:rPr>
              <a:t>CReMA</a:t>
            </a:r>
            <a:r>
              <a:rPr lang="en-US" dirty="0">
                <a:solidFill>
                  <a:schemeClr val="accent4"/>
                </a:solidFill>
              </a:rPr>
              <a:t> classifications </a:t>
            </a:r>
          </a:p>
          <a:p>
            <a:pPr marL="1371600" lvl="2" indent="-457200"/>
            <a:r>
              <a:rPr lang="en-US" dirty="0">
                <a:solidFill>
                  <a:schemeClr val="accent4"/>
                </a:solidFill>
              </a:rPr>
              <a:t>CEPA</a:t>
            </a:r>
            <a:r>
              <a:rPr lang="en-US" dirty="0"/>
              <a:t> – </a:t>
            </a:r>
            <a:r>
              <a:rPr lang="en-US" dirty="0">
                <a:solidFill>
                  <a:schemeClr val="accent4"/>
                </a:solidFill>
              </a:rPr>
              <a:t>C</a:t>
            </a:r>
            <a:r>
              <a:rPr lang="en-US" dirty="0"/>
              <a:t>lassification of </a:t>
            </a:r>
            <a:r>
              <a:rPr lang="en-US" u="sng" dirty="0">
                <a:solidFill>
                  <a:schemeClr val="accent4"/>
                </a:solidFill>
              </a:rPr>
              <a:t>E</a:t>
            </a:r>
            <a:r>
              <a:rPr lang="en-US" u="sng" dirty="0"/>
              <a:t>nvironmental </a:t>
            </a:r>
            <a:r>
              <a:rPr lang="en-US" u="sng" dirty="0">
                <a:solidFill>
                  <a:schemeClr val="accent4"/>
                </a:solidFill>
              </a:rPr>
              <a:t>P</a:t>
            </a:r>
            <a:r>
              <a:rPr lang="en-US" u="sng" dirty="0"/>
              <a:t>rotection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A</a:t>
            </a:r>
            <a:r>
              <a:rPr lang="en-US" dirty="0"/>
              <a:t>ctivities </a:t>
            </a:r>
          </a:p>
          <a:p>
            <a:pPr marL="1371600" lvl="2" indent="-457200"/>
            <a:r>
              <a:rPr lang="en-US" dirty="0" err="1">
                <a:solidFill>
                  <a:schemeClr val="accent4"/>
                </a:solidFill>
              </a:rPr>
              <a:t>CReMA</a:t>
            </a:r>
            <a:r>
              <a:rPr lang="en-US" dirty="0"/>
              <a:t> – </a:t>
            </a:r>
            <a:r>
              <a:rPr lang="en-US" dirty="0">
                <a:solidFill>
                  <a:schemeClr val="accent4"/>
                </a:solidFill>
              </a:rPr>
              <a:t>C</a:t>
            </a:r>
            <a:r>
              <a:rPr lang="en-US" dirty="0"/>
              <a:t>lassification for </a:t>
            </a:r>
            <a:r>
              <a:rPr lang="en-US" u="sng" dirty="0">
                <a:solidFill>
                  <a:schemeClr val="accent4"/>
                </a:solidFill>
              </a:rPr>
              <a:t>Re</a:t>
            </a:r>
            <a:r>
              <a:rPr lang="en-US" u="sng" dirty="0"/>
              <a:t>source </a:t>
            </a:r>
            <a:r>
              <a:rPr lang="en-US" u="sng" dirty="0">
                <a:solidFill>
                  <a:schemeClr val="accent4"/>
                </a:solidFill>
              </a:rPr>
              <a:t>M</a:t>
            </a:r>
            <a:r>
              <a:rPr lang="en-US" u="sng" dirty="0"/>
              <a:t>anagement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A</a:t>
            </a:r>
            <a:r>
              <a:rPr lang="en-US" dirty="0"/>
              <a:t>ctivities</a:t>
            </a:r>
          </a:p>
          <a:p>
            <a:pPr marL="1828800" lvl="3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B042C-EBD0-4ED4-BD5E-D2F2799F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F24CF-B279-4FB3-9C12-8C1F48F2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2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challenges – partial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relevant are partial categories?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Scenario 1</a:t>
            </a:r>
            <a:r>
              <a:rPr lang="en-US" dirty="0"/>
              <a:t>: exclude them entirely</a:t>
            </a:r>
          </a:p>
          <a:p>
            <a:pPr lvl="2"/>
            <a:r>
              <a:rPr lang="en-US" dirty="0"/>
              <a:t>Conservative estimate of the EGSS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Scenario 2</a:t>
            </a:r>
            <a:r>
              <a:rPr lang="en-US" dirty="0"/>
              <a:t>: assign a small percentage of the partial category (10%) where supplemental data is currently insufficient</a:t>
            </a:r>
          </a:p>
          <a:p>
            <a:pPr lvl="2"/>
            <a:r>
              <a:rPr lang="en-US" dirty="0"/>
              <a:t>Slightly less conservative, but still fairly conservative overall</a:t>
            </a:r>
          </a:p>
          <a:p>
            <a:pPr lvl="2"/>
            <a:r>
              <a:rPr lang="en-US" dirty="0"/>
              <a:t>If the gap between these two estimates is large, it would be evidence that partial categories are overwhelmingly important</a:t>
            </a:r>
          </a:p>
          <a:p>
            <a:pPr lvl="3"/>
            <a:r>
              <a:rPr lang="en-US" dirty="0"/>
              <a:t>A large gap would indicate that Scenario 1 is not really in the ballpark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B2E3-3E40-5040-904C-5D9B1F512E40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9" y="85047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U.S. Environmental Goods &amp; Services Sector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13551"/>
              </p:ext>
            </p:extLst>
          </p:nvPr>
        </p:nvGraphicFramePr>
        <p:xfrm>
          <a:off x="360219" y="999447"/>
          <a:ext cx="11426083" cy="57282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48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9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0830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Table 1a. Estimates of gross output for environmental goods and services (EGSS) (in millions $)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2015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2019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r>
                        <a:rPr lang="fr-FR" sz="1400" b="1" dirty="0">
                          <a:effectLst/>
                        </a:rPr>
                        <a:t> </a:t>
                      </a:r>
                      <a:r>
                        <a:rPr lang="fr-FR" sz="1400" b="1" dirty="0" err="1">
                          <a:effectLst/>
                        </a:rPr>
                        <a:t>category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Producer Value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Margins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Purchaser</a:t>
                      </a:r>
                      <a:r>
                        <a:rPr kumimoji="0" lang="fr-FR" sz="1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Value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Producer Value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Margins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>
                          <a:effectLst/>
                        </a:rPr>
                        <a:t>Purchaser</a:t>
                      </a:r>
                      <a:r>
                        <a:rPr lang="fr-FR" sz="1400" b="1" dirty="0">
                          <a:effectLst/>
                        </a:rPr>
                        <a:t> Value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of ambient air and </a:t>
                      </a:r>
                      <a:r>
                        <a:rPr lang="fr-FR" sz="1300" b="0" dirty="0" err="1">
                          <a:effectLst/>
                        </a:rPr>
                        <a:t>climate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$2,976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$2,686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$5,662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$2,611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$4,513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$7,124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Wastewater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$84,384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$1,370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$85,754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$95,508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$2,192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$97,700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$126,204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$27,298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$153,502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$152,873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$33,605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$186,478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40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and </a:t>
                      </a:r>
                      <a:r>
                        <a:rPr lang="fr-FR" sz="1300" b="0" dirty="0" err="1">
                          <a:effectLst/>
                        </a:rPr>
                        <a:t>remediation</a:t>
                      </a:r>
                      <a:r>
                        <a:rPr lang="fr-FR" sz="1300" b="0" dirty="0">
                          <a:effectLst/>
                        </a:rPr>
                        <a:t> of </a:t>
                      </a:r>
                      <a:r>
                        <a:rPr lang="fr-FR" sz="1300" b="0" dirty="0" err="1">
                          <a:effectLst/>
                        </a:rPr>
                        <a:t>soil</a:t>
                      </a:r>
                      <a:r>
                        <a:rPr lang="fr-FR" sz="1300" b="0" dirty="0">
                          <a:effectLst/>
                        </a:rPr>
                        <a:t>, </a:t>
                      </a:r>
                      <a:r>
                        <a:rPr lang="fr-FR" sz="1300" b="0" dirty="0" err="1">
                          <a:effectLst/>
                        </a:rPr>
                        <a:t>groundwater</a:t>
                      </a:r>
                      <a:r>
                        <a:rPr lang="fr-FR" sz="1300" b="0" dirty="0">
                          <a:effectLst/>
                        </a:rPr>
                        <a:t> and surface water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$7,581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$3,626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$11,207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$12,379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$7,810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$20,189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Protection of biodiversity and landscapes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$79,665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$79,665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$93,494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$93,494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70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</a:t>
                      </a:r>
                      <a:r>
                        <a:rPr lang="fr-FR" sz="1300" b="0" dirty="0" err="1">
                          <a:effectLst/>
                        </a:rPr>
                        <a:t>against</a:t>
                      </a:r>
                      <a:r>
                        <a:rPr lang="fr-FR" sz="1300" b="0" dirty="0">
                          <a:effectLst/>
                        </a:rPr>
                        <a:t> radiation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$1,765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$484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$2,249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$2,950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$981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$3,931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90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Other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environmental</a:t>
                      </a:r>
                      <a:r>
                        <a:rPr lang="fr-FR" sz="1300" b="0" dirty="0">
                          <a:effectLst/>
                        </a:rPr>
                        <a:t> protection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$6,160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$6,160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$6,798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$6,798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water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$103,391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$1,802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$105,193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$122,391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$2,228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$124,618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resources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$2,185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$2,185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$4,357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$4,357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areas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$3,537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$3,537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$3,578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$3,578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Minimisation of the intake of forest resources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$339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$339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$368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$368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wild flora and fauna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$4,072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$4,072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$3,378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$3,378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Production of energy from renewable 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$53,131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$2,323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$55,454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$56,824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$3,097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$59,920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Heat/Energy saving and management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$27,077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$41,878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$68,955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$30,119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$40,190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$70,309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Mixed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Mixed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$31,101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$709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$31,810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$35,941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$702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$36,644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effectLst/>
                        </a:rPr>
                        <a:t>Unclassified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Unclassified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$3,910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$898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$4,808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$4,711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$928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$5,639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45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$537,479</a:t>
                      </a:r>
                      <a:endParaRPr lang="en-US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$83,074</a:t>
                      </a:r>
                      <a:endParaRPr lang="en-US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$620,553</a:t>
                      </a:r>
                      <a:endParaRPr lang="en-US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$628,280</a:t>
                      </a:r>
                      <a:endParaRPr lang="en-US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$96,246</a:t>
                      </a:r>
                      <a:endParaRPr lang="en-US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$724,526</a:t>
                      </a:r>
                      <a:endParaRPr lang="en-US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459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Note: Scenario 1 - Excluding EGS where we do not have source data to estimate the “environmental” portion of the commodity.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67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9" y="85047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U.S. EGSS including partial categories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092584"/>
              </p:ext>
            </p:extLst>
          </p:nvPr>
        </p:nvGraphicFramePr>
        <p:xfrm>
          <a:off x="360218" y="999447"/>
          <a:ext cx="11471565" cy="57282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5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0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0830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Table 1b. Estimates of gross output for environmental goods and services (EGSS) (in millions $)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2015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2019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CEPA/</a:t>
                      </a:r>
                      <a:r>
                        <a:rPr lang="fr-FR" sz="1400" b="1" dirty="0" err="1">
                          <a:effectLst/>
                        </a:rPr>
                        <a:t>CReMA</a:t>
                      </a:r>
                      <a:r>
                        <a:rPr lang="fr-FR" sz="1400" b="1" dirty="0">
                          <a:effectLst/>
                        </a:rPr>
                        <a:t> </a:t>
                      </a:r>
                      <a:r>
                        <a:rPr lang="fr-FR" sz="1400" b="1" dirty="0" err="1">
                          <a:effectLst/>
                        </a:rPr>
                        <a:t>category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Producer Value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Margins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Purchaser</a:t>
                      </a:r>
                      <a:r>
                        <a:rPr kumimoji="0" lang="fr-FR" sz="1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Value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Producer Value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Margins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>
                          <a:effectLst/>
                        </a:rPr>
                        <a:t>Purchaser</a:t>
                      </a:r>
                      <a:r>
                        <a:rPr lang="fr-FR" sz="1400" b="1" dirty="0">
                          <a:effectLst/>
                        </a:rPr>
                        <a:t> Value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of ambient air and </a:t>
                      </a:r>
                      <a:r>
                        <a:rPr lang="fr-FR" sz="1300" b="0" dirty="0" err="1">
                          <a:effectLst/>
                        </a:rPr>
                        <a:t>climate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$2,976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$2,686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$5,662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$2,611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$4,513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$7,124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Wastewater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$84,384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$1,370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$85,754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$95,508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$2,192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$97,700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Waste</a:t>
                      </a:r>
                      <a:r>
                        <a:rPr lang="fr-FR" sz="1300" b="0" dirty="0">
                          <a:effectLst/>
                        </a:rPr>
                        <a:t> management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$126,494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$27,390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$153,884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$153,281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$33,744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$187,025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40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and </a:t>
                      </a:r>
                      <a:r>
                        <a:rPr lang="fr-FR" sz="1300" b="0" dirty="0" err="1">
                          <a:effectLst/>
                        </a:rPr>
                        <a:t>remediation</a:t>
                      </a:r>
                      <a:r>
                        <a:rPr lang="fr-FR" sz="1300" b="0" dirty="0">
                          <a:effectLst/>
                        </a:rPr>
                        <a:t> of </a:t>
                      </a:r>
                      <a:r>
                        <a:rPr lang="fr-FR" sz="1300" b="0" dirty="0" err="1">
                          <a:effectLst/>
                        </a:rPr>
                        <a:t>soil</a:t>
                      </a:r>
                      <a:r>
                        <a:rPr lang="fr-FR" sz="1300" b="0" dirty="0">
                          <a:effectLst/>
                        </a:rPr>
                        <a:t>, </a:t>
                      </a:r>
                      <a:r>
                        <a:rPr lang="fr-FR" sz="1300" b="0" dirty="0" err="1">
                          <a:effectLst/>
                        </a:rPr>
                        <a:t>groundwater</a:t>
                      </a:r>
                      <a:r>
                        <a:rPr lang="fr-FR" sz="1300" b="0" dirty="0">
                          <a:effectLst/>
                        </a:rPr>
                        <a:t> and surface water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$9,771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$3,626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$13,397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$14,592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$7,810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$22,402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60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Protection of biodiversity and landscapes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$79,665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$79,665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$93,494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$93,494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70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Protection </a:t>
                      </a:r>
                      <a:r>
                        <a:rPr lang="fr-FR" sz="1300" b="0" dirty="0" err="1">
                          <a:effectLst/>
                        </a:rPr>
                        <a:t>against</a:t>
                      </a:r>
                      <a:r>
                        <a:rPr lang="fr-FR" sz="1300" b="0" dirty="0">
                          <a:effectLst/>
                        </a:rPr>
                        <a:t> radiation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$1,765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$484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$2,249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$2,950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$981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$3,931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90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Other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environmental</a:t>
                      </a:r>
                      <a:r>
                        <a:rPr lang="fr-FR" sz="1300" b="0" dirty="0">
                          <a:effectLst/>
                        </a:rPr>
                        <a:t> protection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$6,160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$6,160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$6,798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$6,798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100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water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$103,391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$1,802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$105,193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$122,391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$2,228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$124,618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</a:t>
                      </a:r>
                      <a:r>
                        <a:rPr lang="fr-FR" sz="1300" b="0" dirty="0" err="1">
                          <a:effectLst/>
                        </a:rPr>
                        <a:t>resources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$4,873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$835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$5,708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$6,686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$845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$7,531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Management of </a:t>
                      </a:r>
                      <a:r>
                        <a:rPr lang="fr-FR" sz="1300" b="0" dirty="0" err="1">
                          <a:effectLst/>
                        </a:rPr>
                        <a:t>forest</a:t>
                      </a:r>
                      <a:r>
                        <a:rPr lang="fr-FR" sz="1300" b="0" dirty="0">
                          <a:effectLst/>
                        </a:rPr>
                        <a:t> areas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$3,537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$3,537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$3,578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$0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$3,578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112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Minimisation of the intake of forest resources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$566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$622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$565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$624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120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Management of wild flora and fauna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$4,422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$4,431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$3,877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$11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$3,889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54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Production of energy from renewable sources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$55,617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$2,571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$58,188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$59,190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$3,239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$62,429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132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>
                          <a:effectLst/>
                        </a:rPr>
                        <a:t>Heat/Energy saving and management</a:t>
                      </a:r>
                      <a:endParaRPr lang="en-US" sz="13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$27,208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$41,915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$69,123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$30,233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$40,223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$70,456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Mixed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>
                          <a:effectLst/>
                        </a:rPr>
                        <a:t>Mixed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$34,411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$1,076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$35,487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$39,539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$1,044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$40,583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effectLst/>
                        </a:rPr>
                        <a:t>Unclassified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0" dirty="0" err="1">
                          <a:effectLst/>
                        </a:rPr>
                        <a:t>Unclassified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$4,544 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$960 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$5,504 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$5,113 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$994 </a:t>
                      </a:r>
                      <a:endParaRPr lang="en-US" sz="130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$6,107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45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$549,784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$84,779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$634,563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$640,407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$97,882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$738,288 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459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Note: Scenario 2 - For a sensitivity analysis we use a placeholder of 10% for EGS for partial categories without source data to estimate the “environmental” portion of the commodity.</a:t>
                      </a:r>
                    </a:p>
                  </a:txBody>
                  <a:tcPr marL="73644" marR="7364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73644" marR="73644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805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2019 EGSS Breakdown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AD25-49FD-FA48-8544-F37D530E0C71}" type="datetime1">
              <a:rPr lang="en-US" sz="1050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 sz="105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z="1050" smtClean="0">
                <a:solidFill>
                  <a:srgbClr val="000000">
                    <a:tint val="75000"/>
                  </a:srgbClr>
                </a:solidFill>
              </a:rPr>
              <a:pPr/>
              <a:t>8</a:t>
            </a:fld>
            <a:endParaRPr lang="en-US" sz="105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69884"/>
              </p:ext>
            </p:extLst>
          </p:nvPr>
        </p:nvGraphicFramePr>
        <p:xfrm>
          <a:off x="445008" y="1091185"/>
          <a:ext cx="11472672" cy="569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130632"/>
              </p:ext>
            </p:extLst>
          </p:nvPr>
        </p:nvGraphicFramePr>
        <p:xfrm>
          <a:off x="83127" y="1091185"/>
          <a:ext cx="12108873" cy="576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7C1303-5337-DADD-7839-ED36BD11FA14}"/>
              </a:ext>
            </a:extLst>
          </p:cNvPr>
          <p:cNvSpPr txBox="1"/>
          <p:nvPr/>
        </p:nvSpPr>
        <p:spPr>
          <a:xfrm>
            <a:off x="83127" y="6475511"/>
            <a:ext cx="212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From Table 1a - Scenario 1</a:t>
            </a:r>
          </a:p>
        </p:txBody>
      </p:sp>
    </p:spTree>
    <p:extLst>
      <p:ext uri="{BB962C8B-B14F-4D97-AF65-F5344CB8AC3E}">
        <p14:creationId xmlns:p14="http://schemas.microsoft.com/office/powerpoint/2010/main" val="26919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EGSS Breakdown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AD25-49FD-FA48-8544-F37D530E0C7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3/15/2023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37F8-DB9F-4D58-B490-F5ECA928CA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535467"/>
              </p:ext>
            </p:extLst>
          </p:nvPr>
        </p:nvGraphicFramePr>
        <p:xfrm>
          <a:off x="445008" y="1091185"/>
          <a:ext cx="11472672" cy="569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667479"/>
              </p:ext>
            </p:extLst>
          </p:nvPr>
        </p:nvGraphicFramePr>
        <p:xfrm>
          <a:off x="83127" y="1091185"/>
          <a:ext cx="12108873" cy="576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Left Arrow 11"/>
          <p:cNvSpPr/>
          <p:nvPr/>
        </p:nvSpPr>
        <p:spPr>
          <a:xfrm>
            <a:off x="6845491" y="6144027"/>
            <a:ext cx="713509" cy="43439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1033483" y="5165719"/>
            <a:ext cx="713509" cy="43439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1258897" y="2187349"/>
            <a:ext cx="713509" cy="43439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EC4DF-35A6-3207-C495-0FD342B4ABCA}"/>
              </a:ext>
            </a:extLst>
          </p:cNvPr>
          <p:cNvSpPr txBox="1"/>
          <p:nvPr/>
        </p:nvSpPr>
        <p:spPr>
          <a:xfrm>
            <a:off x="83127" y="6475511"/>
            <a:ext cx="212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From Table 1a - Scenario 1</a:t>
            </a:r>
          </a:p>
        </p:txBody>
      </p:sp>
    </p:spTree>
    <p:extLst>
      <p:ext uri="{BB962C8B-B14F-4D97-AF65-F5344CB8AC3E}">
        <p14:creationId xmlns:p14="http://schemas.microsoft.com/office/powerpoint/2010/main" val="104059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BEA-PPT-ArtDeco-Style">
  <a:themeElements>
    <a:clrScheme name="BEA-Colors-2016 1">
      <a:dk1>
        <a:srgbClr val="000000"/>
      </a:dk1>
      <a:lt1>
        <a:srgbClr val="FFFFFF"/>
      </a:lt1>
      <a:dk2>
        <a:srgbClr val="004C97"/>
      </a:dk2>
      <a:lt2>
        <a:srgbClr val="FFE9C3"/>
      </a:lt2>
      <a:accent1>
        <a:srgbClr val="004C97"/>
      </a:accent1>
      <a:accent2>
        <a:srgbClr val="0097A9"/>
      </a:accent2>
      <a:accent3>
        <a:srgbClr val="2DCCD3"/>
      </a:accent3>
      <a:accent4>
        <a:srgbClr val="D86018"/>
      </a:accent4>
      <a:accent5>
        <a:srgbClr val="F2A900"/>
      </a:accent5>
      <a:accent6>
        <a:srgbClr val="9EA2A2"/>
      </a:accent6>
      <a:hlink>
        <a:srgbClr val="6CACE4"/>
      </a:hlink>
      <a:folHlink>
        <a:srgbClr val="B5255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BF52633-3455-B44F-8B2F-B841AE4E5D5D}" vid="{D50747F6-7093-5144-936F-CB3C0D1AC7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3701</TotalTime>
  <Words>3116</Words>
  <Application>Microsoft Office PowerPoint</Application>
  <PresentationFormat>Widescreen</PresentationFormat>
  <Paragraphs>878</Paragraphs>
  <Slides>23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Constantia</vt:lpstr>
      <vt:lpstr>Times New Roman</vt:lpstr>
      <vt:lpstr>BEA-PPT-ArtDeco-Style</vt:lpstr>
      <vt:lpstr>Accounting for Environmental Activity:  Measuring Public Environmental Expenditures and the Environmental Goods and Services Sector in the U.S. </vt:lpstr>
      <vt:lpstr>SEEA Central Framework and Environmental Activity</vt:lpstr>
      <vt:lpstr>Data</vt:lpstr>
      <vt:lpstr>Classification Methodology</vt:lpstr>
      <vt:lpstr>Methodological challenges – partial categories</vt:lpstr>
      <vt:lpstr>U.S. Environmental Goods &amp; Services Sector</vt:lpstr>
      <vt:lpstr>U.S. EGSS including partial categories</vt:lpstr>
      <vt:lpstr>2019 EGSS Breakdown</vt:lpstr>
      <vt:lpstr>2019 EGSS Breakdown</vt:lpstr>
      <vt:lpstr>U.S. EGSS – Public vs. Private (2015)</vt:lpstr>
      <vt:lpstr>U.S. EGSS – Public vs. Private (2019)</vt:lpstr>
      <vt:lpstr>EGSS – Private vs. Public Sector Output</vt:lpstr>
      <vt:lpstr>Public vs. Private Sector (from Table 3 – 2019)</vt:lpstr>
      <vt:lpstr>Takeaways</vt:lpstr>
      <vt:lpstr>Some Lessons and Data Gaps</vt:lpstr>
      <vt:lpstr>PowerPoint Presentation</vt:lpstr>
      <vt:lpstr>Firm ESG and climate-related disclosures</vt:lpstr>
      <vt:lpstr>Firm ESG and climate-related disclosures</vt:lpstr>
      <vt:lpstr>Thank You!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Accounting for Environmental Activity</dc:title>
  <dc:creator>Scott</dc:creator>
  <cp:lastModifiedBy>Wentland, Scott</cp:lastModifiedBy>
  <cp:revision>60</cp:revision>
  <dcterms:created xsi:type="dcterms:W3CDTF">2022-09-19T02:46:48Z</dcterms:created>
  <dcterms:modified xsi:type="dcterms:W3CDTF">2023-03-15T21:25:16Z</dcterms:modified>
</cp:coreProperties>
</file>