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sldIdLst>
    <p:sldId id="1853" r:id="rId5"/>
    <p:sldId id="2016" r:id="rId6"/>
    <p:sldId id="2020" r:id="rId7"/>
    <p:sldId id="2065" r:id="rId8"/>
    <p:sldId id="2071" r:id="rId9"/>
    <p:sldId id="2075" r:id="rId10"/>
    <p:sldId id="2062" r:id="rId11"/>
    <p:sldId id="2082" r:id="rId12"/>
    <p:sldId id="2027" r:id="rId13"/>
    <p:sldId id="2044" r:id="rId14"/>
    <p:sldId id="2084" r:id="rId15"/>
    <p:sldId id="2036" r:id="rId16"/>
    <p:sldId id="2077" r:id="rId17"/>
    <p:sldId id="2076" r:id="rId18"/>
    <p:sldId id="2029" r:id="rId19"/>
    <p:sldId id="2078" r:id="rId20"/>
    <p:sldId id="2088" r:id="rId21"/>
    <p:sldId id="2037" r:id="rId22"/>
    <p:sldId id="2067" r:id="rId23"/>
    <p:sldId id="2055" r:id="rId24"/>
    <p:sldId id="1979" r:id="rId25"/>
    <p:sldId id="2058" r:id="rId26"/>
    <p:sldId id="2086" r:id="rId27"/>
    <p:sldId id="2089" r:id="rId28"/>
    <p:sldId id="1993" r:id="rId29"/>
    <p:sldId id="1966" r:id="rId30"/>
    <p:sldId id="2002" r:id="rId31"/>
    <p:sldId id="2085" r:id="rId32"/>
    <p:sldId id="2091" r:id="rId33"/>
    <p:sldId id="2050" r:id="rId34"/>
    <p:sldId id="1967" r:id="rId35"/>
    <p:sldId id="2079" r:id="rId36"/>
    <p:sldId id="2011" r:id="rId37"/>
    <p:sldId id="2028" r:id="rId38"/>
    <p:sldId id="2015" r:id="rId39"/>
    <p:sldId id="2092" r:id="rId40"/>
    <p:sldId id="2005" r:id="rId41"/>
    <p:sldId id="2001" r:id="rId42"/>
    <p:sldId id="2006" r:id="rId43"/>
    <p:sldId id="2074" r:id="rId44"/>
    <p:sldId id="2040" r:id="rId45"/>
    <p:sldId id="2004" r:id="rId46"/>
    <p:sldId id="1972" r:id="rId47"/>
    <p:sldId id="1968" r:id="rId48"/>
    <p:sldId id="2056" r:id="rId49"/>
    <p:sldId id="2061" r:id="rId50"/>
    <p:sldId id="2038" r:id="rId51"/>
    <p:sldId id="2090" r:id="rId52"/>
  </p:sldIdLst>
  <p:sldSz cx="12192000" cy="68580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40" userDrawn="1">
          <p15:clr>
            <a:srgbClr val="A4A3A4"/>
          </p15:clr>
        </p15:guide>
        <p15:guide id="12" pos="7368" userDrawn="1">
          <p15:clr>
            <a:srgbClr val="A4A3A4"/>
          </p15:clr>
        </p15:guide>
        <p15:guide id="16" orient="horz" pos="384" userDrawn="1">
          <p15:clr>
            <a:srgbClr val="A4A3A4"/>
          </p15:clr>
        </p15:guide>
        <p15:guide id="18" orient="horz" pos="600" userDrawn="1">
          <p15:clr>
            <a:srgbClr val="A4A3A4"/>
          </p15:clr>
        </p15:guide>
        <p15:guide id="20" orient="horz" pos="2160" userDrawn="1">
          <p15:clr>
            <a:srgbClr val="A4A3A4"/>
          </p15:clr>
        </p15:guide>
        <p15:guide id="21" pos="480" userDrawn="1">
          <p15:clr>
            <a:srgbClr val="A4A3A4"/>
          </p15:clr>
        </p15:guide>
        <p15:guide id="22" pos="648" userDrawn="1">
          <p15:clr>
            <a:srgbClr val="A4A3A4"/>
          </p15:clr>
        </p15:guide>
        <p15:guide id="26" pos="312" userDrawn="1">
          <p15:clr>
            <a:srgbClr val="A4A3A4"/>
          </p15:clr>
        </p15:guide>
        <p15:guide id="40" orient="horz" pos="1944" userDrawn="1">
          <p15:clr>
            <a:srgbClr val="A4A3A4"/>
          </p15:clr>
        </p15:guide>
        <p15:guide id="41" pos="11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derton Megan" initials="AM" lastIdx="26" clrIdx="0"/>
  <p:cmAuthor id="2" name="Cole, Allie" initials="CA" lastIdx="8" clrIdx="1">
    <p:extLst>
      <p:ext uri="{19B8F6BF-5375-455C-9EA6-DF929625EA0E}">
        <p15:presenceInfo xmlns:p15="http://schemas.microsoft.com/office/powerpoint/2012/main" userId="S::allison.cole@homeadvisor.com::d0c881bc-2013-4fa6-bcdb-063ecaf9faff" providerId="AD"/>
      </p:ext>
    </p:extLst>
  </p:cmAuthor>
  <p:cmAuthor id="3" name="Mischa Fisher" initials="MF" lastIdx="1" clrIdx="2">
    <p:extLst>
      <p:ext uri="{19B8F6BF-5375-455C-9EA6-DF929625EA0E}">
        <p15:presenceInfo xmlns:p15="http://schemas.microsoft.com/office/powerpoint/2012/main" userId="S::Mischa.Fisher@homeadvisor.com::105ed6c0-5107-4cb7-abe2-153f33f0aeac" providerId="AD"/>
      </p:ext>
    </p:extLst>
  </p:cmAuthor>
  <p:cmAuthor id="4" name="Jesse Shapiro" initials="JS" lastIdx="8" clrIdx="3">
    <p:extLst>
      <p:ext uri="{19B8F6BF-5375-455C-9EA6-DF929625EA0E}">
        <p15:presenceInfo xmlns:p15="http://schemas.microsoft.com/office/powerpoint/2012/main" userId="Jesse Shapiro" providerId="None"/>
      </p:ext>
    </p:extLst>
  </p:cmAuthor>
  <p:cmAuthor id="5" name="Shapiro, Jesse Morgan" initials="SJM" lastIdx="4" clrIdx="4">
    <p:extLst>
      <p:ext uri="{19B8F6BF-5375-455C-9EA6-DF929625EA0E}">
        <p15:presenceInfo xmlns:p15="http://schemas.microsoft.com/office/powerpoint/2012/main" userId="S::jesse_shapiro@fas.harvard.edu::2e7d3121-c34d-4743-a259-38db56022533" providerId="AD"/>
      </p:ext>
    </p:extLst>
  </p:cmAuthor>
  <p:cmAuthor id="6" name="Blair, Peter Quartermaine" initials="BPQ" lastIdx="1" clrIdx="5">
    <p:extLst>
      <p:ext uri="{19B8F6BF-5375-455C-9EA6-DF929625EA0E}">
        <p15:presenceInfo xmlns:p15="http://schemas.microsoft.com/office/powerpoint/2012/main" userId="S::peter_blair@gse.harvard.edu::ec10e268-bbf4-46fd-b775-069dbf6d6b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7"/>
    <a:srgbClr val="8CF4BE"/>
    <a:srgbClr val="FF6153"/>
    <a:srgbClr val="003359"/>
    <a:srgbClr val="002033"/>
    <a:srgbClr val="F0EFED"/>
    <a:srgbClr val="005F99"/>
    <a:srgbClr val="C0FFE2"/>
    <a:srgbClr val="FF8E75"/>
    <a:srgbClr val="40C6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12C55-795F-452A-9484-2A0ADD701292}" v="12" dt="2022-03-11T14:53:19.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64" autoAdjust="0"/>
    <p:restoredTop sz="80977" autoAdjust="0"/>
  </p:normalViewPr>
  <p:slideViewPr>
    <p:cSldViewPr snapToGrid="0" snapToObjects="1">
      <p:cViewPr varScale="1">
        <p:scale>
          <a:sx n="67" d="100"/>
          <a:sy n="67" d="100"/>
        </p:scale>
        <p:origin x="773" y="96"/>
      </p:cViewPr>
      <p:guideLst>
        <p:guide pos="3840"/>
        <p:guide pos="7368"/>
        <p:guide orient="horz" pos="384"/>
        <p:guide orient="horz" pos="600"/>
        <p:guide orient="horz" pos="2160"/>
        <p:guide pos="480"/>
        <p:guide pos="648"/>
        <p:guide pos="312"/>
        <p:guide orient="horz" pos="1944"/>
        <p:guide pos="1104"/>
      </p:guideLst>
    </p:cSldViewPr>
  </p:slideViewPr>
  <p:outlineViewPr>
    <p:cViewPr>
      <p:scale>
        <a:sx n="100" d="100"/>
        <a:sy n="100" d="100"/>
      </p:scale>
      <p:origin x="0" y="0"/>
    </p:cViewPr>
  </p:outlineViewPr>
  <p:notesTextViewPr>
    <p:cViewPr>
      <p:scale>
        <a:sx n="85" d="100"/>
        <a:sy n="85"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qb909\Downloads\multiTimeline%20(1).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Relative Google Search Intensity of</a:t>
            </a:r>
            <a:r>
              <a:rPr lang="en-US" sz="2000" baseline="0" dirty="0"/>
              <a:t> HomeAdvisor : Home Repair</a:t>
            </a:r>
            <a:endParaRPr lang="en-US" sz="2000" dirty="0"/>
          </a:p>
        </c:rich>
      </c:tx>
      <c:layout>
        <c:manualLayout>
          <c:xMode val="edge"/>
          <c:yMode val="edge"/>
          <c:x val="0.17093109957833882"/>
          <c:y val="1.894395032128145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657900931558446E-2"/>
          <c:y val="6.7176151063997033E-2"/>
          <c:w val="0.8660575209659932"/>
          <c:h val="0.78064193515057512"/>
        </c:manualLayout>
      </c:layout>
      <c:lineChart>
        <c:grouping val="standard"/>
        <c:varyColors val="0"/>
        <c:ser>
          <c:idx val="0"/>
          <c:order val="0"/>
          <c:tx>
            <c:strRef>
              <c:f>'multiTimeline (1)'!$B$3</c:f>
              <c:strCache>
                <c:ptCount val="1"/>
                <c:pt idx="0">
                  <c:v>HomeAdvisor</c:v>
                </c:pt>
              </c:strCache>
            </c:strRef>
          </c:tx>
          <c:spPr>
            <a:ln w="28575" cap="rnd">
              <a:solidFill>
                <a:schemeClr val="accent1"/>
              </a:solidFill>
              <a:round/>
            </a:ln>
            <a:effectLst/>
          </c:spPr>
          <c:marker>
            <c:symbol val="none"/>
          </c:marker>
          <c:cat>
            <c:strRef>
              <c:f>'multiTimeline (1)'!$A$4:$A$75</c:f>
              <c:strCache>
                <c:ptCount val="72"/>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pt idx="12">
                  <c:v>2017-01</c:v>
                </c:pt>
                <c:pt idx="13">
                  <c:v>2017-02</c:v>
                </c:pt>
                <c:pt idx="14">
                  <c:v>2017-03</c:v>
                </c:pt>
                <c:pt idx="15">
                  <c:v>2017-04</c:v>
                </c:pt>
                <c:pt idx="16">
                  <c:v>2017-05</c:v>
                </c:pt>
                <c:pt idx="17">
                  <c:v>2017-06</c:v>
                </c:pt>
                <c:pt idx="18">
                  <c:v>2017-07</c:v>
                </c:pt>
                <c:pt idx="19">
                  <c:v>2017-08</c:v>
                </c:pt>
                <c:pt idx="20">
                  <c:v>2017-09</c:v>
                </c:pt>
                <c:pt idx="21">
                  <c:v>2017-10</c:v>
                </c:pt>
                <c:pt idx="22">
                  <c:v>2017-11</c:v>
                </c:pt>
                <c:pt idx="23">
                  <c:v>2017-12</c:v>
                </c:pt>
                <c:pt idx="24">
                  <c:v>2018-01</c:v>
                </c:pt>
                <c:pt idx="25">
                  <c:v>2018-02</c:v>
                </c:pt>
                <c:pt idx="26">
                  <c:v>2018-03</c:v>
                </c:pt>
                <c:pt idx="27">
                  <c:v>2018-04</c:v>
                </c:pt>
                <c:pt idx="28">
                  <c:v>2018-05</c:v>
                </c:pt>
                <c:pt idx="29">
                  <c:v>2018-06</c:v>
                </c:pt>
                <c:pt idx="30">
                  <c:v>2018-07</c:v>
                </c:pt>
                <c:pt idx="31">
                  <c:v>2018-08</c:v>
                </c:pt>
                <c:pt idx="32">
                  <c:v>2018-09</c:v>
                </c:pt>
                <c:pt idx="33">
                  <c:v>2018-10</c:v>
                </c:pt>
                <c:pt idx="34">
                  <c:v>2018-11</c:v>
                </c:pt>
                <c:pt idx="35">
                  <c:v>2018-12</c:v>
                </c:pt>
                <c:pt idx="36">
                  <c:v>2019-01</c:v>
                </c:pt>
                <c:pt idx="37">
                  <c:v>2019-02</c:v>
                </c:pt>
                <c:pt idx="38">
                  <c:v>2019-03</c:v>
                </c:pt>
                <c:pt idx="39">
                  <c:v>2019-04</c:v>
                </c:pt>
                <c:pt idx="40">
                  <c:v>2019-05</c:v>
                </c:pt>
                <c:pt idx="41">
                  <c:v>2019-06</c:v>
                </c:pt>
                <c:pt idx="42">
                  <c:v>2019-07</c:v>
                </c:pt>
                <c:pt idx="43">
                  <c:v>2019-08</c:v>
                </c:pt>
                <c:pt idx="44">
                  <c:v>2019-09</c:v>
                </c:pt>
                <c:pt idx="45">
                  <c:v>2019-10</c:v>
                </c:pt>
                <c:pt idx="46">
                  <c:v>2019-11</c:v>
                </c:pt>
                <c:pt idx="47">
                  <c:v>2019-12</c:v>
                </c:pt>
                <c:pt idx="48">
                  <c:v>2020-01</c:v>
                </c:pt>
                <c:pt idx="49">
                  <c:v>2020-02</c:v>
                </c:pt>
                <c:pt idx="50">
                  <c:v>2020-03</c:v>
                </c:pt>
                <c:pt idx="51">
                  <c:v>2020-04</c:v>
                </c:pt>
                <c:pt idx="52">
                  <c:v>2020-05</c:v>
                </c:pt>
                <c:pt idx="53">
                  <c:v>2020-06</c:v>
                </c:pt>
                <c:pt idx="54">
                  <c:v>2020-07</c:v>
                </c:pt>
                <c:pt idx="55">
                  <c:v>2020-08</c:v>
                </c:pt>
                <c:pt idx="56">
                  <c:v>2020-09</c:v>
                </c:pt>
                <c:pt idx="57">
                  <c:v>2020-10</c:v>
                </c:pt>
                <c:pt idx="58">
                  <c:v>2020-11</c:v>
                </c:pt>
                <c:pt idx="59">
                  <c:v>2020-12</c:v>
                </c:pt>
                <c:pt idx="60">
                  <c:v>2021-01</c:v>
                </c:pt>
                <c:pt idx="61">
                  <c:v>2021-02</c:v>
                </c:pt>
                <c:pt idx="62">
                  <c:v>2021-03</c:v>
                </c:pt>
                <c:pt idx="63">
                  <c:v>2021-04</c:v>
                </c:pt>
                <c:pt idx="64">
                  <c:v>2021-05</c:v>
                </c:pt>
                <c:pt idx="65">
                  <c:v>2021-06</c:v>
                </c:pt>
                <c:pt idx="66">
                  <c:v>2021-07</c:v>
                </c:pt>
                <c:pt idx="67">
                  <c:v>2021-08</c:v>
                </c:pt>
                <c:pt idx="68">
                  <c:v>2021-09</c:v>
                </c:pt>
                <c:pt idx="69">
                  <c:v>2021-10</c:v>
                </c:pt>
                <c:pt idx="70">
                  <c:v>2021-11</c:v>
                </c:pt>
                <c:pt idx="71">
                  <c:v>2021-12</c:v>
                </c:pt>
              </c:strCache>
            </c:strRef>
          </c:cat>
          <c:val>
            <c:numRef>
              <c:f>'multiTimeline (1)'!$B$4:$B$75</c:f>
              <c:numCache>
                <c:formatCode>General</c:formatCode>
                <c:ptCount val="72"/>
                <c:pt idx="0">
                  <c:v>0.56521739130434778</c:v>
                </c:pt>
                <c:pt idx="1">
                  <c:v>0.67567567567567566</c:v>
                </c:pt>
                <c:pt idx="2">
                  <c:v>0.7567567567567568</c:v>
                </c:pt>
                <c:pt idx="3">
                  <c:v>0.6785714285714286</c:v>
                </c:pt>
                <c:pt idx="4">
                  <c:v>0.67901234567901236</c:v>
                </c:pt>
                <c:pt idx="5">
                  <c:v>0.67469879518072284</c:v>
                </c:pt>
                <c:pt idx="6">
                  <c:v>0.67469879518072284</c:v>
                </c:pt>
                <c:pt idx="7">
                  <c:v>0.68674698795180722</c:v>
                </c:pt>
                <c:pt idx="8">
                  <c:v>0.59740259740259738</c:v>
                </c:pt>
                <c:pt idx="9">
                  <c:v>0.66666666666666663</c:v>
                </c:pt>
                <c:pt idx="10">
                  <c:v>0.6376811594202898</c:v>
                </c:pt>
                <c:pt idx="11">
                  <c:v>0.51515151515151514</c:v>
                </c:pt>
                <c:pt idx="12">
                  <c:v>0.68656716417910446</c:v>
                </c:pt>
                <c:pt idx="13">
                  <c:v>0.84615384615384615</c:v>
                </c:pt>
                <c:pt idx="14">
                  <c:v>0.81081081081081086</c:v>
                </c:pt>
                <c:pt idx="15">
                  <c:v>0.84615384615384615</c:v>
                </c:pt>
                <c:pt idx="16">
                  <c:v>0.92307692307692313</c:v>
                </c:pt>
                <c:pt idx="17">
                  <c:v>0.8314606741573034</c:v>
                </c:pt>
                <c:pt idx="18">
                  <c:v>0.84883720930232553</c:v>
                </c:pt>
                <c:pt idx="19">
                  <c:v>0.94805194805194803</c:v>
                </c:pt>
                <c:pt idx="20">
                  <c:v>0.8571428571428571</c:v>
                </c:pt>
                <c:pt idx="21">
                  <c:v>0.86486486486486491</c:v>
                </c:pt>
                <c:pt idx="22">
                  <c:v>0.82608695652173914</c:v>
                </c:pt>
                <c:pt idx="23">
                  <c:v>0.7846153846153846</c:v>
                </c:pt>
                <c:pt idx="24">
                  <c:v>0.95588235294117652</c:v>
                </c:pt>
                <c:pt idx="25">
                  <c:v>1.0151515151515151</c:v>
                </c:pt>
                <c:pt idx="26">
                  <c:v>1.0746268656716418</c:v>
                </c:pt>
                <c:pt idx="27">
                  <c:v>1.0277777777777777</c:v>
                </c:pt>
                <c:pt idx="28">
                  <c:v>0.91463414634146345</c:v>
                </c:pt>
                <c:pt idx="29">
                  <c:v>0.93902439024390238</c:v>
                </c:pt>
                <c:pt idx="30">
                  <c:v>0.9285714285714286</c:v>
                </c:pt>
                <c:pt idx="31">
                  <c:v>0.91025641025641024</c:v>
                </c:pt>
                <c:pt idx="32">
                  <c:v>0.84722222222222221</c:v>
                </c:pt>
                <c:pt idx="33">
                  <c:v>0.87671232876712324</c:v>
                </c:pt>
                <c:pt idx="34">
                  <c:v>0.76470588235294112</c:v>
                </c:pt>
                <c:pt idx="35">
                  <c:v>0.6875</c:v>
                </c:pt>
                <c:pt idx="36">
                  <c:v>0.8970588235294118</c:v>
                </c:pt>
                <c:pt idx="37">
                  <c:v>1</c:v>
                </c:pt>
                <c:pt idx="38">
                  <c:v>0.89189189189189189</c:v>
                </c:pt>
                <c:pt idx="39">
                  <c:v>0.94871794871794868</c:v>
                </c:pt>
                <c:pt idx="40">
                  <c:v>0.88749999999999996</c:v>
                </c:pt>
                <c:pt idx="41">
                  <c:v>0.86904761904761907</c:v>
                </c:pt>
                <c:pt idx="42">
                  <c:v>0.90361445783132532</c:v>
                </c:pt>
                <c:pt idx="43">
                  <c:v>0.88311688311688308</c:v>
                </c:pt>
                <c:pt idx="44">
                  <c:v>0.84931506849315064</c:v>
                </c:pt>
                <c:pt idx="45">
                  <c:v>0.90769230769230769</c:v>
                </c:pt>
                <c:pt idx="46">
                  <c:v>0.828125</c:v>
                </c:pt>
                <c:pt idx="47">
                  <c:v>0.62295081967213117</c:v>
                </c:pt>
                <c:pt idx="48">
                  <c:v>0.72727272727272729</c:v>
                </c:pt>
                <c:pt idx="49">
                  <c:v>0.77777777777777779</c:v>
                </c:pt>
                <c:pt idx="50">
                  <c:v>0.71186440677966101</c:v>
                </c:pt>
                <c:pt idx="51">
                  <c:v>0.59154929577464788</c:v>
                </c:pt>
                <c:pt idx="52">
                  <c:v>0.5842696629213483</c:v>
                </c:pt>
                <c:pt idx="53">
                  <c:v>0.6</c:v>
                </c:pt>
                <c:pt idx="54">
                  <c:v>0.6404494382022472</c:v>
                </c:pt>
                <c:pt idx="55">
                  <c:v>0.66265060240963858</c:v>
                </c:pt>
                <c:pt idx="56">
                  <c:v>0.64864864864864868</c:v>
                </c:pt>
                <c:pt idx="57">
                  <c:v>0.62666666666666671</c:v>
                </c:pt>
                <c:pt idx="58">
                  <c:v>0.54285714285714282</c:v>
                </c:pt>
                <c:pt idx="59">
                  <c:v>0.5074626865671642</c:v>
                </c:pt>
                <c:pt idx="60">
                  <c:v>0.53731343283582089</c:v>
                </c:pt>
                <c:pt idx="61">
                  <c:v>0.50666666666666671</c:v>
                </c:pt>
                <c:pt idx="62">
                  <c:v>0.61842105263157898</c:v>
                </c:pt>
                <c:pt idx="63">
                  <c:v>0.53086419753086422</c:v>
                </c:pt>
                <c:pt idx="64">
                  <c:v>0.51249999999999996</c:v>
                </c:pt>
                <c:pt idx="65">
                  <c:v>0.44578313253012047</c:v>
                </c:pt>
                <c:pt idx="66">
                  <c:v>0.3411764705882353</c:v>
                </c:pt>
                <c:pt idx="67">
                  <c:v>0.51249999999999996</c:v>
                </c:pt>
                <c:pt idx="68">
                  <c:v>0.63749999999999996</c:v>
                </c:pt>
                <c:pt idx="69">
                  <c:v>0.56164383561643838</c:v>
                </c:pt>
                <c:pt idx="70">
                  <c:v>0.36986301369863012</c:v>
                </c:pt>
                <c:pt idx="71">
                  <c:v>0.40659340659340659</c:v>
                </c:pt>
              </c:numCache>
            </c:numRef>
          </c:val>
          <c:smooth val="0"/>
          <c:extLst>
            <c:ext xmlns:c16="http://schemas.microsoft.com/office/drawing/2014/chart" uri="{C3380CC4-5D6E-409C-BE32-E72D297353CC}">
              <c16:uniqueId val="{00000000-AD77-4838-B80B-4E9139BC5A57}"/>
            </c:ext>
          </c:extLst>
        </c:ser>
        <c:dLbls>
          <c:showLegendKey val="0"/>
          <c:showVal val="0"/>
          <c:showCatName val="0"/>
          <c:showSerName val="0"/>
          <c:showPercent val="0"/>
          <c:showBubbleSize val="0"/>
        </c:dLbls>
        <c:smooth val="0"/>
        <c:axId val="990640072"/>
        <c:axId val="990645648"/>
      </c:lineChart>
      <c:catAx>
        <c:axId val="990640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a:t>Date</a:t>
                </a:r>
              </a:p>
            </c:rich>
          </c:tx>
          <c:layout>
            <c:manualLayout>
              <c:xMode val="edge"/>
              <c:yMode val="edge"/>
              <c:x val="0.42453396211698496"/>
              <c:y val="0.942548824289551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990645648"/>
        <c:crosses val="autoZero"/>
        <c:auto val="1"/>
        <c:lblAlgn val="ctr"/>
        <c:lblOffset val="100"/>
        <c:tickLblSkip val="12"/>
        <c:noMultiLvlLbl val="0"/>
      </c:catAx>
      <c:valAx>
        <c:axId val="990645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0" i="0" u="none" strike="noStrike" baseline="0">
                    <a:effectLst/>
                  </a:rPr>
                  <a:t>Ratio of Google Search  Intensity </a:t>
                </a:r>
                <a:endParaRPr lang="en-US" sz="1600" baseline="0"/>
              </a:p>
            </c:rich>
          </c:tx>
          <c:layout>
            <c:manualLayout>
              <c:xMode val="edge"/>
              <c:yMode val="edge"/>
              <c:x val="5.0713681444282451E-3"/>
              <c:y val="0.3004594075382827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990640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04C02-898F-9940-98C6-D081476A80A1}"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7D20B-144E-8744-AA9E-43383C8371E8}" type="slidenum">
              <a:rPr lang="en-US" smtClean="0"/>
              <a:t>‹#›</a:t>
            </a:fld>
            <a:endParaRPr lang="en-US"/>
          </a:p>
        </p:txBody>
      </p:sp>
    </p:spTree>
    <p:extLst>
      <p:ext uri="{BB962C8B-B14F-4D97-AF65-F5344CB8AC3E}">
        <p14:creationId xmlns:p14="http://schemas.microsoft.com/office/powerpoint/2010/main" val="189044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7D20B-144E-8744-AA9E-43383C8371E8}" type="slidenum">
              <a:rPr lang="en-US" smtClean="0"/>
              <a:t>1</a:t>
            </a:fld>
            <a:endParaRPr lang="en-US"/>
          </a:p>
        </p:txBody>
      </p:sp>
    </p:spTree>
    <p:extLst>
      <p:ext uri="{BB962C8B-B14F-4D97-AF65-F5344CB8AC3E}">
        <p14:creationId xmlns:p14="http://schemas.microsoft.com/office/powerpoint/2010/main" val="1235040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focus on the second source of variation because we have rich data on variation in licensing laws  across state at the task level and because this variation links to the policy debate on the causal impact o </a:t>
            </a:r>
            <a:r>
              <a:rPr lang="en-US" dirty="0" err="1"/>
              <a:t>flicensing</a:t>
            </a:r>
            <a:r>
              <a:rPr lang="en-US" dirty="0"/>
              <a:t> laws on labor market outcomes.</a:t>
            </a:r>
          </a:p>
        </p:txBody>
      </p:sp>
      <p:sp>
        <p:nvSpPr>
          <p:cNvPr id="4" name="Slide Number Placeholder 3"/>
          <p:cNvSpPr>
            <a:spLocks noGrp="1"/>
          </p:cNvSpPr>
          <p:nvPr>
            <p:ph type="sldNum" sz="quarter" idx="5"/>
          </p:nvPr>
        </p:nvSpPr>
        <p:spPr/>
        <p:txBody>
          <a:bodyPr/>
          <a:lstStyle/>
          <a:p>
            <a:fld id="{1207D20B-144E-8744-AA9E-43383C8371E8}" type="slidenum">
              <a:rPr lang="en-US" smtClean="0"/>
              <a:t>16</a:t>
            </a:fld>
            <a:endParaRPr lang="en-US"/>
          </a:p>
        </p:txBody>
      </p:sp>
    </p:spTree>
    <p:extLst>
      <p:ext uri="{BB962C8B-B14F-4D97-AF65-F5344CB8AC3E}">
        <p14:creationId xmlns:p14="http://schemas.microsoft.com/office/powerpoint/2010/main" val="211306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RL: Consider 44 or 48 </a:t>
            </a:r>
            <a:r>
              <a:rPr lang="en-US" dirty="0" err="1"/>
              <a:t>pt</a:t>
            </a:r>
            <a:r>
              <a:rPr lang="en-US" dirty="0"/>
              <a:t> font.</a:t>
            </a:r>
          </a:p>
          <a:p>
            <a:endParaRPr lang="en-US" dirty="0"/>
          </a:p>
          <a:p>
            <a:endParaRPr lang="en-US" dirty="0"/>
          </a:p>
          <a:p>
            <a:r>
              <a:rPr lang="en-US" dirty="0"/>
              <a:t>With this deep and wide data, we can handle multiple empirical designs, including cross sectional LPMS, causal boundary discontinuities, and category specific case studies.</a:t>
            </a:r>
          </a:p>
          <a:p>
            <a:br>
              <a:rPr lang="en-US" dirty="0"/>
            </a:br>
            <a:r>
              <a:rPr lang="en-US" dirty="0"/>
              <a:t>Hand to Dr. Blair to walk through the empirical designs and results.</a:t>
            </a:r>
          </a:p>
        </p:txBody>
      </p:sp>
      <p:sp>
        <p:nvSpPr>
          <p:cNvPr id="4" name="Slide Number Placeholder 3"/>
          <p:cNvSpPr>
            <a:spLocks noGrp="1"/>
          </p:cNvSpPr>
          <p:nvPr>
            <p:ph type="sldNum" sz="quarter" idx="10"/>
          </p:nvPr>
        </p:nvSpPr>
        <p:spPr/>
        <p:txBody>
          <a:bodyPr/>
          <a:lstStyle/>
          <a:p>
            <a:fld id="{1207D20B-144E-8744-AA9E-43383C8371E8}" type="slidenum">
              <a:rPr lang="en-US" smtClean="0"/>
              <a:t>17</a:t>
            </a:fld>
            <a:endParaRPr lang="en-US"/>
          </a:p>
        </p:txBody>
      </p:sp>
    </p:spTree>
    <p:extLst>
      <p:ext uri="{BB962C8B-B14F-4D97-AF65-F5344CB8AC3E}">
        <p14:creationId xmlns:p14="http://schemas.microsoft.com/office/powerpoint/2010/main" val="303455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at the micro-second!</a:t>
            </a:r>
          </a:p>
        </p:txBody>
      </p:sp>
      <p:sp>
        <p:nvSpPr>
          <p:cNvPr id="4" name="Slide Number Placeholder 3"/>
          <p:cNvSpPr>
            <a:spLocks noGrp="1"/>
          </p:cNvSpPr>
          <p:nvPr>
            <p:ph type="sldNum" sz="quarter" idx="10"/>
          </p:nvPr>
        </p:nvSpPr>
        <p:spPr/>
        <p:txBody>
          <a:bodyPr/>
          <a:lstStyle/>
          <a:p>
            <a:fld id="{1207D20B-144E-8744-AA9E-43383C8371E8}" type="slidenum">
              <a:rPr lang="en-US" smtClean="0"/>
              <a:t>18</a:t>
            </a:fld>
            <a:endParaRPr lang="en-US"/>
          </a:p>
        </p:txBody>
      </p:sp>
    </p:spTree>
    <p:extLst>
      <p:ext uri="{BB962C8B-B14F-4D97-AF65-F5344CB8AC3E}">
        <p14:creationId xmlns:p14="http://schemas.microsoft.com/office/powerpoint/2010/main" val="363990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event study design we map out differences between New Jersey and all other states in the accept rate for the tasks covered by the pool licensing law in New Jersey in the four years prior to the law and the three years post law. We take the year immediately before the law tau=-1 to be the reference year for all of our event study estimates. To estimate our event study we regress a dummy for weather a service request r in state s, month m calendar year y and relative year tau on event year dummies and controls for state month and calendar year fixed effects. We use the procedure in Gardner 2020 which estimates the unit and time fixed effects off of the never treated states. With this event study we are looking for evidence of no </a:t>
            </a:r>
            <a:r>
              <a:rPr lang="en-US" dirty="0" err="1"/>
              <a:t>pretrends</a:t>
            </a:r>
            <a:r>
              <a:rPr lang="en-US" dirty="0"/>
              <a:t> in the differences in accept rates before the law passes and a change once the law is effects in tau=0 and beyond.</a:t>
            </a:r>
          </a:p>
        </p:txBody>
      </p:sp>
      <p:sp>
        <p:nvSpPr>
          <p:cNvPr id="4" name="Slide Number Placeholder 3"/>
          <p:cNvSpPr>
            <a:spLocks noGrp="1"/>
          </p:cNvSpPr>
          <p:nvPr>
            <p:ph type="sldNum" sz="quarter" idx="5"/>
          </p:nvPr>
        </p:nvSpPr>
        <p:spPr/>
        <p:txBody>
          <a:bodyPr/>
          <a:lstStyle/>
          <a:p>
            <a:fld id="{1207D20B-144E-8744-AA9E-43383C8371E8}" type="slidenum">
              <a:rPr lang="en-US" smtClean="0"/>
              <a:t>19</a:t>
            </a:fld>
            <a:endParaRPr lang="en-US"/>
          </a:p>
        </p:txBody>
      </p:sp>
    </p:spTree>
    <p:extLst>
      <p:ext uri="{BB962C8B-B14F-4D97-AF65-F5344CB8AC3E}">
        <p14:creationId xmlns:p14="http://schemas.microsoft.com/office/powerpoint/2010/main" val="176520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result produce a striking pattern of no difference in accept rate between New Jersey and other states in the 4 pre-treatment years followed by a large reduction of 13 percentage points in the New Jersey’s accept rate after the law passes tau =0. In the relative decline of accepts in New Jersey following the licensing law persists for three years</a:t>
            </a:r>
          </a:p>
        </p:txBody>
      </p:sp>
      <p:sp>
        <p:nvSpPr>
          <p:cNvPr id="4" name="Slide Number Placeholder 3"/>
          <p:cNvSpPr>
            <a:spLocks noGrp="1"/>
          </p:cNvSpPr>
          <p:nvPr>
            <p:ph type="sldNum" sz="quarter" idx="5"/>
          </p:nvPr>
        </p:nvSpPr>
        <p:spPr/>
        <p:txBody>
          <a:bodyPr/>
          <a:lstStyle/>
          <a:p>
            <a:fld id="{1207D20B-144E-8744-AA9E-43383C8371E8}" type="slidenum">
              <a:rPr lang="en-US" smtClean="0"/>
              <a:t>20</a:t>
            </a:fld>
            <a:endParaRPr lang="en-US"/>
          </a:p>
        </p:txBody>
      </p:sp>
    </p:spTree>
    <p:extLst>
      <p:ext uri="{BB962C8B-B14F-4D97-AF65-F5344CB8AC3E}">
        <p14:creationId xmlns:p14="http://schemas.microsoft.com/office/powerpoint/2010/main" val="3200477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estimated impact of the New Jersey pool law in reducing the accept rate is not driven by just one state. In fact, running a traditional diff-in-diff estimation  in which we use each of the other 49 states and DC as a control group, we find that the pool law in New Jersey results in a reduction in the accept rate in 39 of the 50 pairwise cases. The probability of this occurring due to random chance is low.</a:t>
            </a:r>
          </a:p>
        </p:txBody>
      </p:sp>
      <p:sp>
        <p:nvSpPr>
          <p:cNvPr id="4" name="Slide Number Placeholder 3"/>
          <p:cNvSpPr>
            <a:spLocks noGrp="1"/>
          </p:cNvSpPr>
          <p:nvPr>
            <p:ph type="sldNum" sz="quarter" idx="10"/>
          </p:nvPr>
        </p:nvSpPr>
        <p:spPr/>
        <p:txBody>
          <a:bodyPr/>
          <a:lstStyle/>
          <a:p>
            <a:fld id="{1207D20B-144E-8744-AA9E-43383C8371E8}" type="slidenum">
              <a:rPr lang="en-US" smtClean="0"/>
              <a:t>21</a:t>
            </a:fld>
            <a:endParaRPr lang="en-US"/>
          </a:p>
        </p:txBody>
      </p:sp>
    </p:spTree>
    <p:extLst>
      <p:ext uri="{BB962C8B-B14F-4D97-AF65-F5344CB8AC3E}">
        <p14:creationId xmlns:p14="http://schemas.microsoft.com/office/powerpoint/2010/main" val="144268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placebo test, we find that the new Jersey pool law has no impact on the exempt task – cleanings and maintaining swimming pool). In a difference in differences model we find that the pool law has an economically small and statistically insignificant impact on the accept. </a:t>
            </a:r>
          </a:p>
        </p:txBody>
      </p:sp>
      <p:sp>
        <p:nvSpPr>
          <p:cNvPr id="4" name="Slide Number Placeholder 3"/>
          <p:cNvSpPr>
            <a:spLocks noGrp="1"/>
          </p:cNvSpPr>
          <p:nvPr>
            <p:ph type="sldNum" sz="quarter" idx="5"/>
          </p:nvPr>
        </p:nvSpPr>
        <p:spPr/>
        <p:txBody>
          <a:bodyPr/>
          <a:lstStyle/>
          <a:p>
            <a:fld id="{1207D20B-144E-8744-AA9E-43383C8371E8}" type="slidenum">
              <a:rPr lang="en-US" smtClean="0"/>
              <a:t>22</a:t>
            </a:fld>
            <a:endParaRPr lang="en-US"/>
          </a:p>
        </p:txBody>
      </p:sp>
    </p:spTree>
    <p:extLst>
      <p:ext uri="{BB962C8B-B14F-4D97-AF65-F5344CB8AC3E}">
        <p14:creationId xmlns:p14="http://schemas.microsoft.com/office/powerpoint/2010/main" val="1986778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RL: Consider 44 or 48 </a:t>
            </a:r>
            <a:r>
              <a:rPr lang="en-US" dirty="0" err="1"/>
              <a:t>pt</a:t>
            </a:r>
            <a:r>
              <a:rPr lang="en-US" dirty="0"/>
              <a:t> font.</a:t>
            </a:r>
          </a:p>
          <a:p>
            <a:endParaRPr lang="en-US" dirty="0"/>
          </a:p>
          <a:p>
            <a:endParaRPr lang="en-US" dirty="0"/>
          </a:p>
          <a:p>
            <a:r>
              <a:rPr lang="en-US" dirty="0"/>
              <a:t>With this deep and wide data, we can handle multiple empirical designs, including cross sectional LPMS, causal boundary discontinuities, and category specific case studies.</a:t>
            </a:r>
          </a:p>
          <a:p>
            <a:br>
              <a:rPr lang="en-US" dirty="0"/>
            </a:br>
            <a:r>
              <a:rPr lang="en-US" dirty="0"/>
              <a:t>Hand to Dr. Blair to walk through the empirical designs and results.</a:t>
            </a:r>
          </a:p>
        </p:txBody>
      </p:sp>
      <p:sp>
        <p:nvSpPr>
          <p:cNvPr id="4" name="Slide Number Placeholder 3"/>
          <p:cNvSpPr>
            <a:spLocks noGrp="1"/>
          </p:cNvSpPr>
          <p:nvPr>
            <p:ph type="sldNum" sz="quarter" idx="10"/>
          </p:nvPr>
        </p:nvSpPr>
        <p:spPr/>
        <p:txBody>
          <a:bodyPr/>
          <a:lstStyle/>
          <a:p>
            <a:fld id="{1207D20B-144E-8744-AA9E-43383C8371E8}" type="slidenum">
              <a:rPr lang="en-US" smtClean="0"/>
              <a:t>23</a:t>
            </a:fld>
            <a:endParaRPr lang="en-US"/>
          </a:p>
        </p:txBody>
      </p:sp>
    </p:spTree>
    <p:extLst>
      <p:ext uri="{BB962C8B-B14F-4D97-AF65-F5344CB8AC3E}">
        <p14:creationId xmlns:p14="http://schemas.microsoft.com/office/powerpoint/2010/main" val="1312686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at the micro-second!</a:t>
            </a:r>
          </a:p>
        </p:txBody>
      </p:sp>
      <p:sp>
        <p:nvSpPr>
          <p:cNvPr id="4" name="Slide Number Placeholder 3"/>
          <p:cNvSpPr>
            <a:spLocks noGrp="1"/>
          </p:cNvSpPr>
          <p:nvPr>
            <p:ph type="sldNum" sz="quarter" idx="10"/>
          </p:nvPr>
        </p:nvSpPr>
        <p:spPr/>
        <p:txBody>
          <a:bodyPr/>
          <a:lstStyle/>
          <a:p>
            <a:fld id="{1207D20B-144E-8744-AA9E-43383C8371E8}" type="slidenum">
              <a:rPr lang="en-US" smtClean="0"/>
              <a:t>24</a:t>
            </a:fld>
            <a:endParaRPr lang="en-US"/>
          </a:p>
        </p:txBody>
      </p:sp>
    </p:spTree>
    <p:extLst>
      <p:ext uri="{BB962C8B-B14F-4D97-AF65-F5344CB8AC3E}">
        <p14:creationId xmlns:p14="http://schemas.microsoft.com/office/powerpoint/2010/main" val="175389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7D20B-144E-8744-AA9E-43383C8371E8}" type="slidenum">
              <a:rPr lang="en-US" smtClean="0"/>
              <a:t>25</a:t>
            </a:fld>
            <a:endParaRPr lang="en-US"/>
          </a:p>
        </p:txBody>
      </p:sp>
    </p:spTree>
    <p:extLst>
      <p:ext uri="{BB962C8B-B14F-4D97-AF65-F5344CB8AC3E}">
        <p14:creationId xmlns:p14="http://schemas.microsoft.com/office/powerpoint/2010/main" val="280788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touch design, or background. </a:t>
            </a:r>
          </a:p>
          <a:p>
            <a:endParaRPr lang="en-US" dirty="0"/>
          </a:p>
          <a:p>
            <a:r>
              <a:rPr lang="en-US" dirty="0"/>
              <a:t>Our research question is X. Let me define it by Y.</a:t>
            </a:r>
          </a:p>
          <a:p>
            <a:endParaRPr lang="en-US" dirty="0"/>
          </a:p>
          <a:p>
            <a:endParaRPr lang="en-US" dirty="0"/>
          </a:p>
        </p:txBody>
      </p:sp>
      <p:sp>
        <p:nvSpPr>
          <p:cNvPr id="4" name="Slide Number Placeholder 3"/>
          <p:cNvSpPr>
            <a:spLocks noGrp="1"/>
          </p:cNvSpPr>
          <p:nvPr>
            <p:ph type="sldNum" sz="quarter" idx="5"/>
          </p:nvPr>
        </p:nvSpPr>
        <p:spPr/>
        <p:txBody>
          <a:bodyPr/>
          <a:lstStyle/>
          <a:p>
            <a:fld id="{1207D20B-144E-8744-AA9E-43383C8371E8}" type="slidenum">
              <a:rPr lang="en-US" smtClean="0"/>
              <a:t>2</a:t>
            </a:fld>
            <a:endParaRPr lang="en-US"/>
          </a:p>
        </p:txBody>
      </p:sp>
    </p:spTree>
    <p:extLst>
      <p:ext uri="{BB962C8B-B14F-4D97-AF65-F5344CB8AC3E}">
        <p14:creationId xmlns:p14="http://schemas.microsoft.com/office/powerpoint/2010/main" val="4273418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Licensing reduces the likelihood that the market clears for 12.3 ppt</a:t>
            </a:r>
          </a:p>
        </p:txBody>
      </p:sp>
      <p:sp>
        <p:nvSpPr>
          <p:cNvPr id="4" name="Slide Number Placeholder 3"/>
          <p:cNvSpPr>
            <a:spLocks noGrp="1"/>
          </p:cNvSpPr>
          <p:nvPr>
            <p:ph type="sldNum" sz="quarter" idx="10"/>
          </p:nvPr>
        </p:nvSpPr>
        <p:spPr/>
        <p:txBody>
          <a:bodyPr/>
          <a:lstStyle/>
          <a:p>
            <a:fld id="{1207D20B-144E-8744-AA9E-43383C8371E8}" type="slidenum">
              <a:rPr lang="en-US" smtClean="0"/>
              <a:t>26</a:t>
            </a:fld>
            <a:endParaRPr lang="en-US"/>
          </a:p>
        </p:txBody>
      </p:sp>
    </p:spTree>
    <p:extLst>
      <p:ext uri="{BB962C8B-B14F-4D97-AF65-F5344CB8AC3E}">
        <p14:creationId xmlns:p14="http://schemas.microsoft.com/office/powerpoint/2010/main" val="401746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RL: Consider 44 or 48 </a:t>
            </a:r>
            <a:r>
              <a:rPr lang="en-US" dirty="0" err="1"/>
              <a:t>pt</a:t>
            </a:r>
            <a:r>
              <a:rPr lang="en-US" dirty="0"/>
              <a:t> font.</a:t>
            </a:r>
          </a:p>
          <a:p>
            <a:endParaRPr lang="en-US" dirty="0"/>
          </a:p>
          <a:p>
            <a:endParaRPr lang="en-US" dirty="0"/>
          </a:p>
          <a:p>
            <a:r>
              <a:rPr lang="en-US" dirty="0"/>
              <a:t>With this deep and wide data, we can handle multiple empirical designs, including cross sectional LPMS, causal boundary discontinuities, and category specific case studies.</a:t>
            </a:r>
          </a:p>
          <a:p>
            <a:br>
              <a:rPr lang="en-US" dirty="0"/>
            </a:br>
            <a:r>
              <a:rPr lang="en-US" dirty="0"/>
              <a:t>Hand to Dr. Blair to walk through the empirical designs and results.</a:t>
            </a:r>
          </a:p>
        </p:txBody>
      </p:sp>
      <p:sp>
        <p:nvSpPr>
          <p:cNvPr id="4" name="Slide Number Placeholder 3"/>
          <p:cNvSpPr>
            <a:spLocks noGrp="1"/>
          </p:cNvSpPr>
          <p:nvPr>
            <p:ph type="sldNum" sz="quarter" idx="10"/>
          </p:nvPr>
        </p:nvSpPr>
        <p:spPr/>
        <p:txBody>
          <a:bodyPr/>
          <a:lstStyle/>
          <a:p>
            <a:fld id="{1207D20B-144E-8744-AA9E-43383C8371E8}" type="slidenum">
              <a:rPr lang="en-US" smtClean="0"/>
              <a:t>28</a:t>
            </a:fld>
            <a:endParaRPr lang="en-US"/>
          </a:p>
        </p:txBody>
      </p:sp>
    </p:spTree>
    <p:extLst>
      <p:ext uri="{BB962C8B-B14F-4D97-AF65-F5344CB8AC3E}">
        <p14:creationId xmlns:p14="http://schemas.microsoft.com/office/powerpoint/2010/main" val="2920057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at the micro-second!</a:t>
            </a:r>
          </a:p>
        </p:txBody>
      </p:sp>
      <p:sp>
        <p:nvSpPr>
          <p:cNvPr id="4" name="Slide Number Placeholder 3"/>
          <p:cNvSpPr>
            <a:spLocks noGrp="1"/>
          </p:cNvSpPr>
          <p:nvPr>
            <p:ph type="sldNum" sz="quarter" idx="10"/>
          </p:nvPr>
        </p:nvSpPr>
        <p:spPr/>
        <p:txBody>
          <a:bodyPr/>
          <a:lstStyle/>
          <a:p>
            <a:fld id="{1207D20B-144E-8744-AA9E-43383C8371E8}" type="slidenum">
              <a:rPr lang="en-US" smtClean="0"/>
              <a:t>29</a:t>
            </a:fld>
            <a:endParaRPr lang="en-US"/>
          </a:p>
        </p:txBody>
      </p:sp>
    </p:spTree>
    <p:extLst>
      <p:ext uri="{BB962C8B-B14F-4D97-AF65-F5344CB8AC3E}">
        <p14:creationId xmlns:p14="http://schemas.microsoft.com/office/powerpoint/2010/main" val="3962469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things we do, restrict the sample to all border counties. Then run OLS and then run boundary fixed effects. Allows us to exploit licensing variation in local labor market that is plausibly </a:t>
            </a:r>
            <a:r>
              <a:rPr lang="en-US" dirty="0" err="1"/>
              <a:t>exogeonous</a:t>
            </a:r>
            <a:r>
              <a:rPr lang="en-US" dirty="0"/>
              <a:t>.  Kitchen </a:t>
            </a:r>
            <a:r>
              <a:rPr lang="en-US" dirty="0" err="1"/>
              <a:t>remodelling</a:t>
            </a:r>
            <a:r>
              <a:rPr lang="en-US" dirty="0"/>
              <a:t> licensed in MA but not  NH</a:t>
            </a:r>
          </a:p>
        </p:txBody>
      </p:sp>
      <p:sp>
        <p:nvSpPr>
          <p:cNvPr id="4" name="Slide Number Placeholder 3"/>
          <p:cNvSpPr>
            <a:spLocks noGrp="1"/>
          </p:cNvSpPr>
          <p:nvPr>
            <p:ph type="sldNum" sz="quarter" idx="10"/>
          </p:nvPr>
        </p:nvSpPr>
        <p:spPr/>
        <p:txBody>
          <a:bodyPr/>
          <a:lstStyle/>
          <a:p>
            <a:fld id="{1207D20B-144E-8744-AA9E-43383C8371E8}" type="slidenum">
              <a:rPr lang="en-US" smtClean="0"/>
              <a:t>30</a:t>
            </a:fld>
            <a:endParaRPr lang="en-US"/>
          </a:p>
        </p:txBody>
      </p:sp>
    </p:spTree>
    <p:extLst>
      <p:ext uri="{BB962C8B-B14F-4D97-AF65-F5344CB8AC3E}">
        <p14:creationId xmlns:p14="http://schemas.microsoft.com/office/powerpoint/2010/main" val="2478926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point estimate are larger than the OLS estimates, suggest that an endogeneity in the OLS was biasing our estimates downwards toward zero. More over </a:t>
            </a:r>
          </a:p>
        </p:txBody>
      </p:sp>
      <p:sp>
        <p:nvSpPr>
          <p:cNvPr id="4" name="Slide Number Placeholder 3"/>
          <p:cNvSpPr>
            <a:spLocks noGrp="1"/>
          </p:cNvSpPr>
          <p:nvPr>
            <p:ph type="sldNum" sz="quarter" idx="10"/>
          </p:nvPr>
        </p:nvSpPr>
        <p:spPr/>
        <p:txBody>
          <a:bodyPr/>
          <a:lstStyle/>
          <a:p>
            <a:fld id="{1207D20B-144E-8744-AA9E-43383C8371E8}" type="slidenum">
              <a:rPr lang="en-US" smtClean="0"/>
              <a:t>31</a:t>
            </a:fld>
            <a:endParaRPr lang="en-US"/>
          </a:p>
        </p:txBody>
      </p:sp>
    </p:spTree>
    <p:extLst>
      <p:ext uri="{BB962C8B-B14F-4D97-AF65-F5344CB8AC3E}">
        <p14:creationId xmlns:p14="http://schemas.microsoft.com/office/powerpoint/2010/main" val="151914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RL: Consider 44 or 48 </a:t>
            </a:r>
            <a:r>
              <a:rPr lang="en-US" dirty="0" err="1"/>
              <a:t>pt</a:t>
            </a:r>
            <a:r>
              <a:rPr lang="en-US" dirty="0"/>
              <a:t> font.</a:t>
            </a:r>
          </a:p>
          <a:p>
            <a:endParaRPr lang="en-US" dirty="0"/>
          </a:p>
          <a:p>
            <a:endParaRPr lang="en-US" dirty="0"/>
          </a:p>
          <a:p>
            <a:r>
              <a:rPr lang="en-US" dirty="0"/>
              <a:t>With this deep and wide data, we can handle multiple empirical designs, including cross sectional LPMS, causal boundary discontinuities, and category specific case studies.</a:t>
            </a:r>
          </a:p>
          <a:p>
            <a:br>
              <a:rPr lang="en-US" dirty="0"/>
            </a:br>
            <a:r>
              <a:rPr lang="en-US" dirty="0"/>
              <a:t>Hand to Dr. Blair to walk through the empirical designs and results.</a:t>
            </a:r>
          </a:p>
        </p:txBody>
      </p:sp>
      <p:sp>
        <p:nvSpPr>
          <p:cNvPr id="4" name="Slide Number Placeholder 3"/>
          <p:cNvSpPr>
            <a:spLocks noGrp="1"/>
          </p:cNvSpPr>
          <p:nvPr>
            <p:ph type="sldNum" sz="quarter" idx="10"/>
          </p:nvPr>
        </p:nvSpPr>
        <p:spPr/>
        <p:txBody>
          <a:bodyPr/>
          <a:lstStyle/>
          <a:p>
            <a:fld id="{1207D20B-144E-8744-AA9E-43383C8371E8}" type="slidenum">
              <a:rPr lang="en-US" smtClean="0"/>
              <a:t>33</a:t>
            </a:fld>
            <a:endParaRPr lang="en-US"/>
          </a:p>
        </p:txBody>
      </p:sp>
    </p:spTree>
    <p:extLst>
      <p:ext uri="{BB962C8B-B14F-4D97-AF65-F5344CB8AC3E}">
        <p14:creationId xmlns:p14="http://schemas.microsoft.com/office/powerpoint/2010/main" val="675711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7D20B-144E-8744-AA9E-43383C8371E8}" type="slidenum">
              <a:rPr lang="en-US" smtClean="0"/>
              <a:t>34</a:t>
            </a:fld>
            <a:endParaRPr lang="en-US"/>
          </a:p>
        </p:txBody>
      </p:sp>
    </p:spTree>
    <p:extLst>
      <p:ext uri="{BB962C8B-B14F-4D97-AF65-F5344CB8AC3E}">
        <p14:creationId xmlns:p14="http://schemas.microsoft.com/office/powerpoint/2010/main" val="2048442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7D20B-144E-8744-AA9E-43383C8371E8}" type="slidenum">
              <a:rPr lang="en-US" smtClean="0"/>
              <a:t>35</a:t>
            </a:fld>
            <a:endParaRPr lang="en-US"/>
          </a:p>
        </p:txBody>
      </p:sp>
    </p:spTree>
    <p:extLst>
      <p:ext uri="{BB962C8B-B14F-4D97-AF65-F5344CB8AC3E}">
        <p14:creationId xmlns:p14="http://schemas.microsoft.com/office/powerpoint/2010/main" val="642056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7D20B-144E-8744-AA9E-43383C8371E8}" type="slidenum">
              <a:rPr lang="en-US" smtClean="0"/>
              <a:t>40</a:t>
            </a:fld>
            <a:endParaRPr lang="en-US"/>
          </a:p>
        </p:txBody>
      </p:sp>
    </p:spTree>
    <p:extLst>
      <p:ext uri="{BB962C8B-B14F-4D97-AF65-F5344CB8AC3E}">
        <p14:creationId xmlns:p14="http://schemas.microsoft.com/office/powerpoint/2010/main" val="2496720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measure distributional impacts of licensing on market clearing by interacting our licensing term with standardized z score county level characteristics of demographics and the housing stock. </a:t>
            </a:r>
          </a:p>
          <a:p>
            <a:endParaRPr lang="en-US" dirty="0"/>
          </a:p>
          <a:p>
            <a:endParaRPr lang="en-US" dirty="0"/>
          </a:p>
        </p:txBody>
      </p:sp>
      <p:sp>
        <p:nvSpPr>
          <p:cNvPr id="4" name="Slide Number Placeholder 3"/>
          <p:cNvSpPr>
            <a:spLocks noGrp="1"/>
          </p:cNvSpPr>
          <p:nvPr>
            <p:ph type="sldNum" sz="quarter" idx="10"/>
          </p:nvPr>
        </p:nvSpPr>
        <p:spPr/>
        <p:txBody>
          <a:bodyPr/>
          <a:lstStyle/>
          <a:p>
            <a:fld id="{1207D20B-144E-8744-AA9E-43383C8371E8}" type="slidenum">
              <a:rPr lang="en-US" smtClean="0"/>
              <a:t>43</a:t>
            </a:fld>
            <a:endParaRPr lang="en-US"/>
          </a:p>
        </p:txBody>
      </p:sp>
    </p:spTree>
    <p:extLst>
      <p:ext uri="{BB962C8B-B14F-4D97-AF65-F5344CB8AC3E}">
        <p14:creationId xmlns:p14="http://schemas.microsoft.com/office/powerpoint/2010/main" val="341068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RL: Time stamp by years: Also beef up title perhaps decades 2000s-2020. Is there evidence move to after plumber’s license and before literature background.  Mention that you worked on it at the state level in Chicago!</a:t>
            </a:r>
          </a:p>
        </p:txBody>
      </p:sp>
      <p:sp>
        <p:nvSpPr>
          <p:cNvPr id="4" name="Slide Number Placeholder 3"/>
          <p:cNvSpPr>
            <a:spLocks noGrp="1"/>
          </p:cNvSpPr>
          <p:nvPr>
            <p:ph type="sldNum" sz="quarter" idx="5"/>
          </p:nvPr>
        </p:nvSpPr>
        <p:spPr/>
        <p:txBody>
          <a:bodyPr/>
          <a:lstStyle/>
          <a:p>
            <a:fld id="{1207D20B-144E-8744-AA9E-43383C8371E8}" type="slidenum">
              <a:rPr lang="en-US" smtClean="0"/>
              <a:t>3</a:t>
            </a:fld>
            <a:endParaRPr lang="en-US"/>
          </a:p>
        </p:txBody>
      </p:sp>
    </p:spTree>
    <p:extLst>
      <p:ext uri="{BB962C8B-B14F-4D97-AF65-F5344CB8AC3E}">
        <p14:creationId xmlns:p14="http://schemas.microsoft.com/office/powerpoint/2010/main" val="968088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county at an average of these attributes, the effect is most pronounced in sparsely populated areas. </a:t>
            </a:r>
          </a:p>
        </p:txBody>
      </p:sp>
      <p:sp>
        <p:nvSpPr>
          <p:cNvPr id="4" name="Slide Number Placeholder 3"/>
          <p:cNvSpPr>
            <a:spLocks noGrp="1"/>
          </p:cNvSpPr>
          <p:nvPr>
            <p:ph type="sldNum" sz="quarter" idx="10"/>
          </p:nvPr>
        </p:nvSpPr>
        <p:spPr/>
        <p:txBody>
          <a:bodyPr/>
          <a:lstStyle/>
          <a:p>
            <a:fld id="{1207D20B-144E-8744-AA9E-43383C8371E8}" type="slidenum">
              <a:rPr lang="en-US" smtClean="0"/>
              <a:t>44</a:t>
            </a:fld>
            <a:endParaRPr lang="en-US"/>
          </a:p>
        </p:txBody>
      </p:sp>
    </p:spTree>
    <p:extLst>
      <p:ext uri="{BB962C8B-B14F-4D97-AF65-F5344CB8AC3E}">
        <p14:creationId xmlns:p14="http://schemas.microsoft.com/office/powerpoint/2010/main" val="437895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7D20B-144E-8744-AA9E-43383C8371E8}" type="slidenum">
              <a:rPr lang="en-US" smtClean="0"/>
              <a:t>46</a:t>
            </a:fld>
            <a:endParaRPr lang="en-US"/>
          </a:p>
        </p:txBody>
      </p:sp>
    </p:spTree>
    <p:extLst>
      <p:ext uri="{BB962C8B-B14F-4D97-AF65-F5344CB8AC3E}">
        <p14:creationId xmlns:p14="http://schemas.microsoft.com/office/powerpoint/2010/main" val="1866418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7D20B-144E-8744-AA9E-43383C8371E8}" type="slidenum">
              <a:rPr lang="en-US" smtClean="0"/>
              <a:t>47</a:t>
            </a:fld>
            <a:endParaRPr lang="en-US"/>
          </a:p>
        </p:txBody>
      </p:sp>
    </p:spTree>
    <p:extLst>
      <p:ext uri="{BB962C8B-B14F-4D97-AF65-F5344CB8AC3E}">
        <p14:creationId xmlns:p14="http://schemas.microsoft.com/office/powerpoint/2010/main" val="395724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7D20B-144E-8744-AA9E-43383C8371E8}" type="slidenum">
              <a:rPr lang="en-US" smtClean="0"/>
              <a:t>6</a:t>
            </a:fld>
            <a:endParaRPr lang="en-US"/>
          </a:p>
        </p:txBody>
      </p:sp>
    </p:spTree>
    <p:extLst>
      <p:ext uri="{BB962C8B-B14F-4D97-AF65-F5344CB8AC3E}">
        <p14:creationId xmlns:p14="http://schemas.microsoft.com/office/powerpoint/2010/main" val="261452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7D20B-144E-8744-AA9E-43383C8371E8}" type="slidenum">
              <a:rPr lang="en-US" smtClean="0"/>
              <a:t>9</a:t>
            </a:fld>
            <a:endParaRPr lang="en-US"/>
          </a:p>
        </p:txBody>
      </p:sp>
    </p:spTree>
    <p:extLst>
      <p:ext uri="{BB962C8B-B14F-4D97-AF65-F5344CB8AC3E}">
        <p14:creationId xmlns:p14="http://schemas.microsoft.com/office/powerpoint/2010/main" val="204514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FarraNOTo</a:t>
            </a:r>
            <a:endParaRPr lang="en-US" dirty="0"/>
          </a:p>
        </p:txBody>
      </p:sp>
      <p:sp>
        <p:nvSpPr>
          <p:cNvPr id="4" name="Slide Number Placeholder 3"/>
          <p:cNvSpPr>
            <a:spLocks noGrp="1"/>
          </p:cNvSpPr>
          <p:nvPr>
            <p:ph type="sldNum" sz="quarter" idx="5"/>
          </p:nvPr>
        </p:nvSpPr>
        <p:spPr/>
        <p:txBody>
          <a:bodyPr/>
          <a:lstStyle/>
          <a:p>
            <a:fld id="{1207D20B-144E-8744-AA9E-43383C8371E8}" type="slidenum">
              <a:rPr lang="en-US" smtClean="0"/>
              <a:t>10</a:t>
            </a:fld>
            <a:endParaRPr lang="en-US"/>
          </a:p>
        </p:txBody>
      </p:sp>
    </p:spTree>
    <p:extLst>
      <p:ext uri="{BB962C8B-B14F-4D97-AF65-F5344CB8AC3E}">
        <p14:creationId xmlns:p14="http://schemas.microsoft.com/office/powerpoint/2010/main" val="267229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RL: Consider 44 or 48 </a:t>
            </a:r>
            <a:r>
              <a:rPr lang="en-US" dirty="0" err="1"/>
              <a:t>pt</a:t>
            </a:r>
            <a:r>
              <a:rPr lang="en-US" dirty="0"/>
              <a:t> font.</a:t>
            </a:r>
          </a:p>
          <a:p>
            <a:endParaRPr lang="en-US" dirty="0"/>
          </a:p>
          <a:p>
            <a:endParaRPr lang="en-US" dirty="0"/>
          </a:p>
          <a:p>
            <a:r>
              <a:rPr lang="en-US" dirty="0"/>
              <a:t>With this deep and wide data, we can handle multiple empirical designs, including cross sectional LPMS, causal boundary discontinuities, and category specific case studies.</a:t>
            </a:r>
          </a:p>
          <a:p>
            <a:br>
              <a:rPr lang="en-US" dirty="0"/>
            </a:br>
            <a:r>
              <a:rPr lang="en-US" dirty="0"/>
              <a:t>Hand to Dr. Blair to walk through the empirical designs and results.</a:t>
            </a:r>
          </a:p>
        </p:txBody>
      </p:sp>
      <p:sp>
        <p:nvSpPr>
          <p:cNvPr id="4" name="Slide Number Placeholder 3"/>
          <p:cNvSpPr>
            <a:spLocks noGrp="1"/>
          </p:cNvSpPr>
          <p:nvPr>
            <p:ph type="sldNum" sz="quarter" idx="10"/>
          </p:nvPr>
        </p:nvSpPr>
        <p:spPr/>
        <p:txBody>
          <a:bodyPr/>
          <a:lstStyle/>
          <a:p>
            <a:fld id="{1207D20B-144E-8744-AA9E-43383C8371E8}" type="slidenum">
              <a:rPr lang="en-US" smtClean="0"/>
              <a:t>11</a:t>
            </a:fld>
            <a:endParaRPr lang="en-US"/>
          </a:p>
        </p:txBody>
      </p:sp>
    </p:spTree>
    <p:extLst>
      <p:ext uri="{BB962C8B-B14F-4D97-AF65-F5344CB8AC3E}">
        <p14:creationId xmlns:p14="http://schemas.microsoft.com/office/powerpoint/2010/main" val="3408106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7D20B-144E-8744-AA9E-43383C8371E8}" type="slidenum">
              <a:rPr lang="en-US" smtClean="0"/>
              <a:t>12</a:t>
            </a:fld>
            <a:endParaRPr lang="en-US"/>
          </a:p>
        </p:txBody>
      </p:sp>
    </p:spTree>
    <p:extLst>
      <p:ext uri="{BB962C8B-B14F-4D97-AF65-F5344CB8AC3E}">
        <p14:creationId xmlns:p14="http://schemas.microsoft.com/office/powerpoint/2010/main" val="315145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RL: Consider 44 or 48 </a:t>
            </a:r>
            <a:r>
              <a:rPr lang="en-US" dirty="0" err="1"/>
              <a:t>pt</a:t>
            </a:r>
            <a:r>
              <a:rPr lang="en-US" dirty="0"/>
              <a:t> font.</a:t>
            </a:r>
          </a:p>
          <a:p>
            <a:endParaRPr lang="en-US" dirty="0"/>
          </a:p>
          <a:p>
            <a:endParaRPr lang="en-US" dirty="0"/>
          </a:p>
          <a:p>
            <a:r>
              <a:rPr lang="en-US" dirty="0"/>
              <a:t>With this deep and wide data, we can handle multiple empirical designs, including cross sectional LPMS, causal boundary discontinuities, and category specific case studies.</a:t>
            </a:r>
          </a:p>
          <a:p>
            <a:br>
              <a:rPr lang="en-US" dirty="0"/>
            </a:br>
            <a:r>
              <a:rPr lang="en-US" dirty="0"/>
              <a:t>Hand to Dr. Blair to walk through the empirical designs and results.</a:t>
            </a:r>
          </a:p>
        </p:txBody>
      </p:sp>
      <p:sp>
        <p:nvSpPr>
          <p:cNvPr id="4" name="Slide Number Placeholder 3"/>
          <p:cNvSpPr>
            <a:spLocks noGrp="1"/>
          </p:cNvSpPr>
          <p:nvPr>
            <p:ph type="sldNum" sz="quarter" idx="10"/>
          </p:nvPr>
        </p:nvSpPr>
        <p:spPr/>
        <p:txBody>
          <a:bodyPr/>
          <a:lstStyle/>
          <a:p>
            <a:fld id="{1207D20B-144E-8744-AA9E-43383C8371E8}" type="slidenum">
              <a:rPr lang="en-US" smtClean="0"/>
              <a:t>15</a:t>
            </a:fld>
            <a:endParaRPr lang="en-US"/>
          </a:p>
        </p:txBody>
      </p:sp>
    </p:spTree>
    <p:extLst>
      <p:ext uri="{BB962C8B-B14F-4D97-AF65-F5344CB8AC3E}">
        <p14:creationId xmlns:p14="http://schemas.microsoft.com/office/powerpoint/2010/main" val="404367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numbers">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641832" y="6447790"/>
            <a:ext cx="444229" cy="365125"/>
          </a:xfrm>
          <a:ln>
            <a:noFill/>
          </a:ln>
        </p:spPr>
        <p:txBody>
          <a:bodyPr/>
          <a:lstStyle>
            <a:lvl1pPr>
              <a:defRPr sz="900" b="0" i="0">
                <a:solidFill>
                  <a:schemeClr val="bg1"/>
                </a:solidFill>
                <a:latin typeface="Montserrat Light" charset="0"/>
                <a:ea typeface="Montserrat Light" charset="0"/>
                <a:cs typeface="Montserrat Light" charset="0"/>
              </a:defRPr>
            </a:lvl1pPr>
          </a:lstStyle>
          <a:p>
            <a:fld id="{C62B1124-7DDD-4940-9850-3FB0DA657237}" type="slidenum">
              <a:rPr lang="en-US" smtClean="0"/>
              <a:pPr/>
              <a:t>‹#›</a:t>
            </a:fld>
            <a:endParaRPr lang="en-US" dirty="0"/>
          </a:p>
        </p:txBody>
      </p:sp>
      <p:sp>
        <p:nvSpPr>
          <p:cNvPr id="4" name="Rectangle 3">
            <a:extLst>
              <a:ext uri="{FF2B5EF4-FFF2-40B4-BE49-F238E27FC236}">
                <a16:creationId xmlns:a16="http://schemas.microsoft.com/office/drawing/2014/main" id="{D06AE75F-55E7-4EC4-8CD6-22CD8DB415BB}"/>
              </a:ext>
            </a:extLst>
          </p:cNvPr>
          <p:cNvSpPr/>
          <p:nvPr userDrawn="1"/>
        </p:nvSpPr>
        <p:spPr>
          <a:xfrm>
            <a:off x="11696699" y="6462258"/>
            <a:ext cx="329985" cy="250710"/>
          </a:xfrm>
          <a:prstGeom prst="rect">
            <a:avLst/>
          </a:prstGeom>
        </p:spPr>
        <p:txBody>
          <a:bodyPr wrap="square">
            <a:spAutoFit/>
          </a:bodyPr>
          <a:lstStyle/>
          <a:p>
            <a:pPr algn="r">
              <a:lnSpc>
                <a:spcPct val="150000"/>
              </a:lnSpc>
            </a:pPr>
            <a:r>
              <a:rPr lang="en-US" sz="800">
                <a:solidFill>
                  <a:srgbClr val="414E56"/>
                </a:solidFill>
                <a:latin typeface="Montserrat Light" charset="0"/>
                <a:ea typeface="Montserrat Light" charset="0"/>
                <a:cs typeface="Montserrat Light" charset="0"/>
              </a:rPr>
              <a:t>12</a:t>
            </a:r>
            <a:endParaRPr lang="en-US" sz="800" dirty="0">
              <a:solidFill>
                <a:srgbClr val="414E56"/>
              </a:solidFill>
              <a:latin typeface="Montserrat Light" charset="0"/>
              <a:ea typeface="Montserrat Light" charset="0"/>
              <a:cs typeface="Montserrat Light" charset="0"/>
            </a:endParaRPr>
          </a:p>
        </p:txBody>
      </p:sp>
    </p:spTree>
    <p:extLst>
      <p:ext uri="{BB962C8B-B14F-4D97-AF65-F5344CB8AC3E}">
        <p14:creationId xmlns:p14="http://schemas.microsoft.com/office/powerpoint/2010/main" val="24932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3 Pictures">
    <p:spTree>
      <p:nvGrpSpPr>
        <p:cNvPr id="1" name=""/>
        <p:cNvGrpSpPr/>
        <p:nvPr/>
      </p:nvGrpSpPr>
      <p:grpSpPr>
        <a:xfrm>
          <a:off x="0" y="0"/>
          <a:ext cx="0" cy="0"/>
          <a:chOff x="0" y="0"/>
          <a:chExt cx="0" cy="0"/>
        </a:xfrm>
      </p:grpSpPr>
      <p:sp>
        <p:nvSpPr>
          <p:cNvPr id="13" name="Picture Placeholder 2"/>
          <p:cNvSpPr>
            <a:spLocks noGrp="1" noChangeAspect="1"/>
          </p:cNvSpPr>
          <p:nvPr>
            <p:ph type="pic" idx="1"/>
          </p:nvPr>
        </p:nvSpPr>
        <p:spPr>
          <a:xfrm>
            <a:off x="688956" y="2219324"/>
            <a:ext cx="3111767" cy="3914776"/>
          </a:xfrm>
        </p:spPr>
        <p:txBody>
          <a:bodyPr anchor="t"/>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dirty="0"/>
              <a:t>Drag picture to placeholder or click icon to add</a:t>
            </a:r>
          </a:p>
        </p:txBody>
      </p:sp>
      <p:sp>
        <p:nvSpPr>
          <p:cNvPr id="15" name="Content Placeholder 2"/>
          <p:cNvSpPr>
            <a:spLocks noGrp="1"/>
          </p:cNvSpPr>
          <p:nvPr>
            <p:ph idx="14" hasCustomPrompt="1"/>
          </p:nvPr>
        </p:nvSpPr>
        <p:spPr>
          <a:xfrm>
            <a:off x="688955" y="1816908"/>
            <a:ext cx="3111768" cy="269068"/>
          </a:xfrm>
        </p:spPr>
        <p:txBody>
          <a:bodyPr numCol="1" spcCol="1080000" anchor="b" anchorCtr="0"/>
          <a:lstStyle>
            <a:lvl1pPr marL="0" indent="0" algn="ctr">
              <a:buNone/>
              <a:defRPr b="1">
                <a:solidFill>
                  <a:srgbClr val="232F3A"/>
                </a:solidFill>
              </a:defRPr>
            </a:lvl1pPr>
            <a:lvl2pPr marL="457177" indent="0">
              <a:buNone/>
              <a:defRPr>
                <a:solidFill>
                  <a:srgbClr val="232F3A"/>
                </a:solidFill>
              </a:defRPr>
            </a:lvl2pPr>
            <a:lvl3pPr marL="914355" indent="0">
              <a:buNone/>
              <a:defRPr>
                <a:solidFill>
                  <a:srgbClr val="232F3A"/>
                </a:solidFill>
              </a:defRPr>
            </a:lvl3pPr>
            <a:lvl4pPr marL="1371532" indent="0">
              <a:buNone/>
              <a:defRPr>
                <a:solidFill>
                  <a:srgbClr val="232F3A"/>
                </a:solidFill>
              </a:defRPr>
            </a:lvl4pPr>
            <a:lvl5pPr marL="1828709" indent="0">
              <a:buNone/>
              <a:defRPr>
                <a:solidFill>
                  <a:srgbClr val="232F3A"/>
                </a:solidFill>
              </a:defRPr>
            </a:lvl5pPr>
          </a:lstStyle>
          <a:p>
            <a:pPr lvl="0"/>
            <a:r>
              <a:rPr lang="en-US" dirty="0"/>
              <a:t>Click to edit caption</a:t>
            </a:r>
          </a:p>
        </p:txBody>
      </p:sp>
      <p:sp>
        <p:nvSpPr>
          <p:cNvPr id="23" name="Picture Placeholder 2"/>
          <p:cNvSpPr>
            <a:spLocks noGrp="1" noChangeAspect="1"/>
          </p:cNvSpPr>
          <p:nvPr>
            <p:ph type="pic" idx="15"/>
          </p:nvPr>
        </p:nvSpPr>
        <p:spPr>
          <a:xfrm>
            <a:off x="8092678" y="2219324"/>
            <a:ext cx="3111767" cy="3914776"/>
          </a:xfrm>
        </p:spPr>
        <p:txBody>
          <a:bodyPr anchor="t"/>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dirty="0"/>
              <a:t>Drag picture to placeholder or click icon to add</a:t>
            </a:r>
          </a:p>
        </p:txBody>
      </p:sp>
      <p:sp>
        <p:nvSpPr>
          <p:cNvPr id="24" name="Content Placeholder 2"/>
          <p:cNvSpPr>
            <a:spLocks noGrp="1"/>
          </p:cNvSpPr>
          <p:nvPr>
            <p:ph idx="16" hasCustomPrompt="1"/>
          </p:nvPr>
        </p:nvSpPr>
        <p:spPr>
          <a:xfrm>
            <a:off x="8092678" y="1816908"/>
            <a:ext cx="3111768" cy="269068"/>
          </a:xfrm>
        </p:spPr>
        <p:txBody>
          <a:bodyPr numCol="1" spcCol="1080000" anchor="b" anchorCtr="0"/>
          <a:lstStyle>
            <a:lvl1pPr marL="0" indent="0" algn="ctr">
              <a:buNone/>
              <a:defRPr b="1">
                <a:solidFill>
                  <a:srgbClr val="232F3A"/>
                </a:solidFill>
              </a:defRPr>
            </a:lvl1pPr>
            <a:lvl2pPr marL="457177" indent="0">
              <a:buNone/>
              <a:defRPr>
                <a:solidFill>
                  <a:srgbClr val="232F3A"/>
                </a:solidFill>
              </a:defRPr>
            </a:lvl2pPr>
            <a:lvl3pPr marL="914355" indent="0">
              <a:buNone/>
              <a:defRPr>
                <a:solidFill>
                  <a:srgbClr val="232F3A"/>
                </a:solidFill>
              </a:defRPr>
            </a:lvl3pPr>
            <a:lvl4pPr marL="1371532" indent="0">
              <a:buNone/>
              <a:defRPr>
                <a:solidFill>
                  <a:srgbClr val="232F3A"/>
                </a:solidFill>
              </a:defRPr>
            </a:lvl4pPr>
            <a:lvl5pPr marL="1828709" indent="0">
              <a:buNone/>
              <a:defRPr>
                <a:solidFill>
                  <a:srgbClr val="232F3A"/>
                </a:solidFill>
              </a:defRPr>
            </a:lvl5pPr>
          </a:lstStyle>
          <a:p>
            <a:pPr lvl="0"/>
            <a:r>
              <a:rPr lang="en-US" dirty="0"/>
              <a:t>Click to edit caption</a:t>
            </a:r>
          </a:p>
        </p:txBody>
      </p:sp>
      <p:sp>
        <p:nvSpPr>
          <p:cNvPr id="25" name="Picture Placeholder 2"/>
          <p:cNvSpPr>
            <a:spLocks noGrp="1" noChangeAspect="1"/>
          </p:cNvSpPr>
          <p:nvPr>
            <p:ph type="pic" idx="17"/>
          </p:nvPr>
        </p:nvSpPr>
        <p:spPr>
          <a:xfrm>
            <a:off x="4390817" y="2219324"/>
            <a:ext cx="3111767" cy="3914776"/>
          </a:xfrm>
        </p:spPr>
        <p:txBody>
          <a:bodyPr anchor="t"/>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dirty="0"/>
              <a:t>Drag picture to placeholder or click icon to add</a:t>
            </a:r>
          </a:p>
        </p:txBody>
      </p:sp>
      <p:sp>
        <p:nvSpPr>
          <p:cNvPr id="26" name="Content Placeholder 2"/>
          <p:cNvSpPr>
            <a:spLocks noGrp="1"/>
          </p:cNvSpPr>
          <p:nvPr>
            <p:ph idx="18" hasCustomPrompt="1"/>
          </p:nvPr>
        </p:nvSpPr>
        <p:spPr>
          <a:xfrm>
            <a:off x="4390816" y="1816908"/>
            <a:ext cx="3111768" cy="269068"/>
          </a:xfrm>
        </p:spPr>
        <p:txBody>
          <a:bodyPr numCol="1" spcCol="1080000" anchor="b" anchorCtr="0"/>
          <a:lstStyle>
            <a:lvl1pPr marL="0" indent="0" algn="ctr">
              <a:buNone/>
              <a:defRPr b="1">
                <a:solidFill>
                  <a:srgbClr val="232F3A"/>
                </a:solidFill>
              </a:defRPr>
            </a:lvl1pPr>
            <a:lvl2pPr marL="457177" indent="0">
              <a:buNone/>
              <a:defRPr>
                <a:solidFill>
                  <a:srgbClr val="232F3A"/>
                </a:solidFill>
              </a:defRPr>
            </a:lvl2pPr>
            <a:lvl3pPr marL="914355" indent="0">
              <a:buNone/>
              <a:defRPr>
                <a:solidFill>
                  <a:srgbClr val="232F3A"/>
                </a:solidFill>
              </a:defRPr>
            </a:lvl3pPr>
            <a:lvl4pPr marL="1371532" indent="0">
              <a:buNone/>
              <a:defRPr>
                <a:solidFill>
                  <a:srgbClr val="232F3A"/>
                </a:solidFill>
              </a:defRPr>
            </a:lvl4pPr>
            <a:lvl5pPr marL="1828709" indent="0">
              <a:buNone/>
              <a:defRPr>
                <a:solidFill>
                  <a:srgbClr val="232F3A"/>
                </a:solidFill>
              </a:defRPr>
            </a:lvl5pPr>
          </a:lstStyle>
          <a:p>
            <a:pPr lvl="0"/>
            <a:r>
              <a:rPr lang="en-US" dirty="0"/>
              <a:t>Click to edit caption</a:t>
            </a:r>
          </a:p>
        </p:txBody>
      </p:sp>
      <p:sp>
        <p:nvSpPr>
          <p:cNvPr id="27" name="Slide Number Placeholder 5"/>
          <p:cNvSpPr>
            <a:spLocks noGrp="1"/>
          </p:cNvSpPr>
          <p:nvPr>
            <p:ph type="sldNum" sz="quarter" idx="4"/>
          </p:nvPr>
        </p:nvSpPr>
        <p:spPr>
          <a:xfrm>
            <a:off x="11623986" y="118979"/>
            <a:ext cx="434663" cy="365125"/>
          </a:xfrm>
          <a:prstGeom prst="rect">
            <a:avLst/>
          </a:prstGeom>
        </p:spPr>
        <p:txBody>
          <a:bodyPr vert="horz" lIns="0" tIns="0" rIns="0" bIns="0" rtlCol="0" anchor="ctr" anchorCtr="0"/>
          <a:lstStyle>
            <a:lvl1pPr algn="ctr">
              <a:defRPr sz="1200" b="1" i="0" baseline="0">
                <a:solidFill>
                  <a:schemeClr val="bg1"/>
                </a:solidFill>
                <a:latin typeface="Helvetica Regular" charset="0"/>
              </a:defRPr>
            </a:lvl1pPr>
          </a:lstStyle>
          <a:p>
            <a:fld id="{B3EB8C9A-04CD-BB47-AA17-37DD8838A243}"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952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DFC6E-5E23-2140-9DF9-9D0222F25D4E}" type="slidenum">
              <a:rPr lang="en-US" smtClean="0"/>
              <a:t>‹#›</a:t>
            </a:fld>
            <a:endParaRPr lang="en-US"/>
          </a:p>
        </p:txBody>
      </p:sp>
    </p:spTree>
    <p:extLst>
      <p:ext uri="{BB962C8B-B14F-4D97-AF65-F5344CB8AC3E}">
        <p14:creationId xmlns:p14="http://schemas.microsoft.com/office/powerpoint/2010/main" val="11142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o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22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OD Numbers">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11336869" y="6532864"/>
            <a:ext cx="749300" cy="283634"/>
          </a:xfrm>
        </p:spPr>
        <p:txBody>
          <a:bodyPr/>
          <a:lstStyle>
            <a:lvl1pPr>
              <a:defRPr sz="800" b="0" i="0">
                <a:solidFill>
                  <a:srgbClr val="414E56"/>
                </a:solidFill>
                <a:latin typeface="Calibri Light" charset="0"/>
                <a:ea typeface="Calibri Light" charset="0"/>
                <a:cs typeface="Calibri Light" charset="0"/>
              </a:defRPr>
            </a:lvl1pPr>
          </a:lstStyle>
          <a:p>
            <a:fld id="{CFC4FAF4-9A9F-46E5-B790-268A294966BC}" type="slidenum">
              <a:rPr lang="en-US" smtClean="0"/>
              <a:pPr/>
              <a:t>‹#›</a:t>
            </a:fld>
            <a:endParaRPr lang="en-US" dirty="0"/>
          </a:p>
        </p:txBody>
      </p:sp>
    </p:spTree>
    <p:extLst>
      <p:ext uri="{BB962C8B-B14F-4D97-AF65-F5344CB8AC3E}">
        <p14:creationId xmlns:p14="http://schemas.microsoft.com/office/powerpoint/2010/main" val="181808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ECE83-EAE4-BF4A-9552-94BC57630409}" type="slidenum">
              <a:rPr lang="en-US" smtClean="0"/>
              <a:t>‹#›</a:t>
            </a:fld>
            <a:endParaRPr lang="en-US"/>
          </a:p>
        </p:txBody>
      </p:sp>
    </p:spTree>
    <p:extLst>
      <p:ext uri="{BB962C8B-B14F-4D97-AF65-F5344CB8AC3E}">
        <p14:creationId xmlns:p14="http://schemas.microsoft.com/office/powerpoint/2010/main" val="91150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age (2) full bleed">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1" y="5559198"/>
            <a:ext cx="6095004" cy="1298802"/>
          </a:xfrm>
        </p:spPr>
        <p:txBody>
          <a:bodyPr numCol="1" spcCol="1080000"/>
          <a:lstStyle>
            <a:lvl1pPr marL="0" indent="0" algn="ctr">
              <a:buNone/>
              <a:defRPr>
                <a:solidFill>
                  <a:srgbClr val="929394"/>
                </a:solidFill>
              </a:defRPr>
            </a:lvl1pPr>
            <a:lvl2pPr marL="457177" indent="0">
              <a:buNone/>
              <a:defRPr>
                <a:solidFill>
                  <a:srgbClr val="232F3A"/>
                </a:solidFill>
              </a:defRPr>
            </a:lvl2pPr>
            <a:lvl3pPr marL="914355" indent="0">
              <a:buNone/>
              <a:defRPr>
                <a:solidFill>
                  <a:srgbClr val="232F3A"/>
                </a:solidFill>
              </a:defRPr>
            </a:lvl3pPr>
            <a:lvl4pPr marL="1371532" indent="0">
              <a:buNone/>
              <a:defRPr>
                <a:solidFill>
                  <a:srgbClr val="232F3A"/>
                </a:solidFill>
              </a:defRPr>
            </a:lvl4pPr>
            <a:lvl5pPr marL="1828709" indent="0">
              <a:buNone/>
              <a:defRPr>
                <a:solidFill>
                  <a:srgbClr val="232F3A"/>
                </a:solidFill>
              </a:defRPr>
            </a:lvl5pPr>
          </a:lstStyle>
          <a:p>
            <a:pPr lvl="0"/>
            <a:r>
              <a:rPr lang="en-US" dirty="0"/>
              <a:t>Click to edit caption</a:t>
            </a:r>
          </a:p>
        </p:txBody>
      </p:sp>
      <p:sp>
        <p:nvSpPr>
          <p:cNvPr id="15" name="Picture Placeholder 14"/>
          <p:cNvSpPr>
            <a:spLocks noGrp="1"/>
          </p:cNvSpPr>
          <p:nvPr>
            <p:ph type="pic" sz="quarter" idx="14"/>
          </p:nvPr>
        </p:nvSpPr>
        <p:spPr>
          <a:xfrm>
            <a:off x="-1" y="1704975"/>
            <a:ext cx="6096997" cy="3695700"/>
          </a:xfrm>
        </p:spPr>
        <p:txBody>
          <a:bodyPr/>
          <a:lstStyle/>
          <a:p>
            <a:endParaRPr lang="en-US" dirty="0"/>
          </a:p>
        </p:txBody>
      </p:sp>
      <p:sp>
        <p:nvSpPr>
          <p:cNvPr id="20" name="Slide Number Placeholder 5"/>
          <p:cNvSpPr>
            <a:spLocks noGrp="1"/>
          </p:cNvSpPr>
          <p:nvPr>
            <p:ph type="sldNum" sz="quarter" idx="4"/>
          </p:nvPr>
        </p:nvSpPr>
        <p:spPr>
          <a:xfrm>
            <a:off x="11623986" y="118979"/>
            <a:ext cx="434663" cy="365125"/>
          </a:xfrm>
          <a:prstGeom prst="rect">
            <a:avLst/>
          </a:prstGeom>
        </p:spPr>
        <p:txBody>
          <a:bodyPr vert="horz" lIns="0" tIns="0" rIns="0" bIns="0" rtlCol="0" anchor="ctr" anchorCtr="0"/>
          <a:lstStyle>
            <a:lvl1pPr algn="ctr">
              <a:defRPr sz="1200" b="1" i="0" baseline="0">
                <a:solidFill>
                  <a:schemeClr val="bg1"/>
                </a:solidFill>
                <a:latin typeface="Helvetica Regular" charset="0"/>
              </a:defRPr>
            </a:lvl1pPr>
          </a:lstStyle>
          <a:p>
            <a:fld id="{B3EB8C9A-04CD-BB47-AA17-37DD8838A243}"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Picture Placeholder 14"/>
          <p:cNvSpPr>
            <a:spLocks noGrp="1"/>
          </p:cNvSpPr>
          <p:nvPr>
            <p:ph type="pic" sz="quarter" idx="15"/>
          </p:nvPr>
        </p:nvSpPr>
        <p:spPr>
          <a:xfrm>
            <a:off x="6095003" y="1704975"/>
            <a:ext cx="6096997" cy="3695700"/>
          </a:xfrm>
        </p:spPr>
        <p:txBody>
          <a:bodyPr/>
          <a:lstStyle/>
          <a:p>
            <a:endParaRPr lang="en-US" dirty="0"/>
          </a:p>
        </p:txBody>
      </p:sp>
      <p:sp>
        <p:nvSpPr>
          <p:cNvPr id="7" name="Content Placeholder 2"/>
          <p:cNvSpPr>
            <a:spLocks noGrp="1"/>
          </p:cNvSpPr>
          <p:nvPr>
            <p:ph idx="16" hasCustomPrompt="1"/>
          </p:nvPr>
        </p:nvSpPr>
        <p:spPr>
          <a:xfrm>
            <a:off x="6095003" y="5559198"/>
            <a:ext cx="6095004" cy="1298802"/>
          </a:xfrm>
        </p:spPr>
        <p:txBody>
          <a:bodyPr numCol="1" spcCol="1080000"/>
          <a:lstStyle>
            <a:lvl1pPr marL="0" indent="0" algn="ctr">
              <a:buNone/>
              <a:defRPr>
                <a:solidFill>
                  <a:srgbClr val="929394"/>
                </a:solidFill>
              </a:defRPr>
            </a:lvl1pPr>
            <a:lvl2pPr marL="457177" indent="0">
              <a:buNone/>
              <a:defRPr>
                <a:solidFill>
                  <a:srgbClr val="232F3A"/>
                </a:solidFill>
              </a:defRPr>
            </a:lvl2pPr>
            <a:lvl3pPr marL="914355" indent="0">
              <a:buNone/>
              <a:defRPr>
                <a:solidFill>
                  <a:srgbClr val="232F3A"/>
                </a:solidFill>
              </a:defRPr>
            </a:lvl3pPr>
            <a:lvl4pPr marL="1371532" indent="0">
              <a:buNone/>
              <a:defRPr>
                <a:solidFill>
                  <a:srgbClr val="232F3A"/>
                </a:solidFill>
              </a:defRPr>
            </a:lvl4pPr>
            <a:lvl5pPr marL="1828709" indent="0">
              <a:buNone/>
              <a:defRPr>
                <a:solidFill>
                  <a:srgbClr val="232F3A"/>
                </a:solidFill>
              </a:defRPr>
            </a:lvl5pPr>
          </a:lstStyle>
          <a:p>
            <a:pPr lvl="0"/>
            <a:r>
              <a:rPr lang="en-US" dirty="0"/>
              <a:t>Click to edit caption</a:t>
            </a:r>
          </a:p>
        </p:txBody>
      </p:sp>
    </p:spTree>
    <p:extLst>
      <p:ext uri="{BB962C8B-B14F-4D97-AF65-F5344CB8AC3E}">
        <p14:creationId xmlns:p14="http://schemas.microsoft.com/office/powerpoint/2010/main" val="20556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2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56" y="1480457"/>
            <a:ext cx="10515490" cy="4637315"/>
          </a:xfrm>
        </p:spPr>
        <p:txBody>
          <a:bodyPr numCol="1" spcCol="1080000"/>
          <a:lstStyle>
            <a:lvl1pPr marL="0" indent="0">
              <a:buNone/>
              <a:defRPr>
                <a:solidFill>
                  <a:srgbClr val="232F3A"/>
                </a:solidFill>
              </a:defRPr>
            </a:lvl1pPr>
            <a:lvl2pPr marL="457177" indent="0">
              <a:buNone/>
              <a:defRPr>
                <a:solidFill>
                  <a:srgbClr val="232F3A"/>
                </a:solidFill>
              </a:defRPr>
            </a:lvl2pPr>
            <a:lvl3pPr marL="914355" indent="0">
              <a:buNone/>
              <a:defRPr>
                <a:solidFill>
                  <a:srgbClr val="232F3A"/>
                </a:solidFill>
              </a:defRPr>
            </a:lvl3pPr>
            <a:lvl4pPr marL="1371532" indent="0">
              <a:buNone/>
              <a:defRPr>
                <a:solidFill>
                  <a:srgbClr val="232F3A"/>
                </a:solidFill>
              </a:defRPr>
            </a:lvl4pPr>
            <a:lvl5pPr marL="1828709" indent="0">
              <a:buNone/>
              <a:defRPr>
                <a:solidFill>
                  <a:srgbClr val="232F3A"/>
                </a:solidFill>
              </a:defRPr>
            </a:lvl5pPr>
          </a:lstStyle>
          <a:p>
            <a:pPr lvl="0"/>
            <a:r>
              <a:rPr lang="en-US" dirty="0"/>
              <a:t>Click to edit Master text</a:t>
            </a:r>
          </a:p>
          <a:p>
            <a:pPr lvl="1"/>
            <a:r>
              <a:rPr lang="en-US" dirty="0"/>
              <a:t>Second </a:t>
            </a:r>
            <a:r>
              <a:rPr lang="en-US" dirty="0" err="1"/>
              <a:t>levelstyles</a:t>
            </a:r>
            <a:endParaRPr lang="en-US" dirty="0"/>
          </a:p>
          <a:p>
            <a:pPr lvl="2"/>
            <a:r>
              <a:rPr lang="en-US" dirty="0"/>
              <a:t>Third level</a:t>
            </a:r>
          </a:p>
          <a:p>
            <a:pPr lvl="3"/>
            <a:r>
              <a:rPr lang="en-US" dirty="0"/>
              <a:t>Fourth level</a:t>
            </a:r>
          </a:p>
          <a:p>
            <a:pPr lvl="4"/>
            <a:r>
              <a:rPr lang="en-US" dirty="0"/>
              <a:t>Fifth level</a:t>
            </a:r>
          </a:p>
        </p:txBody>
      </p:sp>
      <p:sp>
        <p:nvSpPr>
          <p:cNvPr id="17" name="TextBox 16"/>
          <p:cNvSpPr txBox="1"/>
          <p:nvPr userDrawn="1"/>
        </p:nvSpPr>
        <p:spPr>
          <a:xfrm flipH="1" flipV="1">
            <a:off x="1099499" y="94566"/>
            <a:ext cx="872304" cy="230832"/>
          </a:xfrm>
          <a:prstGeom prst="rect">
            <a:avLst/>
          </a:prstGeom>
          <a:noFill/>
        </p:spPr>
        <p:txBody>
          <a:bodyPr wrap="square" rtlCol="0">
            <a:spAutoFit/>
          </a:bodyPr>
          <a:lstStyle/>
          <a:p>
            <a:r>
              <a:rPr lang="en-US" sz="900" dirty="0"/>
              <a:t>     </a:t>
            </a:r>
          </a:p>
        </p:txBody>
      </p:sp>
      <p:sp>
        <p:nvSpPr>
          <p:cNvPr id="19" name="Slide Number Placeholder 5"/>
          <p:cNvSpPr>
            <a:spLocks noGrp="1"/>
          </p:cNvSpPr>
          <p:nvPr>
            <p:ph type="sldNum" sz="quarter" idx="4"/>
          </p:nvPr>
        </p:nvSpPr>
        <p:spPr>
          <a:xfrm>
            <a:off x="11623986" y="118979"/>
            <a:ext cx="434663" cy="365125"/>
          </a:xfrm>
          <a:prstGeom prst="rect">
            <a:avLst/>
          </a:prstGeom>
        </p:spPr>
        <p:txBody>
          <a:bodyPr vert="horz" lIns="0" tIns="0" rIns="0" bIns="0" rtlCol="0" anchor="ctr" anchorCtr="0"/>
          <a:lstStyle>
            <a:lvl1pPr algn="ctr">
              <a:defRPr sz="1200" b="1" i="0" baseline="0">
                <a:solidFill>
                  <a:schemeClr val="bg1"/>
                </a:solidFill>
                <a:latin typeface="Helvetica Regular" charset="0"/>
              </a:defRPr>
            </a:lvl1pPr>
          </a:lstStyle>
          <a:p>
            <a:fld id="{B3EB8C9A-04CD-BB47-AA17-37DD8838A243}" type="slidenum">
              <a:rPr lang="en-US" smtClean="0"/>
              <a:pPr/>
              <a:t>‹#›</a:t>
            </a:fld>
            <a:endParaRPr 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3676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3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56" y="1524000"/>
            <a:ext cx="3207023" cy="4718278"/>
          </a:xfrm>
        </p:spPr>
        <p:txBody>
          <a:bodyPr numCol="1" spcCol="1080000"/>
          <a:lstStyle>
            <a:lvl1pPr marL="0" indent="0">
              <a:buNone/>
              <a:defRPr>
                <a:solidFill>
                  <a:srgbClr val="232F3A"/>
                </a:solidFill>
              </a:defRPr>
            </a:lvl1pPr>
            <a:lvl2pPr marL="457177" indent="0">
              <a:buNone/>
              <a:defRPr>
                <a:solidFill>
                  <a:srgbClr val="232F3A"/>
                </a:solidFill>
              </a:defRPr>
            </a:lvl2pPr>
            <a:lvl3pPr marL="914355" indent="0">
              <a:buNone/>
              <a:defRPr>
                <a:solidFill>
                  <a:srgbClr val="232F3A"/>
                </a:solidFill>
              </a:defRPr>
            </a:lvl3pPr>
            <a:lvl4pPr marL="1371532" indent="0">
              <a:buNone/>
              <a:defRPr>
                <a:solidFill>
                  <a:srgbClr val="232F3A"/>
                </a:solidFill>
              </a:defRPr>
            </a:lvl4pPr>
            <a:lvl5pPr marL="1828709" indent="0">
              <a:buNone/>
              <a:defRPr>
                <a:solidFill>
                  <a:srgbClr val="232F3A"/>
                </a:solidFill>
              </a:defRPr>
            </a:lvl5pPr>
          </a:lstStyle>
          <a:p>
            <a:pPr lvl="0"/>
            <a:r>
              <a:rPr lang="en-US" dirty="0"/>
              <a:t>Click to edit Master text</a:t>
            </a:r>
          </a:p>
          <a:p>
            <a:pPr lvl="1"/>
            <a:r>
              <a:rPr lang="en-US" dirty="0"/>
              <a:t>Second </a:t>
            </a:r>
            <a:r>
              <a:rPr lang="en-US" dirty="0" err="1"/>
              <a:t>levelstyles</a:t>
            </a:r>
            <a:endParaRPr lang="en-US" dirty="0"/>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343189" y="1524000"/>
            <a:ext cx="3207023" cy="4723267"/>
          </a:xfrm>
        </p:spPr>
        <p:txBody>
          <a:bodyPr numCol="1" spcCol="1080000"/>
          <a:lstStyle>
            <a:lvl1pPr marL="0" indent="0">
              <a:buNone/>
              <a:defRPr>
                <a:solidFill>
                  <a:srgbClr val="232F3A"/>
                </a:solidFill>
              </a:defRPr>
            </a:lvl1pPr>
            <a:lvl2pPr marL="457177" indent="0">
              <a:buNone/>
              <a:defRPr>
                <a:solidFill>
                  <a:srgbClr val="232F3A"/>
                </a:solidFill>
              </a:defRPr>
            </a:lvl2pPr>
            <a:lvl3pPr marL="914355" indent="0">
              <a:buNone/>
              <a:defRPr>
                <a:solidFill>
                  <a:srgbClr val="232F3A"/>
                </a:solidFill>
              </a:defRPr>
            </a:lvl3pPr>
            <a:lvl4pPr marL="1371532" indent="0">
              <a:buNone/>
              <a:defRPr>
                <a:solidFill>
                  <a:srgbClr val="232F3A"/>
                </a:solidFill>
              </a:defRPr>
            </a:lvl4pPr>
            <a:lvl5pPr marL="1828709" indent="0">
              <a:buNone/>
              <a:defRPr>
                <a:solidFill>
                  <a:srgbClr val="232F3A"/>
                </a:solidFill>
              </a:defRPr>
            </a:lvl5pPr>
          </a:lstStyle>
          <a:p>
            <a:pPr lvl="0"/>
            <a:r>
              <a:rPr lang="en-US" dirty="0"/>
              <a:t>Click to edit Master text</a:t>
            </a:r>
          </a:p>
          <a:p>
            <a:pPr lvl="1"/>
            <a:r>
              <a:rPr lang="en-US" dirty="0"/>
              <a:t>Second </a:t>
            </a:r>
            <a:r>
              <a:rPr lang="en-US" dirty="0" err="1"/>
              <a:t>levelstyles</a:t>
            </a:r>
            <a:endParaRPr lang="en-US" dirty="0"/>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7997422" y="1524000"/>
            <a:ext cx="3207023" cy="4718278"/>
          </a:xfrm>
        </p:spPr>
        <p:txBody>
          <a:bodyPr numCol="1" spcCol="1080000"/>
          <a:lstStyle>
            <a:lvl1pPr marL="0" indent="0">
              <a:buNone/>
              <a:defRPr>
                <a:solidFill>
                  <a:srgbClr val="232F3A"/>
                </a:solidFill>
              </a:defRPr>
            </a:lvl1pPr>
            <a:lvl2pPr marL="457177" indent="0">
              <a:buNone/>
              <a:defRPr>
                <a:solidFill>
                  <a:srgbClr val="232F3A"/>
                </a:solidFill>
              </a:defRPr>
            </a:lvl2pPr>
            <a:lvl3pPr marL="914355" indent="0">
              <a:buNone/>
              <a:defRPr>
                <a:solidFill>
                  <a:srgbClr val="232F3A"/>
                </a:solidFill>
              </a:defRPr>
            </a:lvl3pPr>
            <a:lvl4pPr marL="1371532" indent="0">
              <a:buNone/>
              <a:defRPr>
                <a:solidFill>
                  <a:srgbClr val="232F3A"/>
                </a:solidFill>
              </a:defRPr>
            </a:lvl4pPr>
            <a:lvl5pPr marL="1828709" indent="0">
              <a:buNone/>
              <a:defRPr>
                <a:solidFill>
                  <a:srgbClr val="232F3A"/>
                </a:solidFill>
              </a:defRPr>
            </a:lvl5pPr>
          </a:lstStyle>
          <a:p>
            <a:pPr lvl="0"/>
            <a:r>
              <a:rPr lang="en-US" dirty="0"/>
              <a:t>Click to edit Master text</a:t>
            </a:r>
          </a:p>
          <a:p>
            <a:pPr lvl="1"/>
            <a:r>
              <a:rPr lang="en-US" dirty="0"/>
              <a:t>Second </a:t>
            </a:r>
            <a:r>
              <a:rPr lang="en-US" dirty="0" err="1"/>
              <a:t>levelstyles</a:t>
            </a:r>
            <a:endParaRPr lang="en-US" dirty="0"/>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p:ph type="sldNum" sz="quarter" idx="4"/>
          </p:nvPr>
        </p:nvSpPr>
        <p:spPr>
          <a:xfrm>
            <a:off x="11623986" y="118979"/>
            <a:ext cx="434663" cy="365125"/>
          </a:xfrm>
          <a:prstGeom prst="rect">
            <a:avLst/>
          </a:prstGeom>
        </p:spPr>
        <p:txBody>
          <a:bodyPr vert="horz" lIns="0" tIns="0" rIns="0" bIns="0" rtlCol="0" anchor="ctr" anchorCtr="0"/>
          <a:lstStyle>
            <a:lvl1pPr algn="ctr">
              <a:defRPr sz="1200" b="1" i="0" baseline="0">
                <a:solidFill>
                  <a:schemeClr val="bg1"/>
                </a:solidFill>
                <a:latin typeface="Helvetica Regular" charset="0"/>
              </a:defRPr>
            </a:lvl1pPr>
          </a:lstStyle>
          <a:p>
            <a:fld id="{B3EB8C9A-04CD-BB47-AA17-37DD8838A243}"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33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Pictures">
  <p:cSld name="1_Title, 2 Pictures">
    <p:spTree>
      <p:nvGrpSpPr>
        <p:cNvPr id="1" name="Shape 27"/>
        <p:cNvGrpSpPr/>
        <p:nvPr/>
      </p:nvGrpSpPr>
      <p:grpSpPr>
        <a:xfrm>
          <a:off x="0" y="0"/>
          <a:ext cx="0" cy="0"/>
          <a:chOff x="0" y="0"/>
          <a:chExt cx="0" cy="0"/>
        </a:xfrm>
      </p:grpSpPr>
      <p:sp>
        <p:nvSpPr>
          <p:cNvPr id="28" name="Google Shape;28;p4"/>
          <p:cNvSpPr>
            <a:spLocks noGrp="1"/>
          </p:cNvSpPr>
          <p:nvPr>
            <p:ph type="pic" idx="2"/>
          </p:nvPr>
        </p:nvSpPr>
        <p:spPr>
          <a:xfrm>
            <a:off x="688956" y="2219324"/>
            <a:ext cx="4969263" cy="39147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333333"/>
              </a:buClr>
              <a:buSzPts val="6400"/>
              <a:buFont typeface="Arial"/>
              <a:buNone/>
              <a:defRPr sz="3200" b="0" i="0" u="none" strike="noStrike" cap="none">
                <a:solidFill>
                  <a:srgbClr val="333333"/>
                </a:solidFill>
                <a:latin typeface="Helvetica Neue"/>
                <a:ea typeface="Helvetica Neue"/>
                <a:cs typeface="Helvetica Neue"/>
                <a:sym typeface="Helvetica Neue"/>
              </a:defRPr>
            </a:lvl1pPr>
            <a:lvl2pPr marR="0" lvl="1" algn="l" rtl="0">
              <a:lnSpc>
                <a:spcPct val="90000"/>
              </a:lnSpc>
              <a:spcBef>
                <a:spcPts val="500"/>
              </a:spcBef>
              <a:spcAft>
                <a:spcPts val="0"/>
              </a:spcAft>
              <a:buClr>
                <a:srgbClr val="333333"/>
              </a:buClr>
              <a:buSzPts val="5600"/>
              <a:buFont typeface="Arial"/>
              <a:buNone/>
              <a:defRPr sz="2800" b="0" i="0" u="none" strike="noStrike" cap="none">
                <a:solidFill>
                  <a:srgbClr val="333333"/>
                </a:solidFill>
                <a:latin typeface="Helvetica Neue"/>
                <a:ea typeface="Helvetica Neue"/>
                <a:cs typeface="Helvetica Neue"/>
                <a:sym typeface="Helvetica Neue"/>
              </a:defRPr>
            </a:lvl2pPr>
            <a:lvl3pPr marR="0" lvl="2" algn="l" rtl="0">
              <a:lnSpc>
                <a:spcPct val="90000"/>
              </a:lnSpc>
              <a:spcBef>
                <a:spcPts val="500"/>
              </a:spcBef>
              <a:spcAft>
                <a:spcPts val="0"/>
              </a:spcAft>
              <a:buClr>
                <a:srgbClr val="333333"/>
              </a:buClr>
              <a:buSzPts val="4800"/>
              <a:buFont typeface="Arial"/>
              <a:buNone/>
              <a:defRPr sz="2400" b="0" i="0" u="none" strike="noStrike" cap="none">
                <a:solidFill>
                  <a:srgbClr val="333333"/>
                </a:solidFill>
                <a:latin typeface="Helvetica Neue"/>
                <a:ea typeface="Helvetica Neue"/>
                <a:cs typeface="Helvetica Neue"/>
                <a:sym typeface="Helvetica Neue"/>
              </a:defRPr>
            </a:lvl3pPr>
            <a:lvl4pPr marR="0" lvl="3" algn="l" rtl="0">
              <a:lnSpc>
                <a:spcPct val="90000"/>
              </a:lnSpc>
              <a:spcBef>
                <a:spcPts val="500"/>
              </a:spcBef>
              <a:spcAft>
                <a:spcPts val="0"/>
              </a:spcAft>
              <a:buClr>
                <a:srgbClr val="333333"/>
              </a:buClr>
              <a:buSzPts val="4000"/>
              <a:buFont typeface="Arial"/>
              <a:buNone/>
              <a:defRPr sz="2000" b="0" i="0" u="none" strike="noStrike" cap="none">
                <a:solidFill>
                  <a:srgbClr val="333333"/>
                </a:solidFill>
                <a:latin typeface="Helvetica Neue"/>
                <a:ea typeface="Helvetica Neue"/>
                <a:cs typeface="Helvetica Neue"/>
                <a:sym typeface="Helvetica Neue"/>
              </a:defRPr>
            </a:lvl4pPr>
            <a:lvl5pPr marR="0" lvl="4" algn="l" rtl="0">
              <a:lnSpc>
                <a:spcPct val="90000"/>
              </a:lnSpc>
              <a:spcBef>
                <a:spcPts val="500"/>
              </a:spcBef>
              <a:spcAft>
                <a:spcPts val="0"/>
              </a:spcAft>
              <a:buClr>
                <a:srgbClr val="333333"/>
              </a:buClr>
              <a:buSzPts val="4000"/>
              <a:buFont typeface="Arial"/>
              <a:buNone/>
              <a:defRPr sz="2000" b="0" i="0" u="none" strike="noStrike" cap="none">
                <a:solidFill>
                  <a:srgbClr val="333333"/>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4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4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4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4000"/>
              <a:buFont typeface="Arial"/>
              <a:buNone/>
              <a:defRPr sz="2000" b="0" i="0" u="none" strike="noStrike" cap="none">
                <a:solidFill>
                  <a:schemeClr val="dk1"/>
                </a:solidFill>
                <a:latin typeface="Arial"/>
                <a:ea typeface="Arial"/>
                <a:cs typeface="Arial"/>
                <a:sym typeface="Arial"/>
              </a:defRPr>
            </a:lvl9pPr>
          </a:lstStyle>
          <a:p>
            <a:endParaRPr/>
          </a:p>
        </p:txBody>
      </p:sp>
      <p:sp>
        <p:nvSpPr>
          <p:cNvPr id="29" name="Google Shape;29;p4"/>
          <p:cNvSpPr>
            <a:spLocks noGrp="1"/>
          </p:cNvSpPr>
          <p:nvPr>
            <p:ph type="pic" idx="3"/>
          </p:nvPr>
        </p:nvSpPr>
        <p:spPr>
          <a:xfrm>
            <a:off x="6235183" y="2219324"/>
            <a:ext cx="4969263" cy="39147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333333"/>
              </a:buClr>
              <a:buSzPts val="6400"/>
              <a:buFont typeface="Arial"/>
              <a:buNone/>
              <a:defRPr sz="3200" b="0" i="0" u="none" strike="noStrike" cap="none">
                <a:solidFill>
                  <a:srgbClr val="333333"/>
                </a:solidFill>
                <a:latin typeface="Helvetica Neue"/>
                <a:ea typeface="Helvetica Neue"/>
                <a:cs typeface="Helvetica Neue"/>
                <a:sym typeface="Helvetica Neue"/>
              </a:defRPr>
            </a:lvl1pPr>
            <a:lvl2pPr marR="0" lvl="1" algn="l" rtl="0">
              <a:lnSpc>
                <a:spcPct val="90000"/>
              </a:lnSpc>
              <a:spcBef>
                <a:spcPts val="500"/>
              </a:spcBef>
              <a:spcAft>
                <a:spcPts val="0"/>
              </a:spcAft>
              <a:buClr>
                <a:srgbClr val="333333"/>
              </a:buClr>
              <a:buSzPts val="5600"/>
              <a:buFont typeface="Arial"/>
              <a:buNone/>
              <a:defRPr sz="2800" b="0" i="0" u="none" strike="noStrike" cap="none">
                <a:solidFill>
                  <a:srgbClr val="333333"/>
                </a:solidFill>
                <a:latin typeface="Helvetica Neue"/>
                <a:ea typeface="Helvetica Neue"/>
                <a:cs typeface="Helvetica Neue"/>
                <a:sym typeface="Helvetica Neue"/>
              </a:defRPr>
            </a:lvl2pPr>
            <a:lvl3pPr marR="0" lvl="2" algn="l" rtl="0">
              <a:lnSpc>
                <a:spcPct val="90000"/>
              </a:lnSpc>
              <a:spcBef>
                <a:spcPts val="500"/>
              </a:spcBef>
              <a:spcAft>
                <a:spcPts val="0"/>
              </a:spcAft>
              <a:buClr>
                <a:srgbClr val="333333"/>
              </a:buClr>
              <a:buSzPts val="4800"/>
              <a:buFont typeface="Arial"/>
              <a:buNone/>
              <a:defRPr sz="2400" b="0" i="0" u="none" strike="noStrike" cap="none">
                <a:solidFill>
                  <a:srgbClr val="333333"/>
                </a:solidFill>
                <a:latin typeface="Helvetica Neue"/>
                <a:ea typeface="Helvetica Neue"/>
                <a:cs typeface="Helvetica Neue"/>
                <a:sym typeface="Helvetica Neue"/>
              </a:defRPr>
            </a:lvl3pPr>
            <a:lvl4pPr marR="0" lvl="3" algn="l" rtl="0">
              <a:lnSpc>
                <a:spcPct val="90000"/>
              </a:lnSpc>
              <a:spcBef>
                <a:spcPts val="500"/>
              </a:spcBef>
              <a:spcAft>
                <a:spcPts val="0"/>
              </a:spcAft>
              <a:buClr>
                <a:srgbClr val="333333"/>
              </a:buClr>
              <a:buSzPts val="4000"/>
              <a:buFont typeface="Arial"/>
              <a:buNone/>
              <a:defRPr sz="2000" b="0" i="0" u="none" strike="noStrike" cap="none">
                <a:solidFill>
                  <a:srgbClr val="333333"/>
                </a:solidFill>
                <a:latin typeface="Helvetica Neue"/>
                <a:ea typeface="Helvetica Neue"/>
                <a:cs typeface="Helvetica Neue"/>
                <a:sym typeface="Helvetica Neue"/>
              </a:defRPr>
            </a:lvl4pPr>
            <a:lvl5pPr marR="0" lvl="4" algn="l" rtl="0">
              <a:lnSpc>
                <a:spcPct val="90000"/>
              </a:lnSpc>
              <a:spcBef>
                <a:spcPts val="500"/>
              </a:spcBef>
              <a:spcAft>
                <a:spcPts val="0"/>
              </a:spcAft>
              <a:buClr>
                <a:srgbClr val="333333"/>
              </a:buClr>
              <a:buSzPts val="4000"/>
              <a:buFont typeface="Arial"/>
              <a:buNone/>
              <a:defRPr sz="2000" b="0" i="0" u="none" strike="noStrike" cap="none">
                <a:solidFill>
                  <a:srgbClr val="333333"/>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4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4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4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4000"/>
              <a:buFont typeface="Arial"/>
              <a:buNone/>
              <a:defRPr sz="20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body" idx="1"/>
          </p:nvPr>
        </p:nvSpPr>
        <p:spPr>
          <a:xfrm>
            <a:off x="688955" y="1816908"/>
            <a:ext cx="4969264" cy="259543"/>
          </a:xfrm>
          <a:prstGeom prst="rect">
            <a:avLst/>
          </a:prstGeom>
          <a:noFill/>
          <a:ln>
            <a:noFill/>
          </a:ln>
        </p:spPr>
        <p:txBody>
          <a:bodyPr spcFirstLastPara="1" wrap="square" lIns="91425" tIns="45700" rIns="91425" bIns="45700" anchor="b" anchorCtr="0"/>
          <a:lstStyle>
            <a:lvl1pPr marL="228600" marR="0" lvl="0" indent="-114300" algn="ctr" rtl="0">
              <a:lnSpc>
                <a:spcPct val="90000"/>
              </a:lnSpc>
              <a:spcBef>
                <a:spcPts val="1000"/>
              </a:spcBef>
              <a:spcAft>
                <a:spcPts val="0"/>
              </a:spcAft>
              <a:buClr>
                <a:srgbClr val="232F3A"/>
              </a:buClr>
              <a:buSzPts val="2400"/>
              <a:buFont typeface="Arial"/>
              <a:buNone/>
              <a:defRPr sz="1200" b="1" i="0" u="none" strike="noStrike" cap="none">
                <a:solidFill>
                  <a:srgbClr val="232F3A"/>
                </a:solidFill>
                <a:latin typeface="Helvetica Neue"/>
                <a:ea typeface="Helvetica Neue"/>
                <a:cs typeface="Helvetica Neue"/>
                <a:sym typeface="Helvetica Neue"/>
              </a:defRPr>
            </a:lvl1pPr>
            <a:lvl2pPr marL="457200" marR="0" lvl="1" indent="-114300" algn="l" rtl="0">
              <a:lnSpc>
                <a:spcPct val="90000"/>
              </a:lnSpc>
              <a:spcBef>
                <a:spcPts val="500"/>
              </a:spcBef>
              <a:spcAft>
                <a:spcPts val="0"/>
              </a:spcAft>
              <a:buClr>
                <a:srgbClr val="232F3A"/>
              </a:buClr>
              <a:buSzPts val="2400"/>
              <a:buFont typeface="Arial"/>
              <a:buNone/>
              <a:defRPr sz="1200" b="0" i="0" u="none" strike="noStrike" cap="none">
                <a:solidFill>
                  <a:srgbClr val="232F3A"/>
                </a:solidFill>
                <a:latin typeface="Helvetica Neue"/>
                <a:ea typeface="Helvetica Neue"/>
                <a:cs typeface="Helvetica Neue"/>
                <a:sym typeface="Helvetica Neue"/>
              </a:defRPr>
            </a:lvl2pPr>
            <a:lvl3pPr marL="685800" marR="0" lvl="2" indent="-114300" algn="l" rtl="0">
              <a:lnSpc>
                <a:spcPct val="90000"/>
              </a:lnSpc>
              <a:spcBef>
                <a:spcPts val="500"/>
              </a:spcBef>
              <a:spcAft>
                <a:spcPts val="0"/>
              </a:spcAft>
              <a:buClr>
                <a:srgbClr val="232F3A"/>
              </a:buClr>
              <a:buSzPts val="2400"/>
              <a:buFont typeface="Arial"/>
              <a:buNone/>
              <a:defRPr sz="1200" b="0" i="0" u="none" strike="noStrike" cap="none">
                <a:solidFill>
                  <a:srgbClr val="232F3A"/>
                </a:solidFill>
                <a:latin typeface="Helvetica Neue"/>
                <a:ea typeface="Helvetica Neue"/>
                <a:cs typeface="Helvetica Neue"/>
                <a:sym typeface="Helvetica Neue"/>
              </a:defRPr>
            </a:lvl3pPr>
            <a:lvl4pPr marL="914400" marR="0" lvl="3" indent="-114300" algn="l" rtl="0">
              <a:lnSpc>
                <a:spcPct val="90000"/>
              </a:lnSpc>
              <a:spcBef>
                <a:spcPts val="500"/>
              </a:spcBef>
              <a:spcAft>
                <a:spcPts val="0"/>
              </a:spcAft>
              <a:buClr>
                <a:srgbClr val="232F3A"/>
              </a:buClr>
              <a:buSzPts val="2400"/>
              <a:buFont typeface="Arial"/>
              <a:buNone/>
              <a:defRPr sz="1200" b="0" i="0" u="none" strike="noStrike" cap="none">
                <a:solidFill>
                  <a:srgbClr val="232F3A"/>
                </a:solidFill>
                <a:latin typeface="Helvetica Neue"/>
                <a:ea typeface="Helvetica Neue"/>
                <a:cs typeface="Helvetica Neue"/>
                <a:sym typeface="Helvetica Neue"/>
              </a:defRPr>
            </a:lvl4pPr>
            <a:lvl5pPr marL="1143000" marR="0" lvl="4" indent="-114300" algn="l" rtl="0">
              <a:lnSpc>
                <a:spcPct val="90000"/>
              </a:lnSpc>
              <a:spcBef>
                <a:spcPts val="500"/>
              </a:spcBef>
              <a:spcAft>
                <a:spcPts val="0"/>
              </a:spcAft>
              <a:buClr>
                <a:srgbClr val="232F3A"/>
              </a:buClr>
              <a:buSzPts val="2400"/>
              <a:buFont typeface="Arial"/>
              <a:buNone/>
              <a:defRPr sz="1200" b="0" i="0" u="none" strike="noStrike" cap="none">
                <a:solidFill>
                  <a:srgbClr val="232F3A"/>
                </a:solidFill>
                <a:latin typeface="Helvetica Neue"/>
                <a:ea typeface="Helvetica Neue"/>
                <a:cs typeface="Helvetica Neue"/>
                <a:sym typeface="Helvetica Neue"/>
              </a:defRPr>
            </a:lvl5pPr>
            <a:lvl6pPr marL="1371600" marR="0" lvl="5"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Arial"/>
                <a:ea typeface="Arial"/>
                <a:cs typeface="Arial"/>
                <a:sym typeface="Arial"/>
              </a:defRPr>
            </a:lvl6pPr>
            <a:lvl7pPr marL="1600200" marR="0" lvl="6"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Arial"/>
                <a:ea typeface="Arial"/>
                <a:cs typeface="Arial"/>
                <a:sym typeface="Arial"/>
              </a:defRPr>
            </a:lvl7pPr>
            <a:lvl8pPr marL="1828800" marR="0" lvl="7"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Arial"/>
                <a:ea typeface="Arial"/>
                <a:cs typeface="Arial"/>
                <a:sym typeface="Arial"/>
              </a:defRPr>
            </a:lvl8pPr>
            <a:lvl9pPr marL="2057400" marR="0" lvl="8"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body" idx="4"/>
          </p:nvPr>
        </p:nvSpPr>
        <p:spPr>
          <a:xfrm>
            <a:off x="6235183" y="1816908"/>
            <a:ext cx="4969264" cy="259543"/>
          </a:xfrm>
          <a:prstGeom prst="rect">
            <a:avLst/>
          </a:prstGeom>
          <a:noFill/>
          <a:ln>
            <a:noFill/>
          </a:ln>
        </p:spPr>
        <p:txBody>
          <a:bodyPr spcFirstLastPara="1" wrap="square" lIns="91425" tIns="45700" rIns="91425" bIns="45700" anchor="b" anchorCtr="0"/>
          <a:lstStyle>
            <a:lvl1pPr marL="228600" marR="0" lvl="0" indent="-114300" algn="ctr" rtl="0">
              <a:lnSpc>
                <a:spcPct val="90000"/>
              </a:lnSpc>
              <a:spcBef>
                <a:spcPts val="1000"/>
              </a:spcBef>
              <a:spcAft>
                <a:spcPts val="0"/>
              </a:spcAft>
              <a:buClr>
                <a:srgbClr val="232F3A"/>
              </a:buClr>
              <a:buSzPts val="2400"/>
              <a:buFont typeface="Arial"/>
              <a:buNone/>
              <a:defRPr sz="1200" b="1" i="0" u="none" strike="noStrike" cap="none">
                <a:solidFill>
                  <a:srgbClr val="232F3A"/>
                </a:solidFill>
                <a:latin typeface="Helvetica Neue"/>
                <a:ea typeface="Helvetica Neue"/>
                <a:cs typeface="Helvetica Neue"/>
                <a:sym typeface="Helvetica Neue"/>
              </a:defRPr>
            </a:lvl1pPr>
            <a:lvl2pPr marL="457200" marR="0" lvl="1" indent="-114300" algn="l" rtl="0">
              <a:lnSpc>
                <a:spcPct val="90000"/>
              </a:lnSpc>
              <a:spcBef>
                <a:spcPts val="500"/>
              </a:spcBef>
              <a:spcAft>
                <a:spcPts val="0"/>
              </a:spcAft>
              <a:buClr>
                <a:srgbClr val="232F3A"/>
              </a:buClr>
              <a:buSzPts val="2400"/>
              <a:buFont typeface="Arial"/>
              <a:buNone/>
              <a:defRPr sz="1200" b="0" i="0" u="none" strike="noStrike" cap="none">
                <a:solidFill>
                  <a:srgbClr val="232F3A"/>
                </a:solidFill>
                <a:latin typeface="Helvetica Neue"/>
                <a:ea typeface="Helvetica Neue"/>
                <a:cs typeface="Helvetica Neue"/>
                <a:sym typeface="Helvetica Neue"/>
              </a:defRPr>
            </a:lvl2pPr>
            <a:lvl3pPr marL="685800" marR="0" lvl="2" indent="-114300" algn="l" rtl="0">
              <a:lnSpc>
                <a:spcPct val="90000"/>
              </a:lnSpc>
              <a:spcBef>
                <a:spcPts val="500"/>
              </a:spcBef>
              <a:spcAft>
                <a:spcPts val="0"/>
              </a:spcAft>
              <a:buClr>
                <a:srgbClr val="232F3A"/>
              </a:buClr>
              <a:buSzPts val="2400"/>
              <a:buFont typeface="Arial"/>
              <a:buNone/>
              <a:defRPr sz="1200" b="0" i="0" u="none" strike="noStrike" cap="none">
                <a:solidFill>
                  <a:srgbClr val="232F3A"/>
                </a:solidFill>
                <a:latin typeface="Helvetica Neue"/>
                <a:ea typeface="Helvetica Neue"/>
                <a:cs typeface="Helvetica Neue"/>
                <a:sym typeface="Helvetica Neue"/>
              </a:defRPr>
            </a:lvl3pPr>
            <a:lvl4pPr marL="914400" marR="0" lvl="3" indent="-114300" algn="l" rtl="0">
              <a:lnSpc>
                <a:spcPct val="90000"/>
              </a:lnSpc>
              <a:spcBef>
                <a:spcPts val="500"/>
              </a:spcBef>
              <a:spcAft>
                <a:spcPts val="0"/>
              </a:spcAft>
              <a:buClr>
                <a:srgbClr val="232F3A"/>
              </a:buClr>
              <a:buSzPts val="2400"/>
              <a:buFont typeface="Arial"/>
              <a:buNone/>
              <a:defRPr sz="1200" b="0" i="0" u="none" strike="noStrike" cap="none">
                <a:solidFill>
                  <a:srgbClr val="232F3A"/>
                </a:solidFill>
                <a:latin typeface="Helvetica Neue"/>
                <a:ea typeface="Helvetica Neue"/>
                <a:cs typeface="Helvetica Neue"/>
                <a:sym typeface="Helvetica Neue"/>
              </a:defRPr>
            </a:lvl4pPr>
            <a:lvl5pPr marL="1143000" marR="0" lvl="4" indent="-114300" algn="l" rtl="0">
              <a:lnSpc>
                <a:spcPct val="90000"/>
              </a:lnSpc>
              <a:spcBef>
                <a:spcPts val="500"/>
              </a:spcBef>
              <a:spcAft>
                <a:spcPts val="0"/>
              </a:spcAft>
              <a:buClr>
                <a:srgbClr val="232F3A"/>
              </a:buClr>
              <a:buSzPts val="2400"/>
              <a:buFont typeface="Arial"/>
              <a:buNone/>
              <a:defRPr sz="1200" b="0" i="0" u="none" strike="noStrike" cap="none">
                <a:solidFill>
                  <a:srgbClr val="232F3A"/>
                </a:solidFill>
                <a:latin typeface="Helvetica Neue"/>
                <a:ea typeface="Helvetica Neue"/>
                <a:cs typeface="Helvetica Neue"/>
                <a:sym typeface="Helvetica Neue"/>
              </a:defRPr>
            </a:lvl5pPr>
            <a:lvl6pPr marL="1371600" marR="0" lvl="5"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Arial"/>
                <a:ea typeface="Arial"/>
                <a:cs typeface="Arial"/>
                <a:sym typeface="Arial"/>
              </a:defRPr>
            </a:lvl6pPr>
            <a:lvl7pPr marL="1600200" marR="0" lvl="6"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Arial"/>
                <a:ea typeface="Arial"/>
                <a:cs typeface="Arial"/>
                <a:sym typeface="Arial"/>
              </a:defRPr>
            </a:lvl7pPr>
            <a:lvl8pPr marL="1828800" marR="0" lvl="7"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Arial"/>
                <a:ea typeface="Arial"/>
                <a:cs typeface="Arial"/>
                <a:sym typeface="Arial"/>
              </a:defRPr>
            </a:lvl8pPr>
            <a:lvl9pPr marL="2057400" marR="0" lvl="8"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11623986" y="118979"/>
            <a:ext cx="434663" cy="365125"/>
          </a:xfrm>
          <a:prstGeom prst="rect">
            <a:avLst/>
          </a:prstGeom>
          <a:noFill/>
          <a:ln>
            <a:noFill/>
          </a:ln>
        </p:spPr>
        <p:txBody>
          <a:bodyPr spcFirstLastPara="1" wrap="square" lIns="0" tIns="0" rIns="0" bIns="0" anchor="ctr" anchorCtr="0">
            <a:noAutofit/>
          </a:bodyPr>
          <a:lstStyle>
            <a:lvl1pPr marL="0" marR="0" lvl="0" indent="0" algn="ctr" rtl="0">
              <a:spcBef>
                <a:spcPts val="0"/>
              </a:spcBef>
              <a:buNone/>
              <a:defRPr sz="1200" b="1" i="0">
                <a:solidFill>
                  <a:schemeClr val="lt1"/>
                </a:solidFill>
                <a:latin typeface="Helvetica Neue"/>
                <a:ea typeface="Helvetica Neue"/>
                <a:cs typeface="Helvetica Neue"/>
                <a:sym typeface="Helvetica Neue"/>
              </a:defRPr>
            </a:lvl1pPr>
            <a:lvl2pPr marL="0" marR="0" lvl="1" indent="0" algn="ctr" rtl="0">
              <a:spcBef>
                <a:spcPts val="0"/>
              </a:spcBef>
              <a:buNone/>
              <a:defRPr sz="1200" b="1" i="0">
                <a:solidFill>
                  <a:schemeClr val="lt1"/>
                </a:solidFill>
                <a:latin typeface="Helvetica Neue"/>
                <a:ea typeface="Helvetica Neue"/>
                <a:cs typeface="Helvetica Neue"/>
                <a:sym typeface="Helvetica Neue"/>
              </a:defRPr>
            </a:lvl2pPr>
            <a:lvl3pPr marL="0" marR="0" lvl="2" indent="0" algn="ctr" rtl="0">
              <a:spcBef>
                <a:spcPts val="0"/>
              </a:spcBef>
              <a:buNone/>
              <a:defRPr sz="1200" b="1" i="0">
                <a:solidFill>
                  <a:schemeClr val="lt1"/>
                </a:solidFill>
                <a:latin typeface="Helvetica Neue"/>
                <a:ea typeface="Helvetica Neue"/>
                <a:cs typeface="Helvetica Neue"/>
                <a:sym typeface="Helvetica Neue"/>
              </a:defRPr>
            </a:lvl3pPr>
            <a:lvl4pPr marL="0" marR="0" lvl="3" indent="0" algn="ctr" rtl="0">
              <a:spcBef>
                <a:spcPts val="0"/>
              </a:spcBef>
              <a:buNone/>
              <a:defRPr sz="1200" b="1" i="0">
                <a:solidFill>
                  <a:schemeClr val="lt1"/>
                </a:solidFill>
                <a:latin typeface="Helvetica Neue"/>
                <a:ea typeface="Helvetica Neue"/>
                <a:cs typeface="Helvetica Neue"/>
                <a:sym typeface="Helvetica Neue"/>
              </a:defRPr>
            </a:lvl4pPr>
            <a:lvl5pPr marL="0" marR="0" lvl="4" indent="0" algn="ctr" rtl="0">
              <a:spcBef>
                <a:spcPts val="0"/>
              </a:spcBef>
              <a:buNone/>
              <a:defRPr sz="1200" b="1" i="0">
                <a:solidFill>
                  <a:schemeClr val="lt1"/>
                </a:solidFill>
                <a:latin typeface="Helvetica Neue"/>
                <a:ea typeface="Helvetica Neue"/>
                <a:cs typeface="Helvetica Neue"/>
                <a:sym typeface="Helvetica Neue"/>
              </a:defRPr>
            </a:lvl5pPr>
            <a:lvl6pPr marL="0" marR="0" lvl="5" indent="0" algn="ctr" rtl="0">
              <a:spcBef>
                <a:spcPts val="0"/>
              </a:spcBef>
              <a:buNone/>
              <a:defRPr sz="1200" b="1" i="0">
                <a:solidFill>
                  <a:schemeClr val="lt1"/>
                </a:solidFill>
                <a:latin typeface="Helvetica Neue"/>
                <a:ea typeface="Helvetica Neue"/>
                <a:cs typeface="Helvetica Neue"/>
                <a:sym typeface="Helvetica Neue"/>
              </a:defRPr>
            </a:lvl6pPr>
            <a:lvl7pPr marL="0" marR="0" lvl="6" indent="0" algn="ctr" rtl="0">
              <a:spcBef>
                <a:spcPts val="0"/>
              </a:spcBef>
              <a:buNone/>
              <a:defRPr sz="1200" b="1" i="0">
                <a:solidFill>
                  <a:schemeClr val="lt1"/>
                </a:solidFill>
                <a:latin typeface="Helvetica Neue"/>
                <a:ea typeface="Helvetica Neue"/>
                <a:cs typeface="Helvetica Neue"/>
                <a:sym typeface="Helvetica Neue"/>
              </a:defRPr>
            </a:lvl7pPr>
            <a:lvl8pPr marL="0" marR="0" lvl="7" indent="0" algn="ctr" rtl="0">
              <a:spcBef>
                <a:spcPts val="0"/>
              </a:spcBef>
              <a:buNone/>
              <a:defRPr sz="1200" b="1" i="0">
                <a:solidFill>
                  <a:schemeClr val="lt1"/>
                </a:solidFill>
                <a:latin typeface="Helvetica Neue"/>
                <a:ea typeface="Helvetica Neue"/>
                <a:cs typeface="Helvetica Neue"/>
                <a:sym typeface="Helvetica Neue"/>
              </a:defRPr>
            </a:lvl8pPr>
            <a:lvl9pPr marL="0" marR="0" lvl="8" indent="0" algn="ctr" rtl="0">
              <a:spcBef>
                <a:spcPts val="0"/>
              </a:spcBef>
              <a:buNone/>
              <a:defRPr sz="1200" b="1" i="0">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33" name="Google Shape;33;p4"/>
          <p:cNvSpPr txBox="1">
            <a:spLocks noGrp="1"/>
          </p:cNvSpPr>
          <p:nvPr>
            <p:ph type="title"/>
          </p:nvPr>
        </p:nvSpPr>
        <p:spPr>
          <a:xfrm>
            <a:off x="688955" y="320675"/>
            <a:ext cx="10515491" cy="65789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232F3A"/>
              </a:buClr>
              <a:buSzPts val="7200"/>
              <a:buFont typeface="Helvetica Neue"/>
              <a:buNone/>
              <a:defRPr sz="3600" b="1" i="0" u="none" strike="noStrike" cap="none">
                <a:solidFill>
                  <a:srgbClr val="232F3A"/>
                </a:solidFill>
                <a:latin typeface="Helvetica Neue"/>
                <a:ea typeface="Helvetica Neue"/>
                <a:cs typeface="Helvetica Neue"/>
                <a:sym typeface="Helvetica Neue"/>
              </a:defRPr>
            </a:lvl1pPr>
            <a:lvl2pPr lvl="1">
              <a:spcBef>
                <a:spcPts val="0"/>
              </a:spcBef>
              <a:spcAft>
                <a:spcPts val="0"/>
              </a:spcAft>
              <a:buSzPts val="1400"/>
              <a:buNone/>
              <a:defRPr sz="900"/>
            </a:lvl2pPr>
            <a:lvl3pPr lvl="2">
              <a:spcBef>
                <a:spcPts val="0"/>
              </a:spcBef>
              <a:spcAft>
                <a:spcPts val="0"/>
              </a:spcAft>
              <a:buSzPts val="1400"/>
              <a:buNone/>
              <a:defRPr sz="900"/>
            </a:lvl3pPr>
            <a:lvl4pPr lvl="3">
              <a:spcBef>
                <a:spcPts val="0"/>
              </a:spcBef>
              <a:spcAft>
                <a:spcPts val="0"/>
              </a:spcAft>
              <a:buSzPts val="1400"/>
              <a:buNone/>
              <a:defRPr sz="900"/>
            </a:lvl4pPr>
            <a:lvl5pPr lvl="4">
              <a:spcBef>
                <a:spcPts val="0"/>
              </a:spcBef>
              <a:spcAft>
                <a:spcPts val="0"/>
              </a:spcAft>
              <a:buSzPts val="1400"/>
              <a:buNone/>
              <a:defRPr sz="900"/>
            </a:lvl5pPr>
            <a:lvl6pPr lvl="5">
              <a:spcBef>
                <a:spcPts val="0"/>
              </a:spcBef>
              <a:spcAft>
                <a:spcPts val="0"/>
              </a:spcAft>
              <a:buSzPts val="1400"/>
              <a:buNone/>
              <a:defRPr sz="900"/>
            </a:lvl6pPr>
            <a:lvl7pPr lvl="6">
              <a:spcBef>
                <a:spcPts val="0"/>
              </a:spcBef>
              <a:spcAft>
                <a:spcPts val="0"/>
              </a:spcAft>
              <a:buSzPts val="1400"/>
              <a:buNone/>
              <a:defRPr sz="900"/>
            </a:lvl7pPr>
            <a:lvl8pPr lvl="7">
              <a:spcBef>
                <a:spcPts val="0"/>
              </a:spcBef>
              <a:spcAft>
                <a:spcPts val="0"/>
              </a:spcAft>
              <a:buSzPts val="1400"/>
              <a:buNone/>
              <a:defRPr sz="900"/>
            </a:lvl8pPr>
            <a:lvl9pPr lvl="8">
              <a:spcBef>
                <a:spcPts val="0"/>
              </a:spcBef>
              <a:spcAft>
                <a:spcPts val="0"/>
              </a:spcAft>
              <a:buSzPts val="1400"/>
              <a:buNone/>
              <a:defRPr sz="900"/>
            </a:lvl9pPr>
          </a:lstStyle>
          <a:p>
            <a:endParaRPr/>
          </a:p>
        </p:txBody>
      </p:sp>
    </p:spTree>
    <p:extLst>
      <p:ext uri="{BB962C8B-B14F-4D97-AF65-F5344CB8AC3E}">
        <p14:creationId xmlns:p14="http://schemas.microsoft.com/office/powerpoint/2010/main" val="44727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9EF2F7C-C493-4FB2-917D-CF0ABB44CE77}"/>
              </a:ext>
            </a:extLst>
          </p:cNvPr>
          <p:cNvGraphicFramePr>
            <a:graphicFrameLocks noChangeAspect="1"/>
          </p:cNvGraphicFramePr>
          <p:nvPr userDrawn="1">
            <p:custDataLst>
              <p:tags r:id="rId13"/>
            </p:custDataLst>
            <p:extLst>
              <p:ext uri="{D42A27DB-BD31-4B8C-83A1-F6EECF244321}">
                <p14:modId xmlns:p14="http://schemas.microsoft.com/office/powerpoint/2010/main" val="3176197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5" imgW="532" imgH="533" progId="TCLayout.ActiveDocument.1">
                  <p:embed/>
                </p:oleObj>
              </mc:Choice>
              <mc:Fallback>
                <p:oleObj name="think-cell Slide" r:id="rId15" imgW="532" imgH="533" progId="TCLayout.ActiveDocument.1">
                  <p:embed/>
                  <p:pic>
                    <p:nvPicPr>
                      <p:cNvPr id="8" name="Object 7" hidden="1">
                        <a:extLst>
                          <a:ext uri="{FF2B5EF4-FFF2-40B4-BE49-F238E27FC236}">
                            <a16:creationId xmlns:a16="http://schemas.microsoft.com/office/drawing/2014/main" id="{C9EF2F7C-C493-4FB2-917D-CF0ABB44CE77}"/>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4233597-A770-4286-BB2D-AE9F928B1561}"/>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DFC6E-5E23-2140-9DF9-9D0222F25D4E}" type="slidenum">
              <a:rPr lang="en-US" smtClean="0"/>
              <a:t>‹#›</a:t>
            </a:fld>
            <a:endParaRPr lang="en-US"/>
          </a:p>
        </p:txBody>
      </p:sp>
    </p:spTree>
    <p:extLst>
      <p:ext uri="{BB962C8B-B14F-4D97-AF65-F5344CB8AC3E}">
        <p14:creationId xmlns:p14="http://schemas.microsoft.com/office/powerpoint/2010/main" val="174975814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5" r:id="rId3"/>
    <p:sldLayoutId id="2147483656" r:id="rId4"/>
    <p:sldLayoutId id="2147483657" r:id="rId5"/>
    <p:sldLayoutId id="2147483660" r:id="rId6"/>
    <p:sldLayoutId id="2147483661" r:id="rId7"/>
    <p:sldLayoutId id="2147483662" r:id="rId8"/>
    <p:sldLayoutId id="2147483664" r:id="rId9"/>
    <p:sldLayoutId id="214748366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0019" y="284771"/>
            <a:ext cx="5110181" cy="1938992"/>
          </a:xfrm>
          <a:prstGeom prst="rect">
            <a:avLst/>
          </a:prstGeom>
          <a:noFill/>
        </p:spPr>
        <p:txBody>
          <a:bodyPr wrap="square" rtlCol="0">
            <a:spAutoFit/>
          </a:bodyPr>
          <a:lstStyle/>
          <a:p>
            <a:pPr lvl="0"/>
            <a:r>
              <a:rPr lang="en-US" sz="3000" spc="100" dirty="0">
                <a:solidFill>
                  <a:srgbClr val="002033"/>
                </a:solidFill>
                <a:latin typeface="National 2 Medium" panose="020B0504030502020203" pitchFamily="34" charset="77"/>
                <a:ea typeface="Sharp Sans Light" pitchFamily="2" charset="77"/>
                <a:cs typeface="Sharp Sans Light" pitchFamily="2" charset="77"/>
              </a:rPr>
              <a:t>Does Occupational Licensing Reduce the Effectiveness of Customer Search on Digital Platforms?</a:t>
            </a:r>
          </a:p>
        </p:txBody>
      </p:sp>
      <p:sp>
        <p:nvSpPr>
          <p:cNvPr id="26" name="TextBox 25"/>
          <p:cNvSpPr txBox="1"/>
          <p:nvPr/>
        </p:nvSpPr>
        <p:spPr>
          <a:xfrm>
            <a:off x="300019" y="2951441"/>
            <a:ext cx="1954909" cy="276999"/>
          </a:xfrm>
          <a:prstGeom prst="rect">
            <a:avLst/>
          </a:prstGeom>
          <a:noFill/>
        </p:spPr>
        <p:txBody>
          <a:bodyPr wrap="square" rtlCol="0">
            <a:spAutoFit/>
          </a:bodyPr>
          <a:lstStyle/>
          <a:p>
            <a:pPr lvl="0"/>
            <a:r>
              <a:rPr lang="en-US" sz="1200" spc="100" dirty="0">
                <a:solidFill>
                  <a:srgbClr val="002033"/>
                </a:solidFill>
                <a:latin typeface="National 2 Light" panose="020B0304030502020203" pitchFamily="34" charset="77"/>
                <a:ea typeface="Sharp Sans Light" pitchFamily="2" charset="77"/>
                <a:cs typeface="Sharp Sans Light" pitchFamily="2" charset="77"/>
              </a:rPr>
              <a:t>March 11, 2022</a:t>
            </a:r>
          </a:p>
        </p:txBody>
      </p:sp>
      <p:sp>
        <p:nvSpPr>
          <p:cNvPr id="24" name="TextBox 23">
            <a:extLst>
              <a:ext uri="{FF2B5EF4-FFF2-40B4-BE49-F238E27FC236}">
                <a16:creationId xmlns:a16="http://schemas.microsoft.com/office/drawing/2014/main" id="{DB1A4DB9-E20F-CE4E-8184-BD25F8BE49BA}"/>
              </a:ext>
            </a:extLst>
          </p:cNvPr>
          <p:cNvSpPr txBox="1"/>
          <p:nvPr/>
        </p:nvSpPr>
        <p:spPr>
          <a:xfrm>
            <a:off x="300019" y="2627990"/>
            <a:ext cx="4335362" cy="369332"/>
          </a:xfrm>
          <a:prstGeom prst="rect">
            <a:avLst/>
          </a:prstGeom>
          <a:noFill/>
        </p:spPr>
        <p:txBody>
          <a:bodyPr wrap="square" rtlCol="0">
            <a:spAutoFit/>
          </a:bodyPr>
          <a:lstStyle/>
          <a:p>
            <a:pPr lvl="0"/>
            <a:r>
              <a:rPr lang="en-US" spc="100" dirty="0">
                <a:solidFill>
                  <a:srgbClr val="002033"/>
                </a:solidFill>
                <a:latin typeface="National 2 Light" panose="020B0304030502020203" pitchFamily="34" charset="77"/>
                <a:ea typeface="Sharp Sans Light" pitchFamily="2" charset="77"/>
                <a:cs typeface="Sharp Sans Light" pitchFamily="2" charset="77"/>
              </a:rPr>
              <a:t>NBER Labor Studies</a:t>
            </a:r>
          </a:p>
        </p:txBody>
      </p:sp>
      <p:pic>
        <p:nvPicPr>
          <p:cNvPr id="5" name="Picture 4" descr="Logo&#10;&#10;Description automatically generated">
            <a:extLst>
              <a:ext uri="{FF2B5EF4-FFF2-40B4-BE49-F238E27FC236}">
                <a16:creationId xmlns:a16="http://schemas.microsoft.com/office/drawing/2014/main" id="{BE408E7B-1AEA-B34A-B556-472693E6B517}"/>
              </a:ext>
            </a:extLst>
          </p:cNvPr>
          <p:cNvPicPr>
            <a:picLocks noChangeAspect="1"/>
          </p:cNvPicPr>
          <p:nvPr/>
        </p:nvPicPr>
        <p:blipFill>
          <a:blip r:embed="rId3"/>
          <a:stretch>
            <a:fillRect/>
          </a:stretch>
        </p:blipFill>
        <p:spPr>
          <a:xfrm>
            <a:off x="3677547" y="5636070"/>
            <a:ext cx="692814" cy="420973"/>
          </a:xfrm>
          <a:prstGeom prst="rect">
            <a:avLst/>
          </a:prstGeom>
        </p:spPr>
      </p:pic>
      <p:pic>
        <p:nvPicPr>
          <p:cNvPr id="8" name="Picture 7" descr="A picture containing sky, outdoor, building, porch&#10;&#10;Description automatically generated">
            <a:extLst>
              <a:ext uri="{FF2B5EF4-FFF2-40B4-BE49-F238E27FC236}">
                <a16:creationId xmlns:a16="http://schemas.microsoft.com/office/drawing/2014/main" id="{CBD470A1-4F7C-429B-8376-6C47B46785E9}"/>
              </a:ext>
            </a:extLst>
          </p:cNvPr>
          <p:cNvPicPr>
            <a:picLocks noChangeAspect="1"/>
          </p:cNvPicPr>
          <p:nvPr/>
        </p:nvPicPr>
        <p:blipFill>
          <a:blip r:embed="rId4"/>
          <a:stretch>
            <a:fillRect/>
          </a:stretch>
        </p:blipFill>
        <p:spPr>
          <a:xfrm>
            <a:off x="5631048" y="0"/>
            <a:ext cx="6560952"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54D51163-0C5A-4797-976A-9EA8F6C721D0}"/>
              </a:ext>
            </a:extLst>
          </p:cNvPr>
          <p:cNvPicPr>
            <a:picLocks noChangeAspect="1"/>
          </p:cNvPicPr>
          <p:nvPr/>
        </p:nvPicPr>
        <p:blipFill>
          <a:blip r:embed="rId5"/>
          <a:stretch>
            <a:fillRect/>
          </a:stretch>
        </p:blipFill>
        <p:spPr>
          <a:xfrm>
            <a:off x="528288" y="5383346"/>
            <a:ext cx="1386372" cy="924248"/>
          </a:xfrm>
          <a:prstGeom prst="rect">
            <a:avLst/>
          </a:prstGeom>
        </p:spPr>
      </p:pic>
      <p:sp>
        <p:nvSpPr>
          <p:cNvPr id="9" name="TextBox 8">
            <a:extLst>
              <a:ext uri="{FF2B5EF4-FFF2-40B4-BE49-F238E27FC236}">
                <a16:creationId xmlns:a16="http://schemas.microsoft.com/office/drawing/2014/main" id="{BBF16ED9-FE12-41D9-9B79-8BD0602AC011}"/>
              </a:ext>
            </a:extLst>
          </p:cNvPr>
          <p:cNvSpPr txBox="1"/>
          <p:nvPr/>
        </p:nvSpPr>
        <p:spPr>
          <a:xfrm>
            <a:off x="290154" y="4495323"/>
            <a:ext cx="3163763" cy="369332"/>
          </a:xfrm>
          <a:prstGeom prst="rect">
            <a:avLst/>
          </a:prstGeom>
          <a:noFill/>
        </p:spPr>
        <p:txBody>
          <a:bodyPr wrap="square" rtlCol="0">
            <a:spAutoFit/>
          </a:bodyPr>
          <a:lstStyle/>
          <a:p>
            <a:pPr lvl="0"/>
            <a:r>
              <a:rPr lang="en-US" b="1" spc="100" dirty="0">
                <a:latin typeface="National 2" panose="020B0504030502020203" pitchFamily="34" charset="77"/>
                <a:ea typeface="Sharp Sans Light" pitchFamily="2" charset="77"/>
                <a:cs typeface="Sharp Sans Light" pitchFamily="2" charset="77"/>
              </a:rPr>
              <a:t>Dr. Peter Q. Blair</a:t>
            </a:r>
          </a:p>
        </p:txBody>
      </p:sp>
      <p:sp>
        <p:nvSpPr>
          <p:cNvPr id="10" name="TextBox 9">
            <a:extLst>
              <a:ext uri="{FF2B5EF4-FFF2-40B4-BE49-F238E27FC236}">
                <a16:creationId xmlns:a16="http://schemas.microsoft.com/office/drawing/2014/main" id="{8B37D01A-8A27-438B-A8E6-10D9902C0031}"/>
              </a:ext>
            </a:extLst>
          </p:cNvPr>
          <p:cNvSpPr txBox="1"/>
          <p:nvPr/>
        </p:nvSpPr>
        <p:spPr>
          <a:xfrm>
            <a:off x="-219010" y="4902699"/>
            <a:ext cx="3071283" cy="577081"/>
          </a:xfrm>
          <a:prstGeom prst="rect">
            <a:avLst/>
          </a:prstGeom>
          <a:noFill/>
        </p:spPr>
        <p:txBody>
          <a:bodyPr wrap="square" rtlCol="0">
            <a:spAutoFit/>
          </a:bodyPr>
          <a:lstStyle/>
          <a:p>
            <a:pPr lvl="0" algn="ctr"/>
            <a:r>
              <a:rPr lang="en-US" sz="1050" spc="100" dirty="0">
                <a:latin typeface="National 2 Light" panose="020B0304030502020203" pitchFamily="34" charset="77"/>
                <a:ea typeface="Sharp Sans Light" pitchFamily="2" charset="77"/>
                <a:cs typeface="Sharp Sans Light" pitchFamily="2" charset="77"/>
              </a:rPr>
              <a:t>Harvard University &amp; NBER</a:t>
            </a:r>
          </a:p>
          <a:p>
            <a:pPr algn="ctr"/>
            <a:r>
              <a:rPr lang="en-US" sz="1050" spc="100" dirty="0">
                <a:latin typeface="National 2 Light" panose="020B0304030502020203" pitchFamily="34" charset="77"/>
                <a:ea typeface="Sharp Sans Light" pitchFamily="2" charset="77"/>
                <a:cs typeface="Sharp Sans Light" pitchFamily="2" charset="77"/>
              </a:rPr>
              <a:t>https://www.peterqblair.com/</a:t>
            </a:r>
          </a:p>
          <a:p>
            <a:pPr lvl="0" algn="ctr"/>
            <a:endParaRPr lang="en-US" sz="1050" spc="100" dirty="0">
              <a:solidFill>
                <a:schemeClr val="bg1"/>
              </a:solidFill>
              <a:latin typeface="National 2 Light" panose="020B0304030502020203" pitchFamily="34" charset="77"/>
              <a:ea typeface="Sharp Sans Light" pitchFamily="2" charset="77"/>
              <a:cs typeface="Sharp Sans Light" pitchFamily="2" charset="77"/>
            </a:endParaRPr>
          </a:p>
        </p:txBody>
      </p:sp>
      <p:sp>
        <p:nvSpPr>
          <p:cNvPr id="11" name="TextBox 10">
            <a:extLst>
              <a:ext uri="{FF2B5EF4-FFF2-40B4-BE49-F238E27FC236}">
                <a16:creationId xmlns:a16="http://schemas.microsoft.com/office/drawing/2014/main" id="{439A726C-970F-4670-AFC3-6247B5B9DC46}"/>
              </a:ext>
            </a:extLst>
          </p:cNvPr>
          <p:cNvSpPr txBox="1"/>
          <p:nvPr/>
        </p:nvSpPr>
        <p:spPr>
          <a:xfrm>
            <a:off x="3091054" y="4478982"/>
            <a:ext cx="3717916" cy="369332"/>
          </a:xfrm>
          <a:prstGeom prst="rect">
            <a:avLst/>
          </a:prstGeom>
          <a:noFill/>
        </p:spPr>
        <p:txBody>
          <a:bodyPr wrap="square" rtlCol="0">
            <a:spAutoFit/>
          </a:bodyPr>
          <a:lstStyle/>
          <a:p>
            <a:pPr lvl="0"/>
            <a:r>
              <a:rPr lang="en-US" b="1" spc="100" dirty="0">
                <a:latin typeface="National 2" panose="020B0504030502020203" pitchFamily="34" charset="77"/>
                <a:ea typeface="Sharp Sans Light" pitchFamily="2" charset="77"/>
                <a:cs typeface="Sharp Sans Light" pitchFamily="2" charset="77"/>
              </a:rPr>
              <a:t>Mischa Fisher</a:t>
            </a:r>
          </a:p>
        </p:txBody>
      </p:sp>
      <p:sp>
        <p:nvSpPr>
          <p:cNvPr id="12" name="TextBox 11">
            <a:extLst>
              <a:ext uri="{FF2B5EF4-FFF2-40B4-BE49-F238E27FC236}">
                <a16:creationId xmlns:a16="http://schemas.microsoft.com/office/drawing/2014/main" id="{396CF4BA-3206-4A92-9674-6C42A6BAB27B}"/>
              </a:ext>
            </a:extLst>
          </p:cNvPr>
          <p:cNvSpPr txBox="1"/>
          <p:nvPr/>
        </p:nvSpPr>
        <p:spPr>
          <a:xfrm>
            <a:off x="2336800" y="4920204"/>
            <a:ext cx="3410359" cy="577081"/>
          </a:xfrm>
          <a:prstGeom prst="rect">
            <a:avLst/>
          </a:prstGeom>
          <a:noFill/>
        </p:spPr>
        <p:txBody>
          <a:bodyPr wrap="square" rtlCol="0">
            <a:spAutoFit/>
          </a:bodyPr>
          <a:lstStyle/>
          <a:p>
            <a:pPr lvl="0" algn="ctr"/>
            <a:r>
              <a:rPr lang="en-US" sz="1050" spc="100" dirty="0">
                <a:latin typeface="National 2 Light" panose="020B0304030502020203" pitchFamily="34" charset="77"/>
                <a:ea typeface="Sharp Sans Light" pitchFamily="2" charset="77"/>
                <a:cs typeface="Sharp Sans Light" pitchFamily="2" charset="77"/>
              </a:rPr>
              <a:t>Angi Inc. &amp; Northwestern University</a:t>
            </a:r>
          </a:p>
          <a:p>
            <a:pPr algn="ctr"/>
            <a:r>
              <a:rPr lang="en-US" sz="1050" spc="100" dirty="0">
                <a:latin typeface="National 2 Light" panose="020B0304030502020203" pitchFamily="34" charset="77"/>
                <a:ea typeface="Sharp Sans Light" pitchFamily="2" charset="77"/>
                <a:cs typeface="Sharp Sans Light" pitchFamily="2" charset="77"/>
              </a:rPr>
              <a:t>https://www.angi.com/research/</a:t>
            </a:r>
          </a:p>
          <a:p>
            <a:pPr lvl="0" algn="ctr"/>
            <a:endParaRPr lang="en-US" sz="1050" spc="100" dirty="0">
              <a:solidFill>
                <a:schemeClr val="bg1"/>
              </a:solidFill>
              <a:latin typeface="National 2 Light" panose="020B0304030502020203" pitchFamily="34" charset="77"/>
              <a:ea typeface="Sharp Sans Light" pitchFamily="2" charset="77"/>
              <a:cs typeface="Sharp Sans Light" pitchFamily="2" charset="77"/>
            </a:endParaRPr>
          </a:p>
        </p:txBody>
      </p:sp>
    </p:spTree>
    <p:extLst>
      <p:ext uri="{BB962C8B-B14F-4D97-AF65-F5344CB8AC3E}">
        <p14:creationId xmlns:p14="http://schemas.microsoft.com/office/powerpoint/2010/main" val="247296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41C15-9CE8-49A0-A0D5-A1302CE8C888}"/>
              </a:ext>
            </a:extLst>
          </p:cNvPr>
          <p:cNvSpPr>
            <a:spLocks noGrp="1"/>
          </p:cNvSpPr>
          <p:nvPr>
            <p:ph type="sldNum" sz="quarter" idx="12"/>
          </p:nvPr>
        </p:nvSpPr>
        <p:spPr/>
        <p:txBody>
          <a:bodyPr/>
          <a:lstStyle/>
          <a:p>
            <a:fld id="{CFC4FAF4-9A9F-46E5-B790-268A294966BC}" type="slidenum">
              <a:rPr lang="en-US" smtClean="0"/>
              <a:pPr/>
              <a:t>10</a:t>
            </a:fld>
            <a:endParaRPr lang="en-US" dirty="0"/>
          </a:p>
        </p:txBody>
      </p:sp>
      <p:sp>
        <p:nvSpPr>
          <p:cNvPr id="4" name="TextBox 3">
            <a:extLst>
              <a:ext uri="{FF2B5EF4-FFF2-40B4-BE49-F238E27FC236}">
                <a16:creationId xmlns:a16="http://schemas.microsoft.com/office/drawing/2014/main" id="{31E80FAA-F9FB-45E2-BB76-4F6FC2E8F327}"/>
              </a:ext>
            </a:extLst>
          </p:cNvPr>
          <p:cNvSpPr txBox="1"/>
          <p:nvPr/>
        </p:nvSpPr>
        <p:spPr>
          <a:xfrm>
            <a:off x="374651" y="615760"/>
            <a:ext cx="11393312" cy="1077218"/>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Related literature: licensing is a barrier to entry that has minimal impact on customer satisfaction</a:t>
            </a:r>
          </a:p>
        </p:txBody>
      </p:sp>
      <p:sp>
        <p:nvSpPr>
          <p:cNvPr id="3" name="Rectangle 2">
            <a:extLst>
              <a:ext uri="{FF2B5EF4-FFF2-40B4-BE49-F238E27FC236}">
                <a16:creationId xmlns:a16="http://schemas.microsoft.com/office/drawing/2014/main" id="{98360C0E-6B70-4401-BAA4-749C9A616DA8}"/>
              </a:ext>
            </a:extLst>
          </p:cNvPr>
          <p:cNvSpPr/>
          <p:nvPr/>
        </p:nvSpPr>
        <p:spPr>
          <a:xfrm>
            <a:off x="374651" y="1533165"/>
            <a:ext cx="11393313" cy="5324535"/>
          </a:xfrm>
          <a:prstGeom prst="rect">
            <a:avLst/>
          </a:prstGeom>
        </p:spPr>
        <p:txBody>
          <a:bodyPr wrap="square">
            <a:spAutoFit/>
          </a:bodyPr>
          <a:lstStyle/>
          <a:p>
            <a:pPr marL="457200" indent="-457200">
              <a:buFont typeface="Wingdings" panose="05000000000000000000" pitchFamily="2" charset="2"/>
              <a:buChar char="Ø"/>
            </a:pPr>
            <a:endParaRPr lang="en-US" sz="1600" dirty="0"/>
          </a:p>
          <a:p>
            <a:pPr marL="457200" indent="-457200">
              <a:buFont typeface="Arial" panose="020B0604020202020204" pitchFamily="34" charset="0"/>
              <a:buChar char="•"/>
            </a:pPr>
            <a:r>
              <a:rPr lang="en-US" dirty="0"/>
              <a:t>Quantity Restriction: Occupational licensing creates barriers to entry, restricting supply and increasing prices  [Smith, 1937; Friedman, 1962, Kleiner &amp; Kruger 2013, </a:t>
            </a:r>
            <a:r>
              <a:rPr lang="en-US" dirty="0" err="1"/>
              <a:t>Gittleman</a:t>
            </a:r>
            <a:r>
              <a:rPr lang="en-US" dirty="0"/>
              <a:t> Klee and Kleiner 2018, Koumenta &amp; </a:t>
            </a:r>
            <a:r>
              <a:rPr lang="en-US" dirty="0" err="1"/>
              <a:t>Pagliero</a:t>
            </a:r>
            <a:r>
              <a:rPr lang="en-US" dirty="0"/>
              <a:t> 2018]. 	</a:t>
            </a:r>
          </a:p>
          <a:p>
            <a:pPr marL="457200" indent="-457200">
              <a:buFont typeface="Arial" panose="020B0604020202020204" pitchFamily="34" charset="0"/>
              <a:buChar char="•"/>
            </a:pPr>
            <a:r>
              <a:rPr lang="en-US" dirty="0"/>
              <a:t>Occupational licensing  imposing minimum quality standards, resulting in higher average prices to reflect higher average quality of workers. [Leland 1979, Anderson et. al. 2016, Chung 2020]</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Licensing restricts entry into occupations within state and restricts mobility in same occupations across states  [Johnson &amp; Kleiner 2020]</a:t>
            </a:r>
          </a:p>
          <a:p>
            <a:endParaRPr lang="en-US" dirty="0"/>
          </a:p>
          <a:p>
            <a:pPr marL="457200" indent="-457200">
              <a:buFont typeface="Arial" panose="020B0604020202020204" pitchFamily="34" charset="0"/>
              <a:buChar char="•"/>
            </a:pPr>
            <a:r>
              <a:rPr lang="en-US" dirty="0"/>
              <a:t>These frictions have differential impacts for workers with felony records, returning veterans and trailing spouses  [Law &amp; Marks 2007, Blair &amp; Chung 2018]</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Negative impacts of licensing on labor supply in survey data (offline labor markets)  n[Blair and Chung 2019, Kleiner and Soltas 2019]</a:t>
            </a:r>
          </a:p>
          <a:p>
            <a:pPr marL="457200" indent="-457200">
              <a:buFont typeface="Arial" panose="020B0604020202020204" pitchFamily="34" charset="0"/>
              <a:buChar char="•"/>
            </a:pPr>
            <a:endParaRPr lang="en-US" b="1" u="sng" dirty="0"/>
          </a:p>
          <a:p>
            <a:pPr marL="457200" indent="-457200">
              <a:buFont typeface="Arial" panose="020B0604020202020204" pitchFamily="34" charset="0"/>
              <a:buChar char="•"/>
            </a:pPr>
            <a:r>
              <a:rPr lang="en-US" dirty="0"/>
              <a:t>Licensing has minimal impacts on customer satisfaction on digital platforms  [</a:t>
            </a:r>
            <a:r>
              <a:rPr lang="en-US" b="1" dirty="0">
                <a:solidFill>
                  <a:srgbClr val="FF0000"/>
                </a:solidFill>
              </a:rPr>
              <a:t>Hall et. al. 2017, Deyo 2018, Farronato et. al 2020]</a:t>
            </a:r>
            <a:endParaRPr lang="en-US" dirty="0"/>
          </a:p>
          <a:p>
            <a:pPr lvl="1"/>
            <a:endParaRPr lang="en-US" b="1" dirty="0">
              <a:solidFill>
                <a:srgbClr val="FF0000"/>
              </a:solidFill>
            </a:endParaRPr>
          </a:p>
        </p:txBody>
      </p:sp>
    </p:spTree>
    <p:extLst>
      <p:ext uri="{BB962C8B-B14F-4D97-AF65-F5344CB8AC3E}">
        <p14:creationId xmlns:p14="http://schemas.microsoft.com/office/powerpoint/2010/main" val="371636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DB76BF80-1511-8F49-8F67-4D82C28A1CA9}"/>
              </a:ext>
            </a:extLst>
          </p:cNvPr>
          <p:cNvSpPr txBox="1"/>
          <p:nvPr/>
        </p:nvSpPr>
        <p:spPr>
          <a:xfrm>
            <a:off x="9075720" y="6569000"/>
            <a:ext cx="2414623" cy="215444"/>
          </a:xfrm>
          <a:prstGeom prst="rect">
            <a:avLst/>
          </a:prstGeom>
          <a:noFill/>
        </p:spPr>
        <p:txBody>
          <a:bodyPr wrap="square">
            <a:spAutoFit/>
          </a:bodyPr>
          <a:lstStyle/>
          <a:p>
            <a:pPr algn="r">
              <a:defRPr/>
            </a:pPr>
            <a:r>
              <a:rPr lang="en-US" sz="800" spc="100" dirty="0">
                <a:solidFill>
                  <a:schemeClr val="bg1">
                    <a:lumMod val="50000"/>
                  </a:schemeClr>
                </a:solidFill>
                <a:latin typeface="National 2 Light" panose="020B0304030502020203" pitchFamily="34" charset="77"/>
                <a:ea typeface="Montserrat Light" charset="0"/>
                <a:cs typeface="Montserrat Light" charset="0"/>
              </a:rPr>
              <a:t>Privileged &amp; Confidential</a:t>
            </a:r>
          </a:p>
        </p:txBody>
      </p:sp>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11</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615884" y="2753026"/>
            <a:ext cx="11095635" cy="3170099"/>
          </a:xfrm>
          <a:prstGeom prst="rect">
            <a:avLst/>
          </a:prstGeom>
          <a:noFill/>
        </p:spPr>
        <p:txBody>
          <a:bodyPr wrap="square">
            <a:spAutoFit/>
          </a:bodyPr>
          <a:lstStyle/>
          <a:p>
            <a:pPr algn="ctr">
              <a:defRPr/>
            </a:pPr>
            <a:r>
              <a:rPr lang="en-US" sz="4000" b="1" spc="100" dirty="0">
                <a:solidFill>
                  <a:srgbClr val="003359"/>
                </a:solidFill>
                <a:latin typeface="National 2 Medium" panose="020B0504030502020203" pitchFamily="34" charset="77"/>
                <a:ea typeface="Sharp Sans Light" pitchFamily="2" charset="77"/>
                <a:cs typeface="Sharp Sans Light" pitchFamily="2" charset="77"/>
              </a:rPr>
              <a:t>Research Setting &amp; Data</a:t>
            </a: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p:txBody>
      </p:sp>
      <p:cxnSp>
        <p:nvCxnSpPr>
          <p:cNvPr id="41" name="Straight Connector 40">
            <a:extLst>
              <a:ext uri="{FF2B5EF4-FFF2-40B4-BE49-F238E27FC236}">
                <a16:creationId xmlns:a16="http://schemas.microsoft.com/office/drawing/2014/main" id="{FAB562D1-8CD6-0947-AC88-B17BF1968AD6}"/>
              </a:ext>
            </a:extLst>
          </p:cNvPr>
          <p:cNvCxnSpPr>
            <a:cxnSpLocks/>
          </p:cNvCxnSpPr>
          <p:nvPr/>
        </p:nvCxnSpPr>
        <p:spPr>
          <a:xfrm>
            <a:off x="9739602"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24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41C15-9CE8-49A0-A0D5-A1302CE8C888}"/>
              </a:ext>
            </a:extLst>
          </p:cNvPr>
          <p:cNvSpPr>
            <a:spLocks noGrp="1"/>
          </p:cNvSpPr>
          <p:nvPr>
            <p:ph type="sldNum" sz="quarter" idx="10"/>
          </p:nvPr>
        </p:nvSpPr>
        <p:spPr/>
        <p:txBody>
          <a:bodyPr/>
          <a:lstStyle/>
          <a:p>
            <a:fld id="{CFC4FAF4-9A9F-46E5-B790-268A294966BC}" type="slidenum">
              <a:rPr lang="en-US" smtClean="0"/>
              <a:pPr/>
              <a:t>12</a:t>
            </a:fld>
            <a:endParaRPr lang="en-US" dirty="0"/>
          </a:p>
        </p:txBody>
      </p:sp>
      <p:sp>
        <p:nvSpPr>
          <p:cNvPr id="4" name="TextBox 3">
            <a:extLst>
              <a:ext uri="{FF2B5EF4-FFF2-40B4-BE49-F238E27FC236}">
                <a16:creationId xmlns:a16="http://schemas.microsoft.com/office/drawing/2014/main" id="{31E80FAA-F9FB-45E2-BB76-4F6FC2E8F327}"/>
              </a:ext>
            </a:extLst>
          </p:cNvPr>
          <p:cNvSpPr txBox="1"/>
          <p:nvPr/>
        </p:nvSpPr>
        <p:spPr>
          <a:xfrm>
            <a:off x="374651" y="615760"/>
            <a:ext cx="5914938"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Data &amp; Research Strategy</a:t>
            </a:r>
          </a:p>
        </p:txBody>
      </p:sp>
      <p:sp>
        <p:nvSpPr>
          <p:cNvPr id="3" name="Rectangle 2">
            <a:extLst>
              <a:ext uri="{FF2B5EF4-FFF2-40B4-BE49-F238E27FC236}">
                <a16:creationId xmlns:a16="http://schemas.microsoft.com/office/drawing/2014/main" id="{98360C0E-6B70-4401-BAA4-749C9A616DA8}"/>
              </a:ext>
            </a:extLst>
          </p:cNvPr>
          <p:cNvSpPr/>
          <p:nvPr/>
        </p:nvSpPr>
        <p:spPr>
          <a:xfrm>
            <a:off x="263625" y="1381408"/>
            <a:ext cx="11593430" cy="2893100"/>
          </a:xfrm>
          <a:prstGeom prst="rect">
            <a:avLst/>
          </a:prstGeom>
        </p:spPr>
        <p:txBody>
          <a:bodyPr wrap="square">
            <a:spAutoFit/>
          </a:bodyPr>
          <a:lstStyle/>
          <a:p>
            <a:pPr marL="457200" indent="-457200">
              <a:buFont typeface="Wingdings" panose="05000000000000000000" pitchFamily="2" charset="2"/>
              <a:buChar char="Ø"/>
            </a:pPr>
            <a:r>
              <a:rPr lang="en-US" sz="2500" dirty="0"/>
              <a:t>Proprietary data from Angi’s HomeAdvisor digital marketplace in home services industry (20M observations.) </a:t>
            </a:r>
          </a:p>
          <a:p>
            <a:endParaRPr lang="en-US" sz="2500" dirty="0"/>
          </a:p>
          <a:p>
            <a:endParaRPr lang="en-US" sz="2500" dirty="0"/>
          </a:p>
          <a:p>
            <a:pPr marL="914400" lvl="1" indent="-457200">
              <a:buFont typeface="Wingdings" panose="05000000000000000000" pitchFamily="2" charset="2"/>
              <a:buChar char="Ø"/>
            </a:pPr>
            <a:endParaRPr lang="en-US" sz="2500" dirty="0"/>
          </a:p>
          <a:p>
            <a:pPr lvl="1"/>
            <a:endParaRPr lang="en-US" sz="2500" dirty="0"/>
          </a:p>
          <a:p>
            <a:endParaRPr lang="en-US" sz="3200" dirty="0"/>
          </a:p>
        </p:txBody>
      </p:sp>
      <p:pic>
        <p:nvPicPr>
          <p:cNvPr id="5" name="Picture 2">
            <a:extLst>
              <a:ext uri="{FF2B5EF4-FFF2-40B4-BE49-F238E27FC236}">
                <a16:creationId xmlns:a16="http://schemas.microsoft.com/office/drawing/2014/main" id="{8D2BDF42-C1D6-4312-BE53-41B3A7489C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062" y="2248483"/>
            <a:ext cx="4985481" cy="46988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E1AFE62-AA85-46AB-92A6-1EFEA13D8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9589" y="2390300"/>
            <a:ext cx="4397354" cy="428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25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17B58B-A86C-4787-A5D4-543A75F52C7B}"/>
              </a:ext>
            </a:extLst>
          </p:cNvPr>
          <p:cNvSpPr>
            <a:spLocks noGrp="1"/>
          </p:cNvSpPr>
          <p:nvPr>
            <p:ph type="sldNum" sz="quarter" idx="10"/>
          </p:nvPr>
        </p:nvSpPr>
        <p:spPr/>
        <p:txBody>
          <a:bodyPr/>
          <a:lstStyle/>
          <a:p>
            <a:fld id="{CFC4FAF4-9A9F-46E5-B790-268A294966BC}" type="slidenum">
              <a:rPr lang="en-US" smtClean="0"/>
              <a:pPr/>
              <a:t>13</a:t>
            </a:fld>
            <a:endParaRPr lang="en-US" dirty="0"/>
          </a:p>
        </p:txBody>
      </p:sp>
      <p:pic>
        <p:nvPicPr>
          <p:cNvPr id="3" name="Picture 2" descr="Graphical user interface, text, application, Word&#10;&#10;Description automatically generated">
            <a:extLst>
              <a:ext uri="{FF2B5EF4-FFF2-40B4-BE49-F238E27FC236}">
                <a16:creationId xmlns:a16="http://schemas.microsoft.com/office/drawing/2014/main" id="{AE95E631-BBA2-4CF1-B507-2CBBED79398F}"/>
              </a:ext>
            </a:extLst>
          </p:cNvPr>
          <p:cNvPicPr>
            <a:picLocks noChangeAspect="1"/>
          </p:cNvPicPr>
          <p:nvPr/>
        </p:nvPicPr>
        <p:blipFill>
          <a:blip r:embed="rId2"/>
          <a:stretch>
            <a:fillRect/>
          </a:stretch>
        </p:blipFill>
        <p:spPr>
          <a:xfrm>
            <a:off x="2267449" y="1601974"/>
            <a:ext cx="7174366" cy="4930890"/>
          </a:xfrm>
          <a:prstGeom prst="rect">
            <a:avLst/>
          </a:prstGeom>
          <a:solidFill>
            <a:srgbClr val="00B050"/>
          </a:solidFill>
        </p:spPr>
      </p:pic>
      <p:sp>
        <p:nvSpPr>
          <p:cNvPr id="4" name="TextBox 3">
            <a:extLst>
              <a:ext uri="{FF2B5EF4-FFF2-40B4-BE49-F238E27FC236}">
                <a16:creationId xmlns:a16="http://schemas.microsoft.com/office/drawing/2014/main" id="{ED5138C4-AFA0-469B-B66B-6A4D77577110}"/>
              </a:ext>
            </a:extLst>
          </p:cNvPr>
          <p:cNvSpPr txBox="1"/>
          <p:nvPr/>
        </p:nvSpPr>
        <p:spPr>
          <a:xfrm>
            <a:off x="436156" y="323372"/>
            <a:ext cx="11092135" cy="1077218"/>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State and Local Licensing Requirements Verified by Platform for each service professional</a:t>
            </a:r>
          </a:p>
        </p:txBody>
      </p:sp>
      <p:sp>
        <p:nvSpPr>
          <p:cNvPr id="6" name="Rectangle 5">
            <a:extLst>
              <a:ext uri="{FF2B5EF4-FFF2-40B4-BE49-F238E27FC236}">
                <a16:creationId xmlns:a16="http://schemas.microsoft.com/office/drawing/2014/main" id="{5D95D0A3-46C6-46D2-AAA6-23880D71CB9E}"/>
              </a:ext>
            </a:extLst>
          </p:cNvPr>
          <p:cNvSpPr/>
          <p:nvPr/>
        </p:nvSpPr>
        <p:spPr>
          <a:xfrm>
            <a:off x="2267448" y="4775830"/>
            <a:ext cx="3828552" cy="1077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27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499C9-C4C0-4D52-BF98-4DC56671672A}"/>
              </a:ext>
            </a:extLst>
          </p:cNvPr>
          <p:cNvSpPr>
            <a:spLocks noGrp="1"/>
          </p:cNvSpPr>
          <p:nvPr>
            <p:ph type="sldNum" sz="quarter" idx="10"/>
          </p:nvPr>
        </p:nvSpPr>
        <p:spPr/>
        <p:txBody>
          <a:bodyPr/>
          <a:lstStyle/>
          <a:p>
            <a:fld id="{CFC4FAF4-9A9F-46E5-B790-268A294966BC}" type="slidenum">
              <a:rPr lang="en-US" smtClean="0"/>
              <a:pPr/>
              <a:t>14</a:t>
            </a:fld>
            <a:endParaRPr lang="en-US" dirty="0"/>
          </a:p>
        </p:txBody>
      </p:sp>
      <p:pic>
        <p:nvPicPr>
          <p:cNvPr id="6" name="Picture 5" descr="A blue and white map&#10;&#10;Description automatically generated with low confidence">
            <a:extLst>
              <a:ext uri="{FF2B5EF4-FFF2-40B4-BE49-F238E27FC236}">
                <a16:creationId xmlns:a16="http://schemas.microsoft.com/office/drawing/2014/main" id="{F12A288C-3B0B-474B-A00D-1463F5B1AE43}"/>
              </a:ext>
            </a:extLst>
          </p:cNvPr>
          <p:cNvPicPr>
            <a:picLocks noChangeAspect="1"/>
          </p:cNvPicPr>
          <p:nvPr/>
        </p:nvPicPr>
        <p:blipFill>
          <a:blip r:embed="rId2"/>
          <a:stretch>
            <a:fillRect/>
          </a:stretch>
        </p:blipFill>
        <p:spPr>
          <a:xfrm>
            <a:off x="0" y="1352977"/>
            <a:ext cx="9133490" cy="4975707"/>
          </a:xfrm>
          <a:prstGeom prst="rect">
            <a:avLst/>
          </a:prstGeom>
        </p:spPr>
      </p:pic>
      <p:sp>
        <p:nvSpPr>
          <p:cNvPr id="7" name="TextBox 6">
            <a:extLst>
              <a:ext uri="{FF2B5EF4-FFF2-40B4-BE49-F238E27FC236}">
                <a16:creationId xmlns:a16="http://schemas.microsoft.com/office/drawing/2014/main" id="{B5EE3E39-AD51-4EAD-A296-7B959FA2557D}"/>
              </a:ext>
            </a:extLst>
          </p:cNvPr>
          <p:cNvSpPr txBox="1"/>
          <p:nvPr/>
        </p:nvSpPr>
        <p:spPr>
          <a:xfrm>
            <a:off x="436156" y="323372"/>
            <a:ext cx="11092135"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We observe licensing at the state-by-task level</a:t>
            </a:r>
          </a:p>
        </p:txBody>
      </p:sp>
      <p:graphicFrame>
        <p:nvGraphicFramePr>
          <p:cNvPr id="8" name="Table 7">
            <a:extLst>
              <a:ext uri="{FF2B5EF4-FFF2-40B4-BE49-F238E27FC236}">
                <a16:creationId xmlns:a16="http://schemas.microsoft.com/office/drawing/2014/main" id="{5CC4F1B1-B9C7-4386-8375-767D2C820ACB}"/>
              </a:ext>
            </a:extLst>
          </p:cNvPr>
          <p:cNvGraphicFramePr>
            <a:graphicFrameLocks noGrp="1"/>
          </p:cNvGraphicFramePr>
          <p:nvPr>
            <p:extLst>
              <p:ext uri="{D42A27DB-BD31-4B8C-83A1-F6EECF244321}">
                <p14:modId xmlns:p14="http://schemas.microsoft.com/office/powerpoint/2010/main" val="1814238037"/>
              </p:ext>
            </p:extLst>
          </p:nvPr>
        </p:nvGraphicFramePr>
        <p:xfrm>
          <a:off x="7581014" y="3840831"/>
          <a:ext cx="4610986" cy="2103120"/>
        </p:xfrm>
        <a:graphic>
          <a:graphicData uri="http://schemas.openxmlformats.org/drawingml/2006/table">
            <a:tbl>
              <a:tblPr firstRow="1" bandRow="1">
                <a:tableStyleId>{5C22544A-7EE6-4342-B048-85BDC9FD1C3A}</a:tableStyleId>
              </a:tblPr>
              <a:tblGrid>
                <a:gridCol w="2030471">
                  <a:extLst>
                    <a:ext uri="{9D8B030D-6E8A-4147-A177-3AD203B41FA5}">
                      <a16:colId xmlns:a16="http://schemas.microsoft.com/office/drawing/2014/main" val="2822035508"/>
                    </a:ext>
                  </a:extLst>
                </a:gridCol>
                <a:gridCol w="1605076">
                  <a:extLst>
                    <a:ext uri="{9D8B030D-6E8A-4147-A177-3AD203B41FA5}">
                      <a16:colId xmlns:a16="http://schemas.microsoft.com/office/drawing/2014/main" val="421416173"/>
                    </a:ext>
                  </a:extLst>
                </a:gridCol>
                <a:gridCol w="975439">
                  <a:extLst>
                    <a:ext uri="{9D8B030D-6E8A-4147-A177-3AD203B41FA5}">
                      <a16:colId xmlns:a16="http://schemas.microsoft.com/office/drawing/2014/main" val="1141840753"/>
                    </a:ext>
                  </a:extLst>
                </a:gridCol>
              </a:tblGrid>
              <a:tr h="0">
                <a:tc>
                  <a:txBody>
                    <a:bodyPr/>
                    <a:lstStyle/>
                    <a:p>
                      <a:r>
                        <a:rPr lang="en-US" sz="2000" dirty="0"/>
                        <a:t>Task</a:t>
                      </a:r>
                    </a:p>
                  </a:txBody>
                  <a:tcPr/>
                </a:tc>
                <a:tc>
                  <a:txBody>
                    <a:bodyPr/>
                    <a:lstStyle/>
                    <a:p>
                      <a:r>
                        <a:rPr lang="en-US" sz="2000" dirty="0"/>
                        <a:t>Primary Work Cat.</a:t>
                      </a:r>
                    </a:p>
                  </a:txBody>
                  <a:tcPr/>
                </a:tc>
                <a:tc>
                  <a:txBody>
                    <a:bodyPr/>
                    <a:lstStyle/>
                    <a:p>
                      <a:r>
                        <a:rPr lang="en-US" sz="2000" dirty="0"/>
                        <a:t>License</a:t>
                      </a:r>
                    </a:p>
                  </a:txBody>
                  <a:tcPr/>
                </a:tc>
                <a:extLst>
                  <a:ext uri="{0D108BD9-81ED-4DB2-BD59-A6C34878D82A}">
                    <a16:rowId xmlns:a16="http://schemas.microsoft.com/office/drawing/2014/main" val="930398957"/>
                  </a:ext>
                </a:extLst>
              </a:tr>
              <a:tr h="372246">
                <a:tc>
                  <a:txBody>
                    <a:bodyPr/>
                    <a:lstStyle/>
                    <a:p>
                      <a:r>
                        <a:rPr lang="en-US" sz="2000" dirty="0"/>
                        <a:t>Installing a Water Heater</a:t>
                      </a:r>
                    </a:p>
                  </a:txBody>
                  <a:tcPr/>
                </a:tc>
                <a:tc>
                  <a:txBody>
                    <a:bodyPr/>
                    <a:lstStyle/>
                    <a:p>
                      <a:r>
                        <a:rPr lang="en-US" sz="2000" dirty="0"/>
                        <a:t>Plumbing</a:t>
                      </a:r>
                    </a:p>
                  </a:txBody>
                  <a:tcPr/>
                </a:tc>
                <a:tc>
                  <a:txBody>
                    <a:bodyPr/>
                    <a:lstStyle/>
                    <a:p>
                      <a:r>
                        <a:rPr lang="en-US" sz="2000" dirty="0"/>
                        <a:t>Yes</a:t>
                      </a:r>
                    </a:p>
                  </a:txBody>
                  <a:tcPr/>
                </a:tc>
                <a:extLst>
                  <a:ext uri="{0D108BD9-81ED-4DB2-BD59-A6C34878D82A}">
                    <a16:rowId xmlns:a16="http://schemas.microsoft.com/office/drawing/2014/main" val="2256089058"/>
                  </a:ext>
                </a:extLst>
              </a:tr>
              <a:tr h="372246">
                <a:tc>
                  <a:txBody>
                    <a:bodyPr/>
                    <a:lstStyle/>
                    <a:p>
                      <a:r>
                        <a:rPr lang="en-US" sz="2000" dirty="0"/>
                        <a:t>Clearing a Clogged Drain</a:t>
                      </a:r>
                    </a:p>
                  </a:txBody>
                  <a:tcPr/>
                </a:tc>
                <a:tc>
                  <a:txBody>
                    <a:bodyPr/>
                    <a:lstStyle/>
                    <a:p>
                      <a:r>
                        <a:rPr lang="en-US" sz="2000" dirty="0"/>
                        <a:t>Plumbing</a:t>
                      </a:r>
                    </a:p>
                  </a:txBody>
                  <a:tcPr/>
                </a:tc>
                <a:tc>
                  <a:txBody>
                    <a:bodyPr/>
                    <a:lstStyle/>
                    <a:p>
                      <a:r>
                        <a:rPr lang="en-US" sz="2000" dirty="0"/>
                        <a:t>No</a:t>
                      </a:r>
                    </a:p>
                  </a:txBody>
                  <a:tcPr/>
                </a:tc>
                <a:extLst>
                  <a:ext uri="{0D108BD9-81ED-4DB2-BD59-A6C34878D82A}">
                    <a16:rowId xmlns:a16="http://schemas.microsoft.com/office/drawing/2014/main" val="172055019"/>
                  </a:ext>
                </a:extLst>
              </a:tr>
            </a:tbl>
          </a:graphicData>
        </a:graphic>
      </p:graphicFrame>
    </p:spTree>
    <p:extLst>
      <p:ext uri="{BB962C8B-B14F-4D97-AF65-F5344CB8AC3E}">
        <p14:creationId xmlns:p14="http://schemas.microsoft.com/office/powerpoint/2010/main" val="71782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DB76BF80-1511-8F49-8F67-4D82C28A1CA9}"/>
              </a:ext>
            </a:extLst>
          </p:cNvPr>
          <p:cNvSpPr txBox="1"/>
          <p:nvPr/>
        </p:nvSpPr>
        <p:spPr>
          <a:xfrm>
            <a:off x="9075720" y="6569000"/>
            <a:ext cx="2414623" cy="215444"/>
          </a:xfrm>
          <a:prstGeom prst="rect">
            <a:avLst/>
          </a:prstGeom>
          <a:noFill/>
        </p:spPr>
        <p:txBody>
          <a:bodyPr wrap="square">
            <a:spAutoFit/>
          </a:bodyPr>
          <a:lstStyle/>
          <a:p>
            <a:pPr algn="r">
              <a:defRPr/>
            </a:pPr>
            <a:r>
              <a:rPr lang="en-US" sz="800" spc="100" dirty="0">
                <a:solidFill>
                  <a:schemeClr val="bg1">
                    <a:lumMod val="50000"/>
                  </a:schemeClr>
                </a:solidFill>
                <a:latin typeface="National 2 Light" panose="020B0304030502020203" pitchFamily="34" charset="77"/>
                <a:ea typeface="Montserrat Light" charset="0"/>
                <a:cs typeface="Montserrat Light" charset="0"/>
              </a:rPr>
              <a:t>Privileged &amp; Confidential</a:t>
            </a:r>
          </a:p>
        </p:txBody>
      </p:sp>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15</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2551585" y="2656974"/>
            <a:ext cx="7088830" cy="1323439"/>
          </a:xfrm>
          <a:prstGeom prst="rect">
            <a:avLst/>
          </a:prstGeom>
          <a:noFill/>
        </p:spPr>
        <p:txBody>
          <a:bodyPr wrap="square">
            <a:spAutoFit/>
          </a:bodyPr>
          <a:lstStyle/>
          <a:p>
            <a:pPr algn="ctr">
              <a:defRPr/>
            </a:pPr>
            <a:r>
              <a:rPr lang="en-US" sz="4800" b="1" spc="100" dirty="0">
                <a:solidFill>
                  <a:srgbClr val="003359"/>
                </a:solidFill>
                <a:latin typeface="National 2 Medium" panose="020B0504030502020203" pitchFamily="34" charset="77"/>
                <a:ea typeface="Sharp Sans Light" pitchFamily="2" charset="77"/>
                <a:cs typeface="Sharp Sans Light" pitchFamily="2" charset="77"/>
              </a:rPr>
              <a:t>Empirical Designs &amp; Data</a:t>
            </a: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p:txBody>
      </p:sp>
      <p:cxnSp>
        <p:nvCxnSpPr>
          <p:cNvPr id="41" name="Straight Connector 40">
            <a:extLst>
              <a:ext uri="{FF2B5EF4-FFF2-40B4-BE49-F238E27FC236}">
                <a16:creationId xmlns:a16="http://schemas.microsoft.com/office/drawing/2014/main" id="{FAB562D1-8CD6-0947-AC88-B17BF1968AD6}"/>
              </a:ext>
            </a:extLst>
          </p:cNvPr>
          <p:cNvCxnSpPr>
            <a:cxnSpLocks/>
          </p:cNvCxnSpPr>
          <p:nvPr/>
        </p:nvCxnSpPr>
        <p:spPr>
          <a:xfrm>
            <a:off x="9739602"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72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A56FBA-C42D-4E5A-BCD3-1AC17C71FBEC}"/>
              </a:ext>
            </a:extLst>
          </p:cNvPr>
          <p:cNvSpPr>
            <a:spLocks noGrp="1"/>
          </p:cNvSpPr>
          <p:nvPr>
            <p:ph type="sldNum" sz="quarter" idx="4"/>
          </p:nvPr>
        </p:nvSpPr>
        <p:spPr/>
        <p:txBody>
          <a:bodyPr/>
          <a:lstStyle/>
          <a:p>
            <a:fld id="{CFC4FAF4-9A9F-46E5-B790-268A294966BC}" type="slidenum">
              <a:rPr lang="en-US" smtClean="0"/>
              <a:pPr/>
              <a:t>16</a:t>
            </a:fld>
            <a:endParaRPr lang="en-US" dirty="0"/>
          </a:p>
        </p:txBody>
      </p:sp>
      <p:sp>
        <p:nvSpPr>
          <p:cNvPr id="3" name="TextBox 2">
            <a:extLst>
              <a:ext uri="{FF2B5EF4-FFF2-40B4-BE49-F238E27FC236}">
                <a16:creationId xmlns:a16="http://schemas.microsoft.com/office/drawing/2014/main" id="{D521633E-1408-4F23-8B79-33EB536A6868}"/>
              </a:ext>
            </a:extLst>
          </p:cNvPr>
          <p:cNvSpPr txBox="1"/>
          <p:nvPr/>
        </p:nvSpPr>
        <p:spPr>
          <a:xfrm>
            <a:off x="374650" y="578816"/>
            <a:ext cx="11410949" cy="1077218"/>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The source of variation in licensing (individual vs. state) impacts the interpretation of the estimates</a:t>
            </a:r>
          </a:p>
        </p:txBody>
      </p:sp>
      <p:graphicFrame>
        <p:nvGraphicFramePr>
          <p:cNvPr id="6" name="Table 6">
            <a:extLst>
              <a:ext uri="{FF2B5EF4-FFF2-40B4-BE49-F238E27FC236}">
                <a16:creationId xmlns:a16="http://schemas.microsoft.com/office/drawing/2014/main" id="{FD19B1A4-EC7C-4DB5-B5C3-C41C05E9B541}"/>
              </a:ext>
            </a:extLst>
          </p:cNvPr>
          <p:cNvGraphicFramePr>
            <a:graphicFrameLocks noGrp="1"/>
          </p:cNvGraphicFramePr>
          <p:nvPr>
            <p:ph idx="1"/>
            <p:extLst>
              <p:ext uri="{D42A27DB-BD31-4B8C-83A1-F6EECF244321}">
                <p14:modId xmlns:p14="http://schemas.microsoft.com/office/powerpoint/2010/main" val="1214711967"/>
              </p:ext>
            </p:extLst>
          </p:nvPr>
        </p:nvGraphicFramePr>
        <p:xfrm>
          <a:off x="374650" y="2155371"/>
          <a:ext cx="11684001" cy="3744684"/>
        </p:xfrm>
        <a:graphic>
          <a:graphicData uri="http://schemas.openxmlformats.org/drawingml/2006/table">
            <a:tbl>
              <a:tblPr firstRow="1" bandRow="1">
                <a:tableStyleId>{5C22544A-7EE6-4342-B048-85BDC9FD1C3A}</a:tableStyleId>
              </a:tblPr>
              <a:tblGrid>
                <a:gridCol w="3894667">
                  <a:extLst>
                    <a:ext uri="{9D8B030D-6E8A-4147-A177-3AD203B41FA5}">
                      <a16:colId xmlns:a16="http://schemas.microsoft.com/office/drawing/2014/main" val="997668462"/>
                    </a:ext>
                  </a:extLst>
                </a:gridCol>
                <a:gridCol w="3894667">
                  <a:extLst>
                    <a:ext uri="{9D8B030D-6E8A-4147-A177-3AD203B41FA5}">
                      <a16:colId xmlns:a16="http://schemas.microsoft.com/office/drawing/2014/main" val="3549624949"/>
                    </a:ext>
                  </a:extLst>
                </a:gridCol>
                <a:gridCol w="3894667">
                  <a:extLst>
                    <a:ext uri="{9D8B030D-6E8A-4147-A177-3AD203B41FA5}">
                      <a16:colId xmlns:a16="http://schemas.microsoft.com/office/drawing/2014/main" val="2568259855"/>
                    </a:ext>
                  </a:extLst>
                </a:gridCol>
              </a:tblGrid>
              <a:tr h="505290">
                <a:tc>
                  <a:txBody>
                    <a:bodyPr/>
                    <a:lstStyle/>
                    <a:p>
                      <a:r>
                        <a:rPr lang="en-US" dirty="0"/>
                        <a:t>Variation</a:t>
                      </a:r>
                    </a:p>
                  </a:txBody>
                  <a:tcPr/>
                </a:tc>
                <a:tc>
                  <a:txBody>
                    <a:bodyPr/>
                    <a:lstStyle/>
                    <a:p>
                      <a:r>
                        <a:rPr lang="en-US" dirty="0"/>
                        <a:t>Example</a:t>
                      </a:r>
                    </a:p>
                  </a:txBody>
                  <a:tcPr/>
                </a:tc>
                <a:tc>
                  <a:txBody>
                    <a:bodyPr/>
                    <a:lstStyle/>
                    <a:p>
                      <a:r>
                        <a:rPr lang="en-US" dirty="0"/>
                        <a:t>Interpretation of Estimates</a:t>
                      </a:r>
                    </a:p>
                  </a:txBody>
                  <a:tcPr/>
                </a:tc>
                <a:extLst>
                  <a:ext uri="{0D108BD9-81ED-4DB2-BD59-A6C34878D82A}">
                    <a16:rowId xmlns:a16="http://schemas.microsoft.com/office/drawing/2014/main" val="420518849"/>
                  </a:ext>
                </a:extLst>
              </a:tr>
              <a:tr h="1619697">
                <a:tc>
                  <a:txBody>
                    <a:bodyPr/>
                    <a:lstStyle/>
                    <a:p>
                      <a:r>
                        <a:rPr lang="en-US" sz="2000" dirty="0"/>
                        <a:t>Quasi-random assignment of licenses to people within the same state</a:t>
                      </a:r>
                    </a:p>
                  </a:txBody>
                  <a:tcPr/>
                </a:tc>
                <a:tc>
                  <a:txBody>
                    <a:bodyPr/>
                    <a:lstStyle/>
                    <a:p>
                      <a:pPr marL="342900" indent="-342900">
                        <a:buFont typeface="+mj-lt"/>
                        <a:buAutoNum type="arabicPeriod"/>
                      </a:pPr>
                      <a:r>
                        <a:rPr lang="en-US" sz="2000" b="0" dirty="0"/>
                        <a:t>Idiosyncratic variation in when customer becomes aware that a service provider is licensed</a:t>
                      </a:r>
                      <a:endParaRPr lang="en-US" sz="2000" dirty="0"/>
                    </a:p>
                  </a:txBody>
                  <a:tcPr/>
                </a:tc>
                <a:tc>
                  <a:txBody>
                    <a:bodyPr/>
                    <a:lstStyle/>
                    <a:p>
                      <a:r>
                        <a:rPr lang="en-US" sz="2000" dirty="0"/>
                        <a:t>Signaling value of having a license on outcomes</a:t>
                      </a:r>
                    </a:p>
                    <a:p>
                      <a:r>
                        <a:rPr lang="en-US" sz="2000" dirty="0"/>
                        <a:t>(Farronato et. al. 2020) </a:t>
                      </a:r>
                    </a:p>
                  </a:txBody>
                  <a:tcPr/>
                </a:tc>
                <a:extLst>
                  <a:ext uri="{0D108BD9-81ED-4DB2-BD59-A6C34878D82A}">
                    <a16:rowId xmlns:a16="http://schemas.microsoft.com/office/drawing/2014/main" val="45339484"/>
                  </a:ext>
                </a:extLst>
              </a:tr>
              <a:tr h="1619697">
                <a:tc>
                  <a:txBody>
                    <a:bodyPr/>
                    <a:lstStyle/>
                    <a:p>
                      <a:r>
                        <a:rPr lang="en-US" sz="2000" dirty="0"/>
                        <a:t>Quasi-random assignment of license across states that apply equally to everyone in same state</a:t>
                      </a:r>
                    </a:p>
                  </a:txBody>
                  <a:tcPr/>
                </a:tc>
                <a:tc>
                  <a:txBody>
                    <a:bodyPr/>
                    <a:lstStyle/>
                    <a:p>
                      <a:pPr marL="342900" indent="-342900">
                        <a:buFont typeface="+mj-lt"/>
                        <a:buAutoNum type="arabicPeriod"/>
                      </a:pPr>
                      <a:r>
                        <a:rPr lang="en-US" sz="2000" dirty="0"/>
                        <a:t>Differences in licensing laws across state borders</a:t>
                      </a:r>
                    </a:p>
                    <a:p>
                      <a:pPr marL="342900" indent="-342900">
                        <a:buFont typeface="+mj-lt"/>
                        <a:buAutoNum type="arabicPeriod"/>
                      </a:pPr>
                      <a:r>
                        <a:rPr lang="en-US" sz="2000" dirty="0"/>
                        <a:t>Change in licensing laws over time</a:t>
                      </a:r>
                    </a:p>
                  </a:txBody>
                  <a:tcPr/>
                </a:tc>
                <a:tc>
                  <a:txBody>
                    <a:bodyPr/>
                    <a:lstStyle/>
                    <a:p>
                      <a:r>
                        <a:rPr lang="en-US" sz="2000" dirty="0"/>
                        <a:t>Impact of licensing laws on outcomes</a:t>
                      </a:r>
                    </a:p>
                    <a:p>
                      <a:r>
                        <a:rPr lang="en-US" sz="2000" dirty="0"/>
                        <a:t>(Hall et. al. 2017, Blair &amp; Fisher 2022)</a:t>
                      </a:r>
                    </a:p>
                  </a:txBody>
                  <a:tcPr/>
                </a:tc>
                <a:extLst>
                  <a:ext uri="{0D108BD9-81ED-4DB2-BD59-A6C34878D82A}">
                    <a16:rowId xmlns:a16="http://schemas.microsoft.com/office/drawing/2014/main" val="3611968009"/>
                  </a:ext>
                </a:extLst>
              </a:tr>
            </a:tbl>
          </a:graphicData>
        </a:graphic>
      </p:graphicFrame>
    </p:spTree>
    <p:extLst>
      <p:ext uri="{BB962C8B-B14F-4D97-AF65-F5344CB8AC3E}">
        <p14:creationId xmlns:p14="http://schemas.microsoft.com/office/powerpoint/2010/main" val="2693580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DB76BF80-1511-8F49-8F67-4D82C28A1CA9}"/>
              </a:ext>
            </a:extLst>
          </p:cNvPr>
          <p:cNvSpPr txBox="1"/>
          <p:nvPr/>
        </p:nvSpPr>
        <p:spPr>
          <a:xfrm>
            <a:off x="9075720" y="6569000"/>
            <a:ext cx="2414623" cy="215444"/>
          </a:xfrm>
          <a:prstGeom prst="rect">
            <a:avLst/>
          </a:prstGeom>
          <a:noFill/>
        </p:spPr>
        <p:txBody>
          <a:bodyPr wrap="square">
            <a:spAutoFit/>
          </a:bodyPr>
          <a:lstStyle/>
          <a:p>
            <a:pPr algn="r">
              <a:defRPr/>
            </a:pPr>
            <a:r>
              <a:rPr lang="en-US" sz="800" spc="100" dirty="0">
                <a:solidFill>
                  <a:schemeClr val="bg1">
                    <a:lumMod val="50000"/>
                  </a:schemeClr>
                </a:solidFill>
                <a:latin typeface="National 2 Light" panose="020B0304030502020203" pitchFamily="34" charset="77"/>
                <a:ea typeface="Montserrat Light" charset="0"/>
                <a:cs typeface="Montserrat Light" charset="0"/>
              </a:rPr>
              <a:t>Privileged &amp; Confidential</a:t>
            </a:r>
          </a:p>
        </p:txBody>
      </p:sp>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17</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2551585" y="2656974"/>
            <a:ext cx="7088830" cy="2062103"/>
          </a:xfrm>
          <a:prstGeom prst="rect">
            <a:avLst/>
          </a:prstGeom>
          <a:noFill/>
        </p:spPr>
        <p:txBody>
          <a:bodyPr wrap="square">
            <a:spAutoFit/>
          </a:bodyPr>
          <a:lstStyle/>
          <a:p>
            <a:pPr algn="ctr">
              <a:defRPr/>
            </a:pPr>
            <a:r>
              <a:rPr lang="en-US" sz="4800" b="1" spc="100" dirty="0">
                <a:solidFill>
                  <a:srgbClr val="003359"/>
                </a:solidFill>
                <a:latin typeface="National 2 Medium" panose="020B0504030502020203" pitchFamily="34" charset="77"/>
                <a:ea typeface="Sharp Sans Light" pitchFamily="2" charset="77"/>
                <a:cs typeface="Sharp Sans Light" pitchFamily="2" charset="77"/>
              </a:rPr>
              <a:t>Event Study Results </a:t>
            </a:r>
          </a:p>
          <a:p>
            <a:pPr algn="ctr">
              <a:defRPr/>
            </a:pPr>
            <a:r>
              <a:rPr lang="en-US" sz="4800" b="1" spc="100" dirty="0">
                <a:solidFill>
                  <a:srgbClr val="003359"/>
                </a:solidFill>
                <a:latin typeface="National 2 Medium" panose="020B0504030502020203" pitchFamily="34" charset="77"/>
                <a:ea typeface="Sharp Sans Light" pitchFamily="2" charset="77"/>
                <a:cs typeface="Sharp Sans Light" pitchFamily="2" charset="77"/>
              </a:rPr>
              <a:t>New Jersey Pool Law</a:t>
            </a: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p:txBody>
      </p:sp>
      <p:cxnSp>
        <p:nvCxnSpPr>
          <p:cNvPr id="41" name="Straight Connector 40">
            <a:extLst>
              <a:ext uri="{FF2B5EF4-FFF2-40B4-BE49-F238E27FC236}">
                <a16:creationId xmlns:a16="http://schemas.microsoft.com/office/drawing/2014/main" id="{FAB562D1-8CD6-0947-AC88-B17BF1968AD6}"/>
              </a:ext>
            </a:extLst>
          </p:cNvPr>
          <p:cNvCxnSpPr>
            <a:cxnSpLocks/>
          </p:cNvCxnSpPr>
          <p:nvPr/>
        </p:nvCxnSpPr>
        <p:spPr>
          <a:xfrm>
            <a:off x="9739602"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46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18</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374651" y="615760"/>
            <a:ext cx="10774794"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Empirical Models using State Variation in Licensing Laws</a:t>
            </a:r>
          </a:p>
        </p:txBody>
      </p:sp>
      <p:sp>
        <p:nvSpPr>
          <p:cNvPr id="10" name="Rectangle 9">
            <a:extLst>
              <a:ext uri="{FF2B5EF4-FFF2-40B4-BE49-F238E27FC236}">
                <a16:creationId xmlns:a16="http://schemas.microsoft.com/office/drawing/2014/main" id="{9C6A84D8-C827-460C-B2B4-722DAA1CDDCF}"/>
              </a:ext>
            </a:extLst>
          </p:cNvPr>
          <p:cNvSpPr/>
          <p:nvPr/>
        </p:nvSpPr>
        <p:spPr>
          <a:xfrm>
            <a:off x="493887" y="1409446"/>
            <a:ext cx="11393313" cy="6124754"/>
          </a:xfrm>
          <a:prstGeom prst="rect">
            <a:avLst/>
          </a:prstGeom>
        </p:spPr>
        <p:txBody>
          <a:bodyPr wrap="square">
            <a:spAutoFit/>
          </a:bodyPr>
          <a:lstStyle/>
          <a:p>
            <a:pPr marL="457200" indent="-457200">
              <a:buFont typeface="Wingdings" panose="05000000000000000000" pitchFamily="2" charset="2"/>
              <a:buChar char="Ø"/>
            </a:pPr>
            <a:r>
              <a:rPr lang="en-US" sz="3000" dirty="0"/>
              <a:t>Event Study: New Jersey enacts Pool Contractor Licensing Law 2019</a:t>
            </a:r>
          </a:p>
          <a:p>
            <a:pPr marL="914400" lvl="1" indent="-457200">
              <a:buFont typeface="Wingdings" panose="05000000000000000000" pitchFamily="2" charset="2"/>
              <a:buChar char="Ø"/>
            </a:pPr>
            <a:r>
              <a:rPr lang="en-US" sz="3000" dirty="0"/>
              <a:t>Covers: 17 of the 18 task in pool category </a:t>
            </a:r>
          </a:p>
          <a:p>
            <a:pPr marL="1371600" lvl="2" indent="-457200">
              <a:buFont typeface="Wingdings" panose="05000000000000000000" pitchFamily="2" charset="2"/>
              <a:buChar char="Ø"/>
            </a:pPr>
            <a:r>
              <a:rPr lang="en-US" sz="3000" dirty="0"/>
              <a:t>Examples: install pool, repair pool heater</a:t>
            </a:r>
          </a:p>
          <a:p>
            <a:pPr marL="1371600" lvl="2" indent="-457200">
              <a:buFont typeface="Wingdings" panose="05000000000000000000" pitchFamily="2" charset="2"/>
              <a:buChar char="Ø"/>
            </a:pPr>
            <a:r>
              <a:rPr lang="en-US" sz="3000" dirty="0"/>
              <a:t>Exception: “clean or maintain swimming pool”</a:t>
            </a:r>
          </a:p>
          <a:p>
            <a:pPr marL="914400" lvl="1" indent="-457200">
              <a:buFont typeface="Wingdings" panose="05000000000000000000" pitchFamily="2" charset="2"/>
              <a:buChar char="Ø"/>
            </a:pPr>
            <a:r>
              <a:rPr lang="en-US" sz="3000" dirty="0"/>
              <a:t>Data: task in pool primary work category, all states, all requests Jan 1, 2016-December 31</a:t>
            </a:r>
            <a:r>
              <a:rPr lang="en-US" sz="3000" baseline="30000" dirty="0"/>
              <a:t>st</a:t>
            </a:r>
            <a:r>
              <a:rPr lang="en-US" sz="3000" dirty="0"/>
              <a:t> 2021.</a:t>
            </a:r>
          </a:p>
          <a:p>
            <a:pPr marL="914400" lvl="1" indent="-457200">
              <a:buFont typeface="Wingdings" panose="05000000000000000000" pitchFamily="2" charset="2"/>
              <a:buChar char="Ø"/>
            </a:pPr>
            <a:r>
              <a:rPr lang="en-US" sz="3000" dirty="0"/>
              <a:t>Method </a:t>
            </a:r>
          </a:p>
          <a:p>
            <a:pPr marL="1371600" lvl="2" indent="-457200">
              <a:buFont typeface="Wingdings" panose="05000000000000000000" pitchFamily="2" charset="2"/>
              <a:buChar char="Ø"/>
            </a:pPr>
            <a:r>
              <a:rPr lang="en-US" sz="3000" dirty="0"/>
              <a:t>2-step event study procedure in Gardner (2020)</a:t>
            </a:r>
          </a:p>
          <a:p>
            <a:pPr marL="914400" lvl="1" indent="-457200">
              <a:buFont typeface="Wingdings" panose="05000000000000000000" pitchFamily="2" charset="2"/>
              <a:buChar char="Ø"/>
            </a:pPr>
            <a:endParaRPr lang="en-US" sz="2000" dirty="0"/>
          </a:p>
          <a:p>
            <a:endParaRPr lang="en-US" sz="2000" dirty="0"/>
          </a:p>
          <a:p>
            <a:pPr marL="457200" indent="-457200">
              <a:buFont typeface="Wingdings" panose="05000000000000000000" pitchFamily="2" charset="2"/>
              <a:buChar char="Ø"/>
            </a:pPr>
            <a:endParaRPr lang="en-US" sz="2000" dirty="0"/>
          </a:p>
          <a:p>
            <a:pPr marL="914400" lvl="1" indent="-457200">
              <a:buFont typeface="Wingdings" panose="05000000000000000000" pitchFamily="2" charset="2"/>
              <a:buChar char="Ø"/>
            </a:pPr>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endParaRPr lang="en-US" sz="3200" dirty="0"/>
          </a:p>
        </p:txBody>
      </p:sp>
    </p:spTree>
    <p:extLst>
      <p:ext uri="{BB962C8B-B14F-4D97-AF65-F5344CB8AC3E}">
        <p14:creationId xmlns:p14="http://schemas.microsoft.com/office/powerpoint/2010/main" val="146914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8DEBEA-5BB1-4150-BD20-28D22BA375CC}"/>
              </a:ext>
            </a:extLst>
          </p:cNvPr>
          <p:cNvSpPr>
            <a:spLocks noGrp="1"/>
          </p:cNvSpPr>
          <p:nvPr>
            <p:ph type="sldNum" sz="quarter" idx="10"/>
          </p:nvPr>
        </p:nvSpPr>
        <p:spPr/>
        <p:txBody>
          <a:bodyPr/>
          <a:lstStyle/>
          <a:p>
            <a:fld id="{CFC4FAF4-9A9F-46E5-B790-268A294966BC}" type="slidenum">
              <a:rPr lang="en-US" smtClean="0"/>
              <a:pPr/>
              <a:t>19</a:t>
            </a:fld>
            <a:endParaRPr lang="en-US" dirty="0"/>
          </a:p>
        </p:txBody>
      </p:sp>
      <p:pic>
        <p:nvPicPr>
          <p:cNvPr id="3" name="Picture 2">
            <a:extLst>
              <a:ext uri="{FF2B5EF4-FFF2-40B4-BE49-F238E27FC236}">
                <a16:creationId xmlns:a16="http://schemas.microsoft.com/office/drawing/2014/main" id="{F1FC30DA-401E-42BE-9614-E2888A7BCB8B}"/>
              </a:ext>
            </a:extLst>
          </p:cNvPr>
          <p:cNvPicPr>
            <a:picLocks noChangeAspect="1"/>
          </p:cNvPicPr>
          <p:nvPr/>
        </p:nvPicPr>
        <p:blipFill>
          <a:blip r:embed="rId3"/>
          <a:stretch>
            <a:fillRect/>
          </a:stretch>
        </p:blipFill>
        <p:spPr>
          <a:xfrm>
            <a:off x="1132466" y="1643465"/>
            <a:ext cx="9313696" cy="1134648"/>
          </a:xfrm>
          <a:prstGeom prst="rect">
            <a:avLst/>
          </a:prstGeom>
        </p:spPr>
      </p:pic>
      <p:sp>
        <p:nvSpPr>
          <p:cNvPr id="6" name="TextBox 5">
            <a:extLst>
              <a:ext uri="{FF2B5EF4-FFF2-40B4-BE49-F238E27FC236}">
                <a16:creationId xmlns:a16="http://schemas.microsoft.com/office/drawing/2014/main" id="{A5007BF2-5311-4A9B-BC8A-310D71806097}"/>
              </a:ext>
            </a:extLst>
          </p:cNvPr>
          <p:cNvSpPr txBox="1"/>
          <p:nvPr/>
        </p:nvSpPr>
        <p:spPr>
          <a:xfrm>
            <a:off x="374650" y="578816"/>
            <a:ext cx="11410949"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Empirical Design: Event Study</a:t>
            </a:r>
          </a:p>
        </p:txBody>
      </p:sp>
      <p:pic>
        <p:nvPicPr>
          <p:cNvPr id="9" name="Picture 8">
            <a:extLst>
              <a:ext uri="{FF2B5EF4-FFF2-40B4-BE49-F238E27FC236}">
                <a16:creationId xmlns:a16="http://schemas.microsoft.com/office/drawing/2014/main" id="{5B495684-519E-4CCC-A1DC-4E5E95DA2209}"/>
              </a:ext>
            </a:extLst>
          </p:cNvPr>
          <p:cNvPicPr>
            <a:picLocks noChangeAspect="1"/>
          </p:cNvPicPr>
          <p:nvPr/>
        </p:nvPicPr>
        <p:blipFill>
          <a:blip r:embed="rId4"/>
          <a:stretch>
            <a:fillRect/>
          </a:stretch>
        </p:blipFill>
        <p:spPr>
          <a:xfrm>
            <a:off x="1384239" y="2860292"/>
            <a:ext cx="8513493" cy="3735242"/>
          </a:xfrm>
          <a:prstGeom prst="rect">
            <a:avLst/>
          </a:prstGeom>
        </p:spPr>
      </p:pic>
      <p:pic>
        <p:nvPicPr>
          <p:cNvPr id="7" name="Picture 6">
            <a:extLst>
              <a:ext uri="{FF2B5EF4-FFF2-40B4-BE49-F238E27FC236}">
                <a16:creationId xmlns:a16="http://schemas.microsoft.com/office/drawing/2014/main" id="{925C9F5D-2019-4DA7-9C4F-43D07B5789EE}"/>
              </a:ext>
            </a:extLst>
          </p:cNvPr>
          <p:cNvPicPr>
            <a:picLocks noChangeAspect="1"/>
          </p:cNvPicPr>
          <p:nvPr/>
        </p:nvPicPr>
        <p:blipFill>
          <a:blip r:embed="rId5"/>
          <a:stretch>
            <a:fillRect/>
          </a:stretch>
        </p:blipFill>
        <p:spPr>
          <a:xfrm>
            <a:off x="6832030" y="4181997"/>
            <a:ext cx="5076882" cy="2413537"/>
          </a:xfrm>
          <a:prstGeom prst="rect">
            <a:avLst/>
          </a:prstGeom>
        </p:spPr>
      </p:pic>
    </p:spTree>
    <p:extLst>
      <p:ext uri="{BB962C8B-B14F-4D97-AF65-F5344CB8AC3E}">
        <p14:creationId xmlns:p14="http://schemas.microsoft.com/office/powerpoint/2010/main" val="305202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41C15-9CE8-49A0-A0D5-A1302CE8C888}"/>
              </a:ext>
            </a:extLst>
          </p:cNvPr>
          <p:cNvSpPr>
            <a:spLocks noGrp="1"/>
          </p:cNvSpPr>
          <p:nvPr>
            <p:ph type="sldNum" sz="quarter" idx="10"/>
          </p:nvPr>
        </p:nvSpPr>
        <p:spPr/>
        <p:txBody>
          <a:bodyPr/>
          <a:lstStyle/>
          <a:p>
            <a:fld id="{CFC4FAF4-9A9F-46E5-B790-268A294966BC}" type="slidenum">
              <a:rPr lang="en-US" smtClean="0"/>
              <a:pPr/>
              <a:t>2</a:t>
            </a:fld>
            <a:endParaRPr lang="en-US" dirty="0"/>
          </a:p>
        </p:txBody>
      </p:sp>
      <p:sp>
        <p:nvSpPr>
          <p:cNvPr id="4" name="TextBox 3">
            <a:extLst>
              <a:ext uri="{FF2B5EF4-FFF2-40B4-BE49-F238E27FC236}">
                <a16:creationId xmlns:a16="http://schemas.microsoft.com/office/drawing/2014/main" id="{31E80FAA-F9FB-45E2-BB76-4F6FC2E8F327}"/>
              </a:ext>
            </a:extLst>
          </p:cNvPr>
          <p:cNvSpPr txBox="1"/>
          <p:nvPr/>
        </p:nvSpPr>
        <p:spPr>
          <a:xfrm>
            <a:off x="374651" y="615760"/>
            <a:ext cx="10091522"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What is Occupational Licensing? How Pervasive is it?</a:t>
            </a:r>
          </a:p>
        </p:txBody>
      </p:sp>
      <p:sp>
        <p:nvSpPr>
          <p:cNvPr id="3" name="Rectangle 2">
            <a:extLst>
              <a:ext uri="{FF2B5EF4-FFF2-40B4-BE49-F238E27FC236}">
                <a16:creationId xmlns:a16="http://schemas.microsoft.com/office/drawing/2014/main" id="{98360C0E-6B70-4401-BAA4-749C9A616DA8}"/>
              </a:ext>
            </a:extLst>
          </p:cNvPr>
          <p:cNvSpPr/>
          <p:nvPr/>
        </p:nvSpPr>
        <p:spPr>
          <a:xfrm>
            <a:off x="493887" y="1190656"/>
            <a:ext cx="5779388" cy="4401205"/>
          </a:xfrm>
          <a:prstGeom prst="rect">
            <a:avLst/>
          </a:prstGeom>
        </p:spPr>
        <p:txBody>
          <a:bodyPr wrap="square">
            <a:spAutoFit/>
          </a:bodyPr>
          <a:lstStyle/>
          <a:p>
            <a:r>
              <a:rPr lang="en-US" sz="2000" dirty="0"/>
              <a:t>According to Bureau of Labor Statistics an occupational license is:</a:t>
            </a:r>
          </a:p>
          <a:p>
            <a:endParaRPr lang="en-US" sz="2000" dirty="0"/>
          </a:p>
          <a:p>
            <a:pPr marL="457200" indent="-457200">
              <a:buFont typeface="Arial" panose="020B0604020202020204" pitchFamily="34" charset="0"/>
              <a:buChar char="•"/>
            </a:pPr>
            <a:r>
              <a:rPr lang="en-US" sz="2000" dirty="0"/>
              <a:t>a labor market credential issued by a government agency that allows an individual to lawfully practice for payment.</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1 in 5 workers in US and Europe require a license (</a:t>
            </a:r>
            <a:r>
              <a:rPr lang="en-US" sz="2000" dirty="0" err="1"/>
              <a:t>Gittleman</a:t>
            </a:r>
            <a:r>
              <a:rPr lang="en-US" sz="2000" dirty="0"/>
              <a:t> et. al. 2018, Koumenta &amp; </a:t>
            </a:r>
            <a:r>
              <a:rPr lang="en-US" sz="2000" dirty="0" err="1"/>
              <a:t>Pagliero</a:t>
            </a:r>
            <a:r>
              <a:rPr lang="en-US" sz="2000" dirty="0"/>
              <a:t> 2019).</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Tradeoff: better service quality versus lower labor supply and higher prices (Friedman and Kuznets 1945)</a:t>
            </a:r>
          </a:p>
        </p:txBody>
      </p:sp>
      <p:pic>
        <p:nvPicPr>
          <p:cNvPr id="6" name="Picture 5">
            <a:extLst>
              <a:ext uri="{FF2B5EF4-FFF2-40B4-BE49-F238E27FC236}">
                <a16:creationId xmlns:a16="http://schemas.microsoft.com/office/drawing/2014/main" id="{0964C296-19CD-417D-8B02-2A25527BB996}"/>
              </a:ext>
            </a:extLst>
          </p:cNvPr>
          <p:cNvPicPr>
            <a:picLocks noChangeAspect="1"/>
          </p:cNvPicPr>
          <p:nvPr/>
        </p:nvPicPr>
        <p:blipFill>
          <a:blip r:embed="rId3"/>
          <a:stretch>
            <a:fillRect/>
          </a:stretch>
        </p:blipFill>
        <p:spPr>
          <a:xfrm>
            <a:off x="6758707" y="1094026"/>
            <a:ext cx="4660782" cy="5438838"/>
          </a:xfrm>
          <a:prstGeom prst="rect">
            <a:avLst/>
          </a:prstGeom>
        </p:spPr>
      </p:pic>
    </p:spTree>
    <p:extLst>
      <p:ext uri="{BB962C8B-B14F-4D97-AF65-F5344CB8AC3E}">
        <p14:creationId xmlns:p14="http://schemas.microsoft.com/office/powerpoint/2010/main" val="2700809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AE11BA-4182-4795-A43D-A90BFBA99495}"/>
              </a:ext>
            </a:extLst>
          </p:cNvPr>
          <p:cNvSpPr>
            <a:spLocks noGrp="1"/>
          </p:cNvSpPr>
          <p:nvPr>
            <p:ph type="sldNum" sz="quarter" idx="10"/>
          </p:nvPr>
        </p:nvSpPr>
        <p:spPr/>
        <p:txBody>
          <a:bodyPr/>
          <a:lstStyle/>
          <a:p>
            <a:fld id="{CFC4FAF4-9A9F-46E5-B790-268A294966BC}" type="slidenum">
              <a:rPr lang="en-US" smtClean="0"/>
              <a:pPr/>
              <a:t>20</a:t>
            </a:fld>
            <a:endParaRPr lang="en-US" dirty="0"/>
          </a:p>
        </p:txBody>
      </p:sp>
      <p:sp>
        <p:nvSpPr>
          <p:cNvPr id="5" name="TextBox 4">
            <a:extLst>
              <a:ext uri="{FF2B5EF4-FFF2-40B4-BE49-F238E27FC236}">
                <a16:creationId xmlns:a16="http://schemas.microsoft.com/office/drawing/2014/main" id="{614D041E-273A-4B97-B2C1-135879CA8F7F}"/>
              </a:ext>
            </a:extLst>
          </p:cNvPr>
          <p:cNvSpPr txBox="1"/>
          <p:nvPr/>
        </p:nvSpPr>
        <p:spPr>
          <a:xfrm>
            <a:off x="79087" y="147480"/>
            <a:ext cx="12007082"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NJ Pool Licensing Law reduces accept rate by 13p.p. </a:t>
            </a:r>
          </a:p>
        </p:txBody>
      </p:sp>
      <p:grpSp>
        <p:nvGrpSpPr>
          <p:cNvPr id="10" name="Group 9">
            <a:extLst>
              <a:ext uri="{FF2B5EF4-FFF2-40B4-BE49-F238E27FC236}">
                <a16:creationId xmlns:a16="http://schemas.microsoft.com/office/drawing/2014/main" id="{2819FB93-38EB-465A-9313-465BDB05B342}"/>
              </a:ext>
            </a:extLst>
          </p:cNvPr>
          <p:cNvGrpSpPr/>
          <p:nvPr/>
        </p:nvGrpSpPr>
        <p:grpSpPr>
          <a:xfrm>
            <a:off x="79086" y="721107"/>
            <a:ext cx="11706131" cy="5953574"/>
            <a:chOff x="79086" y="721107"/>
            <a:chExt cx="11706131" cy="5953574"/>
          </a:xfrm>
        </p:grpSpPr>
        <p:pic>
          <p:nvPicPr>
            <p:cNvPr id="4" name="Picture 3" descr="A picture containing table&#10;&#10;Description automatically generated">
              <a:extLst>
                <a:ext uri="{FF2B5EF4-FFF2-40B4-BE49-F238E27FC236}">
                  <a16:creationId xmlns:a16="http://schemas.microsoft.com/office/drawing/2014/main" id="{A77D4907-8051-4CF8-87F7-581BC910E315}"/>
                </a:ext>
              </a:extLst>
            </p:cNvPr>
            <p:cNvPicPr>
              <a:picLocks noChangeAspect="1"/>
            </p:cNvPicPr>
            <p:nvPr/>
          </p:nvPicPr>
          <p:blipFill rotWithShape="1">
            <a:blip r:embed="rId3"/>
            <a:srcRect t="13817"/>
            <a:stretch/>
          </p:blipFill>
          <p:spPr>
            <a:xfrm>
              <a:off x="79086" y="721107"/>
              <a:ext cx="11706131" cy="5953574"/>
            </a:xfrm>
            <a:prstGeom prst="rect">
              <a:avLst/>
            </a:prstGeom>
          </p:spPr>
        </p:pic>
        <p:sp>
          <p:nvSpPr>
            <p:cNvPr id="8" name="Arrow: Down 7">
              <a:extLst>
                <a:ext uri="{FF2B5EF4-FFF2-40B4-BE49-F238E27FC236}">
                  <a16:creationId xmlns:a16="http://schemas.microsoft.com/office/drawing/2014/main" id="{617466F1-EF17-4AB5-9942-60B66900DA1D}"/>
                </a:ext>
              </a:extLst>
            </p:cNvPr>
            <p:cNvSpPr/>
            <p:nvPr/>
          </p:nvSpPr>
          <p:spPr>
            <a:xfrm>
              <a:off x="7414787" y="1385780"/>
              <a:ext cx="398352" cy="2317687"/>
            </a:xfrm>
            <a:prstGeom prst="downArrow">
              <a:avLst/>
            </a:prstGeom>
            <a:solidFill>
              <a:srgbClr val="2828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C31392-883C-4F0F-824D-3E8C347DCDD7}"/>
                </a:ext>
              </a:extLst>
            </p:cNvPr>
            <p:cNvSpPr txBox="1"/>
            <p:nvPr/>
          </p:nvSpPr>
          <p:spPr>
            <a:xfrm>
              <a:off x="6330506" y="2359957"/>
              <a:ext cx="1211031" cy="369332"/>
            </a:xfrm>
            <a:prstGeom prst="rect">
              <a:avLst/>
            </a:prstGeom>
            <a:noFill/>
          </p:spPr>
          <p:txBody>
            <a:bodyPr wrap="square" rtlCol="0">
              <a:spAutoFit/>
            </a:bodyPr>
            <a:lstStyle/>
            <a:p>
              <a:r>
                <a:rPr lang="en-US" b="1" dirty="0"/>
                <a:t>13 pp drop</a:t>
              </a:r>
            </a:p>
          </p:txBody>
        </p:sp>
      </p:grpSp>
    </p:spTree>
    <p:extLst>
      <p:ext uri="{BB962C8B-B14F-4D97-AF65-F5344CB8AC3E}">
        <p14:creationId xmlns:p14="http://schemas.microsoft.com/office/powerpoint/2010/main" val="666750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21</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0" y="147480"/>
            <a:ext cx="11564730" cy="1077218"/>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39 of 50 state-by-state comparisons yield negative impact of licensing on match rate (p-value: 0.00001)</a:t>
            </a:r>
          </a:p>
        </p:txBody>
      </p:sp>
      <p:pic>
        <p:nvPicPr>
          <p:cNvPr id="12" name="Picture 11" descr="Chart&#10;&#10;Description automatically generated">
            <a:extLst>
              <a:ext uri="{FF2B5EF4-FFF2-40B4-BE49-F238E27FC236}">
                <a16:creationId xmlns:a16="http://schemas.microsoft.com/office/drawing/2014/main" id="{CAEAD033-A8A8-48B0-BAA6-188BE8F9B0A0}"/>
              </a:ext>
            </a:extLst>
          </p:cNvPr>
          <p:cNvPicPr>
            <a:picLocks noChangeAspect="1"/>
          </p:cNvPicPr>
          <p:nvPr/>
        </p:nvPicPr>
        <p:blipFill>
          <a:blip r:embed="rId3"/>
          <a:stretch>
            <a:fillRect/>
          </a:stretch>
        </p:blipFill>
        <p:spPr>
          <a:xfrm>
            <a:off x="194310" y="1315463"/>
            <a:ext cx="11647170" cy="5501036"/>
          </a:xfrm>
          <a:prstGeom prst="rect">
            <a:avLst/>
          </a:prstGeom>
        </p:spPr>
      </p:pic>
    </p:spTree>
    <p:extLst>
      <p:ext uri="{BB962C8B-B14F-4D97-AF65-F5344CB8AC3E}">
        <p14:creationId xmlns:p14="http://schemas.microsoft.com/office/powerpoint/2010/main" val="284217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879BBE-21D9-4115-9744-532E61383EA7}"/>
              </a:ext>
            </a:extLst>
          </p:cNvPr>
          <p:cNvSpPr>
            <a:spLocks noGrp="1"/>
          </p:cNvSpPr>
          <p:nvPr>
            <p:ph type="sldNum" sz="quarter" idx="10"/>
          </p:nvPr>
        </p:nvSpPr>
        <p:spPr/>
        <p:txBody>
          <a:bodyPr/>
          <a:lstStyle/>
          <a:p>
            <a:fld id="{CFC4FAF4-9A9F-46E5-B790-268A294966BC}" type="slidenum">
              <a:rPr lang="en-US" smtClean="0"/>
              <a:pPr/>
              <a:t>22</a:t>
            </a:fld>
            <a:endParaRPr lang="en-US" dirty="0"/>
          </a:p>
        </p:txBody>
      </p:sp>
      <p:pic>
        <p:nvPicPr>
          <p:cNvPr id="4" name="Picture 3">
            <a:extLst>
              <a:ext uri="{FF2B5EF4-FFF2-40B4-BE49-F238E27FC236}">
                <a16:creationId xmlns:a16="http://schemas.microsoft.com/office/drawing/2014/main" id="{790A5690-02D2-4162-8EFD-A3192F58957D}"/>
              </a:ext>
            </a:extLst>
          </p:cNvPr>
          <p:cNvPicPr>
            <a:picLocks noChangeAspect="1"/>
          </p:cNvPicPr>
          <p:nvPr/>
        </p:nvPicPr>
        <p:blipFill>
          <a:blip r:embed="rId3"/>
          <a:stretch>
            <a:fillRect/>
          </a:stretch>
        </p:blipFill>
        <p:spPr>
          <a:xfrm>
            <a:off x="3219458" y="1314911"/>
            <a:ext cx="6233375" cy="5395609"/>
          </a:xfrm>
          <a:prstGeom prst="rect">
            <a:avLst/>
          </a:prstGeom>
        </p:spPr>
      </p:pic>
      <p:sp>
        <p:nvSpPr>
          <p:cNvPr id="5" name="TextBox 4">
            <a:extLst>
              <a:ext uri="{FF2B5EF4-FFF2-40B4-BE49-F238E27FC236}">
                <a16:creationId xmlns:a16="http://schemas.microsoft.com/office/drawing/2014/main" id="{30E2976B-6E38-4905-961E-748C3AE559D8}"/>
              </a:ext>
            </a:extLst>
          </p:cNvPr>
          <p:cNvSpPr txBox="1"/>
          <p:nvPr/>
        </p:nvSpPr>
        <p:spPr>
          <a:xfrm>
            <a:off x="0" y="147480"/>
            <a:ext cx="11564730" cy="1077218"/>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Placebo Test: NJ Licensing Law has no impact in exempt pool task (cleaning and maintain swimming pool)</a:t>
            </a:r>
          </a:p>
        </p:txBody>
      </p:sp>
      <p:sp>
        <p:nvSpPr>
          <p:cNvPr id="6" name="Rectangle 5">
            <a:extLst>
              <a:ext uri="{FF2B5EF4-FFF2-40B4-BE49-F238E27FC236}">
                <a16:creationId xmlns:a16="http://schemas.microsoft.com/office/drawing/2014/main" id="{BE2C3446-70A1-4AAC-8CFA-1A1E824D1AEF}"/>
              </a:ext>
            </a:extLst>
          </p:cNvPr>
          <p:cNvSpPr/>
          <p:nvPr/>
        </p:nvSpPr>
        <p:spPr>
          <a:xfrm>
            <a:off x="3414409" y="2419927"/>
            <a:ext cx="5904689" cy="6465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095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DB76BF80-1511-8F49-8F67-4D82C28A1CA9}"/>
              </a:ext>
            </a:extLst>
          </p:cNvPr>
          <p:cNvSpPr txBox="1"/>
          <p:nvPr/>
        </p:nvSpPr>
        <p:spPr>
          <a:xfrm>
            <a:off x="9075720" y="6569000"/>
            <a:ext cx="2414623" cy="215444"/>
          </a:xfrm>
          <a:prstGeom prst="rect">
            <a:avLst/>
          </a:prstGeom>
          <a:noFill/>
        </p:spPr>
        <p:txBody>
          <a:bodyPr wrap="square">
            <a:spAutoFit/>
          </a:bodyPr>
          <a:lstStyle/>
          <a:p>
            <a:pPr algn="r">
              <a:defRPr/>
            </a:pPr>
            <a:r>
              <a:rPr lang="en-US" sz="800" spc="100" dirty="0">
                <a:solidFill>
                  <a:schemeClr val="bg1">
                    <a:lumMod val="50000"/>
                  </a:schemeClr>
                </a:solidFill>
                <a:latin typeface="National 2 Light" panose="020B0304030502020203" pitchFamily="34" charset="77"/>
                <a:ea typeface="Montserrat Light" charset="0"/>
                <a:cs typeface="Montserrat Light" charset="0"/>
              </a:rPr>
              <a:t>Privileged &amp; Confidential</a:t>
            </a:r>
          </a:p>
        </p:txBody>
      </p:sp>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23</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548182" y="2508583"/>
            <a:ext cx="11095635" cy="1569660"/>
          </a:xfrm>
          <a:prstGeom prst="rect">
            <a:avLst/>
          </a:prstGeom>
          <a:noFill/>
        </p:spPr>
        <p:txBody>
          <a:bodyPr wrap="square">
            <a:spAutoFit/>
          </a:bodyPr>
          <a:lstStyle/>
          <a:p>
            <a:pPr algn="ct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Results from Linear Probability Model</a:t>
            </a: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p:txBody>
      </p:sp>
      <p:cxnSp>
        <p:nvCxnSpPr>
          <p:cNvPr id="41" name="Straight Connector 40">
            <a:extLst>
              <a:ext uri="{FF2B5EF4-FFF2-40B4-BE49-F238E27FC236}">
                <a16:creationId xmlns:a16="http://schemas.microsoft.com/office/drawing/2014/main" id="{FAB562D1-8CD6-0947-AC88-B17BF1968AD6}"/>
              </a:ext>
            </a:extLst>
          </p:cNvPr>
          <p:cNvCxnSpPr>
            <a:cxnSpLocks/>
          </p:cNvCxnSpPr>
          <p:nvPr/>
        </p:nvCxnSpPr>
        <p:spPr>
          <a:xfrm>
            <a:off x="9739602"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44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24</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374651" y="615760"/>
            <a:ext cx="10774794"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Empirical Models using State Variation in Licensing Laws</a:t>
            </a:r>
          </a:p>
        </p:txBody>
      </p:sp>
      <p:sp>
        <p:nvSpPr>
          <p:cNvPr id="10" name="Rectangle 9">
            <a:extLst>
              <a:ext uri="{FF2B5EF4-FFF2-40B4-BE49-F238E27FC236}">
                <a16:creationId xmlns:a16="http://schemas.microsoft.com/office/drawing/2014/main" id="{9C6A84D8-C827-460C-B2B4-722DAA1CDDCF}"/>
              </a:ext>
            </a:extLst>
          </p:cNvPr>
          <p:cNvSpPr/>
          <p:nvPr/>
        </p:nvSpPr>
        <p:spPr>
          <a:xfrm>
            <a:off x="493887" y="1409446"/>
            <a:ext cx="11393313" cy="5355312"/>
          </a:xfrm>
          <a:prstGeom prst="rect">
            <a:avLst/>
          </a:prstGeom>
        </p:spPr>
        <p:txBody>
          <a:bodyPr wrap="square">
            <a:spAutoFit/>
          </a:bodyPr>
          <a:lstStyle/>
          <a:p>
            <a:endParaRPr lang="en-US" sz="2000" dirty="0"/>
          </a:p>
          <a:p>
            <a:pPr marL="457200" indent="-457200">
              <a:buFont typeface="Wingdings" panose="05000000000000000000" pitchFamily="2" charset="2"/>
              <a:buChar char="Ø"/>
            </a:pPr>
            <a:r>
              <a:rPr lang="en-US" sz="3000" dirty="0"/>
              <a:t>Linear Probability Model</a:t>
            </a:r>
          </a:p>
          <a:p>
            <a:pPr marL="457200" indent="-457200">
              <a:buFont typeface="Wingdings" panose="05000000000000000000" pitchFamily="2" charset="2"/>
              <a:buChar char="Ø"/>
            </a:pPr>
            <a:endParaRPr lang="en-US" sz="3000" dirty="0"/>
          </a:p>
          <a:p>
            <a:pPr marL="914400" lvl="1" indent="-457200">
              <a:buFont typeface="Wingdings" panose="05000000000000000000" pitchFamily="2" charset="2"/>
              <a:buChar char="Ø"/>
            </a:pPr>
            <a:r>
              <a:rPr lang="en-US" sz="3000" dirty="0"/>
              <a:t>Data: universe of tasks (10% random sample), all states, Jan 1, 2019-Dec 31</a:t>
            </a:r>
            <a:r>
              <a:rPr lang="en-US" sz="3000" baseline="30000" dirty="0"/>
              <a:t>st</a:t>
            </a:r>
            <a:r>
              <a:rPr lang="en-US" sz="3000" dirty="0"/>
              <a:t> 2019.</a:t>
            </a:r>
          </a:p>
          <a:p>
            <a:pPr marL="914400" lvl="1" indent="-457200">
              <a:buFont typeface="Wingdings" panose="05000000000000000000" pitchFamily="2" charset="2"/>
              <a:buChar char="Ø"/>
            </a:pPr>
            <a:r>
              <a:rPr lang="en-US" sz="3000" dirty="0"/>
              <a:t>Estimate: cross sectional differences in accept rate in model with state, month and task fixed effects</a:t>
            </a:r>
          </a:p>
          <a:p>
            <a:pPr marL="457200" indent="-457200">
              <a:buFont typeface="Wingdings" panose="05000000000000000000" pitchFamily="2" charset="2"/>
              <a:buChar char="Ø"/>
            </a:pPr>
            <a:endParaRPr lang="en-US" sz="3000" dirty="0"/>
          </a:p>
          <a:p>
            <a:pPr marL="457200" indent="-457200">
              <a:buFont typeface="Wingdings" panose="05000000000000000000" pitchFamily="2" charset="2"/>
              <a:buChar char="Ø"/>
            </a:pPr>
            <a:endParaRPr lang="en-US" sz="2000" dirty="0"/>
          </a:p>
          <a:p>
            <a:pPr marL="914400" lvl="1" indent="-457200">
              <a:buFont typeface="Wingdings" panose="05000000000000000000" pitchFamily="2" charset="2"/>
              <a:buChar char="Ø"/>
            </a:pPr>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endParaRPr lang="en-US" sz="3200" dirty="0"/>
          </a:p>
        </p:txBody>
      </p:sp>
    </p:spTree>
    <p:extLst>
      <p:ext uri="{BB962C8B-B14F-4D97-AF65-F5344CB8AC3E}">
        <p14:creationId xmlns:p14="http://schemas.microsoft.com/office/powerpoint/2010/main" val="2033743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25</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374651" y="615760"/>
            <a:ext cx="8544062"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Linear Probability Model</a:t>
            </a:r>
          </a:p>
        </p:txBody>
      </p:sp>
      <p:pic>
        <p:nvPicPr>
          <p:cNvPr id="9" name="Picture 8">
            <a:extLst>
              <a:ext uri="{FF2B5EF4-FFF2-40B4-BE49-F238E27FC236}">
                <a16:creationId xmlns:a16="http://schemas.microsoft.com/office/drawing/2014/main" id="{932155C5-4FDA-4DA4-9548-813A27C21259}"/>
              </a:ext>
            </a:extLst>
          </p:cNvPr>
          <p:cNvPicPr>
            <a:picLocks noChangeAspect="1"/>
          </p:cNvPicPr>
          <p:nvPr/>
        </p:nvPicPr>
        <p:blipFill>
          <a:blip r:embed="rId3"/>
          <a:stretch>
            <a:fillRect/>
          </a:stretch>
        </p:blipFill>
        <p:spPr>
          <a:xfrm>
            <a:off x="690128" y="1336722"/>
            <a:ext cx="8721501" cy="1441861"/>
          </a:xfrm>
          <a:prstGeom prst="rect">
            <a:avLst/>
          </a:prstGeom>
        </p:spPr>
      </p:pic>
      <p:pic>
        <p:nvPicPr>
          <p:cNvPr id="12" name="Picture 11">
            <a:extLst>
              <a:ext uri="{FF2B5EF4-FFF2-40B4-BE49-F238E27FC236}">
                <a16:creationId xmlns:a16="http://schemas.microsoft.com/office/drawing/2014/main" id="{8123CE38-ED69-46D6-8DB1-08D37EAB87DC}"/>
              </a:ext>
            </a:extLst>
          </p:cNvPr>
          <p:cNvPicPr>
            <a:picLocks noChangeAspect="1"/>
          </p:cNvPicPr>
          <p:nvPr/>
        </p:nvPicPr>
        <p:blipFill>
          <a:blip r:embed="rId4"/>
          <a:stretch>
            <a:fillRect/>
          </a:stretch>
        </p:blipFill>
        <p:spPr>
          <a:xfrm>
            <a:off x="2013624" y="2808154"/>
            <a:ext cx="7999749" cy="3724709"/>
          </a:xfrm>
          <a:prstGeom prst="rect">
            <a:avLst/>
          </a:prstGeom>
        </p:spPr>
      </p:pic>
    </p:spTree>
    <p:extLst>
      <p:ext uri="{BB962C8B-B14F-4D97-AF65-F5344CB8AC3E}">
        <p14:creationId xmlns:p14="http://schemas.microsoft.com/office/powerpoint/2010/main" val="580619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26</a:t>
            </a:fld>
            <a:endParaRPr lang="en-US" dirty="0">
              <a:solidFill>
                <a:schemeClr val="bg1">
                  <a:lumMod val="50000"/>
                </a:schemeClr>
              </a:solidFill>
              <a:latin typeface="National 2" panose="020B0504030502020203" pitchFamily="34" charset="77"/>
            </a:endParaRPr>
          </a:p>
        </p:txBody>
      </p:sp>
      <p:cxnSp>
        <p:nvCxnSpPr>
          <p:cNvPr id="41" name="Straight Connector 40">
            <a:extLst>
              <a:ext uri="{FF2B5EF4-FFF2-40B4-BE49-F238E27FC236}">
                <a16:creationId xmlns:a16="http://schemas.microsoft.com/office/drawing/2014/main" id="{FAB562D1-8CD6-0947-AC88-B17BF1968AD6}"/>
              </a:ext>
            </a:extLst>
          </p:cNvPr>
          <p:cNvCxnSpPr>
            <a:cxnSpLocks/>
          </p:cNvCxnSpPr>
          <p:nvPr/>
        </p:nvCxnSpPr>
        <p:spPr>
          <a:xfrm>
            <a:off x="9739602"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24FAFE-0304-41B5-831D-8C5F7FEA3FB8}"/>
              </a:ext>
            </a:extLst>
          </p:cNvPr>
          <p:cNvPicPr>
            <a:picLocks noChangeAspect="1"/>
          </p:cNvPicPr>
          <p:nvPr/>
        </p:nvPicPr>
        <p:blipFill rotWithShape="1">
          <a:blip r:embed="rId3"/>
          <a:srcRect l="2828" t="19736" r="2888" b="4606"/>
          <a:stretch/>
        </p:blipFill>
        <p:spPr>
          <a:xfrm>
            <a:off x="1204332" y="1278292"/>
            <a:ext cx="10650927" cy="5086940"/>
          </a:xfrm>
          <a:prstGeom prst="rect">
            <a:avLst/>
          </a:prstGeom>
        </p:spPr>
      </p:pic>
      <p:sp>
        <p:nvSpPr>
          <p:cNvPr id="3" name="Rectangle 2">
            <a:extLst>
              <a:ext uri="{FF2B5EF4-FFF2-40B4-BE49-F238E27FC236}">
                <a16:creationId xmlns:a16="http://schemas.microsoft.com/office/drawing/2014/main" id="{E34187AC-1AFF-44C8-8AF6-85DD325BD8DA}"/>
              </a:ext>
            </a:extLst>
          </p:cNvPr>
          <p:cNvSpPr/>
          <p:nvPr/>
        </p:nvSpPr>
        <p:spPr>
          <a:xfrm>
            <a:off x="10150299" y="1479610"/>
            <a:ext cx="1678326" cy="4673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82A82D90-FBE3-4EA3-9A93-A2E48C489BC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Licensing Reduces Accept Rate by 12pp or 21%</a:t>
            </a:r>
          </a:p>
        </p:txBody>
      </p:sp>
    </p:spTree>
    <p:extLst>
      <p:ext uri="{BB962C8B-B14F-4D97-AF65-F5344CB8AC3E}">
        <p14:creationId xmlns:p14="http://schemas.microsoft.com/office/powerpoint/2010/main" val="1987138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FEEEB97-2B63-4EA6-9521-C77543427F92}"/>
              </a:ext>
            </a:extLst>
          </p:cNvPr>
          <p:cNvPicPr>
            <a:picLocks noGrp="1" noChangeAspect="1"/>
          </p:cNvPicPr>
          <p:nvPr>
            <p:ph idx="1"/>
          </p:nvPr>
        </p:nvPicPr>
        <p:blipFill>
          <a:blip r:embed="rId2"/>
          <a:stretch>
            <a:fillRect/>
          </a:stretch>
        </p:blipFill>
        <p:spPr>
          <a:xfrm>
            <a:off x="2743200" y="1690688"/>
            <a:ext cx="6635931" cy="4776496"/>
          </a:xfrm>
        </p:spPr>
      </p:pic>
      <p:sp>
        <p:nvSpPr>
          <p:cNvPr id="3" name="Slide Number Placeholder 2">
            <a:extLst>
              <a:ext uri="{FF2B5EF4-FFF2-40B4-BE49-F238E27FC236}">
                <a16:creationId xmlns:a16="http://schemas.microsoft.com/office/drawing/2014/main" id="{66317DE4-3C3D-4BCE-9BCB-50B2CA7F0F0C}"/>
              </a:ext>
            </a:extLst>
          </p:cNvPr>
          <p:cNvSpPr>
            <a:spLocks noGrp="1"/>
          </p:cNvSpPr>
          <p:nvPr>
            <p:ph type="sldNum" sz="quarter" idx="4"/>
          </p:nvPr>
        </p:nvSpPr>
        <p:spPr/>
        <p:txBody>
          <a:bodyPr/>
          <a:lstStyle/>
          <a:p>
            <a:fld id="{B3EB8C9A-04CD-BB47-AA17-37DD8838A243}" type="slidenum">
              <a:rPr lang="en-US" smtClean="0"/>
              <a:pPr/>
              <a:t>27</a:t>
            </a:fld>
            <a:endParaRPr lang="en-US" dirty="0"/>
          </a:p>
        </p:txBody>
      </p:sp>
      <p:sp>
        <p:nvSpPr>
          <p:cNvPr id="4" name="Title 3">
            <a:extLst>
              <a:ext uri="{FF2B5EF4-FFF2-40B4-BE49-F238E27FC236}">
                <a16:creationId xmlns:a16="http://schemas.microsoft.com/office/drawing/2014/main" id="{124BAC73-62F5-4632-A888-1C26C673BC07}"/>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00" normalizeH="0" baseline="0" noProof="0" dirty="0">
                <a:ln>
                  <a:noFill/>
                </a:ln>
                <a:solidFill>
                  <a:srgbClr val="003359"/>
                </a:solidFill>
                <a:effectLst/>
                <a:uLnTx/>
                <a:uFillTx/>
                <a:latin typeface="National 2 Medium" panose="020B0504030502020203" pitchFamily="34" charset="77"/>
                <a:ea typeface="Sharp Sans Light" pitchFamily="2" charset="77"/>
                <a:cs typeface="Sharp Sans Light" pitchFamily="2" charset="77"/>
              </a:rPr>
              <a:t>Mechanism: Reduction in Supply not Demand</a:t>
            </a:r>
          </a:p>
        </p:txBody>
      </p:sp>
    </p:spTree>
    <p:extLst>
      <p:ext uri="{BB962C8B-B14F-4D97-AF65-F5344CB8AC3E}">
        <p14:creationId xmlns:p14="http://schemas.microsoft.com/office/powerpoint/2010/main" val="2604016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DB76BF80-1511-8F49-8F67-4D82C28A1CA9}"/>
              </a:ext>
            </a:extLst>
          </p:cNvPr>
          <p:cNvSpPr txBox="1"/>
          <p:nvPr/>
        </p:nvSpPr>
        <p:spPr>
          <a:xfrm>
            <a:off x="9075720" y="6569000"/>
            <a:ext cx="2414623" cy="215444"/>
          </a:xfrm>
          <a:prstGeom prst="rect">
            <a:avLst/>
          </a:prstGeom>
          <a:noFill/>
        </p:spPr>
        <p:txBody>
          <a:bodyPr wrap="square">
            <a:spAutoFit/>
          </a:bodyPr>
          <a:lstStyle/>
          <a:p>
            <a:pPr algn="r">
              <a:defRPr/>
            </a:pPr>
            <a:r>
              <a:rPr lang="en-US" sz="800" spc="100" dirty="0">
                <a:solidFill>
                  <a:schemeClr val="bg1">
                    <a:lumMod val="50000"/>
                  </a:schemeClr>
                </a:solidFill>
                <a:latin typeface="National 2 Light" panose="020B0304030502020203" pitchFamily="34" charset="77"/>
                <a:ea typeface="Montserrat Light" charset="0"/>
                <a:cs typeface="Montserrat Light" charset="0"/>
              </a:rPr>
              <a:t>Privileged &amp; Confidential</a:t>
            </a:r>
          </a:p>
        </p:txBody>
      </p:sp>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28</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548182" y="2508583"/>
            <a:ext cx="11095635" cy="1692771"/>
          </a:xfrm>
          <a:prstGeom prst="rect">
            <a:avLst/>
          </a:prstGeom>
          <a:noFill/>
        </p:spPr>
        <p:txBody>
          <a:bodyPr wrap="square">
            <a:spAutoFit/>
          </a:bodyPr>
          <a:lstStyle/>
          <a:p>
            <a:pPr algn="ctr">
              <a:defRPr/>
            </a:pPr>
            <a:r>
              <a:rPr lang="en-US" sz="4000" b="1" spc="100" dirty="0">
                <a:solidFill>
                  <a:srgbClr val="003359"/>
                </a:solidFill>
                <a:latin typeface="National 2 Medium" panose="020B0504030502020203" pitchFamily="34" charset="77"/>
                <a:ea typeface="Sharp Sans Light" pitchFamily="2" charset="77"/>
                <a:cs typeface="Sharp Sans Light" pitchFamily="2" charset="77"/>
              </a:rPr>
              <a:t>Results from Border Discontinuity Design</a:t>
            </a: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p:txBody>
      </p:sp>
      <p:cxnSp>
        <p:nvCxnSpPr>
          <p:cNvPr id="41" name="Straight Connector 40">
            <a:extLst>
              <a:ext uri="{FF2B5EF4-FFF2-40B4-BE49-F238E27FC236}">
                <a16:creationId xmlns:a16="http://schemas.microsoft.com/office/drawing/2014/main" id="{FAB562D1-8CD6-0947-AC88-B17BF1968AD6}"/>
              </a:ext>
            </a:extLst>
          </p:cNvPr>
          <p:cNvCxnSpPr>
            <a:cxnSpLocks/>
          </p:cNvCxnSpPr>
          <p:nvPr/>
        </p:nvCxnSpPr>
        <p:spPr>
          <a:xfrm>
            <a:off x="9739602"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31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29</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374651" y="615760"/>
            <a:ext cx="10774794"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Empirical Models using State Variation in Licensing Laws</a:t>
            </a:r>
          </a:p>
        </p:txBody>
      </p:sp>
      <p:sp>
        <p:nvSpPr>
          <p:cNvPr id="10" name="Rectangle 9">
            <a:extLst>
              <a:ext uri="{FF2B5EF4-FFF2-40B4-BE49-F238E27FC236}">
                <a16:creationId xmlns:a16="http://schemas.microsoft.com/office/drawing/2014/main" id="{9C6A84D8-C827-460C-B2B4-722DAA1CDDCF}"/>
              </a:ext>
            </a:extLst>
          </p:cNvPr>
          <p:cNvSpPr/>
          <p:nvPr/>
        </p:nvSpPr>
        <p:spPr>
          <a:xfrm>
            <a:off x="493887" y="1409446"/>
            <a:ext cx="11393313" cy="5816977"/>
          </a:xfrm>
          <a:prstGeom prst="rect">
            <a:avLst/>
          </a:prstGeom>
        </p:spPr>
        <p:txBody>
          <a:bodyPr wrap="square">
            <a:spAutoFit/>
          </a:bodyPr>
          <a:lstStyle/>
          <a:p>
            <a:endParaRPr lang="en-US" sz="2000" dirty="0"/>
          </a:p>
          <a:p>
            <a:endParaRPr lang="en-US" sz="2000" dirty="0"/>
          </a:p>
          <a:p>
            <a:pPr marL="457200" indent="-457200">
              <a:buFont typeface="Wingdings" panose="05000000000000000000" pitchFamily="2" charset="2"/>
              <a:buChar char="Ø"/>
            </a:pPr>
            <a:r>
              <a:rPr lang="en-US" sz="3000" dirty="0"/>
              <a:t>Boundary Discontinuity </a:t>
            </a:r>
          </a:p>
          <a:p>
            <a:pPr marL="457200" indent="-457200">
              <a:buFont typeface="Wingdings" panose="05000000000000000000" pitchFamily="2" charset="2"/>
              <a:buChar char="Ø"/>
            </a:pPr>
            <a:endParaRPr lang="en-US" sz="3000" dirty="0"/>
          </a:p>
          <a:p>
            <a:pPr marL="914400" lvl="1" indent="-457200">
              <a:buFont typeface="Wingdings" panose="05000000000000000000" pitchFamily="2" charset="2"/>
              <a:buChar char="Ø"/>
            </a:pPr>
            <a:r>
              <a:rPr lang="en-US" sz="3000" dirty="0"/>
              <a:t>Data: universe of tasks (10% random sample), all states, Jan 1, 2019-Dec 31</a:t>
            </a:r>
            <a:r>
              <a:rPr lang="en-US" sz="3000" baseline="30000" dirty="0"/>
              <a:t>st</a:t>
            </a:r>
            <a:r>
              <a:rPr lang="en-US" sz="3000" dirty="0"/>
              <a:t> 2019.</a:t>
            </a:r>
          </a:p>
          <a:p>
            <a:pPr marL="914400" lvl="1" indent="-457200">
              <a:buFont typeface="Wingdings" panose="05000000000000000000" pitchFamily="2" charset="2"/>
              <a:buChar char="Ø"/>
            </a:pPr>
            <a:r>
              <a:rPr lang="en-US" sz="3000" dirty="0"/>
              <a:t>Include only service request from border counties</a:t>
            </a:r>
          </a:p>
          <a:p>
            <a:pPr marL="914400" lvl="1" indent="-457200">
              <a:buFont typeface="Wingdings" panose="05000000000000000000" pitchFamily="2" charset="2"/>
              <a:buChar char="Ø"/>
            </a:pPr>
            <a:r>
              <a:rPr lang="en-US" sz="3000" dirty="0"/>
              <a:t>Linear probability model with boundary fixed effects, estimated on only border counties.</a:t>
            </a:r>
          </a:p>
          <a:p>
            <a:pPr marL="457200" indent="-457200">
              <a:buFont typeface="Wingdings" panose="05000000000000000000" pitchFamily="2" charset="2"/>
              <a:buChar char="Ø"/>
            </a:pPr>
            <a:endParaRPr lang="en-US" sz="3000" dirty="0"/>
          </a:p>
          <a:p>
            <a:pPr marL="914400" lvl="1" indent="-457200">
              <a:buFont typeface="Wingdings" panose="05000000000000000000" pitchFamily="2" charset="2"/>
              <a:buChar char="Ø"/>
            </a:pPr>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endParaRPr lang="en-US" sz="3200" dirty="0"/>
          </a:p>
        </p:txBody>
      </p:sp>
    </p:spTree>
    <p:extLst>
      <p:ext uri="{BB962C8B-B14F-4D97-AF65-F5344CB8AC3E}">
        <p14:creationId xmlns:p14="http://schemas.microsoft.com/office/powerpoint/2010/main" val="9504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4AEB39D-EB46-4924-825E-AB8B59E1746B}"/>
              </a:ext>
            </a:extLst>
          </p:cNvPr>
          <p:cNvSpPr>
            <a:spLocks noGrp="1"/>
          </p:cNvSpPr>
          <p:nvPr>
            <p:ph type="sldNum" sz="quarter" idx="12"/>
          </p:nvPr>
        </p:nvSpPr>
        <p:spPr/>
        <p:txBody>
          <a:bodyPr/>
          <a:lstStyle/>
          <a:p>
            <a:fld id="{B89ECE83-EAE4-BF4A-9552-94BC57630409}" type="slidenum">
              <a:rPr lang="en-US" smtClean="0"/>
              <a:t>3</a:t>
            </a:fld>
            <a:endParaRPr lang="en-US"/>
          </a:p>
        </p:txBody>
      </p:sp>
      <p:sp>
        <p:nvSpPr>
          <p:cNvPr id="9" name="TextBox 8">
            <a:extLst>
              <a:ext uri="{FF2B5EF4-FFF2-40B4-BE49-F238E27FC236}">
                <a16:creationId xmlns:a16="http://schemas.microsoft.com/office/drawing/2014/main" id="{A657F519-4FC4-46F4-95B8-10BA5B55E2AE}"/>
              </a:ext>
            </a:extLst>
          </p:cNvPr>
          <p:cNvSpPr txBox="1"/>
          <p:nvPr/>
        </p:nvSpPr>
        <p:spPr>
          <a:xfrm>
            <a:off x="231838" y="611057"/>
            <a:ext cx="11407712" cy="1077218"/>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Licensing Reform is coming and we need best evidence to inform policy </a:t>
            </a:r>
          </a:p>
        </p:txBody>
      </p:sp>
      <p:grpSp>
        <p:nvGrpSpPr>
          <p:cNvPr id="11" name="Group 10">
            <a:extLst>
              <a:ext uri="{FF2B5EF4-FFF2-40B4-BE49-F238E27FC236}">
                <a16:creationId xmlns:a16="http://schemas.microsoft.com/office/drawing/2014/main" id="{F2AE0178-C3F6-42DC-A360-BB4E54F686DC}"/>
              </a:ext>
            </a:extLst>
          </p:cNvPr>
          <p:cNvGrpSpPr/>
          <p:nvPr/>
        </p:nvGrpSpPr>
        <p:grpSpPr>
          <a:xfrm>
            <a:off x="231838" y="1175282"/>
            <a:ext cx="11728323" cy="5363630"/>
            <a:chOff x="89026" y="1032983"/>
            <a:chExt cx="12087892" cy="5656018"/>
          </a:xfrm>
        </p:grpSpPr>
        <p:grpSp>
          <p:nvGrpSpPr>
            <p:cNvPr id="3" name="Group 2">
              <a:extLst>
                <a:ext uri="{FF2B5EF4-FFF2-40B4-BE49-F238E27FC236}">
                  <a16:creationId xmlns:a16="http://schemas.microsoft.com/office/drawing/2014/main" id="{851B771E-187E-4826-8A9D-703573F0DCA3}"/>
                </a:ext>
              </a:extLst>
            </p:cNvPr>
            <p:cNvGrpSpPr/>
            <p:nvPr/>
          </p:nvGrpSpPr>
          <p:grpSpPr>
            <a:xfrm>
              <a:off x="89026" y="1482293"/>
              <a:ext cx="5858693" cy="3816026"/>
              <a:chOff x="89026" y="1482293"/>
              <a:chExt cx="5858693" cy="3816026"/>
            </a:xfrm>
          </p:grpSpPr>
          <p:pic>
            <p:nvPicPr>
              <p:cNvPr id="4" name="Picture 3" descr="Text&#10;&#10;Description automatically generated">
                <a:extLst>
                  <a:ext uri="{FF2B5EF4-FFF2-40B4-BE49-F238E27FC236}">
                    <a16:creationId xmlns:a16="http://schemas.microsoft.com/office/drawing/2014/main" id="{A1BFD11B-0DBA-4DFB-85B8-60213732D913}"/>
                  </a:ext>
                </a:extLst>
              </p:cNvPr>
              <p:cNvPicPr>
                <a:picLocks noChangeAspect="1"/>
              </p:cNvPicPr>
              <p:nvPr/>
            </p:nvPicPr>
            <p:blipFill>
              <a:blip r:embed="rId3"/>
              <a:stretch>
                <a:fillRect/>
              </a:stretch>
            </p:blipFill>
            <p:spPr>
              <a:xfrm>
                <a:off x="89026" y="1482293"/>
                <a:ext cx="5858693" cy="3534268"/>
              </a:xfrm>
              <a:prstGeom prst="rect">
                <a:avLst/>
              </a:prstGeom>
            </p:spPr>
          </p:pic>
          <p:pic>
            <p:nvPicPr>
              <p:cNvPr id="2050" name="Picture 2" descr="The 15 Most Telling Quotes of Obama&amp;#39;s Presidency">
                <a:extLst>
                  <a:ext uri="{FF2B5EF4-FFF2-40B4-BE49-F238E27FC236}">
                    <a16:creationId xmlns:a16="http://schemas.microsoft.com/office/drawing/2014/main" id="{154F17C3-633E-49F6-8548-100559929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0904" y="3647039"/>
                <a:ext cx="2541901" cy="1651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61DE8D7D-7526-4F35-88E7-21945B42A425}"/>
                </a:ext>
              </a:extLst>
            </p:cNvPr>
            <p:cNvGrpSpPr/>
            <p:nvPr/>
          </p:nvGrpSpPr>
          <p:grpSpPr>
            <a:xfrm>
              <a:off x="6096000" y="1032983"/>
              <a:ext cx="6080918" cy="3267554"/>
              <a:chOff x="6096000" y="1032983"/>
              <a:chExt cx="6080918" cy="3267554"/>
            </a:xfrm>
          </p:grpSpPr>
          <p:pic>
            <p:nvPicPr>
              <p:cNvPr id="5" name="Picture 4" descr="Text&#10;&#10;Description automatically generated">
                <a:extLst>
                  <a:ext uri="{FF2B5EF4-FFF2-40B4-BE49-F238E27FC236}">
                    <a16:creationId xmlns:a16="http://schemas.microsoft.com/office/drawing/2014/main" id="{D3691D43-5578-4E94-8C04-DB3C6827FA40}"/>
                  </a:ext>
                </a:extLst>
              </p:cNvPr>
              <p:cNvPicPr>
                <a:picLocks noChangeAspect="1"/>
              </p:cNvPicPr>
              <p:nvPr/>
            </p:nvPicPr>
            <p:blipFill>
              <a:blip r:embed="rId5"/>
              <a:stretch>
                <a:fillRect/>
              </a:stretch>
            </p:blipFill>
            <p:spPr>
              <a:xfrm>
                <a:off x="6096000" y="1032983"/>
                <a:ext cx="5858693" cy="2019582"/>
              </a:xfrm>
              <a:prstGeom prst="rect">
                <a:avLst/>
              </a:prstGeom>
            </p:spPr>
          </p:pic>
          <p:pic>
            <p:nvPicPr>
              <p:cNvPr id="12" name="Picture 4" descr="What really gets under Trump's skin? A reporter questioning his net worth -  The Washington Post">
                <a:extLst>
                  <a:ext uri="{FF2B5EF4-FFF2-40B4-BE49-F238E27FC236}">
                    <a16:creationId xmlns:a16="http://schemas.microsoft.com/office/drawing/2014/main" id="{BDE2F07C-DA31-4A8B-A316-30568981E6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7543" y="2557462"/>
                <a:ext cx="2619375" cy="174307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A person speaking into a microphone&#10;&#10;Description automatically generated">
              <a:extLst>
                <a:ext uri="{FF2B5EF4-FFF2-40B4-BE49-F238E27FC236}">
                  <a16:creationId xmlns:a16="http://schemas.microsoft.com/office/drawing/2014/main" id="{C1375312-6646-4931-A4F7-0CCFED52E31C}"/>
                </a:ext>
              </a:extLst>
            </p:cNvPr>
            <p:cNvPicPr>
              <a:picLocks noChangeAspect="1"/>
            </p:cNvPicPr>
            <p:nvPr/>
          </p:nvPicPr>
          <p:blipFill>
            <a:blip r:embed="rId7"/>
            <a:stretch>
              <a:fillRect/>
            </a:stretch>
          </p:blipFill>
          <p:spPr>
            <a:xfrm>
              <a:off x="4278166" y="3625879"/>
              <a:ext cx="5104020" cy="3063122"/>
            </a:xfrm>
            <a:prstGeom prst="rect">
              <a:avLst/>
            </a:prstGeom>
          </p:spPr>
        </p:pic>
      </p:grpSp>
    </p:spTree>
    <p:extLst>
      <p:ext uri="{BB962C8B-B14F-4D97-AF65-F5344CB8AC3E}">
        <p14:creationId xmlns:p14="http://schemas.microsoft.com/office/powerpoint/2010/main" val="32859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3D971D-6B50-4D96-A499-F2DC06FB0023}"/>
              </a:ext>
            </a:extLst>
          </p:cNvPr>
          <p:cNvPicPr>
            <a:picLocks noChangeAspect="1"/>
          </p:cNvPicPr>
          <p:nvPr/>
        </p:nvPicPr>
        <p:blipFill>
          <a:blip r:embed="rId3"/>
          <a:stretch>
            <a:fillRect/>
          </a:stretch>
        </p:blipFill>
        <p:spPr>
          <a:xfrm>
            <a:off x="2043961" y="5287331"/>
            <a:ext cx="7907867" cy="1426984"/>
          </a:xfrm>
          <a:prstGeom prst="rect">
            <a:avLst/>
          </a:prstGeom>
        </p:spPr>
      </p:pic>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30</a:t>
            </a:fld>
            <a:endParaRPr lang="en-US" dirty="0">
              <a:solidFill>
                <a:schemeClr val="bg1">
                  <a:lumMod val="50000"/>
                </a:schemeClr>
              </a:solidFill>
              <a:latin typeface="National 2" panose="020B0504030502020203" pitchFamily="34" charset="77"/>
            </a:endParaRPr>
          </a:p>
        </p:txBody>
      </p:sp>
      <p:sp>
        <p:nvSpPr>
          <p:cNvPr id="14" name="TextBox 13">
            <a:extLst>
              <a:ext uri="{FF2B5EF4-FFF2-40B4-BE49-F238E27FC236}">
                <a16:creationId xmlns:a16="http://schemas.microsoft.com/office/drawing/2014/main" id="{FE535F02-CF49-4825-9A15-2FE721BAAA46}"/>
              </a:ext>
            </a:extLst>
          </p:cNvPr>
          <p:cNvSpPr txBox="1"/>
          <p:nvPr/>
        </p:nvSpPr>
        <p:spPr>
          <a:xfrm>
            <a:off x="374651" y="615760"/>
            <a:ext cx="8855846"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Empirical Design: Boundary Discontinuity</a:t>
            </a:r>
          </a:p>
        </p:txBody>
      </p:sp>
      <p:grpSp>
        <p:nvGrpSpPr>
          <p:cNvPr id="6" name="Group 5">
            <a:extLst>
              <a:ext uri="{FF2B5EF4-FFF2-40B4-BE49-F238E27FC236}">
                <a16:creationId xmlns:a16="http://schemas.microsoft.com/office/drawing/2014/main" id="{86E41DAE-8741-4386-AFE4-856A8D7729C4}"/>
              </a:ext>
            </a:extLst>
          </p:cNvPr>
          <p:cNvGrpSpPr/>
          <p:nvPr/>
        </p:nvGrpSpPr>
        <p:grpSpPr>
          <a:xfrm>
            <a:off x="1111928" y="1261788"/>
            <a:ext cx="9771935" cy="4334423"/>
            <a:chOff x="632426" y="1453060"/>
            <a:chExt cx="10496555" cy="5129895"/>
          </a:xfrm>
        </p:grpSpPr>
        <p:pic>
          <p:nvPicPr>
            <p:cNvPr id="5" name="Picture 4">
              <a:extLst>
                <a:ext uri="{FF2B5EF4-FFF2-40B4-BE49-F238E27FC236}">
                  <a16:creationId xmlns:a16="http://schemas.microsoft.com/office/drawing/2014/main" id="{58585750-2365-4060-9188-0AF02D3003B4}"/>
                </a:ext>
              </a:extLst>
            </p:cNvPr>
            <p:cNvPicPr>
              <a:picLocks noChangeAspect="1"/>
            </p:cNvPicPr>
            <p:nvPr/>
          </p:nvPicPr>
          <p:blipFill>
            <a:blip r:embed="rId4"/>
            <a:stretch>
              <a:fillRect/>
            </a:stretch>
          </p:blipFill>
          <p:spPr>
            <a:xfrm>
              <a:off x="632426" y="1453060"/>
              <a:ext cx="10496555" cy="5129895"/>
            </a:xfrm>
            <a:prstGeom prst="rect">
              <a:avLst/>
            </a:prstGeom>
            <a:ln>
              <a:noFill/>
            </a:ln>
          </p:spPr>
        </p:pic>
        <p:sp>
          <p:nvSpPr>
            <p:cNvPr id="3" name="Oval 2">
              <a:extLst>
                <a:ext uri="{FF2B5EF4-FFF2-40B4-BE49-F238E27FC236}">
                  <a16:creationId xmlns:a16="http://schemas.microsoft.com/office/drawing/2014/main" id="{9DF1E0C4-0C6C-45AC-8519-8776E37AB535}"/>
                </a:ext>
              </a:extLst>
            </p:cNvPr>
            <p:cNvSpPr/>
            <p:nvPr/>
          </p:nvSpPr>
          <p:spPr>
            <a:xfrm>
              <a:off x="7114477" y="2161625"/>
              <a:ext cx="1170879" cy="103148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591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31</a:t>
            </a:fld>
            <a:endParaRPr lang="en-US" dirty="0">
              <a:solidFill>
                <a:schemeClr val="bg1">
                  <a:lumMod val="50000"/>
                </a:schemeClr>
              </a:solidFill>
              <a:latin typeface="National 2" panose="020B0504030502020203" pitchFamily="34" charset="77"/>
            </a:endParaRPr>
          </a:p>
        </p:txBody>
      </p:sp>
      <p:sp>
        <p:nvSpPr>
          <p:cNvPr id="10" name="TextBox 9">
            <a:extLst>
              <a:ext uri="{FF2B5EF4-FFF2-40B4-BE49-F238E27FC236}">
                <a16:creationId xmlns:a16="http://schemas.microsoft.com/office/drawing/2014/main" id="{3CF1B723-ADC4-4AC7-982C-44CA39F3BDCF}"/>
              </a:ext>
            </a:extLst>
          </p:cNvPr>
          <p:cNvSpPr txBox="1"/>
          <p:nvPr/>
        </p:nvSpPr>
        <p:spPr>
          <a:xfrm>
            <a:off x="374650" y="615760"/>
            <a:ext cx="11442679"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Boundary Design: Licensing reduces accept rate by 13pp (24%)   </a:t>
            </a:r>
          </a:p>
        </p:txBody>
      </p:sp>
      <p:pic>
        <p:nvPicPr>
          <p:cNvPr id="9" name="Picture 8">
            <a:extLst>
              <a:ext uri="{FF2B5EF4-FFF2-40B4-BE49-F238E27FC236}">
                <a16:creationId xmlns:a16="http://schemas.microsoft.com/office/drawing/2014/main" id="{8E8EB105-3048-421E-BC6B-CA528E923943}"/>
              </a:ext>
            </a:extLst>
          </p:cNvPr>
          <p:cNvPicPr>
            <a:picLocks noChangeAspect="1"/>
          </p:cNvPicPr>
          <p:nvPr/>
        </p:nvPicPr>
        <p:blipFill>
          <a:blip r:embed="rId3"/>
          <a:stretch>
            <a:fillRect/>
          </a:stretch>
        </p:blipFill>
        <p:spPr>
          <a:xfrm>
            <a:off x="960988" y="1737983"/>
            <a:ext cx="9944100" cy="3943350"/>
          </a:xfrm>
          <a:prstGeom prst="rect">
            <a:avLst/>
          </a:prstGeom>
        </p:spPr>
      </p:pic>
      <p:sp>
        <p:nvSpPr>
          <p:cNvPr id="12" name="Rectangle 11">
            <a:extLst>
              <a:ext uri="{FF2B5EF4-FFF2-40B4-BE49-F238E27FC236}">
                <a16:creationId xmlns:a16="http://schemas.microsoft.com/office/drawing/2014/main" id="{F2D55ED2-909A-4C48-B4AF-2E59ADC5ACDB}"/>
              </a:ext>
            </a:extLst>
          </p:cNvPr>
          <p:cNvSpPr/>
          <p:nvPr/>
        </p:nvSpPr>
        <p:spPr>
          <a:xfrm>
            <a:off x="8048531" y="1883121"/>
            <a:ext cx="1213163" cy="3585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12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945E76F-7030-4C93-A510-5DFE586CA20F}"/>
              </a:ext>
            </a:extLst>
          </p:cNvPr>
          <p:cNvPicPr>
            <a:picLocks noGrp="1" noChangeAspect="1"/>
          </p:cNvPicPr>
          <p:nvPr>
            <p:ph idx="1"/>
          </p:nvPr>
        </p:nvPicPr>
        <p:blipFill>
          <a:blip r:embed="rId2"/>
          <a:stretch>
            <a:fillRect/>
          </a:stretch>
        </p:blipFill>
        <p:spPr>
          <a:xfrm>
            <a:off x="2704536" y="2165791"/>
            <a:ext cx="6331323" cy="3917506"/>
          </a:xfrm>
        </p:spPr>
      </p:pic>
      <p:sp>
        <p:nvSpPr>
          <p:cNvPr id="3" name="Slide Number Placeholder 2">
            <a:extLst>
              <a:ext uri="{FF2B5EF4-FFF2-40B4-BE49-F238E27FC236}">
                <a16:creationId xmlns:a16="http://schemas.microsoft.com/office/drawing/2014/main" id="{3DF15FD9-D0ED-4628-BB8F-13F001C14615}"/>
              </a:ext>
            </a:extLst>
          </p:cNvPr>
          <p:cNvSpPr>
            <a:spLocks noGrp="1"/>
          </p:cNvSpPr>
          <p:nvPr>
            <p:ph type="sldNum" sz="quarter" idx="4"/>
          </p:nvPr>
        </p:nvSpPr>
        <p:spPr/>
        <p:txBody>
          <a:bodyPr/>
          <a:lstStyle/>
          <a:p>
            <a:fld id="{B3EB8C9A-04CD-BB47-AA17-37DD8838A243}" type="slidenum">
              <a:rPr lang="en-US" smtClean="0"/>
              <a:pPr/>
              <a:t>32</a:t>
            </a:fld>
            <a:endParaRPr lang="en-US" dirty="0"/>
          </a:p>
        </p:txBody>
      </p:sp>
      <p:sp>
        <p:nvSpPr>
          <p:cNvPr id="4" name="Title 3">
            <a:extLst>
              <a:ext uri="{FF2B5EF4-FFF2-40B4-BE49-F238E27FC236}">
                <a16:creationId xmlns:a16="http://schemas.microsoft.com/office/drawing/2014/main" id="{3052DAA4-E212-47F4-A015-24FDC5ED38E3}"/>
              </a:ext>
            </a:extLst>
          </p:cNvPr>
          <p:cNvSpPr>
            <a:spLocks noGrp="1"/>
          </p:cNvSpPr>
          <p:nvPr>
            <p:ph type="title"/>
          </p:nvPr>
        </p:nvSpPr>
        <p:spPr/>
        <p:txBody>
          <a:bodyPr>
            <a:normAutofit fontScale="90000"/>
          </a:bodyPr>
          <a:lstStyle/>
          <a:p>
            <a:r>
              <a:rPr kumimoji="0" lang="en-US" sz="4400" b="1" i="0" u="none" strike="noStrike" kern="1200" cap="none" spc="100" normalizeH="0" baseline="0" noProof="0" dirty="0">
                <a:ln>
                  <a:noFill/>
                </a:ln>
                <a:solidFill>
                  <a:srgbClr val="003359"/>
                </a:solidFill>
                <a:effectLst/>
                <a:uLnTx/>
                <a:uFillTx/>
                <a:latin typeface="National 2 Medium" panose="020B0504030502020203" pitchFamily="34" charset="77"/>
                <a:ea typeface="Sharp Sans Light" pitchFamily="2" charset="77"/>
                <a:cs typeface="Sharp Sans Light" pitchFamily="2" charset="77"/>
              </a:rPr>
              <a:t>Mechanism: licensing reduces number of accepts but has no impact on volume of search</a:t>
            </a:r>
            <a:endParaRPr lang="en-US" dirty="0"/>
          </a:p>
        </p:txBody>
      </p:sp>
    </p:spTree>
    <p:extLst>
      <p:ext uri="{BB962C8B-B14F-4D97-AF65-F5344CB8AC3E}">
        <p14:creationId xmlns:p14="http://schemas.microsoft.com/office/powerpoint/2010/main" val="4189388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DB76BF80-1511-8F49-8F67-4D82C28A1CA9}"/>
              </a:ext>
            </a:extLst>
          </p:cNvPr>
          <p:cNvSpPr txBox="1"/>
          <p:nvPr/>
        </p:nvSpPr>
        <p:spPr>
          <a:xfrm>
            <a:off x="9075720" y="6569000"/>
            <a:ext cx="2414623" cy="215444"/>
          </a:xfrm>
          <a:prstGeom prst="rect">
            <a:avLst/>
          </a:prstGeom>
          <a:noFill/>
        </p:spPr>
        <p:txBody>
          <a:bodyPr wrap="square">
            <a:spAutoFit/>
          </a:bodyPr>
          <a:lstStyle/>
          <a:p>
            <a:pPr algn="r">
              <a:defRPr/>
            </a:pPr>
            <a:r>
              <a:rPr lang="en-US" sz="800" spc="100" dirty="0">
                <a:solidFill>
                  <a:schemeClr val="bg1">
                    <a:lumMod val="50000"/>
                  </a:schemeClr>
                </a:solidFill>
                <a:latin typeface="National 2 Light" panose="020B0304030502020203" pitchFamily="34" charset="77"/>
                <a:ea typeface="Montserrat Light" charset="0"/>
                <a:cs typeface="Montserrat Light" charset="0"/>
              </a:rPr>
              <a:t>Privileged &amp; Confidential</a:t>
            </a:r>
          </a:p>
        </p:txBody>
      </p:sp>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33</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548182" y="1014761"/>
            <a:ext cx="11095635" cy="4524315"/>
          </a:xfrm>
          <a:prstGeom prst="rect">
            <a:avLst/>
          </a:prstGeom>
          <a:noFill/>
        </p:spPr>
        <p:txBody>
          <a:bodyPr wrap="square">
            <a:spAutoFit/>
          </a:bodyPr>
          <a:lstStyle/>
          <a:p>
            <a:pPr algn="ct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National Survey of Service Providers in Skilled Trades</a:t>
            </a: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Date: August 4-18, 2021.</a:t>
            </a: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N=1,200 respondents</a:t>
            </a: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a:p>
            <a:pPr algn="ctr">
              <a:defRPr/>
            </a:pPr>
            <a:endParaRPr lang="en-US" sz="3200" b="1" spc="100" dirty="0">
              <a:solidFill>
                <a:srgbClr val="003359"/>
              </a:solidFill>
              <a:latin typeface="National 2 Medium" panose="020B0504030502020203" pitchFamily="34" charset="77"/>
              <a:ea typeface="Sharp Sans Light" pitchFamily="2" charset="77"/>
              <a:cs typeface="Sharp Sans Light" pitchFamily="2" charset="77"/>
            </a:endParaRPr>
          </a:p>
        </p:txBody>
      </p:sp>
      <p:cxnSp>
        <p:nvCxnSpPr>
          <p:cNvPr id="41" name="Straight Connector 40">
            <a:extLst>
              <a:ext uri="{FF2B5EF4-FFF2-40B4-BE49-F238E27FC236}">
                <a16:creationId xmlns:a16="http://schemas.microsoft.com/office/drawing/2014/main" id="{FAB562D1-8CD6-0947-AC88-B17BF1968AD6}"/>
              </a:ext>
            </a:extLst>
          </p:cNvPr>
          <p:cNvCxnSpPr>
            <a:cxnSpLocks/>
          </p:cNvCxnSpPr>
          <p:nvPr/>
        </p:nvCxnSpPr>
        <p:spPr>
          <a:xfrm>
            <a:off x="9739602"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163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08B749-4449-4570-9A7F-06129D6E7167}"/>
              </a:ext>
            </a:extLst>
          </p:cNvPr>
          <p:cNvSpPr>
            <a:spLocks noGrp="1"/>
          </p:cNvSpPr>
          <p:nvPr>
            <p:ph type="sldNum" sz="quarter" idx="12"/>
          </p:nvPr>
        </p:nvSpPr>
        <p:spPr/>
        <p:txBody>
          <a:bodyPr/>
          <a:lstStyle/>
          <a:p>
            <a:fld id="{B3EB8C9A-04CD-BB47-AA17-37DD8838A243}" type="slidenum">
              <a:rPr lang="en-US" smtClean="0"/>
              <a:pPr/>
              <a:t>34</a:t>
            </a:fld>
            <a:endParaRPr lang="en-US" dirty="0"/>
          </a:p>
        </p:txBody>
      </p:sp>
      <p:pic>
        <p:nvPicPr>
          <p:cNvPr id="4" name="Picture 3">
            <a:extLst>
              <a:ext uri="{FF2B5EF4-FFF2-40B4-BE49-F238E27FC236}">
                <a16:creationId xmlns:a16="http://schemas.microsoft.com/office/drawing/2014/main" id="{8D647B53-D6CE-48B8-9A1D-AFEFE9728A9D}"/>
              </a:ext>
            </a:extLst>
          </p:cNvPr>
          <p:cNvPicPr>
            <a:picLocks noChangeAspect="1"/>
          </p:cNvPicPr>
          <p:nvPr/>
        </p:nvPicPr>
        <p:blipFill>
          <a:blip r:embed="rId3"/>
          <a:stretch>
            <a:fillRect/>
          </a:stretch>
        </p:blipFill>
        <p:spPr>
          <a:xfrm>
            <a:off x="285328" y="1240461"/>
            <a:ext cx="11906671" cy="5566117"/>
          </a:xfrm>
          <a:prstGeom prst="rect">
            <a:avLst/>
          </a:prstGeom>
        </p:spPr>
      </p:pic>
      <p:sp>
        <p:nvSpPr>
          <p:cNvPr id="6" name="Title 3">
            <a:extLst>
              <a:ext uri="{FF2B5EF4-FFF2-40B4-BE49-F238E27FC236}">
                <a16:creationId xmlns:a16="http://schemas.microsoft.com/office/drawing/2014/main" id="{FEF1D916-B939-4F8C-8DB5-A3C950A942D6}"/>
              </a:ext>
            </a:extLst>
          </p:cNvPr>
          <p:cNvSpPr>
            <a:spLocks noGrp="1"/>
          </p:cNvSpPr>
          <p:nvPr>
            <p:ph type="title"/>
          </p:nvPr>
        </p:nvSpPr>
        <p:spPr>
          <a:xfrm>
            <a:off x="756718" y="265537"/>
            <a:ext cx="10515600" cy="1325563"/>
          </a:xfrm>
        </p:spPr>
        <p:txBody>
          <a:bodyPr>
            <a:normAutofit fontScale="90000"/>
          </a:bodyPr>
          <a:lstStyle/>
          <a:p>
            <a:r>
              <a:rPr kumimoji="0" lang="en-US" sz="4400" b="1" i="0" u="none" strike="noStrike" kern="1200" cap="none" spc="100" normalizeH="0" baseline="0" noProof="0" dirty="0">
                <a:ln>
                  <a:noFill/>
                </a:ln>
                <a:solidFill>
                  <a:srgbClr val="003359"/>
                </a:solidFill>
                <a:effectLst/>
                <a:uLnTx/>
                <a:uFillTx/>
                <a:latin typeface="National 2 Medium" panose="020B0504030502020203" pitchFamily="34" charset="77"/>
                <a:ea typeface="Sharp Sans Light" pitchFamily="2" charset="77"/>
                <a:cs typeface="Sharp Sans Light" pitchFamily="2" charset="77"/>
              </a:rPr>
              <a:t>Pros predict that licensing would increase accept rate by 26% (opposite of what we find)</a:t>
            </a:r>
            <a:endParaRPr lang="en-US" dirty="0"/>
          </a:p>
        </p:txBody>
      </p:sp>
    </p:spTree>
    <p:extLst>
      <p:ext uri="{BB962C8B-B14F-4D97-AF65-F5344CB8AC3E}">
        <p14:creationId xmlns:p14="http://schemas.microsoft.com/office/powerpoint/2010/main" val="3999229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11862F-CEAB-450B-8DB7-E692667B9928}"/>
              </a:ext>
            </a:extLst>
          </p:cNvPr>
          <p:cNvSpPr>
            <a:spLocks noGrp="1"/>
          </p:cNvSpPr>
          <p:nvPr>
            <p:ph type="title"/>
          </p:nvPr>
        </p:nvSpPr>
        <p:spPr/>
        <p:txBody>
          <a:bodyPr/>
          <a:lstStyle/>
          <a:p>
            <a:pPr>
              <a:defRPr/>
            </a:pPr>
            <a:r>
              <a:rPr lang="en-US" sz="4400" b="1" spc="100" dirty="0">
                <a:solidFill>
                  <a:srgbClr val="003359"/>
                </a:solidFill>
                <a:latin typeface="National 2 Medium" panose="020B0504030502020203" pitchFamily="34" charset="77"/>
                <a:ea typeface="Sharp Sans Light" pitchFamily="2" charset="77"/>
                <a:cs typeface="Sharp Sans Light" pitchFamily="2" charset="77"/>
              </a:rPr>
              <a:t>Summary of Results</a:t>
            </a:r>
          </a:p>
        </p:txBody>
      </p:sp>
      <p:sp>
        <p:nvSpPr>
          <p:cNvPr id="4" name="Content Placeholder 3">
            <a:extLst>
              <a:ext uri="{FF2B5EF4-FFF2-40B4-BE49-F238E27FC236}">
                <a16:creationId xmlns:a16="http://schemas.microsoft.com/office/drawing/2014/main" id="{0F7B254D-87A9-4606-AE1A-7679DF33D500}"/>
              </a:ext>
            </a:extLst>
          </p:cNvPr>
          <p:cNvSpPr>
            <a:spLocks noGrp="1"/>
          </p:cNvSpPr>
          <p:nvPr>
            <p:ph sz="half" idx="2"/>
          </p:nvPr>
        </p:nvSpPr>
        <p:spPr>
          <a:xfrm>
            <a:off x="609760" y="1700213"/>
            <a:ext cx="11319481" cy="4792662"/>
          </a:xfrm>
        </p:spPr>
        <p:txBody>
          <a:bodyPr>
            <a:normAutofit fontScale="92500" lnSpcReduction="20000"/>
          </a:bodyPr>
          <a:lstStyle/>
          <a:p>
            <a:pPr marL="514350" indent="-514350">
              <a:buFont typeface="+mj-lt"/>
              <a:buAutoNum type="arabicPeriod"/>
            </a:pPr>
            <a:r>
              <a:rPr lang="en-US" sz="2800" dirty="0"/>
              <a:t>What is the impact of occupational licensing on the likelihood that a customer engaged in search on a digital platform finds at least one worker who is legally permitted to do the work?  </a:t>
            </a:r>
            <a:r>
              <a:rPr lang="en-US" sz="2800" dirty="0">
                <a:solidFill>
                  <a:srgbClr val="FF0000"/>
                </a:solidFill>
              </a:rPr>
              <a:t>Reduces 11-16ppt (16%-27%)</a:t>
            </a:r>
          </a:p>
          <a:p>
            <a:pPr marL="514350" indent="-514350">
              <a:buFont typeface="+mj-lt"/>
              <a:buAutoNum type="arabicPeriod"/>
            </a:pPr>
            <a:r>
              <a:rPr lang="en-US" dirty="0"/>
              <a:t>Are these impacts persistent? </a:t>
            </a:r>
            <a:r>
              <a:rPr lang="en-US" dirty="0">
                <a:solidFill>
                  <a:srgbClr val="FF0000"/>
                </a:solidFill>
              </a:rPr>
              <a:t>Yes. Licensing results in persistent reduction in accept rate 3 years out.</a:t>
            </a:r>
          </a:p>
          <a:p>
            <a:pPr marL="514350" indent="-514350">
              <a:buFont typeface="+mj-lt"/>
              <a:buAutoNum type="arabicPeriod"/>
            </a:pPr>
            <a:r>
              <a:rPr lang="en-US" dirty="0"/>
              <a:t>Are they due to licensing increasing customer search on the platform, or reducing labor supply of producers, leading to a shortage? </a:t>
            </a:r>
            <a:r>
              <a:rPr lang="en-US" dirty="0">
                <a:solidFill>
                  <a:srgbClr val="FF0000"/>
                </a:solidFill>
              </a:rPr>
              <a:t>Licensing reduces labor supply but has no impact on customer search. Evidence that reduction in service providers in offline market due to licensing not compensated for by licensed providers taking on more work.  Customers don’t value licensing.</a:t>
            </a:r>
          </a:p>
          <a:p>
            <a:pPr marL="0" indent="0">
              <a:buNone/>
            </a:pPr>
            <a:endParaRPr lang="en-US" sz="2800" dirty="0">
              <a:solidFill>
                <a:srgbClr val="FF0000"/>
              </a:solidFill>
            </a:endParaRPr>
          </a:p>
          <a:p>
            <a:pPr marL="0" indent="0">
              <a:buNone/>
            </a:pPr>
            <a:r>
              <a:rPr lang="en-US" sz="2800" b="1" u="sng" dirty="0"/>
              <a:t>Bottom line</a:t>
            </a:r>
            <a:r>
              <a:rPr lang="en-US" sz="2800" dirty="0"/>
              <a:t>: licensing reduces the effectiveness of search and causes persistent shortage. Moreover, </a:t>
            </a:r>
            <a:r>
              <a:rPr lang="en-US" dirty="0"/>
              <a:t>mo</a:t>
            </a:r>
            <a:r>
              <a:rPr lang="en-US" sz="2800" dirty="0"/>
              <a:t>ving labor to digital platforms we </a:t>
            </a:r>
            <a:r>
              <a:rPr lang="en-US" dirty="0"/>
              <a:t>observe a similarly large reduction in labor supply </a:t>
            </a:r>
            <a:r>
              <a:rPr lang="en-US" dirty="0">
                <a:sym typeface="Wingdings" panose="05000000000000000000" pitchFamily="2" charset="2"/>
              </a:rPr>
              <a:t> licensing mitigates some of the efficiency gains of platforms</a:t>
            </a:r>
          </a:p>
          <a:p>
            <a:pPr marL="514350" indent="-514350">
              <a:buFont typeface="+mj-lt"/>
              <a:buAutoNum type="arabicPeriod"/>
            </a:pPr>
            <a:endParaRPr lang="en-US" dirty="0">
              <a:solidFill>
                <a:srgbClr val="FF0000"/>
              </a:solidFill>
            </a:endParaRPr>
          </a:p>
          <a:p>
            <a:pPr marL="914400" lvl="1" indent="-457200">
              <a:buFont typeface="+mj-lt"/>
              <a:buAutoNum type="arabicPeriod"/>
            </a:pPr>
            <a:endParaRPr lang="en-US" sz="2500" dirty="0"/>
          </a:p>
          <a:p>
            <a:pPr marL="914400" lvl="1" indent="-457200">
              <a:buFont typeface="+mj-lt"/>
              <a:buAutoNum type="arabicPeriod"/>
            </a:pPr>
            <a:endParaRPr lang="en-US" sz="2500" dirty="0"/>
          </a:p>
          <a:p>
            <a:pPr marL="457200" lvl="1" indent="0">
              <a:buNone/>
            </a:pPr>
            <a:endParaRPr lang="en-US" sz="2500" dirty="0"/>
          </a:p>
          <a:p>
            <a:pPr marL="457200" indent="-457200">
              <a:buFont typeface="Arial" panose="020B0604020202020204" pitchFamily="34" charset="0"/>
              <a:buChar char="•"/>
            </a:pPr>
            <a:endParaRPr lang="en-US" sz="2500" dirty="0"/>
          </a:p>
          <a:p>
            <a:endParaRPr lang="en-US" dirty="0"/>
          </a:p>
        </p:txBody>
      </p:sp>
      <p:sp>
        <p:nvSpPr>
          <p:cNvPr id="2" name="Slide Number Placeholder 1">
            <a:extLst>
              <a:ext uri="{FF2B5EF4-FFF2-40B4-BE49-F238E27FC236}">
                <a16:creationId xmlns:a16="http://schemas.microsoft.com/office/drawing/2014/main" id="{013F7AA8-BB33-4872-8390-493352E5D51E}"/>
              </a:ext>
            </a:extLst>
          </p:cNvPr>
          <p:cNvSpPr>
            <a:spLocks noGrp="1"/>
          </p:cNvSpPr>
          <p:nvPr>
            <p:ph type="sldNum" sz="quarter" idx="12"/>
          </p:nvPr>
        </p:nvSpPr>
        <p:spPr/>
        <p:txBody>
          <a:bodyPr/>
          <a:lstStyle/>
          <a:p>
            <a:fld id="{CFC4FAF4-9A9F-46E5-B790-268A294966BC}" type="slidenum">
              <a:rPr lang="en-US" smtClean="0"/>
              <a:pPr/>
              <a:t>35</a:t>
            </a:fld>
            <a:endParaRPr lang="en-US" dirty="0"/>
          </a:p>
        </p:txBody>
      </p:sp>
    </p:spTree>
    <p:extLst>
      <p:ext uri="{BB962C8B-B14F-4D97-AF65-F5344CB8AC3E}">
        <p14:creationId xmlns:p14="http://schemas.microsoft.com/office/powerpoint/2010/main" val="2728328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3A5107-5818-431D-B32B-44E5E452FF39}"/>
              </a:ext>
            </a:extLst>
          </p:cNvPr>
          <p:cNvSpPr>
            <a:spLocks noGrp="1"/>
          </p:cNvSpPr>
          <p:nvPr>
            <p:ph type="body" idx="1"/>
          </p:nvPr>
        </p:nvSpPr>
        <p:spPr>
          <a:xfrm>
            <a:off x="633413" y="5229067"/>
            <a:ext cx="5157787" cy="823912"/>
          </a:xfrm>
        </p:spPr>
        <p:txBody>
          <a:bodyPr/>
          <a:lstStyle/>
          <a:p>
            <a:endParaRPr lang="en-US" dirty="0"/>
          </a:p>
        </p:txBody>
      </p:sp>
      <p:sp>
        <p:nvSpPr>
          <p:cNvPr id="4" name="Content Placeholder 3">
            <a:extLst>
              <a:ext uri="{FF2B5EF4-FFF2-40B4-BE49-F238E27FC236}">
                <a16:creationId xmlns:a16="http://schemas.microsoft.com/office/drawing/2014/main" id="{E8DB18B2-98F9-47D1-A0B1-152E5EBBEF03}"/>
              </a:ext>
            </a:extLst>
          </p:cNvPr>
          <p:cNvSpPr>
            <a:spLocks noGrp="1"/>
          </p:cNvSpPr>
          <p:nvPr>
            <p:ph sz="half" idx="2"/>
          </p:nvPr>
        </p:nvSpPr>
        <p:spPr/>
        <p:txBody>
          <a:bodyPr/>
          <a:lstStyle/>
          <a:p>
            <a:endParaRPr lang="en-US" dirty="0"/>
          </a:p>
        </p:txBody>
      </p:sp>
      <p:sp>
        <p:nvSpPr>
          <p:cNvPr id="5" name="Text Placeholder 4">
            <a:extLst>
              <a:ext uri="{FF2B5EF4-FFF2-40B4-BE49-F238E27FC236}">
                <a16:creationId xmlns:a16="http://schemas.microsoft.com/office/drawing/2014/main" id="{9C093EED-096D-4677-9E16-D30953802B1D}"/>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52057BC8-53DD-4B5D-9616-95E575CE278C}"/>
              </a:ext>
            </a:extLst>
          </p:cNvPr>
          <p:cNvSpPr>
            <a:spLocks noGrp="1"/>
          </p:cNvSpPr>
          <p:nvPr>
            <p:ph sz="quarter" idx="4"/>
          </p:nvPr>
        </p:nvSpPr>
        <p:spPr/>
        <p:txBody>
          <a:bodyPr/>
          <a:lstStyle/>
          <a:p>
            <a:endParaRPr lang="en-US" dirty="0"/>
          </a:p>
        </p:txBody>
      </p:sp>
      <p:sp>
        <p:nvSpPr>
          <p:cNvPr id="7" name="Slide Number Placeholder 6">
            <a:extLst>
              <a:ext uri="{FF2B5EF4-FFF2-40B4-BE49-F238E27FC236}">
                <a16:creationId xmlns:a16="http://schemas.microsoft.com/office/drawing/2014/main" id="{C3F378E8-D9F5-45DC-AEC1-4259347ED0ED}"/>
              </a:ext>
            </a:extLst>
          </p:cNvPr>
          <p:cNvSpPr>
            <a:spLocks noGrp="1"/>
          </p:cNvSpPr>
          <p:nvPr>
            <p:ph type="sldNum" sz="quarter" idx="12"/>
          </p:nvPr>
        </p:nvSpPr>
        <p:spPr/>
        <p:txBody>
          <a:bodyPr/>
          <a:lstStyle/>
          <a:p>
            <a:fld id="{B89ECE83-EAE4-BF4A-9552-94BC57630409}" type="slidenum">
              <a:rPr lang="en-US" smtClean="0"/>
              <a:t>36</a:t>
            </a:fld>
            <a:endParaRPr lang="en-US"/>
          </a:p>
        </p:txBody>
      </p:sp>
      <p:sp>
        <p:nvSpPr>
          <p:cNvPr id="8" name="Title 2">
            <a:extLst>
              <a:ext uri="{FF2B5EF4-FFF2-40B4-BE49-F238E27FC236}">
                <a16:creationId xmlns:a16="http://schemas.microsoft.com/office/drawing/2014/main" id="{614503A9-4BFA-481E-BD98-5283D3CFE7CD}"/>
              </a:ext>
            </a:extLst>
          </p:cNvPr>
          <p:cNvSpPr txBox="1">
            <a:spLocks/>
          </p:cNvSpPr>
          <p:nvPr/>
        </p:nvSpPr>
        <p:spPr>
          <a:xfrm>
            <a:off x="839788" y="4273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spc="100" dirty="0">
                <a:solidFill>
                  <a:srgbClr val="003359"/>
                </a:solidFill>
                <a:latin typeface="National 2 Medium" panose="020B0504030502020203" pitchFamily="34" charset="77"/>
                <a:ea typeface="Sharp Sans Light" pitchFamily="2" charset="77"/>
                <a:cs typeface="Sharp Sans Light" pitchFamily="2" charset="77"/>
              </a:rPr>
              <a:t>Appendix</a:t>
            </a:r>
          </a:p>
        </p:txBody>
      </p:sp>
      <p:sp>
        <p:nvSpPr>
          <p:cNvPr id="10" name="Title 9">
            <a:extLst>
              <a:ext uri="{FF2B5EF4-FFF2-40B4-BE49-F238E27FC236}">
                <a16:creationId xmlns:a16="http://schemas.microsoft.com/office/drawing/2014/main" id="{17B6EC9E-3C74-49C8-B21F-6B1C39F795F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50422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B5D457-DE19-4CDE-918A-D44B48D3D5F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908B749-4449-4570-9A7F-06129D6E7167}"/>
              </a:ext>
            </a:extLst>
          </p:cNvPr>
          <p:cNvSpPr>
            <a:spLocks noGrp="1"/>
          </p:cNvSpPr>
          <p:nvPr>
            <p:ph type="sldNum" sz="quarter" idx="12"/>
          </p:nvPr>
        </p:nvSpPr>
        <p:spPr/>
        <p:txBody>
          <a:bodyPr/>
          <a:lstStyle/>
          <a:p>
            <a:fld id="{B3EB8C9A-04CD-BB47-AA17-37DD8838A243}" type="slidenum">
              <a:rPr lang="en-US" smtClean="0"/>
              <a:pPr/>
              <a:t>37</a:t>
            </a:fld>
            <a:endParaRPr lang="en-US" dirty="0"/>
          </a:p>
        </p:txBody>
      </p:sp>
      <p:pic>
        <p:nvPicPr>
          <p:cNvPr id="7" name="Content Placeholder 6">
            <a:extLst>
              <a:ext uri="{FF2B5EF4-FFF2-40B4-BE49-F238E27FC236}">
                <a16:creationId xmlns:a16="http://schemas.microsoft.com/office/drawing/2014/main" id="{2CAA4D97-8CA7-4B8D-ADA2-D68E9D89AC95}"/>
              </a:ext>
            </a:extLst>
          </p:cNvPr>
          <p:cNvPicPr>
            <a:picLocks noGrp="1" noChangeAspect="1"/>
          </p:cNvPicPr>
          <p:nvPr>
            <p:ph idx="1"/>
          </p:nvPr>
        </p:nvPicPr>
        <p:blipFill>
          <a:blip r:embed="rId2"/>
          <a:stretch>
            <a:fillRect/>
          </a:stretch>
        </p:blipFill>
        <p:spPr>
          <a:xfrm>
            <a:off x="522515" y="1690688"/>
            <a:ext cx="11458972" cy="3917115"/>
          </a:xfrm>
        </p:spPr>
      </p:pic>
    </p:spTree>
    <p:extLst>
      <p:ext uri="{BB962C8B-B14F-4D97-AF65-F5344CB8AC3E}">
        <p14:creationId xmlns:p14="http://schemas.microsoft.com/office/powerpoint/2010/main" val="2700112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9CC5336-A05E-4BBA-8CA1-123BF3D6494E}"/>
              </a:ext>
            </a:extLst>
          </p:cNvPr>
          <p:cNvPicPr>
            <a:picLocks noGrp="1" noChangeAspect="1"/>
          </p:cNvPicPr>
          <p:nvPr>
            <p:ph idx="1"/>
          </p:nvPr>
        </p:nvPicPr>
        <p:blipFill>
          <a:blip r:embed="rId2"/>
          <a:stretch>
            <a:fillRect/>
          </a:stretch>
        </p:blipFill>
        <p:spPr>
          <a:xfrm>
            <a:off x="192245" y="1018902"/>
            <a:ext cx="11999755" cy="5107577"/>
          </a:xfrm>
        </p:spPr>
      </p:pic>
      <p:sp>
        <p:nvSpPr>
          <p:cNvPr id="2" name="Slide Number Placeholder 1">
            <a:extLst>
              <a:ext uri="{FF2B5EF4-FFF2-40B4-BE49-F238E27FC236}">
                <a16:creationId xmlns:a16="http://schemas.microsoft.com/office/drawing/2014/main" id="{21156532-79B7-4678-9C3A-C11B8AA5B008}"/>
              </a:ext>
            </a:extLst>
          </p:cNvPr>
          <p:cNvSpPr>
            <a:spLocks noGrp="1"/>
          </p:cNvSpPr>
          <p:nvPr>
            <p:ph type="sldNum" sz="quarter" idx="4"/>
          </p:nvPr>
        </p:nvSpPr>
        <p:spPr/>
        <p:txBody>
          <a:bodyPr/>
          <a:lstStyle/>
          <a:p>
            <a:fld id="{CFC4FAF4-9A9F-46E5-B790-268A294966BC}" type="slidenum">
              <a:rPr lang="en-US" smtClean="0"/>
              <a:pPr/>
              <a:t>38</a:t>
            </a:fld>
            <a:endParaRPr lang="en-US" dirty="0"/>
          </a:p>
        </p:txBody>
      </p:sp>
      <p:sp>
        <p:nvSpPr>
          <p:cNvPr id="3" name="Title 2">
            <a:extLst>
              <a:ext uri="{FF2B5EF4-FFF2-40B4-BE49-F238E27FC236}">
                <a16:creationId xmlns:a16="http://schemas.microsoft.com/office/drawing/2014/main" id="{58A22E3F-67EC-4EC5-B4DF-62642C823A51}"/>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919909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9CF7-5F44-4527-A02A-89F5BC7788E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ECFCCD4A-78BA-49E6-A2C4-8B3CB49C02D7}"/>
              </a:ext>
            </a:extLst>
          </p:cNvPr>
          <p:cNvPicPr>
            <a:picLocks noGrp="1" noChangeAspect="1"/>
          </p:cNvPicPr>
          <p:nvPr>
            <p:ph idx="1"/>
          </p:nvPr>
        </p:nvPicPr>
        <p:blipFill>
          <a:blip r:embed="rId2"/>
          <a:stretch>
            <a:fillRect/>
          </a:stretch>
        </p:blipFill>
        <p:spPr>
          <a:xfrm>
            <a:off x="641225" y="1175657"/>
            <a:ext cx="10893278" cy="4803629"/>
          </a:xfrm>
        </p:spPr>
      </p:pic>
      <p:sp>
        <p:nvSpPr>
          <p:cNvPr id="4" name="Slide Number Placeholder 3">
            <a:extLst>
              <a:ext uri="{FF2B5EF4-FFF2-40B4-BE49-F238E27FC236}">
                <a16:creationId xmlns:a16="http://schemas.microsoft.com/office/drawing/2014/main" id="{C5D8E78F-67E5-44C8-B4DC-A7FDEEEE7753}"/>
              </a:ext>
            </a:extLst>
          </p:cNvPr>
          <p:cNvSpPr>
            <a:spLocks noGrp="1"/>
          </p:cNvSpPr>
          <p:nvPr>
            <p:ph type="sldNum" sz="quarter" idx="12"/>
          </p:nvPr>
        </p:nvSpPr>
        <p:spPr/>
        <p:txBody>
          <a:bodyPr/>
          <a:lstStyle/>
          <a:p>
            <a:fld id="{03DDFC6E-5E23-2140-9DF9-9D0222F25D4E}" type="slidenum">
              <a:rPr lang="en-US" smtClean="0"/>
              <a:t>39</a:t>
            </a:fld>
            <a:endParaRPr lang="en-US"/>
          </a:p>
        </p:txBody>
      </p:sp>
    </p:spTree>
    <p:extLst>
      <p:ext uri="{BB962C8B-B14F-4D97-AF65-F5344CB8AC3E}">
        <p14:creationId xmlns:p14="http://schemas.microsoft.com/office/powerpoint/2010/main" val="359400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907988-D989-4F63-BCD8-460706AEAD28}"/>
              </a:ext>
            </a:extLst>
          </p:cNvPr>
          <p:cNvSpPr>
            <a:spLocks noGrp="1"/>
          </p:cNvSpPr>
          <p:nvPr>
            <p:ph idx="1"/>
          </p:nvPr>
        </p:nvSpPr>
        <p:spPr>
          <a:xfrm>
            <a:off x="571500" y="1824989"/>
            <a:ext cx="10782300" cy="4713923"/>
          </a:xfrm>
        </p:spPr>
        <p:txBody>
          <a:bodyPr>
            <a:normAutofit fontScale="92500"/>
          </a:bodyPr>
          <a:lstStyle/>
          <a:p>
            <a:pPr marL="0" indent="0">
              <a:buNone/>
            </a:pPr>
            <a:r>
              <a:rPr lang="en-US" sz="3000" dirty="0"/>
              <a:t>Digital labor market platforms increase productivity by reducing search and matching frictions</a:t>
            </a:r>
          </a:p>
          <a:p>
            <a:pPr marL="0" indent="0">
              <a:buNone/>
            </a:pPr>
            <a:endParaRPr lang="en-US" sz="3000" dirty="0"/>
          </a:p>
          <a:p>
            <a:pPr marL="0" indent="0">
              <a:buNone/>
            </a:pPr>
            <a:r>
              <a:rPr lang="en-US" sz="3000" dirty="0"/>
              <a:t>Occupational Licensing regulations push in the opposite direction: </a:t>
            </a:r>
          </a:p>
          <a:p>
            <a:pPr lvl="1"/>
            <a:r>
              <a:rPr lang="en-US" sz="3000" dirty="0"/>
              <a:t>In offline-economy: licensing reduces employment share in occupation by 17-27% (Blair &amp; Chung 2019, Kleiner &amp; Soltas 2021)</a:t>
            </a:r>
          </a:p>
          <a:p>
            <a:pPr lvl="1"/>
            <a:endParaRPr lang="en-US" sz="3000" dirty="0"/>
          </a:p>
          <a:p>
            <a:pPr lvl="1"/>
            <a:r>
              <a:rPr lang="en-US" sz="3000" dirty="0"/>
              <a:t>On digital labor market platforms: licensing reduces competition, increases price but doesn’t improve service quality or likelihood of hiring service professional (Hall et. al. 2017, Farronato et. al. 2020)</a:t>
            </a:r>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EB9D723-E68C-42A3-8113-756819E6D784}"/>
              </a:ext>
            </a:extLst>
          </p:cNvPr>
          <p:cNvSpPr>
            <a:spLocks noGrp="1"/>
          </p:cNvSpPr>
          <p:nvPr>
            <p:ph type="sldNum" sz="quarter" idx="12"/>
          </p:nvPr>
        </p:nvSpPr>
        <p:spPr/>
        <p:txBody>
          <a:bodyPr/>
          <a:lstStyle/>
          <a:p>
            <a:fld id="{03DDFC6E-5E23-2140-9DF9-9D0222F25D4E}" type="slidenum">
              <a:rPr lang="en-US" smtClean="0"/>
              <a:t>4</a:t>
            </a:fld>
            <a:endParaRPr lang="en-US"/>
          </a:p>
        </p:txBody>
      </p:sp>
      <p:sp>
        <p:nvSpPr>
          <p:cNvPr id="5" name="TextBox 4">
            <a:extLst>
              <a:ext uri="{FF2B5EF4-FFF2-40B4-BE49-F238E27FC236}">
                <a16:creationId xmlns:a16="http://schemas.microsoft.com/office/drawing/2014/main" id="{FAC91360-22EF-4D75-99BA-7F838B4AE230}"/>
              </a:ext>
            </a:extLst>
          </p:cNvPr>
          <p:cNvSpPr txBox="1"/>
          <p:nvPr/>
        </p:nvSpPr>
        <p:spPr>
          <a:xfrm>
            <a:off x="374650" y="535750"/>
            <a:ext cx="9855200" cy="1077218"/>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Motivation for Research at Intersection of Licensing and Digital Labor Platforms</a:t>
            </a:r>
          </a:p>
        </p:txBody>
      </p:sp>
    </p:spTree>
    <p:extLst>
      <p:ext uri="{BB962C8B-B14F-4D97-AF65-F5344CB8AC3E}">
        <p14:creationId xmlns:p14="http://schemas.microsoft.com/office/powerpoint/2010/main" val="2226990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41C15-9CE8-49A0-A0D5-A1302CE8C888}"/>
              </a:ext>
            </a:extLst>
          </p:cNvPr>
          <p:cNvSpPr>
            <a:spLocks noGrp="1"/>
          </p:cNvSpPr>
          <p:nvPr>
            <p:ph type="sldNum" sz="quarter" idx="10"/>
          </p:nvPr>
        </p:nvSpPr>
        <p:spPr/>
        <p:txBody>
          <a:bodyPr/>
          <a:lstStyle/>
          <a:p>
            <a:fld id="{CFC4FAF4-9A9F-46E5-B790-268A294966BC}" type="slidenum">
              <a:rPr lang="en-US" smtClean="0"/>
              <a:pPr/>
              <a:t>40</a:t>
            </a:fld>
            <a:endParaRPr lang="en-US" dirty="0"/>
          </a:p>
        </p:txBody>
      </p:sp>
      <p:sp>
        <p:nvSpPr>
          <p:cNvPr id="4" name="TextBox 3">
            <a:extLst>
              <a:ext uri="{FF2B5EF4-FFF2-40B4-BE49-F238E27FC236}">
                <a16:creationId xmlns:a16="http://schemas.microsoft.com/office/drawing/2014/main" id="{31E80FAA-F9FB-45E2-BB76-4F6FC2E8F327}"/>
              </a:ext>
            </a:extLst>
          </p:cNvPr>
          <p:cNvSpPr txBox="1"/>
          <p:nvPr/>
        </p:nvSpPr>
        <p:spPr>
          <a:xfrm>
            <a:off x="436156" y="323372"/>
            <a:ext cx="11092135"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HomeAdvisor Captures Large Volume of Search in Industry</a:t>
            </a:r>
          </a:p>
        </p:txBody>
      </p:sp>
      <p:graphicFrame>
        <p:nvGraphicFramePr>
          <p:cNvPr id="7" name="Chart 6">
            <a:extLst>
              <a:ext uri="{FF2B5EF4-FFF2-40B4-BE49-F238E27FC236}">
                <a16:creationId xmlns:a16="http://schemas.microsoft.com/office/drawing/2014/main" id="{08CF828C-044F-4554-B301-5FB7C4F395DA}"/>
              </a:ext>
            </a:extLst>
          </p:cNvPr>
          <p:cNvGraphicFramePr>
            <a:graphicFrameLocks noGrp="1"/>
          </p:cNvGraphicFramePr>
          <p:nvPr>
            <p:extLst>
              <p:ext uri="{D42A27DB-BD31-4B8C-83A1-F6EECF244321}">
                <p14:modId xmlns:p14="http://schemas.microsoft.com/office/powerpoint/2010/main" val="185582253"/>
              </p:ext>
            </p:extLst>
          </p:nvPr>
        </p:nvGraphicFramePr>
        <p:xfrm>
          <a:off x="711345" y="998243"/>
          <a:ext cx="10769310" cy="5890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2058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317DE4-3C3D-4BCE-9BCB-50B2CA7F0F0C}"/>
              </a:ext>
            </a:extLst>
          </p:cNvPr>
          <p:cNvSpPr>
            <a:spLocks noGrp="1"/>
          </p:cNvSpPr>
          <p:nvPr>
            <p:ph type="sldNum" sz="quarter" idx="4"/>
          </p:nvPr>
        </p:nvSpPr>
        <p:spPr/>
        <p:txBody>
          <a:bodyPr/>
          <a:lstStyle/>
          <a:p>
            <a:fld id="{B3EB8C9A-04CD-BB47-AA17-37DD8838A243}" type="slidenum">
              <a:rPr lang="en-US" smtClean="0"/>
              <a:pPr/>
              <a:t>41</a:t>
            </a:fld>
            <a:endParaRPr lang="en-US" dirty="0"/>
          </a:p>
        </p:txBody>
      </p:sp>
      <p:sp>
        <p:nvSpPr>
          <p:cNvPr id="4" name="Title 3">
            <a:extLst>
              <a:ext uri="{FF2B5EF4-FFF2-40B4-BE49-F238E27FC236}">
                <a16:creationId xmlns:a16="http://schemas.microsoft.com/office/drawing/2014/main" id="{124BAC73-62F5-4632-A888-1C26C673BC07}"/>
              </a:ext>
            </a:extLst>
          </p:cNvPr>
          <p:cNvSpPr>
            <a:spLocks noGrp="1"/>
          </p:cNvSpPr>
          <p:nvPr>
            <p:ph type="title"/>
          </p:nvPr>
        </p:nvSpPr>
        <p:spPr/>
        <p:txBody>
          <a:bodyPr/>
          <a:lstStyle/>
          <a:p>
            <a:pPr>
              <a:lnSpc>
                <a:spcPct val="100000"/>
              </a:lnSpc>
              <a:spcBef>
                <a:spcPts val="0"/>
              </a:spcBef>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Licensing Reduces Accept Rate by 12pp or 21% in population reweighted sample</a:t>
            </a:r>
          </a:p>
        </p:txBody>
      </p:sp>
      <p:pic>
        <p:nvPicPr>
          <p:cNvPr id="7" name="Content Placeholder 6">
            <a:extLst>
              <a:ext uri="{FF2B5EF4-FFF2-40B4-BE49-F238E27FC236}">
                <a16:creationId xmlns:a16="http://schemas.microsoft.com/office/drawing/2014/main" id="{C33AE964-18C3-4E05-AF69-F4C8FFFF9CB9}"/>
              </a:ext>
            </a:extLst>
          </p:cNvPr>
          <p:cNvPicPr>
            <a:picLocks noGrp="1" noChangeAspect="1"/>
          </p:cNvPicPr>
          <p:nvPr>
            <p:ph idx="1"/>
          </p:nvPr>
        </p:nvPicPr>
        <p:blipFill>
          <a:blip r:embed="rId2"/>
          <a:stretch>
            <a:fillRect/>
          </a:stretch>
        </p:blipFill>
        <p:spPr>
          <a:xfrm>
            <a:off x="2999677" y="1763171"/>
            <a:ext cx="6760823" cy="4885924"/>
          </a:xfrm>
        </p:spPr>
      </p:pic>
    </p:spTree>
    <p:extLst>
      <p:ext uri="{BB962C8B-B14F-4D97-AF65-F5344CB8AC3E}">
        <p14:creationId xmlns:p14="http://schemas.microsoft.com/office/powerpoint/2010/main" val="3717142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B5D457-DE19-4CDE-918A-D44B48D3D5F8}"/>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3F19AB41-79C2-422C-A8E5-345A94C16631}"/>
              </a:ext>
            </a:extLst>
          </p:cNvPr>
          <p:cNvPicPr>
            <a:picLocks noGrp="1" noChangeAspect="1"/>
          </p:cNvPicPr>
          <p:nvPr>
            <p:ph idx="1"/>
          </p:nvPr>
        </p:nvPicPr>
        <p:blipFill>
          <a:blip r:embed="rId2"/>
          <a:stretch>
            <a:fillRect/>
          </a:stretch>
        </p:blipFill>
        <p:spPr>
          <a:xfrm>
            <a:off x="483333" y="1872867"/>
            <a:ext cx="11225334" cy="4253613"/>
          </a:xfrm>
        </p:spPr>
      </p:pic>
      <p:sp>
        <p:nvSpPr>
          <p:cNvPr id="3" name="Slide Number Placeholder 2">
            <a:extLst>
              <a:ext uri="{FF2B5EF4-FFF2-40B4-BE49-F238E27FC236}">
                <a16:creationId xmlns:a16="http://schemas.microsoft.com/office/drawing/2014/main" id="{B908B749-4449-4570-9A7F-06129D6E7167}"/>
              </a:ext>
            </a:extLst>
          </p:cNvPr>
          <p:cNvSpPr>
            <a:spLocks noGrp="1"/>
          </p:cNvSpPr>
          <p:nvPr>
            <p:ph type="sldNum" sz="quarter" idx="12"/>
          </p:nvPr>
        </p:nvSpPr>
        <p:spPr/>
        <p:txBody>
          <a:bodyPr/>
          <a:lstStyle/>
          <a:p>
            <a:fld id="{B3EB8C9A-04CD-BB47-AA17-37DD8838A243}" type="slidenum">
              <a:rPr lang="en-US" smtClean="0"/>
              <a:pPr/>
              <a:t>42</a:t>
            </a:fld>
            <a:endParaRPr lang="en-US" dirty="0"/>
          </a:p>
        </p:txBody>
      </p:sp>
    </p:spTree>
    <p:extLst>
      <p:ext uri="{BB962C8B-B14F-4D97-AF65-F5344CB8AC3E}">
        <p14:creationId xmlns:p14="http://schemas.microsoft.com/office/powerpoint/2010/main" val="1098230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12890F5-AD82-4FD4-8D0D-EA1CC2736D1A}"/>
              </a:ext>
            </a:extLst>
          </p:cNvPr>
          <p:cNvSpPr>
            <a:spLocks noGrp="1"/>
          </p:cNvSpPr>
          <p:nvPr>
            <p:ph idx="1"/>
          </p:nvPr>
        </p:nvSpPr>
        <p:spPr>
          <a:xfrm>
            <a:off x="374650" y="1801899"/>
            <a:ext cx="10515490" cy="3090216"/>
          </a:xfrm>
        </p:spPr>
        <p:txBody>
          <a:bodyPr>
            <a:normAutofit lnSpcReduction="10000"/>
          </a:bodyPr>
          <a:lstStyle/>
          <a:p>
            <a:pPr marL="457200" indent="-457200">
              <a:buFont typeface="Wingdings" panose="05000000000000000000" pitchFamily="2" charset="2"/>
              <a:buChar char="Ø"/>
            </a:pPr>
            <a:r>
              <a:rPr lang="en-US" dirty="0"/>
              <a:t>Demographic characteristics </a:t>
            </a:r>
          </a:p>
          <a:p>
            <a:pPr marL="914377" lvl="1" indent="-457200">
              <a:buFont typeface="Arial" panose="020B0604020202020204" pitchFamily="34" charset="0"/>
              <a:buChar char="•"/>
            </a:pPr>
            <a:r>
              <a:rPr lang="en-US" dirty="0"/>
              <a:t>population density, family income, rental prices, the share of minorities, and the fraction of college education</a:t>
            </a:r>
          </a:p>
          <a:p>
            <a:pPr lvl="1"/>
            <a:endParaRPr lang="en-US" dirty="0"/>
          </a:p>
          <a:p>
            <a:pPr marL="457200" indent="-457200">
              <a:buFont typeface="Wingdings" panose="05000000000000000000" pitchFamily="2" charset="2"/>
              <a:buChar char="Ø"/>
            </a:pPr>
            <a:r>
              <a:rPr lang="en-US" dirty="0"/>
              <a:t>House Supply Characteristics</a:t>
            </a:r>
          </a:p>
          <a:p>
            <a:pPr marL="914377" lvl="1" indent="-457200">
              <a:buFont typeface="Arial" panose="020B0604020202020204" pitchFamily="34" charset="0"/>
              <a:buChar char="•"/>
            </a:pPr>
            <a:r>
              <a:rPr lang="en-US" dirty="0"/>
              <a:t>Fraction of new houses (&lt;10 years old), the fraction of the housing stock that is single detached units, the average number of rooms per unit, and the fraction of units without kitchens</a:t>
            </a:r>
          </a:p>
        </p:txBody>
      </p:sp>
      <p:sp>
        <p:nvSpPr>
          <p:cNvPr id="2" name="Slide Number Placeholder 1"/>
          <p:cNvSpPr>
            <a:spLocks noGrp="1"/>
          </p:cNvSpPr>
          <p:nvPr>
            <p:ph type="sldNum" sz="quarter" idx="4"/>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43</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374650" y="578816"/>
            <a:ext cx="10066809"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Heterogeneity by Demographics &amp; Housing Attributes</a:t>
            </a:r>
          </a:p>
        </p:txBody>
      </p:sp>
    </p:spTree>
    <p:extLst>
      <p:ext uri="{BB962C8B-B14F-4D97-AF65-F5344CB8AC3E}">
        <p14:creationId xmlns:p14="http://schemas.microsoft.com/office/powerpoint/2010/main" val="448868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44</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318453" y="147480"/>
            <a:ext cx="3482795" cy="3046988"/>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Negative impact of licensing on accept rate declines w/ population density</a:t>
            </a:r>
          </a:p>
        </p:txBody>
      </p:sp>
      <p:pic>
        <p:nvPicPr>
          <p:cNvPr id="4" name="Picture 3">
            <a:extLst>
              <a:ext uri="{FF2B5EF4-FFF2-40B4-BE49-F238E27FC236}">
                <a16:creationId xmlns:a16="http://schemas.microsoft.com/office/drawing/2014/main" id="{0678E546-1A8D-447E-8BA5-FB1EF8839C98}"/>
              </a:ext>
            </a:extLst>
          </p:cNvPr>
          <p:cNvPicPr>
            <a:picLocks noChangeAspect="1"/>
          </p:cNvPicPr>
          <p:nvPr/>
        </p:nvPicPr>
        <p:blipFill>
          <a:blip r:embed="rId3"/>
          <a:stretch>
            <a:fillRect/>
          </a:stretch>
        </p:blipFill>
        <p:spPr>
          <a:xfrm>
            <a:off x="5393401" y="19049"/>
            <a:ext cx="5994705" cy="6772863"/>
          </a:xfrm>
          <a:prstGeom prst="rect">
            <a:avLst/>
          </a:prstGeom>
        </p:spPr>
      </p:pic>
      <p:sp>
        <p:nvSpPr>
          <p:cNvPr id="3" name="Rectangle 2">
            <a:extLst>
              <a:ext uri="{FF2B5EF4-FFF2-40B4-BE49-F238E27FC236}">
                <a16:creationId xmlns:a16="http://schemas.microsoft.com/office/drawing/2014/main" id="{C63FD7ED-CC40-40B5-9C78-B53BD02B4846}"/>
              </a:ext>
            </a:extLst>
          </p:cNvPr>
          <p:cNvSpPr/>
          <p:nvPr/>
        </p:nvSpPr>
        <p:spPr>
          <a:xfrm>
            <a:off x="5536563" y="485773"/>
            <a:ext cx="5851543" cy="8382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622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6EA5EF-4D2B-44DE-997C-D74DE43F2714}"/>
              </a:ext>
            </a:extLst>
          </p:cNvPr>
          <p:cNvSpPr>
            <a:spLocks noGrp="1"/>
          </p:cNvSpPr>
          <p:nvPr>
            <p:ph type="sldNum" sz="quarter" idx="10"/>
          </p:nvPr>
        </p:nvSpPr>
        <p:spPr/>
        <p:txBody>
          <a:bodyPr/>
          <a:lstStyle/>
          <a:p>
            <a:fld id="{CFC4FAF4-9A9F-46E5-B790-268A294966BC}" type="slidenum">
              <a:rPr lang="en-US" smtClean="0"/>
              <a:pPr/>
              <a:t>45</a:t>
            </a:fld>
            <a:endParaRPr lang="en-US" dirty="0"/>
          </a:p>
        </p:txBody>
      </p:sp>
      <p:pic>
        <p:nvPicPr>
          <p:cNvPr id="4" name="Picture 3" descr="Chart, line chart&#10;&#10;Description automatically generated">
            <a:extLst>
              <a:ext uri="{FF2B5EF4-FFF2-40B4-BE49-F238E27FC236}">
                <a16:creationId xmlns:a16="http://schemas.microsoft.com/office/drawing/2014/main" id="{82AE4CD6-17B5-47F4-AD0C-592375CD694E}"/>
              </a:ext>
            </a:extLst>
          </p:cNvPr>
          <p:cNvPicPr>
            <a:picLocks noChangeAspect="1"/>
          </p:cNvPicPr>
          <p:nvPr/>
        </p:nvPicPr>
        <p:blipFill>
          <a:blip r:embed="rId2"/>
          <a:stretch>
            <a:fillRect/>
          </a:stretch>
        </p:blipFill>
        <p:spPr>
          <a:xfrm>
            <a:off x="0" y="115234"/>
            <a:ext cx="12192000" cy="6627531"/>
          </a:xfrm>
          <a:prstGeom prst="rect">
            <a:avLst/>
          </a:prstGeom>
        </p:spPr>
      </p:pic>
    </p:spTree>
    <p:extLst>
      <p:ext uri="{BB962C8B-B14F-4D97-AF65-F5344CB8AC3E}">
        <p14:creationId xmlns:p14="http://schemas.microsoft.com/office/powerpoint/2010/main" val="4094586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46</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79087" y="147480"/>
            <a:ext cx="12007082"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Licensing Reduces accept rate by 11p.p. (16%) overall</a:t>
            </a:r>
          </a:p>
        </p:txBody>
      </p:sp>
      <p:grpSp>
        <p:nvGrpSpPr>
          <p:cNvPr id="6" name="Group 5">
            <a:extLst>
              <a:ext uri="{FF2B5EF4-FFF2-40B4-BE49-F238E27FC236}">
                <a16:creationId xmlns:a16="http://schemas.microsoft.com/office/drawing/2014/main" id="{4384C60E-C6C3-4BB2-9587-7BFAEB56560E}"/>
              </a:ext>
            </a:extLst>
          </p:cNvPr>
          <p:cNvGrpSpPr/>
          <p:nvPr/>
        </p:nvGrpSpPr>
        <p:grpSpPr>
          <a:xfrm>
            <a:off x="2719784" y="1385229"/>
            <a:ext cx="6752432" cy="4987103"/>
            <a:chOff x="2586183" y="1797351"/>
            <a:chExt cx="6752432" cy="4987103"/>
          </a:xfrm>
        </p:grpSpPr>
        <p:pic>
          <p:nvPicPr>
            <p:cNvPr id="5" name="Picture 4">
              <a:extLst>
                <a:ext uri="{FF2B5EF4-FFF2-40B4-BE49-F238E27FC236}">
                  <a16:creationId xmlns:a16="http://schemas.microsoft.com/office/drawing/2014/main" id="{CB03CA16-8864-46C5-B306-92424130C382}"/>
                </a:ext>
              </a:extLst>
            </p:cNvPr>
            <p:cNvPicPr>
              <a:picLocks noChangeAspect="1"/>
            </p:cNvPicPr>
            <p:nvPr/>
          </p:nvPicPr>
          <p:blipFill>
            <a:blip r:embed="rId3"/>
            <a:stretch>
              <a:fillRect/>
            </a:stretch>
          </p:blipFill>
          <p:spPr>
            <a:xfrm>
              <a:off x="2586183" y="1797351"/>
              <a:ext cx="6552433" cy="4987103"/>
            </a:xfrm>
            <a:prstGeom prst="rect">
              <a:avLst/>
            </a:prstGeom>
          </p:spPr>
        </p:pic>
        <p:sp>
          <p:nvSpPr>
            <p:cNvPr id="4" name="Rectangle 3">
              <a:extLst>
                <a:ext uri="{FF2B5EF4-FFF2-40B4-BE49-F238E27FC236}">
                  <a16:creationId xmlns:a16="http://schemas.microsoft.com/office/drawing/2014/main" id="{4AC09CDC-3966-46B4-B1F2-F591394787FA}"/>
                </a:ext>
              </a:extLst>
            </p:cNvPr>
            <p:cNvSpPr/>
            <p:nvPr/>
          </p:nvSpPr>
          <p:spPr>
            <a:xfrm>
              <a:off x="2586183" y="2447636"/>
              <a:ext cx="6752432" cy="618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7764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BF7327E0-A3A7-8A45-8566-D9A0623CE0CF}"/>
              </a:ext>
            </a:extLst>
          </p:cNvPr>
          <p:cNvCxnSpPr>
            <a:cxnSpLocks/>
          </p:cNvCxnSpPr>
          <p:nvPr/>
        </p:nvCxnSpPr>
        <p:spPr>
          <a:xfrm>
            <a:off x="11643817" y="6582955"/>
            <a:ext cx="0" cy="201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CFC4FAF4-9A9F-46E5-B790-268A294966BC}" type="slidenum">
              <a:rPr lang="en-US" smtClean="0">
                <a:solidFill>
                  <a:schemeClr val="bg1">
                    <a:lumMod val="50000"/>
                  </a:schemeClr>
                </a:solidFill>
                <a:latin typeface="National 2" panose="020B0504030502020203" pitchFamily="34" charset="77"/>
              </a:rPr>
              <a:pPr/>
              <a:t>47</a:t>
            </a:fld>
            <a:endParaRPr lang="en-US" dirty="0">
              <a:solidFill>
                <a:schemeClr val="bg1">
                  <a:lumMod val="50000"/>
                </a:schemeClr>
              </a:solidFill>
              <a:latin typeface="National 2" panose="020B0504030502020203" pitchFamily="34" charset="77"/>
            </a:endParaRPr>
          </a:p>
        </p:txBody>
      </p:sp>
      <p:sp>
        <p:nvSpPr>
          <p:cNvPr id="55" name="TextBox 54">
            <a:extLst>
              <a:ext uri="{FF2B5EF4-FFF2-40B4-BE49-F238E27FC236}">
                <a16:creationId xmlns:a16="http://schemas.microsoft.com/office/drawing/2014/main" id="{7CF190EE-D1B4-E644-ACD2-2ABA84AD60AE}"/>
              </a:ext>
            </a:extLst>
          </p:cNvPr>
          <p:cNvSpPr txBox="1"/>
          <p:nvPr/>
        </p:nvSpPr>
        <p:spPr>
          <a:xfrm>
            <a:off x="374651" y="615760"/>
            <a:ext cx="8544062"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Summary Statistics</a:t>
            </a:r>
          </a:p>
        </p:txBody>
      </p:sp>
      <p:pic>
        <p:nvPicPr>
          <p:cNvPr id="4" name="Picture 3">
            <a:extLst>
              <a:ext uri="{FF2B5EF4-FFF2-40B4-BE49-F238E27FC236}">
                <a16:creationId xmlns:a16="http://schemas.microsoft.com/office/drawing/2014/main" id="{2CBE526A-4E28-4C05-9128-F5013C21C107}"/>
              </a:ext>
            </a:extLst>
          </p:cNvPr>
          <p:cNvPicPr>
            <a:picLocks noChangeAspect="1"/>
          </p:cNvPicPr>
          <p:nvPr/>
        </p:nvPicPr>
        <p:blipFill>
          <a:blip r:embed="rId3"/>
          <a:stretch>
            <a:fillRect/>
          </a:stretch>
        </p:blipFill>
        <p:spPr>
          <a:xfrm>
            <a:off x="1501937" y="1200535"/>
            <a:ext cx="9392581" cy="5483169"/>
          </a:xfrm>
          <a:prstGeom prst="rect">
            <a:avLst/>
          </a:prstGeom>
        </p:spPr>
      </p:pic>
    </p:spTree>
    <p:extLst>
      <p:ext uri="{BB962C8B-B14F-4D97-AF65-F5344CB8AC3E}">
        <p14:creationId xmlns:p14="http://schemas.microsoft.com/office/powerpoint/2010/main" val="316678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8DEBEA-5BB1-4150-BD20-28D22BA375CC}"/>
              </a:ext>
            </a:extLst>
          </p:cNvPr>
          <p:cNvSpPr>
            <a:spLocks noGrp="1"/>
          </p:cNvSpPr>
          <p:nvPr>
            <p:ph type="sldNum" sz="quarter" idx="10"/>
          </p:nvPr>
        </p:nvSpPr>
        <p:spPr/>
        <p:txBody>
          <a:bodyPr/>
          <a:lstStyle/>
          <a:p>
            <a:fld id="{CFC4FAF4-9A9F-46E5-B790-268A294966BC}" type="slidenum">
              <a:rPr lang="en-US" smtClean="0"/>
              <a:pPr/>
              <a:t>48</a:t>
            </a:fld>
            <a:endParaRPr lang="en-US" dirty="0"/>
          </a:p>
        </p:txBody>
      </p:sp>
      <p:pic>
        <p:nvPicPr>
          <p:cNvPr id="3" name="Picture 2">
            <a:extLst>
              <a:ext uri="{FF2B5EF4-FFF2-40B4-BE49-F238E27FC236}">
                <a16:creationId xmlns:a16="http://schemas.microsoft.com/office/drawing/2014/main" id="{F1FC30DA-401E-42BE-9614-E2888A7BCB8B}"/>
              </a:ext>
            </a:extLst>
          </p:cNvPr>
          <p:cNvPicPr>
            <a:picLocks noChangeAspect="1"/>
          </p:cNvPicPr>
          <p:nvPr/>
        </p:nvPicPr>
        <p:blipFill>
          <a:blip r:embed="rId2"/>
          <a:stretch>
            <a:fillRect/>
          </a:stretch>
        </p:blipFill>
        <p:spPr>
          <a:xfrm>
            <a:off x="1132466" y="1643465"/>
            <a:ext cx="9313696" cy="1134648"/>
          </a:xfrm>
          <a:prstGeom prst="rect">
            <a:avLst/>
          </a:prstGeom>
        </p:spPr>
      </p:pic>
      <p:sp>
        <p:nvSpPr>
          <p:cNvPr id="6" name="TextBox 5">
            <a:extLst>
              <a:ext uri="{FF2B5EF4-FFF2-40B4-BE49-F238E27FC236}">
                <a16:creationId xmlns:a16="http://schemas.microsoft.com/office/drawing/2014/main" id="{A5007BF2-5311-4A9B-BC8A-310D71806097}"/>
              </a:ext>
            </a:extLst>
          </p:cNvPr>
          <p:cNvSpPr txBox="1"/>
          <p:nvPr/>
        </p:nvSpPr>
        <p:spPr>
          <a:xfrm>
            <a:off x="374650" y="578816"/>
            <a:ext cx="11410949"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Empirical Design: Event Study</a:t>
            </a:r>
          </a:p>
        </p:txBody>
      </p:sp>
      <p:pic>
        <p:nvPicPr>
          <p:cNvPr id="9" name="Picture 8">
            <a:extLst>
              <a:ext uri="{FF2B5EF4-FFF2-40B4-BE49-F238E27FC236}">
                <a16:creationId xmlns:a16="http://schemas.microsoft.com/office/drawing/2014/main" id="{5B495684-519E-4CCC-A1DC-4E5E95DA2209}"/>
              </a:ext>
            </a:extLst>
          </p:cNvPr>
          <p:cNvPicPr>
            <a:picLocks noChangeAspect="1"/>
          </p:cNvPicPr>
          <p:nvPr/>
        </p:nvPicPr>
        <p:blipFill>
          <a:blip r:embed="rId3"/>
          <a:stretch>
            <a:fillRect/>
          </a:stretch>
        </p:blipFill>
        <p:spPr>
          <a:xfrm>
            <a:off x="1384239" y="2860292"/>
            <a:ext cx="8513493" cy="3735242"/>
          </a:xfrm>
          <a:prstGeom prst="rect">
            <a:avLst/>
          </a:prstGeom>
        </p:spPr>
      </p:pic>
      <p:pic>
        <p:nvPicPr>
          <p:cNvPr id="7" name="Picture 6">
            <a:extLst>
              <a:ext uri="{FF2B5EF4-FFF2-40B4-BE49-F238E27FC236}">
                <a16:creationId xmlns:a16="http://schemas.microsoft.com/office/drawing/2014/main" id="{925C9F5D-2019-4DA7-9C4F-43D07B5789EE}"/>
              </a:ext>
            </a:extLst>
          </p:cNvPr>
          <p:cNvPicPr>
            <a:picLocks noChangeAspect="1"/>
          </p:cNvPicPr>
          <p:nvPr/>
        </p:nvPicPr>
        <p:blipFill>
          <a:blip r:embed="rId4"/>
          <a:stretch>
            <a:fillRect/>
          </a:stretch>
        </p:blipFill>
        <p:spPr>
          <a:xfrm>
            <a:off x="6832030" y="4181997"/>
            <a:ext cx="5076882" cy="2413537"/>
          </a:xfrm>
          <a:prstGeom prst="rect">
            <a:avLst/>
          </a:prstGeom>
        </p:spPr>
      </p:pic>
    </p:spTree>
    <p:extLst>
      <p:ext uri="{BB962C8B-B14F-4D97-AF65-F5344CB8AC3E}">
        <p14:creationId xmlns:p14="http://schemas.microsoft.com/office/powerpoint/2010/main" val="59860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907988-D989-4F63-BCD8-460706AEAD28}"/>
              </a:ext>
            </a:extLst>
          </p:cNvPr>
          <p:cNvSpPr>
            <a:spLocks noGrp="1"/>
          </p:cNvSpPr>
          <p:nvPr>
            <p:ph idx="1"/>
          </p:nvPr>
        </p:nvSpPr>
        <p:spPr>
          <a:xfrm>
            <a:off x="718457" y="1253331"/>
            <a:ext cx="10515600" cy="4897098"/>
          </a:xfrm>
        </p:spPr>
        <p:txBody>
          <a:bodyPr>
            <a:normAutofit/>
          </a:bodyPr>
          <a:lstStyle/>
          <a:p>
            <a:pPr marL="0" indent="0">
              <a:buNone/>
            </a:pPr>
            <a:endParaRPr lang="en-US" sz="2800" dirty="0"/>
          </a:p>
          <a:p>
            <a:pPr marL="514350" indent="-514350">
              <a:buFont typeface="+mj-lt"/>
              <a:buAutoNum type="arabicPeriod"/>
            </a:pPr>
            <a:r>
              <a:rPr lang="en-US" sz="3000" dirty="0"/>
              <a:t>What is the impact of occupational licensing on the likelihood that a customer engaged in search on a digital platform finds at least one worker who is legally permitted to do the work (“accept rate”)?</a:t>
            </a:r>
          </a:p>
          <a:p>
            <a:pPr marL="514350" indent="-514350">
              <a:buFont typeface="+mj-lt"/>
              <a:buAutoNum type="arabicPeriod"/>
            </a:pPr>
            <a:r>
              <a:rPr lang="en-US" sz="3000" dirty="0"/>
              <a:t>Are these impacts persistent?</a:t>
            </a:r>
          </a:p>
          <a:p>
            <a:pPr marL="514350" indent="-514350">
              <a:buFont typeface="+mj-lt"/>
              <a:buAutoNum type="arabicPeriod"/>
            </a:pPr>
            <a:r>
              <a:rPr lang="en-US" sz="3000" dirty="0"/>
              <a:t>Are they due to licensing increasing customer search on the platform, or reducing labor supply of producers, leading to a labor shortage?</a:t>
            </a:r>
          </a:p>
          <a:p>
            <a:pPr marL="0" indent="0">
              <a:buNone/>
            </a:pPr>
            <a:endParaRPr lang="en-US" sz="2800" dirty="0"/>
          </a:p>
          <a:p>
            <a:endParaRPr lang="en-US" sz="2800"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EB9D723-E68C-42A3-8113-756819E6D784}"/>
              </a:ext>
            </a:extLst>
          </p:cNvPr>
          <p:cNvSpPr>
            <a:spLocks noGrp="1"/>
          </p:cNvSpPr>
          <p:nvPr>
            <p:ph type="sldNum" sz="quarter" idx="12"/>
          </p:nvPr>
        </p:nvSpPr>
        <p:spPr/>
        <p:txBody>
          <a:bodyPr/>
          <a:lstStyle/>
          <a:p>
            <a:fld id="{03DDFC6E-5E23-2140-9DF9-9D0222F25D4E}" type="slidenum">
              <a:rPr lang="en-US" smtClean="0"/>
              <a:t>5</a:t>
            </a:fld>
            <a:endParaRPr lang="en-US"/>
          </a:p>
        </p:txBody>
      </p:sp>
      <p:sp>
        <p:nvSpPr>
          <p:cNvPr id="5" name="TextBox 4">
            <a:extLst>
              <a:ext uri="{FF2B5EF4-FFF2-40B4-BE49-F238E27FC236}">
                <a16:creationId xmlns:a16="http://schemas.microsoft.com/office/drawing/2014/main" id="{FAC91360-22EF-4D75-99BA-7F838B4AE230}"/>
              </a:ext>
            </a:extLst>
          </p:cNvPr>
          <p:cNvSpPr txBox="1"/>
          <p:nvPr/>
        </p:nvSpPr>
        <p:spPr>
          <a:xfrm>
            <a:off x="374650" y="615760"/>
            <a:ext cx="7536897"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Research Questions</a:t>
            </a:r>
          </a:p>
        </p:txBody>
      </p:sp>
    </p:spTree>
    <p:extLst>
      <p:ext uri="{BB962C8B-B14F-4D97-AF65-F5344CB8AC3E}">
        <p14:creationId xmlns:p14="http://schemas.microsoft.com/office/powerpoint/2010/main" val="136442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a:extLst>
              <a:ext uri="{FF2B5EF4-FFF2-40B4-BE49-F238E27FC236}">
                <a16:creationId xmlns:a16="http://schemas.microsoft.com/office/drawing/2014/main" id="{01007844-B54E-4916-ABA1-8F48BAF62F48}"/>
              </a:ext>
            </a:extLst>
          </p:cNvPr>
          <p:cNvGrpSpPr>
            <a:grpSpLocks noChangeAspect="1"/>
          </p:cNvGrpSpPr>
          <p:nvPr/>
        </p:nvGrpSpPr>
        <p:grpSpPr bwMode="auto">
          <a:xfrm>
            <a:off x="8741" y="1521030"/>
            <a:ext cx="6992427" cy="5336970"/>
            <a:chOff x="1840" y="1152"/>
            <a:chExt cx="4000" cy="3053"/>
          </a:xfrm>
        </p:grpSpPr>
        <p:sp>
          <p:nvSpPr>
            <p:cNvPr id="15" name="AutoShape 3">
              <a:extLst>
                <a:ext uri="{FF2B5EF4-FFF2-40B4-BE49-F238E27FC236}">
                  <a16:creationId xmlns:a16="http://schemas.microsoft.com/office/drawing/2014/main" id="{9288FE32-C608-46C3-927F-E6E95C19836F}"/>
                </a:ext>
              </a:extLst>
            </p:cNvPr>
            <p:cNvSpPr>
              <a:spLocks noChangeAspect="1" noChangeArrowheads="1" noTextEdit="1"/>
            </p:cNvSpPr>
            <p:nvPr/>
          </p:nvSpPr>
          <p:spPr bwMode="auto">
            <a:xfrm>
              <a:off x="1840" y="1152"/>
              <a:ext cx="4000" cy="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 name="Picture 5">
              <a:extLst>
                <a:ext uri="{FF2B5EF4-FFF2-40B4-BE49-F238E27FC236}">
                  <a16:creationId xmlns:a16="http://schemas.microsoft.com/office/drawing/2014/main" id="{B8D9BAB4-A18F-4C3F-85AF-1B48494E7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 y="1152"/>
              <a:ext cx="4005" cy="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ED841C15-9CE8-49A0-A0D5-A1302CE8C888}"/>
              </a:ext>
            </a:extLst>
          </p:cNvPr>
          <p:cNvSpPr>
            <a:spLocks noGrp="1"/>
          </p:cNvSpPr>
          <p:nvPr>
            <p:ph type="sldNum" sz="quarter" idx="10"/>
          </p:nvPr>
        </p:nvSpPr>
        <p:spPr/>
        <p:txBody>
          <a:bodyPr/>
          <a:lstStyle/>
          <a:p>
            <a:fld id="{CFC4FAF4-9A9F-46E5-B790-268A294966BC}" type="slidenum">
              <a:rPr lang="en-US" smtClean="0"/>
              <a:pPr/>
              <a:t>6</a:t>
            </a:fld>
            <a:endParaRPr lang="en-US" dirty="0"/>
          </a:p>
        </p:txBody>
      </p:sp>
      <p:sp>
        <p:nvSpPr>
          <p:cNvPr id="4" name="TextBox 3">
            <a:extLst>
              <a:ext uri="{FF2B5EF4-FFF2-40B4-BE49-F238E27FC236}">
                <a16:creationId xmlns:a16="http://schemas.microsoft.com/office/drawing/2014/main" id="{31E80FAA-F9FB-45E2-BB76-4F6FC2E8F327}"/>
              </a:ext>
            </a:extLst>
          </p:cNvPr>
          <p:cNvSpPr txBox="1"/>
          <p:nvPr/>
        </p:nvSpPr>
        <p:spPr>
          <a:xfrm>
            <a:off x="334409" y="402310"/>
            <a:ext cx="11523182" cy="1077218"/>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Customer search generates demand, which is fulfilled if service providers purchase the lead</a:t>
            </a:r>
          </a:p>
        </p:txBody>
      </p:sp>
      <p:sp>
        <p:nvSpPr>
          <p:cNvPr id="3" name="Rectangle 2">
            <a:extLst>
              <a:ext uri="{FF2B5EF4-FFF2-40B4-BE49-F238E27FC236}">
                <a16:creationId xmlns:a16="http://schemas.microsoft.com/office/drawing/2014/main" id="{98360C0E-6B70-4401-BAA4-749C9A616DA8}"/>
              </a:ext>
            </a:extLst>
          </p:cNvPr>
          <p:cNvSpPr/>
          <p:nvPr/>
        </p:nvSpPr>
        <p:spPr>
          <a:xfrm>
            <a:off x="7335577" y="1059236"/>
            <a:ext cx="4673725" cy="5893921"/>
          </a:xfrm>
          <a:prstGeom prst="rect">
            <a:avLst/>
          </a:prstGeom>
        </p:spPr>
        <p:txBody>
          <a:bodyPr wrap="square">
            <a:spAutoFit/>
          </a:bodyPr>
          <a:lstStyle/>
          <a:p>
            <a:pPr lvl="1"/>
            <a:endParaRPr lang="en-US" sz="2000" dirty="0"/>
          </a:p>
          <a:p>
            <a:endParaRPr lang="en-US" sz="2500" b="1" u="sng" dirty="0"/>
          </a:p>
          <a:p>
            <a:r>
              <a:rPr lang="en-US" sz="2500" b="1" u="sng" dirty="0"/>
              <a:t>Outcome of Interest</a:t>
            </a:r>
            <a:r>
              <a:rPr lang="en-US" sz="2500" dirty="0"/>
              <a:t>: probability that a customer searching for a service provider can find at least one service provider who satisfies state requirements for working (</a:t>
            </a:r>
            <a:r>
              <a:rPr lang="en-US" sz="2500" dirty="0">
                <a:solidFill>
                  <a:srgbClr val="FF0000"/>
                </a:solidFill>
              </a:rPr>
              <a:t>“accept rate”</a:t>
            </a:r>
            <a:r>
              <a:rPr lang="en-US" sz="2500" dirty="0"/>
              <a:t> or </a:t>
            </a:r>
            <a:r>
              <a:rPr lang="en-US" sz="2500" dirty="0">
                <a:solidFill>
                  <a:srgbClr val="FF0000"/>
                </a:solidFill>
              </a:rPr>
              <a:t>“success rate for customer search”</a:t>
            </a:r>
            <a:r>
              <a:rPr lang="en-US" sz="2500" dirty="0"/>
              <a:t>)</a:t>
            </a:r>
          </a:p>
          <a:p>
            <a:pPr marL="457200" indent="-457200">
              <a:buFont typeface="Wingdings" panose="05000000000000000000" pitchFamily="2" charset="2"/>
              <a:buChar char="Ø"/>
            </a:pPr>
            <a:endParaRPr lang="en-US" sz="2500" dirty="0"/>
          </a:p>
          <a:p>
            <a:pPr marL="457200" indent="-457200">
              <a:buFont typeface="Wingdings" panose="05000000000000000000" pitchFamily="2" charset="2"/>
              <a:buChar char="Ø"/>
            </a:pPr>
            <a:endParaRPr lang="en-US" sz="2500" dirty="0"/>
          </a:p>
          <a:p>
            <a:endParaRPr lang="en-US" sz="2500" dirty="0"/>
          </a:p>
          <a:p>
            <a:pPr marL="914400" lvl="1" indent="-457200">
              <a:buFont typeface="Wingdings" panose="05000000000000000000" pitchFamily="2" charset="2"/>
              <a:buChar char="Ø"/>
            </a:pPr>
            <a:endParaRPr lang="en-US" sz="2500" dirty="0"/>
          </a:p>
          <a:p>
            <a:pPr lvl="1"/>
            <a:endParaRPr lang="en-US" sz="2500" dirty="0"/>
          </a:p>
          <a:p>
            <a:endParaRPr lang="en-US" sz="3200" dirty="0"/>
          </a:p>
        </p:txBody>
      </p:sp>
      <p:sp>
        <p:nvSpPr>
          <p:cNvPr id="5" name="AutoShape 2">
            <a:extLst>
              <a:ext uri="{FF2B5EF4-FFF2-40B4-BE49-F238E27FC236}">
                <a16:creationId xmlns:a16="http://schemas.microsoft.com/office/drawing/2014/main" id="{1989F9DC-7A28-43D9-AE62-2B0DBBC4C5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2654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53A5E9-9DBA-4CCD-89AA-25D226E47F50}"/>
              </a:ext>
            </a:extLst>
          </p:cNvPr>
          <p:cNvSpPr>
            <a:spLocks noGrp="1"/>
          </p:cNvSpPr>
          <p:nvPr>
            <p:ph type="sldNum" sz="quarter" idx="10"/>
          </p:nvPr>
        </p:nvSpPr>
        <p:spPr/>
        <p:txBody>
          <a:bodyPr/>
          <a:lstStyle/>
          <a:p>
            <a:fld id="{CFC4FAF4-9A9F-46E5-B790-268A294966BC}" type="slidenum">
              <a:rPr lang="en-US" smtClean="0"/>
              <a:pPr/>
              <a:t>7</a:t>
            </a:fld>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B44A664F-DDFB-4F08-B03D-79B3DC805623}"/>
              </a:ext>
            </a:extLst>
          </p:cNvPr>
          <p:cNvPicPr>
            <a:picLocks noChangeAspect="1"/>
          </p:cNvPicPr>
          <p:nvPr/>
        </p:nvPicPr>
        <p:blipFill>
          <a:blip r:embed="rId2"/>
          <a:stretch>
            <a:fillRect/>
          </a:stretch>
        </p:blipFill>
        <p:spPr>
          <a:xfrm>
            <a:off x="540981" y="1512160"/>
            <a:ext cx="5407237" cy="4950823"/>
          </a:xfrm>
          <a:prstGeom prst="rect">
            <a:avLst/>
          </a:prstGeom>
        </p:spPr>
      </p:pic>
      <p:sp>
        <p:nvSpPr>
          <p:cNvPr id="6" name="TextBox 5">
            <a:extLst>
              <a:ext uri="{FF2B5EF4-FFF2-40B4-BE49-F238E27FC236}">
                <a16:creationId xmlns:a16="http://schemas.microsoft.com/office/drawing/2014/main" id="{0D4716ED-C71C-4108-901B-6E133CE5829D}"/>
              </a:ext>
            </a:extLst>
          </p:cNvPr>
          <p:cNvSpPr txBox="1"/>
          <p:nvPr/>
        </p:nvSpPr>
        <p:spPr>
          <a:xfrm>
            <a:off x="540981" y="712914"/>
            <a:ext cx="11006282"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Example of an Accept (Y=1)</a:t>
            </a:r>
          </a:p>
        </p:txBody>
      </p:sp>
      <p:pic>
        <p:nvPicPr>
          <p:cNvPr id="7" name="Picture 6" descr="Graphical user interface, application, Teams&#10;&#10;Description automatically generated">
            <a:extLst>
              <a:ext uri="{FF2B5EF4-FFF2-40B4-BE49-F238E27FC236}">
                <a16:creationId xmlns:a16="http://schemas.microsoft.com/office/drawing/2014/main" id="{481B445C-AB13-4BB0-8394-77BA0689F515}"/>
              </a:ext>
            </a:extLst>
          </p:cNvPr>
          <p:cNvPicPr>
            <a:picLocks noChangeAspect="1"/>
          </p:cNvPicPr>
          <p:nvPr/>
        </p:nvPicPr>
        <p:blipFill>
          <a:blip r:embed="rId3"/>
          <a:stretch>
            <a:fillRect/>
          </a:stretch>
        </p:blipFill>
        <p:spPr>
          <a:xfrm>
            <a:off x="6868886" y="1824265"/>
            <a:ext cx="5122163" cy="4669049"/>
          </a:xfrm>
          <a:prstGeom prst="rect">
            <a:avLst/>
          </a:prstGeom>
        </p:spPr>
      </p:pic>
      <p:sp>
        <p:nvSpPr>
          <p:cNvPr id="10" name="TextBox 9">
            <a:extLst>
              <a:ext uri="{FF2B5EF4-FFF2-40B4-BE49-F238E27FC236}">
                <a16:creationId xmlns:a16="http://schemas.microsoft.com/office/drawing/2014/main" id="{01E45955-6369-45E1-8B30-9C00975D64A8}"/>
              </a:ext>
            </a:extLst>
          </p:cNvPr>
          <p:cNvSpPr txBox="1"/>
          <p:nvPr/>
        </p:nvSpPr>
        <p:spPr>
          <a:xfrm>
            <a:off x="6394803" y="767869"/>
            <a:ext cx="5768495"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Example of a non-Accept (Y=0)</a:t>
            </a:r>
          </a:p>
        </p:txBody>
      </p:sp>
    </p:spTree>
    <p:extLst>
      <p:ext uri="{BB962C8B-B14F-4D97-AF65-F5344CB8AC3E}">
        <p14:creationId xmlns:p14="http://schemas.microsoft.com/office/powerpoint/2010/main" val="134284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78FA83-AB6A-454B-BB8B-4D578D20F5DE}"/>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Novel proprietary data from online platform with verified task level measures of licensing</a:t>
            </a:r>
          </a:p>
          <a:p>
            <a:pPr marL="457200" indent="-457200">
              <a:buFont typeface="Arial" panose="020B0604020202020204" pitchFamily="34" charset="0"/>
              <a:buChar char="•"/>
            </a:pPr>
            <a:r>
              <a:rPr lang="en-US" dirty="0"/>
              <a:t>Two research designs</a:t>
            </a:r>
          </a:p>
          <a:p>
            <a:pPr marL="914377" lvl="1" indent="-457200">
              <a:buFont typeface="Arial" panose="020B0604020202020204" pitchFamily="34" charset="0"/>
              <a:buChar char="•"/>
            </a:pPr>
            <a:r>
              <a:rPr lang="en-US" dirty="0"/>
              <a:t>Event-study: NJ reform pool contractors licenses</a:t>
            </a:r>
          </a:p>
          <a:p>
            <a:pPr marL="914377" lvl="1" indent="-457200">
              <a:buFont typeface="Arial" panose="020B0604020202020204" pitchFamily="34" charset="0"/>
              <a:buChar char="•"/>
            </a:pPr>
            <a:r>
              <a:rPr lang="en-US" dirty="0"/>
              <a:t>Border discontinuity design all tasks</a:t>
            </a:r>
          </a:p>
          <a:p>
            <a:pPr marL="457200" indent="-457200">
              <a:buFont typeface="Arial" panose="020B0604020202020204" pitchFamily="34" charset="0"/>
              <a:buChar char="•"/>
            </a:pPr>
            <a:r>
              <a:rPr lang="en-US" dirty="0"/>
              <a:t>We find convergent evidence that</a:t>
            </a:r>
          </a:p>
          <a:p>
            <a:pPr marL="914377" lvl="1" indent="-457200">
              <a:buFont typeface="Arial" panose="020B0604020202020204" pitchFamily="34" charset="0"/>
              <a:buChar char="•"/>
            </a:pPr>
            <a:r>
              <a:rPr lang="en-US" dirty="0"/>
              <a:t>Licensing reduces the accept rate</a:t>
            </a:r>
          </a:p>
          <a:p>
            <a:pPr marL="914377" lvl="1" indent="-457200">
              <a:buFont typeface="Arial" panose="020B0604020202020204" pitchFamily="34" charset="0"/>
              <a:buChar char="•"/>
            </a:pPr>
            <a:r>
              <a:rPr lang="en-US" dirty="0"/>
              <a:t>Reduction is persistent (2 years out)</a:t>
            </a:r>
          </a:p>
          <a:p>
            <a:pPr marL="914377" lvl="1" indent="-457200">
              <a:buFont typeface="Arial" panose="020B0604020202020204" pitchFamily="34" charset="0"/>
              <a:buChar char="•"/>
            </a:pPr>
            <a:r>
              <a:rPr lang="en-US" dirty="0"/>
              <a:t>The reduction in the accept rate is driven by a reduction in labor supply and not an increase in volume of customer search</a:t>
            </a:r>
          </a:p>
        </p:txBody>
      </p:sp>
      <p:sp>
        <p:nvSpPr>
          <p:cNvPr id="3" name="Slide Number Placeholder 2">
            <a:extLst>
              <a:ext uri="{FF2B5EF4-FFF2-40B4-BE49-F238E27FC236}">
                <a16:creationId xmlns:a16="http://schemas.microsoft.com/office/drawing/2014/main" id="{D7810039-7368-4F30-BFE3-2D5D6EB357A3}"/>
              </a:ext>
            </a:extLst>
          </p:cNvPr>
          <p:cNvSpPr>
            <a:spLocks noGrp="1"/>
          </p:cNvSpPr>
          <p:nvPr>
            <p:ph type="sldNum" sz="quarter" idx="4"/>
          </p:nvPr>
        </p:nvSpPr>
        <p:spPr/>
        <p:txBody>
          <a:bodyPr/>
          <a:lstStyle/>
          <a:p>
            <a:fld id="{B3EB8C9A-04CD-BB47-AA17-37DD8838A243}" type="slidenum">
              <a:rPr lang="en-US" smtClean="0"/>
              <a:pPr/>
              <a:t>8</a:t>
            </a:fld>
            <a:endParaRPr lang="en-US" dirty="0"/>
          </a:p>
        </p:txBody>
      </p:sp>
      <p:sp>
        <p:nvSpPr>
          <p:cNvPr id="5" name="TextBox 4">
            <a:extLst>
              <a:ext uri="{FF2B5EF4-FFF2-40B4-BE49-F238E27FC236}">
                <a16:creationId xmlns:a16="http://schemas.microsoft.com/office/drawing/2014/main" id="{F3B9AFFD-A06D-45A7-9560-3FDF1E240201}"/>
              </a:ext>
            </a:extLst>
          </p:cNvPr>
          <p:cNvSpPr txBox="1"/>
          <p:nvPr/>
        </p:nvSpPr>
        <p:spPr>
          <a:xfrm>
            <a:off x="688956" y="630404"/>
            <a:ext cx="7536897"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Our Approach and Key Findings</a:t>
            </a:r>
          </a:p>
        </p:txBody>
      </p:sp>
    </p:spTree>
    <p:extLst>
      <p:ext uri="{BB962C8B-B14F-4D97-AF65-F5344CB8AC3E}">
        <p14:creationId xmlns:p14="http://schemas.microsoft.com/office/powerpoint/2010/main" val="381612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41C15-9CE8-49A0-A0D5-A1302CE8C888}"/>
              </a:ext>
            </a:extLst>
          </p:cNvPr>
          <p:cNvSpPr>
            <a:spLocks noGrp="1"/>
          </p:cNvSpPr>
          <p:nvPr>
            <p:ph type="sldNum" sz="quarter" idx="10"/>
          </p:nvPr>
        </p:nvSpPr>
        <p:spPr/>
        <p:txBody>
          <a:bodyPr/>
          <a:lstStyle/>
          <a:p>
            <a:fld id="{CFC4FAF4-9A9F-46E5-B790-268A294966BC}" type="slidenum">
              <a:rPr lang="en-US" smtClean="0"/>
              <a:pPr/>
              <a:t>9</a:t>
            </a:fld>
            <a:endParaRPr lang="en-US" dirty="0"/>
          </a:p>
        </p:txBody>
      </p:sp>
      <p:sp>
        <p:nvSpPr>
          <p:cNvPr id="4" name="TextBox 3">
            <a:extLst>
              <a:ext uri="{FF2B5EF4-FFF2-40B4-BE49-F238E27FC236}">
                <a16:creationId xmlns:a16="http://schemas.microsoft.com/office/drawing/2014/main" id="{31E80FAA-F9FB-45E2-BB76-4F6FC2E8F327}"/>
              </a:ext>
            </a:extLst>
          </p:cNvPr>
          <p:cNvSpPr txBox="1"/>
          <p:nvPr/>
        </p:nvSpPr>
        <p:spPr>
          <a:xfrm>
            <a:off x="374651" y="615760"/>
            <a:ext cx="5914938" cy="584775"/>
          </a:xfrm>
          <a:prstGeom prst="rect">
            <a:avLst/>
          </a:prstGeom>
          <a:noFill/>
        </p:spPr>
        <p:txBody>
          <a:bodyPr wrap="square">
            <a:spAutoFit/>
          </a:bodyPr>
          <a:lstStyle/>
          <a:p>
            <a:pPr>
              <a:defRPr/>
            </a:pPr>
            <a:r>
              <a:rPr lang="en-US" sz="3200" b="1" spc="100" dirty="0">
                <a:solidFill>
                  <a:srgbClr val="003359"/>
                </a:solidFill>
                <a:latin typeface="National 2 Medium" panose="020B0504030502020203" pitchFamily="34" charset="77"/>
                <a:ea typeface="Sharp Sans Light" pitchFamily="2" charset="77"/>
                <a:cs typeface="Sharp Sans Light" pitchFamily="2" charset="77"/>
              </a:rPr>
              <a:t>Contributions </a:t>
            </a:r>
          </a:p>
        </p:txBody>
      </p:sp>
      <p:sp>
        <p:nvSpPr>
          <p:cNvPr id="3" name="Rectangle 2">
            <a:extLst>
              <a:ext uri="{FF2B5EF4-FFF2-40B4-BE49-F238E27FC236}">
                <a16:creationId xmlns:a16="http://schemas.microsoft.com/office/drawing/2014/main" id="{98360C0E-6B70-4401-BAA4-749C9A616DA8}"/>
              </a:ext>
            </a:extLst>
          </p:cNvPr>
          <p:cNvSpPr/>
          <p:nvPr/>
        </p:nvSpPr>
        <p:spPr>
          <a:xfrm>
            <a:off x="-530224" y="1322481"/>
            <a:ext cx="11393313" cy="4124206"/>
          </a:xfrm>
          <a:prstGeom prst="rect">
            <a:avLst/>
          </a:prstGeom>
        </p:spPr>
        <p:txBody>
          <a:bodyPr wrap="square">
            <a:spAutoFit/>
          </a:bodyPr>
          <a:lstStyle/>
          <a:p>
            <a:pPr lvl="2"/>
            <a:endParaRPr lang="en-US" sz="2500" dirty="0"/>
          </a:p>
          <a:p>
            <a:pPr marL="1828800" lvl="3" indent="-457200">
              <a:buFont typeface="+mj-lt"/>
              <a:buAutoNum type="arabicPeriod"/>
            </a:pPr>
            <a:r>
              <a:rPr lang="en-US" sz="3000" dirty="0"/>
              <a:t>Identify successful search as a new margin along which occupational licensing impacts labor markets</a:t>
            </a:r>
          </a:p>
          <a:p>
            <a:pPr marL="1828800" lvl="3" indent="-457200">
              <a:buFont typeface="+mj-lt"/>
              <a:buAutoNum type="arabicPeriod"/>
            </a:pPr>
            <a:r>
              <a:rPr lang="en-US" sz="3000" dirty="0"/>
              <a:t>One of first studies to show the impact of licensing exploiting task-level variation in licensing</a:t>
            </a:r>
          </a:p>
          <a:p>
            <a:pPr marL="1828800" lvl="3" indent="-457200">
              <a:buFont typeface="+mj-lt"/>
              <a:buAutoNum type="arabicPeriod"/>
            </a:pPr>
            <a:r>
              <a:rPr lang="en-US" sz="3000" dirty="0"/>
              <a:t>Demonstrate that licensing produces persistent labor shortages</a:t>
            </a:r>
          </a:p>
          <a:p>
            <a:pPr marL="1828800" lvl="3" indent="-457200">
              <a:buFont typeface="+mj-lt"/>
              <a:buAutoNum type="arabicPeriod"/>
            </a:pPr>
            <a:endParaRPr lang="en-US" sz="2500" dirty="0"/>
          </a:p>
          <a:p>
            <a:endParaRPr lang="en-US" sz="3200" dirty="0"/>
          </a:p>
        </p:txBody>
      </p:sp>
    </p:spTree>
    <p:extLst>
      <p:ext uri="{BB962C8B-B14F-4D97-AF65-F5344CB8AC3E}">
        <p14:creationId xmlns:p14="http://schemas.microsoft.com/office/powerpoint/2010/main" val="3842425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_93bf29UjJHfQRNRBz2om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11F5C321128248B2F04566C6EAEE73" ma:contentTypeVersion="13" ma:contentTypeDescription="Create a new document." ma:contentTypeScope="" ma:versionID="286c02a6a9e244ca897e015c1e83b8c9">
  <xsd:schema xmlns:xsd="http://www.w3.org/2001/XMLSchema" xmlns:xs="http://www.w3.org/2001/XMLSchema" xmlns:p="http://schemas.microsoft.com/office/2006/metadata/properties" xmlns:ns3="a75b0bdf-59ce-4cca-9f1a-06acd5dc1cbd" xmlns:ns4="9b85559d-1b31-41db-acbf-a07a111d7637" targetNamespace="http://schemas.microsoft.com/office/2006/metadata/properties" ma:root="true" ma:fieldsID="c22fc46dbf5d54bc0cd32bdbc32f15c7" ns3:_="" ns4:_="">
    <xsd:import namespace="a75b0bdf-59ce-4cca-9f1a-06acd5dc1cbd"/>
    <xsd:import namespace="9b85559d-1b31-41db-acbf-a07a111d763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5b0bdf-59ce-4cca-9f1a-06acd5dc1c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85559d-1b31-41db-acbf-a07a111d763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EF6C0B-5073-4158-ACA3-1048A68C12CE}">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9b85559d-1b31-41db-acbf-a07a111d7637"/>
    <ds:schemaRef ds:uri="http://schemas.microsoft.com/office/2006/documentManagement/types"/>
    <ds:schemaRef ds:uri="http://purl.org/dc/terms/"/>
    <ds:schemaRef ds:uri="a75b0bdf-59ce-4cca-9f1a-06acd5dc1cbd"/>
    <ds:schemaRef ds:uri="http://www.w3.org/XML/1998/namespace"/>
    <ds:schemaRef ds:uri="http://purl.org/dc/dcmitype/"/>
  </ds:schemaRefs>
</ds:datastoreItem>
</file>

<file path=customXml/itemProps2.xml><?xml version="1.0" encoding="utf-8"?>
<ds:datastoreItem xmlns:ds="http://schemas.openxmlformats.org/officeDocument/2006/customXml" ds:itemID="{9EB49C48-D48F-4E37-B6C8-4CD04CD4B9F2}">
  <ds:schemaRefs>
    <ds:schemaRef ds:uri="http://schemas.microsoft.com/sharepoint/v3/contenttype/forms"/>
  </ds:schemaRefs>
</ds:datastoreItem>
</file>

<file path=customXml/itemProps3.xml><?xml version="1.0" encoding="utf-8"?>
<ds:datastoreItem xmlns:ds="http://schemas.openxmlformats.org/officeDocument/2006/customXml" ds:itemID="{550C7478-0E7D-4B13-90C8-50F40CB02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5b0bdf-59ce-4cca-9f1a-06acd5dc1cbd"/>
    <ds:schemaRef ds:uri="9b85559d-1b31-41db-acbf-a07a111d76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373254</TotalTime>
  <Words>2549</Words>
  <Application>Microsoft Office PowerPoint</Application>
  <PresentationFormat>Widescreen</PresentationFormat>
  <Paragraphs>321</Paragraphs>
  <Slides>48</Slides>
  <Notes>32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0" baseType="lpstr">
      <vt:lpstr>Arial</vt:lpstr>
      <vt:lpstr>Calibri</vt:lpstr>
      <vt:lpstr>Calibri Light</vt:lpstr>
      <vt:lpstr>Helvetica Neue</vt:lpstr>
      <vt:lpstr>Helvetica Regular</vt:lpstr>
      <vt:lpstr>Montserrat Light</vt:lpstr>
      <vt:lpstr>National 2</vt:lpstr>
      <vt:lpstr>National 2 Light</vt:lpstr>
      <vt:lpstr>National 2 Medium</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Reduction in Supply not Demand</vt:lpstr>
      <vt:lpstr>PowerPoint Presentation</vt:lpstr>
      <vt:lpstr>PowerPoint Presentation</vt:lpstr>
      <vt:lpstr>PowerPoint Presentation</vt:lpstr>
      <vt:lpstr>PowerPoint Presentation</vt:lpstr>
      <vt:lpstr>Mechanism: licensing reduces number of accepts but has no impact on volume of search</vt:lpstr>
      <vt:lpstr>PowerPoint Presentation</vt:lpstr>
      <vt:lpstr>Pros predict that licensing would increase accept rate by 26% (opposite of what we find)</vt:lpstr>
      <vt:lpstr>Summary of Results</vt:lpstr>
      <vt:lpstr>PowerPoint Presentation</vt:lpstr>
      <vt:lpstr>PowerPoint Presentation</vt:lpstr>
      <vt:lpstr>PowerPoint Presentation</vt:lpstr>
      <vt:lpstr>PowerPoint Presentation</vt:lpstr>
      <vt:lpstr>PowerPoint Presentation</vt:lpstr>
      <vt:lpstr>Licensing Reduces Accept Rate by 12pp or 21% in population reweighted 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Wright, Shay</dc:creator>
  <cp:lastModifiedBy>Blair, Peter Quartermaine</cp:lastModifiedBy>
  <cp:revision>2926</cp:revision>
  <cp:lastPrinted>2019-09-05T17:51:08Z</cp:lastPrinted>
  <dcterms:created xsi:type="dcterms:W3CDTF">2016-09-06T15:21:01Z</dcterms:created>
  <dcterms:modified xsi:type="dcterms:W3CDTF">2022-03-11T14:56:54Z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0x0101005211F5C321128248B2F04566C6EAEE73</vt:lpwstr>
  </property>
</Properties>
</file>