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Open Sans SemiBold"/>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OpenSansSemiBold-bold.fntdata"/><Relationship Id="rId43" Type="http://schemas.openxmlformats.org/officeDocument/2006/relationships/font" Target="fonts/OpenSansSemiBold-regular.fntdata"/><Relationship Id="rId46" Type="http://schemas.openxmlformats.org/officeDocument/2006/relationships/font" Target="fonts/OpenSansSemiBold-boldItalic.fntdata"/><Relationship Id="rId45" Type="http://schemas.openxmlformats.org/officeDocument/2006/relationships/font" Target="fonts/Open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e6984e38e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g11e6984e38e_2_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SzPts val="1100"/>
              <a:buAutoNum type="arabicPeriod"/>
            </a:pPr>
            <a:r>
              <a:rPr b="1" lang="en"/>
              <a:t>Opening the cession on the effect of privacy regulation</a:t>
            </a:r>
            <a:endParaRPr b="1"/>
          </a:p>
          <a:p>
            <a:pPr indent="-298450" lvl="0" marL="457200" rtl="0" algn="l">
              <a:spcBef>
                <a:spcPts val="0"/>
              </a:spcBef>
              <a:spcAft>
                <a:spcPts val="0"/>
              </a:spcAft>
              <a:buSzPts val="1100"/>
              <a:buAutoNum type="arabicPeriod"/>
            </a:pPr>
            <a:r>
              <a:rPr b="1" lang="en"/>
              <a:t>With the paper</a:t>
            </a:r>
            <a:endParaRPr b="1"/>
          </a:p>
          <a:p>
            <a:pPr indent="-298450" lvl="0" marL="457200" rtl="0" algn="l">
              <a:spcBef>
                <a:spcPts val="0"/>
              </a:spcBef>
              <a:spcAft>
                <a:spcPts val="0"/>
              </a:spcAft>
              <a:buSzPts val="1100"/>
              <a:buAutoNum type="arabicPeriod"/>
            </a:pPr>
            <a:r>
              <a:rPr b="1" lang="en"/>
              <a:t>Co-</a:t>
            </a:r>
            <a:r>
              <a:rPr b="1" lang="en"/>
              <a:t>author</a:t>
            </a:r>
            <a:r>
              <a:rPr b="1" lang="en"/>
              <a:t> are in the room</a:t>
            </a:r>
            <a:endParaRPr b="1"/>
          </a:p>
          <a:p>
            <a:pPr indent="0" lvl="0" marL="0" rtl="0" algn="l">
              <a:spcBef>
                <a:spcPts val="0"/>
              </a:spcBef>
              <a:spcAft>
                <a:spcPts val="0"/>
              </a:spcAft>
              <a:buClr>
                <a:schemeClr val="dk1"/>
              </a:buClr>
              <a:buSzPts val="1200"/>
              <a:buFont typeface="Calibri"/>
              <a:buNone/>
            </a:pPr>
            <a:r>
              <a:t/>
            </a:r>
            <a:endParaRPr b="1"/>
          </a:p>
        </p:txBody>
      </p:sp>
      <p:sp>
        <p:nvSpPr>
          <p:cNvPr id="58" name="Google Shape;58;g11e6984e38e_2_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fac3428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fac3428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1950" lvl="0" marL="457200" rtl="0" algn="l">
              <a:lnSpc>
                <a:spcPct val="90000"/>
              </a:lnSpc>
              <a:spcBef>
                <a:spcPts val="800"/>
              </a:spcBef>
              <a:spcAft>
                <a:spcPts val="0"/>
              </a:spcAft>
              <a:buClr>
                <a:schemeClr val="dk1"/>
              </a:buClr>
              <a:buSzPts val="2100"/>
              <a:buChar char="●"/>
            </a:pPr>
            <a:r>
              <a:rPr lang="en" sz="1800">
                <a:solidFill>
                  <a:srgbClr val="595959"/>
                </a:solidFill>
                <a:latin typeface="Open Sans"/>
                <a:ea typeface="Open Sans"/>
                <a:cs typeface="Open Sans"/>
                <a:sym typeface="Open Sans"/>
              </a:rPr>
              <a:t>We found very limited ecosystem or website level effects of the GDPR.</a:t>
            </a:r>
            <a:endParaRPr sz="1800">
              <a:solidFill>
                <a:srgbClr val="595959"/>
              </a:solidFill>
              <a:latin typeface="Open Sans"/>
              <a:ea typeface="Open Sans"/>
              <a:cs typeface="Open Sans"/>
              <a:sym typeface="Open Sans"/>
            </a:endParaRPr>
          </a:p>
          <a:p>
            <a:pPr indent="-342900" lvl="0" marL="457200" rtl="0" algn="l">
              <a:lnSpc>
                <a:spcPct val="90000"/>
              </a:lnSpc>
              <a:spcBef>
                <a:spcPts val="0"/>
              </a:spcBef>
              <a:spcAft>
                <a:spcPts val="0"/>
              </a:spcAft>
              <a:buClr>
                <a:srgbClr val="595959"/>
              </a:buClr>
              <a:buSzPts val="1800"/>
              <a:buFont typeface="Open Sans"/>
              <a:buChar char="●"/>
            </a:pPr>
            <a:r>
              <a:rPr lang="en" sz="1800">
                <a:solidFill>
                  <a:srgbClr val="595959"/>
                </a:solidFill>
                <a:latin typeface="Open Sans"/>
                <a:ea typeface="Open Sans"/>
                <a:cs typeface="Open Sans"/>
                <a:sym typeface="Open Sans"/>
              </a:rPr>
              <a:t>We then try to see if the effect come from a websites level effect using LATE approach our Look ahead Matching </a:t>
            </a:r>
            <a:endParaRPr sz="1800">
              <a:solidFill>
                <a:srgbClr val="595959"/>
              </a:solidFill>
              <a:latin typeface="Open Sans"/>
              <a:ea typeface="Open Sans"/>
              <a:cs typeface="Open Sans"/>
              <a:sym typeface="Open Sans"/>
            </a:endParaRPr>
          </a:p>
          <a:p>
            <a:pPr indent="-342900" lvl="0" marL="457200" rtl="0" algn="l">
              <a:lnSpc>
                <a:spcPct val="90000"/>
              </a:lnSpc>
              <a:spcBef>
                <a:spcPts val="0"/>
              </a:spcBef>
              <a:spcAft>
                <a:spcPts val="0"/>
              </a:spcAft>
              <a:buClr>
                <a:srgbClr val="595959"/>
              </a:buClr>
              <a:buSzPts val="1800"/>
              <a:buFont typeface="Open Sans"/>
              <a:buChar char="●"/>
            </a:pPr>
            <a:r>
              <a:rPr lang="en" sz="1800">
                <a:solidFill>
                  <a:srgbClr val="595959"/>
                </a:solidFill>
                <a:latin typeface="Open Sans"/>
                <a:ea typeface="Open Sans"/>
                <a:cs typeface="Open Sans"/>
                <a:sym typeface="Open Sans"/>
              </a:rPr>
              <a:t>The results are more nuance, we still only find an effect for page views but that probably no capture the complet effect</a:t>
            </a:r>
            <a:endParaRPr sz="1800">
              <a:solidFill>
                <a:srgbClr val="595959"/>
              </a:solidFill>
              <a:latin typeface="Open Sans"/>
              <a:ea typeface="Open Sans"/>
              <a:cs typeface="Open Sans"/>
              <a:sym typeface="Open Sans"/>
            </a:endParaRPr>
          </a:p>
          <a:p>
            <a:pPr indent="-342900" lvl="0" marL="457200" rtl="0" algn="l">
              <a:lnSpc>
                <a:spcPct val="90000"/>
              </a:lnSpc>
              <a:spcBef>
                <a:spcPts val="0"/>
              </a:spcBef>
              <a:spcAft>
                <a:spcPts val="0"/>
              </a:spcAft>
              <a:buClr>
                <a:srgbClr val="595959"/>
              </a:buClr>
              <a:buSzPts val="1800"/>
              <a:buFont typeface="Open Sans"/>
              <a:buChar char="●"/>
            </a:pPr>
            <a:r>
              <a:rPr lang="en" sz="1800">
                <a:solidFill>
                  <a:srgbClr val="595959"/>
                </a:solidFill>
                <a:latin typeface="Open Sans"/>
                <a:ea typeface="Open Sans"/>
                <a:cs typeface="Open Sans"/>
                <a:sym typeface="Open Sans"/>
              </a:rPr>
              <a:t>This reduction in page views might be driven by consent Mechanisms fatigue</a:t>
            </a:r>
            <a:endParaRPr sz="1800">
              <a:solidFill>
                <a:srgbClr val="595959"/>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e6984e38e_2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1e6984e38e_2_3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11e6984e38e_2_3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e6984e38e_2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11e6984e38e_2_3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11e6984e38e_2_3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e6984e38e_2_3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1e6984e38e_2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e6984e38e_2_3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11e6984e38e_2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e6984e38e_2_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1e6984e38e_2_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Over 11,000, cleaned to just 5,474</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e6984e38e_2_12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1e6984e38e_2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e6984e38e_2_1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1e6984e38e_2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e6984e38e_2_17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1e6984e38e_2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e6984e38e_2_18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1e6984e38e_2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e6984e38e_2_13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Negative claims </a:t>
            </a:r>
            <a:r>
              <a:rPr lang="en"/>
              <a:t>especially</a:t>
            </a:r>
            <a:r>
              <a:rPr lang="en"/>
              <a:t> from the industry </a:t>
            </a:r>
            <a:endParaRPr/>
          </a:p>
          <a:p>
            <a:pPr indent="-298450" lvl="0" marL="457200" rtl="0" algn="l">
              <a:spcBef>
                <a:spcPts val="0"/>
              </a:spcBef>
              <a:spcAft>
                <a:spcPts val="0"/>
              </a:spcAft>
              <a:buSzPts val="1100"/>
              <a:buChar char="●"/>
            </a:pPr>
            <a:r>
              <a:rPr lang="en"/>
              <a:t>Since The GDPR have been enacted numerous Academic </a:t>
            </a:r>
            <a:r>
              <a:rPr lang="en"/>
              <a:t>works</a:t>
            </a:r>
            <a:r>
              <a:rPr lang="en"/>
              <a:t> have documented the impact of GDPR on number of tracker and market concentration for example</a:t>
            </a:r>
            <a:endParaRPr/>
          </a:p>
          <a:p>
            <a:pPr indent="-298450" lvl="0" marL="457200" rtl="0" algn="l">
              <a:spcBef>
                <a:spcPts val="0"/>
              </a:spcBef>
              <a:spcAft>
                <a:spcPts val="0"/>
              </a:spcAft>
              <a:buSzPts val="1100"/>
              <a:buChar char="●"/>
            </a:pPr>
            <a:r>
              <a:rPr lang="en"/>
              <a:t>But we find limited evidence on </a:t>
            </a:r>
            <a:r>
              <a:rPr lang="en"/>
              <a:t>downstream</a:t>
            </a:r>
            <a:r>
              <a:rPr lang="en"/>
              <a:t> economics </a:t>
            </a:r>
            <a:r>
              <a:rPr lang="en"/>
              <a:t>outcomes</a:t>
            </a:r>
            <a:endParaRPr/>
          </a:p>
          <a:p>
            <a:pPr indent="-298450" lvl="0" marL="457200" rtl="0" algn="l">
              <a:spcBef>
                <a:spcPts val="0"/>
              </a:spcBef>
              <a:spcAft>
                <a:spcPts val="0"/>
              </a:spcAft>
              <a:buSzPts val="1100"/>
              <a:buChar char="●"/>
            </a:pPr>
            <a:r>
              <a:rPr lang="en"/>
              <a:t>In particular on this direct link made by the industry on accessible high quality content</a:t>
            </a:r>
            <a:endParaRPr/>
          </a:p>
        </p:txBody>
      </p:sp>
      <p:sp>
        <p:nvSpPr>
          <p:cNvPr id="66" name="Google Shape;66;g11e6984e38e_2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e6984e38e_2_2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11e6984e38e_2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e6984e38e_2_2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1e6984e38e_2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e6984e38e_2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11e6984e38e_2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 but may be two point need to be highlits: The drop of 1st party cookies in the US for EU IP (First graph, green light) and the small amount of Consent Mechanisms for EU IP in US (Second graph green light) underline a different behavior of US website: Blocking EU or stop tracking at all EU citizien”</a:t>
            </a:r>
            <a:endParaRPr/>
          </a:p>
        </p:txBody>
      </p:sp>
      <p:sp>
        <p:nvSpPr>
          <p:cNvPr id="220" name="Google Shape;220;g11e6984e38e_2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e6984e38e_2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1e6984e38e_2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highlight>
                  <a:srgbClr val="FFFF00"/>
                </a:highlight>
              </a:rPr>
              <a:t>Perhaps use this version of the slide instead?</a:t>
            </a:r>
            <a:endParaRPr b="1">
              <a:highlight>
                <a:srgbClr val="FFFF00"/>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e6984e38e_2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11e6984e38e_2_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Stress that we are not using here controls we do have – consent mech, trackers, etc – because they are endogenous</a:t>
            </a:r>
            <a:endParaRPr/>
          </a:p>
        </p:txBody>
      </p:sp>
      <p:sp>
        <p:nvSpPr>
          <p:cNvPr id="254" name="Google Shape;254;g11e6984e38e_2_3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e6984e38e_2_3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11e6984e38e_2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e6984e38e_2_3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1e6984e38e_2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e6984e38e_2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11e6984e38e_2_3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EU sites shooting themselves on the foot?</a:t>
            </a:r>
            <a:endParaRPr/>
          </a:p>
        </p:txBody>
      </p:sp>
      <p:sp>
        <p:nvSpPr>
          <p:cNvPr id="276" name="Google Shape;276;g11e6984e38e_2_3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e6984e38e_2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11e6984e38e_2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1e6984e38e_2_3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e6984e38e_2_33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1e6984e38e_2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e6984e38e_2_15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Impact of GDPR on content providert</a:t>
            </a:r>
            <a:endParaRPr/>
          </a:p>
          <a:p>
            <a:pPr indent="-298450" lvl="1" marL="914400" rtl="0" algn="l">
              <a:spcBef>
                <a:spcPts val="0"/>
              </a:spcBef>
              <a:spcAft>
                <a:spcPts val="0"/>
              </a:spcAft>
              <a:buSzPts val="1100"/>
              <a:buChar char="○"/>
            </a:pPr>
            <a:r>
              <a:rPr lang="en"/>
              <a:t>respond to the GDPR using </a:t>
            </a:r>
            <a:r>
              <a:rPr lang="en"/>
              <a:t>technical variable</a:t>
            </a:r>
            <a:endParaRPr/>
          </a:p>
          <a:p>
            <a:pPr indent="-298450" lvl="1" marL="914400" rtl="0" algn="l">
              <a:spcBef>
                <a:spcPts val="0"/>
              </a:spcBef>
              <a:spcAft>
                <a:spcPts val="0"/>
              </a:spcAft>
              <a:buSzPts val="1100"/>
              <a:buChar char="○"/>
            </a:pPr>
            <a:r>
              <a:rPr lang="en"/>
              <a:t>Quantity and </a:t>
            </a:r>
            <a:r>
              <a:rPr lang="en"/>
              <a:t>quality</a:t>
            </a:r>
            <a:r>
              <a:rPr lang="en"/>
              <a:t> on of content - Downstream</a:t>
            </a:r>
            <a:endParaRPr/>
          </a:p>
          <a:p>
            <a:pPr indent="-298450" lvl="0" marL="457200" rtl="0" algn="l">
              <a:spcBef>
                <a:spcPts val="0"/>
              </a:spcBef>
              <a:spcAft>
                <a:spcPts val="0"/>
              </a:spcAft>
              <a:buSzPts val="1100"/>
              <a:buChar char="●"/>
            </a:pPr>
            <a:r>
              <a:rPr lang="en"/>
              <a:t>We rely on this </a:t>
            </a:r>
            <a:r>
              <a:rPr lang="en"/>
              <a:t>framework</a:t>
            </a:r>
            <a:r>
              <a:rPr lang="en"/>
              <a:t> GDPR with the “almsot” mandatory opt-in</a:t>
            </a:r>
            <a:endParaRPr/>
          </a:p>
        </p:txBody>
      </p:sp>
      <p:sp>
        <p:nvSpPr>
          <p:cNvPr id="73" name="Google Shape;73;g11e6984e38e_2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e6984e38e_2_3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1e6984e38e_2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1e6984e38e_2_3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1e6984e38e_2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e6984e38e_2_3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1e6984e38e_2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e6984e38e_2_3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1e6984e38e_2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e6984e38e_2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1e6984e38e_2_3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1e6984e38e_2_3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1e6984e38e_2_2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1e6984e38e_2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e6984e38e_2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11e6984e38e_2_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Blue US US</a:t>
            </a:r>
            <a:endParaRPr/>
          </a:p>
          <a:p>
            <a:pPr indent="0" lvl="0" marL="0" rtl="0" algn="l">
              <a:spcBef>
                <a:spcPts val="0"/>
              </a:spcBef>
              <a:spcAft>
                <a:spcPts val="0"/>
              </a:spcAft>
              <a:buNone/>
            </a:pPr>
            <a:r>
              <a:rPr lang="en"/>
              <a:t>Green US EU (IP)</a:t>
            </a:r>
            <a:endParaRPr/>
          </a:p>
          <a:p>
            <a:pPr indent="0" lvl="0" marL="0" rtl="0" algn="l">
              <a:spcBef>
                <a:spcPts val="0"/>
              </a:spcBef>
              <a:spcAft>
                <a:spcPts val="0"/>
              </a:spcAft>
              <a:buNone/>
            </a:pPr>
            <a:r>
              <a:rPr lang="en"/>
              <a:t>Orange; EU EU </a:t>
            </a:r>
            <a:endParaRPr/>
          </a:p>
          <a:p>
            <a:pPr indent="0" lvl="0" marL="0" rtl="0" algn="l">
              <a:spcBef>
                <a:spcPts val="0"/>
              </a:spcBef>
              <a:spcAft>
                <a:spcPts val="0"/>
              </a:spcAft>
              <a:buNone/>
            </a:pPr>
            <a:r>
              <a:rPr lang="en"/>
              <a:t>Red, EU US</a:t>
            </a:r>
            <a:endParaRPr/>
          </a:p>
          <a:p>
            <a:pPr indent="0" lvl="0" marL="0" rtl="0" algn="l">
              <a:spcBef>
                <a:spcPts val="0"/>
              </a:spcBef>
              <a:spcAft>
                <a:spcPts val="0"/>
              </a:spcAft>
              <a:buNone/>
            </a:pPr>
            <a:r>
              <a:t/>
            </a:r>
            <a:endParaRPr/>
          </a:p>
        </p:txBody>
      </p:sp>
      <p:sp>
        <p:nvSpPr>
          <p:cNvPr id="344" name="Google Shape;344;g11e6984e38e_2_2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e6984e38e_2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11e6984e38e_2_2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Stress the 2x2x2 moving parts: before after, EU US IP, EU US </a:t>
            </a:r>
            <a:r>
              <a:rPr lang="en"/>
              <a:t>websites</a:t>
            </a:r>
            <a:endParaRPr/>
          </a:p>
          <a:p>
            <a:pPr indent="0" lvl="0" marL="0" rtl="0" algn="l">
              <a:spcBef>
                <a:spcPts val="0"/>
              </a:spcBef>
              <a:spcAft>
                <a:spcPts val="0"/>
              </a:spcAft>
              <a:buNone/>
            </a:pPr>
            <a:r>
              <a:rPr lang="en"/>
              <a:t>Explicit consent: not forced – just one of 6 possible justifications data controllers can have before collecting data</a:t>
            </a:r>
            <a:endParaRPr/>
          </a:p>
        </p:txBody>
      </p:sp>
      <p:sp>
        <p:nvSpPr>
          <p:cNvPr id="352" name="Google Shape;352;g11e6984e38e_2_2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e6984e38e_2_18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165100" lvl="0" marL="177800" rtl="0" algn="l">
              <a:lnSpc>
                <a:spcPct val="150000"/>
              </a:lnSpc>
              <a:spcBef>
                <a:spcPts val="0"/>
              </a:spcBef>
              <a:spcAft>
                <a:spcPts val="0"/>
              </a:spcAft>
              <a:buClr>
                <a:srgbClr val="595959"/>
              </a:buClr>
              <a:buSzPts val="1200"/>
              <a:buFont typeface="Open Sans"/>
              <a:buChar char="●"/>
            </a:pPr>
            <a:r>
              <a:rPr lang="en" sz="1200">
                <a:solidFill>
                  <a:schemeClr val="dk1"/>
                </a:solidFill>
                <a:latin typeface="Open Sans"/>
                <a:ea typeface="Open Sans"/>
                <a:cs typeface="Open Sans"/>
                <a:sym typeface="Open Sans"/>
              </a:rPr>
              <a:t>We focus on </a:t>
            </a:r>
            <a:r>
              <a:rPr b="1" i="1" lang="en" sz="1200">
                <a:solidFill>
                  <a:schemeClr val="dk1"/>
                </a:solidFill>
                <a:latin typeface="Open Sans"/>
                <a:ea typeface="Open Sans"/>
                <a:cs typeface="Open Sans"/>
                <a:sym typeface="Open Sans"/>
              </a:rPr>
              <a:t>News </a:t>
            </a:r>
            <a:r>
              <a:rPr b="1" lang="en" sz="1200">
                <a:solidFill>
                  <a:schemeClr val="dk1"/>
                </a:solidFill>
                <a:latin typeface="Open Sans"/>
                <a:ea typeface="Open Sans"/>
                <a:cs typeface="Open Sans"/>
                <a:sym typeface="Open Sans"/>
              </a:rPr>
              <a:t>and</a:t>
            </a:r>
            <a:r>
              <a:rPr b="1" i="1" lang="en" sz="1200">
                <a:solidFill>
                  <a:schemeClr val="dk1"/>
                </a:solidFill>
                <a:latin typeface="Open Sans"/>
                <a:ea typeface="Open Sans"/>
                <a:cs typeface="Open Sans"/>
                <a:sym typeface="Open Sans"/>
              </a:rPr>
              <a:t> Media</a:t>
            </a:r>
            <a:r>
              <a:rPr b="1" lang="en" sz="1200">
                <a:solidFill>
                  <a:schemeClr val="dk1"/>
                </a:solidFill>
                <a:latin typeface="Open Sans"/>
                <a:ea typeface="Open Sans"/>
                <a:cs typeface="Open Sans"/>
                <a:sym typeface="Open Sans"/>
              </a:rPr>
              <a:t> </a:t>
            </a:r>
            <a:r>
              <a:rPr lang="en" sz="1200">
                <a:solidFill>
                  <a:schemeClr val="dk1"/>
                </a:solidFill>
                <a:latin typeface="Open Sans"/>
                <a:ea typeface="Open Sans"/>
                <a:cs typeface="Open Sans"/>
                <a:sym typeface="Open Sans"/>
              </a:rPr>
              <a:t>websites which are more likely to be “content” providers and to be ad-supported - about 1k websites, 50%/50% split EU/US)</a:t>
            </a:r>
            <a:endParaRPr sz="1200">
              <a:solidFill>
                <a:schemeClr val="dk1"/>
              </a:solidFill>
              <a:latin typeface="Open Sans"/>
              <a:ea typeface="Open Sans"/>
              <a:cs typeface="Open Sans"/>
              <a:sym typeface="Open Sans"/>
            </a:endParaRPr>
          </a:p>
          <a:p>
            <a:pPr indent="-114300" lvl="0" marL="177800" rtl="0" algn="l">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Mined via scripts regularly visiting websites from different (EU vs US) IP addresses (with OpenWPM)</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2142">
              <a:solidFill>
                <a:schemeClr val="dk1"/>
              </a:solidFill>
              <a:latin typeface="Open Sans"/>
              <a:ea typeface="Open Sans"/>
              <a:cs typeface="Open Sans"/>
              <a:sym typeface="Open Sans"/>
            </a:endParaRPr>
          </a:p>
        </p:txBody>
      </p:sp>
      <p:sp>
        <p:nvSpPr>
          <p:cNvPr id="94" name="Google Shape;94;g11e6984e38e_2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0e59ee4d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0e59ee4d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f14faa4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f14faa4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 depicts the average number of </a:t>
            </a:r>
            <a:r>
              <a:rPr lang="en">
                <a:solidFill>
                  <a:schemeClr val="dk1"/>
                </a:solidFill>
                <a:highlight>
                  <a:srgbClr val="FFFFFF"/>
                </a:highlight>
              </a:rPr>
              <a:t>3rd Party Cookies Set by EU/US Websites for EU/US Visitors</a:t>
            </a:r>
            <a:endParaRPr/>
          </a:p>
          <a:p>
            <a:pPr indent="0" lvl="0" marL="0" rtl="0" algn="l">
              <a:spcBef>
                <a:spcPts val="0"/>
              </a:spcBef>
              <a:spcAft>
                <a:spcPts val="0"/>
              </a:spcAft>
              <a:buNone/>
            </a:pPr>
            <a:r>
              <a:rPr lang="en"/>
              <a:t>Triangle is US websites, square is EU websites.</a:t>
            </a:r>
            <a:endParaRPr/>
          </a:p>
          <a:p>
            <a:pPr indent="0" lvl="0" marL="0" rtl="0" algn="l">
              <a:spcBef>
                <a:spcPts val="0"/>
              </a:spcBef>
              <a:spcAft>
                <a:spcPts val="0"/>
              </a:spcAft>
              <a:buNone/>
            </a:pPr>
            <a:r>
              <a:rPr lang="en"/>
              <a:t>We can underline tow mains point from this grah:</a:t>
            </a:r>
            <a:endParaRPr/>
          </a:p>
          <a:p>
            <a:pPr indent="-298450" lvl="0" marL="457200" rtl="0" algn="l">
              <a:spcBef>
                <a:spcPts val="0"/>
              </a:spcBef>
              <a:spcAft>
                <a:spcPts val="0"/>
              </a:spcAft>
              <a:buSzPts val="1100"/>
              <a:buAutoNum type="arabicPeriod"/>
            </a:pPr>
            <a:r>
              <a:rPr lang="en"/>
              <a:t>There is an initial drop of 3rd parties cookies for all websites and a </a:t>
            </a:r>
            <a:r>
              <a:rPr lang="en"/>
              <a:t>rebounced, that give this U shape trends</a:t>
            </a:r>
            <a:endParaRPr/>
          </a:p>
          <a:p>
            <a:pPr indent="-298450" lvl="0" marL="457200" rtl="0" algn="l">
              <a:spcBef>
                <a:spcPts val="0"/>
              </a:spcBef>
              <a:spcAft>
                <a:spcPts val="0"/>
              </a:spcAft>
              <a:buSzPts val="1100"/>
              <a:buAutoNum type="arabicPeriod"/>
            </a:pPr>
            <a:r>
              <a:rPr lang="en"/>
              <a:t>Except may be for the Blue line that represent how many 3rd parties cookies US websites set on EU visitor, this is the strongest response. So US websites seem’s to responde to GDPR in stricter mane that EU websitss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f14faa13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f14faa13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 focus how </a:t>
            </a:r>
            <a:r>
              <a:rPr lang="en"/>
              <a:t>websites</a:t>
            </a:r>
            <a:r>
              <a:rPr lang="en"/>
              <a:t> respond to GDPR in </a:t>
            </a:r>
            <a:r>
              <a:rPr lang="en"/>
              <a:t>general</a:t>
            </a:r>
            <a:r>
              <a:rPr lang="en"/>
              <a:t>:</a:t>
            </a:r>
            <a:endParaRPr/>
          </a:p>
          <a:p>
            <a:pPr indent="-298450" lvl="0" marL="457200" rtl="0" algn="l">
              <a:spcBef>
                <a:spcPts val="0"/>
              </a:spcBef>
              <a:spcAft>
                <a:spcPts val="0"/>
              </a:spcAft>
              <a:buSzPts val="1100"/>
              <a:buChar char="●"/>
            </a:pPr>
            <a:r>
              <a:rPr lang="en"/>
              <a:t>This pale Green line show that EU websites took sometimes to react to GDPR by </a:t>
            </a:r>
            <a:r>
              <a:rPr lang="en"/>
              <a:t>using</a:t>
            </a:r>
            <a:r>
              <a:rPr lang="en"/>
              <a:t> CM instead of Cookies banner (dark red) but in November 2019 almost 60% used a CM</a:t>
            </a:r>
            <a:endParaRPr/>
          </a:p>
          <a:p>
            <a:pPr indent="-298450" lvl="0" marL="457200" rtl="0" algn="l">
              <a:spcBef>
                <a:spcPts val="0"/>
              </a:spcBef>
              <a:spcAft>
                <a:spcPts val="0"/>
              </a:spcAft>
              <a:buSzPts val="1100"/>
              <a:buChar char="●"/>
            </a:pPr>
            <a:r>
              <a:rPr lang="en"/>
              <a:t>Whereas in this US the response is more stable, with even somewebsites that exit the EU mark (the light red line) </a:t>
            </a:r>
            <a:r>
              <a:rPr lang="en"/>
              <a:t>because</a:t>
            </a:r>
            <a:r>
              <a:rPr lang="en"/>
              <a:t> the cost of compliance was to high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e6984e38e_2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1e6984e38e_2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400"/>
              </a:spcBef>
              <a:spcAft>
                <a:spcPts val="0"/>
              </a:spcAft>
              <a:buNone/>
            </a:pPr>
            <a:r>
              <a:rPr lang="en" sz="1800">
                <a:solidFill>
                  <a:schemeClr val="dk1"/>
                </a:solidFill>
                <a:highlight>
                  <a:schemeClr val="lt1"/>
                </a:highlight>
                <a:latin typeface="Open Sans"/>
                <a:ea typeface="Open Sans"/>
                <a:cs typeface="Open Sans"/>
                <a:sym typeface="Open Sans"/>
              </a:rPr>
              <a:t>External databases used to gather‘ downstream variable</a:t>
            </a:r>
            <a:r>
              <a:rPr b="1" lang="en" sz="1400">
                <a:solidFill>
                  <a:schemeClr val="dk1"/>
                </a:solidFill>
                <a:highlight>
                  <a:schemeClr val="lt1"/>
                </a:highlight>
                <a:latin typeface="Open Sans"/>
                <a:ea typeface="Open Sans"/>
                <a:cs typeface="Open Sans"/>
                <a:sym typeface="Open Sans"/>
              </a:rPr>
              <a:t>”</a:t>
            </a:r>
            <a:endParaRPr sz="1200">
              <a:solidFill>
                <a:srgbClr val="595959"/>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22" name="Google Shape;122;g11e6984e38e_2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e6984e38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e6984e38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measure the effect of GDPR we use a classic Diff-in-diff approach. And this results is robust across specifications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723141" y="2747672"/>
            <a:ext cx="7420800" cy="997500"/>
          </a:xfrm>
          <a:prstGeom prst="rect">
            <a:avLst/>
          </a:prstGeom>
        </p:spPr>
        <p:txBody>
          <a:bodyPr anchorCtr="0" anchor="b" bIns="57150" lIns="57150" spcFirstLastPara="1" rIns="148575" wrap="square" tIns="57150">
            <a:noAutofit/>
          </a:bodyPr>
          <a:lstStyle>
            <a:lvl1pPr lvl="0" algn="r">
              <a:spcBef>
                <a:spcPts val="0"/>
              </a:spcBef>
              <a:spcAft>
                <a:spcPts val="0"/>
              </a:spcAft>
              <a:buSzPts val="2300"/>
              <a:buFont typeface="Open Sans"/>
              <a:buNone/>
              <a:defRPr b="1" sz="2300">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722984" y="3745172"/>
            <a:ext cx="7420800" cy="586200"/>
          </a:xfrm>
          <a:prstGeom prst="rect">
            <a:avLst/>
          </a:prstGeom>
        </p:spPr>
        <p:txBody>
          <a:bodyPr anchorCtr="0" anchor="t" bIns="57150" lIns="57150" spcFirstLastPara="1" rIns="148575" wrap="square" tIns="57150">
            <a:noAutofit/>
          </a:bodyPr>
          <a:lstStyle>
            <a:lvl1pPr lvl="0" algn="r">
              <a:lnSpc>
                <a:spcPct val="100000"/>
              </a:lnSpc>
              <a:spcBef>
                <a:spcPts val="0"/>
              </a:spcBef>
              <a:spcAft>
                <a:spcPts val="0"/>
              </a:spcAft>
              <a:buSzPts val="15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1150" lvl="1" marL="914400" algn="ctr">
              <a:spcBef>
                <a:spcPts val="0"/>
              </a:spcBef>
              <a:spcAft>
                <a:spcPts val="0"/>
              </a:spcAft>
              <a:buSzPts val="1300"/>
              <a:buChar char="○"/>
              <a:defRPr/>
            </a:lvl2pPr>
            <a:lvl3pPr indent="-311150" lvl="2" marL="1371600" algn="ctr">
              <a:spcBef>
                <a:spcPts val="0"/>
              </a:spcBef>
              <a:spcAft>
                <a:spcPts val="0"/>
              </a:spcAft>
              <a:buSzPts val="1300"/>
              <a:buChar char="■"/>
              <a:defRPr/>
            </a:lvl3pPr>
            <a:lvl4pPr indent="-311150" lvl="3" marL="1828800" algn="ctr">
              <a:spcBef>
                <a:spcPts val="0"/>
              </a:spcBef>
              <a:spcAft>
                <a:spcPts val="0"/>
              </a:spcAft>
              <a:buSzPts val="1300"/>
              <a:buChar char="●"/>
              <a:defRPr/>
            </a:lvl4pPr>
            <a:lvl5pPr indent="-311150" lvl="4" marL="2286000" algn="ctr">
              <a:spcBef>
                <a:spcPts val="0"/>
              </a:spcBef>
              <a:spcAft>
                <a:spcPts val="0"/>
              </a:spcAft>
              <a:buSzPts val="1300"/>
              <a:buChar char="○"/>
              <a:defRPr/>
            </a:lvl5pPr>
            <a:lvl6pPr indent="-311150" lvl="5" marL="2743200" algn="ctr">
              <a:spcBef>
                <a:spcPts val="0"/>
              </a:spcBef>
              <a:spcAft>
                <a:spcPts val="0"/>
              </a:spcAft>
              <a:buSzPts val="1300"/>
              <a:buChar char="■"/>
              <a:defRPr/>
            </a:lvl6pPr>
            <a:lvl7pPr indent="-311150" lvl="6" marL="3200400" algn="ctr">
              <a:spcBef>
                <a:spcPts val="0"/>
              </a:spcBef>
              <a:spcAft>
                <a:spcPts val="0"/>
              </a:spcAft>
              <a:buSzPts val="1300"/>
              <a:buChar char="●"/>
              <a:defRPr/>
            </a:lvl7pPr>
            <a:lvl8pPr indent="-311150" lvl="7" marL="3657600" algn="ctr">
              <a:spcBef>
                <a:spcPts val="0"/>
              </a:spcBef>
              <a:spcAft>
                <a:spcPts val="0"/>
              </a:spcAft>
              <a:buSzPts val="1300"/>
              <a:buChar char="○"/>
              <a:defRPr/>
            </a:lvl8pPr>
            <a:lvl9pPr indent="-311150" lvl="8" marL="4114800" algn="ctr">
              <a:spcBef>
                <a:spcPts val="0"/>
              </a:spcBef>
              <a:spcAft>
                <a:spcPts val="0"/>
              </a:spcAft>
              <a:buSzPts val="13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300"/>
              <a:buFont typeface="Open Sans"/>
              <a:buNone/>
              <a:defRPr>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dk1"/>
              </a:buClr>
              <a:buSzPts val="2100"/>
              <a:buChar char="●"/>
              <a:defRPr>
                <a:latin typeface="Open Sans"/>
                <a:ea typeface="Open Sans"/>
                <a:cs typeface="Open Sans"/>
                <a:sym typeface="Open Sans"/>
              </a:defRPr>
            </a:lvl1pPr>
            <a:lvl2pPr indent="-342900" lvl="1" marL="914400" rtl="0" algn="l">
              <a:lnSpc>
                <a:spcPct val="90000"/>
              </a:lnSpc>
              <a:spcBef>
                <a:spcPts val="1200"/>
              </a:spcBef>
              <a:spcAft>
                <a:spcPts val="0"/>
              </a:spcAft>
              <a:buClr>
                <a:schemeClr val="dk1"/>
              </a:buClr>
              <a:buSzPts val="1800"/>
              <a:buChar char="○"/>
              <a:defRPr>
                <a:latin typeface="Open Sans"/>
                <a:ea typeface="Open Sans"/>
                <a:cs typeface="Open Sans"/>
                <a:sym typeface="Open Sans"/>
              </a:defRPr>
            </a:lvl2pPr>
            <a:lvl3pPr indent="-323850" lvl="2" marL="1371600" rtl="0" algn="l">
              <a:lnSpc>
                <a:spcPct val="90000"/>
              </a:lnSpc>
              <a:spcBef>
                <a:spcPts val="1200"/>
              </a:spcBef>
              <a:spcAft>
                <a:spcPts val="0"/>
              </a:spcAft>
              <a:buClr>
                <a:schemeClr val="dk1"/>
              </a:buClr>
              <a:buSzPts val="1500"/>
              <a:buChar char="■"/>
              <a:defRPr>
                <a:latin typeface="Open Sans"/>
                <a:ea typeface="Open Sans"/>
                <a:cs typeface="Open Sans"/>
                <a:sym typeface="Open Sans"/>
              </a:defRPr>
            </a:lvl3pPr>
            <a:lvl4pPr indent="-317500" lvl="3" marL="1828800" rtl="0" algn="l">
              <a:lnSpc>
                <a:spcPct val="90000"/>
              </a:lnSpc>
              <a:spcBef>
                <a:spcPts val="1200"/>
              </a:spcBef>
              <a:spcAft>
                <a:spcPts val="0"/>
              </a:spcAft>
              <a:buClr>
                <a:schemeClr val="dk1"/>
              </a:buClr>
              <a:buSzPts val="1400"/>
              <a:buChar char="●"/>
              <a:defRPr>
                <a:latin typeface="Open Sans"/>
                <a:ea typeface="Open Sans"/>
                <a:cs typeface="Open Sans"/>
                <a:sym typeface="Open Sans"/>
              </a:defRPr>
            </a:lvl4pPr>
            <a:lvl5pPr indent="-317500" lvl="4" marL="2286000" rtl="0" algn="l">
              <a:lnSpc>
                <a:spcPct val="90000"/>
              </a:lnSpc>
              <a:spcBef>
                <a:spcPts val="1200"/>
              </a:spcBef>
              <a:spcAft>
                <a:spcPts val="0"/>
              </a:spcAft>
              <a:buClr>
                <a:schemeClr val="dk1"/>
              </a:buClr>
              <a:buSzPts val="1400"/>
              <a:buChar char="○"/>
              <a:defRPr>
                <a:latin typeface="Open Sans"/>
                <a:ea typeface="Open Sans"/>
                <a:cs typeface="Open Sans"/>
                <a:sym typeface="Open Sans"/>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1572219" y="2742422"/>
            <a:ext cx="7571700" cy="841800"/>
          </a:xfrm>
          <a:prstGeom prst="rect">
            <a:avLst/>
          </a:prstGeom>
        </p:spPr>
        <p:txBody>
          <a:bodyPr anchorCtr="0" anchor="ctr" bIns="57150" lIns="57150" spcFirstLastPara="1" rIns="148575" wrap="square" tIns="57150">
            <a:noAutofit/>
          </a:bodyPr>
          <a:lstStyle>
            <a:lvl1pPr lvl="0" algn="r">
              <a:spcBef>
                <a:spcPts val="0"/>
              </a:spcBef>
              <a:spcAft>
                <a:spcPts val="0"/>
              </a:spcAft>
              <a:buSzPts val="2300"/>
              <a:buFont typeface="Open Sans"/>
              <a:buNone/>
              <a:defRPr b="1" sz="2300">
                <a:latin typeface="Open Sans"/>
                <a:ea typeface="Open Sans"/>
                <a:cs typeface="Open Sans"/>
                <a:sym typeface="Open Sans"/>
              </a:defRPr>
            </a:lvl1pPr>
            <a:lvl2pPr lvl="1" algn="ctr">
              <a:spcBef>
                <a:spcPts val="0"/>
              </a:spcBef>
              <a:spcAft>
                <a:spcPts val="0"/>
              </a:spcAft>
              <a:buSzPts val="2300"/>
              <a:buNone/>
              <a:defRPr sz="2300"/>
            </a:lvl2pPr>
            <a:lvl3pPr lvl="2" algn="ctr">
              <a:spcBef>
                <a:spcPts val="0"/>
              </a:spcBef>
              <a:spcAft>
                <a:spcPts val="0"/>
              </a:spcAft>
              <a:buSzPts val="2300"/>
              <a:buNone/>
              <a:defRPr sz="2300"/>
            </a:lvl3pPr>
            <a:lvl4pPr lvl="3" algn="ctr">
              <a:spcBef>
                <a:spcPts val="0"/>
              </a:spcBef>
              <a:spcAft>
                <a:spcPts val="0"/>
              </a:spcAft>
              <a:buSzPts val="2300"/>
              <a:buNone/>
              <a:defRPr sz="2300"/>
            </a:lvl4pPr>
            <a:lvl5pPr lvl="4" algn="ctr">
              <a:spcBef>
                <a:spcPts val="0"/>
              </a:spcBef>
              <a:spcAft>
                <a:spcPts val="0"/>
              </a:spcAft>
              <a:buSzPts val="2300"/>
              <a:buNone/>
              <a:defRPr sz="2300"/>
            </a:lvl5pPr>
            <a:lvl6pPr lvl="5" algn="ctr">
              <a:spcBef>
                <a:spcPts val="0"/>
              </a:spcBef>
              <a:spcAft>
                <a:spcPts val="0"/>
              </a:spcAft>
              <a:buSzPts val="2300"/>
              <a:buNone/>
              <a:defRPr sz="2300"/>
            </a:lvl6pPr>
            <a:lvl7pPr lvl="6" algn="ctr">
              <a:spcBef>
                <a:spcPts val="0"/>
              </a:spcBef>
              <a:spcAft>
                <a:spcPts val="0"/>
              </a:spcAft>
              <a:buSzPts val="2300"/>
              <a:buNone/>
              <a:defRPr sz="2300"/>
            </a:lvl7pPr>
            <a:lvl8pPr lvl="7" algn="ctr">
              <a:spcBef>
                <a:spcPts val="0"/>
              </a:spcBef>
              <a:spcAft>
                <a:spcPts val="0"/>
              </a:spcAft>
              <a:buSzPts val="2300"/>
              <a:buNone/>
              <a:defRPr sz="2300"/>
            </a:lvl8pPr>
            <a:lvl9pPr lvl="8" algn="ctr">
              <a:spcBef>
                <a:spcPts val="0"/>
              </a:spcBef>
              <a:spcAft>
                <a:spcPts val="0"/>
              </a:spcAft>
              <a:buSzPts val="2300"/>
              <a:buNone/>
              <a:defRPr sz="23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87156" y="87156"/>
            <a:ext cx="8934000" cy="723300"/>
          </a:xfrm>
          <a:prstGeom prst="rect">
            <a:avLst/>
          </a:prstGeom>
        </p:spPr>
        <p:txBody>
          <a:bodyPr anchorCtr="0" anchor="t" bIns="91425" lIns="91425" spcFirstLastPara="1" rIns="91425" wrap="square" tIns="91425">
            <a:noAutofit/>
          </a:bodyPr>
          <a:lstStyle>
            <a:lvl1pPr lvl="0">
              <a:spcBef>
                <a:spcPts val="0"/>
              </a:spcBef>
              <a:spcAft>
                <a:spcPts val="0"/>
              </a:spcAft>
              <a:buSzPts val="2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0" y="0"/>
            <a:ext cx="9144000" cy="723300"/>
          </a:xfrm>
          <a:prstGeom prst="rect">
            <a:avLst/>
          </a:prstGeom>
        </p:spPr>
        <p:txBody>
          <a:bodyPr anchorCtr="0" anchor="t" bIns="91425" lIns="91425" spcFirstLastPara="1" rIns="91425" wrap="square" tIns="91425">
            <a:noAutofit/>
          </a:bodyPr>
          <a:lstStyle>
            <a:lvl1pPr lvl="0">
              <a:spcBef>
                <a:spcPts val="0"/>
              </a:spcBef>
              <a:spcAft>
                <a:spcPts val="0"/>
              </a:spcAft>
              <a:buSzPts val="2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0" y="0"/>
            <a:ext cx="9144000" cy="723300"/>
          </a:xfrm>
          <a:prstGeom prst="rect">
            <a:avLst/>
          </a:prstGeom>
        </p:spPr>
        <p:txBody>
          <a:bodyPr anchorCtr="0" anchor="t" bIns="91425" lIns="91425" spcFirstLastPara="1" rIns="91425" wrap="square" tIns="91425">
            <a:noAutofit/>
          </a:bodyPr>
          <a:lstStyle>
            <a:lvl1pPr lvl="0">
              <a:spcBef>
                <a:spcPts val="0"/>
              </a:spcBef>
              <a:spcAft>
                <a:spcPts val="0"/>
              </a:spcAft>
              <a:buSzPts val="2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723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300"/>
              <a:buFont typeface="Open Sans SemiBold"/>
              <a:buNone/>
              <a:defRPr sz="2300">
                <a:solidFill>
                  <a:schemeClr val="dk1"/>
                </a:solidFill>
                <a:latin typeface="Open Sans SemiBold"/>
                <a:ea typeface="Open Sans SemiBold"/>
                <a:cs typeface="Open Sans SemiBold"/>
                <a:sym typeface="Open Sa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1150" lvl="1" marL="9144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2pPr>
            <a:lvl3pPr indent="-311150" lvl="2" marL="13716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3pPr>
            <a:lvl4pPr indent="-311150" lvl="3" marL="18288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4pPr>
            <a:lvl5pPr indent="-311150" lvl="4" marL="22860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5pPr>
            <a:lvl6pPr indent="-311150" lvl="5" marL="27432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6pPr>
            <a:lvl7pPr indent="-311150" lvl="6" marL="32004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7pPr>
            <a:lvl8pPr indent="-311150" lvl="7" marL="36576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8pPr>
            <a:lvl9pPr indent="-311150" lvl="8" marL="4114800">
              <a:lnSpc>
                <a:spcPct val="115000"/>
              </a:lnSpc>
              <a:spcBef>
                <a:spcPts val="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pen Sans"/>
                <a:ea typeface="Open Sans"/>
                <a:cs typeface="Open Sans"/>
                <a:sym typeface="Open Sans"/>
              </a:defRPr>
            </a:lvl1pPr>
            <a:lvl2pPr lvl="1" algn="r">
              <a:buNone/>
              <a:defRPr sz="1000">
                <a:solidFill>
                  <a:schemeClr val="dk1"/>
                </a:solidFill>
                <a:latin typeface="Open Sans"/>
                <a:ea typeface="Open Sans"/>
                <a:cs typeface="Open Sans"/>
                <a:sym typeface="Open Sans"/>
              </a:defRPr>
            </a:lvl2pPr>
            <a:lvl3pPr lvl="2" algn="r">
              <a:buNone/>
              <a:defRPr sz="1000">
                <a:solidFill>
                  <a:schemeClr val="dk1"/>
                </a:solidFill>
                <a:latin typeface="Open Sans"/>
                <a:ea typeface="Open Sans"/>
                <a:cs typeface="Open Sans"/>
                <a:sym typeface="Open Sans"/>
              </a:defRPr>
            </a:lvl3pPr>
            <a:lvl4pPr lvl="3" algn="r">
              <a:buNone/>
              <a:defRPr sz="1000">
                <a:solidFill>
                  <a:schemeClr val="dk1"/>
                </a:solidFill>
                <a:latin typeface="Open Sans"/>
                <a:ea typeface="Open Sans"/>
                <a:cs typeface="Open Sans"/>
                <a:sym typeface="Open Sans"/>
              </a:defRPr>
            </a:lvl4pPr>
            <a:lvl5pPr lvl="4" algn="r">
              <a:buNone/>
              <a:defRPr sz="1000">
                <a:solidFill>
                  <a:schemeClr val="dk1"/>
                </a:solidFill>
                <a:latin typeface="Open Sans"/>
                <a:ea typeface="Open Sans"/>
                <a:cs typeface="Open Sans"/>
                <a:sym typeface="Open Sans"/>
              </a:defRPr>
            </a:lvl5pPr>
            <a:lvl6pPr lvl="5" algn="r">
              <a:buNone/>
              <a:defRPr sz="1000">
                <a:solidFill>
                  <a:schemeClr val="dk1"/>
                </a:solidFill>
                <a:latin typeface="Open Sans"/>
                <a:ea typeface="Open Sans"/>
                <a:cs typeface="Open Sans"/>
                <a:sym typeface="Open Sans"/>
              </a:defRPr>
            </a:lvl6pPr>
            <a:lvl7pPr lvl="6" algn="r">
              <a:buNone/>
              <a:defRPr sz="1000">
                <a:solidFill>
                  <a:schemeClr val="dk1"/>
                </a:solidFill>
                <a:latin typeface="Open Sans"/>
                <a:ea typeface="Open Sans"/>
                <a:cs typeface="Open Sans"/>
                <a:sym typeface="Open Sans"/>
              </a:defRPr>
            </a:lvl7pPr>
            <a:lvl8pPr lvl="7" algn="r">
              <a:buNone/>
              <a:defRPr sz="1000">
                <a:solidFill>
                  <a:schemeClr val="dk1"/>
                </a:solidFill>
                <a:latin typeface="Open Sans"/>
                <a:ea typeface="Open Sans"/>
                <a:cs typeface="Open Sans"/>
                <a:sym typeface="Open Sans"/>
              </a:defRPr>
            </a:lvl8pPr>
            <a:lvl9pPr lvl="8" algn="r">
              <a:buNone/>
              <a:defRPr sz="10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autoriteitpersoonsgegevens.nl/nl/nieuws/ap-veel-websites-vragen-op-onjuiste-wijze-toestemming-voor-plaatsen-tracking-cookies" TargetMode="External"/><Relationship Id="rId4" Type="http://schemas.openxmlformats.org/officeDocument/2006/relationships/hyperlink" Target="https://autoriteitpersoonsgegevens.nl/nl/nieuws/ap-veel-websites-vragen-op-onjuiste-wijze-toestemming-voor-plaatsen-tracking-cookies" TargetMode="External"/><Relationship Id="rId5" Type="http://schemas.openxmlformats.org/officeDocument/2006/relationships/hyperlink" Target="https://autoriteitpersoonsgegevens.nl/nl/nieuws/ap-veel-websites-vragen-op-onjuiste-wijze-toestemming-voor-plaatsen-tracking-cookies" TargetMode="External"/><Relationship Id="rId6" Type="http://schemas.openxmlformats.org/officeDocument/2006/relationships/hyperlink" Target="https://dl.acm.org/citation.cfm?id=3354212" TargetMode="External"/><Relationship Id="rId7" Type="http://schemas.openxmlformats.org/officeDocument/2006/relationships/hyperlink" Target="https://ico.org.uk/media/about-the-ico/documents/2615156/adtech-real-time-bidding-report-201906.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ssrn.com/abstract=3421731" TargetMode="External"/><Relationship Id="rId4" Type="http://schemas.openxmlformats.org/officeDocument/2006/relationships/hyperlink" Target="https://weis2019.econinfosec.org/wp-content/uploads/sites/6/2019/05/WEIS_2019_paper_38.pdf" TargetMode="External"/><Relationship Id="rId5" Type="http://schemas.openxmlformats.org/officeDocument/2006/relationships/hyperlink" Target="https://weis2019.econinfosec.org/wp-content/uploads/sites/6/2019/05/WEIS_2019_paper_38.pdf" TargetMode="External"/><Relationship Id="rId6" Type="http://schemas.openxmlformats.org/officeDocument/2006/relationships/hyperlink" Target="https://weis2019.econinfosec.org/wp-content/uploads/sites/6/2019/05/WEIS_2019_paper_38.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024290" y="6"/>
            <a:ext cx="7512900" cy="1241700"/>
          </a:xfrm>
          <a:prstGeom prst="rect">
            <a:avLst/>
          </a:prstGeom>
          <a:noFill/>
          <a:ln>
            <a:noFill/>
          </a:ln>
        </p:spPr>
        <p:txBody>
          <a:bodyPr anchorCtr="0" anchor="b" bIns="34275" lIns="68575" spcFirstLastPara="1" rIns="68575" wrap="square" tIns="34275">
            <a:normAutofit/>
          </a:bodyPr>
          <a:lstStyle/>
          <a:p>
            <a:pPr indent="0" lvl="0" marL="0" rtl="0" algn="r">
              <a:lnSpc>
                <a:spcPct val="90000"/>
              </a:lnSpc>
              <a:spcBef>
                <a:spcPts val="0"/>
              </a:spcBef>
              <a:spcAft>
                <a:spcPts val="0"/>
              </a:spcAft>
              <a:buClr>
                <a:schemeClr val="lt1"/>
              </a:buClr>
              <a:buSzPts val="3000"/>
              <a:buFont typeface="Open Sans"/>
              <a:buNone/>
            </a:pPr>
            <a:r>
              <a:rPr lang="en" sz="3000"/>
              <a:t>The Impact of the GDPR on Content Providers: A Longitudinal Analysis</a:t>
            </a:r>
            <a:endParaRPr/>
          </a:p>
        </p:txBody>
      </p:sp>
      <p:sp>
        <p:nvSpPr>
          <p:cNvPr id="61" name="Google Shape;61;p14"/>
          <p:cNvSpPr txBox="1"/>
          <p:nvPr>
            <p:ph idx="1" type="subTitle"/>
          </p:nvPr>
        </p:nvSpPr>
        <p:spPr>
          <a:xfrm>
            <a:off x="1113294" y="1387002"/>
            <a:ext cx="6917400" cy="13992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r">
              <a:lnSpc>
                <a:spcPct val="90000"/>
              </a:lnSpc>
              <a:spcBef>
                <a:spcPts val="0"/>
              </a:spcBef>
              <a:spcAft>
                <a:spcPts val="0"/>
              </a:spcAft>
              <a:buClr>
                <a:schemeClr val="lt1"/>
              </a:buClr>
              <a:buSzPct val="100000"/>
              <a:buNone/>
            </a:pPr>
            <a:r>
              <a:rPr b="1" lang="en" sz="2400"/>
              <a:t>V. Lefrere</a:t>
            </a:r>
            <a:r>
              <a:rPr b="1" baseline="30000" lang="en" sz="2400"/>
              <a:t>1</a:t>
            </a:r>
            <a:r>
              <a:rPr lang="en" sz="2400"/>
              <a:t>, L. Warberg</a:t>
            </a:r>
            <a:r>
              <a:rPr baseline="30000" lang="en" sz="2400"/>
              <a:t>2</a:t>
            </a:r>
            <a:r>
              <a:rPr lang="en" sz="2400"/>
              <a:t>, C. Cheyre</a:t>
            </a:r>
            <a:r>
              <a:rPr baseline="30000" lang="en" sz="2400"/>
              <a:t>3</a:t>
            </a:r>
            <a:r>
              <a:rPr lang="en" sz="2400"/>
              <a:t>, </a:t>
            </a:r>
            <a:endParaRPr/>
          </a:p>
          <a:p>
            <a:pPr indent="0" lvl="0" marL="0" rtl="0" algn="r">
              <a:lnSpc>
                <a:spcPct val="90000"/>
              </a:lnSpc>
              <a:spcBef>
                <a:spcPts val="800"/>
              </a:spcBef>
              <a:spcAft>
                <a:spcPts val="0"/>
              </a:spcAft>
              <a:buClr>
                <a:schemeClr val="lt1"/>
              </a:buClr>
              <a:buSzPct val="100000"/>
              <a:buNone/>
            </a:pPr>
            <a:r>
              <a:rPr lang="en" sz="2400"/>
              <a:t>V. Marotta</a:t>
            </a:r>
            <a:r>
              <a:rPr baseline="30000" lang="en" sz="2400"/>
              <a:t>4</a:t>
            </a:r>
            <a:r>
              <a:rPr lang="en" sz="2400"/>
              <a:t> &amp; A. Acquisti</a:t>
            </a:r>
            <a:r>
              <a:rPr baseline="30000" lang="en" sz="2400"/>
              <a:t>2</a:t>
            </a:r>
            <a:endParaRPr/>
          </a:p>
          <a:p>
            <a:pPr indent="0" lvl="0" marL="0" rtl="0" algn="r">
              <a:lnSpc>
                <a:spcPct val="90000"/>
              </a:lnSpc>
              <a:spcBef>
                <a:spcPts val="800"/>
              </a:spcBef>
              <a:spcAft>
                <a:spcPts val="0"/>
              </a:spcAft>
              <a:buClr>
                <a:schemeClr val="lt1"/>
              </a:buClr>
              <a:buSzPct val="100000"/>
              <a:buNone/>
            </a:pPr>
            <a:r>
              <a:t/>
            </a:r>
            <a:endParaRPr baseline="30000" sz="2400"/>
          </a:p>
          <a:p>
            <a:pPr indent="0" lvl="0" marL="0" rtl="0" algn="r">
              <a:lnSpc>
                <a:spcPct val="90000"/>
              </a:lnSpc>
              <a:spcBef>
                <a:spcPts val="800"/>
              </a:spcBef>
              <a:spcAft>
                <a:spcPts val="0"/>
              </a:spcAft>
              <a:buClr>
                <a:schemeClr val="lt1"/>
              </a:buClr>
              <a:buSzPct val="100000"/>
              <a:buNone/>
            </a:pPr>
            <a:r>
              <a:t/>
            </a:r>
            <a:endParaRPr i="1" sz="2400"/>
          </a:p>
        </p:txBody>
      </p:sp>
      <p:sp>
        <p:nvSpPr>
          <p:cNvPr id="62" name="Google Shape;62;p14"/>
          <p:cNvSpPr txBox="1"/>
          <p:nvPr/>
        </p:nvSpPr>
        <p:spPr>
          <a:xfrm>
            <a:off x="2209973" y="4707616"/>
            <a:ext cx="6400800" cy="304800"/>
          </a:xfrm>
          <a:prstGeom prst="rect">
            <a:avLst/>
          </a:prstGeom>
          <a:noFill/>
          <a:ln>
            <a:noFill/>
          </a:ln>
        </p:spPr>
        <p:txBody>
          <a:bodyPr anchorCtr="0" anchor="t" bIns="45725" lIns="91425" spcFirstLastPara="1" rIns="91425" wrap="square" tIns="45725">
            <a:normAutofit fontScale="77500" lnSpcReduction="20000"/>
          </a:bodyPr>
          <a:lstStyle/>
          <a:p>
            <a:pPr indent="0" lvl="0" marL="0" marR="0" rtl="0" algn="ctr">
              <a:spcBef>
                <a:spcPts val="0"/>
              </a:spcBef>
              <a:spcAft>
                <a:spcPts val="0"/>
              </a:spcAft>
              <a:buClr>
                <a:schemeClr val="accent1"/>
              </a:buClr>
              <a:buSzPct val="100000"/>
              <a:buFont typeface="Arial"/>
              <a:buNone/>
            </a:pPr>
            <a:r>
              <a:rPr b="1" i="0" lang="en" sz="1200" u="none" cap="none" strike="noStrike">
                <a:solidFill>
                  <a:schemeClr val="dk1"/>
                </a:solidFill>
                <a:latin typeface="Calibri"/>
                <a:ea typeface="Calibri"/>
                <a:cs typeface="Calibri"/>
                <a:sym typeface="Calibri"/>
              </a:rPr>
              <a:t>1 Institut Mines Telecom-Business School, 2 Carnegie Mellon University, 3 Cornell University, 4 University of Minnesota</a:t>
            </a:r>
            <a:endParaRPr b="1" sz="1100">
              <a:solidFill>
                <a:schemeClr val="dk1"/>
              </a:solidFill>
            </a:endParaRPr>
          </a:p>
        </p:txBody>
      </p:sp>
      <p:sp>
        <p:nvSpPr>
          <p:cNvPr id="63" name="Google Shape;63;p14"/>
          <p:cNvSpPr txBox="1"/>
          <p:nvPr>
            <p:ph idx="4294967295" type="sldNum"/>
          </p:nvPr>
        </p:nvSpPr>
        <p:spPr>
          <a:xfrm>
            <a:off x="8472458" y="4663217"/>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105006" y="201231"/>
            <a:ext cx="8934000" cy="723300"/>
          </a:xfrm>
          <a:prstGeom prst="rect">
            <a:avLst/>
          </a:prstGeom>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3200"/>
              <a:buFont typeface="Open Sans"/>
              <a:buNone/>
            </a:pPr>
            <a:r>
              <a:rPr lang="en"/>
              <a:t>Why No Effect Other Than Page Views Per User?</a:t>
            </a:r>
            <a:endParaRPr/>
          </a:p>
          <a:p>
            <a:pPr indent="0" lvl="0" marL="0" marR="0" rtl="0" algn="l">
              <a:lnSpc>
                <a:spcPct val="90000"/>
              </a:lnSpc>
              <a:spcBef>
                <a:spcPts val="0"/>
              </a:spcBef>
              <a:spcAft>
                <a:spcPts val="0"/>
              </a:spcAft>
              <a:buClr>
                <a:schemeClr val="dk1"/>
              </a:buClr>
              <a:buSzPts val="3200"/>
              <a:buFont typeface="Open Sans"/>
              <a:buNone/>
            </a:pPr>
            <a:r>
              <a:t/>
            </a:r>
            <a:endParaRPr/>
          </a:p>
        </p:txBody>
      </p:sp>
      <p:sp>
        <p:nvSpPr>
          <p:cNvPr id="138" name="Google Shape;138;p23"/>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Ecosystem effect:</a:t>
            </a:r>
            <a:endParaRPr/>
          </a:p>
          <a:p>
            <a:pPr indent="-311150" lvl="1" marL="914400" rtl="0" algn="l">
              <a:lnSpc>
                <a:spcPct val="150000"/>
              </a:lnSpc>
              <a:spcBef>
                <a:spcPts val="0"/>
              </a:spcBef>
              <a:spcAft>
                <a:spcPts val="0"/>
              </a:spcAft>
              <a:buSzPts val="1300"/>
              <a:buChar char="○"/>
            </a:pPr>
            <a:r>
              <a:rPr lang="en"/>
              <a:t>Not easy for visitors to opt-out </a:t>
            </a:r>
            <a:r>
              <a:rPr lang="en"/>
              <a:t>(dark patterns)</a:t>
            </a:r>
            <a:endParaRPr/>
          </a:p>
          <a:p>
            <a:pPr indent="-311150" lvl="1" marL="914400" rtl="0" algn="l">
              <a:lnSpc>
                <a:spcPct val="150000"/>
              </a:lnSpc>
              <a:spcBef>
                <a:spcPts val="0"/>
              </a:spcBef>
              <a:spcAft>
                <a:spcPts val="0"/>
              </a:spcAft>
              <a:buSzPts val="1300"/>
              <a:buChar char="○"/>
            </a:pPr>
            <a:r>
              <a:rPr lang="en"/>
              <a:t>Reduction in 3rd parties cookies was followed by significant rebound in tracking</a:t>
            </a:r>
            <a:endParaRPr/>
          </a:p>
          <a:p>
            <a:pPr indent="-311150" lvl="1" marL="914400" rtl="0" algn="l">
              <a:lnSpc>
                <a:spcPct val="150000"/>
              </a:lnSpc>
              <a:spcBef>
                <a:spcPts val="0"/>
              </a:spcBef>
              <a:spcAft>
                <a:spcPts val="0"/>
              </a:spcAft>
              <a:buSzPts val="1300"/>
              <a:buChar char="○"/>
            </a:pPr>
            <a:r>
              <a:rPr lang="en"/>
              <a:t>Market </a:t>
            </a:r>
            <a:r>
              <a:rPr lang="en"/>
              <a:t>concentration</a:t>
            </a:r>
            <a:endParaRPr/>
          </a:p>
          <a:p>
            <a:pPr indent="-342900" lvl="0" marL="457200" rtl="0" algn="l">
              <a:lnSpc>
                <a:spcPct val="150000"/>
              </a:lnSpc>
              <a:spcBef>
                <a:spcPts val="0"/>
              </a:spcBef>
              <a:spcAft>
                <a:spcPts val="0"/>
              </a:spcAft>
              <a:buSzPts val="1800"/>
              <a:buChar char="●"/>
            </a:pPr>
            <a:r>
              <a:rPr lang="en"/>
              <a:t>Website-level Effect</a:t>
            </a:r>
            <a:endParaRPr/>
          </a:p>
          <a:p>
            <a:pPr indent="-311150" lvl="1" marL="914400" rtl="0" algn="l">
              <a:lnSpc>
                <a:spcPct val="150000"/>
              </a:lnSpc>
              <a:spcBef>
                <a:spcPts val="0"/>
              </a:spcBef>
              <a:spcAft>
                <a:spcPts val="0"/>
              </a:spcAft>
              <a:buSzPts val="1300"/>
              <a:buChar char="○"/>
            </a:pPr>
            <a:r>
              <a:rPr b="1" lang="en"/>
              <a:t>LATE</a:t>
            </a:r>
            <a:endParaRPr b="1"/>
          </a:p>
          <a:p>
            <a:pPr indent="-311150" lvl="1" marL="914400" rtl="0" algn="l">
              <a:lnSpc>
                <a:spcPct val="150000"/>
              </a:lnSpc>
              <a:spcBef>
                <a:spcPts val="0"/>
              </a:spcBef>
              <a:spcAft>
                <a:spcPts val="0"/>
              </a:spcAft>
              <a:buSzPts val="1300"/>
              <a:buChar char="○"/>
            </a:pPr>
            <a:r>
              <a:rPr lang="en"/>
              <a:t>Type of response:</a:t>
            </a:r>
            <a:endParaRPr/>
          </a:p>
          <a:p>
            <a:pPr indent="-311150" lvl="2" marL="1371600" rtl="0" algn="l">
              <a:lnSpc>
                <a:spcPct val="150000"/>
              </a:lnSpc>
              <a:spcBef>
                <a:spcPts val="0"/>
              </a:spcBef>
              <a:spcAft>
                <a:spcPts val="0"/>
              </a:spcAft>
              <a:buSzPts val="1300"/>
              <a:buChar char="■"/>
            </a:pPr>
            <a:r>
              <a:rPr b="1" lang="en"/>
              <a:t>Look Ahead Matching</a:t>
            </a:r>
            <a:endParaRPr b="1"/>
          </a:p>
          <a:p>
            <a:pPr indent="-311150" lvl="1" marL="914400" rtl="0" algn="l">
              <a:lnSpc>
                <a:spcPct val="150000"/>
              </a:lnSpc>
              <a:spcBef>
                <a:spcPts val="0"/>
              </a:spcBef>
              <a:spcAft>
                <a:spcPts val="0"/>
              </a:spcAft>
              <a:buSzPts val="1300"/>
              <a:buChar char="○"/>
            </a:pPr>
            <a:r>
              <a:rPr lang="en"/>
              <a:t>No evidence of i</a:t>
            </a:r>
            <a:r>
              <a:rPr lang="en"/>
              <a:t>ncreased advertising intensity or changes in business models</a:t>
            </a:r>
            <a:endParaRPr/>
          </a:p>
          <a:p>
            <a:pPr indent="-342900" lvl="0" marL="457200" rtl="0" algn="l">
              <a:lnSpc>
                <a:spcPct val="150000"/>
              </a:lnSpc>
              <a:spcBef>
                <a:spcPts val="0"/>
              </a:spcBef>
              <a:spcAft>
                <a:spcPts val="0"/>
              </a:spcAft>
              <a:buSzPts val="1800"/>
              <a:buChar char="●"/>
            </a:pPr>
            <a:r>
              <a:rPr lang="en"/>
              <a:t>Consent mechanisms</a:t>
            </a:r>
            <a:r>
              <a:rPr lang="en"/>
              <a:t> fatigue?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87156" y="87156"/>
            <a:ext cx="8934000" cy="72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a:t>Conclusions</a:t>
            </a:r>
            <a:endParaRPr/>
          </a:p>
        </p:txBody>
      </p:sp>
      <p:sp>
        <p:nvSpPr>
          <p:cNvPr id="145" name="Google Shape;145;p24"/>
          <p:cNvSpPr txBox="1"/>
          <p:nvPr>
            <p:ph idx="1" type="body"/>
          </p:nvPr>
        </p:nvSpPr>
        <p:spPr>
          <a:xfrm>
            <a:off x="311700" y="897125"/>
            <a:ext cx="8520600" cy="3416400"/>
          </a:xfrm>
          <a:prstGeom prst="rect">
            <a:avLst/>
          </a:prstGeom>
          <a:noFill/>
          <a:ln>
            <a:noFill/>
          </a:ln>
        </p:spPr>
        <p:txBody>
          <a:bodyPr anchorCtr="0" anchor="t" bIns="34275" lIns="68575" spcFirstLastPara="1" rIns="68575" wrap="square" tIns="34275">
            <a:normAutofit/>
          </a:bodyPr>
          <a:lstStyle/>
          <a:p>
            <a:pPr indent="-342900" lvl="0" marL="457200" rtl="0" algn="l">
              <a:lnSpc>
                <a:spcPct val="150000"/>
              </a:lnSpc>
              <a:spcBef>
                <a:spcPts val="0"/>
              </a:spcBef>
              <a:spcAft>
                <a:spcPts val="0"/>
              </a:spcAft>
              <a:buSzPts val="1800"/>
              <a:buChar char="●"/>
            </a:pPr>
            <a:r>
              <a:rPr lang="en"/>
              <a:t>W</a:t>
            </a:r>
            <a:r>
              <a:rPr lang="en"/>
              <a:t>ebsites’ responses</a:t>
            </a:r>
            <a:endParaRPr/>
          </a:p>
          <a:p>
            <a:pPr indent="-146050" lvl="1" marL="520700" rtl="0" algn="l">
              <a:lnSpc>
                <a:spcPct val="150000"/>
              </a:lnSpc>
              <a:spcBef>
                <a:spcPts val="0"/>
              </a:spcBef>
              <a:spcAft>
                <a:spcPts val="0"/>
              </a:spcAft>
              <a:buSzPts val="1300"/>
              <a:buChar char="○"/>
            </a:pPr>
            <a:r>
              <a:rPr lang="en"/>
              <a:t>Robust e</a:t>
            </a:r>
            <a:r>
              <a:rPr lang="en"/>
              <a:t>vidence of </a:t>
            </a:r>
            <a:r>
              <a:rPr b="1" lang="en"/>
              <a:t>dynamic responses by websites</a:t>
            </a:r>
            <a:r>
              <a:rPr lang="en"/>
              <a:t> to the GDPR in both the US and the EU (identified </a:t>
            </a:r>
            <a:r>
              <a:rPr lang="en"/>
              <a:t>5 common responses to GDPR</a:t>
            </a:r>
            <a:r>
              <a:rPr lang="en"/>
              <a:t>; responses change over time)</a:t>
            </a:r>
            <a:endParaRPr/>
          </a:p>
          <a:p>
            <a:pPr indent="-146050" lvl="1" marL="520700" rtl="0" algn="l">
              <a:lnSpc>
                <a:spcPct val="150000"/>
              </a:lnSpc>
              <a:spcBef>
                <a:spcPts val="0"/>
              </a:spcBef>
              <a:spcAft>
                <a:spcPts val="0"/>
              </a:spcAft>
              <a:buSzPts val="1300"/>
              <a:buChar char="○"/>
            </a:pPr>
            <a:r>
              <a:rPr lang="en"/>
              <a:t>In particular, initial reduction in third-party cookies and intensity of visitor tracking among EU websites</a:t>
            </a:r>
            <a:endParaRPr/>
          </a:p>
          <a:p>
            <a:pPr indent="-146050" lvl="1" marL="520700" rtl="0" algn="l">
              <a:lnSpc>
                <a:spcPct val="150000"/>
              </a:lnSpc>
              <a:spcBef>
                <a:spcPts val="0"/>
              </a:spcBef>
              <a:spcAft>
                <a:spcPts val="0"/>
              </a:spcAft>
              <a:buSzPts val="1300"/>
              <a:buChar char="○"/>
            </a:pPr>
            <a:r>
              <a:rPr lang="en"/>
              <a:t>Initial reduction is followed by trend reversal and uptick in tracking </a:t>
            </a:r>
            <a:endParaRPr/>
          </a:p>
          <a:p>
            <a:pPr indent="-355600" lvl="0" marL="457200" rtl="0" algn="l">
              <a:lnSpc>
                <a:spcPct val="150000"/>
              </a:lnSpc>
              <a:spcBef>
                <a:spcPts val="0"/>
              </a:spcBef>
              <a:spcAft>
                <a:spcPts val="0"/>
              </a:spcAft>
              <a:buSzPts val="2000"/>
              <a:buChar char="●"/>
            </a:pPr>
            <a:r>
              <a:rPr lang="en"/>
              <a:t>D</a:t>
            </a:r>
            <a:r>
              <a:rPr lang="en"/>
              <a:t>ownstream outcomes</a:t>
            </a:r>
            <a:endParaRPr/>
          </a:p>
          <a:p>
            <a:pPr indent="-146050" lvl="1" marL="520700" rtl="0" algn="l">
              <a:lnSpc>
                <a:spcPct val="150000"/>
              </a:lnSpc>
              <a:spcBef>
                <a:spcPts val="0"/>
              </a:spcBef>
              <a:spcAft>
                <a:spcPts val="0"/>
              </a:spcAft>
              <a:buSzPts val="1300"/>
              <a:buChar char="○"/>
            </a:pPr>
            <a:r>
              <a:rPr lang="en"/>
              <a:t>Small reduction in average page views in EU websites relative to US websites, appearing near the end of the period of observation</a:t>
            </a:r>
            <a:endParaRPr/>
          </a:p>
          <a:p>
            <a:pPr indent="-146050" lvl="1" marL="520700" rtl="0" algn="l">
              <a:lnSpc>
                <a:spcPct val="150000"/>
              </a:lnSpc>
              <a:spcBef>
                <a:spcPts val="0"/>
              </a:spcBef>
              <a:spcAft>
                <a:spcPts val="0"/>
              </a:spcAft>
              <a:buSzPts val="1300"/>
              <a:buChar char="○"/>
            </a:pPr>
            <a:r>
              <a:rPr lang="en"/>
              <a:t>No impact on EU websites' provision of new content, ranking, or social media engagement</a:t>
            </a:r>
            <a:endParaRPr/>
          </a:p>
        </p:txBody>
      </p:sp>
      <p:sp>
        <p:nvSpPr>
          <p:cNvPr id="146" name="Google Shape;146;p24"/>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sz="3200"/>
              <a:t>Extra Slides</a:t>
            </a:r>
            <a:endParaRPr/>
          </a:p>
        </p:txBody>
      </p:sp>
      <p:sp>
        <p:nvSpPr>
          <p:cNvPr id="153" name="Google Shape;153;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Font typeface="Open Sans"/>
              <a:buNone/>
            </a:pPr>
            <a:r>
              <a:rPr b="1" lang="en" sz="2100"/>
              <a:t>Has GDPR limited the ability of ad-tech companies to collect data on users?</a:t>
            </a:r>
            <a:endParaRPr/>
          </a:p>
        </p:txBody>
      </p:sp>
      <p:sp>
        <p:nvSpPr>
          <p:cNvPr id="159" name="Google Shape;159;p2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1500"/>
              <a:buChar char="●"/>
            </a:pPr>
            <a:r>
              <a:rPr lang="en" sz="1500"/>
              <a:t>Adoption of new consent dialogs is still low</a:t>
            </a:r>
            <a:endParaRPr/>
          </a:p>
          <a:p>
            <a:pPr indent="-177800" lvl="1" marL="520700" rtl="0" algn="l">
              <a:lnSpc>
                <a:spcPct val="90000"/>
              </a:lnSpc>
              <a:spcBef>
                <a:spcPts val="400"/>
              </a:spcBef>
              <a:spcAft>
                <a:spcPts val="0"/>
              </a:spcAft>
              <a:buClr>
                <a:schemeClr val="dk1"/>
              </a:buClr>
              <a:buSzPts val="1400"/>
              <a:buChar char="○"/>
            </a:pPr>
            <a:r>
              <a:rPr lang="en" sz="1400"/>
              <a:t>Tracking cookies on popular </a:t>
            </a:r>
            <a:r>
              <a:rPr lang="en"/>
              <a:t>websites</a:t>
            </a:r>
            <a:r>
              <a:rPr lang="en" sz="1400"/>
              <a:t> are still being placed (Dutch DPA Report, December 10, 2019 - </a:t>
            </a:r>
            <a:r>
              <a:rPr lang="en" sz="1400" u="sng">
                <a:solidFill>
                  <a:schemeClr val="hlink"/>
                </a:solidFill>
                <a:hlinkClick r:id="rId3"/>
              </a:rPr>
              <a:t>https://autoriteitpersoonsgegevens.nl/nl/nieuws/ap-veel-</a:t>
            </a:r>
            <a:r>
              <a:rPr lang="en" u="sng">
                <a:solidFill>
                  <a:schemeClr val="hlink"/>
                </a:solidFill>
                <a:hlinkClick r:id="rId4"/>
              </a:rPr>
              <a:t>websites</a:t>
            </a:r>
            <a:r>
              <a:rPr lang="en" sz="1400" u="sng">
                <a:solidFill>
                  <a:schemeClr val="hlink"/>
                </a:solidFill>
                <a:hlinkClick r:id="rId5"/>
              </a:rPr>
              <a:t>-vragen-op-onjuiste-wijze-toestemming-voor-plaatsen-tracking-cookies</a:t>
            </a:r>
            <a:r>
              <a:rPr lang="en" sz="1400"/>
              <a:t>)</a:t>
            </a:r>
            <a:endParaRPr/>
          </a:p>
          <a:p>
            <a:pPr indent="-177800" lvl="1" marL="520700" rtl="0" algn="l">
              <a:lnSpc>
                <a:spcPct val="90000"/>
              </a:lnSpc>
              <a:spcBef>
                <a:spcPts val="400"/>
              </a:spcBef>
              <a:spcAft>
                <a:spcPts val="0"/>
              </a:spcAft>
              <a:buClr>
                <a:schemeClr val="dk1"/>
              </a:buClr>
              <a:buSzPts val="1400"/>
              <a:buChar char="○"/>
            </a:pPr>
            <a:r>
              <a:rPr lang="en" sz="1400"/>
              <a:t>Existing consent dialogs can make it difficult for users to reject tracking cookies (Utz et al. 2019, </a:t>
            </a:r>
            <a:r>
              <a:rPr lang="en" sz="1400" u="sng">
                <a:solidFill>
                  <a:schemeClr val="hlink"/>
                </a:solidFill>
                <a:hlinkClick r:id="rId6"/>
              </a:rPr>
              <a:t>https://dl.acm.org/citation.cfm?id=3354212</a:t>
            </a:r>
            <a:r>
              <a:rPr lang="en" sz="1400"/>
              <a:t>)</a:t>
            </a:r>
            <a:endParaRPr sz="1100"/>
          </a:p>
          <a:p>
            <a:pPr indent="-171450" lvl="0" marL="177800" rtl="0" algn="l">
              <a:lnSpc>
                <a:spcPct val="90000"/>
              </a:lnSpc>
              <a:spcBef>
                <a:spcPts val="800"/>
              </a:spcBef>
              <a:spcAft>
                <a:spcPts val="0"/>
              </a:spcAft>
              <a:buClr>
                <a:schemeClr val="dk1"/>
              </a:buClr>
              <a:buSzPts val="1500"/>
              <a:buChar char="●"/>
            </a:pPr>
            <a:r>
              <a:rPr lang="en" sz="1500"/>
              <a:t>Many </a:t>
            </a:r>
            <a:r>
              <a:rPr lang="en" sz="1500"/>
              <a:t>websites</a:t>
            </a:r>
            <a:r>
              <a:rPr lang="en" sz="1500"/>
              <a:t> claim ‘legitimate interest’ as a basis for continuing to collect data on users (UK ICO Report, </a:t>
            </a:r>
            <a:r>
              <a:rPr lang="en" sz="1500" u="sng">
                <a:solidFill>
                  <a:schemeClr val="hlink"/>
                </a:solidFill>
                <a:hlinkClick r:id="rId7"/>
              </a:rPr>
              <a:t>https://ico.org.uk/media/about-the-ico/documents/2615156/adtech-real-time-bidding-report-201906.pdf</a:t>
            </a:r>
            <a:r>
              <a:rPr lang="en" sz="1500"/>
              <a:t>)</a:t>
            </a:r>
            <a:endParaRPr/>
          </a:p>
          <a:p>
            <a:pPr indent="-171450" lvl="0" marL="177800" rtl="0" algn="l">
              <a:lnSpc>
                <a:spcPct val="90000"/>
              </a:lnSpc>
              <a:spcBef>
                <a:spcPts val="800"/>
              </a:spcBef>
              <a:spcAft>
                <a:spcPts val="1200"/>
              </a:spcAft>
              <a:buClr>
                <a:schemeClr val="dk1"/>
              </a:buClr>
              <a:buSzPts val="1500"/>
              <a:buChar char="●"/>
            </a:pPr>
            <a:r>
              <a:rPr lang="en" sz="1500"/>
              <a:t>While the exact level of GDPR compliance (and what it exactly means to be compliant) is unknown, we have still observed a slight decrease in advertising cookies for EU users</a:t>
            </a:r>
            <a:endParaRPr/>
          </a:p>
        </p:txBody>
      </p:sp>
      <p:sp>
        <p:nvSpPr>
          <p:cNvPr id="160" name="Google Shape;160;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Font typeface="Open Sans"/>
              <a:buNone/>
            </a:pPr>
            <a:r>
              <a:rPr b="1" lang="en" sz="2100"/>
              <a:t>Do fewer targeted ads make online advertising less profitable?</a:t>
            </a:r>
            <a:endParaRPr/>
          </a:p>
        </p:txBody>
      </p:sp>
      <p:sp>
        <p:nvSpPr>
          <p:cNvPr id="166" name="Google Shape;166;p2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1500"/>
              <a:buChar char="●"/>
            </a:pPr>
            <a:r>
              <a:rPr lang="en" sz="1500"/>
              <a:t>Revenues for some </a:t>
            </a:r>
            <a:r>
              <a:rPr lang="en" sz="1500"/>
              <a:t>websites</a:t>
            </a:r>
            <a:r>
              <a:rPr lang="en" sz="1500"/>
              <a:t> may have decreased slightly following GDPR for traffic from EU users (Goldberg et al. 2019, </a:t>
            </a:r>
            <a:r>
              <a:rPr lang="en" sz="1500" u="sng">
                <a:solidFill>
                  <a:schemeClr val="hlink"/>
                </a:solidFill>
                <a:hlinkClick r:id="rId3"/>
              </a:rPr>
              <a:t>https://www.ssrn.com/abstract=3421731</a:t>
            </a:r>
            <a:r>
              <a:rPr lang="en" sz="1500"/>
              <a:t>)</a:t>
            </a:r>
            <a:endParaRPr/>
          </a:p>
          <a:p>
            <a:pPr indent="-171450" lvl="0" marL="177800" rtl="0" algn="l">
              <a:lnSpc>
                <a:spcPct val="90000"/>
              </a:lnSpc>
              <a:spcBef>
                <a:spcPts val="800"/>
              </a:spcBef>
              <a:spcAft>
                <a:spcPts val="0"/>
              </a:spcAft>
              <a:buClr>
                <a:schemeClr val="dk1"/>
              </a:buClr>
              <a:buSzPts val="1500"/>
              <a:buChar char="●"/>
            </a:pPr>
            <a:r>
              <a:rPr lang="en" sz="1500"/>
              <a:t>Behaviorally targeted ads may only generate a small boost in revenue for publishers (Marotta et al. 2019 </a:t>
            </a:r>
            <a:r>
              <a:rPr lang="en" sz="1500" u="sng">
                <a:solidFill>
                  <a:schemeClr val="hlink"/>
                </a:solidFill>
                <a:hlinkClick r:id="rId4"/>
              </a:rPr>
              <a:t>https://weis2019.econinfosec.org/wp-content/uploads/</a:t>
            </a:r>
            <a:r>
              <a:rPr lang="en" sz="1500" u="sng">
                <a:solidFill>
                  <a:schemeClr val="hlink"/>
                </a:solidFill>
                <a:hlinkClick r:id="rId5"/>
              </a:rPr>
              <a:t>websites</a:t>
            </a:r>
            <a:r>
              <a:rPr lang="en" sz="1500" u="sng">
                <a:solidFill>
                  <a:schemeClr val="hlink"/>
                </a:solidFill>
                <a:hlinkClick r:id="rId6"/>
              </a:rPr>
              <a:t>/6/2019/05/WEIS_2019_paper_38.pdf</a:t>
            </a:r>
            <a:r>
              <a:rPr lang="en" sz="1500"/>
              <a:t>)</a:t>
            </a:r>
            <a:endParaRPr/>
          </a:p>
          <a:p>
            <a:pPr indent="-76200" lvl="0" marL="177800" rtl="0" algn="l">
              <a:lnSpc>
                <a:spcPct val="90000"/>
              </a:lnSpc>
              <a:spcBef>
                <a:spcPts val="800"/>
              </a:spcBef>
              <a:spcAft>
                <a:spcPts val="1200"/>
              </a:spcAft>
              <a:buClr>
                <a:schemeClr val="dk1"/>
              </a:buClr>
              <a:buSzPts val="1500"/>
              <a:buNone/>
            </a:pPr>
            <a:r>
              <a:t/>
            </a:r>
            <a:endParaRPr sz="1500"/>
          </a:p>
        </p:txBody>
      </p:sp>
      <p:sp>
        <p:nvSpPr>
          <p:cNvPr id="167" name="Google Shape;167;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1" type="body"/>
          </p:nvPr>
        </p:nvSpPr>
        <p:spPr>
          <a:xfrm>
            <a:off x="311700" y="1017725"/>
            <a:ext cx="5775600" cy="13266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chemeClr val="dk1"/>
              </a:buClr>
              <a:buSzPts val="1400"/>
              <a:buChar char="●"/>
            </a:pPr>
            <a:r>
              <a:rPr lang="en"/>
              <a:t>2018 </a:t>
            </a:r>
            <a:r>
              <a:rPr b="1" lang="en"/>
              <a:t>Alexa</a:t>
            </a:r>
            <a:r>
              <a:rPr lang="en"/>
              <a:t> data</a:t>
            </a:r>
            <a:endParaRPr/>
          </a:p>
          <a:p>
            <a:pPr indent="-323850" lvl="1" marL="914400" rtl="0" algn="l">
              <a:lnSpc>
                <a:spcPct val="90000"/>
              </a:lnSpc>
              <a:spcBef>
                <a:spcPts val="0"/>
              </a:spcBef>
              <a:spcAft>
                <a:spcPts val="0"/>
              </a:spcAft>
              <a:buClr>
                <a:schemeClr val="dk1"/>
              </a:buClr>
              <a:buSzPts val="1100"/>
              <a:buChar char="○"/>
            </a:pPr>
            <a:r>
              <a:rPr lang="en"/>
              <a:t>Top 500 </a:t>
            </a:r>
            <a:r>
              <a:rPr lang="en"/>
              <a:t>websites</a:t>
            </a:r>
            <a:r>
              <a:rPr lang="en"/>
              <a:t> in a geographical region</a:t>
            </a:r>
            <a:endParaRPr/>
          </a:p>
          <a:p>
            <a:pPr indent="-323850" lvl="1" marL="914400" rtl="0" algn="l">
              <a:lnSpc>
                <a:spcPct val="90000"/>
              </a:lnSpc>
              <a:spcBef>
                <a:spcPts val="0"/>
              </a:spcBef>
              <a:spcAft>
                <a:spcPts val="0"/>
              </a:spcAft>
              <a:buClr>
                <a:schemeClr val="dk1"/>
              </a:buClr>
              <a:buSzPts val="1100"/>
              <a:buChar char="○"/>
            </a:pPr>
            <a:r>
              <a:rPr lang="en"/>
              <a:t>Top 500 </a:t>
            </a:r>
            <a:r>
              <a:rPr lang="en"/>
              <a:t>websites</a:t>
            </a:r>
            <a:r>
              <a:rPr lang="en"/>
              <a:t> in 5 content categories (News, Sports, Society, Health, &amp; Games)</a:t>
            </a:r>
            <a:endParaRPr/>
          </a:p>
          <a:p>
            <a:pPr indent="-323850" lvl="1" marL="914400" rtl="0" algn="l">
              <a:lnSpc>
                <a:spcPct val="90000"/>
              </a:lnSpc>
              <a:spcBef>
                <a:spcPts val="0"/>
              </a:spcBef>
              <a:spcAft>
                <a:spcPts val="0"/>
              </a:spcAft>
              <a:buClr>
                <a:schemeClr val="dk1"/>
              </a:buClr>
              <a:buSzPts val="1100"/>
              <a:buChar char="○"/>
            </a:pPr>
            <a:r>
              <a:rPr lang="en"/>
              <a:t>Top 500 </a:t>
            </a:r>
            <a:r>
              <a:rPr lang="en"/>
              <a:t>websites</a:t>
            </a:r>
            <a:r>
              <a:rPr lang="en"/>
              <a:t> globally</a:t>
            </a:r>
            <a:endParaRPr/>
          </a:p>
        </p:txBody>
      </p:sp>
      <p:sp>
        <p:nvSpPr>
          <p:cNvPr id="173" name="Google Shape;173;p28"/>
          <p:cNvSpPr txBox="1"/>
          <p:nvPr>
            <p:ph type="title"/>
          </p:nvPr>
        </p:nvSpPr>
        <p:spPr>
          <a:xfrm>
            <a:off x="87156" y="87156"/>
            <a:ext cx="8934000" cy="72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100"/>
              <a:buFont typeface="Calibri"/>
              <a:buNone/>
            </a:pPr>
            <a:r>
              <a:rPr lang="en"/>
              <a:t>Sampling</a:t>
            </a:r>
            <a:endParaRPr/>
          </a:p>
        </p:txBody>
      </p:sp>
      <p:sp>
        <p:nvSpPr>
          <p:cNvPr id="174" name="Google Shape;174;p28"/>
          <p:cNvSpPr txBox="1"/>
          <p:nvPr/>
        </p:nvSpPr>
        <p:spPr>
          <a:xfrm>
            <a:off x="6467025" y="2175"/>
            <a:ext cx="889800" cy="308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000">
                <a:solidFill>
                  <a:schemeClr val="dk2"/>
                </a:solidFill>
                <a:latin typeface="Open Sans"/>
                <a:ea typeface="Open Sans"/>
                <a:cs typeface="Open Sans"/>
                <a:sym typeface="Open Sans"/>
              </a:rPr>
              <a:t>Methods</a:t>
            </a:r>
            <a:endParaRPr b="1" sz="1000">
              <a:solidFill>
                <a:schemeClr val="dk2"/>
              </a:solidFill>
              <a:latin typeface="Open Sans"/>
              <a:ea typeface="Open Sans"/>
              <a:cs typeface="Open Sans"/>
              <a:sym typeface="Open Sans"/>
            </a:endParaRPr>
          </a:p>
        </p:txBody>
      </p:sp>
      <p:sp>
        <p:nvSpPr>
          <p:cNvPr id="175" name="Google Shape;175;p28"/>
          <p:cNvSpPr txBox="1"/>
          <p:nvPr>
            <p:ph idx="1" type="body"/>
          </p:nvPr>
        </p:nvSpPr>
        <p:spPr>
          <a:xfrm>
            <a:off x="311700" y="2479075"/>
            <a:ext cx="5775600" cy="23310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chemeClr val="dk1"/>
              </a:buClr>
              <a:buSzPts val="1400"/>
              <a:buChar char="●"/>
            </a:pPr>
            <a:r>
              <a:rPr lang="en"/>
              <a:t>Also, to balance the sample:</a:t>
            </a:r>
            <a:endParaRPr/>
          </a:p>
          <a:p>
            <a:pPr indent="-323850" lvl="1" marL="914400" rtl="0" algn="l">
              <a:lnSpc>
                <a:spcPct val="90000"/>
              </a:lnSpc>
              <a:spcBef>
                <a:spcPts val="0"/>
              </a:spcBef>
              <a:spcAft>
                <a:spcPts val="0"/>
              </a:spcAft>
              <a:buClr>
                <a:schemeClr val="dk1"/>
              </a:buClr>
              <a:buSzPts val="1100"/>
              <a:buChar char="○"/>
            </a:pPr>
            <a:r>
              <a:rPr lang="en"/>
              <a:t>500 random </a:t>
            </a:r>
            <a:r>
              <a:rPr lang="en"/>
              <a:t>websites</a:t>
            </a:r>
            <a:r>
              <a:rPr lang="en"/>
              <a:t> ranked 200k-300k, …, 900k-1M</a:t>
            </a:r>
            <a:endParaRPr/>
          </a:p>
          <a:p>
            <a:pPr indent="-323850" lvl="1" marL="914400" rtl="0" algn="l">
              <a:lnSpc>
                <a:spcPct val="90000"/>
              </a:lnSpc>
              <a:spcBef>
                <a:spcPts val="0"/>
              </a:spcBef>
              <a:spcAft>
                <a:spcPts val="0"/>
              </a:spcAft>
              <a:buClr>
                <a:schemeClr val="dk1"/>
              </a:buClr>
              <a:buSzPts val="1100"/>
              <a:buChar char="○"/>
            </a:pPr>
            <a:r>
              <a:rPr lang="en"/>
              <a:t>500 from 19 additional </a:t>
            </a:r>
            <a:r>
              <a:rPr b="1" lang="en"/>
              <a:t>SimilarWeb </a:t>
            </a:r>
            <a:r>
              <a:rPr lang="en"/>
              <a:t>categories</a:t>
            </a:r>
            <a:endParaRPr/>
          </a:p>
          <a:p>
            <a:pPr indent="-342900" lvl="0" marL="457200" rtl="0" algn="l">
              <a:lnSpc>
                <a:spcPct val="90000"/>
              </a:lnSpc>
              <a:spcBef>
                <a:spcPts val="0"/>
              </a:spcBef>
              <a:spcAft>
                <a:spcPts val="0"/>
              </a:spcAft>
              <a:buClr>
                <a:schemeClr val="dk1"/>
              </a:buClr>
              <a:buSzPts val="1400"/>
              <a:buChar char="●"/>
            </a:pPr>
            <a:r>
              <a:rPr lang="en"/>
              <a:t>Cleaning</a:t>
            </a:r>
            <a:endParaRPr/>
          </a:p>
          <a:p>
            <a:pPr indent="-323850" lvl="1" marL="914400" rtl="0" algn="l">
              <a:lnSpc>
                <a:spcPct val="90000"/>
              </a:lnSpc>
              <a:spcBef>
                <a:spcPts val="0"/>
              </a:spcBef>
              <a:spcAft>
                <a:spcPts val="0"/>
              </a:spcAft>
              <a:buClr>
                <a:schemeClr val="dk1"/>
              </a:buClr>
              <a:buSzPts val="1100"/>
              <a:buChar char="○"/>
            </a:pPr>
            <a:r>
              <a:rPr lang="en"/>
              <a:t>Remove </a:t>
            </a:r>
            <a:r>
              <a:rPr lang="en"/>
              <a:t>websites</a:t>
            </a:r>
            <a:r>
              <a:rPr lang="en"/>
              <a:t> with only a small # of EU or US visitors</a:t>
            </a:r>
            <a:endParaRPr/>
          </a:p>
          <a:p>
            <a:pPr indent="-323850" lvl="1" marL="914400" rtl="0" algn="l">
              <a:lnSpc>
                <a:spcPct val="90000"/>
              </a:lnSpc>
              <a:spcBef>
                <a:spcPts val="0"/>
              </a:spcBef>
              <a:spcAft>
                <a:spcPts val="0"/>
              </a:spcAft>
              <a:buClr>
                <a:schemeClr val="dk1"/>
              </a:buClr>
              <a:buSzPts val="1100"/>
              <a:buChar char="○"/>
            </a:pPr>
            <a:r>
              <a:rPr lang="en"/>
              <a:t>Removed </a:t>
            </a:r>
            <a:r>
              <a:rPr lang="en"/>
              <a:t>websites</a:t>
            </a:r>
            <a:r>
              <a:rPr lang="en"/>
              <a:t> with adult content - for RAs’ sakes</a:t>
            </a:r>
            <a:endParaRPr>
              <a:solidFill>
                <a:schemeClr val="dk1"/>
              </a:solidFill>
            </a:endParaRPr>
          </a:p>
        </p:txBody>
      </p:sp>
      <p:sp>
        <p:nvSpPr>
          <p:cNvPr id="176" name="Google Shape;176;p2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idx="1" type="body"/>
          </p:nvPr>
        </p:nvSpPr>
        <p:spPr>
          <a:xfrm>
            <a:off x="342901" y="223631"/>
            <a:ext cx="8801100" cy="5054047"/>
          </a:xfrm>
          <a:prstGeom prst="rect">
            <a:avLst/>
          </a:prstGeom>
          <a:noFill/>
          <a:ln>
            <a:noFill/>
          </a:ln>
        </p:spPr>
        <p:txBody>
          <a:bodyPr anchorCtr="0" anchor="t" bIns="34275" lIns="68575" spcFirstLastPara="1" rIns="68575" wrap="square" tIns="34275">
            <a:normAutofit/>
          </a:bodyPr>
          <a:lstStyle/>
          <a:p>
            <a:pPr indent="-177800" lvl="0" marL="177800" rtl="0" algn="l">
              <a:lnSpc>
                <a:spcPct val="170000"/>
              </a:lnSpc>
              <a:spcBef>
                <a:spcPts val="0"/>
              </a:spcBef>
              <a:spcAft>
                <a:spcPts val="0"/>
              </a:spcAft>
              <a:buClr>
                <a:schemeClr val="dk1"/>
              </a:buClr>
              <a:buSzPts val="1800"/>
              <a:buChar char="●"/>
            </a:pPr>
            <a:r>
              <a:rPr lang="en" sz="1800"/>
              <a:t>Many (mostly negative) claims about the economic impact of data regulation in general, and GDPR in particular</a:t>
            </a:r>
            <a:endParaRPr/>
          </a:p>
          <a:p>
            <a:pPr indent="-63500" lvl="0" marL="177800" rtl="0" algn="l">
              <a:lnSpc>
                <a:spcPct val="170000"/>
              </a:lnSpc>
              <a:spcBef>
                <a:spcPts val="800"/>
              </a:spcBef>
              <a:spcAft>
                <a:spcPts val="1200"/>
              </a:spcAft>
              <a:buClr>
                <a:schemeClr val="dk1"/>
              </a:buClr>
              <a:buSzPts val="1800"/>
              <a:buNone/>
            </a:pPr>
            <a:r>
              <a:t/>
            </a:r>
            <a:endParaRPr sz="1800"/>
          </a:p>
        </p:txBody>
      </p:sp>
      <p:sp>
        <p:nvSpPr>
          <p:cNvPr id="182" name="Google Shape;182;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idx="1" type="body"/>
          </p:nvPr>
        </p:nvSpPr>
        <p:spPr>
          <a:xfrm>
            <a:off x="628650" y="642551"/>
            <a:ext cx="8119934" cy="4318687"/>
          </a:xfrm>
          <a:prstGeom prst="rect">
            <a:avLst/>
          </a:prstGeom>
          <a:noFill/>
          <a:ln>
            <a:noFill/>
          </a:ln>
        </p:spPr>
        <p:txBody>
          <a:bodyPr anchorCtr="0" anchor="t" bIns="34275" lIns="68575" spcFirstLastPara="1" rIns="68575" wrap="square" tIns="34275">
            <a:normAutofit fontScale="92500" lnSpcReduction="10000"/>
          </a:bodyPr>
          <a:lstStyle/>
          <a:p>
            <a:pPr indent="-164306" lvl="0" marL="177800" rtl="0" algn="l">
              <a:lnSpc>
                <a:spcPct val="100000"/>
              </a:lnSpc>
              <a:spcBef>
                <a:spcPts val="0"/>
              </a:spcBef>
              <a:spcAft>
                <a:spcPts val="0"/>
              </a:spcAft>
              <a:buClr>
                <a:schemeClr val="dk1"/>
              </a:buClr>
              <a:buSzPct val="100000"/>
              <a:buChar char="●"/>
            </a:pPr>
            <a:r>
              <a:rPr i="1" lang="en" sz="1500"/>
              <a:t>“If this reduction in the use of OBA were to occur businesses would need to reallocate a large amount of marketing expenditure from OBA to other online channels. The Deloitte Business Survey suggests that, on average, the </a:t>
            </a:r>
            <a:r>
              <a:rPr b="1" i="1" lang="en" sz="1500"/>
              <a:t>ROI that businesses would expect to receive from other channels would decrease by 27%</a:t>
            </a:r>
            <a:r>
              <a:rPr i="1" lang="en" sz="1500"/>
              <a:t>” </a:t>
            </a:r>
            <a:r>
              <a:rPr lang="en" sz="1500"/>
              <a:t>– Deloitte 2013</a:t>
            </a:r>
            <a:br>
              <a:rPr lang="en" sz="1500"/>
            </a:br>
            <a:endParaRPr sz="1500"/>
          </a:p>
          <a:p>
            <a:pPr indent="-164306" lvl="0" marL="177800" rtl="0" algn="l">
              <a:lnSpc>
                <a:spcPct val="100000"/>
              </a:lnSpc>
              <a:spcBef>
                <a:spcPts val="800"/>
              </a:spcBef>
              <a:spcAft>
                <a:spcPts val="0"/>
              </a:spcAft>
              <a:buClr>
                <a:schemeClr val="dk1"/>
              </a:buClr>
              <a:buSzPct val="100000"/>
              <a:buChar char="●"/>
            </a:pPr>
            <a:r>
              <a:rPr lang="en" sz="1500"/>
              <a:t>Forecast: 2.8 millions jobs lost and 1.34% EU GDP reduction following GDPR – Deloitte 2013</a:t>
            </a:r>
            <a:br>
              <a:rPr lang="en" sz="1500"/>
            </a:br>
            <a:endParaRPr sz="1500"/>
          </a:p>
          <a:p>
            <a:pPr indent="-164306" lvl="0" marL="177800" rtl="0" algn="l">
              <a:lnSpc>
                <a:spcPct val="100000"/>
              </a:lnSpc>
              <a:spcBef>
                <a:spcPts val="800"/>
              </a:spcBef>
              <a:spcAft>
                <a:spcPts val="0"/>
              </a:spcAft>
              <a:buClr>
                <a:schemeClr val="dk1"/>
              </a:buClr>
              <a:buSzPct val="100000"/>
              <a:buChar char="●"/>
            </a:pPr>
            <a:r>
              <a:rPr i="1" lang="en" sz="1500"/>
              <a:t>“The evidence clearly suggests that the tradeoffs of stronger privacy laws result </a:t>
            </a:r>
            <a:r>
              <a:rPr b="1" i="1" lang="en" sz="1500"/>
              <a:t>in less free and low-cost content </a:t>
            </a:r>
            <a:r>
              <a:rPr i="1" lang="en" sz="1500"/>
              <a:t>and more spam (i.e. unwanted ads) which is not in the interests of consumers”</a:t>
            </a:r>
            <a:r>
              <a:rPr lang="en" sz="1500"/>
              <a:t> - ITIF 2010</a:t>
            </a:r>
            <a:br>
              <a:rPr lang="en" sz="1500"/>
            </a:br>
            <a:endParaRPr sz="1500"/>
          </a:p>
          <a:p>
            <a:pPr indent="-164306" lvl="0" marL="177800" rtl="0" algn="l">
              <a:lnSpc>
                <a:spcPct val="100000"/>
              </a:lnSpc>
              <a:spcBef>
                <a:spcPts val="800"/>
              </a:spcBef>
              <a:spcAft>
                <a:spcPts val="0"/>
              </a:spcAft>
              <a:buClr>
                <a:schemeClr val="dk1"/>
              </a:buClr>
              <a:buSzPct val="100000"/>
              <a:buChar char="●"/>
            </a:pPr>
            <a:r>
              <a:rPr i="1" lang="en" sz="1500"/>
              <a:t>“The  </a:t>
            </a:r>
            <a:r>
              <a:rPr b="1" i="1" lang="en" sz="1500"/>
              <a:t>data  protection  text  currently  on  the  table  </a:t>
            </a:r>
            <a:r>
              <a:rPr i="1" lang="en" sz="1500"/>
              <a:t>would  essentially  impose  a  one-size-fits-all framework to an almost infinitely broad range of data that may be considered “personal”, without  adequately  matching  regulatory  scrutiny  and  the  onerousness  of  the  obligations  on data  controllers,  to  the  real  risks  arising  for  consumers  from  a  particular  act  of  processing.  </a:t>
            </a:r>
            <a:r>
              <a:rPr b="1" i="1" lang="en" sz="1500"/>
              <a:t>This may limit digital advertising’s ability to continue to deliver a wide range of online content to users at little or no cost at the point of consumption</a:t>
            </a:r>
            <a:r>
              <a:rPr i="1" lang="en" sz="1500"/>
              <a:t>”</a:t>
            </a:r>
            <a:r>
              <a:rPr lang="en" sz="1500"/>
              <a:t> - Townsend Feehan, CEO of IAB Europe, IHS Technology Report, November 2015</a:t>
            </a:r>
            <a:endParaRPr/>
          </a:p>
          <a:p>
            <a:pPr indent="0" lvl="0" marL="0" rtl="0" algn="l">
              <a:lnSpc>
                <a:spcPct val="90000"/>
              </a:lnSpc>
              <a:spcBef>
                <a:spcPts val="800"/>
              </a:spcBef>
              <a:spcAft>
                <a:spcPts val="1200"/>
              </a:spcAft>
              <a:buClr>
                <a:schemeClr val="dk1"/>
              </a:buClr>
              <a:buSzPct val="116666"/>
              <a:buNone/>
            </a:pPr>
            <a:r>
              <a:t/>
            </a:r>
            <a:endParaRPr/>
          </a:p>
        </p:txBody>
      </p:sp>
      <p:sp>
        <p:nvSpPr>
          <p:cNvPr id="188" name="Google Shape;188;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500"/>
                                        <p:tgtEl>
                                          <p:spTgt spid="18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500"/>
                                        <p:tgtEl>
                                          <p:spTgt spid="18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Effect filter="fade" transition="in">
                                      <p:cBhvr>
                                        <p:cTn dur="500"/>
                                        <p:tgtEl>
                                          <p:spTgt spid="18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animEffect filter="fade" transition="in">
                                      <p:cBhvr>
                                        <p:cTn dur="500"/>
                                        <p:tgtEl>
                                          <p:spTgt spid="18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457200" y="160804"/>
            <a:ext cx="7886700" cy="773906"/>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sz="3200"/>
              <a:t>Approach</a:t>
            </a:r>
            <a:endParaRPr/>
          </a:p>
        </p:txBody>
      </p:sp>
      <p:sp>
        <p:nvSpPr>
          <p:cNvPr id="194" name="Google Shape;194;p31"/>
          <p:cNvSpPr txBox="1"/>
          <p:nvPr>
            <p:ph idx="1" type="body"/>
          </p:nvPr>
        </p:nvSpPr>
        <p:spPr>
          <a:xfrm>
            <a:off x="457199" y="776238"/>
            <a:ext cx="8390374" cy="4367262"/>
          </a:xfrm>
          <a:prstGeom prst="rect">
            <a:avLst/>
          </a:prstGeom>
          <a:noFill/>
          <a:ln>
            <a:noFill/>
          </a:ln>
        </p:spPr>
        <p:txBody>
          <a:bodyPr anchorCtr="0" anchor="t" bIns="34275" lIns="68575" spcFirstLastPara="1" rIns="68575" wrap="square" tIns="34275">
            <a:normAutofit fontScale="70000" lnSpcReduction="20000"/>
          </a:bodyPr>
          <a:lstStyle/>
          <a:p>
            <a:pPr indent="-182245" lvl="0" marL="177800" rtl="0" algn="just">
              <a:lnSpc>
                <a:spcPct val="150000"/>
              </a:lnSpc>
              <a:spcBef>
                <a:spcPts val="0"/>
              </a:spcBef>
              <a:spcAft>
                <a:spcPts val="0"/>
              </a:spcAft>
              <a:buClr>
                <a:schemeClr val="dk1"/>
              </a:buClr>
              <a:buSzPct val="116666"/>
              <a:buChar char="●"/>
            </a:pPr>
            <a:r>
              <a:rPr lang="en"/>
              <a:t>Exploit natural field experiment associated with the implementation of the GDPR</a:t>
            </a:r>
            <a:endParaRPr/>
          </a:p>
          <a:p>
            <a:pPr indent="-181609" lvl="1" marL="520700" rtl="0" algn="just">
              <a:lnSpc>
                <a:spcPct val="150000"/>
              </a:lnSpc>
              <a:spcBef>
                <a:spcPts val="400"/>
              </a:spcBef>
              <a:spcAft>
                <a:spcPts val="0"/>
              </a:spcAft>
              <a:buClr>
                <a:schemeClr val="dk1"/>
              </a:buClr>
              <a:buSzPct val="138461"/>
              <a:buChar char="○"/>
            </a:pPr>
            <a:r>
              <a:rPr lang="en"/>
              <a:t>Diff in diff approach: before vs after GDPR, EU </a:t>
            </a:r>
            <a:r>
              <a:rPr lang="en"/>
              <a:t>websites</a:t>
            </a:r>
            <a:r>
              <a:rPr lang="en"/>
              <a:t> vs US </a:t>
            </a:r>
            <a:r>
              <a:rPr lang="en"/>
              <a:t>websites</a:t>
            </a:r>
            <a:endParaRPr/>
          </a:p>
          <a:p>
            <a:pPr indent="-181609" lvl="1" marL="520700" rtl="0" algn="just">
              <a:lnSpc>
                <a:spcPct val="150000"/>
              </a:lnSpc>
              <a:spcBef>
                <a:spcPts val="400"/>
              </a:spcBef>
              <a:spcAft>
                <a:spcPts val="0"/>
              </a:spcAft>
              <a:buClr>
                <a:schemeClr val="dk1"/>
              </a:buClr>
              <a:buSzPct val="138461"/>
              <a:buChar char="○"/>
            </a:pPr>
            <a:r>
              <a:rPr lang="en"/>
              <a:t>Caveat: both “diffs” are problematic. More on this later</a:t>
            </a:r>
            <a:endParaRPr>
              <a:highlight>
                <a:srgbClr val="FFFF00"/>
              </a:highlight>
            </a:endParaRPr>
          </a:p>
          <a:p>
            <a:pPr indent="-182245" lvl="0" marL="177800" rtl="0" algn="just">
              <a:lnSpc>
                <a:spcPct val="150000"/>
              </a:lnSpc>
              <a:spcBef>
                <a:spcPts val="800"/>
              </a:spcBef>
              <a:spcAft>
                <a:spcPts val="0"/>
              </a:spcAft>
              <a:buClr>
                <a:schemeClr val="dk1"/>
              </a:buClr>
              <a:buSzPct val="116666"/>
              <a:buChar char="●"/>
            </a:pPr>
            <a:r>
              <a:rPr b="1" lang="en"/>
              <a:t> We focus on </a:t>
            </a:r>
            <a:r>
              <a:rPr b="1" lang="en"/>
              <a:t>website</a:t>
            </a:r>
            <a:r>
              <a:rPr b="1" lang="en"/>
              <a:t> categories (such as </a:t>
            </a:r>
            <a:r>
              <a:rPr b="1" i="1" lang="en"/>
              <a:t>News </a:t>
            </a:r>
            <a:r>
              <a:rPr b="1" lang="en"/>
              <a:t>and</a:t>
            </a:r>
            <a:r>
              <a:rPr b="1" i="1" lang="en"/>
              <a:t> Media</a:t>
            </a:r>
            <a:r>
              <a:rPr b="1" lang="en"/>
              <a:t>) which are more likely to be “content” providers and to be ad-supported - and therefore theoretically more likely to be affected (about 1k </a:t>
            </a:r>
            <a:r>
              <a:rPr b="1" lang="en"/>
              <a:t>websites</a:t>
            </a:r>
            <a:r>
              <a:rPr b="1" lang="en"/>
              <a:t>, 50%/50% split EU/US)</a:t>
            </a:r>
            <a:endParaRPr/>
          </a:p>
          <a:p>
            <a:pPr indent="-182245" lvl="0" marL="177800" rtl="0" algn="just">
              <a:lnSpc>
                <a:spcPct val="150000"/>
              </a:lnSpc>
              <a:spcBef>
                <a:spcPts val="800"/>
              </a:spcBef>
              <a:spcAft>
                <a:spcPts val="0"/>
              </a:spcAft>
              <a:buClr>
                <a:schemeClr val="dk1"/>
              </a:buClr>
              <a:buSzPct val="116666"/>
              <a:buChar char="●"/>
            </a:pPr>
            <a:r>
              <a:rPr lang="en"/>
              <a:t>Started collecting data months before GDPR implementation. Data collection continues to this day</a:t>
            </a:r>
            <a:endParaRPr/>
          </a:p>
          <a:p>
            <a:pPr indent="-182245" lvl="0" marL="177800" rtl="0" algn="just">
              <a:lnSpc>
                <a:spcPct val="150000"/>
              </a:lnSpc>
              <a:spcBef>
                <a:spcPts val="800"/>
              </a:spcBef>
              <a:spcAft>
                <a:spcPts val="0"/>
              </a:spcAft>
              <a:buClr>
                <a:schemeClr val="dk1"/>
              </a:buClr>
              <a:buSzPct val="116666"/>
              <a:buChar char="●"/>
            </a:pPr>
            <a:r>
              <a:rPr lang="en"/>
              <a:t>Periodically visit each website in the sample (multiple “waves”)</a:t>
            </a:r>
            <a:endParaRPr/>
          </a:p>
          <a:p>
            <a:pPr indent="-181609" lvl="1" marL="520700" rtl="0" algn="just">
              <a:lnSpc>
                <a:spcPct val="150000"/>
              </a:lnSpc>
              <a:spcBef>
                <a:spcPts val="400"/>
              </a:spcBef>
              <a:spcAft>
                <a:spcPts val="0"/>
              </a:spcAft>
              <a:buClr>
                <a:schemeClr val="dk1"/>
              </a:buClr>
              <a:buSzPct val="138461"/>
              <a:buChar char="○"/>
            </a:pPr>
            <a:r>
              <a:rPr lang="en"/>
              <a:t>12 “waves” from April 2018 to October 2019 (19 months)</a:t>
            </a:r>
            <a:endParaRPr/>
          </a:p>
          <a:p>
            <a:pPr indent="-182245" lvl="0" marL="177800" rtl="0" algn="just">
              <a:lnSpc>
                <a:spcPct val="150000"/>
              </a:lnSpc>
              <a:spcBef>
                <a:spcPts val="800"/>
              </a:spcBef>
              <a:spcAft>
                <a:spcPts val="0"/>
              </a:spcAft>
              <a:buClr>
                <a:schemeClr val="dk1"/>
              </a:buClr>
              <a:buSzPct val="116666"/>
              <a:buChar char="●"/>
            </a:pPr>
            <a:r>
              <a:rPr lang="en"/>
              <a:t>Mine data from both EU and US locations (i.e., IP addresses), complemented with external sources (GDELT, Alexa, Facebook)</a:t>
            </a:r>
            <a:endParaRPr/>
          </a:p>
          <a:p>
            <a:pPr indent="-182245" lvl="0" marL="177800" rtl="0" algn="just">
              <a:lnSpc>
                <a:spcPct val="150000"/>
              </a:lnSpc>
              <a:spcBef>
                <a:spcPts val="800"/>
              </a:spcBef>
              <a:spcAft>
                <a:spcPts val="0"/>
              </a:spcAft>
              <a:buClr>
                <a:schemeClr val="lt1"/>
              </a:buClr>
              <a:buSzPct val="116666"/>
              <a:buChar char="●"/>
            </a:pPr>
            <a:r>
              <a:rPr lang="en">
                <a:solidFill>
                  <a:schemeClr val="lt1"/>
                </a:solidFill>
              </a:rPr>
              <a:t>We collect both “technical” variables (our controls) and “downstream” economic variables (our DVs)</a:t>
            </a:r>
            <a:endParaRPr/>
          </a:p>
          <a:p>
            <a:pPr indent="-88900" lvl="0" marL="177800" rtl="0" algn="just">
              <a:lnSpc>
                <a:spcPct val="150000"/>
              </a:lnSpc>
              <a:spcBef>
                <a:spcPts val="800"/>
              </a:spcBef>
              <a:spcAft>
                <a:spcPts val="1200"/>
              </a:spcAft>
              <a:buClr>
                <a:schemeClr val="dk1"/>
              </a:buClr>
              <a:buSzPct val="116666"/>
              <a:buNone/>
            </a:pPr>
            <a:r>
              <a:t/>
            </a:r>
            <a:endParaRPr/>
          </a:p>
        </p:txBody>
      </p:sp>
      <p:sp>
        <p:nvSpPr>
          <p:cNvPr id="195" name="Google Shape;195;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457200" y="160804"/>
            <a:ext cx="7886700" cy="773906"/>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sz="3200"/>
              <a:t>Approach</a:t>
            </a:r>
            <a:endParaRPr/>
          </a:p>
        </p:txBody>
      </p:sp>
      <p:sp>
        <p:nvSpPr>
          <p:cNvPr id="201" name="Google Shape;201;p32"/>
          <p:cNvSpPr txBox="1"/>
          <p:nvPr>
            <p:ph idx="1" type="body"/>
          </p:nvPr>
        </p:nvSpPr>
        <p:spPr>
          <a:xfrm>
            <a:off x="457199" y="776238"/>
            <a:ext cx="8390374" cy="4367262"/>
          </a:xfrm>
          <a:prstGeom prst="rect">
            <a:avLst/>
          </a:prstGeom>
          <a:noFill/>
          <a:ln>
            <a:noFill/>
          </a:ln>
        </p:spPr>
        <p:txBody>
          <a:bodyPr anchorCtr="0" anchor="t" bIns="34275" lIns="68575" spcFirstLastPara="1" rIns="68575" wrap="square" tIns="34275">
            <a:normAutofit fontScale="70000" lnSpcReduction="20000"/>
          </a:bodyPr>
          <a:lstStyle/>
          <a:p>
            <a:pPr indent="-182245" lvl="0" marL="177800" rtl="0" algn="just">
              <a:lnSpc>
                <a:spcPct val="150000"/>
              </a:lnSpc>
              <a:spcBef>
                <a:spcPts val="0"/>
              </a:spcBef>
              <a:spcAft>
                <a:spcPts val="0"/>
              </a:spcAft>
              <a:buClr>
                <a:srgbClr val="7F7F7F"/>
              </a:buClr>
              <a:buSzPct val="116666"/>
              <a:buChar char="●"/>
            </a:pPr>
            <a:r>
              <a:rPr lang="en">
                <a:solidFill>
                  <a:srgbClr val="7F7F7F"/>
                </a:solidFill>
              </a:rPr>
              <a:t>Exploit natural field experiment associated with the implementation of the GDPR</a:t>
            </a:r>
            <a:endParaRPr/>
          </a:p>
          <a:p>
            <a:pPr indent="-181609" lvl="1" marL="520700" rtl="0" algn="just">
              <a:lnSpc>
                <a:spcPct val="150000"/>
              </a:lnSpc>
              <a:spcBef>
                <a:spcPts val="400"/>
              </a:spcBef>
              <a:spcAft>
                <a:spcPts val="0"/>
              </a:spcAft>
              <a:buClr>
                <a:srgbClr val="7F7F7F"/>
              </a:buClr>
              <a:buSzPct val="138461"/>
              <a:buChar char="○"/>
            </a:pPr>
            <a:r>
              <a:rPr lang="en">
                <a:solidFill>
                  <a:srgbClr val="7F7F7F"/>
                </a:solidFill>
              </a:rPr>
              <a:t>Diff in diff approach: before vs after GDPR, EU </a:t>
            </a:r>
            <a:r>
              <a:rPr lang="en">
                <a:solidFill>
                  <a:srgbClr val="7F7F7F"/>
                </a:solidFill>
              </a:rPr>
              <a:t>websites</a:t>
            </a:r>
            <a:r>
              <a:rPr lang="en">
                <a:solidFill>
                  <a:srgbClr val="7F7F7F"/>
                </a:solidFill>
              </a:rPr>
              <a:t> vs US </a:t>
            </a:r>
            <a:r>
              <a:rPr lang="en">
                <a:solidFill>
                  <a:srgbClr val="7F7F7F"/>
                </a:solidFill>
              </a:rPr>
              <a:t>websites</a:t>
            </a:r>
            <a:endParaRPr/>
          </a:p>
          <a:p>
            <a:pPr indent="-181609" lvl="1" marL="520700" rtl="0" algn="just">
              <a:lnSpc>
                <a:spcPct val="150000"/>
              </a:lnSpc>
              <a:spcBef>
                <a:spcPts val="400"/>
              </a:spcBef>
              <a:spcAft>
                <a:spcPts val="0"/>
              </a:spcAft>
              <a:buClr>
                <a:srgbClr val="7F7F7F"/>
              </a:buClr>
              <a:buSzPct val="138461"/>
              <a:buChar char="○"/>
            </a:pPr>
            <a:r>
              <a:rPr lang="en">
                <a:solidFill>
                  <a:srgbClr val="7F7F7F"/>
                </a:solidFill>
              </a:rPr>
              <a:t>Caveat: both “diffs” are problematic. More on this later</a:t>
            </a:r>
            <a:endParaRPr>
              <a:solidFill>
                <a:srgbClr val="7F7F7F"/>
              </a:solidFill>
              <a:highlight>
                <a:srgbClr val="FFFF00"/>
              </a:highlight>
            </a:endParaRPr>
          </a:p>
          <a:p>
            <a:pPr indent="-182245" lvl="0" marL="177800" rtl="0" algn="just">
              <a:lnSpc>
                <a:spcPct val="150000"/>
              </a:lnSpc>
              <a:spcBef>
                <a:spcPts val="800"/>
              </a:spcBef>
              <a:spcAft>
                <a:spcPts val="0"/>
              </a:spcAft>
              <a:buClr>
                <a:srgbClr val="7F7F7F"/>
              </a:buClr>
              <a:buSzPct val="116666"/>
              <a:buChar char="●"/>
            </a:pPr>
            <a:r>
              <a:rPr lang="en">
                <a:solidFill>
                  <a:srgbClr val="7F7F7F"/>
                </a:solidFill>
              </a:rPr>
              <a:t>We analyze a sample of 5,000+ </a:t>
            </a:r>
            <a:r>
              <a:rPr lang="en">
                <a:solidFill>
                  <a:srgbClr val="7F7F7F"/>
                </a:solidFill>
              </a:rPr>
              <a:t>websites</a:t>
            </a:r>
            <a:r>
              <a:rPr lang="en">
                <a:solidFill>
                  <a:srgbClr val="7F7F7F"/>
                </a:solidFill>
              </a:rPr>
              <a:t> based in the EU and the US from multiple categories</a:t>
            </a:r>
            <a:endParaRPr/>
          </a:p>
          <a:p>
            <a:pPr indent="-181609" lvl="1" marL="520700" rtl="0" algn="just">
              <a:lnSpc>
                <a:spcPct val="150000"/>
              </a:lnSpc>
              <a:spcBef>
                <a:spcPts val="400"/>
              </a:spcBef>
              <a:spcAft>
                <a:spcPts val="0"/>
              </a:spcAft>
              <a:buClr>
                <a:srgbClr val="7F7F7F"/>
              </a:buClr>
              <a:buSzPct val="138461"/>
              <a:buChar char="○"/>
            </a:pPr>
            <a:r>
              <a:rPr b="1" lang="en">
                <a:solidFill>
                  <a:srgbClr val="7F7F7F"/>
                </a:solidFill>
              </a:rPr>
              <a:t>In this presentation, we focus on </a:t>
            </a:r>
            <a:r>
              <a:rPr b="1" lang="en">
                <a:solidFill>
                  <a:srgbClr val="7F7F7F"/>
                </a:solidFill>
              </a:rPr>
              <a:t>website</a:t>
            </a:r>
            <a:r>
              <a:rPr b="1" lang="en">
                <a:solidFill>
                  <a:srgbClr val="7F7F7F"/>
                </a:solidFill>
              </a:rPr>
              <a:t> categories (such as </a:t>
            </a:r>
            <a:r>
              <a:rPr b="1" i="1" lang="en">
                <a:solidFill>
                  <a:srgbClr val="7F7F7F"/>
                </a:solidFill>
              </a:rPr>
              <a:t>News </a:t>
            </a:r>
            <a:r>
              <a:rPr b="1" lang="en">
                <a:solidFill>
                  <a:srgbClr val="7F7F7F"/>
                </a:solidFill>
              </a:rPr>
              <a:t>and</a:t>
            </a:r>
            <a:r>
              <a:rPr b="1" i="1" lang="en">
                <a:solidFill>
                  <a:srgbClr val="7F7F7F"/>
                </a:solidFill>
              </a:rPr>
              <a:t> Media</a:t>
            </a:r>
            <a:r>
              <a:rPr b="1" lang="en">
                <a:solidFill>
                  <a:srgbClr val="7F7F7F"/>
                </a:solidFill>
              </a:rPr>
              <a:t>) which are more likely to be “content” providers and to be ad-supported - and therefore theoretically more likely to be affected (about 1k </a:t>
            </a:r>
            <a:r>
              <a:rPr b="1" lang="en">
                <a:solidFill>
                  <a:srgbClr val="7F7F7F"/>
                </a:solidFill>
              </a:rPr>
              <a:t>websites</a:t>
            </a:r>
            <a:r>
              <a:rPr b="1" lang="en">
                <a:solidFill>
                  <a:srgbClr val="7F7F7F"/>
                </a:solidFill>
              </a:rPr>
              <a:t>, 50%/50% split EU/US)</a:t>
            </a:r>
            <a:endParaRPr/>
          </a:p>
          <a:p>
            <a:pPr indent="-182245" lvl="0" marL="177800" rtl="0" algn="just">
              <a:lnSpc>
                <a:spcPct val="150000"/>
              </a:lnSpc>
              <a:spcBef>
                <a:spcPts val="800"/>
              </a:spcBef>
              <a:spcAft>
                <a:spcPts val="0"/>
              </a:spcAft>
              <a:buClr>
                <a:srgbClr val="7F7F7F"/>
              </a:buClr>
              <a:buSzPct val="116666"/>
              <a:buChar char="●"/>
            </a:pPr>
            <a:r>
              <a:rPr lang="en">
                <a:solidFill>
                  <a:srgbClr val="7F7F7F"/>
                </a:solidFill>
              </a:rPr>
              <a:t>Started collecting data months before GDPR implementation. Data collection continues to this day</a:t>
            </a:r>
            <a:endParaRPr/>
          </a:p>
          <a:p>
            <a:pPr indent="-182245" lvl="0" marL="177800" rtl="0" algn="just">
              <a:lnSpc>
                <a:spcPct val="150000"/>
              </a:lnSpc>
              <a:spcBef>
                <a:spcPts val="800"/>
              </a:spcBef>
              <a:spcAft>
                <a:spcPts val="0"/>
              </a:spcAft>
              <a:buClr>
                <a:srgbClr val="7F7F7F"/>
              </a:buClr>
              <a:buSzPct val="116666"/>
              <a:buChar char="●"/>
            </a:pPr>
            <a:r>
              <a:rPr lang="en">
                <a:solidFill>
                  <a:srgbClr val="7F7F7F"/>
                </a:solidFill>
              </a:rPr>
              <a:t>Periodically visit each website in the sample (multiple “waves”)</a:t>
            </a:r>
            <a:endParaRPr/>
          </a:p>
          <a:p>
            <a:pPr indent="-181609" lvl="1" marL="520700" rtl="0" algn="just">
              <a:lnSpc>
                <a:spcPct val="150000"/>
              </a:lnSpc>
              <a:spcBef>
                <a:spcPts val="400"/>
              </a:spcBef>
              <a:spcAft>
                <a:spcPts val="0"/>
              </a:spcAft>
              <a:buClr>
                <a:srgbClr val="7F7F7F"/>
              </a:buClr>
              <a:buSzPct val="138461"/>
              <a:buChar char="○"/>
            </a:pPr>
            <a:r>
              <a:rPr lang="en">
                <a:solidFill>
                  <a:srgbClr val="7F7F7F"/>
                </a:solidFill>
              </a:rPr>
              <a:t>12 “waves” from April 2018 to October 2019 (19 months)</a:t>
            </a:r>
            <a:endParaRPr/>
          </a:p>
          <a:p>
            <a:pPr indent="-182245" lvl="0" marL="177800" rtl="0" algn="just">
              <a:lnSpc>
                <a:spcPct val="150000"/>
              </a:lnSpc>
              <a:spcBef>
                <a:spcPts val="800"/>
              </a:spcBef>
              <a:spcAft>
                <a:spcPts val="0"/>
              </a:spcAft>
              <a:buClr>
                <a:srgbClr val="7F7F7F"/>
              </a:buClr>
              <a:buSzPct val="116666"/>
              <a:buChar char="●"/>
            </a:pPr>
            <a:r>
              <a:rPr lang="en">
                <a:solidFill>
                  <a:srgbClr val="7F7F7F"/>
                </a:solidFill>
              </a:rPr>
              <a:t>Mine data from both EU and US locations (i.e., IP addresses), complemented with external sources (GDELT, Alexa, Facebook)</a:t>
            </a:r>
            <a:endParaRPr/>
          </a:p>
          <a:p>
            <a:pPr indent="-182245" lvl="0" marL="177800" rtl="0" algn="just">
              <a:lnSpc>
                <a:spcPct val="150000"/>
              </a:lnSpc>
              <a:spcBef>
                <a:spcPts val="800"/>
              </a:spcBef>
              <a:spcAft>
                <a:spcPts val="1200"/>
              </a:spcAft>
              <a:buClr>
                <a:schemeClr val="dk1"/>
              </a:buClr>
              <a:buSzPct val="116666"/>
              <a:buChar char="●"/>
            </a:pPr>
            <a:r>
              <a:rPr lang="en"/>
              <a:t>Collect both “technical” variables (</a:t>
            </a:r>
            <a:r>
              <a:rPr lang="en"/>
              <a:t>websites</a:t>
            </a:r>
            <a:r>
              <a:rPr lang="en"/>
              <a:t> responses) and “downstream” economic variables (content quantity/quality)</a:t>
            </a:r>
            <a:endParaRPr/>
          </a:p>
        </p:txBody>
      </p:sp>
      <p:sp>
        <p:nvSpPr>
          <p:cNvPr id="202" name="Google Shape;202;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11700" y="863550"/>
            <a:ext cx="8520600" cy="3416400"/>
          </a:xfrm>
          <a:prstGeom prst="rect">
            <a:avLst/>
          </a:prstGeom>
          <a:noFill/>
          <a:ln>
            <a:noFill/>
          </a:ln>
        </p:spPr>
        <p:txBody>
          <a:bodyPr anchorCtr="0" anchor="t" bIns="34275" lIns="68575" spcFirstLastPara="1" rIns="68575" wrap="square" tIns="34275">
            <a:noAutofit/>
          </a:bodyPr>
          <a:lstStyle/>
          <a:p>
            <a:pPr indent="-139700" lvl="0" marL="177800" rtl="0" algn="l">
              <a:lnSpc>
                <a:spcPct val="150000"/>
              </a:lnSpc>
              <a:spcBef>
                <a:spcPts val="0"/>
              </a:spcBef>
              <a:spcAft>
                <a:spcPts val="0"/>
              </a:spcAft>
              <a:buClr>
                <a:schemeClr val="dk2"/>
              </a:buClr>
              <a:buSzPts val="1600"/>
              <a:buFont typeface="Calibri"/>
              <a:buChar char="●"/>
            </a:pPr>
            <a:r>
              <a:rPr lang="en" sz="1600"/>
              <a:t>Numerous claims of expected </a:t>
            </a:r>
            <a:r>
              <a:rPr b="1" lang="en" sz="1600"/>
              <a:t>negative </a:t>
            </a:r>
            <a:r>
              <a:rPr b="1" lang="en" sz="1600"/>
              <a:t>effects </a:t>
            </a:r>
            <a:r>
              <a:rPr b="1" lang="en" sz="1600"/>
              <a:t>of data regulation</a:t>
            </a:r>
            <a:r>
              <a:rPr lang="en" sz="1600"/>
              <a:t> in general, and GDPR in particular</a:t>
            </a:r>
            <a:endParaRPr sz="1600"/>
          </a:p>
          <a:p>
            <a:pPr indent="-146050" lvl="1" marL="520700" rtl="0" algn="l">
              <a:lnSpc>
                <a:spcPct val="150000"/>
              </a:lnSpc>
              <a:spcBef>
                <a:spcPts val="0"/>
              </a:spcBef>
              <a:spcAft>
                <a:spcPts val="0"/>
              </a:spcAft>
              <a:buClr>
                <a:schemeClr val="dk2"/>
              </a:buClr>
              <a:buSzPts val="1300"/>
              <a:buFont typeface="Calibri"/>
              <a:buChar char="○"/>
            </a:pPr>
            <a:r>
              <a:rPr lang="en" sz="1600"/>
              <a:t>“</a:t>
            </a:r>
            <a:r>
              <a:rPr i="1" lang="en" sz="1600"/>
              <a:t>[D</a:t>
            </a:r>
            <a:r>
              <a:rPr i="1" lang="en" sz="1600"/>
              <a:t>ata regulation] </a:t>
            </a:r>
            <a:r>
              <a:rPr i="1" lang="en" sz="1600"/>
              <a:t>may limit digital advertising’s ability to continue to deliver a wide range of online content to users at</a:t>
            </a:r>
            <a:r>
              <a:rPr b="1" i="1" lang="en" sz="1600"/>
              <a:t> </a:t>
            </a:r>
            <a:r>
              <a:rPr i="1" lang="en" sz="1600"/>
              <a:t>little or no cost at the point of consumption</a:t>
            </a:r>
            <a:r>
              <a:rPr lang="en" sz="1600"/>
              <a:t>” </a:t>
            </a:r>
            <a:br>
              <a:rPr lang="en" sz="1600"/>
            </a:br>
            <a:r>
              <a:rPr lang="en" sz="1200"/>
              <a:t>Townsend Feehan, CEO of IAB Europe, 2015</a:t>
            </a:r>
            <a:endParaRPr sz="1200"/>
          </a:p>
          <a:p>
            <a:pPr indent="-152400" lvl="0" marL="177800" rtl="0" algn="l">
              <a:lnSpc>
                <a:spcPct val="150000"/>
              </a:lnSpc>
              <a:spcBef>
                <a:spcPts val="0"/>
              </a:spcBef>
              <a:spcAft>
                <a:spcPts val="0"/>
              </a:spcAft>
              <a:buClr>
                <a:schemeClr val="dk2"/>
              </a:buClr>
              <a:buSzPts val="1800"/>
              <a:buFont typeface="Open Sans"/>
              <a:buChar char="●"/>
            </a:pPr>
            <a:r>
              <a:rPr lang="en" sz="1600"/>
              <a:t>Significant academic interest in GDPR (</a:t>
            </a:r>
            <a:r>
              <a:rPr lang="en" sz="1200"/>
              <a:t>Jia, Jin, Wagman 2018; Goldberg, Johnson, Shriver 2020; Godinho de Matos and Adjerid, 2019; Peukert et al 2021; J</a:t>
            </a:r>
            <a:r>
              <a:rPr lang="en" sz="1200"/>
              <a:t>enssen et al </a:t>
            </a:r>
            <a:r>
              <a:rPr lang="en" sz="1200"/>
              <a:t>2021</a:t>
            </a:r>
            <a:r>
              <a:rPr lang="en" sz="1200"/>
              <a:t>;Lukic 2022 et al …</a:t>
            </a:r>
            <a:r>
              <a:rPr lang="en" sz="1600"/>
              <a:t>)</a:t>
            </a:r>
            <a:endParaRPr sz="1600"/>
          </a:p>
          <a:p>
            <a:pPr indent="-158750" lvl="0" marL="177800" rtl="0" algn="l">
              <a:lnSpc>
                <a:spcPct val="150000"/>
              </a:lnSpc>
              <a:spcBef>
                <a:spcPts val="0"/>
              </a:spcBef>
              <a:spcAft>
                <a:spcPts val="0"/>
              </a:spcAft>
              <a:buClr>
                <a:schemeClr val="dk2"/>
              </a:buClr>
              <a:buSzPts val="1900"/>
              <a:buFont typeface="Calibri"/>
              <a:buChar char="●"/>
            </a:pPr>
            <a:r>
              <a:rPr lang="en" sz="1600"/>
              <a:t>But limited evidence on GDPR effects on </a:t>
            </a:r>
            <a:r>
              <a:rPr b="1" lang="en" sz="1600"/>
              <a:t>downstream </a:t>
            </a:r>
            <a:r>
              <a:rPr lang="en" sz="1600"/>
              <a:t>outcomes</a:t>
            </a:r>
            <a:endParaRPr sz="1600"/>
          </a:p>
          <a:p>
            <a:pPr indent="-158750" lvl="0" marL="177800" rtl="0" algn="l">
              <a:lnSpc>
                <a:spcPct val="150000"/>
              </a:lnSpc>
              <a:spcBef>
                <a:spcPts val="0"/>
              </a:spcBef>
              <a:spcAft>
                <a:spcPts val="0"/>
              </a:spcAft>
              <a:buClr>
                <a:schemeClr val="dk2"/>
              </a:buClr>
              <a:buSzPts val="1900"/>
              <a:buFont typeface="Calibri"/>
              <a:buChar char="●"/>
            </a:pPr>
            <a:r>
              <a:rPr lang="en" sz="1600"/>
              <a:t>In particular: </a:t>
            </a:r>
            <a:r>
              <a:rPr b="1" lang="en" sz="1600"/>
              <a:t>unknown impact on profitability of ad-supported content providers and their ability to produce free, high-quality online content</a:t>
            </a:r>
            <a:endParaRPr b="1" sz="1600"/>
          </a:p>
          <a:p>
            <a:pPr indent="0" lvl="0" marL="0" rtl="0" algn="l">
              <a:lnSpc>
                <a:spcPct val="115000"/>
              </a:lnSpc>
              <a:spcBef>
                <a:spcPts val="0"/>
              </a:spcBef>
              <a:spcAft>
                <a:spcPts val="0"/>
              </a:spcAft>
              <a:buNone/>
            </a:pPr>
            <a:r>
              <a:t/>
            </a:r>
            <a:endParaRPr sz="2100">
              <a:solidFill>
                <a:schemeClr val="dk1"/>
              </a:solidFill>
            </a:endParaRPr>
          </a:p>
          <a:p>
            <a:pPr indent="-63500" lvl="0" marL="177800" rtl="0" algn="l">
              <a:lnSpc>
                <a:spcPct val="170000"/>
              </a:lnSpc>
              <a:spcBef>
                <a:spcPts val="800"/>
              </a:spcBef>
              <a:spcAft>
                <a:spcPts val="1200"/>
              </a:spcAft>
              <a:buClr>
                <a:schemeClr val="dk1"/>
              </a:buClr>
              <a:buSzPts val="1800"/>
              <a:buNone/>
            </a:pPr>
            <a:r>
              <a:t/>
            </a:r>
            <a:endParaRPr sz="1800"/>
          </a:p>
        </p:txBody>
      </p:sp>
      <p:sp>
        <p:nvSpPr>
          <p:cNvPr id="69" name="Google Shape;69;p1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5"/>
          <p:cNvSpPr txBox="1"/>
          <p:nvPr>
            <p:ph type="title"/>
          </p:nvPr>
        </p:nvSpPr>
        <p:spPr>
          <a:xfrm>
            <a:off x="87156" y="87156"/>
            <a:ext cx="8934000" cy="7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GDPR Effects and Downstream Outcomes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700"/>
              <a:buFont typeface="Open Sans"/>
              <a:buNone/>
            </a:pPr>
            <a:r>
              <a:rPr lang="en" sz="2700"/>
              <a:t>Sankey Diagram: Flow of EU Websites Level Response</a:t>
            </a:r>
            <a:endParaRPr sz="2700"/>
          </a:p>
        </p:txBody>
      </p:sp>
      <p:sp>
        <p:nvSpPr>
          <p:cNvPr id="208" name="Google Shape;208;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09" name="Google Shape;209;p33"/>
          <p:cNvPicPr preferRelativeResize="0"/>
          <p:nvPr>
            <p:ph idx="1" type="body"/>
          </p:nvPr>
        </p:nvPicPr>
        <p:blipFill rotWithShape="1">
          <a:blip r:embed="rId3">
            <a:alphaModFix/>
          </a:blip>
          <a:srcRect b="0" l="0" r="0" t="0"/>
          <a:stretch/>
        </p:blipFill>
        <p:spPr>
          <a:xfrm>
            <a:off x="747215" y="1053548"/>
            <a:ext cx="7649700" cy="355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700"/>
              <a:buFont typeface="Open Sans"/>
              <a:buNone/>
            </a:pPr>
            <a:r>
              <a:rPr lang="en" sz="2700"/>
              <a:t>Sankey Diagram: Flow of US Websites Level Response</a:t>
            </a:r>
            <a:endParaRPr sz="2700"/>
          </a:p>
        </p:txBody>
      </p:sp>
      <p:sp>
        <p:nvSpPr>
          <p:cNvPr id="215" name="Google Shape;215;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16" name="Google Shape;216;p34"/>
          <p:cNvPicPr preferRelativeResize="0"/>
          <p:nvPr>
            <p:ph idx="1" type="body"/>
          </p:nvPr>
        </p:nvPicPr>
        <p:blipFill rotWithShape="1">
          <a:blip r:embed="rId3">
            <a:alphaModFix/>
          </a:blip>
          <a:srcRect b="0" l="0" r="0" t="0"/>
          <a:stretch/>
        </p:blipFill>
        <p:spPr>
          <a:xfrm>
            <a:off x="705678" y="1182758"/>
            <a:ext cx="7609200" cy="345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457200" y="273844"/>
            <a:ext cx="7886700" cy="807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sz="3200"/>
              <a:t>1. GDPR Responses</a:t>
            </a:r>
            <a:endParaRPr/>
          </a:p>
        </p:txBody>
      </p:sp>
      <p:sp>
        <p:nvSpPr>
          <p:cNvPr id="223" name="Google Shape;223;p35"/>
          <p:cNvSpPr txBox="1"/>
          <p:nvPr>
            <p:ph idx="1" type="body"/>
          </p:nvPr>
        </p:nvSpPr>
        <p:spPr>
          <a:xfrm>
            <a:off x="457199" y="1081088"/>
            <a:ext cx="8428500" cy="3853800"/>
          </a:xfrm>
          <a:prstGeom prst="rect">
            <a:avLst/>
          </a:prstGeom>
          <a:noFill/>
          <a:ln>
            <a:noFill/>
          </a:ln>
        </p:spPr>
        <p:txBody>
          <a:bodyPr anchorCtr="0" anchor="t" bIns="34275" lIns="68575" spcFirstLastPara="1" rIns="68575" wrap="square" tIns="34275">
            <a:normAutofit fontScale="55000" lnSpcReduction="10000"/>
          </a:bodyPr>
          <a:lstStyle/>
          <a:p>
            <a:pPr indent="-149542" lvl="0" marL="177800" rtl="0" algn="l">
              <a:lnSpc>
                <a:spcPct val="150000"/>
              </a:lnSpc>
              <a:spcBef>
                <a:spcPts val="0"/>
              </a:spcBef>
              <a:spcAft>
                <a:spcPts val="0"/>
              </a:spcAft>
              <a:buClr>
                <a:schemeClr val="dk1"/>
              </a:buClr>
              <a:buSzPct val="116666"/>
              <a:buChar char="●"/>
            </a:pPr>
            <a:r>
              <a:rPr lang="en"/>
              <a:t>No decrease (in fact, very slight increase) in 1</a:t>
            </a:r>
            <a:r>
              <a:rPr baseline="30000" lang="en"/>
              <a:t>st</a:t>
            </a:r>
            <a:r>
              <a:rPr lang="en"/>
              <a:t> party cookies for EU </a:t>
            </a:r>
            <a:r>
              <a:rPr lang="en"/>
              <a:t>websites</a:t>
            </a:r>
            <a:endParaRPr/>
          </a:p>
          <a:p>
            <a:pPr indent="-149542" lvl="0" marL="177800" rtl="0" algn="l">
              <a:lnSpc>
                <a:spcPct val="150000"/>
              </a:lnSpc>
              <a:spcBef>
                <a:spcPts val="800"/>
              </a:spcBef>
              <a:spcAft>
                <a:spcPts val="0"/>
              </a:spcAft>
              <a:buClr>
                <a:schemeClr val="dk1"/>
              </a:buClr>
              <a:buSzPct val="116666"/>
              <a:buChar char="●"/>
            </a:pPr>
            <a:r>
              <a:rPr lang="en"/>
              <a:t>Decrease  in 1</a:t>
            </a:r>
            <a:r>
              <a:rPr baseline="30000" lang="en"/>
              <a:t>st</a:t>
            </a:r>
            <a:r>
              <a:rPr lang="en"/>
              <a:t> party cookies on US </a:t>
            </a:r>
            <a:r>
              <a:rPr lang="en"/>
              <a:t>websites</a:t>
            </a:r>
            <a:r>
              <a:rPr lang="en"/>
              <a:t> for visitors with EU IP visitors</a:t>
            </a:r>
            <a:endParaRPr/>
          </a:p>
          <a:p>
            <a:pPr indent="-149542" lvl="0" marL="177800" rtl="0" algn="l">
              <a:lnSpc>
                <a:spcPct val="150000"/>
              </a:lnSpc>
              <a:spcBef>
                <a:spcPts val="800"/>
              </a:spcBef>
              <a:spcAft>
                <a:spcPts val="0"/>
              </a:spcAft>
              <a:buClr>
                <a:schemeClr val="dk1"/>
              </a:buClr>
              <a:buSzPct val="116666"/>
              <a:buChar char="●"/>
            </a:pPr>
            <a:r>
              <a:rPr lang="en"/>
              <a:t>Significant increase over time of “consent” mechanisms (especially in EU </a:t>
            </a:r>
            <a:r>
              <a:rPr lang="en"/>
              <a:t>websites</a:t>
            </a:r>
            <a:r>
              <a:rPr lang="en"/>
              <a:t>)</a:t>
            </a:r>
            <a:endParaRPr/>
          </a:p>
          <a:p>
            <a:pPr indent="-149542" lvl="0" marL="177800" rtl="0" algn="l">
              <a:lnSpc>
                <a:spcPct val="150000"/>
              </a:lnSpc>
              <a:spcBef>
                <a:spcPts val="800"/>
              </a:spcBef>
              <a:spcAft>
                <a:spcPts val="0"/>
              </a:spcAft>
              <a:buClr>
                <a:schemeClr val="dk1"/>
              </a:buClr>
              <a:buSzPct val="116666"/>
              <a:buChar char="●"/>
            </a:pPr>
            <a:r>
              <a:rPr lang="en"/>
              <a:t>Sharp initial reduction in the number of ads/tracking cookies (as well as http requests) right around GDPR</a:t>
            </a:r>
            <a:endParaRPr/>
          </a:p>
          <a:p>
            <a:pPr indent="-149542" lvl="0" marL="177800" rtl="0" algn="l">
              <a:lnSpc>
                <a:spcPct val="150000"/>
              </a:lnSpc>
              <a:spcBef>
                <a:spcPts val="800"/>
              </a:spcBef>
              <a:spcAft>
                <a:spcPts val="0"/>
              </a:spcAft>
              <a:buClr>
                <a:schemeClr val="dk1"/>
              </a:buClr>
              <a:buSzPct val="116666"/>
              <a:buChar char="●"/>
            </a:pPr>
            <a:r>
              <a:rPr lang="en"/>
              <a:t>Around 12% of US websites in our sample Block EU user</a:t>
            </a:r>
            <a:endParaRPr/>
          </a:p>
          <a:p>
            <a:pPr indent="-149542" lvl="0" marL="177800" rtl="0" algn="l">
              <a:lnSpc>
                <a:spcPct val="150000"/>
              </a:lnSpc>
              <a:spcBef>
                <a:spcPts val="800"/>
              </a:spcBef>
              <a:spcAft>
                <a:spcPts val="0"/>
              </a:spcAft>
              <a:buClr>
                <a:schemeClr val="dk1"/>
              </a:buClr>
              <a:buSzPct val="116666"/>
              <a:buChar char="●"/>
            </a:pPr>
            <a:r>
              <a:rPr lang="en"/>
              <a:t>However, reduction is followed by significant recovery after some months. Furthermore:</a:t>
            </a:r>
            <a:endParaRPr/>
          </a:p>
          <a:p>
            <a:pPr indent="-160972" lvl="1" marL="520700" rtl="0" algn="l">
              <a:lnSpc>
                <a:spcPct val="150000"/>
              </a:lnSpc>
              <a:spcBef>
                <a:spcPts val="400"/>
              </a:spcBef>
              <a:spcAft>
                <a:spcPts val="0"/>
              </a:spcAft>
              <a:buClr>
                <a:schemeClr val="dk1"/>
              </a:buClr>
              <a:buSzPct val="100000"/>
              <a:buChar char="○"/>
            </a:pPr>
            <a:r>
              <a:rPr lang="en" sz="1700"/>
              <a:t>Reduction is more pronounced when visiting </a:t>
            </a:r>
            <a:r>
              <a:rPr lang="en" sz="1700"/>
              <a:t>websites</a:t>
            </a:r>
            <a:r>
              <a:rPr lang="en" sz="1700"/>
              <a:t> using EU IP visitors</a:t>
            </a:r>
            <a:endParaRPr/>
          </a:p>
          <a:p>
            <a:pPr indent="-160972" lvl="1" marL="520700" rtl="0" algn="l">
              <a:lnSpc>
                <a:spcPct val="150000"/>
              </a:lnSpc>
              <a:spcBef>
                <a:spcPts val="400"/>
              </a:spcBef>
              <a:spcAft>
                <a:spcPts val="0"/>
              </a:spcAft>
              <a:buClr>
                <a:schemeClr val="dk1"/>
              </a:buClr>
              <a:buSzPct val="100000"/>
              <a:buChar char="○"/>
            </a:pPr>
            <a:r>
              <a:rPr lang="en" sz="1700"/>
              <a:t>Even an increase for US IP visitors</a:t>
            </a:r>
            <a:endParaRPr/>
          </a:p>
          <a:p>
            <a:pPr indent="-160972" lvl="1" marL="520700" rtl="0" algn="l">
              <a:lnSpc>
                <a:spcPct val="150000"/>
              </a:lnSpc>
              <a:spcBef>
                <a:spcPts val="400"/>
              </a:spcBef>
              <a:spcAft>
                <a:spcPts val="0"/>
              </a:spcAft>
              <a:buClr>
                <a:schemeClr val="dk1"/>
              </a:buClr>
              <a:buSzPct val="100000"/>
              <a:buChar char="○"/>
            </a:pPr>
            <a:r>
              <a:rPr lang="en" sz="1700"/>
              <a:t>Decrease is more persistent when US </a:t>
            </a:r>
            <a:r>
              <a:rPr lang="en" sz="1700"/>
              <a:t>websites</a:t>
            </a:r>
            <a:r>
              <a:rPr lang="en" sz="1700"/>
              <a:t> are visited from EU IP visitors</a:t>
            </a:r>
            <a:endParaRPr/>
          </a:p>
          <a:p>
            <a:pPr indent="-76200" lvl="0" marL="177800" rtl="0" algn="l">
              <a:lnSpc>
                <a:spcPct val="150000"/>
              </a:lnSpc>
              <a:spcBef>
                <a:spcPts val="800"/>
              </a:spcBef>
              <a:spcAft>
                <a:spcPts val="0"/>
              </a:spcAft>
              <a:buClr>
                <a:schemeClr val="dk1"/>
              </a:buClr>
              <a:buSzPct val="100000"/>
              <a:buNone/>
            </a:pPr>
            <a:r>
              <a:t/>
            </a:r>
            <a:endParaRPr sz="2000"/>
          </a:p>
          <a:p>
            <a:pPr indent="0" lvl="1" marL="457200" rtl="0" algn="l">
              <a:lnSpc>
                <a:spcPct val="150000"/>
              </a:lnSpc>
              <a:spcBef>
                <a:spcPts val="400"/>
              </a:spcBef>
              <a:spcAft>
                <a:spcPts val="0"/>
              </a:spcAft>
              <a:buClr>
                <a:schemeClr val="dk1"/>
              </a:buClr>
              <a:buSzPct val="100000"/>
              <a:buNone/>
            </a:pPr>
            <a:r>
              <a:t/>
            </a:r>
            <a:endParaRPr sz="1400"/>
          </a:p>
          <a:p>
            <a:pPr indent="-114300" lvl="1" marL="520700" rtl="0" algn="l">
              <a:lnSpc>
                <a:spcPct val="150000"/>
              </a:lnSpc>
              <a:spcBef>
                <a:spcPts val="400"/>
              </a:spcBef>
              <a:spcAft>
                <a:spcPts val="0"/>
              </a:spcAft>
              <a:buClr>
                <a:schemeClr val="dk1"/>
              </a:buClr>
              <a:buSzPct val="100000"/>
              <a:buNone/>
            </a:pPr>
            <a:r>
              <a:t/>
            </a:r>
            <a:endParaRPr sz="1400"/>
          </a:p>
          <a:p>
            <a:pPr indent="-101600" lvl="0" marL="177800" rtl="0" algn="l">
              <a:lnSpc>
                <a:spcPct val="150000"/>
              </a:lnSpc>
              <a:spcBef>
                <a:spcPts val="800"/>
              </a:spcBef>
              <a:spcAft>
                <a:spcPts val="1200"/>
              </a:spcAft>
              <a:buClr>
                <a:schemeClr val="dk1"/>
              </a:buClr>
              <a:buSzPct val="100000"/>
              <a:buNone/>
            </a:pPr>
            <a:r>
              <a:t/>
            </a:r>
            <a:endParaRPr sz="1500"/>
          </a:p>
        </p:txBody>
      </p:sp>
      <p:sp>
        <p:nvSpPr>
          <p:cNvPr id="224" name="Google Shape;224;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pic>
        <p:nvPicPr>
          <p:cNvPr id="229" name="Google Shape;229;p36"/>
          <p:cNvPicPr preferRelativeResize="0"/>
          <p:nvPr/>
        </p:nvPicPr>
        <p:blipFill rotWithShape="1">
          <a:blip r:embed="rId3">
            <a:alphaModFix/>
          </a:blip>
          <a:srcRect b="0" l="0" r="0" t="0"/>
          <a:stretch/>
        </p:blipFill>
        <p:spPr>
          <a:xfrm>
            <a:off x="1735507" y="2485226"/>
            <a:ext cx="5715000" cy="609600"/>
          </a:xfrm>
          <a:prstGeom prst="rect">
            <a:avLst/>
          </a:prstGeom>
          <a:noFill/>
          <a:ln>
            <a:noFill/>
          </a:ln>
        </p:spPr>
      </p:pic>
      <p:sp>
        <p:nvSpPr>
          <p:cNvPr id="230" name="Google Shape;230;p36"/>
          <p:cNvSpPr txBox="1"/>
          <p:nvPr>
            <p:ph type="title"/>
          </p:nvPr>
        </p:nvSpPr>
        <p:spPr>
          <a:xfrm>
            <a:off x="87156" y="87156"/>
            <a:ext cx="8934000" cy="723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100"/>
              <a:buFont typeface="Calibri"/>
              <a:buNone/>
            </a:pPr>
            <a:r>
              <a:rPr lang="en"/>
              <a:t>“Naïve” Difference-in-Differences </a:t>
            </a:r>
            <a:endParaRPr/>
          </a:p>
        </p:txBody>
      </p:sp>
      <p:grpSp>
        <p:nvGrpSpPr>
          <p:cNvPr id="231" name="Google Shape;231;p36"/>
          <p:cNvGrpSpPr/>
          <p:nvPr/>
        </p:nvGrpSpPr>
        <p:grpSpPr>
          <a:xfrm>
            <a:off x="5778907" y="1275979"/>
            <a:ext cx="1428233" cy="1641950"/>
            <a:chOff x="6549247" y="1241031"/>
            <a:chExt cx="1215000" cy="1560344"/>
          </a:xfrm>
        </p:grpSpPr>
        <p:sp>
          <p:nvSpPr>
            <p:cNvPr id="232" name="Google Shape;232;p36"/>
            <p:cNvSpPr/>
            <p:nvPr/>
          </p:nvSpPr>
          <p:spPr>
            <a:xfrm>
              <a:off x="6922050" y="2469875"/>
              <a:ext cx="235200" cy="33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36"/>
            <p:cNvSpPr/>
            <p:nvPr/>
          </p:nvSpPr>
          <p:spPr>
            <a:xfrm>
              <a:off x="7252867" y="2469875"/>
              <a:ext cx="275700" cy="33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4" name="Google Shape;234;p36"/>
            <p:cNvCxnSpPr/>
            <p:nvPr/>
          </p:nvCxnSpPr>
          <p:spPr>
            <a:xfrm rot="-5400000">
              <a:off x="6900434" y="2187308"/>
              <a:ext cx="357300" cy="227100"/>
            </a:xfrm>
            <a:prstGeom prst="bentConnector3">
              <a:avLst>
                <a:gd fmla="val 50000" name="adj1"/>
              </a:avLst>
            </a:prstGeom>
            <a:noFill/>
            <a:ln cap="flat" cmpd="sng" w="19050">
              <a:solidFill>
                <a:srgbClr val="FF0000"/>
              </a:solidFill>
              <a:prstDash val="solid"/>
              <a:round/>
              <a:headEnd len="sm" w="sm" type="none"/>
              <a:tailEnd len="sm" w="sm" type="none"/>
            </a:ln>
          </p:spPr>
        </p:cxnSp>
        <p:cxnSp>
          <p:nvCxnSpPr>
            <p:cNvPr id="235" name="Google Shape;235;p36"/>
            <p:cNvCxnSpPr>
              <a:stCxn id="233" idx="0"/>
            </p:cNvCxnSpPr>
            <p:nvPr/>
          </p:nvCxnSpPr>
          <p:spPr>
            <a:xfrm flipH="1" rot="5400000">
              <a:off x="7117867" y="2197025"/>
              <a:ext cx="347700" cy="198000"/>
            </a:xfrm>
            <a:prstGeom prst="bentConnector3">
              <a:avLst>
                <a:gd fmla="val 50000" name="adj1"/>
              </a:avLst>
            </a:prstGeom>
            <a:noFill/>
            <a:ln cap="flat" cmpd="sng" w="19050">
              <a:solidFill>
                <a:srgbClr val="FF0000"/>
              </a:solidFill>
              <a:prstDash val="solid"/>
              <a:round/>
              <a:headEnd len="sm" w="sm" type="none"/>
              <a:tailEnd len="sm" w="sm" type="none"/>
            </a:ln>
          </p:spPr>
        </p:cxnSp>
        <p:sp>
          <p:nvSpPr>
            <p:cNvPr id="236" name="Google Shape;236;p36"/>
            <p:cNvSpPr txBox="1"/>
            <p:nvPr/>
          </p:nvSpPr>
          <p:spPr>
            <a:xfrm>
              <a:off x="6549247" y="1241031"/>
              <a:ext cx="1215000" cy="5592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 sz="1800">
                  <a:solidFill>
                    <a:srgbClr val="FF0000"/>
                  </a:solidFill>
                  <a:latin typeface="Open Sans"/>
                  <a:ea typeface="Open Sans"/>
                  <a:cs typeface="Open Sans"/>
                  <a:sym typeface="Open Sans"/>
                </a:rPr>
                <a:t>Wave &amp; site </a:t>
              </a:r>
              <a:endParaRPr sz="1800">
                <a:solidFill>
                  <a:srgbClr val="FF0000"/>
                </a:solidFill>
                <a:latin typeface="Open Sans"/>
                <a:ea typeface="Open Sans"/>
                <a:cs typeface="Open Sans"/>
                <a:sym typeface="Open Sans"/>
              </a:endParaRPr>
            </a:p>
            <a:p>
              <a:pPr indent="0" lvl="0" marL="0" marR="0" rtl="0" algn="ctr">
                <a:spcBef>
                  <a:spcPts val="0"/>
                </a:spcBef>
                <a:spcAft>
                  <a:spcPts val="0"/>
                </a:spcAft>
                <a:buNone/>
              </a:pPr>
              <a:r>
                <a:rPr lang="en" sz="1800">
                  <a:solidFill>
                    <a:srgbClr val="FF0000"/>
                  </a:solidFill>
                  <a:latin typeface="Open Sans"/>
                  <a:ea typeface="Open Sans"/>
                  <a:cs typeface="Open Sans"/>
                  <a:sym typeface="Open Sans"/>
                </a:rPr>
                <a:t>fixed effects</a:t>
              </a:r>
              <a:endParaRPr sz="1800">
                <a:solidFill>
                  <a:srgbClr val="FF0000"/>
                </a:solidFill>
                <a:latin typeface="Open Sans"/>
                <a:ea typeface="Open Sans"/>
                <a:cs typeface="Open Sans"/>
                <a:sym typeface="Open Sans"/>
              </a:endParaRPr>
            </a:p>
          </p:txBody>
        </p:sp>
      </p:grpSp>
      <p:grpSp>
        <p:nvGrpSpPr>
          <p:cNvPr id="237" name="Google Shape;237;p36"/>
          <p:cNvGrpSpPr/>
          <p:nvPr/>
        </p:nvGrpSpPr>
        <p:grpSpPr>
          <a:xfrm>
            <a:off x="3219712" y="1485209"/>
            <a:ext cx="2795479" cy="1416150"/>
            <a:chOff x="2248025" y="1486625"/>
            <a:chExt cx="2260800" cy="1416150"/>
          </a:xfrm>
        </p:grpSpPr>
        <p:sp>
          <p:nvSpPr>
            <p:cNvPr id="238" name="Google Shape;238;p36"/>
            <p:cNvSpPr/>
            <p:nvPr/>
          </p:nvSpPr>
          <p:spPr>
            <a:xfrm>
              <a:off x="2248025" y="2469875"/>
              <a:ext cx="2260800" cy="432900"/>
            </a:xfrm>
            <a:prstGeom prst="rect">
              <a:avLst/>
            </a:prstGeom>
            <a:noFill/>
            <a:ln cap="flat" cmpd="sng" w="19050">
              <a:solidFill>
                <a:srgbClr val="328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9" name="Google Shape;239;p36"/>
            <p:cNvCxnSpPr>
              <a:stCxn id="238" idx="0"/>
              <a:endCxn id="240" idx="2"/>
            </p:cNvCxnSpPr>
            <p:nvPr/>
          </p:nvCxnSpPr>
          <p:spPr>
            <a:xfrm flipH="1" rot="10800000">
              <a:off x="3378425" y="2270975"/>
              <a:ext cx="84000" cy="198900"/>
            </a:xfrm>
            <a:prstGeom prst="straightConnector1">
              <a:avLst/>
            </a:prstGeom>
            <a:noFill/>
            <a:ln cap="flat" cmpd="sng" w="19050">
              <a:solidFill>
                <a:srgbClr val="328DD2"/>
              </a:solidFill>
              <a:prstDash val="solid"/>
              <a:round/>
              <a:headEnd len="sm" w="sm" type="none"/>
              <a:tailEnd len="sm" w="sm" type="none"/>
            </a:ln>
          </p:spPr>
        </p:cxnSp>
        <p:sp>
          <p:nvSpPr>
            <p:cNvPr id="240" name="Google Shape;240;p36"/>
            <p:cNvSpPr txBox="1"/>
            <p:nvPr/>
          </p:nvSpPr>
          <p:spPr>
            <a:xfrm>
              <a:off x="2693848" y="1486625"/>
              <a:ext cx="1536900" cy="784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800">
                  <a:solidFill>
                    <a:srgbClr val="328DD2"/>
                  </a:solidFill>
                  <a:latin typeface="Open Sans"/>
                  <a:ea typeface="Open Sans"/>
                  <a:cs typeface="Open Sans"/>
                  <a:sym typeface="Open Sans"/>
                </a:rPr>
                <a:t>1</a:t>
              </a:r>
              <a:r>
                <a:rPr lang="en" sz="1800">
                  <a:solidFill>
                    <a:srgbClr val="328DD2"/>
                  </a:solidFill>
                  <a:latin typeface="Open Sans"/>
                  <a:ea typeface="Open Sans"/>
                  <a:cs typeface="Open Sans"/>
                  <a:sym typeface="Open Sans"/>
                </a:rPr>
                <a:t> if EU website   </a:t>
              </a:r>
              <a:endParaRPr sz="1800">
                <a:solidFill>
                  <a:srgbClr val="328DD2"/>
                </a:solidFill>
                <a:latin typeface="Open Sans"/>
                <a:ea typeface="Open Sans"/>
                <a:cs typeface="Open Sans"/>
                <a:sym typeface="Open Sans"/>
              </a:endParaRPr>
            </a:p>
            <a:p>
              <a:pPr indent="0" lvl="0" marL="0" marR="0" rtl="0" algn="l">
                <a:spcBef>
                  <a:spcPts val="0"/>
                </a:spcBef>
                <a:spcAft>
                  <a:spcPts val="0"/>
                </a:spcAft>
                <a:buNone/>
              </a:pPr>
              <a:r>
                <a:rPr lang="en" sz="1800">
                  <a:solidFill>
                    <a:srgbClr val="328DD2"/>
                  </a:solidFill>
                  <a:latin typeface="Open Sans"/>
                  <a:ea typeface="Open Sans"/>
                  <a:cs typeface="Open Sans"/>
                  <a:sym typeface="Open Sans"/>
                </a:rPr>
                <a:t>   &amp; after GDPR</a:t>
              </a:r>
              <a:endParaRPr sz="1800">
                <a:solidFill>
                  <a:srgbClr val="328DD2"/>
                </a:solidFill>
                <a:latin typeface="Open Sans"/>
                <a:ea typeface="Open Sans"/>
                <a:cs typeface="Open Sans"/>
                <a:sym typeface="Open Sans"/>
              </a:endParaRPr>
            </a:p>
            <a:p>
              <a:pPr indent="0" lvl="0" marL="0" marR="0" rtl="0" algn="l">
                <a:spcBef>
                  <a:spcPts val="0"/>
                </a:spcBef>
                <a:spcAft>
                  <a:spcPts val="0"/>
                </a:spcAft>
                <a:buNone/>
              </a:pPr>
              <a:r>
                <a:rPr b="1" lang="en" sz="1800">
                  <a:solidFill>
                    <a:srgbClr val="328DD2"/>
                  </a:solidFill>
                  <a:latin typeface="Open Sans"/>
                  <a:ea typeface="Open Sans"/>
                  <a:cs typeface="Open Sans"/>
                  <a:sym typeface="Open Sans"/>
                </a:rPr>
                <a:t>0</a:t>
              </a:r>
              <a:r>
                <a:rPr lang="en" sz="1800">
                  <a:solidFill>
                    <a:srgbClr val="328DD2"/>
                  </a:solidFill>
                  <a:latin typeface="Open Sans"/>
                  <a:ea typeface="Open Sans"/>
                  <a:cs typeface="Open Sans"/>
                  <a:sym typeface="Open Sans"/>
                </a:rPr>
                <a:t> else</a:t>
              </a:r>
              <a:endParaRPr sz="1800">
                <a:solidFill>
                  <a:srgbClr val="328DD2"/>
                </a:solidFill>
                <a:latin typeface="Open Sans"/>
                <a:ea typeface="Open Sans"/>
                <a:cs typeface="Open Sans"/>
                <a:sym typeface="Open Sans"/>
              </a:endParaRPr>
            </a:p>
          </p:txBody>
        </p:sp>
      </p:grpSp>
      <p:grpSp>
        <p:nvGrpSpPr>
          <p:cNvPr id="241" name="Google Shape;241;p36"/>
          <p:cNvGrpSpPr/>
          <p:nvPr/>
        </p:nvGrpSpPr>
        <p:grpSpPr>
          <a:xfrm>
            <a:off x="1956529" y="2468459"/>
            <a:ext cx="2479875" cy="1413275"/>
            <a:chOff x="669675" y="2508900"/>
            <a:chExt cx="2479875" cy="1413275"/>
          </a:xfrm>
        </p:grpSpPr>
        <p:cxnSp>
          <p:nvCxnSpPr>
            <p:cNvPr id="242" name="Google Shape;242;p36"/>
            <p:cNvCxnSpPr>
              <a:stCxn id="243" idx="2"/>
              <a:endCxn id="244" idx="1"/>
            </p:cNvCxnSpPr>
            <p:nvPr/>
          </p:nvCxnSpPr>
          <p:spPr>
            <a:xfrm>
              <a:off x="894375" y="2941800"/>
              <a:ext cx="111600" cy="588300"/>
            </a:xfrm>
            <a:prstGeom prst="straightConnector1">
              <a:avLst/>
            </a:prstGeom>
            <a:noFill/>
            <a:ln cap="flat" cmpd="sng" w="19050">
              <a:solidFill>
                <a:srgbClr val="BF9000"/>
              </a:solidFill>
              <a:prstDash val="solid"/>
              <a:round/>
              <a:headEnd len="sm" w="sm" type="none"/>
              <a:tailEnd len="sm" w="sm" type="none"/>
            </a:ln>
          </p:spPr>
        </p:cxnSp>
        <p:grpSp>
          <p:nvGrpSpPr>
            <p:cNvPr id="245" name="Google Shape;245;p36"/>
            <p:cNvGrpSpPr/>
            <p:nvPr/>
          </p:nvGrpSpPr>
          <p:grpSpPr>
            <a:xfrm>
              <a:off x="669675" y="2508900"/>
              <a:ext cx="2479875" cy="1413275"/>
              <a:chOff x="669675" y="2508900"/>
              <a:chExt cx="2479875" cy="1413275"/>
            </a:xfrm>
          </p:grpSpPr>
          <p:sp>
            <p:nvSpPr>
              <p:cNvPr id="243" name="Google Shape;243;p36"/>
              <p:cNvSpPr/>
              <p:nvPr/>
            </p:nvSpPr>
            <p:spPr>
              <a:xfrm>
                <a:off x="669675" y="2508900"/>
                <a:ext cx="449400" cy="432900"/>
              </a:xfrm>
              <a:prstGeom prst="rect">
                <a:avLst/>
              </a:prstGeom>
              <a:no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36"/>
              <p:cNvSpPr txBox="1"/>
              <p:nvPr/>
            </p:nvSpPr>
            <p:spPr>
              <a:xfrm>
                <a:off x="1006050" y="3137975"/>
                <a:ext cx="2143500" cy="784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800">
                    <a:solidFill>
                      <a:srgbClr val="BF9000"/>
                    </a:solidFill>
                    <a:latin typeface="Open Sans"/>
                    <a:ea typeface="Open Sans"/>
                    <a:cs typeface="Open Sans"/>
                    <a:sym typeface="Open Sans"/>
                  </a:rPr>
                  <a:t>Variable of interest</a:t>
                </a:r>
                <a:endParaRPr sz="1800">
                  <a:solidFill>
                    <a:srgbClr val="BF9000"/>
                  </a:solidFill>
                  <a:latin typeface="Open Sans"/>
                  <a:ea typeface="Open Sans"/>
                  <a:cs typeface="Open Sans"/>
                  <a:sym typeface="Open Sans"/>
                </a:endParaRPr>
              </a:p>
              <a:p>
                <a:pPr indent="0" lvl="0" marL="0" marR="0" rtl="0" algn="l">
                  <a:spcBef>
                    <a:spcPts val="0"/>
                  </a:spcBef>
                  <a:spcAft>
                    <a:spcPts val="0"/>
                  </a:spcAft>
                  <a:buNone/>
                </a:pPr>
                <a:r>
                  <a:rPr lang="en" sz="1800">
                    <a:solidFill>
                      <a:srgbClr val="BF9000"/>
                    </a:solidFill>
                    <a:latin typeface="Open Sans"/>
                    <a:ea typeface="Open Sans"/>
                    <a:cs typeface="Open Sans"/>
                    <a:sym typeface="Open Sans"/>
                  </a:rPr>
                  <a:t>(e.g. amount of new content, engagement)</a:t>
                </a:r>
                <a:endParaRPr sz="1800">
                  <a:solidFill>
                    <a:srgbClr val="BF9000"/>
                  </a:solidFill>
                  <a:latin typeface="Open Sans"/>
                  <a:ea typeface="Open Sans"/>
                  <a:cs typeface="Open Sans"/>
                  <a:sym typeface="Open Sans"/>
                </a:endParaRPr>
              </a:p>
            </p:txBody>
          </p:sp>
        </p:grpSp>
      </p:grpSp>
      <p:grpSp>
        <p:nvGrpSpPr>
          <p:cNvPr id="246" name="Google Shape;246;p36"/>
          <p:cNvGrpSpPr/>
          <p:nvPr/>
        </p:nvGrpSpPr>
        <p:grpSpPr>
          <a:xfrm>
            <a:off x="2410473" y="1552426"/>
            <a:ext cx="1392998" cy="1341439"/>
            <a:chOff x="1470300" y="1675475"/>
            <a:chExt cx="1215000" cy="1227300"/>
          </a:xfrm>
        </p:grpSpPr>
        <p:sp>
          <p:nvSpPr>
            <p:cNvPr id="247" name="Google Shape;247;p36"/>
            <p:cNvSpPr/>
            <p:nvPr/>
          </p:nvSpPr>
          <p:spPr>
            <a:xfrm>
              <a:off x="1936050" y="2469875"/>
              <a:ext cx="214800" cy="432900"/>
            </a:xfrm>
            <a:prstGeom prst="rect">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36"/>
            <p:cNvSpPr txBox="1"/>
            <p:nvPr/>
          </p:nvSpPr>
          <p:spPr>
            <a:xfrm>
              <a:off x="1470300" y="1675475"/>
              <a:ext cx="1215000" cy="5592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 sz="1800">
                  <a:solidFill>
                    <a:srgbClr val="38761D"/>
                  </a:solidFill>
                  <a:latin typeface="Open Sans"/>
                  <a:ea typeface="Open Sans"/>
                  <a:cs typeface="Open Sans"/>
                  <a:sym typeface="Open Sans"/>
                </a:rPr>
                <a:t>Effect of</a:t>
              </a:r>
              <a:r>
                <a:rPr lang="en" sz="1800">
                  <a:solidFill>
                    <a:schemeClr val="dk1"/>
                  </a:solidFill>
                  <a:latin typeface="Open Sans"/>
                  <a:ea typeface="Open Sans"/>
                  <a:cs typeface="Open Sans"/>
                  <a:sym typeface="Open Sans"/>
                </a:rPr>
                <a:t> </a:t>
              </a:r>
              <a:r>
                <a:rPr b="1" lang="en" sz="1800">
                  <a:solidFill>
                    <a:srgbClr val="328DD2"/>
                  </a:solidFill>
                  <a:latin typeface="Open Sans"/>
                  <a:ea typeface="Open Sans"/>
                  <a:cs typeface="Open Sans"/>
                  <a:sym typeface="Open Sans"/>
                </a:rPr>
                <a:t>GDPR</a:t>
              </a:r>
              <a:r>
                <a:rPr lang="en" sz="1800">
                  <a:solidFill>
                    <a:schemeClr val="dk1"/>
                  </a:solidFill>
                  <a:latin typeface="Open Sans"/>
                  <a:ea typeface="Open Sans"/>
                  <a:cs typeface="Open Sans"/>
                  <a:sym typeface="Open Sans"/>
                </a:rPr>
                <a:t> </a:t>
              </a:r>
              <a:r>
                <a:rPr lang="en" sz="1800">
                  <a:solidFill>
                    <a:srgbClr val="38761D"/>
                  </a:solidFill>
                  <a:latin typeface="Open Sans"/>
                  <a:ea typeface="Open Sans"/>
                  <a:cs typeface="Open Sans"/>
                  <a:sym typeface="Open Sans"/>
                </a:rPr>
                <a:t>on</a:t>
              </a:r>
              <a:r>
                <a:rPr lang="en" sz="1800">
                  <a:solidFill>
                    <a:schemeClr val="dk1"/>
                  </a:solidFill>
                  <a:latin typeface="Open Sans"/>
                  <a:ea typeface="Open Sans"/>
                  <a:cs typeface="Open Sans"/>
                  <a:sym typeface="Open Sans"/>
                </a:rPr>
                <a:t> </a:t>
              </a:r>
              <a:r>
                <a:rPr b="1" lang="en" sz="1800">
                  <a:solidFill>
                    <a:srgbClr val="BF9000"/>
                  </a:solidFill>
                  <a:latin typeface="Open Sans"/>
                  <a:ea typeface="Open Sans"/>
                  <a:cs typeface="Open Sans"/>
                  <a:sym typeface="Open Sans"/>
                </a:rPr>
                <a:t>Y</a:t>
              </a:r>
              <a:endParaRPr b="1" sz="1800">
                <a:solidFill>
                  <a:srgbClr val="BF9000"/>
                </a:solidFill>
                <a:latin typeface="Open Sans"/>
                <a:ea typeface="Open Sans"/>
                <a:cs typeface="Open Sans"/>
                <a:sym typeface="Open Sans"/>
              </a:endParaRPr>
            </a:p>
          </p:txBody>
        </p:sp>
        <p:cxnSp>
          <p:nvCxnSpPr>
            <p:cNvPr id="249" name="Google Shape;249;p36"/>
            <p:cNvCxnSpPr>
              <a:stCxn id="248" idx="2"/>
              <a:endCxn id="247" idx="0"/>
            </p:cNvCxnSpPr>
            <p:nvPr/>
          </p:nvCxnSpPr>
          <p:spPr>
            <a:xfrm flipH="1">
              <a:off x="2043600" y="2234675"/>
              <a:ext cx="34200" cy="235200"/>
            </a:xfrm>
            <a:prstGeom prst="straightConnector1">
              <a:avLst/>
            </a:prstGeom>
            <a:noFill/>
            <a:ln cap="flat" cmpd="sng" w="19050">
              <a:solidFill>
                <a:srgbClr val="38761D"/>
              </a:solidFill>
              <a:prstDash val="solid"/>
              <a:round/>
              <a:headEnd len="sm" w="sm" type="none"/>
              <a:tailEnd len="sm" w="sm" type="none"/>
            </a:ln>
          </p:spPr>
        </p:cxnSp>
      </p:grpSp>
      <p:sp>
        <p:nvSpPr>
          <p:cNvPr id="250" name="Google Shape;250;p3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Open Sans"/>
              <a:buNone/>
            </a:pPr>
            <a:r>
              <a:rPr lang="en" sz="2400"/>
              <a:t>"Naïve" Diff-in-Diff Estimations,</a:t>
            </a:r>
            <a:br>
              <a:rPr lang="en" sz="2400"/>
            </a:br>
            <a:r>
              <a:rPr lang="en" sz="2400"/>
              <a:t>Content DVs (1/3)</a:t>
            </a:r>
            <a:endParaRPr sz="2400"/>
          </a:p>
        </p:txBody>
      </p:sp>
      <p:pic>
        <p:nvPicPr>
          <p:cNvPr id="257" name="Google Shape;257;p37"/>
          <p:cNvPicPr preferRelativeResize="0"/>
          <p:nvPr>
            <p:ph idx="1" type="body"/>
          </p:nvPr>
        </p:nvPicPr>
        <p:blipFill rotWithShape="1">
          <a:blip r:embed="rId3">
            <a:alphaModFix/>
          </a:blip>
          <a:srcRect b="0" l="0" r="0" t="0"/>
          <a:stretch/>
        </p:blipFill>
        <p:spPr>
          <a:xfrm>
            <a:off x="122081" y="1658895"/>
            <a:ext cx="8899800" cy="2493000"/>
          </a:xfrm>
          <a:prstGeom prst="rect">
            <a:avLst/>
          </a:prstGeom>
          <a:noFill/>
          <a:ln>
            <a:noFill/>
          </a:ln>
        </p:spPr>
      </p:pic>
      <p:sp>
        <p:nvSpPr>
          <p:cNvPr id="258" name="Google Shape;258;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"Naïve" Diff-in-Diff Estimations,</a:t>
            </a:r>
            <a:br>
              <a:rPr lang="en"/>
            </a:br>
            <a:r>
              <a:rPr lang="en"/>
              <a:t>Content DVs (2/3)</a:t>
            </a:r>
            <a:endParaRPr/>
          </a:p>
        </p:txBody>
      </p:sp>
      <p:pic>
        <p:nvPicPr>
          <p:cNvPr id="264" name="Google Shape;264;p38"/>
          <p:cNvPicPr preferRelativeResize="0"/>
          <p:nvPr/>
        </p:nvPicPr>
        <p:blipFill rotWithShape="1">
          <a:blip r:embed="rId3">
            <a:alphaModFix/>
          </a:blip>
          <a:srcRect b="0" l="0" r="0" t="0"/>
          <a:stretch/>
        </p:blipFill>
        <p:spPr>
          <a:xfrm>
            <a:off x="91698" y="1631092"/>
            <a:ext cx="8960601" cy="2429994"/>
          </a:xfrm>
          <a:prstGeom prst="rect">
            <a:avLst/>
          </a:prstGeom>
          <a:noFill/>
          <a:ln>
            <a:noFill/>
          </a:ln>
        </p:spPr>
      </p:pic>
      <p:sp>
        <p:nvSpPr>
          <p:cNvPr id="265" name="Google Shape;265;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"Naïve" Diff-in-Diff Estimations,</a:t>
            </a:r>
            <a:br>
              <a:rPr lang="en"/>
            </a:br>
            <a:r>
              <a:rPr lang="en"/>
              <a:t>Content DVs (3/3)</a:t>
            </a:r>
            <a:endParaRPr/>
          </a:p>
        </p:txBody>
      </p:sp>
      <p:pic>
        <p:nvPicPr>
          <p:cNvPr id="271" name="Google Shape;271;p39"/>
          <p:cNvPicPr preferRelativeResize="0"/>
          <p:nvPr>
            <p:ph idx="1" type="body"/>
          </p:nvPr>
        </p:nvPicPr>
        <p:blipFill rotWithShape="1">
          <a:blip r:embed="rId3">
            <a:alphaModFix/>
          </a:blip>
          <a:srcRect b="0" l="0" r="0" t="0"/>
          <a:stretch/>
        </p:blipFill>
        <p:spPr>
          <a:xfrm>
            <a:off x="314325" y="1683190"/>
            <a:ext cx="8515500" cy="2385300"/>
          </a:xfrm>
          <a:prstGeom prst="rect">
            <a:avLst/>
          </a:prstGeom>
          <a:noFill/>
          <a:ln>
            <a:noFill/>
          </a:ln>
        </p:spPr>
      </p:pic>
      <p:sp>
        <p:nvSpPr>
          <p:cNvPr id="272" name="Google Shape;272;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457200" y="273844"/>
            <a:ext cx="7886700" cy="81915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sz="3200"/>
              <a:t>Analysis</a:t>
            </a:r>
            <a:endParaRPr/>
          </a:p>
        </p:txBody>
      </p:sp>
      <p:sp>
        <p:nvSpPr>
          <p:cNvPr id="279" name="Google Shape;279;p40"/>
          <p:cNvSpPr txBox="1"/>
          <p:nvPr>
            <p:ph idx="1" type="body"/>
          </p:nvPr>
        </p:nvSpPr>
        <p:spPr>
          <a:xfrm>
            <a:off x="457200" y="1092994"/>
            <a:ext cx="8229600" cy="3086100"/>
          </a:xfrm>
          <a:prstGeom prst="rect">
            <a:avLst/>
          </a:prstGeom>
          <a:noFill/>
          <a:ln>
            <a:noFill/>
          </a:ln>
        </p:spPr>
        <p:txBody>
          <a:bodyPr anchorCtr="0" anchor="t" bIns="34275" lIns="68575" spcFirstLastPara="1" rIns="68575" wrap="square" tIns="34275">
            <a:normAutofit fontScale="92500" lnSpcReduction="20000"/>
          </a:bodyPr>
          <a:lstStyle/>
          <a:p>
            <a:pPr indent="-169227" lvl="0" marL="177800" rtl="0" algn="l">
              <a:lnSpc>
                <a:spcPct val="150000"/>
              </a:lnSpc>
              <a:spcBef>
                <a:spcPts val="0"/>
              </a:spcBef>
              <a:spcAft>
                <a:spcPts val="0"/>
              </a:spcAft>
              <a:buClr>
                <a:schemeClr val="dk1"/>
              </a:buClr>
              <a:buSzPct val="100000"/>
              <a:buChar char="●"/>
            </a:pPr>
            <a:r>
              <a:rPr lang="en" sz="1800"/>
              <a:t>Page views per user have decreased for EU </a:t>
            </a:r>
            <a:r>
              <a:rPr lang="en"/>
              <a:t>websites</a:t>
            </a:r>
            <a:endParaRPr/>
          </a:p>
          <a:p>
            <a:pPr indent="-169227" lvl="0" marL="177800" rtl="0" algn="l">
              <a:lnSpc>
                <a:spcPct val="150000"/>
              </a:lnSpc>
              <a:spcBef>
                <a:spcPts val="800"/>
              </a:spcBef>
              <a:spcAft>
                <a:spcPts val="0"/>
              </a:spcAft>
              <a:buClr>
                <a:schemeClr val="dk1"/>
              </a:buClr>
              <a:buSzPct val="100000"/>
              <a:buChar char="●"/>
            </a:pPr>
            <a:r>
              <a:rPr lang="en" sz="1800"/>
              <a:t>Quantity of content posted by EU sites does not seem to have decreased, relative to US sites</a:t>
            </a:r>
            <a:endParaRPr/>
          </a:p>
          <a:p>
            <a:pPr indent="-169227" lvl="0" marL="177800" rtl="0" algn="l">
              <a:lnSpc>
                <a:spcPct val="150000"/>
              </a:lnSpc>
              <a:spcBef>
                <a:spcPts val="800"/>
              </a:spcBef>
              <a:spcAft>
                <a:spcPts val="0"/>
              </a:spcAft>
              <a:buClr>
                <a:schemeClr val="dk1"/>
              </a:buClr>
              <a:buSzPct val="100000"/>
              <a:buChar char="●"/>
            </a:pPr>
            <a:r>
              <a:rPr lang="en" sz="1800"/>
              <a:t>Nor has user engagement (conditional on visiting the </a:t>
            </a:r>
            <a:r>
              <a:rPr lang="en"/>
              <a:t>website</a:t>
            </a:r>
            <a:r>
              <a:rPr lang="en" sz="1800"/>
              <a:t>)</a:t>
            </a:r>
            <a:endParaRPr/>
          </a:p>
          <a:p>
            <a:pPr indent="-38100" lvl="0" marL="177800" rtl="0" algn="l">
              <a:lnSpc>
                <a:spcPct val="150000"/>
              </a:lnSpc>
              <a:spcBef>
                <a:spcPts val="800"/>
              </a:spcBef>
              <a:spcAft>
                <a:spcPts val="0"/>
              </a:spcAft>
              <a:buClr>
                <a:schemeClr val="dk1"/>
              </a:buClr>
              <a:buSzPct val="116666"/>
              <a:buNone/>
            </a:pPr>
            <a:r>
              <a:t/>
            </a:r>
            <a:endParaRPr>
              <a:highlight>
                <a:srgbClr val="FFFF00"/>
              </a:highlight>
            </a:endParaRPr>
          </a:p>
          <a:p>
            <a:pPr indent="0" lvl="1" marL="457200" rtl="0" algn="l">
              <a:lnSpc>
                <a:spcPct val="150000"/>
              </a:lnSpc>
              <a:spcBef>
                <a:spcPts val="400"/>
              </a:spcBef>
              <a:spcAft>
                <a:spcPts val="0"/>
              </a:spcAft>
              <a:buClr>
                <a:schemeClr val="dk1"/>
              </a:buClr>
              <a:buSzPct val="100000"/>
              <a:buNone/>
            </a:pPr>
            <a:r>
              <a:t/>
            </a:r>
            <a:endParaRPr sz="1400"/>
          </a:p>
          <a:p>
            <a:pPr indent="-88900" lvl="1" marL="520700" rtl="0" algn="l">
              <a:lnSpc>
                <a:spcPct val="150000"/>
              </a:lnSpc>
              <a:spcBef>
                <a:spcPts val="400"/>
              </a:spcBef>
              <a:spcAft>
                <a:spcPts val="0"/>
              </a:spcAft>
              <a:buClr>
                <a:schemeClr val="dk1"/>
              </a:buClr>
              <a:buSzPct val="100000"/>
              <a:buNone/>
            </a:pPr>
            <a:r>
              <a:t/>
            </a:r>
            <a:endParaRPr sz="1400"/>
          </a:p>
          <a:p>
            <a:pPr indent="-76200" lvl="0" marL="177800" rtl="0" algn="l">
              <a:lnSpc>
                <a:spcPct val="150000"/>
              </a:lnSpc>
              <a:spcBef>
                <a:spcPts val="800"/>
              </a:spcBef>
              <a:spcAft>
                <a:spcPts val="1200"/>
              </a:spcAft>
              <a:buClr>
                <a:schemeClr val="dk1"/>
              </a:buClr>
              <a:buSzPct val="100000"/>
              <a:buNone/>
            </a:pPr>
            <a:r>
              <a:t/>
            </a:r>
            <a:endParaRPr sz="1500"/>
          </a:p>
        </p:txBody>
      </p:sp>
      <p:sp>
        <p:nvSpPr>
          <p:cNvPr id="280" name="Google Shape;280;p4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ph type="title"/>
          </p:nvPr>
        </p:nvSpPr>
        <p:spPr>
          <a:xfrm>
            <a:off x="457200" y="273844"/>
            <a:ext cx="7886700" cy="697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sz="3200"/>
              <a:t>Ongoing work</a:t>
            </a:r>
            <a:endParaRPr/>
          </a:p>
        </p:txBody>
      </p:sp>
      <p:sp>
        <p:nvSpPr>
          <p:cNvPr id="287" name="Google Shape;287;p41"/>
          <p:cNvSpPr txBox="1"/>
          <p:nvPr>
            <p:ph idx="1" type="body"/>
          </p:nvPr>
        </p:nvSpPr>
        <p:spPr>
          <a:xfrm>
            <a:off x="457200" y="971550"/>
            <a:ext cx="8229600" cy="3437100"/>
          </a:xfrm>
          <a:prstGeom prst="rect">
            <a:avLst/>
          </a:prstGeom>
          <a:noFill/>
          <a:ln>
            <a:noFill/>
          </a:ln>
        </p:spPr>
        <p:txBody>
          <a:bodyPr anchorCtr="0" anchor="t" bIns="34275" lIns="68575" spcFirstLastPara="1" rIns="68575" wrap="square" tIns="34275">
            <a:normAutofit/>
          </a:bodyPr>
          <a:lstStyle/>
          <a:p>
            <a:pPr indent="0" lvl="1" marL="457200" rtl="0" algn="l">
              <a:lnSpc>
                <a:spcPct val="150000"/>
              </a:lnSpc>
              <a:spcBef>
                <a:spcPts val="0"/>
              </a:spcBef>
              <a:spcAft>
                <a:spcPts val="0"/>
              </a:spcAft>
              <a:buClr>
                <a:schemeClr val="dk1"/>
              </a:buClr>
              <a:buSzPts val="1500"/>
              <a:buNone/>
            </a:pPr>
            <a:r>
              <a:t/>
            </a:r>
            <a:endParaRPr sz="1500"/>
          </a:p>
          <a:p>
            <a:pPr indent="-76200" lvl="1" marL="520700" rtl="0" algn="l">
              <a:lnSpc>
                <a:spcPct val="150000"/>
              </a:lnSpc>
              <a:spcBef>
                <a:spcPts val="400"/>
              </a:spcBef>
              <a:spcAft>
                <a:spcPts val="0"/>
              </a:spcAft>
              <a:buClr>
                <a:schemeClr val="dk1"/>
              </a:buClr>
              <a:buSzPts val="1500"/>
              <a:buNone/>
            </a:pPr>
            <a:r>
              <a:t/>
            </a:r>
            <a:endParaRPr sz="1500"/>
          </a:p>
          <a:p>
            <a:pPr indent="-88900" lvl="0" marL="177800" rtl="0" algn="l">
              <a:lnSpc>
                <a:spcPct val="150000"/>
              </a:lnSpc>
              <a:spcBef>
                <a:spcPts val="800"/>
              </a:spcBef>
              <a:spcAft>
                <a:spcPts val="1200"/>
              </a:spcAft>
              <a:buClr>
                <a:schemeClr val="dk1"/>
              </a:buClr>
              <a:buSzPts val="1400"/>
              <a:buNone/>
            </a:pPr>
            <a:r>
              <a:t/>
            </a:r>
            <a:endParaRPr sz="1400">
              <a:highlight>
                <a:srgbClr val="FFFF00"/>
              </a:highlight>
            </a:endParaRPr>
          </a:p>
        </p:txBody>
      </p:sp>
      <p:sp>
        <p:nvSpPr>
          <p:cNvPr id="288" name="Google Shape;288;p41"/>
          <p:cNvSpPr txBox="1"/>
          <p:nvPr/>
        </p:nvSpPr>
        <p:spPr>
          <a:xfrm>
            <a:off x="457200" y="1092993"/>
            <a:ext cx="8229600" cy="3835800"/>
          </a:xfrm>
          <a:prstGeom prst="rect">
            <a:avLst/>
          </a:prstGeom>
          <a:noFill/>
          <a:ln>
            <a:noFill/>
          </a:ln>
        </p:spPr>
        <p:txBody>
          <a:bodyPr anchorCtr="0" anchor="t" bIns="34275" lIns="68575" spcFirstLastPara="1" rIns="68575" wrap="square" tIns="34275">
            <a:normAutofit fontScale="62500"/>
          </a:bodyPr>
          <a:lstStyle/>
          <a:p>
            <a:pPr indent="-172243" lvl="0" marL="177800" marR="0" rtl="0" algn="l">
              <a:lnSpc>
                <a:spcPct val="150000"/>
              </a:lnSpc>
              <a:spcBef>
                <a:spcPts val="0"/>
              </a:spcBef>
              <a:spcAft>
                <a:spcPts val="0"/>
              </a:spcAft>
              <a:buClr>
                <a:schemeClr val="dk1"/>
              </a:buClr>
              <a:buSzPct val="100000"/>
              <a:buFont typeface="Arial"/>
              <a:buChar char="•"/>
            </a:pPr>
            <a:r>
              <a:rPr lang="en" sz="2100">
                <a:solidFill>
                  <a:schemeClr val="dk1"/>
                </a:solidFill>
                <a:latin typeface="Open Sans"/>
                <a:ea typeface="Open Sans"/>
                <a:cs typeface="Open Sans"/>
                <a:sym typeface="Open Sans"/>
              </a:rPr>
              <a:t>Still collecting longitudinal data</a:t>
            </a:r>
            <a:endParaRPr sz="1100"/>
          </a:p>
          <a:p>
            <a:pPr indent="-172243" lvl="0" marL="177800" marR="0" rtl="0" algn="l">
              <a:lnSpc>
                <a:spcPct val="150000"/>
              </a:lnSpc>
              <a:spcBef>
                <a:spcPts val="800"/>
              </a:spcBef>
              <a:spcAft>
                <a:spcPts val="0"/>
              </a:spcAft>
              <a:buClr>
                <a:schemeClr val="dk1"/>
              </a:buClr>
              <a:buSzPct val="100000"/>
              <a:buFont typeface="Arial"/>
              <a:buChar char="•"/>
            </a:pPr>
            <a:r>
              <a:rPr lang="en" sz="2100">
                <a:solidFill>
                  <a:schemeClr val="dk1"/>
                </a:solidFill>
                <a:latin typeface="Open Sans"/>
                <a:ea typeface="Open Sans"/>
                <a:cs typeface="Open Sans"/>
                <a:sym typeface="Open Sans"/>
              </a:rPr>
              <a:t>Are </a:t>
            </a:r>
            <a:r>
              <a:rPr lang="en" sz="2100">
                <a:solidFill>
                  <a:schemeClr val="dk1"/>
                </a:solidFill>
                <a:latin typeface="Open Sans"/>
                <a:ea typeface="Open Sans"/>
                <a:cs typeface="Open Sans"/>
                <a:sym typeface="Open Sans"/>
              </a:rPr>
              <a:t>websites</a:t>
            </a:r>
            <a:r>
              <a:rPr lang="en" sz="2100">
                <a:solidFill>
                  <a:schemeClr val="dk1"/>
                </a:solidFill>
                <a:latin typeface="Open Sans"/>
                <a:ea typeface="Open Sans"/>
                <a:cs typeface="Open Sans"/>
                <a:sym typeface="Open Sans"/>
              </a:rPr>
              <a:t> complying? And if so, how? Consider, again, Model (1):</a:t>
            </a:r>
            <a:endParaRPr sz="1100"/>
          </a:p>
          <a:p>
            <a:pPr indent="0" lvl="0" marL="0" marR="0" rtl="0" algn="l">
              <a:lnSpc>
                <a:spcPct val="90000"/>
              </a:lnSpc>
              <a:spcBef>
                <a:spcPts val="800"/>
              </a:spcBef>
              <a:spcAft>
                <a:spcPts val="0"/>
              </a:spcAft>
              <a:buClr>
                <a:schemeClr val="dk1"/>
              </a:buClr>
              <a:buSzPct val="100000"/>
              <a:buFont typeface="Arial"/>
              <a:buNone/>
            </a:pPr>
            <a:r>
              <a:rPr i="1" lang="en" sz="2100">
                <a:solidFill>
                  <a:schemeClr val="dk1"/>
                </a:solidFill>
                <a:latin typeface="Open Sans"/>
                <a:ea typeface="Open Sans"/>
                <a:cs typeface="Open Sans"/>
                <a:sym typeface="Open Sans"/>
              </a:rPr>
              <a:t>		</a:t>
            </a:r>
            <a:endParaRPr sz="2100">
              <a:solidFill>
                <a:schemeClr val="dk1"/>
              </a:solidFill>
              <a:latin typeface="Open Sans"/>
              <a:ea typeface="Open Sans"/>
              <a:cs typeface="Open Sans"/>
              <a:sym typeface="Open Sans"/>
            </a:endParaRPr>
          </a:p>
          <a:p>
            <a:pPr indent="-101600" lvl="1" marL="520700" marR="0" rtl="0" algn="l">
              <a:lnSpc>
                <a:spcPct val="90000"/>
              </a:lnSpc>
              <a:spcBef>
                <a:spcPts val="400"/>
              </a:spcBef>
              <a:spcAft>
                <a:spcPts val="0"/>
              </a:spcAft>
              <a:buClr>
                <a:schemeClr val="dk1"/>
              </a:buClr>
              <a:buSzPct val="100000"/>
              <a:buFont typeface="Arial"/>
              <a:buNone/>
            </a:pPr>
            <a:r>
              <a:t/>
            </a:r>
            <a:endParaRPr b="0" i="1" sz="1800" u="none" cap="none" strike="noStrike">
              <a:solidFill>
                <a:schemeClr val="dk1"/>
              </a:solidFill>
              <a:latin typeface="Open Sans"/>
              <a:ea typeface="Open Sans"/>
              <a:cs typeface="Open Sans"/>
              <a:sym typeface="Open Sans"/>
            </a:endParaRPr>
          </a:p>
          <a:p>
            <a:pPr indent="-101600" lvl="1" marL="520700" marR="0" rtl="0" algn="l">
              <a:lnSpc>
                <a:spcPct val="90000"/>
              </a:lnSpc>
              <a:spcBef>
                <a:spcPts val="400"/>
              </a:spcBef>
              <a:spcAft>
                <a:spcPts val="0"/>
              </a:spcAft>
              <a:buClr>
                <a:schemeClr val="dk1"/>
              </a:buClr>
              <a:buSzPct val="100000"/>
              <a:buFont typeface="Arial"/>
              <a:buNone/>
            </a:pPr>
            <a:r>
              <a:t/>
            </a:r>
            <a:endParaRPr b="0" i="1" sz="1800" u="none" cap="none" strike="noStrike">
              <a:solidFill>
                <a:schemeClr val="dk1"/>
              </a:solidFill>
              <a:latin typeface="Open Sans"/>
              <a:ea typeface="Open Sans"/>
              <a:cs typeface="Open Sans"/>
              <a:sym typeface="Open Sans"/>
            </a:endParaRPr>
          </a:p>
          <a:p>
            <a:pPr indent="-101600" lvl="1" marL="520700" marR="0" rtl="0" algn="l">
              <a:lnSpc>
                <a:spcPct val="90000"/>
              </a:lnSpc>
              <a:spcBef>
                <a:spcPts val="400"/>
              </a:spcBef>
              <a:spcAft>
                <a:spcPts val="0"/>
              </a:spcAft>
              <a:buClr>
                <a:schemeClr val="dk1"/>
              </a:buClr>
              <a:buSzPct val="100000"/>
              <a:buFont typeface="Arial"/>
              <a:buNone/>
            </a:pPr>
            <a:r>
              <a:t/>
            </a:r>
            <a:endParaRPr b="0" i="1" sz="1800" u="none" cap="none" strike="noStrike">
              <a:solidFill>
                <a:schemeClr val="dk1"/>
              </a:solidFill>
              <a:latin typeface="Open Sans"/>
              <a:ea typeface="Open Sans"/>
              <a:cs typeface="Open Sans"/>
              <a:sym typeface="Open Sans"/>
            </a:endParaRPr>
          </a:p>
          <a:p>
            <a:pPr indent="-163512" lvl="0" marL="177800" marR="0" rtl="0" algn="l">
              <a:lnSpc>
                <a:spcPct val="170000"/>
              </a:lnSpc>
              <a:spcBef>
                <a:spcPts val="800"/>
              </a:spcBef>
              <a:spcAft>
                <a:spcPts val="0"/>
              </a:spcAft>
              <a:buClr>
                <a:schemeClr val="dk1"/>
              </a:buClr>
              <a:buSzPct val="100000"/>
              <a:buFont typeface="Arial"/>
              <a:buChar char="•"/>
            </a:pPr>
            <a:r>
              <a:rPr lang="en" sz="2200">
                <a:solidFill>
                  <a:schemeClr val="dk1"/>
                </a:solidFill>
                <a:latin typeface="Open Sans"/>
                <a:ea typeface="Open Sans"/>
                <a:cs typeface="Open Sans"/>
                <a:sym typeface="Open Sans"/>
              </a:rPr>
              <a:t>Problems with naive diff-in-diff approach:</a:t>
            </a:r>
            <a:endParaRPr sz="1100"/>
          </a:p>
          <a:p>
            <a:pPr indent="-163512" lvl="1" marL="520700" marR="0" rtl="0" algn="l">
              <a:lnSpc>
                <a:spcPct val="170000"/>
              </a:lnSpc>
              <a:spcBef>
                <a:spcPts val="400"/>
              </a:spcBef>
              <a:spcAft>
                <a:spcPts val="0"/>
              </a:spcAft>
              <a:buClr>
                <a:schemeClr val="dk1"/>
              </a:buClr>
              <a:buSzPct val="100000"/>
              <a:buFont typeface="Arial"/>
              <a:buChar char="•"/>
            </a:pPr>
            <a:r>
              <a:rPr b="0" i="0" lang="en" sz="2200" u="none" cap="none" strike="noStrike">
                <a:solidFill>
                  <a:schemeClr val="dk1"/>
                </a:solidFill>
                <a:latin typeface="Open Sans"/>
                <a:ea typeface="Open Sans"/>
                <a:cs typeface="Open Sans"/>
                <a:sym typeface="Open Sans"/>
              </a:rPr>
              <a:t>What is the treated group (i.e., who is complying/not complying)?</a:t>
            </a:r>
            <a:endParaRPr sz="1100"/>
          </a:p>
          <a:p>
            <a:pPr indent="-163512" lvl="1" marL="520700" marR="0" rtl="0" algn="l">
              <a:lnSpc>
                <a:spcPct val="170000"/>
              </a:lnSpc>
              <a:spcBef>
                <a:spcPts val="400"/>
              </a:spcBef>
              <a:spcAft>
                <a:spcPts val="0"/>
              </a:spcAft>
              <a:buClr>
                <a:schemeClr val="dk1"/>
              </a:buClr>
              <a:buSzPct val="100000"/>
              <a:buFont typeface="Arial"/>
              <a:buChar char="•"/>
            </a:pPr>
            <a:r>
              <a:rPr b="0" i="0" lang="en" sz="2200" u="none" cap="none" strike="noStrike">
                <a:solidFill>
                  <a:schemeClr val="dk1"/>
                </a:solidFill>
                <a:latin typeface="Open Sans"/>
                <a:ea typeface="Open Sans"/>
                <a:cs typeface="Open Sans"/>
                <a:sym typeface="Open Sans"/>
              </a:rPr>
              <a:t>When does GDPR compliance?</a:t>
            </a:r>
            <a:endParaRPr sz="1100"/>
          </a:p>
          <a:p>
            <a:pPr indent="-163512" lvl="0" marL="177800" marR="0" rtl="0" algn="l">
              <a:lnSpc>
                <a:spcPct val="170000"/>
              </a:lnSpc>
              <a:spcBef>
                <a:spcPts val="800"/>
              </a:spcBef>
              <a:spcAft>
                <a:spcPts val="0"/>
              </a:spcAft>
              <a:buClr>
                <a:schemeClr val="dk1"/>
              </a:buClr>
              <a:buSzPct val="100000"/>
              <a:buFont typeface="Arial"/>
              <a:buChar char="•"/>
            </a:pPr>
            <a:r>
              <a:rPr lang="en" sz="2200">
                <a:solidFill>
                  <a:schemeClr val="dk1"/>
                </a:solidFill>
                <a:latin typeface="Open Sans"/>
                <a:ea typeface="Open Sans"/>
                <a:cs typeface="Open Sans"/>
                <a:sym typeface="Open Sans"/>
              </a:rPr>
              <a:t>Luckily, we can use our “GDPR response” data to discern a more granular view of </a:t>
            </a:r>
            <a:r>
              <a:rPr lang="en" sz="2200">
                <a:solidFill>
                  <a:schemeClr val="dk1"/>
                </a:solidFill>
                <a:latin typeface="Open Sans"/>
                <a:ea typeface="Open Sans"/>
                <a:cs typeface="Open Sans"/>
                <a:sym typeface="Open Sans"/>
              </a:rPr>
              <a:t>websites</a:t>
            </a:r>
            <a:r>
              <a:rPr lang="en" sz="2200">
                <a:solidFill>
                  <a:schemeClr val="dk1"/>
                </a:solidFill>
                <a:latin typeface="Open Sans"/>
                <a:ea typeface="Open Sans"/>
                <a:cs typeface="Open Sans"/>
                <a:sym typeface="Open Sans"/>
              </a:rPr>
              <a:t>’ responses to GDPR</a:t>
            </a:r>
            <a:r>
              <a:rPr lang="en" sz="2100">
                <a:solidFill>
                  <a:schemeClr val="dk1"/>
                </a:solidFill>
                <a:latin typeface="Open Sans"/>
                <a:ea typeface="Open Sans"/>
                <a:cs typeface="Open Sans"/>
                <a:sym typeface="Open Sans"/>
              </a:rPr>
              <a:t>: including trackers, privacy policies, and consent mechanisms</a:t>
            </a:r>
            <a:endParaRPr sz="1500">
              <a:solidFill>
                <a:schemeClr val="dk1"/>
              </a:solidFill>
              <a:latin typeface="Open Sans"/>
              <a:ea typeface="Open Sans"/>
              <a:cs typeface="Open Sans"/>
              <a:sym typeface="Open Sans"/>
            </a:endParaRPr>
          </a:p>
        </p:txBody>
      </p:sp>
      <p:pic>
        <p:nvPicPr>
          <p:cNvPr id="289" name="Google Shape;289;p41"/>
          <p:cNvPicPr preferRelativeResize="0"/>
          <p:nvPr/>
        </p:nvPicPr>
        <p:blipFill rotWithShape="1">
          <a:blip r:embed="rId3">
            <a:alphaModFix/>
          </a:blip>
          <a:srcRect b="0" l="0" r="0" t="0"/>
          <a:stretch/>
        </p:blipFill>
        <p:spPr>
          <a:xfrm>
            <a:off x="1771650" y="2080532"/>
            <a:ext cx="5715000" cy="609600"/>
          </a:xfrm>
          <a:prstGeom prst="rect">
            <a:avLst/>
          </a:prstGeom>
          <a:noFill/>
          <a:ln>
            <a:noFill/>
          </a:ln>
        </p:spPr>
      </p:pic>
      <p:sp>
        <p:nvSpPr>
          <p:cNvPr id="290" name="Google Shape;290;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Local Average Treatment Effect (LATE)</a:t>
            </a:r>
            <a:endParaRPr/>
          </a:p>
        </p:txBody>
      </p:sp>
      <p:sp>
        <p:nvSpPr>
          <p:cNvPr id="296" name="Google Shape;296;p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97" name="Google Shape;297;p42"/>
          <p:cNvPicPr preferRelativeResize="0"/>
          <p:nvPr>
            <p:ph idx="1" type="body"/>
          </p:nvPr>
        </p:nvPicPr>
        <p:blipFill rotWithShape="1">
          <a:blip r:embed="rId3">
            <a:alphaModFix/>
          </a:blip>
          <a:srcRect b="0" l="0" r="0" t="0"/>
          <a:stretch/>
        </p:blipFill>
        <p:spPr>
          <a:xfrm>
            <a:off x="89452" y="1371989"/>
            <a:ext cx="8818761" cy="23995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87156" y="87156"/>
            <a:ext cx="8934000" cy="72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a:t>The Potential Impact of GDPR on Ad-Supported Online Content</a:t>
            </a:r>
            <a:endParaRPr/>
          </a:p>
        </p:txBody>
      </p:sp>
      <p:grpSp>
        <p:nvGrpSpPr>
          <p:cNvPr id="76" name="Google Shape;76;p16"/>
          <p:cNvGrpSpPr/>
          <p:nvPr/>
        </p:nvGrpSpPr>
        <p:grpSpPr>
          <a:xfrm>
            <a:off x="293449" y="2884293"/>
            <a:ext cx="8221900" cy="1537437"/>
            <a:chOff x="5132" y="1032441"/>
            <a:chExt cx="10962534" cy="2049916"/>
          </a:xfrm>
        </p:grpSpPr>
        <p:sp>
          <p:nvSpPr>
            <p:cNvPr id="77" name="Google Shape;77;p16"/>
            <p:cNvSpPr/>
            <p:nvPr/>
          </p:nvSpPr>
          <p:spPr>
            <a:xfrm>
              <a:off x="5132" y="1032441"/>
              <a:ext cx="2415900" cy="1885500"/>
            </a:xfrm>
            <a:prstGeom prst="chevron">
              <a:avLst>
                <a:gd fmla="val 4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6"/>
            <p:cNvSpPr/>
            <p:nvPr/>
          </p:nvSpPr>
          <p:spPr>
            <a:xfrm>
              <a:off x="649356" y="1334287"/>
              <a:ext cx="2040040" cy="174807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 name="Google Shape;79;p16"/>
            <p:cNvSpPr txBox="1"/>
            <p:nvPr/>
          </p:nvSpPr>
          <p:spPr>
            <a:xfrm>
              <a:off x="700555" y="1385486"/>
              <a:ext cx="1937642" cy="1645672"/>
            </a:xfrm>
            <a:prstGeom prst="rect">
              <a:avLst/>
            </a:prstGeom>
            <a:noFill/>
            <a:ln>
              <a:noFill/>
            </a:ln>
          </p:spPr>
          <p:txBody>
            <a:bodyPr anchorCtr="0" anchor="ctr" bIns="74675" lIns="74675" spcFirstLastPara="1" rIns="74675" wrap="square" tIns="74675">
              <a:noAutofit/>
            </a:bodyPr>
            <a:lstStyle/>
            <a:p>
              <a:pPr indent="0" lvl="0" marL="0" marR="0" rtl="0" algn="ctr">
                <a:lnSpc>
                  <a:spcPct val="90000"/>
                </a:lnSpc>
                <a:spcBef>
                  <a:spcPts val="0"/>
                </a:spcBef>
                <a:spcAft>
                  <a:spcPts val="0"/>
                </a:spcAft>
                <a:buClr>
                  <a:schemeClr val="dk1"/>
                </a:buClr>
                <a:buSzPts val="1100"/>
                <a:buFont typeface="Calibri"/>
                <a:buNone/>
              </a:pPr>
              <a:r>
                <a:rPr b="1" i="0" lang="en" sz="1100" u="none" cap="none" strike="noStrike">
                  <a:solidFill>
                    <a:srgbClr val="980000"/>
                  </a:solidFill>
                  <a:latin typeface="Open Sans"/>
                  <a:ea typeface="Open Sans"/>
                  <a:cs typeface="Open Sans"/>
                  <a:sym typeface="Open Sans"/>
                </a:rPr>
                <a:t>GDPR Opt-In Impacts Ability to Collect Personal Data</a:t>
              </a:r>
              <a:endParaRPr b="1" sz="1100">
                <a:solidFill>
                  <a:srgbClr val="980000"/>
                </a:solidFill>
                <a:latin typeface="Open Sans"/>
                <a:ea typeface="Open Sans"/>
                <a:cs typeface="Open Sans"/>
                <a:sym typeface="Open Sans"/>
              </a:endParaRPr>
            </a:p>
          </p:txBody>
        </p:sp>
        <p:sp>
          <p:nvSpPr>
            <p:cNvPr id="80" name="Google Shape;80;p16"/>
            <p:cNvSpPr/>
            <p:nvPr/>
          </p:nvSpPr>
          <p:spPr>
            <a:xfrm>
              <a:off x="2764556" y="1048882"/>
              <a:ext cx="2415837" cy="1819743"/>
            </a:xfrm>
            <a:prstGeom prst="chevron">
              <a:avLst>
                <a:gd fmla="val 4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 name="Google Shape;81;p16"/>
            <p:cNvSpPr/>
            <p:nvPr/>
          </p:nvSpPr>
          <p:spPr>
            <a:xfrm>
              <a:off x="3408779" y="1317846"/>
              <a:ext cx="2040040" cy="174807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 name="Google Shape;82;p16"/>
            <p:cNvSpPr txBox="1"/>
            <p:nvPr/>
          </p:nvSpPr>
          <p:spPr>
            <a:xfrm>
              <a:off x="3459978" y="1369045"/>
              <a:ext cx="1937642" cy="1645672"/>
            </a:xfrm>
            <a:prstGeom prst="rect">
              <a:avLst/>
            </a:prstGeom>
            <a:noFill/>
            <a:ln>
              <a:noFill/>
            </a:ln>
          </p:spPr>
          <p:txBody>
            <a:bodyPr anchorCtr="0" anchor="ctr" bIns="74675" lIns="74675" spcFirstLastPara="1" rIns="74675" wrap="square" tIns="74675">
              <a:noAutofit/>
            </a:bodyPr>
            <a:lstStyle/>
            <a:p>
              <a:pPr indent="0" lvl="0" marL="0" marR="0" rtl="0" algn="ctr">
                <a:lnSpc>
                  <a:spcPct val="90000"/>
                </a:lnSpc>
                <a:spcBef>
                  <a:spcPts val="0"/>
                </a:spcBef>
                <a:spcAft>
                  <a:spcPts val="0"/>
                </a:spcAft>
                <a:buClr>
                  <a:schemeClr val="dk1"/>
                </a:buClr>
                <a:buSzPts val="1100"/>
                <a:buFont typeface="Calibri"/>
                <a:buNone/>
              </a:pPr>
              <a:r>
                <a:rPr i="0" lang="en" sz="1100" u="none" cap="none" strike="noStrike">
                  <a:solidFill>
                    <a:schemeClr val="dk1"/>
                  </a:solidFill>
                  <a:latin typeface="Open Sans"/>
                  <a:ea typeface="Open Sans"/>
                  <a:cs typeface="Open Sans"/>
                  <a:sym typeface="Open Sans"/>
                </a:rPr>
                <a:t>Fewer Targeted Ads Make Online Advertising Less Profitable</a:t>
              </a:r>
              <a:r>
                <a:rPr baseline="30000" i="0" lang="en" sz="1100" u="none" cap="none" strike="noStrike">
                  <a:solidFill>
                    <a:schemeClr val="dk1"/>
                  </a:solidFill>
                  <a:latin typeface="Open Sans"/>
                  <a:ea typeface="Open Sans"/>
                  <a:cs typeface="Open Sans"/>
                  <a:sym typeface="Open Sans"/>
                </a:rPr>
                <a:t>1</a:t>
              </a:r>
              <a:endParaRPr sz="1100">
                <a:latin typeface="Open Sans"/>
                <a:ea typeface="Open Sans"/>
                <a:cs typeface="Open Sans"/>
                <a:sym typeface="Open Sans"/>
              </a:endParaRPr>
            </a:p>
          </p:txBody>
        </p:sp>
        <p:sp>
          <p:nvSpPr>
            <p:cNvPr id="83" name="Google Shape;83;p16"/>
            <p:cNvSpPr/>
            <p:nvPr/>
          </p:nvSpPr>
          <p:spPr>
            <a:xfrm>
              <a:off x="5523979" y="1057841"/>
              <a:ext cx="2415900" cy="1783800"/>
            </a:xfrm>
            <a:prstGeom prst="chevron">
              <a:avLst>
                <a:gd fmla="val 4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16"/>
            <p:cNvSpPr/>
            <p:nvPr/>
          </p:nvSpPr>
          <p:spPr>
            <a:xfrm>
              <a:off x="6168203" y="1308887"/>
              <a:ext cx="2040040" cy="174807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5" name="Google Shape;85;p16"/>
            <p:cNvSpPr txBox="1"/>
            <p:nvPr/>
          </p:nvSpPr>
          <p:spPr>
            <a:xfrm>
              <a:off x="6219402" y="1360086"/>
              <a:ext cx="1937642" cy="1645672"/>
            </a:xfrm>
            <a:prstGeom prst="rect">
              <a:avLst/>
            </a:prstGeom>
            <a:noFill/>
            <a:ln>
              <a:noFill/>
            </a:ln>
          </p:spPr>
          <p:txBody>
            <a:bodyPr anchorCtr="0" anchor="ctr" bIns="74675" lIns="74675" spcFirstLastPara="1" rIns="74675" wrap="square" tIns="74675">
              <a:noAutofit/>
            </a:bodyPr>
            <a:lstStyle/>
            <a:p>
              <a:pPr indent="0" lvl="0" marL="0" marR="0" rtl="0" algn="ctr">
                <a:lnSpc>
                  <a:spcPct val="90000"/>
                </a:lnSpc>
                <a:spcBef>
                  <a:spcPts val="0"/>
                </a:spcBef>
                <a:spcAft>
                  <a:spcPts val="0"/>
                </a:spcAft>
                <a:buClr>
                  <a:schemeClr val="dk1"/>
                </a:buClr>
                <a:buSzPts val="1100"/>
                <a:buFont typeface="Calibri"/>
                <a:buNone/>
              </a:pPr>
              <a:r>
                <a:rPr i="0" lang="en" sz="1100" u="none" cap="none" strike="noStrike">
                  <a:solidFill>
                    <a:schemeClr val="dk1"/>
                  </a:solidFill>
                  <a:latin typeface="Open Sans"/>
                  <a:ea typeface="Open Sans"/>
                  <a:cs typeface="Open Sans"/>
                  <a:sym typeface="Open Sans"/>
                </a:rPr>
                <a:t>Revenues of Online Content Providers May Be Affected</a:t>
              </a:r>
              <a:r>
                <a:rPr baseline="30000" i="0" lang="en" sz="1100" u="none" cap="none" strike="noStrike">
                  <a:solidFill>
                    <a:schemeClr val="dk1"/>
                  </a:solidFill>
                  <a:latin typeface="Open Sans"/>
                  <a:ea typeface="Open Sans"/>
                  <a:cs typeface="Open Sans"/>
                  <a:sym typeface="Open Sans"/>
                </a:rPr>
                <a:t>2</a:t>
              </a:r>
              <a:endParaRPr sz="1100">
                <a:latin typeface="Open Sans"/>
                <a:ea typeface="Open Sans"/>
                <a:cs typeface="Open Sans"/>
                <a:sym typeface="Open Sans"/>
              </a:endParaRPr>
            </a:p>
          </p:txBody>
        </p:sp>
        <p:sp>
          <p:nvSpPr>
            <p:cNvPr id="86" name="Google Shape;86;p16"/>
            <p:cNvSpPr/>
            <p:nvPr/>
          </p:nvSpPr>
          <p:spPr>
            <a:xfrm>
              <a:off x="8283403" y="1048882"/>
              <a:ext cx="2415900" cy="1819800"/>
            </a:xfrm>
            <a:prstGeom prst="chevron">
              <a:avLst>
                <a:gd fmla="val 4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 name="Google Shape;87;p16"/>
            <p:cNvSpPr/>
            <p:nvPr/>
          </p:nvSpPr>
          <p:spPr>
            <a:xfrm>
              <a:off x="8927626" y="1317846"/>
              <a:ext cx="2040040" cy="174807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16"/>
            <p:cNvSpPr txBox="1"/>
            <p:nvPr/>
          </p:nvSpPr>
          <p:spPr>
            <a:xfrm>
              <a:off x="8978825" y="1369045"/>
              <a:ext cx="1937642" cy="1645672"/>
            </a:xfrm>
            <a:prstGeom prst="rect">
              <a:avLst/>
            </a:prstGeom>
            <a:noFill/>
            <a:ln>
              <a:noFill/>
            </a:ln>
          </p:spPr>
          <p:txBody>
            <a:bodyPr anchorCtr="0" anchor="ctr" bIns="74675" lIns="74675" spcFirstLastPara="1" rIns="74675" wrap="square" tIns="74675">
              <a:noAutofit/>
            </a:bodyPr>
            <a:lstStyle/>
            <a:p>
              <a:pPr indent="0" lvl="0" marL="0" marR="0" rtl="0" algn="ctr">
                <a:lnSpc>
                  <a:spcPct val="90000"/>
                </a:lnSpc>
                <a:spcBef>
                  <a:spcPts val="0"/>
                </a:spcBef>
                <a:spcAft>
                  <a:spcPts val="0"/>
                </a:spcAft>
                <a:buClr>
                  <a:schemeClr val="dk1"/>
                </a:buClr>
                <a:buSzPts val="1100"/>
                <a:buFont typeface="Calibri"/>
                <a:buNone/>
              </a:pPr>
              <a:r>
                <a:rPr b="1" i="0" lang="en" sz="1100" u="none" cap="none" strike="noStrike">
                  <a:solidFill>
                    <a:srgbClr val="6AA84F"/>
                  </a:solidFill>
                  <a:latin typeface="Open Sans"/>
                  <a:ea typeface="Open Sans"/>
                  <a:cs typeface="Open Sans"/>
                  <a:sym typeface="Open Sans"/>
                </a:rPr>
                <a:t>Reduction </a:t>
              </a:r>
              <a:r>
                <a:rPr b="1" i="0" lang="en" sz="1100" u="none" cap="none" strike="noStrike">
                  <a:solidFill>
                    <a:srgbClr val="6AA84F"/>
                  </a:solidFill>
                  <a:latin typeface="Open Sans"/>
                  <a:ea typeface="Open Sans"/>
                  <a:cs typeface="Open Sans"/>
                  <a:sym typeface="Open Sans"/>
                </a:rPr>
                <a:t>in Quantity and Quality of Free Online Content</a:t>
              </a:r>
              <a:r>
                <a:rPr b="1" baseline="30000" i="0" lang="en" sz="1100" u="none" cap="none" strike="noStrike">
                  <a:solidFill>
                    <a:srgbClr val="6AA84F"/>
                  </a:solidFill>
                  <a:latin typeface="Open Sans"/>
                  <a:ea typeface="Open Sans"/>
                  <a:cs typeface="Open Sans"/>
                  <a:sym typeface="Open Sans"/>
                </a:rPr>
                <a:t>3</a:t>
              </a:r>
              <a:r>
                <a:rPr b="1" i="0" lang="en" sz="1100" u="none" cap="none" strike="noStrike">
                  <a:solidFill>
                    <a:srgbClr val="6AA84F"/>
                  </a:solidFill>
                  <a:latin typeface="Open Sans"/>
                  <a:ea typeface="Open Sans"/>
                  <a:cs typeface="Open Sans"/>
                  <a:sym typeface="Open Sans"/>
                </a:rPr>
                <a:t> </a:t>
              </a:r>
              <a:endParaRPr b="1" sz="1100">
                <a:solidFill>
                  <a:srgbClr val="6AA84F"/>
                </a:solidFill>
                <a:latin typeface="Open Sans"/>
                <a:ea typeface="Open Sans"/>
                <a:cs typeface="Open Sans"/>
                <a:sym typeface="Open Sans"/>
              </a:endParaRPr>
            </a:p>
          </p:txBody>
        </p:sp>
      </p:grpSp>
      <p:sp>
        <p:nvSpPr>
          <p:cNvPr id="89" name="Google Shape;89;p16"/>
          <p:cNvSpPr/>
          <p:nvPr/>
        </p:nvSpPr>
        <p:spPr>
          <a:xfrm>
            <a:off x="74400" y="4777288"/>
            <a:ext cx="5334000" cy="25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1 Goldfarb and Tucker (2011), 2 Lambrecht et al. (2014), 3 Downes (2018)</a:t>
            </a:r>
            <a:endParaRPr sz="1100"/>
          </a:p>
        </p:txBody>
      </p:sp>
      <p:sp>
        <p:nvSpPr>
          <p:cNvPr id="90" name="Google Shape;90;p1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
        <p:nvSpPr>
          <p:cNvPr id="91" name="Google Shape;91;p16"/>
          <p:cNvSpPr txBox="1"/>
          <p:nvPr/>
        </p:nvSpPr>
        <p:spPr>
          <a:xfrm>
            <a:off x="293450" y="1094813"/>
            <a:ext cx="8124300" cy="1739400"/>
          </a:xfrm>
          <a:prstGeom prst="rect">
            <a:avLst/>
          </a:prstGeom>
          <a:noFill/>
          <a:ln>
            <a:noFill/>
          </a:ln>
        </p:spPr>
        <p:txBody>
          <a:bodyPr anchorCtr="0" anchor="t" bIns="91425" lIns="91425" spcFirstLastPara="1" rIns="91425" wrap="square" tIns="91425">
            <a:spAutoFit/>
          </a:bodyPr>
          <a:lstStyle/>
          <a:p>
            <a:pPr indent="-139700" lvl="0" marL="1778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We study </a:t>
            </a:r>
            <a:r>
              <a:rPr lang="en" sz="1600">
                <a:solidFill>
                  <a:schemeClr val="dk1"/>
                </a:solidFill>
                <a:latin typeface="Open Sans"/>
                <a:ea typeface="Open Sans"/>
                <a:cs typeface="Open Sans"/>
                <a:sym typeface="Open Sans"/>
              </a:rPr>
              <a:t>the</a:t>
            </a:r>
            <a:r>
              <a:rPr b="1" lang="en" sz="1600">
                <a:solidFill>
                  <a:schemeClr val="dk1"/>
                </a:solidFill>
                <a:latin typeface="Open Sans"/>
                <a:ea typeface="Open Sans"/>
                <a:cs typeface="Open Sans"/>
                <a:sym typeface="Open Sans"/>
              </a:rPr>
              <a:t> impact of GDPR on websites’ ability to provide online content</a:t>
            </a:r>
            <a:endParaRPr b="1" sz="1600">
              <a:solidFill>
                <a:schemeClr val="dk1"/>
              </a:solidFill>
              <a:latin typeface="Open Sans"/>
              <a:ea typeface="Open Sans"/>
              <a:cs typeface="Open Sans"/>
              <a:sym typeface="Open Sans"/>
            </a:endParaRPr>
          </a:p>
          <a:p>
            <a:pPr indent="-152400" lvl="1" marL="520700" rtl="0" algn="l">
              <a:lnSpc>
                <a:spcPct val="150000"/>
              </a:lnSpc>
              <a:spcBef>
                <a:spcPts val="0"/>
              </a:spcBef>
              <a:spcAft>
                <a:spcPts val="0"/>
              </a:spcAft>
              <a:buClr>
                <a:srgbClr val="980000"/>
              </a:buClr>
              <a:buSzPts val="1400"/>
              <a:buFont typeface="Calibri"/>
              <a:buAutoNum type="alphaLcPeriod"/>
            </a:pPr>
            <a:r>
              <a:rPr lang="en">
                <a:solidFill>
                  <a:srgbClr val="980000"/>
                </a:solidFill>
                <a:latin typeface="Open Sans"/>
                <a:ea typeface="Open Sans"/>
                <a:cs typeface="Open Sans"/>
                <a:sym typeface="Open Sans"/>
              </a:rPr>
              <a:t>Whether and how websites in the EU and in the US reacted to GDPR (</a:t>
            </a:r>
            <a:r>
              <a:rPr b="1" lang="en">
                <a:solidFill>
                  <a:srgbClr val="980000"/>
                </a:solidFill>
                <a:latin typeface="Open Sans"/>
                <a:ea typeface="Open Sans"/>
                <a:cs typeface="Open Sans"/>
                <a:sym typeface="Open Sans"/>
              </a:rPr>
              <a:t>technical variables</a:t>
            </a:r>
            <a:r>
              <a:rPr lang="en">
                <a:solidFill>
                  <a:srgbClr val="980000"/>
                </a:solidFill>
                <a:latin typeface="Open Sans"/>
                <a:ea typeface="Open Sans"/>
                <a:cs typeface="Open Sans"/>
                <a:sym typeface="Open Sans"/>
              </a:rPr>
              <a:t>)</a:t>
            </a:r>
            <a:endParaRPr>
              <a:solidFill>
                <a:srgbClr val="980000"/>
              </a:solidFill>
              <a:latin typeface="Open Sans"/>
              <a:ea typeface="Open Sans"/>
              <a:cs typeface="Open Sans"/>
              <a:sym typeface="Open Sans"/>
            </a:endParaRPr>
          </a:p>
          <a:p>
            <a:pPr indent="-152400" lvl="1" marL="520700" rtl="0" algn="l">
              <a:lnSpc>
                <a:spcPct val="150000"/>
              </a:lnSpc>
              <a:spcBef>
                <a:spcPts val="0"/>
              </a:spcBef>
              <a:spcAft>
                <a:spcPts val="0"/>
              </a:spcAft>
              <a:buClr>
                <a:srgbClr val="6AA84F"/>
              </a:buClr>
              <a:buSzPts val="1400"/>
              <a:buFont typeface="Calibri"/>
              <a:buAutoNum type="alphaLcPeriod"/>
            </a:pPr>
            <a:r>
              <a:rPr lang="en">
                <a:solidFill>
                  <a:srgbClr val="6AA84F"/>
                </a:solidFill>
                <a:latin typeface="Open Sans"/>
                <a:ea typeface="Open Sans"/>
                <a:cs typeface="Open Sans"/>
                <a:sym typeface="Open Sans"/>
              </a:rPr>
              <a:t>Whether and how GDPR and websites’ responses affected content quantity and quality (</a:t>
            </a:r>
            <a:r>
              <a:rPr b="1" lang="en">
                <a:solidFill>
                  <a:srgbClr val="6AA84F"/>
                </a:solidFill>
                <a:latin typeface="Open Sans"/>
                <a:ea typeface="Open Sans"/>
                <a:cs typeface="Open Sans"/>
                <a:sym typeface="Open Sans"/>
              </a:rPr>
              <a:t>downstream outcomes</a:t>
            </a:r>
            <a:r>
              <a:rPr lang="en">
                <a:solidFill>
                  <a:srgbClr val="6AA84F"/>
                </a:solidFill>
                <a:latin typeface="Open Sans"/>
                <a:ea typeface="Open Sans"/>
                <a:cs typeface="Open Sans"/>
                <a:sym typeface="Open Sans"/>
              </a:rPr>
              <a:t>)</a:t>
            </a:r>
            <a:endParaRPr>
              <a:solidFill>
                <a:srgbClr val="6AA84F"/>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Lookingahead matching (1/2)</a:t>
            </a:r>
            <a:endParaRPr/>
          </a:p>
        </p:txBody>
      </p:sp>
      <p:sp>
        <p:nvSpPr>
          <p:cNvPr id="303" name="Google Shape;30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04" name="Google Shape;304;p43"/>
          <p:cNvPicPr preferRelativeResize="0"/>
          <p:nvPr>
            <p:ph idx="1" type="body"/>
          </p:nvPr>
        </p:nvPicPr>
        <p:blipFill rotWithShape="1">
          <a:blip r:embed="rId3">
            <a:alphaModFix/>
          </a:blip>
          <a:srcRect b="0" l="0" r="0" t="0"/>
          <a:stretch/>
        </p:blipFill>
        <p:spPr>
          <a:xfrm>
            <a:off x="1033670" y="1217157"/>
            <a:ext cx="6967200" cy="3415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Lookingahead matching (2/2)</a:t>
            </a:r>
            <a:endParaRPr/>
          </a:p>
        </p:txBody>
      </p:sp>
      <p:pic>
        <p:nvPicPr>
          <p:cNvPr id="310" name="Google Shape;310;p44"/>
          <p:cNvPicPr preferRelativeResize="0"/>
          <p:nvPr>
            <p:ph idx="1" type="body"/>
          </p:nvPr>
        </p:nvPicPr>
        <p:blipFill rotWithShape="1">
          <a:blip r:embed="rId3">
            <a:alphaModFix/>
          </a:blip>
          <a:srcRect b="0" l="0" r="0" t="0"/>
          <a:stretch/>
        </p:blipFill>
        <p:spPr>
          <a:xfrm>
            <a:off x="1971097" y="1133060"/>
            <a:ext cx="5806200" cy="3479400"/>
          </a:xfrm>
          <a:prstGeom prst="rect">
            <a:avLst/>
          </a:prstGeom>
          <a:noFill/>
          <a:ln>
            <a:noFill/>
          </a:ln>
        </p:spPr>
      </p:pic>
      <p:sp>
        <p:nvSpPr>
          <p:cNvPr id="311" name="Google Shape;311;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Heterogeneous Effect: Advertising</a:t>
            </a:r>
            <a:endParaRPr/>
          </a:p>
        </p:txBody>
      </p:sp>
      <p:pic>
        <p:nvPicPr>
          <p:cNvPr id="317" name="Google Shape;317;p45"/>
          <p:cNvPicPr preferRelativeResize="0"/>
          <p:nvPr>
            <p:ph idx="1" type="body"/>
          </p:nvPr>
        </p:nvPicPr>
        <p:blipFill rotWithShape="1">
          <a:blip r:embed="rId3">
            <a:alphaModFix/>
          </a:blip>
          <a:srcRect b="0" l="0" r="0" t="0"/>
          <a:stretch/>
        </p:blipFill>
        <p:spPr>
          <a:xfrm>
            <a:off x="371464" y="1192695"/>
            <a:ext cx="7739400" cy="3049800"/>
          </a:xfrm>
          <a:prstGeom prst="rect">
            <a:avLst/>
          </a:prstGeom>
          <a:noFill/>
          <a:ln>
            <a:noFill/>
          </a:ln>
        </p:spPr>
      </p:pic>
      <p:sp>
        <p:nvSpPr>
          <p:cNvPr id="318" name="Google Shape;318;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Heterogeneous Effect: Ranking</a:t>
            </a:r>
            <a:endParaRPr/>
          </a:p>
        </p:txBody>
      </p:sp>
      <p:sp>
        <p:nvSpPr>
          <p:cNvPr id="324" name="Google Shape;324;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25" name="Google Shape;325;p46"/>
          <p:cNvPicPr preferRelativeResize="0"/>
          <p:nvPr>
            <p:ph idx="1" type="body"/>
          </p:nvPr>
        </p:nvPicPr>
        <p:blipFill rotWithShape="1">
          <a:blip r:embed="rId3">
            <a:alphaModFix/>
          </a:blip>
          <a:srcRect b="0" l="0" r="0" t="0"/>
          <a:stretch/>
        </p:blipFill>
        <p:spPr>
          <a:xfrm>
            <a:off x="832539" y="1351722"/>
            <a:ext cx="7461000" cy="2954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Open Sans"/>
              <a:buNone/>
            </a:pPr>
            <a:r>
              <a:rPr lang="en"/>
              <a:t>Heterogeneous Effect: Long run</a:t>
            </a:r>
            <a:endParaRPr/>
          </a:p>
        </p:txBody>
      </p:sp>
      <p:sp>
        <p:nvSpPr>
          <p:cNvPr id="332" name="Google Shape;332;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33" name="Google Shape;333;p47"/>
          <p:cNvPicPr preferRelativeResize="0"/>
          <p:nvPr>
            <p:ph idx="1" type="body"/>
          </p:nvPr>
        </p:nvPicPr>
        <p:blipFill rotWithShape="1">
          <a:blip r:embed="rId3">
            <a:alphaModFix/>
          </a:blip>
          <a:srcRect b="0" l="0" r="0" t="0"/>
          <a:stretch/>
        </p:blipFill>
        <p:spPr>
          <a:xfrm>
            <a:off x="748972" y="1198442"/>
            <a:ext cx="7646100" cy="2999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Open Sans"/>
              <a:buNone/>
            </a:pPr>
            <a:r>
              <a:rPr lang="en" sz="2400"/>
              <a:t>GDELT New URLs on EU and US </a:t>
            </a:r>
            <a:r>
              <a:rPr lang="en" sz="2400"/>
              <a:t>websites</a:t>
            </a:r>
            <a:endParaRPr sz="2400"/>
          </a:p>
        </p:txBody>
      </p:sp>
      <p:pic>
        <p:nvPicPr>
          <p:cNvPr id="339" name="Google Shape;339;p48"/>
          <p:cNvPicPr preferRelativeResize="0"/>
          <p:nvPr>
            <p:ph idx="1" type="body"/>
          </p:nvPr>
        </p:nvPicPr>
        <p:blipFill rotWithShape="1">
          <a:blip r:embed="rId3">
            <a:alphaModFix/>
          </a:blip>
          <a:srcRect b="0" l="0" r="0" t="0"/>
          <a:stretch/>
        </p:blipFill>
        <p:spPr>
          <a:xfrm>
            <a:off x="1983757" y="1135290"/>
            <a:ext cx="5176500" cy="3516000"/>
          </a:xfrm>
          <a:prstGeom prst="rect">
            <a:avLst/>
          </a:prstGeom>
          <a:noFill/>
          <a:ln>
            <a:noFill/>
          </a:ln>
        </p:spPr>
      </p:pic>
      <p:sp>
        <p:nvSpPr>
          <p:cNvPr id="340" name="Google Shape;340;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Open Sans"/>
              <a:buNone/>
            </a:pPr>
            <a:r>
              <a:rPr lang="en" sz="2400"/>
              <a:t>1</a:t>
            </a:r>
            <a:r>
              <a:rPr baseline="30000" lang="en" sz="2400"/>
              <a:t>st</a:t>
            </a:r>
            <a:r>
              <a:rPr lang="en" sz="2400"/>
              <a:t> party Cookies on EU and US Websites</a:t>
            </a:r>
            <a:endParaRPr/>
          </a:p>
        </p:txBody>
      </p:sp>
      <p:pic>
        <p:nvPicPr>
          <p:cNvPr id="347" name="Google Shape;347;p49"/>
          <p:cNvPicPr preferRelativeResize="0"/>
          <p:nvPr>
            <p:ph idx="1" type="body"/>
          </p:nvPr>
        </p:nvPicPr>
        <p:blipFill rotWithShape="1">
          <a:blip r:embed="rId3">
            <a:alphaModFix/>
          </a:blip>
          <a:srcRect b="0" l="0" r="0" t="0"/>
          <a:stretch/>
        </p:blipFill>
        <p:spPr>
          <a:xfrm>
            <a:off x="2023816" y="1133041"/>
            <a:ext cx="5096369" cy="3489743"/>
          </a:xfrm>
          <a:prstGeom prst="rect">
            <a:avLst/>
          </a:prstGeom>
          <a:noFill/>
          <a:ln>
            <a:noFill/>
          </a:ln>
        </p:spPr>
      </p:pic>
      <p:sp>
        <p:nvSpPr>
          <p:cNvPr id="348" name="Google Shape;348;p4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50"/>
          <p:cNvPicPr preferRelativeResize="0"/>
          <p:nvPr/>
        </p:nvPicPr>
        <p:blipFill rotWithShape="1">
          <a:blip r:embed="rId3">
            <a:alphaModFix/>
          </a:blip>
          <a:srcRect b="0" l="0" r="0" t="0"/>
          <a:stretch/>
        </p:blipFill>
        <p:spPr>
          <a:xfrm>
            <a:off x="248444" y="915851"/>
            <a:ext cx="3940496" cy="2365719"/>
          </a:xfrm>
          <a:prstGeom prst="rect">
            <a:avLst/>
          </a:prstGeom>
          <a:noFill/>
          <a:ln>
            <a:noFill/>
          </a:ln>
        </p:spPr>
      </p:pic>
      <p:pic>
        <p:nvPicPr>
          <p:cNvPr id="355" name="Google Shape;355;p50"/>
          <p:cNvPicPr preferRelativeResize="0"/>
          <p:nvPr/>
        </p:nvPicPr>
        <p:blipFill rotWithShape="1">
          <a:blip r:embed="rId4">
            <a:alphaModFix/>
          </a:blip>
          <a:srcRect b="0" l="0" r="0" t="0"/>
          <a:stretch/>
        </p:blipFill>
        <p:spPr>
          <a:xfrm>
            <a:off x="4718920" y="915850"/>
            <a:ext cx="3940496" cy="2365719"/>
          </a:xfrm>
          <a:prstGeom prst="rect">
            <a:avLst/>
          </a:prstGeom>
          <a:noFill/>
          <a:ln>
            <a:noFill/>
          </a:ln>
        </p:spPr>
      </p:pic>
      <p:sp>
        <p:nvSpPr>
          <p:cNvPr id="356" name="Google Shape;356;p50"/>
          <p:cNvSpPr txBox="1"/>
          <p:nvPr/>
        </p:nvSpPr>
        <p:spPr>
          <a:xfrm>
            <a:off x="7287569" y="2946680"/>
            <a:ext cx="301451"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a:t>
            </a:r>
            <a:endParaRPr sz="1100"/>
          </a:p>
        </p:txBody>
      </p:sp>
      <p:sp>
        <p:nvSpPr>
          <p:cNvPr id="357" name="Google Shape;357;p5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87156" y="87156"/>
            <a:ext cx="8934000" cy="72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a:t>Study Design</a:t>
            </a:r>
            <a:endParaRPr/>
          </a:p>
        </p:txBody>
      </p:sp>
      <p:sp>
        <p:nvSpPr>
          <p:cNvPr id="97" name="Google Shape;97;p17"/>
          <p:cNvSpPr txBox="1"/>
          <p:nvPr>
            <p:ph idx="1" type="body"/>
          </p:nvPr>
        </p:nvSpPr>
        <p:spPr>
          <a:xfrm>
            <a:off x="293850" y="681825"/>
            <a:ext cx="8520600" cy="2142600"/>
          </a:xfrm>
          <a:prstGeom prst="rect">
            <a:avLst/>
          </a:prstGeom>
          <a:noFill/>
          <a:ln>
            <a:noFill/>
          </a:ln>
        </p:spPr>
        <p:txBody>
          <a:bodyPr anchorCtr="0" anchor="t" bIns="34275" lIns="68575" spcFirstLastPara="1" rIns="68575" wrap="square" tIns="34275">
            <a:normAutofit lnSpcReduction="20000"/>
          </a:bodyPr>
          <a:lstStyle/>
          <a:p>
            <a:pPr indent="-146050" lvl="0" marL="177800" rtl="0" algn="l">
              <a:lnSpc>
                <a:spcPct val="150000"/>
              </a:lnSpc>
              <a:spcBef>
                <a:spcPts val="0"/>
              </a:spcBef>
              <a:spcAft>
                <a:spcPts val="0"/>
              </a:spcAft>
              <a:buSzPts val="1700"/>
              <a:buChar char="●"/>
            </a:pPr>
            <a:r>
              <a:rPr lang="en" sz="1700">
                <a:highlight>
                  <a:schemeClr val="lt1"/>
                </a:highlight>
              </a:rPr>
              <a:t>Panel of 909 news and media websites</a:t>
            </a:r>
            <a:endParaRPr sz="1700">
              <a:highlight>
                <a:schemeClr val="lt1"/>
              </a:highlight>
            </a:endParaRPr>
          </a:p>
          <a:p>
            <a:pPr indent="-177800" lvl="1" marL="520700" rtl="0" algn="l">
              <a:lnSpc>
                <a:spcPct val="150000"/>
              </a:lnSpc>
              <a:spcBef>
                <a:spcPts val="0"/>
              </a:spcBef>
              <a:spcAft>
                <a:spcPts val="0"/>
              </a:spcAft>
              <a:buSzPts val="1800"/>
              <a:buChar char="○"/>
            </a:pPr>
            <a:r>
              <a:rPr lang="en" sz="1200">
                <a:highlight>
                  <a:schemeClr val="lt1"/>
                </a:highlight>
              </a:rPr>
              <a:t>US and EU websites (</a:t>
            </a:r>
            <a:r>
              <a:rPr lang="en" sz="1100"/>
              <a:t>50%/50% split EU/US))</a:t>
            </a:r>
            <a:endParaRPr sz="1200">
              <a:highlight>
                <a:schemeClr val="lt1"/>
              </a:highlight>
            </a:endParaRPr>
          </a:p>
          <a:p>
            <a:pPr indent="-171450" lvl="1" marL="520700" rtl="0" algn="l">
              <a:lnSpc>
                <a:spcPct val="150000"/>
              </a:lnSpc>
              <a:spcBef>
                <a:spcPts val="0"/>
              </a:spcBef>
              <a:spcAft>
                <a:spcPts val="0"/>
              </a:spcAft>
              <a:buSzPts val="1700"/>
              <a:buChar char="○"/>
            </a:pPr>
            <a:r>
              <a:rPr lang="en" sz="1200">
                <a:highlight>
                  <a:schemeClr val="lt1"/>
                </a:highlight>
              </a:rPr>
              <a:t>Top-ranked and ‘long tail’ websites (Alexa)</a:t>
            </a:r>
            <a:endParaRPr sz="1200">
              <a:highlight>
                <a:schemeClr val="lt1"/>
              </a:highlight>
            </a:endParaRPr>
          </a:p>
          <a:p>
            <a:pPr indent="-146050" lvl="0" marL="177800" rtl="0" algn="l">
              <a:lnSpc>
                <a:spcPct val="150000"/>
              </a:lnSpc>
              <a:spcBef>
                <a:spcPts val="0"/>
              </a:spcBef>
              <a:spcAft>
                <a:spcPts val="0"/>
              </a:spcAft>
              <a:buSzPts val="1700"/>
              <a:buChar char="●"/>
            </a:pPr>
            <a:r>
              <a:rPr lang="en" sz="1700">
                <a:highlight>
                  <a:schemeClr val="lt1"/>
                </a:highlight>
              </a:rPr>
              <a:t>Periodically collected technical variables using OpenWPM</a:t>
            </a:r>
            <a:endParaRPr sz="1700">
              <a:highlight>
                <a:schemeClr val="lt1"/>
              </a:highlight>
            </a:endParaRPr>
          </a:p>
          <a:p>
            <a:pPr indent="-171450" lvl="1" marL="520700" rtl="0" algn="l">
              <a:lnSpc>
                <a:spcPct val="150000"/>
              </a:lnSpc>
              <a:spcBef>
                <a:spcPts val="0"/>
              </a:spcBef>
              <a:spcAft>
                <a:spcPts val="0"/>
              </a:spcAft>
              <a:buSzPts val="1700"/>
              <a:buChar char="○"/>
            </a:pPr>
            <a:r>
              <a:rPr lang="en" sz="1200">
                <a:highlight>
                  <a:schemeClr val="lt1"/>
                </a:highlight>
              </a:rPr>
              <a:t>Visited websites from US and EU IP addresses</a:t>
            </a:r>
            <a:endParaRPr sz="1200">
              <a:highlight>
                <a:schemeClr val="lt1"/>
              </a:highlight>
            </a:endParaRPr>
          </a:p>
          <a:p>
            <a:pPr indent="-171450" lvl="1" marL="520700" rtl="0" algn="l">
              <a:lnSpc>
                <a:spcPct val="150000"/>
              </a:lnSpc>
              <a:spcBef>
                <a:spcPts val="0"/>
              </a:spcBef>
              <a:spcAft>
                <a:spcPts val="0"/>
              </a:spcAft>
              <a:buSzPts val="1700"/>
              <a:buChar char="○"/>
            </a:pPr>
            <a:r>
              <a:rPr lang="en" sz="1200">
                <a:highlight>
                  <a:schemeClr val="lt1"/>
                </a:highlight>
              </a:rPr>
              <a:t>16 waves of data collection between April 2018 and November 2019</a:t>
            </a:r>
            <a:endParaRPr sz="1200">
              <a:highlight>
                <a:schemeClr val="lt1"/>
              </a:highlight>
            </a:endParaRPr>
          </a:p>
        </p:txBody>
      </p:sp>
      <p:sp>
        <p:nvSpPr>
          <p:cNvPr id="98" name="Google Shape;98;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3">
            <a:alphaModFix/>
          </a:blip>
          <a:srcRect b="0" l="0" r="0" t="0"/>
          <a:stretch/>
        </p:blipFill>
        <p:spPr>
          <a:xfrm>
            <a:off x="528471" y="2786550"/>
            <a:ext cx="3727825" cy="2007293"/>
          </a:xfrm>
          <a:prstGeom prst="rect">
            <a:avLst/>
          </a:prstGeom>
          <a:noFill/>
          <a:ln>
            <a:noFill/>
          </a:ln>
        </p:spPr>
      </p:pic>
      <p:pic>
        <p:nvPicPr>
          <p:cNvPr id="100" name="Google Shape;100;p17"/>
          <p:cNvPicPr preferRelativeResize="0"/>
          <p:nvPr/>
        </p:nvPicPr>
        <p:blipFill rotWithShape="1">
          <a:blip r:embed="rId4">
            <a:alphaModFix/>
          </a:blip>
          <a:srcRect b="0" l="0" r="0" t="0"/>
          <a:stretch/>
        </p:blipFill>
        <p:spPr>
          <a:xfrm>
            <a:off x="4775646" y="2844332"/>
            <a:ext cx="3727826" cy="20072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87156" y="239556"/>
            <a:ext cx="8934000" cy="723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Websites’ Responses to GDPR (Technical Variables)</a:t>
            </a:r>
            <a:endParaRPr/>
          </a:p>
        </p:txBody>
      </p:sp>
      <p:sp>
        <p:nvSpPr>
          <p:cNvPr id="106" name="Google Shape;106;p18"/>
          <p:cNvSpPr txBox="1"/>
          <p:nvPr>
            <p:ph idx="1" type="body"/>
          </p:nvPr>
        </p:nvSpPr>
        <p:spPr>
          <a:xfrm>
            <a:off x="293850" y="726925"/>
            <a:ext cx="8520600" cy="34164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400"/>
              </a:spcBef>
              <a:spcAft>
                <a:spcPts val="0"/>
              </a:spcAft>
              <a:buSzPts val="1600"/>
              <a:buChar char="●"/>
            </a:pPr>
            <a:r>
              <a:rPr lang="en" sz="1600"/>
              <a:t>Number of Cookies (1</a:t>
            </a:r>
            <a:r>
              <a:rPr baseline="30000" lang="en" sz="1600"/>
              <a:t>st</a:t>
            </a:r>
            <a:r>
              <a:rPr lang="en" sz="1600"/>
              <a:t> and 3</a:t>
            </a:r>
            <a:r>
              <a:rPr baseline="30000" lang="en" sz="1600"/>
              <a:t>rd</a:t>
            </a:r>
            <a:r>
              <a:rPr lang="en" sz="1600"/>
              <a:t> party)</a:t>
            </a:r>
            <a:endParaRPr sz="1600"/>
          </a:p>
          <a:p>
            <a:pPr indent="-330200" lvl="0" marL="457200" rtl="0" algn="l">
              <a:lnSpc>
                <a:spcPct val="150000"/>
              </a:lnSpc>
              <a:spcBef>
                <a:spcPts val="0"/>
              </a:spcBef>
              <a:spcAft>
                <a:spcPts val="0"/>
              </a:spcAft>
              <a:buSzPts val="1600"/>
              <a:buChar char="●"/>
            </a:pPr>
            <a:r>
              <a:rPr lang="en" sz="1600"/>
              <a:t>Length of Advertising Content (KB)</a:t>
            </a:r>
            <a:endParaRPr sz="1600"/>
          </a:p>
          <a:p>
            <a:pPr indent="-330200" lvl="0" marL="457200" rtl="0" algn="l">
              <a:lnSpc>
                <a:spcPct val="150000"/>
              </a:lnSpc>
              <a:spcBef>
                <a:spcPts val="0"/>
              </a:spcBef>
              <a:spcAft>
                <a:spcPts val="0"/>
              </a:spcAft>
              <a:buSzPts val="1600"/>
              <a:buChar char="●"/>
            </a:pPr>
            <a:r>
              <a:rPr lang="en" sz="1600"/>
              <a:t>Blocking EU visitors</a:t>
            </a:r>
            <a:endParaRPr sz="1600"/>
          </a:p>
          <a:p>
            <a:pPr indent="-330200" lvl="0" marL="457200" rtl="0" algn="l">
              <a:lnSpc>
                <a:spcPct val="150000"/>
              </a:lnSpc>
              <a:spcBef>
                <a:spcPts val="0"/>
              </a:spcBef>
              <a:spcAft>
                <a:spcPts val="0"/>
              </a:spcAft>
              <a:buSzPts val="1600"/>
              <a:buChar char="●"/>
            </a:pPr>
            <a:r>
              <a:rPr lang="en" sz="1600"/>
              <a:t>Consent Mechanisms</a:t>
            </a:r>
            <a:endParaRPr sz="1600">
              <a:solidFill>
                <a:srgbClr val="000000"/>
              </a:solidFill>
              <a:latin typeface="Arial"/>
              <a:ea typeface="Arial"/>
              <a:cs typeface="Arial"/>
              <a:sym typeface="Arial"/>
            </a:endParaRPr>
          </a:p>
          <a:p>
            <a:pPr indent="-330200" lvl="0" marL="457200" rtl="0" algn="l">
              <a:lnSpc>
                <a:spcPct val="150000"/>
              </a:lnSpc>
              <a:spcBef>
                <a:spcPts val="0"/>
              </a:spcBef>
              <a:spcAft>
                <a:spcPts val="0"/>
              </a:spcAft>
              <a:buSzPts val="1600"/>
              <a:buChar char="●"/>
            </a:pPr>
            <a:r>
              <a:rPr lang="en" sz="1600"/>
              <a:t>Cookie Banners</a:t>
            </a:r>
            <a:endParaRPr sz="1600"/>
          </a:p>
          <a:p>
            <a:pPr indent="-330200" lvl="0" marL="457200" rtl="0" algn="l">
              <a:lnSpc>
                <a:spcPct val="150000"/>
              </a:lnSpc>
              <a:spcBef>
                <a:spcPts val="0"/>
              </a:spcBef>
              <a:spcAft>
                <a:spcPts val="0"/>
              </a:spcAft>
              <a:buSzPts val="1600"/>
              <a:buChar char="●"/>
            </a:pPr>
            <a:r>
              <a:rPr lang="en" sz="1600"/>
              <a:t>Cookie Walls</a:t>
            </a:r>
            <a:endParaRPr sz="1600"/>
          </a:p>
          <a:p>
            <a:pPr indent="-330200" lvl="0" marL="457200" rtl="0" algn="l">
              <a:lnSpc>
                <a:spcPct val="150000"/>
              </a:lnSpc>
              <a:spcBef>
                <a:spcPts val="0"/>
              </a:spcBef>
              <a:spcAft>
                <a:spcPts val="0"/>
              </a:spcAft>
              <a:buSzPts val="1600"/>
              <a:buChar char="●"/>
            </a:pPr>
            <a:r>
              <a:rPr lang="en" sz="1600"/>
              <a:t>Privacy Policies (Legitimate Interest)</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163356" y="87156"/>
            <a:ext cx="8934000" cy="7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3rd </a:t>
            </a:r>
            <a:r>
              <a:rPr lang="en"/>
              <a:t>Party Cookies</a:t>
            </a:r>
            <a:endParaRPr/>
          </a:p>
        </p:txBody>
      </p:sp>
      <p:pic>
        <p:nvPicPr>
          <p:cNvPr id="112" name="Google Shape;112;p19"/>
          <p:cNvPicPr preferRelativeResize="0"/>
          <p:nvPr/>
        </p:nvPicPr>
        <p:blipFill>
          <a:blip r:embed="rId3">
            <a:alphaModFix/>
          </a:blip>
          <a:stretch>
            <a:fillRect/>
          </a:stretch>
        </p:blipFill>
        <p:spPr>
          <a:xfrm>
            <a:off x="1461925" y="621151"/>
            <a:ext cx="6220145" cy="452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87156" y="87156"/>
            <a:ext cx="8934000" cy="7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latin typeface="Open Sans SemiBold"/>
                <a:ea typeface="Open Sans SemiBold"/>
                <a:cs typeface="Open Sans SemiBold"/>
                <a:sym typeface="Open Sans SemiBold"/>
              </a:rPr>
              <a:t>W</a:t>
            </a:r>
            <a:r>
              <a:rPr lang="en">
                <a:highlight>
                  <a:srgbClr val="FFFFFF"/>
                </a:highlight>
                <a:latin typeface="Open Sans SemiBold"/>
                <a:ea typeface="Open Sans SemiBold"/>
                <a:cs typeface="Open Sans SemiBold"/>
                <a:sym typeface="Open Sans SemiBold"/>
              </a:rPr>
              <a:t>ebsite-</a:t>
            </a:r>
            <a:r>
              <a:rPr lang="en">
                <a:highlight>
                  <a:srgbClr val="FFFFFF"/>
                </a:highlight>
                <a:latin typeface="Open Sans SemiBold"/>
                <a:ea typeface="Open Sans SemiBold"/>
                <a:cs typeface="Open Sans SemiBold"/>
                <a:sym typeface="Open Sans SemiBold"/>
              </a:rPr>
              <a:t>Level Responses to GDPR</a:t>
            </a:r>
            <a:endParaRPr>
              <a:latin typeface="Open Sans SemiBold"/>
              <a:ea typeface="Open Sans SemiBold"/>
              <a:cs typeface="Open Sans SemiBold"/>
              <a:sym typeface="Open Sans SemiBold"/>
            </a:endParaRPr>
          </a:p>
        </p:txBody>
      </p:sp>
      <p:pic>
        <p:nvPicPr>
          <p:cNvPr id="118" name="Google Shape;118;p20"/>
          <p:cNvPicPr preferRelativeResize="0"/>
          <p:nvPr/>
        </p:nvPicPr>
        <p:blipFill>
          <a:blip r:embed="rId3">
            <a:alphaModFix/>
          </a:blip>
          <a:stretch>
            <a:fillRect/>
          </a:stretch>
        </p:blipFill>
        <p:spPr>
          <a:xfrm>
            <a:off x="1450075" y="557624"/>
            <a:ext cx="6208148" cy="451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87156" y="87156"/>
            <a:ext cx="8934000" cy="72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200"/>
              <a:buFont typeface="Open Sans"/>
              <a:buNone/>
            </a:pPr>
            <a:r>
              <a:rPr lang="en"/>
              <a:t>Downstream Outcomes</a:t>
            </a:r>
            <a:endParaRPr/>
          </a:p>
        </p:txBody>
      </p:sp>
      <p:sp>
        <p:nvSpPr>
          <p:cNvPr id="125" name="Google Shape;125;p21"/>
          <p:cNvSpPr txBox="1"/>
          <p:nvPr>
            <p:ph idx="1" type="body"/>
          </p:nvPr>
        </p:nvSpPr>
        <p:spPr>
          <a:xfrm>
            <a:off x="311700" y="876238"/>
            <a:ext cx="8520600" cy="3416400"/>
          </a:xfrm>
          <a:prstGeom prst="rect">
            <a:avLst/>
          </a:prstGeom>
          <a:noFill/>
          <a:ln>
            <a:noFill/>
          </a:ln>
        </p:spPr>
        <p:txBody>
          <a:bodyPr anchorCtr="0" anchor="t" bIns="34275" lIns="68575" spcFirstLastPara="1" rIns="68575" wrap="square" tIns="34275">
            <a:normAutofit/>
          </a:bodyPr>
          <a:lstStyle/>
          <a:p>
            <a:pPr indent="-139700" lvl="0" marL="177800" rtl="0" algn="l">
              <a:lnSpc>
                <a:spcPct val="150000"/>
              </a:lnSpc>
              <a:spcBef>
                <a:spcPts val="400"/>
              </a:spcBef>
              <a:spcAft>
                <a:spcPts val="0"/>
              </a:spcAft>
              <a:buClr>
                <a:schemeClr val="dk1"/>
              </a:buClr>
              <a:buSzPts val="1600"/>
              <a:buChar char="●"/>
            </a:pPr>
            <a:r>
              <a:rPr b="1" lang="en" sz="1600"/>
              <a:t>Content quantity </a:t>
            </a:r>
            <a:endParaRPr b="1" sz="1600"/>
          </a:p>
          <a:p>
            <a:pPr indent="-330200" lvl="1" marL="914400" rtl="0" algn="l">
              <a:lnSpc>
                <a:spcPct val="150000"/>
              </a:lnSpc>
              <a:spcBef>
                <a:spcPts val="400"/>
              </a:spcBef>
              <a:spcAft>
                <a:spcPts val="0"/>
              </a:spcAft>
              <a:buClr>
                <a:schemeClr val="dk1"/>
              </a:buClr>
              <a:buSzPts val="1600"/>
              <a:buChar char="○"/>
            </a:pPr>
            <a:r>
              <a:rPr lang="en" sz="1600"/>
              <a:t>Amount of new </a:t>
            </a:r>
            <a:r>
              <a:rPr b="1" lang="en" sz="1600"/>
              <a:t>content</a:t>
            </a:r>
            <a:r>
              <a:rPr lang="en" sz="1600"/>
              <a:t> </a:t>
            </a:r>
            <a:r>
              <a:rPr b="1" lang="en" sz="1600"/>
              <a:t>URLs </a:t>
            </a:r>
            <a:r>
              <a:rPr lang="en" sz="1600"/>
              <a:t>posted (GDELT)</a:t>
            </a:r>
            <a:endParaRPr sz="2000"/>
          </a:p>
          <a:p>
            <a:pPr indent="-139700" lvl="0" marL="177800" rtl="0" algn="l">
              <a:lnSpc>
                <a:spcPct val="150000"/>
              </a:lnSpc>
              <a:spcBef>
                <a:spcPts val="400"/>
              </a:spcBef>
              <a:spcAft>
                <a:spcPts val="0"/>
              </a:spcAft>
              <a:buClr>
                <a:schemeClr val="dk1"/>
              </a:buClr>
              <a:buSzPts val="1600"/>
              <a:buChar char="●"/>
            </a:pPr>
            <a:r>
              <a:rPr b="1" lang="en" sz="1600"/>
              <a:t>Content quality </a:t>
            </a:r>
            <a:r>
              <a:rPr lang="en" sz="1600"/>
              <a:t>(</a:t>
            </a:r>
            <a:r>
              <a:rPr lang="en" sz="1600"/>
              <a:t>we use, as proxy, various measures of </a:t>
            </a:r>
            <a:r>
              <a:rPr b="1" lang="en" sz="1600"/>
              <a:t>user engagement</a:t>
            </a:r>
            <a:r>
              <a:rPr lang="en" sz="1600"/>
              <a:t>)</a:t>
            </a:r>
            <a:endParaRPr sz="2000"/>
          </a:p>
          <a:p>
            <a:pPr indent="-330200" lvl="1" marL="914400" rtl="0" algn="l">
              <a:lnSpc>
                <a:spcPct val="150000"/>
              </a:lnSpc>
              <a:spcBef>
                <a:spcPts val="400"/>
              </a:spcBef>
              <a:spcAft>
                <a:spcPts val="0"/>
              </a:spcAft>
              <a:buClr>
                <a:schemeClr val="dk1"/>
              </a:buClr>
              <a:buSzPts val="1600"/>
              <a:buChar char="○"/>
            </a:pPr>
            <a:r>
              <a:rPr lang="en" sz="1400"/>
              <a:t>Page Views Per User (Alexa)</a:t>
            </a:r>
            <a:endParaRPr sz="1400"/>
          </a:p>
          <a:p>
            <a:pPr indent="-330200" lvl="1" marL="914400" rtl="0" algn="l">
              <a:lnSpc>
                <a:spcPct val="150000"/>
              </a:lnSpc>
              <a:spcBef>
                <a:spcPts val="400"/>
              </a:spcBef>
              <a:spcAft>
                <a:spcPts val="0"/>
              </a:spcAft>
              <a:buClr>
                <a:schemeClr val="dk1"/>
              </a:buClr>
              <a:buSzPts val="1600"/>
              <a:buChar char="○"/>
            </a:pPr>
            <a:r>
              <a:rPr lang="en" sz="1400"/>
              <a:t>Reach Per Million (Alexa)</a:t>
            </a:r>
            <a:endParaRPr sz="1400"/>
          </a:p>
          <a:p>
            <a:pPr indent="-330200" lvl="1" marL="914400" rtl="0" algn="l">
              <a:lnSpc>
                <a:spcPct val="150000"/>
              </a:lnSpc>
              <a:spcBef>
                <a:spcPts val="400"/>
              </a:spcBef>
              <a:spcAft>
                <a:spcPts val="0"/>
              </a:spcAft>
              <a:buClr>
                <a:schemeClr val="dk1"/>
              </a:buClr>
              <a:buSzPts val="1600"/>
              <a:buChar char="○"/>
            </a:pPr>
            <a:r>
              <a:rPr lang="en" sz="1400"/>
              <a:t>Rank (Alexa)</a:t>
            </a:r>
            <a:endParaRPr sz="1400"/>
          </a:p>
          <a:p>
            <a:pPr indent="-330200" lvl="1" marL="914400" rtl="0" algn="l">
              <a:lnSpc>
                <a:spcPct val="150000"/>
              </a:lnSpc>
              <a:spcBef>
                <a:spcPts val="400"/>
              </a:spcBef>
              <a:spcAft>
                <a:spcPts val="0"/>
              </a:spcAft>
              <a:buClr>
                <a:schemeClr val="dk1"/>
              </a:buClr>
              <a:buSzPts val="1600"/>
              <a:buChar char="○"/>
            </a:pPr>
            <a:r>
              <a:rPr lang="en" sz="1400"/>
              <a:t>Page Views Per Million (Alexa)</a:t>
            </a:r>
            <a:endParaRPr sz="1400"/>
          </a:p>
          <a:p>
            <a:pPr indent="-330200" lvl="1" marL="914400" rtl="0" algn="l">
              <a:lnSpc>
                <a:spcPct val="150000"/>
              </a:lnSpc>
              <a:spcBef>
                <a:spcPts val="400"/>
              </a:spcBef>
              <a:spcAft>
                <a:spcPts val="0"/>
              </a:spcAft>
              <a:buClr>
                <a:schemeClr val="dk1"/>
              </a:buClr>
              <a:buSzPts val="1600"/>
              <a:buChar char="○"/>
            </a:pPr>
            <a:r>
              <a:rPr lang="en" sz="1400"/>
              <a:t>FB Reactions </a:t>
            </a:r>
            <a:r>
              <a:rPr lang="en" sz="1400"/>
              <a:t>(FB Graph API)</a:t>
            </a:r>
            <a:endParaRPr sz="1500"/>
          </a:p>
        </p:txBody>
      </p:sp>
      <p:sp>
        <p:nvSpPr>
          <p:cNvPr id="126" name="Google Shape;126;p2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105000" y="87150"/>
            <a:ext cx="9039000" cy="7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Diff-in-Diff</a:t>
            </a:r>
            <a:r>
              <a:rPr lang="en"/>
              <a:t>:</a:t>
            </a:r>
            <a:r>
              <a:rPr lang="en"/>
              <a:t> EU Websites Experience Small Drop in Page Views Per User, No Other Change in Content Quantity/Engagement</a:t>
            </a:r>
            <a:endParaRPr/>
          </a:p>
        </p:txBody>
      </p:sp>
      <p:pic>
        <p:nvPicPr>
          <p:cNvPr id="132" name="Google Shape;132;p22"/>
          <p:cNvPicPr preferRelativeResize="0"/>
          <p:nvPr/>
        </p:nvPicPr>
        <p:blipFill>
          <a:blip r:embed="rId3">
            <a:alphaModFix/>
          </a:blip>
          <a:stretch>
            <a:fillRect/>
          </a:stretch>
        </p:blipFill>
        <p:spPr>
          <a:xfrm>
            <a:off x="513425" y="1369225"/>
            <a:ext cx="8117152" cy="3116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negie Mellon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