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64" r:id="rId4"/>
    <p:sldId id="279" r:id="rId5"/>
    <p:sldId id="293" r:id="rId6"/>
    <p:sldId id="270" r:id="rId7"/>
    <p:sldId id="295" r:id="rId8"/>
    <p:sldId id="272" r:id="rId9"/>
    <p:sldId id="280" r:id="rId10"/>
    <p:sldId id="265" r:id="rId11"/>
    <p:sldId id="281" r:id="rId12"/>
    <p:sldId id="283" r:id="rId13"/>
    <p:sldId id="282" r:id="rId14"/>
    <p:sldId id="284" r:id="rId15"/>
    <p:sldId id="287" r:id="rId16"/>
    <p:sldId id="290" r:id="rId17"/>
    <p:sldId id="291" r:id="rId18"/>
    <p:sldId id="288" r:id="rId19"/>
    <p:sldId id="296" r:id="rId20"/>
    <p:sldId id="28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57"/>
    <p:restoredTop sz="82925"/>
  </p:normalViewPr>
  <p:slideViewPr>
    <p:cSldViewPr snapToGrid="0" snapToObjects="1">
      <p:cViewPr>
        <p:scale>
          <a:sx n="105" d="100"/>
          <a:sy n="105" d="100"/>
        </p:scale>
        <p:origin x="776" y="184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tevenallen1/Documents/Aging%20project/Employee%20tenure%202000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stevenallen1/Documents/Demand%20for%20Older%20Workers/Employee%20tenure%201996-20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tevenallen1/Library/Containers/com.apple.mail/Data/Library/Mail%20Downloads/12B941CC-9AD4-4481-BB3F-155823D2B309/Labor-GDP_ACS_0713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tevenallen1/Documents/Aging%202021/Labor-GDP_ACS_0708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tevenallen1/Documents/Aging%202021/Labor-GDP_ACS_0708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Percentage</a:t>
            </a:r>
            <a:r>
              <a:rPr lang="en-US" b="1" baseline="0"/>
              <a:t> with employer 20 or more years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Men, 55 to 64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Sheet3!$A$2:$A$14</c:f>
              <c:numCache>
                <c:formatCode>General</c:formatCode>
                <c:ptCount val="11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</c:numCache>
            </c:numRef>
          </c:cat>
          <c:val>
            <c:numRef>
              <c:f>Sheet3!$B$2:$B$14</c:f>
              <c:numCache>
                <c:formatCode>General</c:formatCode>
                <c:ptCount val="11"/>
                <c:pt idx="0">
                  <c:v>30.6</c:v>
                </c:pt>
                <c:pt idx="1">
                  <c:v>31.4</c:v>
                </c:pt>
                <c:pt idx="2">
                  <c:v>29.7</c:v>
                </c:pt>
                <c:pt idx="3">
                  <c:v>28.8</c:v>
                </c:pt>
                <c:pt idx="4">
                  <c:v>30.7</c:v>
                </c:pt>
                <c:pt idx="5">
                  <c:v>31.4</c:v>
                </c:pt>
                <c:pt idx="6">
                  <c:v>31.2</c:v>
                </c:pt>
                <c:pt idx="7">
                  <c:v>31.4</c:v>
                </c:pt>
                <c:pt idx="8">
                  <c:v>30.3</c:v>
                </c:pt>
                <c:pt idx="9">
                  <c:v>29.7</c:v>
                </c:pt>
                <c:pt idx="10">
                  <c:v>31.4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5F-1640-8515-03EA74CC9F89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Men, 65 and over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Sheet3!$A$2:$A$14</c:f>
              <c:numCache>
                <c:formatCode>General</c:formatCode>
                <c:ptCount val="11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</c:numCache>
            </c:numRef>
          </c:cat>
          <c:val>
            <c:numRef>
              <c:f>Sheet3!$C$2:$C$14</c:f>
              <c:numCache>
                <c:formatCode>General</c:formatCode>
                <c:ptCount val="11"/>
                <c:pt idx="0">
                  <c:v>28</c:v>
                </c:pt>
                <c:pt idx="1">
                  <c:v>25.8</c:v>
                </c:pt>
                <c:pt idx="2">
                  <c:v>24.9</c:v>
                </c:pt>
                <c:pt idx="3">
                  <c:v>25.9</c:v>
                </c:pt>
                <c:pt idx="4">
                  <c:v>33.9</c:v>
                </c:pt>
                <c:pt idx="5">
                  <c:v>29.6</c:v>
                </c:pt>
                <c:pt idx="6">
                  <c:v>29.7</c:v>
                </c:pt>
                <c:pt idx="7">
                  <c:v>28.3</c:v>
                </c:pt>
                <c:pt idx="8">
                  <c:v>29.4</c:v>
                </c:pt>
                <c:pt idx="9">
                  <c:v>29.1</c:v>
                </c:pt>
                <c:pt idx="10">
                  <c:v>29.6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5F-1640-8515-03EA74CC9F89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Women, 55 to 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Sheet3!$A$2:$A$14</c:f>
              <c:numCache>
                <c:formatCode>General</c:formatCode>
                <c:ptCount val="11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</c:numCache>
            </c:numRef>
          </c:cat>
          <c:val>
            <c:numRef>
              <c:f>Sheet3!$D$2:$D$14</c:f>
              <c:numCache>
                <c:formatCode>General</c:formatCode>
                <c:ptCount val="11"/>
                <c:pt idx="0">
                  <c:v>24.3</c:v>
                </c:pt>
                <c:pt idx="1">
                  <c:v>23.4</c:v>
                </c:pt>
                <c:pt idx="2">
                  <c:v>22.2</c:v>
                </c:pt>
                <c:pt idx="3">
                  <c:v>22.2</c:v>
                </c:pt>
                <c:pt idx="4">
                  <c:v>25.1</c:v>
                </c:pt>
                <c:pt idx="5">
                  <c:v>24.6</c:v>
                </c:pt>
                <c:pt idx="6">
                  <c:v>25.5</c:v>
                </c:pt>
                <c:pt idx="7">
                  <c:v>26.2</c:v>
                </c:pt>
                <c:pt idx="8">
                  <c:v>25.6</c:v>
                </c:pt>
                <c:pt idx="9">
                  <c:v>25.1</c:v>
                </c:pt>
                <c:pt idx="10">
                  <c:v>24.6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5F-1640-8515-03EA74CC9F89}"/>
            </c:ext>
          </c:extLst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Women, 65 and over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Sheet3!$A$2:$A$14</c:f>
              <c:numCache>
                <c:formatCode>General</c:formatCode>
                <c:ptCount val="11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</c:numCache>
            </c:numRef>
          </c:cat>
          <c:val>
            <c:numRef>
              <c:f>Sheet3!$E$2:$E$14</c:f>
              <c:numCache>
                <c:formatCode>General</c:formatCode>
                <c:ptCount val="11"/>
                <c:pt idx="0">
                  <c:v>22.8</c:v>
                </c:pt>
                <c:pt idx="1">
                  <c:v>25.4</c:v>
                </c:pt>
                <c:pt idx="2">
                  <c:v>26.1</c:v>
                </c:pt>
                <c:pt idx="3">
                  <c:v>25</c:v>
                </c:pt>
                <c:pt idx="4">
                  <c:v>24.7</c:v>
                </c:pt>
                <c:pt idx="5">
                  <c:v>26.5</c:v>
                </c:pt>
                <c:pt idx="6">
                  <c:v>29.7</c:v>
                </c:pt>
                <c:pt idx="7">
                  <c:v>28.4</c:v>
                </c:pt>
                <c:pt idx="8">
                  <c:v>26.8</c:v>
                </c:pt>
                <c:pt idx="9">
                  <c:v>28.1</c:v>
                </c:pt>
                <c:pt idx="10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5F-1640-8515-03EA74CC9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4910016"/>
        <c:axId val="833046176"/>
      </c:lineChart>
      <c:catAx>
        <c:axId val="83491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3046176"/>
        <c:crosses val="autoZero"/>
        <c:auto val="1"/>
        <c:lblAlgn val="ctr"/>
        <c:lblOffset val="100"/>
        <c:noMultiLvlLbl val="0"/>
      </c:catAx>
      <c:valAx>
        <c:axId val="83304617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91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</a:t>
            </a:r>
            <a:r>
              <a:rPr lang="en-US" baseline="0"/>
              <a:t> with employer 12 months or less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'&lt; 12 months'!$B$1</c:f>
              <c:strCache>
                <c:ptCount val="1"/>
                <c:pt idx="0">
                  <c:v>Men, 55 to 64</c:v>
                </c:pt>
              </c:strCache>
            </c:strRef>
          </c:tx>
          <c:marker>
            <c:symbol val="none"/>
          </c:marker>
          <c:cat>
            <c:numRef>
              <c:f>'&lt; 12 months'!$A$3:$A$14</c:f>
              <c:numCache>
                <c:formatCode>General</c:formatCode>
                <c:ptCount val="12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2016</c:v>
                </c:pt>
                <c:pt idx="10">
                  <c:v>2018</c:v>
                </c:pt>
                <c:pt idx="11">
                  <c:v>2020</c:v>
                </c:pt>
              </c:numCache>
            </c:numRef>
          </c:cat>
          <c:val>
            <c:numRef>
              <c:f>'&lt; 12 months'!$B$3:$B$14</c:f>
              <c:numCache>
                <c:formatCode>General</c:formatCode>
                <c:ptCount val="12"/>
                <c:pt idx="0">
                  <c:v>11.3</c:v>
                </c:pt>
                <c:pt idx="1">
                  <c:v>11.2</c:v>
                </c:pt>
                <c:pt idx="2">
                  <c:v>10.9</c:v>
                </c:pt>
                <c:pt idx="3">
                  <c:v>11.4</c:v>
                </c:pt>
                <c:pt idx="4">
                  <c:v>11.6</c:v>
                </c:pt>
                <c:pt idx="5">
                  <c:v>8.5</c:v>
                </c:pt>
                <c:pt idx="6">
                  <c:v>7.2</c:v>
                </c:pt>
                <c:pt idx="7">
                  <c:v>10</c:v>
                </c:pt>
                <c:pt idx="8">
                  <c:v>9.3000000000000007</c:v>
                </c:pt>
                <c:pt idx="9">
                  <c:v>10.6</c:v>
                </c:pt>
                <c:pt idx="10">
                  <c:v>9.5</c:v>
                </c:pt>
                <c:pt idx="11">
                  <c:v>9.8000000000000007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C6-584E-8C1B-A5298C3790BA}"/>
            </c:ext>
          </c:extLst>
        </c:ser>
        <c:ser>
          <c:idx val="1"/>
          <c:order val="1"/>
          <c:tx>
            <c:strRef>
              <c:f>'&lt; 12 months'!$C$1</c:f>
              <c:strCache>
                <c:ptCount val="1"/>
                <c:pt idx="0">
                  <c:v>Men, 65 and over</c:v>
                </c:pt>
              </c:strCache>
            </c:strRef>
          </c:tx>
          <c:marker>
            <c:symbol val="none"/>
          </c:marker>
          <c:cat>
            <c:numRef>
              <c:f>'&lt; 12 months'!$A$3:$A$14</c:f>
              <c:numCache>
                <c:formatCode>General</c:formatCode>
                <c:ptCount val="12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2016</c:v>
                </c:pt>
                <c:pt idx="10">
                  <c:v>2018</c:v>
                </c:pt>
                <c:pt idx="11">
                  <c:v>2020</c:v>
                </c:pt>
              </c:numCache>
            </c:numRef>
          </c:cat>
          <c:val>
            <c:numRef>
              <c:f>'&lt; 12 months'!$C$3:$C$14</c:f>
              <c:numCache>
                <c:formatCode>General</c:formatCode>
                <c:ptCount val="12"/>
                <c:pt idx="0">
                  <c:v>16.5</c:v>
                </c:pt>
                <c:pt idx="1">
                  <c:v>14.4</c:v>
                </c:pt>
                <c:pt idx="2">
                  <c:v>10</c:v>
                </c:pt>
                <c:pt idx="3">
                  <c:v>8.6999999999999993</c:v>
                </c:pt>
                <c:pt idx="4">
                  <c:v>11.7</c:v>
                </c:pt>
                <c:pt idx="5">
                  <c:v>8.5</c:v>
                </c:pt>
                <c:pt idx="6">
                  <c:v>6.8</c:v>
                </c:pt>
                <c:pt idx="7">
                  <c:v>7.8</c:v>
                </c:pt>
                <c:pt idx="8">
                  <c:v>9</c:v>
                </c:pt>
                <c:pt idx="9">
                  <c:v>9.3000000000000007</c:v>
                </c:pt>
                <c:pt idx="10">
                  <c:v>7.9</c:v>
                </c:pt>
                <c:pt idx="11">
                  <c:v>9.6999999999999993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C6-584E-8C1B-A5298C3790BA}"/>
            </c:ext>
          </c:extLst>
        </c:ser>
        <c:ser>
          <c:idx val="2"/>
          <c:order val="2"/>
          <c:tx>
            <c:strRef>
              <c:f>'&lt; 12 months'!$D$1</c:f>
              <c:strCache>
                <c:ptCount val="1"/>
                <c:pt idx="0">
                  <c:v>Women, 55 to 64</c:v>
                </c:pt>
              </c:strCache>
            </c:strRef>
          </c:tx>
          <c:marker>
            <c:symbol val="none"/>
          </c:marker>
          <c:cat>
            <c:numRef>
              <c:f>'&lt; 12 months'!$A$3:$A$14</c:f>
              <c:numCache>
                <c:formatCode>General</c:formatCode>
                <c:ptCount val="12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2016</c:v>
                </c:pt>
                <c:pt idx="10">
                  <c:v>2018</c:v>
                </c:pt>
                <c:pt idx="11">
                  <c:v>2020</c:v>
                </c:pt>
              </c:numCache>
            </c:numRef>
          </c:cat>
          <c:val>
            <c:numRef>
              <c:f>'&lt; 12 months'!$D$3:$D$14</c:f>
              <c:numCache>
                <c:formatCode>General</c:formatCode>
                <c:ptCount val="12"/>
                <c:pt idx="0">
                  <c:v>11.9</c:v>
                </c:pt>
                <c:pt idx="1">
                  <c:v>11.3</c:v>
                </c:pt>
                <c:pt idx="2">
                  <c:v>10.5</c:v>
                </c:pt>
                <c:pt idx="3">
                  <c:v>9.4</c:v>
                </c:pt>
                <c:pt idx="4">
                  <c:v>11.1</c:v>
                </c:pt>
                <c:pt idx="5">
                  <c:v>10.3</c:v>
                </c:pt>
                <c:pt idx="6">
                  <c:v>8.1999999999999993</c:v>
                </c:pt>
                <c:pt idx="7">
                  <c:v>8.8000000000000007</c:v>
                </c:pt>
                <c:pt idx="8">
                  <c:v>8.6</c:v>
                </c:pt>
                <c:pt idx="9">
                  <c:v>9.8000000000000007</c:v>
                </c:pt>
                <c:pt idx="10">
                  <c:v>8.9</c:v>
                </c:pt>
                <c:pt idx="11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C6-584E-8C1B-A5298C3790BA}"/>
            </c:ext>
          </c:extLst>
        </c:ser>
        <c:ser>
          <c:idx val="3"/>
          <c:order val="3"/>
          <c:tx>
            <c:strRef>
              <c:f>'&lt; 12 months'!$E$1</c:f>
              <c:strCache>
                <c:ptCount val="1"/>
                <c:pt idx="0">
                  <c:v>Women, 65 and over</c:v>
                </c:pt>
              </c:strCache>
            </c:strRef>
          </c:tx>
          <c:marker>
            <c:symbol val="none"/>
          </c:marker>
          <c:cat>
            <c:numRef>
              <c:f>'&lt; 12 months'!$A$3:$A$14</c:f>
              <c:numCache>
                <c:formatCode>General</c:formatCode>
                <c:ptCount val="12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2016</c:v>
                </c:pt>
                <c:pt idx="10">
                  <c:v>2018</c:v>
                </c:pt>
                <c:pt idx="11">
                  <c:v>2020</c:v>
                </c:pt>
              </c:numCache>
            </c:numRef>
          </c:cat>
          <c:val>
            <c:numRef>
              <c:f>'&lt; 12 months'!$E$3:$E$14</c:f>
              <c:numCache>
                <c:formatCode>General</c:formatCode>
                <c:ptCount val="12"/>
                <c:pt idx="0">
                  <c:v>15.7</c:v>
                </c:pt>
                <c:pt idx="1">
                  <c:v>11.5</c:v>
                </c:pt>
                <c:pt idx="2">
                  <c:v>9.8000000000000007</c:v>
                </c:pt>
                <c:pt idx="3">
                  <c:v>11.2</c:v>
                </c:pt>
                <c:pt idx="4">
                  <c:v>10</c:v>
                </c:pt>
                <c:pt idx="5">
                  <c:v>9.3000000000000007</c:v>
                </c:pt>
                <c:pt idx="6">
                  <c:v>7</c:v>
                </c:pt>
                <c:pt idx="7">
                  <c:v>7.7</c:v>
                </c:pt>
                <c:pt idx="8">
                  <c:v>6.5</c:v>
                </c:pt>
                <c:pt idx="9">
                  <c:v>10.5</c:v>
                </c:pt>
                <c:pt idx="10">
                  <c:v>8.9</c:v>
                </c:pt>
                <c:pt idx="11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C6-584E-8C1B-A5298C379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94077352"/>
        <c:axId val="-2119549512"/>
      </c:lineChart>
      <c:catAx>
        <c:axId val="-2094077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9549512"/>
        <c:crosses val="autoZero"/>
        <c:auto val="1"/>
        <c:lblAlgn val="ctr"/>
        <c:lblOffset val="100"/>
        <c:noMultiLvlLbl val="1"/>
      </c:catAx>
      <c:valAx>
        <c:axId val="-2119549512"/>
        <c:scaling>
          <c:orientation val="minMax"/>
          <c:min val="6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940773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'% of 55+ by ind_yr'!$Y$2:$Y$62</c:f>
              <c:numCache>
                <c:formatCode>0%</c:formatCode>
                <c:ptCount val="61"/>
                <c:pt idx="0">
                  <c:v>0.149158356442643</c:v>
                </c:pt>
                <c:pt idx="1">
                  <c:v>0.109816565963096</c:v>
                </c:pt>
                <c:pt idx="2">
                  <c:v>0.141199169330015</c:v>
                </c:pt>
                <c:pt idx="3">
                  <c:v>0.131063480148506</c:v>
                </c:pt>
                <c:pt idx="4">
                  <c:v>8.4021222590729999E-2</c:v>
                </c:pt>
                <c:pt idx="5">
                  <c:v>0.121270858610855</c:v>
                </c:pt>
                <c:pt idx="6">
                  <c:v>8.4868050026898498E-2</c:v>
                </c:pt>
                <c:pt idx="7">
                  <c:v>0.11432619289025001</c:v>
                </c:pt>
                <c:pt idx="8">
                  <c:v>0.152118317048934</c:v>
                </c:pt>
                <c:pt idx="9">
                  <c:v>0.14747284955721601</c:v>
                </c:pt>
                <c:pt idx="10">
                  <c:v>0.13675752847040101</c:v>
                </c:pt>
                <c:pt idx="11">
                  <c:v>0.110274031047536</c:v>
                </c:pt>
                <c:pt idx="12">
                  <c:v>0.144616659447447</c:v>
                </c:pt>
                <c:pt idx="13">
                  <c:v>0.10894178749962</c:v>
                </c:pt>
                <c:pt idx="14">
                  <c:v>0.113090755205532</c:v>
                </c:pt>
                <c:pt idx="15">
                  <c:v>0.123206380996638</c:v>
                </c:pt>
                <c:pt idx="16">
                  <c:v>0.13950313737359199</c:v>
                </c:pt>
                <c:pt idx="17">
                  <c:v>0.13500099914618399</c:v>
                </c:pt>
                <c:pt idx="18">
                  <c:v>0.14251874161848399</c:v>
                </c:pt>
                <c:pt idx="19">
                  <c:v>0.119466020554661</c:v>
                </c:pt>
                <c:pt idx="20">
                  <c:v>0.13550537179050501</c:v>
                </c:pt>
                <c:pt idx="21">
                  <c:v>0.125522462714653</c:v>
                </c:pt>
                <c:pt idx="22">
                  <c:v>0.169254481635573</c:v>
                </c:pt>
                <c:pt idx="23">
                  <c:v>0.111200059701088</c:v>
                </c:pt>
                <c:pt idx="24">
                  <c:v>0.114826487013446</c:v>
                </c:pt>
                <c:pt idx="25">
                  <c:v>0.12575465100607799</c:v>
                </c:pt>
                <c:pt idx="26">
                  <c:v>0.129642361088499</c:v>
                </c:pt>
                <c:pt idx="27">
                  <c:v>0.12570115742725799</c:v>
                </c:pt>
                <c:pt idx="28">
                  <c:v>0.10969742192932801</c:v>
                </c:pt>
                <c:pt idx="29">
                  <c:v>0.16498288449304799</c:v>
                </c:pt>
                <c:pt idx="30">
                  <c:v>0.18333423672466401</c:v>
                </c:pt>
                <c:pt idx="31">
                  <c:v>0.14788805897592799</c:v>
                </c:pt>
                <c:pt idx="32">
                  <c:v>0.211506718232925</c:v>
                </c:pt>
                <c:pt idx="33">
                  <c:v>9.8164405426975299E-2</c:v>
                </c:pt>
                <c:pt idx="34">
                  <c:v>0.12908620738117299</c:v>
                </c:pt>
                <c:pt idx="35">
                  <c:v>0.108807753639696</c:v>
                </c:pt>
                <c:pt idx="36">
                  <c:v>0.13669201475748299</c:v>
                </c:pt>
                <c:pt idx="37">
                  <c:v>6.5045541105091503E-2</c:v>
                </c:pt>
                <c:pt idx="38">
                  <c:v>7.8266566374687596E-2</c:v>
                </c:pt>
                <c:pt idx="39">
                  <c:v>0.124310716117953</c:v>
                </c:pt>
                <c:pt idx="40">
                  <c:v>0.103857566765579</c:v>
                </c:pt>
                <c:pt idx="41">
                  <c:v>9.5826411068498707E-2</c:v>
                </c:pt>
                <c:pt idx="42">
                  <c:v>0.125384695484481</c:v>
                </c:pt>
                <c:pt idx="43">
                  <c:v>0.21543209751259501</c:v>
                </c:pt>
                <c:pt idx="44">
                  <c:v>0.10031859204851599</c:v>
                </c:pt>
                <c:pt idx="45">
                  <c:v>0.105806001896774</c:v>
                </c:pt>
                <c:pt idx="46">
                  <c:v>6.0281700173931897E-2</c:v>
                </c:pt>
                <c:pt idx="47">
                  <c:v>0.117034948842054</c:v>
                </c:pt>
                <c:pt idx="48">
                  <c:v>0.111805894238138</c:v>
                </c:pt>
                <c:pt idx="49">
                  <c:v>0.120246472181172</c:v>
                </c:pt>
                <c:pt idx="50">
                  <c:v>0.10745817433751299</c:v>
                </c:pt>
                <c:pt idx="51">
                  <c:v>0.17130644171284601</c:v>
                </c:pt>
                <c:pt idx="52">
                  <c:v>0.12980659349381901</c:v>
                </c:pt>
                <c:pt idx="53">
                  <c:v>0.13701208518671601</c:v>
                </c:pt>
                <c:pt idx="54">
                  <c:v>0.13455178660790801</c:v>
                </c:pt>
                <c:pt idx="55">
                  <c:v>0.13362431904597</c:v>
                </c:pt>
                <c:pt idx="56">
                  <c:v>0.13394170740960301</c:v>
                </c:pt>
                <c:pt idx="57">
                  <c:v>0.12310343632449899</c:v>
                </c:pt>
                <c:pt idx="58">
                  <c:v>5.4758505892087903E-2</c:v>
                </c:pt>
                <c:pt idx="59">
                  <c:v>0.172843155343782</c:v>
                </c:pt>
                <c:pt idx="60">
                  <c:v>0.12987323538502299</c:v>
                </c:pt>
              </c:numCache>
            </c:numRef>
          </c:xVal>
          <c:yVal>
            <c:numRef>
              <c:f>'% of 55+ by ind_yr'!$Z$2:$Z$62</c:f>
              <c:numCache>
                <c:formatCode>0%</c:formatCode>
                <c:ptCount val="61"/>
                <c:pt idx="0">
                  <c:v>0.22010349865335099</c:v>
                </c:pt>
                <c:pt idx="1">
                  <c:v>0.22221289776238401</c:v>
                </c:pt>
                <c:pt idx="2">
                  <c:v>0.21062867879108099</c:v>
                </c:pt>
                <c:pt idx="3">
                  <c:v>0.23871189017325001</c:v>
                </c:pt>
                <c:pt idx="4">
                  <c:v>0.19330117316878401</c:v>
                </c:pt>
                <c:pt idx="5">
                  <c:v>0.27194231996694401</c:v>
                </c:pt>
                <c:pt idx="6">
                  <c:v>0.182869859215465</c:v>
                </c:pt>
                <c:pt idx="7">
                  <c:v>0.21079223991263801</c:v>
                </c:pt>
                <c:pt idx="8">
                  <c:v>0.270611565372958</c:v>
                </c:pt>
                <c:pt idx="9">
                  <c:v>0.230730812496208</c:v>
                </c:pt>
                <c:pt idx="10">
                  <c:v>0.29201596011960101</c:v>
                </c:pt>
                <c:pt idx="11">
                  <c:v>0.30970068804698903</c:v>
                </c:pt>
                <c:pt idx="12">
                  <c:v>0.22027507626141499</c:v>
                </c:pt>
                <c:pt idx="13">
                  <c:v>0.24600744935966101</c:v>
                </c:pt>
                <c:pt idx="14">
                  <c:v>0.24786184836200501</c:v>
                </c:pt>
                <c:pt idx="15">
                  <c:v>0.25173016086282102</c:v>
                </c:pt>
                <c:pt idx="16">
                  <c:v>0.26085950521526502</c:v>
                </c:pt>
                <c:pt idx="17">
                  <c:v>0.28412083062702898</c:v>
                </c:pt>
                <c:pt idx="18">
                  <c:v>0.261895685542895</c:v>
                </c:pt>
                <c:pt idx="19">
                  <c:v>0.27946136837361302</c:v>
                </c:pt>
                <c:pt idx="20">
                  <c:v>0.275796771041735</c:v>
                </c:pt>
                <c:pt idx="21">
                  <c:v>0.22206114163391799</c:v>
                </c:pt>
                <c:pt idx="22">
                  <c:v>0.283925013601664</c:v>
                </c:pt>
                <c:pt idx="23">
                  <c:v>0.22725726811660801</c:v>
                </c:pt>
                <c:pt idx="24">
                  <c:v>0.25065380141611399</c:v>
                </c:pt>
                <c:pt idx="25">
                  <c:v>0.246795463355786</c:v>
                </c:pt>
                <c:pt idx="26">
                  <c:v>0.247279152057545</c:v>
                </c:pt>
                <c:pt idx="27">
                  <c:v>0.202622531460871</c:v>
                </c:pt>
                <c:pt idx="28">
                  <c:v>0.28941049174726402</c:v>
                </c:pt>
                <c:pt idx="29">
                  <c:v>0.192289648138705</c:v>
                </c:pt>
                <c:pt idx="30">
                  <c:v>0.272447978520163</c:v>
                </c:pt>
                <c:pt idx="31">
                  <c:v>0.27986227867552099</c:v>
                </c:pt>
                <c:pt idx="32">
                  <c:v>0.35096315859378502</c:v>
                </c:pt>
                <c:pt idx="33">
                  <c:v>0.300172860847018</c:v>
                </c:pt>
                <c:pt idx="34">
                  <c:v>0.24316558046235601</c:v>
                </c:pt>
                <c:pt idx="35">
                  <c:v>0.145152933166389</c:v>
                </c:pt>
                <c:pt idx="36">
                  <c:v>0.24772828265423599</c:v>
                </c:pt>
                <c:pt idx="37">
                  <c:v>0.10231327490600101</c:v>
                </c:pt>
                <c:pt idx="38">
                  <c:v>0.19014173286514599</c:v>
                </c:pt>
                <c:pt idx="39">
                  <c:v>0.205921946894838</c:v>
                </c:pt>
                <c:pt idx="40">
                  <c:v>0.19405169668899699</c:v>
                </c:pt>
                <c:pt idx="41">
                  <c:v>0.214405942244946</c:v>
                </c:pt>
                <c:pt idx="42">
                  <c:v>0.23641571715162499</c:v>
                </c:pt>
                <c:pt idx="43">
                  <c:v>0.310270939453685</c:v>
                </c:pt>
                <c:pt idx="44">
                  <c:v>0.23082167511759999</c:v>
                </c:pt>
                <c:pt idx="45">
                  <c:v>0.26024634646202199</c:v>
                </c:pt>
                <c:pt idx="46">
                  <c:v>0.14309190711984399</c:v>
                </c:pt>
                <c:pt idx="47">
                  <c:v>0.20203775636861299</c:v>
                </c:pt>
                <c:pt idx="48">
                  <c:v>0.23313270028899899</c:v>
                </c:pt>
                <c:pt idx="49">
                  <c:v>0.19862533724432199</c:v>
                </c:pt>
                <c:pt idx="50">
                  <c:v>0.25500212676357398</c:v>
                </c:pt>
                <c:pt idx="51">
                  <c:v>0.24481877068572899</c:v>
                </c:pt>
                <c:pt idx="52">
                  <c:v>0.224705662369515</c:v>
                </c:pt>
                <c:pt idx="53">
                  <c:v>0.23577379084713901</c:v>
                </c:pt>
                <c:pt idx="54">
                  <c:v>0.24052377127680699</c:v>
                </c:pt>
                <c:pt idx="55">
                  <c:v>0.211197976671883</c:v>
                </c:pt>
                <c:pt idx="56">
                  <c:v>0.18625451426144901</c:v>
                </c:pt>
                <c:pt idx="57">
                  <c:v>0.21415322005297999</c:v>
                </c:pt>
                <c:pt idx="58">
                  <c:v>8.3684476036561595E-2</c:v>
                </c:pt>
                <c:pt idx="59">
                  <c:v>0.25901173997638199</c:v>
                </c:pt>
                <c:pt idx="60">
                  <c:v>0.21738896791982401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8B-ED44-9462-A8F7CF610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3771872"/>
        <c:axId val="1923938624"/>
      </c:scatterChart>
      <c:valAx>
        <c:axId val="1923771872"/>
        <c:scaling>
          <c:orientation val="minMax"/>
          <c:max val="0.25"/>
          <c:min val="5.000000000000001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older workers in 2001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938624"/>
        <c:crosses val="autoZero"/>
        <c:crossBetween val="midCat"/>
        <c:majorUnit val="5.000000000000001E-2"/>
      </c:valAx>
      <c:valAx>
        <c:axId val="1923938624"/>
        <c:scaling>
          <c:orientation val="minMax"/>
          <c:min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  <a:r>
                  <a:rPr lang="en-US" baseline="0"/>
                  <a:t> older workers in 2019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771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Sheet2!$F$2:$F$62</c:f>
              <c:numCache>
                <c:formatCode>0%</c:formatCode>
                <c:ptCount val="61"/>
                <c:pt idx="0">
                  <c:v>5.1482202099509988E-2</c:v>
                </c:pt>
                <c:pt idx="1">
                  <c:v>0.12338306439054501</c:v>
                </c:pt>
                <c:pt idx="2">
                  <c:v>6.0480873559333986E-2</c:v>
                </c:pt>
                <c:pt idx="3">
                  <c:v>0.113050925943079</c:v>
                </c:pt>
                <c:pt idx="4">
                  <c:v>0.10947960414134951</c:v>
                </c:pt>
                <c:pt idx="5">
                  <c:v>0.14734903305088301</c:v>
                </c:pt>
                <c:pt idx="6">
                  <c:v>9.0630207838798008E-2</c:v>
                </c:pt>
                <c:pt idx="7">
                  <c:v>0.11056632796262301</c:v>
                </c:pt>
                <c:pt idx="8">
                  <c:v>0.13496399917930299</c:v>
                </c:pt>
                <c:pt idx="9">
                  <c:v>7.4915374282464003E-2</c:v>
                </c:pt>
                <c:pt idx="10">
                  <c:v>0.15867187473899602</c:v>
                </c:pt>
                <c:pt idx="11">
                  <c:v>0.19795579408783703</c:v>
                </c:pt>
                <c:pt idx="12">
                  <c:v>0.11794198162203699</c:v>
                </c:pt>
                <c:pt idx="13">
                  <c:v>0.15409918316667742</c:v>
                </c:pt>
                <c:pt idx="14">
                  <c:v>0.13849089430155601</c:v>
                </c:pt>
                <c:pt idx="15">
                  <c:v>0.13806013960317001</c:v>
                </c:pt>
                <c:pt idx="16">
                  <c:v>0.11890615625449902</c:v>
                </c:pt>
                <c:pt idx="17">
                  <c:v>0.15454682381952098</c:v>
                </c:pt>
                <c:pt idx="18">
                  <c:v>0.12415250703545899</c:v>
                </c:pt>
                <c:pt idx="19">
                  <c:v>0.15791448367745803</c:v>
                </c:pt>
                <c:pt idx="20">
                  <c:v>0.148566051271904</c:v>
                </c:pt>
                <c:pt idx="21">
                  <c:v>9.8907897721045995E-2</c:v>
                </c:pt>
                <c:pt idx="22">
                  <c:v>0.116066298948202</c:v>
                </c:pt>
                <c:pt idx="23">
                  <c:v>0.13544922980056423</c:v>
                </c:pt>
                <c:pt idx="24">
                  <c:v>0.12283312642396899</c:v>
                </c:pt>
                <c:pt idx="25">
                  <c:v>0.12024039314319701</c:v>
                </c:pt>
                <c:pt idx="26">
                  <c:v>0.12753522519415</c:v>
                </c:pt>
                <c:pt idx="27">
                  <c:v>8.0350662534697997E-2</c:v>
                </c:pt>
                <c:pt idx="28">
                  <c:v>0.18200791465287103</c:v>
                </c:pt>
                <c:pt idx="29">
                  <c:v>1.7689318890487998E-2</c:v>
                </c:pt>
                <c:pt idx="30">
                  <c:v>0.13007964444158102</c:v>
                </c:pt>
                <c:pt idx="31">
                  <c:v>0.14895607941108299</c:v>
                </c:pt>
                <c:pt idx="32">
                  <c:v>0.13169585396017702</c:v>
                </c:pt>
                <c:pt idx="33">
                  <c:v>0.11978655024292201</c:v>
                </c:pt>
                <c:pt idx="34">
                  <c:v>0.11130546549544401</c:v>
                </c:pt>
                <c:pt idx="35">
                  <c:v>5.9740592044328994E-2</c:v>
                </c:pt>
                <c:pt idx="36">
                  <c:v>0.105101963114273</c:v>
                </c:pt>
                <c:pt idx="37">
                  <c:v>6.7011624066585201E-2</c:v>
                </c:pt>
                <c:pt idx="38">
                  <c:v>0.11679201296407289</c:v>
                </c:pt>
                <c:pt idx="39">
                  <c:v>0.10112769679273301</c:v>
                </c:pt>
                <c:pt idx="40">
                  <c:v>9.3477444317634995E-2</c:v>
                </c:pt>
                <c:pt idx="41">
                  <c:v>0.111645641012212</c:v>
                </c:pt>
                <c:pt idx="42">
                  <c:v>0.11876561145817799</c:v>
                </c:pt>
                <c:pt idx="43">
                  <c:v>0.10599649062528099</c:v>
                </c:pt>
                <c:pt idx="44">
                  <c:v>0.10376879088618898</c:v>
                </c:pt>
                <c:pt idx="45">
                  <c:v>0.14307737451769598</c:v>
                </c:pt>
                <c:pt idx="46">
                  <c:v>9.5883158287258796E-2</c:v>
                </c:pt>
                <c:pt idx="47">
                  <c:v>8.9665886564291988E-2</c:v>
                </c:pt>
                <c:pt idx="48">
                  <c:v>0.10181716604192198</c:v>
                </c:pt>
                <c:pt idx="49">
                  <c:v>8.0905035582087989E-2</c:v>
                </c:pt>
                <c:pt idx="50">
                  <c:v>0.15825630126715617</c:v>
                </c:pt>
                <c:pt idx="51">
                  <c:v>7.6088003404821997E-2</c:v>
                </c:pt>
                <c:pt idx="52">
                  <c:v>9.8296978680723013E-2</c:v>
                </c:pt>
                <c:pt idx="53">
                  <c:v>0.10871839443853501</c:v>
                </c:pt>
                <c:pt idx="54">
                  <c:v>0.102942693617214</c:v>
                </c:pt>
                <c:pt idx="55">
                  <c:v>7.1680580361543011E-2</c:v>
                </c:pt>
                <c:pt idx="56">
                  <c:v>5.2806146151901018E-2</c:v>
                </c:pt>
                <c:pt idx="57">
                  <c:v>0.10382943910332999</c:v>
                </c:pt>
                <c:pt idx="58">
                  <c:v>3.4606192156673696E-2</c:v>
                </c:pt>
                <c:pt idx="59">
                  <c:v>9.2078684286825002E-2</c:v>
                </c:pt>
                <c:pt idx="60">
                  <c:v>8.2113882370334013E-2</c:v>
                </c:pt>
              </c:numCache>
            </c:numRef>
          </c:xVal>
          <c:yVal>
            <c:numRef>
              <c:f>Sheet2!$G$2:$G$62</c:f>
              <c:numCache>
                <c:formatCode>0%</c:formatCode>
                <c:ptCount val="61"/>
                <c:pt idx="0">
                  <c:v>-5.5285603004743E-2</c:v>
                </c:pt>
                <c:pt idx="1">
                  <c:v>-7.7311957684239874E-3</c:v>
                </c:pt>
                <c:pt idx="2">
                  <c:v>3.8895204720965013E-2</c:v>
                </c:pt>
                <c:pt idx="3">
                  <c:v>-1.6973533845849875E-3</c:v>
                </c:pt>
                <c:pt idx="4">
                  <c:v>-3.1847134475508992E-2</c:v>
                </c:pt>
                <c:pt idx="5">
                  <c:v>2.3324617926674007E-2</c:v>
                </c:pt>
                <c:pt idx="6">
                  <c:v>-5.1698349892996986E-2</c:v>
                </c:pt>
                <c:pt idx="7">
                  <c:v>-3.2869214966390004E-2</c:v>
                </c:pt>
                <c:pt idx="8">
                  <c:v>-6.850482342167602E-2</c:v>
                </c:pt>
                <c:pt idx="9">
                  <c:v>-2.6038658794786007E-2</c:v>
                </c:pt>
                <c:pt idx="10">
                  <c:v>1.6283568817808985E-2</c:v>
                </c:pt>
                <c:pt idx="11">
                  <c:v>-5.0748546829731012E-2</c:v>
                </c:pt>
                <c:pt idx="12">
                  <c:v>2.3058730792114013E-2</c:v>
                </c:pt>
                <c:pt idx="13">
                  <c:v>-9.2413571502509839E-3</c:v>
                </c:pt>
                <c:pt idx="14">
                  <c:v>-4.0305695851419993E-2</c:v>
                </c:pt>
                <c:pt idx="15">
                  <c:v>1.0749210039216001E-2</c:v>
                </c:pt>
                <c:pt idx="16">
                  <c:v>-1.6675783822380996E-2</c:v>
                </c:pt>
                <c:pt idx="17">
                  <c:v>6.7083969218030004E-3</c:v>
                </c:pt>
                <c:pt idx="18">
                  <c:v>-9.3806292462519925E-3</c:v>
                </c:pt>
                <c:pt idx="19">
                  <c:v>-6.2042248863943994E-2</c:v>
                </c:pt>
                <c:pt idx="20">
                  <c:v>-3.9075519570574008E-2</c:v>
                </c:pt>
                <c:pt idx="21">
                  <c:v>-6.7233724605469947E-3</c:v>
                </c:pt>
                <c:pt idx="22">
                  <c:v>7.2671959448133011E-2</c:v>
                </c:pt>
                <c:pt idx="23">
                  <c:v>-6.5415447475406008E-2</c:v>
                </c:pt>
                <c:pt idx="24">
                  <c:v>-2.2845643277440986E-2</c:v>
                </c:pt>
                <c:pt idx="25">
                  <c:v>5.9094332147250073E-3</c:v>
                </c:pt>
                <c:pt idx="26">
                  <c:v>-3.4362034885689008E-2</c:v>
                </c:pt>
                <c:pt idx="27">
                  <c:v>-1.8726589844274E-2</c:v>
                </c:pt>
                <c:pt idx="28">
                  <c:v>-2.3096784974717011E-2</c:v>
                </c:pt>
                <c:pt idx="29">
                  <c:v>4.0748320808910998E-2</c:v>
                </c:pt>
                <c:pt idx="30">
                  <c:v>7.2551755960654024E-2</c:v>
                </c:pt>
                <c:pt idx="31">
                  <c:v>-5.1332780176173987E-2</c:v>
                </c:pt>
                <c:pt idx="32">
                  <c:v>-1.0265383050065011E-2</c:v>
                </c:pt>
                <c:pt idx="33">
                  <c:v>8.1371135644672882E-2</c:v>
                </c:pt>
                <c:pt idx="34">
                  <c:v>4.0023384924913002E-2</c:v>
                </c:pt>
                <c:pt idx="35">
                  <c:v>6.8258660082060052E-3</c:v>
                </c:pt>
                <c:pt idx="36">
                  <c:v>-7.0096176989636966E-2</c:v>
                </c:pt>
                <c:pt idx="37">
                  <c:v>-6.1978795546766996E-2</c:v>
                </c:pt>
                <c:pt idx="38">
                  <c:v>-9.901434991630903E-2</c:v>
                </c:pt>
                <c:pt idx="39">
                  <c:v>-8.0630788352918981E-2</c:v>
                </c:pt>
                <c:pt idx="40">
                  <c:v>-8.7793988609846024E-2</c:v>
                </c:pt>
                <c:pt idx="41">
                  <c:v>-7.1136865315292008E-2</c:v>
                </c:pt>
                <c:pt idx="42">
                  <c:v>-2.0440851680630007E-2</c:v>
                </c:pt>
                <c:pt idx="43">
                  <c:v>-3.2908548647966024E-2</c:v>
                </c:pt>
                <c:pt idx="44">
                  <c:v>-0.16637726736935798</c:v>
                </c:pt>
                <c:pt idx="45">
                  <c:v>-7.0019264492297006E-2</c:v>
                </c:pt>
                <c:pt idx="46">
                  <c:v>-0.11103409359256097</c:v>
                </c:pt>
                <c:pt idx="47">
                  <c:v>-4.5729362473397012E-2</c:v>
                </c:pt>
                <c:pt idx="48">
                  <c:v>2.7815605921423014E-2</c:v>
                </c:pt>
                <c:pt idx="49">
                  <c:v>-7.4146421902931026E-2</c:v>
                </c:pt>
                <c:pt idx="50">
                  <c:v>-4.9349534726199018E-2</c:v>
                </c:pt>
                <c:pt idx="51">
                  <c:v>3.2738204237337004E-2</c:v>
                </c:pt>
                <c:pt idx="52">
                  <c:v>-1.1049697993929797E-3</c:v>
                </c:pt>
                <c:pt idx="53">
                  <c:v>8.1600490286649896E-3</c:v>
                </c:pt>
                <c:pt idx="54">
                  <c:v>-5.9490906790324039E-2</c:v>
                </c:pt>
                <c:pt idx="55">
                  <c:v>8.3758673549669815E-3</c:v>
                </c:pt>
                <c:pt idx="56">
                  <c:v>3.5500318264770014E-2</c:v>
                </c:pt>
                <c:pt idx="57">
                  <c:v>-5.2197768266885047E-2</c:v>
                </c:pt>
                <c:pt idx="58">
                  <c:v>-2.1738479801030941E-2</c:v>
                </c:pt>
                <c:pt idx="59">
                  <c:v>-1.1088456352679021E-2</c:v>
                </c:pt>
                <c:pt idx="60">
                  <c:v>2.5559627893197018E-2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EBD-384E-A900-461EE7466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4958608"/>
        <c:axId val="2014804832"/>
      </c:scatterChart>
      <c:valAx>
        <c:axId val="20149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Change</a:t>
                </a:r>
                <a:r>
                  <a:rPr lang="en-US" baseline="0"/>
                  <a:t> in percent workers 16-29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804832"/>
        <c:crosses val="autoZero"/>
        <c:crossBetween val="midCat"/>
      </c:valAx>
      <c:valAx>
        <c:axId val="201480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Change in percent worekers 55+</a:t>
                </a:r>
              </a:p>
            </c:rich>
          </c:tx>
          <c:layout>
            <c:manualLayout>
              <c:xMode val="edge"/>
              <c:yMode val="edge"/>
              <c:x val="0"/>
              <c:y val="0.14081172557676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958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Sheet2!$D$2:$D$62</c:f>
              <c:numCache>
                <c:formatCode>0%</c:formatCode>
                <c:ptCount val="61"/>
                <c:pt idx="0">
                  <c:v>5.1482202099509988E-2</c:v>
                </c:pt>
                <c:pt idx="1">
                  <c:v>0.12338306439054501</c:v>
                </c:pt>
                <c:pt idx="2">
                  <c:v>6.0480873559333986E-2</c:v>
                </c:pt>
                <c:pt idx="3">
                  <c:v>0.113050925943079</c:v>
                </c:pt>
                <c:pt idx="4">
                  <c:v>0.10947960414134951</c:v>
                </c:pt>
                <c:pt idx="5">
                  <c:v>0.14734903305088301</c:v>
                </c:pt>
                <c:pt idx="6">
                  <c:v>9.0630207838798008E-2</c:v>
                </c:pt>
                <c:pt idx="7">
                  <c:v>0.11056632796262301</c:v>
                </c:pt>
                <c:pt idx="8">
                  <c:v>0.13496399917930299</c:v>
                </c:pt>
                <c:pt idx="9">
                  <c:v>7.4915374282464003E-2</c:v>
                </c:pt>
                <c:pt idx="10">
                  <c:v>0.15867187473899602</c:v>
                </c:pt>
                <c:pt idx="11">
                  <c:v>0.19795579408783703</c:v>
                </c:pt>
                <c:pt idx="12">
                  <c:v>0.11794198162203699</c:v>
                </c:pt>
                <c:pt idx="13">
                  <c:v>0.15409918316667742</c:v>
                </c:pt>
                <c:pt idx="14">
                  <c:v>0.13849089430155601</c:v>
                </c:pt>
                <c:pt idx="15">
                  <c:v>0.13806013960317001</c:v>
                </c:pt>
                <c:pt idx="16">
                  <c:v>0.11890615625449902</c:v>
                </c:pt>
                <c:pt idx="17">
                  <c:v>0.15454682381952098</c:v>
                </c:pt>
                <c:pt idx="18">
                  <c:v>0.12415250703545899</c:v>
                </c:pt>
                <c:pt idx="19">
                  <c:v>0.15791448367745803</c:v>
                </c:pt>
                <c:pt idx="20">
                  <c:v>0.148566051271904</c:v>
                </c:pt>
                <c:pt idx="21">
                  <c:v>9.8907897721045995E-2</c:v>
                </c:pt>
                <c:pt idx="22">
                  <c:v>0.116066298948202</c:v>
                </c:pt>
                <c:pt idx="23">
                  <c:v>0.13544922980056423</c:v>
                </c:pt>
                <c:pt idx="24">
                  <c:v>0.12283312642396899</c:v>
                </c:pt>
                <c:pt idx="25">
                  <c:v>0.12024039314319701</c:v>
                </c:pt>
                <c:pt idx="26">
                  <c:v>0.12753522519415</c:v>
                </c:pt>
                <c:pt idx="27">
                  <c:v>8.0350662534697997E-2</c:v>
                </c:pt>
                <c:pt idx="28">
                  <c:v>0.18200791465287103</c:v>
                </c:pt>
                <c:pt idx="29">
                  <c:v>1.7689318890487998E-2</c:v>
                </c:pt>
                <c:pt idx="30">
                  <c:v>0.13007964444158102</c:v>
                </c:pt>
                <c:pt idx="31">
                  <c:v>0.14895607941108299</c:v>
                </c:pt>
                <c:pt idx="32">
                  <c:v>0.13169585396017702</c:v>
                </c:pt>
                <c:pt idx="33">
                  <c:v>0.11978655024292201</c:v>
                </c:pt>
                <c:pt idx="34">
                  <c:v>0.11130546549544401</c:v>
                </c:pt>
                <c:pt idx="35">
                  <c:v>5.9740592044328994E-2</c:v>
                </c:pt>
                <c:pt idx="36">
                  <c:v>0.105101963114273</c:v>
                </c:pt>
                <c:pt idx="37">
                  <c:v>6.7011624066585201E-2</c:v>
                </c:pt>
                <c:pt idx="38">
                  <c:v>0.11679201296407289</c:v>
                </c:pt>
                <c:pt idx="39">
                  <c:v>0.10112769679273301</c:v>
                </c:pt>
                <c:pt idx="40">
                  <c:v>9.3477444317634995E-2</c:v>
                </c:pt>
                <c:pt idx="41">
                  <c:v>0.111645641012212</c:v>
                </c:pt>
                <c:pt idx="42">
                  <c:v>0.11876561145817799</c:v>
                </c:pt>
                <c:pt idx="43">
                  <c:v>0.10599649062528099</c:v>
                </c:pt>
                <c:pt idx="44">
                  <c:v>0.10376879088618898</c:v>
                </c:pt>
                <c:pt idx="45">
                  <c:v>0.14307737451769598</c:v>
                </c:pt>
                <c:pt idx="46">
                  <c:v>9.5883158287258796E-2</c:v>
                </c:pt>
                <c:pt idx="47">
                  <c:v>8.9665886564291988E-2</c:v>
                </c:pt>
                <c:pt idx="48">
                  <c:v>0.10181716604192198</c:v>
                </c:pt>
                <c:pt idx="49">
                  <c:v>8.0905035582087989E-2</c:v>
                </c:pt>
                <c:pt idx="50">
                  <c:v>0.15825630126715617</c:v>
                </c:pt>
                <c:pt idx="51">
                  <c:v>7.6088003404821997E-2</c:v>
                </c:pt>
                <c:pt idx="52">
                  <c:v>9.8296978680723013E-2</c:v>
                </c:pt>
                <c:pt idx="53">
                  <c:v>0.10871839443853501</c:v>
                </c:pt>
                <c:pt idx="54">
                  <c:v>0.102942693617214</c:v>
                </c:pt>
                <c:pt idx="55">
                  <c:v>7.1680580361543011E-2</c:v>
                </c:pt>
                <c:pt idx="56">
                  <c:v>5.2806146151901018E-2</c:v>
                </c:pt>
                <c:pt idx="57">
                  <c:v>0.10382943910332999</c:v>
                </c:pt>
                <c:pt idx="58">
                  <c:v>3.4606192156673696E-2</c:v>
                </c:pt>
                <c:pt idx="59">
                  <c:v>9.2078684286825002E-2</c:v>
                </c:pt>
                <c:pt idx="60">
                  <c:v>8.2113882370334013E-2</c:v>
                </c:pt>
              </c:numCache>
            </c:numRef>
          </c:xVal>
          <c:yVal>
            <c:numRef>
              <c:f>Sheet2!$E$2:$E$62</c:f>
              <c:numCache>
                <c:formatCode>0%</c:formatCode>
                <c:ptCount val="61"/>
                <c:pt idx="0">
                  <c:v>3.8034009052319573E-3</c:v>
                </c:pt>
                <c:pt idx="1">
                  <c:v>-0.11565186862212207</c:v>
                </c:pt>
                <c:pt idx="2">
                  <c:v>-9.937607828029893E-2</c:v>
                </c:pt>
                <c:pt idx="3">
                  <c:v>-0.11135357255849399</c:v>
                </c:pt>
                <c:pt idx="4">
                  <c:v>-7.7632469665841031E-2</c:v>
                </c:pt>
                <c:pt idx="5">
                  <c:v>-0.17067365097755705</c:v>
                </c:pt>
                <c:pt idx="6">
                  <c:v>-3.8931857945801007E-2</c:v>
                </c:pt>
                <c:pt idx="7">
                  <c:v>-7.7697112996233053E-2</c:v>
                </c:pt>
                <c:pt idx="8">
                  <c:v>-6.6459175757627054E-2</c:v>
                </c:pt>
                <c:pt idx="9">
                  <c:v>-4.8876715487677025E-2</c:v>
                </c:pt>
                <c:pt idx="10">
                  <c:v>-0.17495544355680603</c:v>
                </c:pt>
                <c:pt idx="11">
                  <c:v>-0.14720724725810697</c:v>
                </c:pt>
                <c:pt idx="12">
                  <c:v>-0.14100071241415102</c:v>
                </c:pt>
                <c:pt idx="13">
                  <c:v>-0.14485782601642705</c:v>
                </c:pt>
                <c:pt idx="14">
                  <c:v>-9.8185198450134958E-2</c:v>
                </c:pt>
                <c:pt idx="15">
                  <c:v>-0.14880934964238701</c:v>
                </c:pt>
                <c:pt idx="16">
                  <c:v>-0.10223037243211808</c:v>
                </c:pt>
                <c:pt idx="17">
                  <c:v>-0.16125522074132403</c:v>
                </c:pt>
                <c:pt idx="18">
                  <c:v>-0.11477187778920805</c:v>
                </c:pt>
                <c:pt idx="19">
                  <c:v>-9.5872234813515034E-2</c:v>
                </c:pt>
                <c:pt idx="20">
                  <c:v>-0.10949053170133094</c:v>
                </c:pt>
                <c:pt idx="21">
                  <c:v>-9.2184525260498917E-2</c:v>
                </c:pt>
                <c:pt idx="22">
                  <c:v>-0.18873825839633596</c:v>
                </c:pt>
                <c:pt idx="23">
                  <c:v>-7.0033782325157001E-2</c:v>
                </c:pt>
                <c:pt idx="24">
                  <c:v>-9.9987483146529055E-2</c:v>
                </c:pt>
                <c:pt idx="25">
                  <c:v>-0.12614982635792193</c:v>
                </c:pt>
                <c:pt idx="26">
                  <c:v>-9.3173190308461051E-2</c:v>
                </c:pt>
                <c:pt idx="27">
                  <c:v>-6.1624072690425025E-2</c:v>
                </c:pt>
                <c:pt idx="28">
                  <c:v>-0.15891112967815502</c:v>
                </c:pt>
                <c:pt idx="29">
                  <c:v>-5.843763969939908E-2</c:v>
                </c:pt>
                <c:pt idx="30">
                  <c:v>-0.20263140040223593</c:v>
                </c:pt>
                <c:pt idx="31">
                  <c:v>-9.7623299234907979E-2</c:v>
                </c:pt>
                <c:pt idx="32">
                  <c:v>-0.12143047091011194</c:v>
                </c:pt>
                <c:pt idx="33">
                  <c:v>-0.20115768588759497</c:v>
                </c:pt>
                <c:pt idx="34">
                  <c:v>-0.15132885042035704</c:v>
                </c:pt>
                <c:pt idx="35">
                  <c:v>-6.6566458052535027E-2</c:v>
                </c:pt>
                <c:pt idx="36">
                  <c:v>-3.5005786124635896E-2</c:v>
                </c:pt>
                <c:pt idx="37">
                  <c:v>-5.0328285198180112E-3</c:v>
                </c:pt>
                <c:pt idx="38">
                  <c:v>-1.7777663047764958E-2</c:v>
                </c:pt>
                <c:pt idx="39">
                  <c:v>-2.0496908439813999E-2</c:v>
                </c:pt>
                <c:pt idx="40">
                  <c:v>-5.6834557077899417E-3</c:v>
                </c:pt>
                <c:pt idx="41">
                  <c:v>-4.0508775696920019E-2</c:v>
                </c:pt>
                <c:pt idx="42">
                  <c:v>-9.8324759777547954E-2</c:v>
                </c:pt>
                <c:pt idx="43">
                  <c:v>-7.3087941977315052E-2</c:v>
                </c:pt>
                <c:pt idx="44">
                  <c:v>6.260847648316803E-2</c:v>
                </c:pt>
                <c:pt idx="45">
                  <c:v>-7.3058110025399081E-2</c:v>
                </c:pt>
                <c:pt idx="46">
                  <c:v>1.5150935305302093E-2</c:v>
                </c:pt>
                <c:pt idx="47">
                  <c:v>-4.393652409089599E-2</c:v>
                </c:pt>
                <c:pt idx="48">
                  <c:v>-0.129632771963344</c:v>
                </c:pt>
                <c:pt idx="49">
                  <c:v>-6.7586136791559781E-3</c:v>
                </c:pt>
                <c:pt idx="50">
                  <c:v>-0.1089067665409571</c:v>
                </c:pt>
                <c:pt idx="51">
                  <c:v>-0.108826207642159</c:v>
                </c:pt>
                <c:pt idx="52">
                  <c:v>-9.7192008881328951E-2</c:v>
                </c:pt>
                <c:pt idx="53">
                  <c:v>-0.116878443467201</c:v>
                </c:pt>
                <c:pt idx="54">
                  <c:v>-4.3451786826889993E-2</c:v>
                </c:pt>
                <c:pt idx="55">
                  <c:v>-8.0056447716509993E-2</c:v>
                </c:pt>
                <c:pt idx="56">
                  <c:v>-8.8306464416670005E-2</c:v>
                </c:pt>
                <c:pt idx="57">
                  <c:v>-5.1631670836446042E-2</c:v>
                </c:pt>
                <c:pt idx="58">
                  <c:v>-1.2867712355642991E-2</c:v>
                </c:pt>
                <c:pt idx="59">
                  <c:v>-8.0990227934146009E-2</c:v>
                </c:pt>
                <c:pt idx="60">
                  <c:v>-0.10767351026353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7C2-9D4C-AD12-D2094798D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2633456"/>
        <c:axId val="1972583152"/>
      </c:scatterChart>
      <c:valAx>
        <c:axId val="1972633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Change</a:t>
                </a:r>
                <a:r>
                  <a:rPr lang="en-US" baseline="0"/>
                  <a:t> in percent workers 30-54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583152"/>
        <c:crosses val="autoZero"/>
        <c:crossBetween val="midCat"/>
      </c:valAx>
      <c:valAx>
        <c:axId val="197258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Change</a:t>
                </a:r>
                <a:r>
                  <a:rPr lang="en-US" baseline="0"/>
                  <a:t> in percent workers 55+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633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2E156-3FCF-4148-AE5B-48128DD6B6E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0828-B002-3D43-B88D-7E2B47808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0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Impetus: Is there a labor demand story to be told about rising % older workers?  </a:t>
            </a:r>
          </a:p>
          <a:p>
            <a:r>
              <a:rPr lang="en-US" dirty="0"/>
              <a:t>Know that there is increase in labor supply, driven by health, </a:t>
            </a:r>
            <a:r>
              <a:rPr lang="en-US" dirty="0" err="1"/>
              <a:t>SocSec</a:t>
            </a:r>
            <a:r>
              <a:rPr lang="en-US" dirty="0"/>
              <a:t>, pensions, educ.  Hard to imagine that greater supply is matched exactly by greater demand, </a:t>
            </a:r>
            <a:r>
              <a:rPr lang="en-US" dirty="0" err="1"/>
              <a:t>esp</a:t>
            </a:r>
            <a:r>
              <a:rPr lang="en-US" dirty="0"/>
              <a:t> given concerns about higher pay and ??? TFP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84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Age-earnings profile maxes out at 62, but benefit costs continue to increase</a:t>
            </a:r>
          </a:p>
          <a:p>
            <a:r>
              <a:rPr lang="en-US" dirty="0"/>
              <a:t>Productivity – no evidence in econ lit for US of corresponding TFP hike</a:t>
            </a:r>
          </a:p>
          <a:p>
            <a:endParaRPr lang="en-US" dirty="0"/>
          </a:p>
          <a:p>
            <a:r>
              <a:rPr lang="en-US" dirty="0"/>
              <a:t>Search costs, specific human K investments create incentive for retention</a:t>
            </a:r>
          </a:p>
          <a:p>
            <a:r>
              <a:rPr lang="en-US" dirty="0"/>
              <a:t>Expected job duration: fear of retirement for older workers BUT many want to work longer, may last longer than millennials</a:t>
            </a:r>
          </a:p>
          <a:p>
            <a:endParaRPr lang="en-US" dirty="0"/>
          </a:p>
          <a:p>
            <a:r>
              <a:rPr lang="en-US" dirty="0"/>
              <a:t>Same jobs, same skills – substitutes</a:t>
            </a:r>
          </a:p>
          <a:p>
            <a:r>
              <a:rPr lang="en-US" dirty="0"/>
              <a:t>Young: advantages of latest training, physical vigor, mental acuity</a:t>
            </a:r>
          </a:p>
          <a:p>
            <a:r>
              <a:rPr lang="en-US" dirty="0"/>
              <a:t>Old: advantages of experience and knowledge</a:t>
            </a:r>
          </a:p>
          <a:p>
            <a:endParaRPr lang="en-US" dirty="0"/>
          </a:p>
          <a:p>
            <a:r>
              <a:rPr lang="en-US" dirty="0"/>
              <a:t>Customer demand</a:t>
            </a:r>
          </a:p>
          <a:p>
            <a:r>
              <a:rPr lang="en-US" dirty="0"/>
              <a:t>Funeral homes 48%; shoe repair</a:t>
            </a:r>
          </a:p>
          <a:p>
            <a:endParaRPr lang="en-US" dirty="0"/>
          </a:p>
          <a:p>
            <a:r>
              <a:rPr lang="en-US" dirty="0"/>
              <a:t>Tech change: latest skills/legacy systems +  sorting of workers at initial stages of career (once a geek, always a geek)</a:t>
            </a:r>
          </a:p>
          <a:p>
            <a:endParaRPr lang="en-US" dirty="0"/>
          </a:p>
          <a:p>
            <a:r>
              <a:rPr lang="en-US" dirty="0"/>
              <a:t>(Discrimination: takes older workers much longer to find jobs, discrimination audit or correspondence studies find older workers less likely to get callbacks</a:t>
            </a:r>
          </a:p>
          <a:p>
            <a:r>
              <a:rPr lang="en-US" dirty="0"/>
              <a:t>Staffing practices: phased retirement, allow more PT work, modify job or working conditions, DC health care, training, voluntary job transitions)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57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 changes </a:t>
            </a:r>
          </a:p>
          <a:p>
            <a:r>
              <a:rPr lang="en-US" dirty="0"/>
              <a:t>DB to DC</a:t>
            </a:r>
          </a:p>
          <a:p>
            <a:r>
              <a:rPr lang="en-US" dirty="0"/>
              <a:t>Health/longevity </a:t>
            </a:r>
            <a:r>
              <a:rPr lang="en-US" dirty="0" err="1"/>
              <a:t>signalled</a:t>
            </a:r>
            <a:r>
              <a:rPr lang="en-US" dirty="0"/>
              <a:t> by occ, ed, gender</a:t>
            </a:r>
          </a:p>
          <a:p>
            <a:r>
              <a:rPr lang="en-US" dirty="0"/>
              <a:t>Occ health/injury</a:t>
            </a:r>
          </a:p>
          <a:p>
            <a:endParaRPr lang="en-US" dirty="0"/>
          </a:p>
          <a:p>
            <a:r>
              <a:rPr lang="en-US" dirty="0"/>
              <a:t>Wage diffs by age group BUT data reflects cohort effects and self-selection</a:t>
            </a:r>
          </a:p>
          <a:p>
            <a:r>
              <a:rPr lang="en-US" dirty="0"/>
              <a:t>TFP diffs by age group</a:t>
            </a:r>
          </a:p>
          <a:p>
            <a:r>
              <a:rPr lang="en-US" dirty="0"/>
              <a:t>Output growing </a:t>
            </a:r>
            <a:r>
              <a:rPr lang="en-US" dirty="0">
                <a:sym typeface="Wingdings" pitchFamily="2" charset="2"/>
              </a:rPr>
              <a:t> more young</a:t>
            </a:r>
          </a:p>
          <a:p>
            <a:r>
              <a:rPr lang="en-US" dirty="0">
                <a:sym typeface="Wingdings" pitchFamily="2" charset="2"/>
              </a:rPr>
              <a:t>Output variance  more old</a:t>
            </a:r>
          </a:p>
          <a:p>
            <a:r>
              <a:rPr lang="en-US" dirty="0">
                <a:sym typeface="Wingdings" pitchFamily="2" charset="2"/>
              </a:rPr>
              <a:t>Unions  more old</a:t>
            </a:r>
          </a:p>
          <a:p>
            <a:r>
              <a:rPr lang="en-US" dirty="0">
                <a:sym typeface="Wingdings" pitchFamily="2" charset="2"/>
              </a:rPr>
              <a:t>Imports  some wiped out entirely; in surviving firms see older workers more likely to thrive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54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K: had to imagine K in 2001 determined by age/employment dynamics for the next 20 years</a:t>
            </a:r>
          </a:p>
          <a:p>
            <a:r>
              <a:rPr lang="en-US" dirty="0"/>
              <a:t>Also most workers 55+ were hired 20+ years ago, so hard to imagine employers were that far-sighted</a:t>
            </a:r>
          </a:p>
          <a:p>
            <a:r>
              <a:rPr lang="en-US" dirty="0"/>
              <a:t>Might be able to argue that future values of K are related to initial values</a:t>
            </a:r>
          </a:p>
          <a:p>
            <a:endParaRPr lang="en-US" dirty="0"/>
          </a:p>
          <a:p>
            <a:r>
              <a:rPr lang="en-US" dirty="0"/>
              <a:t>Wages: definitely not a causal relationship.</a:t>
            </a:r>
          </a:p>
          <a:p>
            <a:r>
              <a:rPr lang="en-US" dirty="0"/>
              <a:t>Useful to see if wages and employment shares moving in same direction across industries</a:t>
            </a:r>
          </a:p>
          <a:p>
            <a:r>
              <a:rPr lang="en-US" dirty="0"/>
              <a:t>Sensitivity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5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ACS 2001, 2007, 2019</a:t>
            </a:r>
          </a:p>
          <a:p>
            <a:r>
              <a:rPr lang="en-US" dirty="0"/>
              <a:t>BEA K 2001, 2007</a:t>
            </a:r>
          </a:p>
          <a:p>
            <a:r>
              <a:rPr lang="en-US" dirty="0"/>
              <a:t>BEA Output growth over last 10 years</a:t>
            </a:r>
          </a:p>
          <a:p>
            <a:r>
              <a:rPr lang="en-US" dirty="0"/>
              <a:t>Imports: 2001-2007, 2007-2019</a:t>
            </a:r>
          </a:p>
          <a:p>
            <a:r>
              <a:rPr lang="en-US" dirty="0"/>
              <a:t>CPS: 1990s</a:t>
            </a:r>
          </a:p>
          <a:p>
            <a:r>
              <a:rPr lang="en-US" dirty="0"/>
              <a:t>IRS: 1999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4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Pensions: 6% more in 2001-07, 13% more in 2007-19</a:t>
            </a:r>
          </a:p>
          <a:p>
            <a:r>
              <a:rPr lang="en-US" dirty="0"/>
              <a:t>Mean = 55% SD = 17%, so  38% pension vs 72 % comparison might be more apt </a:t>
            </a:r>
            <a:r>
              <a:rPr lang="en-US" dirty="0">
                <a:sym typeface="Wingdings" pitchFamily="2" charset="2"/>
              </a:rPr>
              <a:t> 2% diff 2001-07 and 4% diff in 2007-19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HighTech</a:t>
            </a:r>
            <a:r>
              <a:rPr lang="en-US" dirty="0">
                <a:sym typeface="Wingdings" pitchFamily="2" charset="2"/>
              </a:rPr>
              <a:t> KL 2007-19 and 2001-19; doubling of High Tech KL is associated with 1% growth in %55+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GDP growth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College, Long term workers: not expected – but maybe these were industries that had less room for growth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Wage variable did not matter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7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 vs DC:  Allowed pension coefficient to vary; could not reject null in any time period.  </a:t>
            </a:r>
          </a:p>
          <a:p>
            <a:endParaRPr lang="en-US" dirty="0"/>
          </a:p>
          <a:p>
            <a:r>
              <a:rPr lang="en-US" dirty="0" err="1"/>
              <a:t>HighTech</a:t>
            </a:r>
            <a:r>
              <a:rPr lang="en-US" dirty="0"/>
              <a:t> KL:  IT hardware, add software from IPP, add systems design and software publishing from IPP, add all IPP</a:t>
            </a:r>
          </a:p>
          <a:p>
            <a:endParaRPr lang="en-US" dirty="0"/>
          </a:p>
          <a:p>
            <a:r>
              <a:rPr lang="en-US" dirty="0"/>
              <a:t>Education:  Split ACS into &lt;=12 and 13+.  Strong correlation between the two both in levels and delta</a:t>
            </a:r>
          </a:p>
          <a:p>
            <a:r>
              <a:rPr lang="en-US" dirty="0"/>
              <a:t>	Pension results still hold for both groups for entire sample period but stronger for educ &lt;=12; maybe this is group that went through DB to DC transition?</a:t>
            </a:r>
          </a:p>
          <a:p>
            <a:r>
              <a:rPr lang="en-US" dirty="0"/>
              <a:t>	</a:t>
            </a:r>
            <a:r>
              <a:rPr lang="en-US" dirty="0" err="1"/>
              <a:t>HighTech</a:t>
            </a:r>
            <a:r>
              <a:rPr lang="en-US" dirty="0"/>
              <a:t> KL for 2007-19 for higher schooling group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5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HighTech</a:t>
            </a:r>
            <a:r>
              <a:rPr lang="en-US" dirty="0"/>
              <a:t> KL results now hold in all sample periods</a:t>
            </a:r>
          </a:p>
          <a:p>
            <a:r>
              <a:rPr lang="en-US" dirty="0"/>
              <a:t>Pensions only in 2001-07</a:t>
            </a:r>
          </a:p>
          <a:p>
            <a:r>
              <a:rPr lang="en-US" dirty="0"/>
              <a:t>Unions:  faster growth in 16-29 in unionized industries; maybe a signal of DB plans still mattering in those sectors (%union 20 to 40 </a:t>
            </a:r>
            <a:r>
              <a:rPr lang="en-US" dirty="0">
                <a:sym typeface="Wingdings" pitchFamily="2" charset="2"/>
              </a:rPr>
              <a:t> 0.12 log L emp growth)</a:t>
            </a:r>
          </a:p>
          <a:p>
            <a:r>
              <a:rPr lang="en-US" dirty="0">
                <a:sym typeface="Wingdings" pitchFamily="2" charset="2"/>
              </a:rPr>
              <a:t>Overall KL: Slower growth for older workers (complements for </a:t>
            </a:r>
            <a:r>
              <a:rPr lang="en-US" dirty="0" err="1">
                <a:sym typeface="Wingdings" pitchFamily="2" charset="2"/>
              </a:rPr>
              <a:t>hitech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subsitiutes</a:t>
            </a:r>
            <a:r>
              <a:rPr lang="en-US" dirty="0">
                <a:sym typeface="Wingdings" pitchFamily="2" charset="2"/>
              </a:rPr>
              <a:t> for physical)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36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pension results pretty strong; </a:t>
            </a:r>
            <a:r>
              <a:rPr lang="en-US" dirty="0" err="1"/>
              <a:t>HiTechKL</a:t>
            </a:r>
            <a:r>
              <a:rPr lang="en-US" dirty="0"/>
              <a:t> 2007-19 as in Table 4</a:t>
            </a:r>
          </a:p>
          <a:p>
            <a:r>
              <a:rPr lang="en-US" dirty="0"/>
              <a:t>See KL results similar to Table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73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53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4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of how do older workers fit into orgs has been coming up a lot.  Lots of discussions in corporate America about diversity and age is a critical component.  Both a sunny side and a dark side to recent press accounts.  Some are worried that they have too many old workers who cost too much and aren’t productive; others are concerned that older workers have critical knowledge and skills at a time of an overall labor shortage.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62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7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 models: if old and young doing same jobs, then we would think of them as substitutes.  Differences in productivity or labor cost by age would determine firm preferences.  </a:t>
            </a:r>
          </a:p>
          <a:p>
            <a:r>
              <a:rPr lang="en-US" dirty="0"/>
              <a:t>But aging is often associated with changes in occupation and managerial responsibility.  If we use a production function with different types of L, K then we have situations where old, young are complements.  In practice this might mean older workers have institutional and market knowledge that the young workers do not have.  A key role is to provide guidance and mentoring.  </a:t>
            </a:r>
          </a:p>
          <a:p>
            <a:endParaRPr lang="en-US" dirty="0"/>
          </a:p>
          <a:p>
            <a:r>
              <a:rPr lang="en-US" dirty="0"/>
              <a:t>Technology and old workers complements  --  robots offset physically demanding jobs, searchable email or hard drives assist memory; legacy systems need older workers</a:t>
            </a:r>
          </a:p>
          <a:p>
            <a:r>
              <a:rPr lang="en-US" dirty="0"/>
              <a:t>Technology and old workers substitutes – emailing instead of texting or Slack, adaptation to new software or systems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A-</a:t>
            </a:r>
            <a:r>
              <a:rPr lang="en-US" dirty="0" err="1"/>
              <a:t>seh</a:t>
            </a:r>
            <a:r>
              <a:rPr lang="en-US" dirty="0"/>
              <a:t>-mog-</a:t>
            </a:r>
            <a:r>
              <a:rPr lang="en-US" dirty="0" err="1"/>
              <a:t>lu</a:t>
            </a:r>
            <a:r>
              <a:rPr lang="en-US" dirty="0"/>
              <a:t> and Restrepo (2019) link demographics to automation, </a:t>
            </a:r>
            <a:r>
              <a:rPr lang="en-US" dirty="0" err="1"/>
              <a:t>esp</a:t>
            </a:r>
            <a:r>
              <a:rPr lang="en-US" dirty="0"/>
              <a:t> use of robots.  Automation generated by needs of an aging society plus the </a:t>
            </a:r>
            <a:r>
              <a:rPr lang="en-US" dirty="0" err="1"/>
              <a:t>dropoff</a:t>
            </a:r>
            <a:r>
              <a:rPr lang="en-US" dirty="0"/>
              <a:t> in availability of middle-aged workers.  Finds strong relationship between expected aging and robot adoption for 52 countries</a:t>
            </a:r>
          </a:p>
          <a:p>
            <a:r>
              <a:rPr lang="en-US" dirty="0"/>
              <a:t>Then they examine how different demographic groups are impacted by increased use of robots using data on US commuting zones.  See rising robot use has no effect on 65+, mild effect on 55-64 and largest effect on 35-54.  They view this as robot displacement of manual labor.  So robots are complements for older workers and substitutes for younger ones.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9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begin with some basic data from ACS. 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Labor share changes</a:t>
            </a:r>
          </a:p>
          <a:p>
            <a:pPr marL="228600" indent="-228600">
              <a:buAutoNum type="arabicParenR"/>
            </a:pPr>
            <a:r>
              <a:rPr lang="en-US" dirty="0"/>
              <a:t>Wage growth</a:t>
            </a:r>
          </a:p>
          <a:p>
            <a:r>
              <a:rPr lang="en-US" dirty="0"/>
              <a:t>Labor economist kneejerk reaction: can we tell a simple supply or demand shift story?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4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point: are older workers staying on jobs longer or have they extended careers via second jobs or some of both?  </a:t>
            </a:r>
          </a:p>
          <a:p>
            <a:endParaRPr lang="en-US" dirty="0"/>
          </a:p>
          <a:p>
            <a:r>
              <a:rPr lang="en-US" dirty="0"/>
              <a:t>Top line: men 55-64</a:t>
            </a:r>
          </a:p>
          <a:p>
            <a:r>
              <a:rPr lang="en-US" dirty="0"/>
              <a:t>Orange line: men 65+</a:t>
            </a:r>
          </a:p>
          <a:p>
            <a:r>
              <a:rPr lang="en-US" dirty="0"/>
              <a:t>Teal line: women 65+</a:t>
            </a:r>
          </a:p>
          <a:p>
            <a:r>
              <a:rPr lang="en-US" dirty="0"/>
              <a:t>Lime line: women 55-64</a:t>
            </a:r>
          </a:p>
          <a:p>
            <a:endParaRPr lang="en-US" dirty="0"/>
          </a:p>
          <a:p>
            <a:r>
              <a:rPr lang="en-US" dirty="0"/>
              <a:t>Big increases for men and women 65+</a:t>
            </a:r>
          </a:p>
          <a:p>
            <a:r>
              <a:rPr lang="en-US" dirty="0"/>
              <a:t>Smaller increases 55-64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8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line : men 65+  16 to 10</a:t>
            </a:r>
          </a:p>
          <a:p>
            <a:r>
              <a:rPr lang="en-US" dirty="0"/>
              <a:t>Red line men 55-64   12 to 10</a:t>
            </a:r>
          </a:p>
          <a:p>
            <a:r>
              <a:rPr lang="en-US" dirty="0"/>
              <a:t>Women 55-64 12 to 9.5</a:t>
            </a:r>
          </a:p>
          <a:p>
            <a:r>
              <a:rPr lang="en-US" dirty="0"/>
              <a:t>Women 65+ 16 to 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19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There is plenty of variance to be explained: cross section</a:t>
            </a:r>
          </a:p>
          <a:p>
            <a:r>
              <a:rPr lang="en-US" dirty="0"/>
              <a:t>Mention some at top (urban transit, real estate, education) and some at bottom (food services, computer systems design, motion pictures).</a:t>
            </a:r>
          </a:p>
          <a:p>
            <a:endParaRPr lang="en-US" dirty="0"/>
          </a:p>
          <a:p>
            <a:r>
              <a:rPr lang="en-US" dirty="0"/>
              <a:t>2) There is plenty of var: delta</a:t>
            </a:r>
          </a:p>
          <a:p>
            <a:r>
              <a:rPr lang="en-US" dirty="0"/>
              <a:t>DELTA:  ranges from +2 to +15 among the industries with highest shares and +3 to +13 among those with lowest shares</a:t>
            </a:r>
          </a:p>
          <a:p>
            <a:endParaRPr lang="en-US" dirty="0"/>
          </a:p>
          <a:p>
            <a:r>
              <a:rPr lang="en-US" dirty="0"/>
              <a:t>R2 = .4  In 16 industries residual is 4+ points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91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shares of different age groups?</a:t>
            </a:r>
          </a:p>
          <a:p>
            <a:endParaRPr lang="en-US" dirty="0"/>
          </a:p>
          <a:p>
            <a:r>
              <a:rPr lang="en-US" dirty="0"/>
              <a:t>Top graph shows no interindustry correlation between old, young</a:t>
            </a:r>
          </a:p>
          <a:p>
            <a:r>
              <a:rPr lang="en-US" dirty="0"/>
              <a:t>Bottom graph shows old up the most where middle age dropped, but this largely reflects aging of middle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70828-B002-3D43-B88D-7E2B478087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2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BDD4F-476C-D54F-8A0D-417AF28A8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Forever Young: </a:t>
            </a:r>
            <a:br>
              <a:rPr lang="en-US" sz="3700" dirty="0"/>
            </a:br>
            <a:r>
              <a:rPr lang="en-US" sz="3700" dirty="0"/>
              <a:t>Where Older Workers Keep On Working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C400A-A54F-B54E-95E4-79340D303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>
            <a:normAutofit/>
          </a:bodyPr>
          <a:lstStyle/>
          <a:p>
            <a:r>
              <a:rPr lang="en-US" sz="2000" dirty="0"/>
              <a:t>Steve Allen and Ting Wang </a:t>
            </a:r>
          </a:p>
          <a:p>
            <a:r>
              <a:rPr lang="en-US" sz="2000" dirty="0"/>
              <a:t>NC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98425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58EA-93A0-3845-9D94-A78E57E8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 structure determinants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109C7-31A4-4949-A954-188AA1157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Productivity and compensation</a:t>
            </a:r>
          </a:p>
          <a:p>
            <a:endParaRPr lang="en-US" sz="3200" dirty="0"/>
          </a:p>
          <a:p>
            <a:r>
              <a:rPr lang="en-US" sz="3200" dirty="0"/>
              <a:t>Replacement cost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Complements or substitutes</a:t>
            </a:r>
          </a:p>
          <a:p>
            <a:endParaRPr lang="en-US" sz="3200" dirty="0"/>
          </a:p>
          <a:p>
            <a:r>
              <a:rPr lang="en-US" sz="3200" dirty="0"/>
              <a:t>Customer demand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Adaptability to technical change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7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0063-4E81-E849-8E58-95627083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the age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92EA8-97C6-5E4B-BFE9-15C8534B5D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Supply factors</a:t>
            </a:r>
          </a:p>
          <a:p>
            <a:pPr lvl="1"/>
            <a:r>
              <a:rPr lang="en-US" sz="2000" dirty="0"/>
              <a:t>Social Security</a:t>
            </a:r>
          </a:p>
          <a:p>
            <a:pPr lvl="1"/>
            <a:r>
              <a:rPr lang="en-US" sz="2000" dirty="0"/>
              <a:t>Pensions</a:t>
            </a:r>
          </a:p>
          <a:p>
            <a:pPr lvl="1"/>
            <a:r>
              <a:rPr lang="en-US" sz="2000" dirty="0"/>
              <a:t>Occupation</a:t>
            </a:r>
          </a:p>
          <a:p>
            <a:pPr lvl="1"/>
            <a:r>
              <a:rPr lang="en-US" sz="2000" dirty="0"/>
              <a:t>Education</a:t>
            </a:r>
          </a:p>
          <a:p>
            <a:pPr lvl="1"/>
            <a:r>
              <a:rPr lang="en-US" sz="2000" dirty="0"/>
              <a:t>Gender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CF6A5-6DC6-274B-B402-F568E0A86D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Demand or employer factors</a:t>
            </a:r>
          </a:p>
          <a:p>
            <a:pPr lvl="1"/>
            <a:r>
              <a:rPr lang="en-US" sz="2000" dirty="0"/>
              <a:t>Wages</a:t>
            </a:r>
          </a:p>
          <a:p>
            <a:pPr lvl="1"/>
            <a:r>
              <a:rPr lang="en-US" sz="2000" dirty="0"/>
              <a:t>Technology</a:t>
            </a:r>
          </a:p>
          <a:p>
            <a:pPr lvl="1"/>
            <a:r>
              <a:rPr lang="en-US" sz="2000" dirty="0"/>
              <a:t>Output growth, variation</a:t>
            </a:r>
          </a:p>
          <a:p>
            <a:pPr lvl="1"/>
            <a:r>
              <a:rPr lang="en-US" sz="2000" dirty="0"/>
              <a:t>Collective bargaining</a:t>
            </a:r>
          </a:p>
          <a:p>
            <a:pPr lvl="1"/>
            <a:r>
              <a:rPr lang="en-US" sz="2000" dirty="0"/>
              <a:t>Import competition</a:t>
            </a:r>
          </a:p>
        </p:txBody>
      </p:sp>
    </p:spTree>
    <p:extLst>
      <p:ext uri="{BB962C8B-B14F-4D97-AF65-F5344CB8AC3E}">
        <p14:creationId xmlns:p14="http://schemas.microsoft.com/office/powerpoint/2010/main" val="421850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F1220-22C3-2443-8442-2034E5FB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5670C-0054-FA43-AFD0-B359FDCC8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Reduced form labor demand equation, not a structural model</a:t>
            </a:r>
          </a:p>
          <a:p>
            <a:r>
              <a:rPr lang="en-US" sz="2400" dirty="0"/>
              <a:t>Dependent variables: change in %55+ and d ln employment growth by age group</a:t>
            </a:r>
          </a:p>
          <a:p>
            <a:r>
              <a:rPr lang="en-US" sz="2400" dirty="0"/>
              <a:t>Independent variables at start of sample period</a:t>
            </a:r>
          </a:p>
          <a:p>
            <a:r>
              <a:rPr lang="en-US" sz="2400" dirty="0"/>
              <a:t>Exogeneity issues with capital and wage variables</a:t>
            </a:r>
          </a:p>
        </p:txBody>
      </p:sp>
    </p:spTree>
    <p:extLst>
      <p:ext uri="{BB962C8B-B14F-4D97-AF65-F5344CB8AC3E}">
        <p14:creationId xmlns:p14="http://schemas.microsoft.com/office/powerpoint/2010/main" val="293831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2CB1A-D0C9-A941-B6D7-8D70ED94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401BE-E9F1-0D4C-A975-57743ED0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American Community Survey</a:t>
            </a:r>
          </a:p>
          <a:p>
            <a:pPr lvl="1"/>
            <a:r>
              <a:rPr lang="en-US" sz="2200" dirty="0"/>
              <a:t>Employment and wages by age group</a:t>
            </a:r>
          </a:p>
          <a:p>
            <a:pPr lvl="1"/>
            <a:r>
              <a:rPr lang="en-US" sz="2200" dirty="0"/>
              <a:t>Gender, education, occupation</a:t>
            </a:r>
          </a:p>
          <a:p>
            <a:r>
              <a:rPr lang="en-US" sz="2400" dirty="0"/>
              <a:t>Bureau of Economic Analysis</a:t>
            </a:r>
          </a:p>
          <a:p>
            <a:pPr lvl="1"/>
            <a:r>
              <a:rPr lang="en-US" sz="2200" dirty="0"/>
              <a:t>Capital </a:t>
            </a:r>
          </a:p>
          <a:p>
            <a:pPr lvl="1"/>
            <a:r>
              <a:rPr lang="en-US" sz="2200" dirty="0"/>
              <a:t>Output</a:t>
            </a:r>
          </a:p>
          <a:p>
            <a:pPr lvl="1"/>
            <a:r>
              <a:rPr lang="en-US" sz="2200" dirty="0"/>
              <a:t>Imports</a:t>
            </a:r>
          </a:p>
          <a:p>
            <a:r>
              <a:rPr lang="en-US" sz="2400" dirty="0"/>
              <a:t>Current Population Survey</a:t>
            </a:r>
          </a:p>
          <a:p>
            <a:pPr lvl="1"/>
            <a:r>
              <a:rPr lang="en-US" sz="2200" dirty="0"/>
              <a:t>Pension coverage, union density, firm size, employer tenure</a:t>
            </a:r>
          </a:p>
          <a:p>
            <a:r>
              <a:rPr lang="en-US" sz="2400" dirty="0"/>
              <a:t>IRS Form 5500 </a:t>
            </a:r>
          </a:p>
          <a:p>
            <a:pPr lvl="1"/>
            <a:r>
              <a:rPr lang="en-US" sz="2200" dirty="0"/>
              <a:t>DB vs DC pension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82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bg1">
                <a:lumMod val="65000"/>
              </a:schemeClr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822D72D-F0D4-DC4C-8098-D5DF1D272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0643" y="2075504"/>
            <a:ext cx="3654569" cy="2042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228600" tIns="228600" rIns="22860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3400" u="none" strike="noStrike" spc="-150" normalizeH="0" baseline="0" dirty="0">
              <a:ln>
                <a:noFill/>
              </a:ln>
              <a:solidFill>
                <a:srgbClr val="FFFE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544934-3D1E-2742-B321-CE41DF160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033292"/>
              </p:ext>
            </p:extLst>
          </p:nvPr>
        </p:nvGraphicFramePr>
        <p:xfrm>
          <a:off x="1540158" y="643467"/>
          <a:ext cx="9111688" cy="557107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950856">
                  <a:extLst>
                    <a:ext uri="{9D8B030D-6E8A-4147-A177-3AD203B41FA5}">
                      <a16:colId xmlns:a16="http://schemas.microsoft.com/office/drawing/2014/main" val="3389263993"/>
                    </a:ext>
                  </a:extLst>
                </a:gridCol>
                <a:gridCol w="1193472">
                  <a:extLst>
                    <a:ext uri="{9D8B030D-6E8A-4147-A177-3AD203B41FA5}">
                      <a16:colId xmlns:a16="http://schemas.microsoft.com/office/drawing/2014/main" val="3800050651"/>
                    </a:ext>
                  </a:extLst>
                </a:gridCol>
                <a:gridCol w="1193472">
                  <a:extLst>
                    <a:ext uri="{9D8B030D-6E8A-4147-A177-3AD203B41FA5}">
                      <a16:colId xmlns:a16="http://schemas.microsoft.com/office/drawing/2014/main" val="3736355459"/>
                    </a:ext>
                  </a:extLst>
                </a:gridCol>
                <a:gridCol w="1193472">
                  <a:extLst>
                    <a:ext uri="{9D8B030D-6E8A-4147-A177-3AD203B41FA5}">
                      <a16:colId xmlns:a16="http://schemas.microsoft.com/office/drawing/2014/main" val="2957401281"/>
                    </a:ext>
                  </a:extLst>
                </a:gridCol>
                <a:gridCol w="1193472">
                  <a:extLst>
                    <a:ext uri="{9D8B030D-6E8A-4147-A177-3AD203B41FA5}">
                      <a16:colId xmlns:a16="http://schemas.microsoft.com/office/drawing/2014/main" val="2144059501"/>
                    </a:ext>
                  </a:extLst>
                </a:gridCol>
                <a:gridCol w="1193472">
                  <a:extLst>
                    <a:ext uri="{9D8B030D-6E8A-4147-A177-3AD203B41FA5}">
                      <a16:colId xmlns:a16="http://schemas.microsoft.com/office/drawing/2014/main" val="3263359571"/>
                    </a:ext>
                  </a:extLst>
                </a:gridCol>
                <a:gridCol w="1193472">
                  <a:extLst>
                    <a:ext uri="{9D8B030D-6E8A-4147-A177-3AD203B41FA5}">
                      <a16:colId xmlns:a16="http://schemas.microsoft.com/office/drawing/2014/main" val="3218964920"/>
                    </a:ext>
                  </a:extLst>
                </a:gridCol>
              </a:tblGrid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Dependent variable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Change in percentage of workers 55 and above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09112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Years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2001-2007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2001-2007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2007-2019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2007-2019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2001-2019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2001-2019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119087871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1608726963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 college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0.019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-0.108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-0.122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-0.108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-0.110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3612058643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graduates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(0.019)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(0.0187)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(0.0390)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(0.0409)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(0.0379)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(0.0376)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353089579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3039403905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 female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0.021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0.0187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-0.0367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-0.0309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-0.00854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-0.00521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1329384554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(0.012)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(0.0124)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(0.0231)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(0.0236)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(0.0281)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(0.0285)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425805257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2202540752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GDP growth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-0.014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-0.0181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-0.0161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-0.0143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-0.0126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-0.00760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2437490486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(0.00939)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(0.00640)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(0.00682)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(0.0225)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(0.0233)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413487553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3204791261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Ln(K/L)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-0.0012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-0.000807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-0.00534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-0.00576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-0.00547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-0.00603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1521019865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(0.0018)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(0.00172)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(0.00470)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(0.00485)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(0.00494)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(0.00492)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779279384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1745945512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Ln(</a:t>
                      </a:r>
                      <a:r>
                        <a:rPr lang="en-US" sz="1000" b="1" dirty="0" err="1">
                          <a:effectLst/>
                        </a:rPr>
                        <a:t>HiTecK</a:t>
                      </a:r>
                      <a:r>
                        <a:rPr lang="en-US" sz="1000" b="1" dirty="0">
                          <a:effectLst/>
                        </a:rPr>
                        <a:t>/L)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0.0027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0.00340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0.0126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0.0117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0.0120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0.0110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4038990357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(0.0021)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(0.00223)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(0.00421)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(0.00450)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(0.00561)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(0.00603)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237145151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1916208876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Pension 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0.058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0.0591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0.128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0.125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0.200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0.199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3078138049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coverage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(0.017)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(0.0171)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(0.0413)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(0.0412)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(0.0497)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(0.0505)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583918411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2185905026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 long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-0.0116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-0.247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-0.240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-0.243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-0.220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944755807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term workers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(0.0401)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(0.101)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(0.0936)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(0.102)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(0.100)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16158878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2217623091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Ln wage ratio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-0.0138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0.0307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1213148030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55+ to 16-29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(0.00941)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(0.0493)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(0.0333)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655810473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976113146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Constant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0.0144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0.0931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0.0819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0.0968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0.0905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2615564308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(0.012)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(0.0124)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(0.0222)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(0.0301)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(0.0274)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(0.0312)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31270551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673372491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0.563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0.583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0.435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0.443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0.434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0.441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29" marR="59629" marT="0" marB="0" anchor="ctr"/>
                </a:tc>
                <a:extLst>
                  <a:ext uri="{0D108BD9-81ED-4DB2-BD59-A6C34878D82A}">
                    <a16:rowId xmlns:a16="http://schemas.microsoft.com/office/drawing/2014/main" val="273828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97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BB5E-DE6A-5A4C-9963-6D2303FC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439A3-DD2A-BE49-801A-8519C34F8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Measure % 55 + based on hours worked</a:t>
            </a:r>
          </a:p>
          <a:p>
            <a:r>
              <a:rPr lang="en-US" sz="2400" dirty="0"/>
              <a:t>Weight regressions by employment</a:t>
            </a:r>
          </a:p>
          <a:p>
            <a:r>
              <a:rPr lang="en-US" sz="2400" dirty="0"/>
              <a:t>DB vs DC plans</a:t>
            </a:r>
          </a:p>
          <a:p>
            <a:r>
              <a:rPr lang="en-US" sz="2400" dirty="0"/>
              <a:t>Choice of high-tech capital measure</a:t>
            </a:r>
          </a:p>
          <a:p>
            <a:r>
              <a:rPr lang="en-US" sz="2400" dirty="0"/>
              <a:t>Split sample by schooling level</a:t>
            </a:r>
          </a:p>
        </p:txBody>
      </p:sp>
    </p:spTree>
    <p:extLst>
      <p:ext uri="{BB962C8B-B14F-4D97-AF65-F5344CB8AC3E}">
        <p14:creationId xmlns:p14="http://schemas.microsoft.com/office/powerpoint/2010/main" val="284894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7B0CD8-DF3D-A591-6972-356F33563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91258"/>
              </p:ext>
            </p:extLst>
          </p:nvPr>
        </p:nvGraphicFramePr>
        <p:xfrm>
          <a:off x="1694953" y="643466"/>
          <a:ext cx="8802097" cy="557107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879411">
                  <a:extLst>
                    <a:ext uri="{9D8B030D-6E8A-4147-A177-3AD203B41FA5}">
                      <a16:colId xmlns:a16="http://schemas.microsoft.com/office/drawing/2014/main" val="2901635812"/>
                    </a:ext>
                  </a:extLst>
                </a:gridCol>
                <a:gridCol w="1153781">
                  <a:extLst>
                    <a:ext uri="{9D8B030D-6E8A-4147-A177-3AD203B41FA5}">
                      <a16:colId xmlns:a16="http://schemas.microsoft.com/office/drawing/2014/main" val="2217811843"/>
                    </a:ext>
                  </a:extLst>
                </a:gridCol>
                <a:gridCol w="1153781">
                  <a:extLst>
                    <a:ext uri="{9D8B030D-6E8A-4147-A177-3AD203B41FA5}">
                      <a16:colId xmlns:a16="http://schemas.microsoft.com/office/drawing/2014/main" val="1070764851"/>
                    </a:ext>
                  </a:extLst>
                </a:gridCol>
                <a:gridCol w="1153781">
                  <a:extLst>
                    <a:ext uri="{9D8B030D-6E8A-4147-A177-3AD203B41FA5}">
                      <a16:colId xmlns:a16="http://schemas.microsoft.com/office/drawing/2014/main" val="1006045613"/>
                    </a:ext>
                  </a:extLst>
                </a:gridCol>
                <a:gridCol w="1153781">
                  <a:extLst>
                    <a:ext uri="{9D8B030D-6E8A-4147-A177-3AD203B41FA5}">
                      <a16:colId xmlns:a16="http://schemas.microsoft.com/office/drawing/2014/main" val="1548572230"/>
                    </a:ext>
                  </a:extLst>
                </a:gridCol>
                <a:gridCol w="1153781">
                  <a:extLst>
                    <a:ext uri="{9D8B030D-6E8A-4147-A177-3AD203B41FA5}">
                      <a16:colId xmlns:a16="http://schemas.microsoft.com/office/drawing/2014/main" val="2655190935"/>
                    </a:ext>
                  </a:extLst>
                </a:gridCol>
                <a:gridCol w="1153781">
                  <a:extLst>
                    <a:ext uri="{9D8B030D-6E8A-4147-A177-3AD203B41FA5}">
                      <a16:colId xmlns:a16="http://schemas.microsoft.com/office/drawing/2014/main" val="3991590552"/>
                    </a:ext>
                  </a:extLst>
                </a:gridCol>
              </a:tblGrid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Dependent variable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Log employment change of workers 55 and over – log employment change of workers 16-29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950947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Years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2001-2007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2001-2007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2007-2019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2007-2019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2001-2019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2001-2019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3556904363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837013404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 college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-0.0495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-0.0285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-0.471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-0.623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-0.611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-0.615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435605378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graduates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(0.289)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(0.275)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(0.296)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(0.293)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(0.375)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(0.377)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197683504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2106089505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 female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-0.0321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-0.0643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-0.368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-0.305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-0.348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-0.341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3495023280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(0.203)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(0.193)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(0.189)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(0.174)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(0.271)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(0.277)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2755140078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3942418296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GDP growth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0.000295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-0.0484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-0.132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-0.113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0.00389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0.0142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1734828329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(0.0953)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(0.115)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(0.0396)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(0.0450)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(0.120)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(0.141)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3472400721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1680334972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Ln(K/L)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-0.121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-0.116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-0.0148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-0.0195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-0.124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-0.125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1131296937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(0.0348)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(0.0351)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(0.0298)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(0.0304)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(0.0473)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(0.0501)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422145437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1450512687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Ln(</a:t>
                      </a:r>
                      <a:r>
                        <a:rPr lang="en-US" sz="1000" b="1" dirty="0" err="1">
                          <a:effectLst/>
                        </a:rPr>
                        <a:t>HiTecK</a:t>
                      </a:r>
                      <a:r>
                        <a:rPr lang="en-US" sz="1000" b="1" dirty="0">
                          <a:effectLst/>
                        </a:rPr>
                        <a:t>/L)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0.0772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0.0870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0.0921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0.0823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0.150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0.148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2821385425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(0.0356)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(0.0372)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(0.0407)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(0.0394)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(0.0700)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(0.0720)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874778314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4104481349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Pension 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0.583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0.595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-0.0389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-0.0659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0.666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0.663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1078296470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coverage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(0.285)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(0.278)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(0.314)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(0.325)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(0.525)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(0.535)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1923802864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13685837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Union 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-0.187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-0.154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-0.616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-0.609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-0.875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-0.882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4218263313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coverage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(0.255)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(0.252)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(0.221)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(0.217)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(0.297)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(0.306)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3186805539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4054146427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Ln wage ratio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-0.183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0.0386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1524113695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55+ to 16-29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(0.148)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(0.256)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(0.220)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2175925343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4124885758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Constant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0.533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0.595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0.750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0.626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1.236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1.223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251185073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(0.179)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(0.177)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(0.185)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(0.169)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(0.220)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(0.217)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3993416724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1738749547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0.458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0.480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0.479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0.423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1" marR="58981" marT="0" marB="0" anchor="ctr"/>
                </a:tc>
                <a:extLst>
                  <a:ext uri="{0D108BD9-81ED-4DB2-BD59-A6C34878D82A}">
                    <a16:rowId xmlns:a16="http://schemas.microsoft.com/office/drawing/2014/main" val="43359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71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932EA5-A8AC-3621-6CF1-C69EDEBEE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380980"/>
              </p:ext>
            </p:extLst>
          </p:nvPr>
        </p:nvGraphicFramePr>
        <p:xfrm>
          <a:off x="1456880" y="643466"/>
          <a:ext cx="9278240" cy="557107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973384">
                  <a:extLst>
                    <a:ext uri="{9D8B030D-6E8A-4147-A177-3AD203B41FA5}">
                      <a16:colId xmlns:a16="http://schemas.microsoft.com/office/drawing/2014/main" val="3054808052"/>
                    </a:ext>
                  </a:extLst>
                </a:gridCol>
                <a:gridCol w="1217476">
                  <a:extLst>
                    <a:ext uri="{9D8B030D-6E8A-4147-A177-3AD203B41FA5}">
                      <a16:colId xmlns:a16="http://schemas.microsoft.com/office/drawing/2014/main" val="2930938062"/>
                    </a:ext>
                  </a:extLst>
                </a:gridCol>
                <a:gridCol w="1217476">
                  <a:extLst>
                    <a:ext uri="{9D8B030D-6E8A-4147-A177-3AD203B41FA5}">
                      <a16:colId xmlns:a16="http://schemas.microsoft.com/office/drawing/2014/main" val="1376212449"/>
                    </a:ext>
                  </a:extLst>
                </a:gridCol>
                <a:gridCol w="1217476">
                  <a:extLst>
                    <a:ext uri="{9D8B030D-6E8A-4147-A177-3AD203B41FA5}">
                      <a16:colId xmlns:a16="http://schemas.microsoft.com/office/drawing/2014/main" val="3713910298"/>
                    </a:ext>
                  </a:extLst>
                </a:gridCol>
                <a:gridCol w="1217476">
                  <a:extLst>
                    <a:ext uri="{9D8B030D-6E8A-4147-A177-3AD203B41FA5}">
                      <a16:colId xmlns:a16="http://schemas.microsoft.com/office/drawing/2014/main" val="1854027325"/>
                    </a:ext>
                  </a:extLst>
                </a:gridCol>
                <a:gridCol w="1217476">
                  <a:extLst>
                    <a:ext uri="{9D8B030D-6E8A-4147-A177-3AD203B41FA5}">
                      <a16:colId xmlns:a16="http://schemas.microsoft.com/office/drawing/2014/main" val="3729057400"/>
                    </a:ext>
                  </a:extLst>
                </a:gridCol>
                <a:gridCol w="1217476">
                  <a:extLst>
                    <a:ext uri="{9D8B030D-6E8A-4147-A177-3AD203B41FA5}">
                      <a16:colId xmlns:a16="http://schemas.microsoft.com/office/drawing/2014/main" val="1300523457"/>
                    </a:ext>
                  </a:extLst>
                </a:gridCol>
              </a:tblGrid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Dependent variable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 gridSpan="6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Log employment change of workers 55 and over – log employment change of workers 30-54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43074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Years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2001-2007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2001-2007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2007-2019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2007-2019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2001-2019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2001-2019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2848703687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2594385996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 college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-0.615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-0.785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-0.437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-0.466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482053493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graduates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(0.192)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(0.195)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(0.223)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(0.231)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(0.230)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(0.229)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1399918276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1763188217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 female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-0.296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-0.225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-0.244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2722294892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(0.116)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(0.120)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(0.114)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(0.114)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(0.144)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(0.142)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3943778120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1803479201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GDP growth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-0.113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-0.111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-0.0797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-0.0578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-0.0877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-0.0206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3229962429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(0.0581)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(0.0596)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(0.0387)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(0.0408)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(0.109)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3079760960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913994592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Ln(K/L)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0.00259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0.00232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-0.0600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-0.0652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-0.0521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-0.0597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1959824576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(0.0170)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(0.0176)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(0.0299)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(0.0323)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(0.0315)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(0.0313)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1139686328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1385772964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Ln(</a:t>
                      </a:r>
                      <a:r>
                        <a:rPr lang="en-US" sz="1000" b="1" dirty="0" err="1">
                          <a:effectLst/>
                        </a:rPr>
                        <a:t>HiTecK</a:t>
                      </a:r>
                      <a:r>
                        <a:rPr lang="en-US" sz="1000" b="1" dirty="0">
                          <a:effectLst/>
                        </a:rPr>
                        <a:t>/L)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0.0628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0.0518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0.0562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3691927986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(0.0181)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(0.0189)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(0.0279)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(0.0296)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(0.0332)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(0.0336)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3867393945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2176647351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Pension 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0.375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0.374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0.691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0.661</a:t>
                      </a:r>
                      <a:r>
                        <a:rPr lang="en-US" sz="1000" baseline="30000">
                          <a:effectLst/>
                        </a:rPr>
                        <a:t>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1.166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1.149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394865771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coverage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(0.164)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(0.165)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(0.268)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(0.254)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(0.295)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(0.298)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761025192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3426263456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0.00741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0.00577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-0.340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646654734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coverage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(0.134)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(0.136)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(0.199)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(0.214)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(0.223)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(0.244)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2009401383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2624752480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Ln wage ratio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0.00907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589921669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55+ to 30-54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(0.0744)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(0.283)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(0.157)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4013401017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1518410143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Constant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0.0952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0.0922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0.732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0.594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0.778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0.694</a:t>
                      </a:r>
                      <a:r>
                        <a:rPr lang="en-US" sz="1000" baseline="30000">
                          <a:effectLst/>
                        </a:rPr>
                        <a:t>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3537900990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(0.104)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(0.110)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(0.146)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(0.189)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(0.164)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(0.170)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1885132185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3725449340"/>
                  </a:ext>
                </a:extLst>
              </a:tr>
              <a:tr h="1797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0.516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1" marR="62021" marT="0" marB="0" anchor="ctr"/>
                </a:tc>
                <a:extLst>
                  <a:ext uri="{0D108BD9-81ED-4DB2-BD59-A6C34878D82A}">
                    <a16:rowId xmlns:a16="http://schemas.microsoft.com/office/drawing/2014/main" val="204513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17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E28C-B709-5E41-B511-C77ED510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0C710-4D3B-AE45-8FD0-121559923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evidence of reduced percentage of young workers in industries with largest growth in percentage of older workers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Percentage of older workers increased more in those industries with the largest surges in Chinese imports,  2001-2007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03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59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195CD882-28F1-563F-B360-93A212A13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415" y="2075504"/>
            <a:ext cx="3654569" cy="2042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228600" tIns="228600" rIns="228600" bIns="0" numCol="1" rtlCol="0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3400" u="none" strike="noStrike" spc="-150" normalizeH="0" baseline="0" dirty="0">
              <a:ln>
                <a:noFill/>
              </a:ln>
              <a:solidFill>
                <a:srgbClr val="FFFE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3400" u="none" strike="noStrike" spc="-150" normalizeH="0" baseline="0" dirty="0">
                <a:ln>
                  <a:noFill/>
                </a:ln>
                <a:solidFill>
                  <a:srgbClr val="FFFEFF"/>
                </a:solidFill>
                <a:latin typeface="+mj-lt"/>
                <a:ea typeface="+mj-ea"/>
                <a:cs typeface="+mj-cs"/>
              </a:rPr>
              <a:t>Table 8.  Regression results: impact of Chinese and other imports</a:t>
            </a:r>
          </a:p>
          <a:p>
            <a:pPr marL="0" marR="0" lvl="0" indent="0" algn="ctr"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3400" u="none" strike="noStrike" spc="-150" normalizeH="0" baseline="0" dirty="0">
              <a:ln>
                <a:noFill/>
              </a:ln>
              <a:solidFill>
                <a:srgbClr val="FFFE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7" name="Rectangle 61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5E732A-5727-35F1-2CA8-D430AD6E4766}"/>
              </a:ext>
            </a:extLst>
          </p:cNvPr>
          <p:cNvGraphicFramePr>
            <a:graphicFrameLocks noGrp="1"/>
          </p:cNvGraphicFramePr>
          <p:nvPr/>
        </p:nvGraphicFramePr>
        <p:xfrm>
          <a:off x="5757262" y="2249945"/>
          <a:ext cx="6120320" cy="2367256"/>
        </p:xfrm>
        <a:graphic>
          <a:graphicData uri="http://schemas.openxmlformats.org/drawingml/2006/table">
            <a:tbl>
              <a:tblPr firstRow="1" firstCol="1" bandRow="1"/>
              <a:tblGrid>
                <a:gridCol w="1359487">
                  <a:extLst>
                    <a:ext uri="{9D8B030D-6E8A-4147-A177-3AD203B41FA5}">
                      <a16:colId xmlns:a16="http://schemas.microsoft.com/office/drawing/2014/main" val="897764734"/>
                    </a:ext>
                  </a:extLst>
                </a:gridCol>
                <a:gridCol w="829452">
                  <a:extLst>
                    <a:ext uri="{9D8B030D-6E8A-4147-A177-3AD203B41FA5}">
                      <a16:colId xmlns:a16="http://schemas.microsoft.com/office/drawing/2014/main" val="437752133"/>
                    </a:ext>
                  </a:extLst>
                </a:gridCol>
                <a:gridCol w="880349">
                  <a:extLst>
                    <a:ext uri="{9D8B030D-6E8A-4147-A177-3AD203B41FA5}">
                      <a16:colId xmlns:a16="http://schemas.microsoft.com/office/drawing/2014/main" val="2332936796"/>
                    </a:ext>
                  </a:extLst>
                </a:gridCol>
                <a:gridCol w="762758">
                  <a:extLst>
                    <a:ext uri="{9D8B030D-6E8A-4147-A177-3AD203B41FA5}">
                      <a16:colId xmlns:a16="http://schemas.microsoft.com/office/drawing/2014/main" val="3341040240"/>
                    </a:ext>
                  </a:extLst>
                </a:gridCol>
                <a:gridCol w="762758">
                  <a:extLst>
                    <a:ext uri="{9D8B030D-6E8A-4147-A177-3AD203B41FA5}">
                      <a16:colId xmlns:a16="http://schemas.microsoft.com/office/drawing/2014/main" val="3052606287"/>
                    </a:ext>
                  </a:extLst>
                </a:gridCol>
                <a:gridCol w="762758">
                  <a:extLst>
                    <a:ext uri="{9D8B030D-6E8A-4147-A177-3AD203B41FA5}">
                      <a16:colId xmlns:a16="http://schemas.microsoft.com/office/drawing/2014/main" val="1270861581"/>
                    </a:ext>
                  </a:extLst>
                </a:gridCol>
                <a:gridCol w="762758">
                  <a:extLst>
                    <a:ext uri="{9D8B030D-6E8A-4147-A177-3AD203B41FA5}">
                      <a16:colId xmlns:a16="http://schemas.microsoft.com/office/drawing/2014/main" val="193361793"/>
                    </a:ext>
                  </a:extLst>
                </a:gridCol>
              </a:tblGrid>
              <a:tr h="455339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Dependent variable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in percentage of workers 55 and above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093" marR="101093" marT="50546" marB="50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945811"/>
                  </a:ext>
                </a:extLst>
              </a:tr>
              <a:tr h="343716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industry sample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093" marR="101093" marT="50546" marB="50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industry sample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093" marR="101093" marT="50546" marB="50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34594"/>
                  </a:ext>
                </a:extLst>
              </a:tr>
              <a:tr h="25315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2001-07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2007-19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2001-19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2001-07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2007-19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2001-19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297939"/>
                  </a:ext>
                </a:extLst>
              </a:tr>
              <a:tr h="65752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 of Chinese import growth to initial output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0.052**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(0.016)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(0.068)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(0.067)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0.040*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(0.019)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0.168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(0.140)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(0.069)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900806"/>
                  </a:ext>
                </a:extLst>
              </a:tr>
              <a:tr h="65752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Ratio of other import growth to initial output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(0.024)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-0.103**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(0.030)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-0.075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(0.083)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(0.016)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(0.028)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-0.062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(0.048)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820" marR="75820" marT="10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161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45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C55E45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 descr="page1image62555776">
            <a:extLst>
              <a:ext uri="{FF2B5EF4-FFF2-40B4-BE49-F238E27FC236}">
                <a16:creationId xmlns:a16="http://schemas.microsoft.com/office/drawing/2014/main" id="{DB49E45D-C568-224F-98EC-62685AE60D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212" y="697972"/>
            <a:ext cx="409473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02D913-FC7D-A18C-F6EA-0ECE2C069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753" y="1035685"/>
            <a:ext cx="4658730" cy="60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7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11DC-5E8B-B745-832B-81AD3A55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43904-AF31-7A4A-9F67-5CA67F0A4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New insights from looking at interindustry patterns of employment by age group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Logical extensions</a:t>
            </a:r>
          </a:p>
          <a:p>
            <a:pPr lvl="1"/>
            <a:r>
              <a:rPr lang="en-US" sz="2400" dirty="0"/>
              <a:t>New hire patterns of older workers</a:t>
            </a:r>
          </a:p>
          <a:p>
            <a:pPr lvl="1"/>
            <a:r>
              <a:rPr lang="en-US" sz="2400" dirty="0"/>
              <a:t>EU KLEMS data to probe role of high-tech capital more rigorously and make global comparisons</a:t>
            </a:r>
          </a:p>
          <a:p>
            <a:pPr lvl="1"/>
            <a:r>
              <a:rPr lang="en-US" sz="2400" dirty="0"/>
              <a:t>What happened after March 2020</a:t>
            </a:r>
          </a:p>
        </p:txBody>
      </p:sp>
    </p:spTree>
    <p:extLst>
      <p:ext uri="{BB962C8B-B14F-4D97-AF65-F5344CB8AC3E}">
        <p14:creationId xmlns:p14="http://schemas.microsoft.com/office/powerpoint/2010/main" val="365667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8AC28A1-8971-45B2-B21A-071B52AD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CEFD4A9-4915-45D4-A29C-B1CAD18B5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A5CF36E2-B193-4D62-B53E-AC7B474E5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6DA88D2-4BEF-49B2-BF3E-E4EB4E280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8B30D23E-C580-4DEA-9456-6FCDD8DA1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DD9948CB-5950-4241-B28B-8AF0C339C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E9C682F-0AA7-4D2C-9CAD-8DFAD39C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87F2834D-298D-4870-8552-B40DC2A03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2C6A1A69-052C-4B3B-9281-D0075ED95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0723C072-5D99-41B7-8E18-FE01B94BC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621A3364-D7B1-4E6D-9060-FDC5B1A75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6CB1F4B2-A092-4B02-9D76-FE8EA3B90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1A423547-C17C-4980-B19F-FF8C559FD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3C90E433-9C3B-4BC5-A7E7-C6119790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84029C58-75E0-43AB-910F-1C6361271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BC7889F-2797-46F5-83E8-EB0B06A6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9C0E3C34-4408-4CB3-8D2F-A9A96522A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878AA4BB-9868-43E4-B7E3-5C6835BF1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466CC185-19B1-4FE8-827B-8F5F47F29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428AAEA6-44B3-4887-A05B-D1E7FFF4D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CCBD5698-31D0-4260-ACE3-584E6BF53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3A69C04-C895-4DB3-A92A-D57650B62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0" name="Isosceles Triangle 39">
              <a:extLst>
                <a:ext uri="{FF2B5EF4-FFF2-40B4-BE49-F238E27FC236}">
                  <a16:creationId xmlns:a16="http://schemas.microsoft.com/office/drawing/2014/main" id="{B8E0CA25-0429-4D6B-9EAD-8DEC7BB9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5941052-2814-4B40-9158-C97FCE13D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42DB3C-D0B8-8044-8A76-D5338628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 dirty="0"/>
              <a:t>Substitutes or complements?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46AF6-0578-3840-9F8F-3A31DF6D55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" y="346029"/>
            <a:ext cx="6215478" cy="4148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FCD48-7B87-4D45-AEFC-19EF2442D6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389" y="346029"/>
            <a:ext cx="6222234" cy="41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4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0AA5CC-E177-F74A-82DB-E0B11233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Trends for job shares and wages in ACS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759794-A8DA-EB46-AAC8-D2DDB5BB0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119429"/>
              </p:ext>
            </p:extLst>
          </p:nvPr>
        </p:nvGraphicFramePr>
        <p:xfrm>
          <a:off x="956359" y="1990976"/>
          <a:ext cx="10279286" cy="412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230">
                  <a:extLst>
                    <a:ext uri="{9D8B030D-6E8A-4147-A177-3AD203B41FA5}">
                      <a16:colId xmlns:a16="http://schemas.microsoft.com/office/drawing/2014/main" val="4056545604"/>
                    </a:ext>
                  </a:extLst>
                </a:gridCol>
                <a:gridCol w="2252391">
                  <a:extLst>
                    <a:ext uri="{9D8B030D-6E8A-4147-A177-3AD203B41FA5}">
                      <a16:colId xmlns:a16="http://schemas.microsoft.com/office/drawing/2014/main" val="87519642"/>
                    </a:ext>
                  </a:extLst>
                </a:gridCol>
                <a:gridCol w="2252391">
                  <a:extLst>
                    <a:ext uri="{9D8B030D-6E8A-4147-A177-3AD203B41FA5}">
                      <a16:colId xmlns:a16="http://schemas.microsoft.com/office/drawing/2014/main" val="3843498352"/>
                    </a:ext>
                  </a:extLst>
                </a:gridCol>
                <a:gridCol w="2467274">
                  <a:extLst>
                    <a:ext uri="{9D8B030D-6E8A-4147-A177-3AD203B41FA5}">
                      <a16:colId xmlns:a16="http://schemas.microsoft.com/office/drawing/2014/main" val="2009181612"/>
                    </a:ext>
                  </a:extLst>
                </a:gridCol>
              </a:tblGrid>
              <a:tr h="516107">
                <a:tc>
                  <a:txBody>
                    <a:bodyPr/>
                    <a:lstStyle/>
                    <a:p>
                      <a:pPr algn="l" fontAlgn="b"/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2001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2019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Change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extLst>
                  <a:ext uri="{0D108BD9-81ED-4DB2-BD59-A6C34878D82A}">
                    <a16:rowId xmlns:a16="http://schemas.microsoft.com/office/drawing/2014/main" val="3713438258"/>
                  </a:ext>
                </a:extLst>
              </a:tr>
              <a:tr h="51610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Job share 55+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12.6%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21.6%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9.0%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extLst>
                  <a:ext uri="{0D108BD9-81ED-4DB2-BD59-A6C34878D82A}">
                    <a16:rowId xmlns:a16="http://schemas.microsoft.com/office/drawing/2014/main" val="1580408266"/>
                  </a:ext>
                </a:extLst>
              </a:tr>
              <a:tr h="51610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Job share 30-54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60.7%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52.3%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-8.4%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extLst>
                  <a:ext uri="{0D108BD9-81ED-4DB2-BD59-A6C34878D82A}">
                    <a16:rowId xmlns:a16="http://schemas.microsoft.com/office/drawing/2014/main" val="1209719458"/>
                  </a:ext>
                </a:extLst>
              </a:tr>
              <a:tr h="51610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Job share 16-29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26.7%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26.1%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-0.6%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extLst>
                  <a:ext uri="{0D108BD9-81ED-4DB2-BD59-A6C34878D82A}">
                    <a16:rowId xmlns:a16="http://schemas.microsoft.com/office/drawing/2014/main" val="4065766784"/>
                  </a:ext>
                </a:extLst>
              </a:tr>
              <a:tr h="516107">
                <a:tc>
                  <a:txBody>
                    <a:bodyPr/>
                    <a:lstStyle/>
                    <a:p>
                      <a:pPr algn="l" fontAlgn="b"/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extLst>
                  <a:ext uri="{0D108BD9-81ED-4DB2-BD59-A6C34878D82A}">
                    <a16:rowId xmlns:a16="http://schemas.microsoft.com/office/drawing/2014/main" val="2669309787"/>
                  </a:ext>
                </a:extLst>
              </a:tr>
              <a:tr h="51610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Wage 55+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$20.89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$34.80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67%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extLst>
                  <a:ext uri="{0D108BD9-81ED-4DB2-BD59-A6C34878D82A}">
                    <a16:rowId xmlns:a16="http://schemas.microsoft.com/office/drawing/2014/main" val="4104650158"/>
                  </a:ext>
                </a:extLst>
              </a:tr>
              <a:tr h="51610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Wage 30-54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$20.00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$31.76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59%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extLst>
                  <a:ext uri="{0D108BD9-81ED-4DB2-BD59-A6C34878D82A}">
                    <a16:rowId xmlns:a16="http://schemas.microsoft.com/office/drawing/2014/main" val="2587423814"/>
                  </a:ext>
                </a:extLst>
              </a:tr>
              <a:tr h="51610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Wage 16-29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$12.14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$18.88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56%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999" marR="22999" marT="22999" marB="0" anchor="b"/>
                </a:tc>
                <a:extLst>
                  <a:ext uri="{0D108BD9-81ED-4DB2-BD59-A6C34878D82A}">
                    <a16:rowId xmlns:a16="http://schemas.microsoft.com/office/drawing/2014/main" val="209755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00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879C7-A3A2-4F9F-21E4-4C5258C1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contributions of this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1C81-DF9E-3AB4-F61F-10D09A658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determines the age structure of an organization?  How do older workers fit in?</a:t>
            </a:r>
          </a:p>
          <a:p>
            <a:r>
              <a:rPr lang="en-US" dirty="0"/>
              <a:t>What are the stylized facts about the inter-industry age structure for 2001-2019?</a:t>
            </a:r>
          </a:p>
          <a:p>
            <a:r>
              <a:rPr lang="en-US" dirty="0"/>
              <a:t>What industry characteristics are associated with employment shares of older workers?  </a:t>
            </a:r>
          </a:p>
        </p:txBody>
      </p:sp>
    </p:spTree>
    <p:extLst>
      <p:ext uri="{BB962C8B-B14F-4D97-AF65-F5344CB8AC3E}">
        <p14:creationId xmlns:p14="http://schemas.microsoft.com/office/powerpoint/2010/main" val="340124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CCA9-2DF6-6C4A-86EC-63E84D20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65+ in long-term jobs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403F2-9AD0-9643-B1D0-57552F5E0EB1}"/>
              </a:ext>
            </a:extLst>
          </p:cNvPr>
          <p:cNvSpPr txBox="1"/>
          <p:nvPr/>
        </p:nvSpPr>
        <p:spPr>
          <a:xfrm>
            <a:off x="3914077" y="6051550"/>
            <a:ext cx="439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Current Population Survey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357A12E-3580-9641-A142-ABD38274FD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18100" y="803275"/>
          <a:ext cx="6281738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992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F049-4471-A945-9A70-828E932A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odds of being in a new job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BCFF18-866B-D941-BB29-578C5EC068C5}"/>
              </a:ext>
            </a:extLst>
          </p:cNvPr>
          <p:cNvSpPr txBox="1"/>
          <p:nvPr/>
        </p:nvSpPr>
        <p:spPr>
          <a:xfrm>
            <a:off x="3735659" y="6051550"/>
            <a:ext cx="391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Current Population Survey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18100" y="803275"/>
          <a:ext cx="6281738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883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1F72-2AF8-CB43-9107-7BD3CA4B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US" dirty="0"/>
              <a:t>Interindustry differences in age structure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6FF90D9-EF4B-5F42-B6A4-82F51F18D0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18100" y="803275"/>
          <a:ext cx="6281738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60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0BEA3FC-526B-0640-991E-246301FFB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329436"/>
              </p:ext>
            </p:extLst>
          </p:nvPr>
        </p:nvGraphicFramePr>
        <p:xfrm>
          <a:off x="6096000" y="635526"/>
          <a:ext cx="4959350" cy="2557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04791F-0819-AE44-9706-6CD0BC0A5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798492"/>
              </p:ext>
            </p:extLst>
          </p:nvPr>
        </p:nvGraphicFramePr>
        <p:xfrm>
          <a:off x="5977397" y="3539595"/>
          <a:ext cx="4904740" cy="283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D1D2877-99AD-5247-9083-C2C1C65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industry patterns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E2535C-5A28-F941-BD7E-436928905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5323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99931</TotalTime>
  <Words>3027</Words>
  <Application>Microsoft Macintosh PowerPoint</Application>
  <PresentationFormat>Widescreen</PresentationFormat>
  <Paragraphs>909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Rockwell</vt:lpstr>
      <vt:lpstr>Wingdings</vt:lpstr>
      <vt:lpstr>Atlas</vt:lpstr>
      <vt:lpstr>Forever Young:  Where Older Workers Keep On Working </vt:lpstr>
      <vt:lpstr>PowerPoint Presentation</vt:lpstr>
      <vt:lpstr>Substitutes or complements?</vt:lpstr>
      <vt:lpstr>Trends for job shares and wages in ACS</vt:lpstr>
      <vt:lpstr>Main contributions of this paper</vt:lpstr>
      <vt:lpstr>More 65+ in long-term jobs</vt:lpstr>
      <vt:lpstr>Lower odds of being in a new job</vt:lpstr>
      <vt:lpstr>Interindustry differences in age structure</vt:lpstr>
      <vt:lpstr>Within industry patterns</vt:lpstr>
      <vt:lpstr>Age structure determinants</vt:lpstr>
      <vt:lpstr>Changes in the age structure</vt:lpstr>
      <vt:lpstr>Empirical framework</vt:lpstr>
      <vt:lpstr>Data sources</vt:lpstr>
      <vt:lpstr>PowerPoint Presentation</vt:lpstr>
      <vt:lpstr>Robustness checks</vt:lpstr>
      <vt:lpstr>PowerPoint Presentation</vt:lpstr>
      <vt:lpstr>PowerPoint Presentation</vt:lpstr>
      <vt:lpstr>Additional findings</vt:lpstr>
      <vt:lpstr>PowerPoint Presentation</vt:lpstr>
      <vt:lpstr>Closing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for Older Workers:  What Economists Think?  What are Firms Doing?</dc:title>
  <dc:creator>Steven G Allen</dc:creator>
  <cp:lastModifiedBy>Steven G Allen</cp:lastModifiedBy>
  <cp:revision>74</cp:revision>
  <cp:lastPrinted>2022-05-19T17:40:21Z</cp:lastPrinted>
  <dcterms:created xsi:type="dcterms:W3CDTF">2019-09-09T20:24:38Z</dcterms:created>
  <dcterms:modified xsi:type="dcterms:W3CDTF">2022-05-19T19:58:43Z</dcterms:modified>
</cp:coreProperties>
</file>