
<file path=[Content_Types].xml><?xml version="1.0" encoding="utf-8"?>
<Types xmlns="http://schemas.openxmlformats.org/package/2006/content-types">
  <Default Extension="png" ContentType="image/png"/>
  <Default Extension="pdf" ContentType="application/pd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4" r:id="rId7"/>
    <p:sldId id="263" r:id="rId8"/>
    <p:sldId id="295" r:id="rId9"/>
    <p:sldId id="294" r:id="rId10"/>
    <p:sldId id="266" r:id="rId11"/>
    <p:sldId id="296" r:id="rId12"/>
    <p:sldId id="283" r:id="rId13"/>
    <p:sldId id="271" r:id="rId14"/>
    <p:sldId id="290" r:id="rId15"/>
    <p:sldId id="273" r:id="rId16"/>
    <p:sldId id="276" r:id="rId17"/>
    <p:sldId id="275" r:id="rId18"/>
    <p:sldId id="297" r:id="rId19"/>
    <p:sldId id="280" r:id="rId20"/>
    <p:sldId id="289" r:id="rId21"/>
    <p:sldId id="299" r:id="rId22"/>
    <p:sldId id="284" r:id="rId23"/>
    <p:sldId id="285" r:id="rId24"/>
    <p:sldId id="293" r:id="rId25"/>
    <p:sldId id="286" r:id="rId26"/>
    <p:sldId id="287" r:id="rId27"/>
    <p:sldId id="288" r:id="rId28"/>
  </p:sldIdLst>
  <p:sldSz cx="9144000" cy="6858000" type="screen4x3"/>
  <p:notesSz cx="7077075" cy="9363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bert Bartlett" initials="RB" lastIdx="3" clrIdx="0">
    <p:extLst>
      <p:ext uri="{19B8F6BF-5375-455C-9EA6-DF929625EA0E}">
        <p15:presenceInfo xmlns:p15="http://schemas.microsoft.com/office/powerpoint/2012/main" userId="S::rbartlett@berkeley.edu::2b4148cd-16e4-4753-8334-781f4d097a5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4" autoAdjust="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1016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2" tIns="46966" rIns="93932" bIns="4696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2" tIns="46966" rIns="93932" bIns="46966" rtlCol="0"/>
          <a:lstStyle>
            <a:lvl1pPr algn="r">
              <a:defRPr sz="1200"/>
            </a:lvl1pPr>
          </a:lstStyle>
          <a:p>
            <a:fld id="{EF17F23E-55EC-6D44-8542-42EACE26BCA3}" type="datetimeFigureOut">
              <a:rPr lang="en-US" smtClean="0"/>
              <a:pPr/>
              <a:t>12/8/2021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2" tIns="46966" rIns="93932" bIns="4696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lIns="93932" tIns="46966" rIns="93932" bIns="4696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7"/>
            <a:ext cx="3066733" cy="468154"/>
          </a:xfrm>
          <a:prstGeom prst="rect">
            <a:avLst/>
          </a:prstGeom>
        </p:spPr>
        <p:txBody>
          <a:bodyPr vert="horz" lIns="93932" tIns="46966" rIns="93932" bIns="4696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7"/>
            <a:ext cx="3066733" cy="468154"/>
          </a:xfrm>
          <a:prstGeom prst="rect">
            <a:avLst/>
          </a:prstGeom>
        </p:spPr>
        <p:txBody>
          <a:bodyPr vert="horz" lIns="93932" tIns="46966" rIns="93932" bIns="46966" rtlCol="0" anchor="b"/>
          <a:lstStyle>
            <a:lvl1pPr algn="r">
              <a:defRPr sz="1200"/>
            </a:lvl1pPr>
          </a:lstStyle>
          <a:p>
            <a:fld id="{477036DC-7DC4-C647-B9DB-68294ADC9CB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396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Given that odd lot data has value for prediction (and only those with prop trading feeds can see it)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036DC-7DC4-C647-B9DB-68294ADC9CBC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9512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d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3.pd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3.pd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3.pd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3.pd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3.pd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3.pd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3.pd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2340" y="2130425"/>
            <a:ext cx="5621879" cy="1470025"/>
          </a:xfrm>
        </p:spPr>
        <p:txBody>
          <a:bodyPr>
            <a:normAutofit/>
          </a:bodyPr>
          <a:lstStyle>
            <a:lvl1pPr algn="l">
              <a:defRPr sz="320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340" y="3886200"/>
            <a:ext cx="4648200" cy="521276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7" name="Picture 6" descr="Johnson_Cornell_white.simple.eps"/>
          <p:cNvPicPr>
            <a:picLocks noChangeAspect="1"/>
          </p:cNvPicPr>
          <p:nvPr userDrawn="1"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3"/>
              <a:stretch>
                <a:fillRect/>
              </a:stretch>
            </p:blipFill>
          </mc:Choice>
          <mc:Fallback>
            <p:blipFill>
              <a:blip r:embed="rId4"/>
              <a:stretch>
                <a:fillRect/>
              </a:stretch>
            </p:blipFill>
          </mc:Fallback>
        </mc:AlternateContent>
        <p:spPr>
          <a:xfrm>
            <a:off x="457200" y="138736"/>
            <a:ext cx="3041478" cy="960466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627921"/>
          </a:xfrm>
        </p:spPr>
        <p:txBody>
          <a:bodyPr/>
          <a:lstStyle>
            <a:lvl1pPr>
              <a:defRPr b="0" i="0">
                <a:latin typeface="Arial Bold"/>
                <a:cs typeface="Arial Bold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95206"/>
            <a:ext cx="2133600" cy="190301"/>
          </a:xfrm>
          <a:prstGeom prst="rect">
            <a:avLst/>
          </a:prstGeom>
        </p:spPr>
        <p:txBody>
          <a:bodyPr/>
          <a:lstStyle>
            <a:lvl1pPr>
              <a:defRPr sz="900">
                <a:latin typeface="Arial"/>
                <a:cs typeface="Arial"/>
              </a:defRPr>
            </a:lvl1pPr>
          </a:lstStyle>
          <a:p>
            <a:fld id="{8EB3F71F-9844-47DE-B7A8-283113F5A672}" type="datetime1">
              <a:rPr lang="en-US" smtClean="0"/>
              <a:t>12/8/2021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95206"/>
            <a:ext cx="2895600" cy="190301"/>
          </a:xfrm>
          <a:prstGeom prst="rect">
            <a:avLst/>
          </a:prstGeo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595206"/>
            <a:ext cx="2133600" cy="190301"/>
          </a:xfrm>
          <a:prstGeom prst="rect">
            <a:avLst/>
          </a:prstGeo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D9D2BB75-639B-AE4D-B637-9C2A4FC05D9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Johnson_Cornell_white.simple.eps"/>
          <p:cNvPicPr>
            <a:picLocks noChangeAspect="1"/>
          </p:cNvPicPr>
          <p:nvPr userDrawn="1"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457200" y="64032"/>
            <a:ext cx="1730743" cy="546550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sz="3200" b="1" cap="all"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3"/>
          <p:cNvSpPr txBox="1">
            <a:spLocks/>
          </p:cNvSpPr>
          <p:nvPr userDrawn="1"/>
        </p:nvSpPr>
        <p:spPr>
          <a:xfrm>
            <a:off x="457200" y="6595206"/>
            <a:ext cx="2133600" cy="1903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sz="900">
                <a:latin typeface="Arial"/>
                <a:cs typeface="Arial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094F10-21E8-6D4F-BB4C-5513D24355B2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12/8/2021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6553200" y="6595206"/>
            <a:ext cx="2133600" cy="1903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sz="800">
                <a:latin typeface="Arial"/>
                <a:cs typeface="Arial"/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9D2BB75-639B-AE4D-B637-9C2A4FC05D96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9" name="Picture 8" descr="Johnson_Cornell_white.simple.eps"/>
          <p:cNvPicPr>
            <a:picLocks noChangeAspect="1"/>
          </p:cNvPicPr>
          <p:nvPr userDrawn="1"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457200" y="64032"/>
            <a:ext cx="1730743" cy="546550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54878"/>
            <a:ext cx="8229600" cy="1143000"/>
          </a:xfrm>
        </p:spPr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8044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8044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95206"/>
            <a:ext cx="2133600" cy="190301"/>
          </a:xfrm>
          <a:prstGeom prst="rect">
            <a:avLst/>
          </a:prstGeom>
        </p:spPr>
        <p:txBody>
          <a:bodyPr/>
          <a:lstStyle>
            <a:lvl1pPr>
              <a:defRPr sz="900">
                <a:latin typeface="Arial"/>
                <a:cs typeface="Arial"/>
              </a:defRPr>
            </a:lvl1pPr>
          </a:lstStyle>
          <a:p>
            <a:fld id="{56901D28-66B6-4EED-9FD3-7685ABC8A08A}" type="datetime1">
              <a:rPr lang="en-US" smtClean="0"/>
              <a:t>12/8/2021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95206"/>
            <a:ext cx="2895600" cy="190301"/>
          </a:xfrm>
          <a:prstGeom prst="rect">
            <a:avLst/>
          </a:prstGeo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595206"/>
            <a:ext cx="2133600" cy="190301"/>
          </a:xfrm>
          <a:prstGeom prst="rect">
            <a:avLst/>
          </a:prstGeo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D9D2BB75-639B-AE4D-B637-9C2A4FC05D9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Johnson_Cornell_white.simple.eps"/>
          <p:cNvPicPr>
            <a:picLocks noChangeAspect="1"/>
          </p:cNvPicPr>
          <p:nvPr userDrawn="1"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457200" y="64032"/>
            <a:ext cx="1730743" cy="546550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5487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1535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5511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01535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65511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95206"/>
            <a:ext cx="2133600" cy="190301"/>
          </a:xfrm>
          <a:prstGeom prst="rect">
            <a:avLst/>
          </a:prstGeom>
        </p:spPr>
        <p:txBody>
          <a:bodyPr/>
          <a:lstStyle>
            <a:lvl1pPr>
              <a:defRPr sz="900">
                <a:latin typeface="Arial"/>
                <a:cs typeface="Arial"/>
              </a:defRPr>
            </a:lvl1pPr>
          </a:lstStyle>
          <a:p>
            <a:fld id="{E2889ACE-6442-44B3-B166-6DF4D9EB410F}" type="datetime1">
              <a:rPr lang="en-US" smtClean="0"/>
              <a:t>12/8/2021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95206"/>
            <a:ext cx="2895600" cy="190301"/>
          </a:xfrm>
          <a:prstGeom prst="rect">
            <a:avLst/>
          </a:prstGeo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595206"/>
            <a:ext cx="2133600" cy="190301"/>
          </a:xfrm>
          <a:prstGeom prst="rect">
            <a:avLst/>
          </a:prstGeo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D9D2BB75-639B-AE4D-B637-9C2A4FC05D9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3" name="Picture 12" descr="Johnson_Cornell_white.simple.eps"/>
          <p:cNvPicPr>
            <a:picLocks noChangeAspect="1"/>
          </p:cNvPicPr>
          <p:nvPr userDrawn="1"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457200" y="64032"/>
            <a:ext cx="1730743" cy="546550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35170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95206"/>
            <a:ext cx="2133600" cy="190301"/>
          </a:xfrm>
          <a:prstGeom prst="rect">
            <a:avLst/>
          </a:prstGeom>
        </p:spPr>
        <p:txBody>
          <a:bodyPr/>
          <a:lstStyle>
            <a:lvl1pPr>
              <a:defRPr sz="900">
                <a:latin typeface="Arial"/>
                <a:cs typeface="Arial"/>
              </a:defRPr>
            </a:lvl1pPr>
          </a:lstStyle>
          <a:p>
            <a:fld id="{DA4D50D6-A4B6-4FE1-896D-D03989D36322}" type="datetime1">
              <a:rPr lang="en-US" smtClean="0"/>
              <a:t>12/8/2021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95206"/>
            <a:ext cx="2895600" cy="190301"/>
          </a:xfrm>
          <a:prstGeom prst="rect">
            <a:avLst/>
          </a:prstGeo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595206"/>
            <a:ext cx="2133600" cy="190301"/>
          </a:xfrm>
          <a:prstGeom prst="rect">
            <a:avLst/>
          </a:prstGeo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D9D2BB75-639B-AE4D-B637-9C2A4FC05D9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 descr="Johnson_Cornell_white.simple.eps"/>
          <p:cNvPicPr>
            <a:picLocks noChangeAspect="1"/>
          </p:cNvPicPr>
          <p:nvPr userDrawn="1"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457200" y="64032"/>
            <a:ext cx="1730743" cy="546550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74634"/>
            <a:ext cx="3008313" cy="1162050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774634"/>
            <a:ext cx="5111750" cy="5853113"/>
          </a:xfrm>
        </p:spPr>
        <p:txBody>
          <a:bodyPr/>
          <a:lstStyle>
            <a:lvl1pPr>
              <a:defRPr sz="3200">
                <a:latin typeface="Arial"/>
                <a:cs typeface="Arial"/>
              </a:defRPr>
            </a:lvl1pPr>
            <a:lvl2pPr>
              <a:defRPr sz="2800">
                <a:latin typeface="Arial"/>
                <a:cs typeface="Arial"/>
              </a:defRPr>
            </a:lvl2pPr>
            <a:lvl3pPr>
              <a:defRPr sz="2400">
                <a:latin typeface="Arial"/>
                <a:cs typeface="Arial"/>
              </a:defRPr>
            </a:lvl3pPr>
            <a:lvl4pPr>
              <a:defRPr sz="2000">
                <a:latin typeface="Arial"/>
                <a:cs typeface="Arial"/>
              </a:defRPr>
            </a:lvl4pPr>
            <a:lvl5pPr>
              <a:defRPr sz="2000">
                <a:latin typeface="Arial"/>
                <a:cs typeface="Arial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936684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95206"/>
            <a:ext cx="2133600" cy="190301"/>
          </a:xfrm>
          <a:prstGeom prst="rect">
            <a:avLst/>
          </a:prstGeom>
        </p:spPr>
        <p:txBody>
          <a:bodyPr/>
          <a:lstStyle>
            <a:lvl1pPr>
              <a:defRPr sz="900">
                <a:latin typeface="Arial"/>
                <a:cs typeface="Arial"/>
              </a:defRPr>
            </a:lvl1pPr>
          </a:lstStyle>
          <a:p>
            <a:fld id="{E1351956-7D45-480A-A703-C3B6653C6325}" type="datetime1">
              <a:rPr lang="en-US" smtClean="0"/>
              <a:t>12/8/2021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95206"/>
            <a:ext cx="2895600" cy="190301"/>
          </a:xfrm>
          <a:prstGeom prst="rect">
            <a:avLst/>
          </a:prstGeo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595206"/>
            <a:ext cx="2133600" cy="190301"/>
          </a:xfrm>
          <a:prstGeom prst="rect">
            <a:avLst/>
          </a:prstGeo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D9D2BB75-639B-AE4D-B637-9C2A4FC05D9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Johnson_Cornell_white.simple.eps"/>
          <p:cNvPicPr>
            <a:picLocks noChangeAspect="1"/>
          </p:cNvPicPr>
          <p:nvPr userDrawn="1"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457200" y="64032"/>
            <a:ext cx="1730743" cy="546550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5024712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836887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591450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95206"/>
            <a:ext cx="2133600" cy="190301"/>
          </a:xfrm>
          <a:prstGeom prst="rect">
            <a:avLst/>
          </a:prstGeom>
        </p:spPr>
        <p:txBody>
          <a:bodyPr/>
          <a:lstStyle>
            <a:lvl1pPr>
              <a:defRPr sz="900">
                <a:latin typeface="Arial"/>
                <a:cs typeface="Arial"/>
              </a:defRPr>
            </a:lvl1pPr>
          </a:lstStyle>
          <a:p>
            <a:fld id="{875FCBBF-3370-43C1-9694-44467424B476}" type="datetime1">
              <a:rPr lang="en-US" smtClean="0"/>
              <a:t>12/8/2021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95206"/>
            <a:ext cx="2895600" cy="190301"/>
          </a:xfrm>
          <a:prstGeom prst="rect">
            <a:avLst/>
          </a:prstGeo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595206"/>
            <a:ext cx="2133600" cy="190301"/>
          </a:xfrm>
          <a:prstGeom prst="rect">
            <a:avLst/>
          </a:prstGeo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D9D2BB75-639B-AE4D-B637-9C2A4FC05D9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Johnson_Cornell_white.simple.eps"/>
          <p:cNvPicPr>
            <a:picLocks noChangeAspect="1"/>
          </p:cNvPicPr>
          <p:nvPr userDrawn="1"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457200" y="64032"/>
            <a:ext cx="1730743" cy="546550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76555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9111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>
    <p:fade/>
  </p:transition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The Market Inside the Market: Odd-lot Quotes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340" y="3886199"/>
            <a:ext cx="4648200" cy="1210733"/>
          </a:xfrm>
        </p:spPr>
        <p:txBody>
          <a:bodyPr>
            <a:normAutofit fontScale="92500" lnSpcReduction="10000"/>
          </a:bodyPr>
          <a:lstStyle/>
          <a:p>
            <a:r>
              <a:rPr lang="en-US" sz="2600" dirty="0"/>
              <a:t>Robert Bartlett, Justin McCreary, Maureen O’Hara</a:t>
            </a:r>
          </a:p>
          <a:p>
            <a:r>
              <a:rPr lang="en-US" sz="2600" dirty="0"/>
              <a:t>NBER Dec. 10, 2021</a:t>
            </a: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294A85-9AF9-432D-894B-C1FA7DA3EB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Incidence of better prices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E444A1B2-C70C-44F5-900E-C0EEE3589D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55133" y="1608667"/>
            <a:ext cx="7493000" cy="4885266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8625C2D-BEB9-43A1-AD84-44FC2AC79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2BB75-639B-AE4D-B637-9C2A4FC05D96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361600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FE2158-BEC0-4FD2-A127-42CCE975B9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Could you actually trade in size?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6E4200-4555-40AE-A770-8D6EB53FA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2BB75-639B-AE4D-B637-9C2A4FC05D96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869878C7-970C-4BAE-97D8-F6E5293AEB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8637" y="1964267"/>
            <a:ext cx="8086725" cy="4194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0783972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558BE-F0E6-46C4-8648-28BAB1240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Overall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56A29C-626F-4B67-9E7D-299B43917E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59836"/>
            <a:ext cx="8229600" cy="4957240"/>
          </a:xfrm>
        </p:spPr>
        <p:txBody>
          <a:bodyPr/>
          <a:lstStyle/>
          <a:p>
            <a:r>
              <a:rPr lang="en-US" sz="2400" dirty="0"/>
              <a:t>The inside market is important for high price stocks where 47% of quotes are odd lots; not so much for lower price stocks.</a:t>
            </a:r>
          </a:p>
          <a:p>
            <a:r>
              <a:rPr lang="en-US" sz="2400" dirty="0"/>
              <a:t> The odd-lot spread is smaller for all stocks and a third lower for higher price stocks.</a:t>
            </a:r>
          </a:p>
          <a:p>
            <a:r>
              <a:rPr lang="en-US" sz="2400" dirty="0"/>
              <a:t>There is a better odd lot bid 17% of the time across all stocks and 42% of the time for high price stocks</a:t>
            </a:r>
          </a:p>
          <a:p>
            <a:r>
              <a:rPr lang="en-US" sz="2400" dirty="0"/>
              <a:t>There is substantial depth to execute against; conditional on odd lot quotes existing, the better odd lots in the book average 14% of the depth at the SIP</a:t>
            </a:r>
          </a:p>
          <a:p>
            <a:pPr marL="0" indent="0" algn="ctr">
              <a:buNone/>
            </a:pPr>
            <a:r>
              <a:rPr lang="en-US" sz="2400" dirty="0">
                <a:solidFill>
                  <a:srgbClr val="0070C0"/>
                </a:solidFill>
              </a:rPr>
              <a:t>What can you do with this odd-lot information??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482936-81DC-48C5-9A0E-3F10FC410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2BB75-639B-AE4D-B637-9C2A4FC05D96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263050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F615F-0FEB-4066-ABB6-78C37F2AF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Prediction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086CAE-3205-49F8-9BD8-403491411B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42322"/>
            <a:ext cx="8229600" cy="5074754"/>
          </a:xfrm>
        </p:spPr>
        <p:txBody>
          <a:bodyPr>
            <a:normAutofit/>
          </a:bodyPr>
          <a:lstStyle/>
          <a:p>
            <a:r>
              <a:rPr lang="en-US" dirty="0"/>
              <a:t>Does access to odd lot quote data provide traders with more valuable information than the SIP data alone?</a:t>
            </a:r>
          </a:p>
          <a:p>
            <a:pPr lvl="1"/>
            <a:r>
              <a:rPr lang="en-US" dirty="0"/>
              <a:t>We use linear regression and machine learning to ask if odd lot quotes are predictive of future trade prices</a:t>
            </a:r>
          </a:p>
          <a:p>
            <a:pPr lvl="2"/>
            <a:r>
              <a:rPr lang="en-US" sz="1900" dirty="0">
                <a:solidFill>
                  <a:srgbClr val="0070C0"/>
                </a:solidFill>
              </a:rPr>
              <a:t>Is quote data observed at the beginning of minute t predictive of the volume-weighted average price observed through the commencement of minute t+1, i.e. VWAPt+1?</a:t>
            </a:r>
          </a:p>
          <a:p>
            <a:pPr lvl="2"/>
            <a:r>
              <a:rPr lang="en-US" sz="2000" dirty="0">
                <a:solidFill>
                  <a:srgbClr val="0070C0"/>
                </a:solidFill>
              </a:rPr>
              <a:t>Can quote data predict whether VWAPt+1 is above the SIP midpoint at t?</a:t>
            </a:r>
          </a:p>
          <a:p>
            <a:pPr lvl="1"/>
            <a:r>
              <a:rPr lang="en-US" sz="2400" dirty="0"/>
              <a:t>We focus on Group 1 and Group 5 stocks</a:t>
            </a:r>
          </a:p>
          <a:p>
            <a:pPr lvl="1"/>
            <a:endParaRPr lang="en-US" sz="2300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3441A4-B58C-4BCF-869B-AAC4883B9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2BB75-639B-AE4D-B637-9C2A4FC05D96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5758049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DF64616-A6A2-4DBA-9D23-3019B2019AE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SIP Spread</a:t>
            </a:r>
            <a:r>
              <a:rPr lang="en-US" dirty="0"/>
              <a:t>: The quoted spread based on the best bid and offer shown by the SIPs</a:t>
            </a:r>
          </a:p>
          <a:p>
            <a:r>
              <a:rPr lang="en-US" dirty="0">
                <a:solidFill>
                  <a:srgbClr val="FF0000"/>
                </a:solidFill>
              </a:rPr>
              <a:t>SIP Midpoint</a:t>
            </a:r>
            <a:r>
              <a:rPr lang="en-US" dirty="0"/>
              <a:t>: The midpoint of the best bid and offer shown by the SIPs</a:t>
            </a:r>
          </a:p>
          <a:p>
            <a:r>
              <a:rPr lang="en-US" dirty="0">
                <a:solidFill>
                  <a:srgbClr val="FF0000"/>
                </a:solidFill>
              </a:rPr>
              <a:t>SIP Imbalance</a:t>
            </a:r>
            <a:r>
              <a:rPr lang="en-US" dirty="0"/>
              <a:t>: The difference between the displayed depth at the SIP bid and SIP offer</a:t>
            </a:r>
          </a:p>
          <a:p>
            <a:r>
              <a:rPr lang="en-US" dirty="0">
                <a:solidFill>
                  <a:srgbClr val="FF0000"/>
                </a:solidFill>
              </a:rPr>
              <a:t>Prior SIP MP Return</a:t>
            </a:r>
            <a:r>
              <a:rPr lang="en-US" dirty="0"/>
              <a:t>: The log difference between the SIP Midpoint from the start of the minute t-1 to the start of the minute 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32DD10E-C42A-414F-8739-39C570139A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799410"/>
            <a:ext cx="4038600" cy="4806993"/>
          </a:xfrm>
        </p:spPr>
        <p:txBody>
          <a:bodyPr>
            <a:noAutofit/>
          </a:bodyPr>
          <a:lstStyle/>
          <a:p>
            <a:r>
              <a:rPr lang="en-US" sz="1100" dirty="0">
                <a:solidFill>
                  <a:srgbClr val="FF0000"/>
                </a:solidFill>
              </a:rPr>
              <a:t>OL Spread</a:t>
            </a:r>
            <a:r>
              <a:rPr lang="en-US" sz="1100" dirty="0"/>
              <a:t>: The quoted spread based on the best bid and offer across all exchange data feeds</a:t>
            </a:r>
          </a:p>
          <a:p>
            <a:r>
              <a:rPr lang="en-US" sz="1100" dirty="0">
                <a:solidFill>
                  <a:srgbClr val="FF0000"/>
                </a:solidFill>
              </a:rPr>
              <a:t>OL Midpoi</a:t>
            </a:r>
            <a:r>
              <a:rPr lang="en-US" sz="1100" dirty="0"/>
              <a:t>nt: The midpoint of the best bid and offer across all exchange data </a:t>
            </a:r>
          </a:p>
          <a:p>
            <a:pPr marL="0" indent="0">
              <a:buNone/>
            </a:pPr>
            <a:r>
              <a:rPr lang="en-US" sz="1100" dirty="0"/>
              <a:t>	feeds</a:t>
            </a:r>
          </a:p>
          <a:p>
            <a:r>
              <a:rPr lang="en-US" sz="1100" dirty="0">
                <a:solidFill>
                  <a:srgbClr val="FF0000"/>
                </a:solidFill>
              </a:rPr>
              <a:t>Difference:</a:t>
            </a:r>
            <a:r>
              <a:rPr lang="en-US" sz="1100" dirty="0"/>
              <a:t> The log difference between the OL Midpoint and the SIP Midpoint</a:t>
            </a:r>
          </a:p>
          <a:p>
            <a:r>
              <a:rPr lang="en-US" sz="1100" dirty="0">
                <a:solidFill>
                  <a:srgbClr val="FF0000"/>
                </a:solidFill>
              </a:rPr>
              <a:t>OL Imbalance</a:t>
            </a:r>
            <a:r>
              <a:rPr lang="en-US" sz="1100" dirty="0"/>
              <a:t>: The difference between the displayed depth at the best bid and offer based on exchange data</a:t>
            </a:r>
          </a:p>
          <a:p>
            <a:r>
              <a:rPr lang="en-US" sz="1100" dirty="0">
                <a:solidFill>
                  <a:srgbClr val="FF0000"/>
                </a:solidFill>
              </a:rPr>
              <a:t>Prior OL MP Return</a:t>
            </a:r>
            <a:r>
              <a:rPr lang="en-US" sz="1100" dirty="0"/>
              <a:t> The log difference between the OL Midpoint from the start of minute t-1 to the start of the minute t</a:t>
            </a:r>
          </a:p>
          <a:p>
            <a:r>
              <a:rPr lang="en-US" sz="1100" dirty="0">
                <a:solidFill>
                  <a:srgbClr val="FF0000"/>
                </a:solidFill>
              </a:rPr>
              <a:t>OL Bid Depth </a:t>
            </a:r>
            <a:r>
              <a:rPr lang="en-US" sz="1100" dirty="0"/>
              <a:t>The cumulative depth at the bid at odd lot prices that are inside the best bid shown by the SIPs (“SIP 	Bid”), divided by the depth at SIP Bid</a:t>
            </a:r>
          </a:p>
          <a:p>
            <a:r>
              <a:rPr lang="en-US" sz="1100" dirty="0">
                <a:solidFill>
                  <a:srgbClr val="FF0000"/>
                </a:solidFill>
              </a:rPr>
              <a:t>OL Offer Depth </a:t>
            </a:r>
            <a:r>
              <a:rPr lang="en-US" sz="1100" dirty="0"/>
              <a:t>The cumulative depth at the offer at odd lot prices that are inside the best offer shown by the SIPs (“SIP Offer”), divided by the depth at the SIP Offer</a:t>
            </a:r>
          </a:p>
          <a:p>
            <a:r>
              <a:rPr lang="en-US" sz="1100" dirty="0">
                <a:solidFill>
                  <a:srgbClr val="FF0000"/>
                </a:solidFill>
              </a:rPr>
              <a:t>Better Bid </a:t>
            </a:r>
            <a:r>
              <a:rPr lang="en-US" sz="1100" dirty="0"/>
              <a:t>An indicator for whether odd lot quotes exist that are superior to the SIP Bid </a:t>
            </a:r>
          </a:p>
          <a:p>
            <a:r>
              <a:rPr lang="en-US" sz="1100" dirty="0">
                <a:solidFill>
                  <a:srgbClr val="FF0000"/>
                </a:solidFill>
              </a:rPr>
              <a:t>Better Offer </a:t>
            </a:r>
            <a:r>
              <a:rPr lang="en-US" sz="1100" dirty="0"/>
              <a:t>An indicator for whether odd lot quotes exist that are superior to the SIP Offer </a:t>
            </a:r>
          </a:p>
          <a:p>
            <a:r>
              <a:rPr lang="en-US" sz="1100" dirty="0">
                <a:solidFill>
                  <a:srgbClr val="FF0000"/>
                </a:solidFill>
              </a:rPr>
              <a:t>Bid Level Count </a:t>
            </a:r>
            <a:r>
              <a:rPr lang="en-US" sz="1100" dirty="0"/>
              <a:t>of the number of price points where superior odd lot pricing exists relative to the SIP Bid</a:t>
            </a:r>
          </a:p>
          <a:p>
            <a:r>
              <a:rPr lang="en-US" sz="1100" dirty="0">
                <a:solidFill>
                  <a:srgbClr val="FF0000"/>
                </a:solidFill>
              </a:rPr>
              <a:t>Offer Level Count </a:t>
            </a:r>
            <a:r>
              <a:rPr lang="en-US" sz="1100" dirty="0"/>
              <a:t>of the number of price points where superior odd lot pricing exists relative to the SIP </a:t>
            </a:r>
            <a:r>
              <a:rPr lang="en-US" sz="1100" dirty="0" err="1"/>
              <a:t>Offe</a:t>
            </a:r>
            <a:endParaRPr lang="en-US" sz="11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CB184D-D542-4095-BFF1-3265CED818CF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0" y="1152525"/>
            <a:ext cx="4040188" cy="447675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SIP data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D024405-8B1D-4A93-840F-308C8D3CD889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5102225" y="954088"/>
            <a:ext cx="4041775" cy="646112"/>
          </a:xfrm>
        </p:spPr>
        <p:txBody>
          <a:bodyPr>
            <a:normAutofit/>
          </a:bodyPr>
          <a:lstStyle/>
          <a:p>
            <a:r>
              <a:rPr lang="en-US" dirty="0"/>
              <a:t>Odd-lot data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4C8E26D0-CB1F-43A2-AAD1-38C9CF604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2BB75-639B-AE4D-B637-9C2A4FC05D96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B758072-5A12-1045-AF76-E2B4FB5239FA}"/>
              </a:ext>
            </a:extLst>
          </p:cNvPr>
          <p:cNvSpPr txBox="1"/>
          <p:nvPr/>
        </p:nvSpPr>
        <p:spPr>
          <a:xfrm>
            <a:off x="3139888" y="0"/>
            <a:ext cx="2711823" cy="10156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500" dirty="0"/>
              <a:t>Plus, both models also use: </a:t>
            </a:r>
          </a:p>
          <a:p>
            <a:pPr marL="285750" indent="-285750">
              <a:buFontTx/>
              <a:buChar char="-"/>
            </a:pPr>
            <a:r>
              <a:rPr lang="en-US" sz="1500" dirty="0">
                <a:solidFill>
                  <a:srgbClr val="FF0000"/>
                </a:solidFill>
              </a:rPr>
              <a:t>Prior minute’s VWAP  Return</a:t>
            </a:r>
          </a:p>
          <a:p>
            <a:pPr marL="285750" indent="-285750">
              <a:buFontTx/>
              <a:buChar char="-"/>
            </a:pPr>
            <a:r>
              <a:rPr lang="en-US" sz="1500" dirty="0">
                <a:solidFill>
                  <a:srgbClr val="FF0000"/>
                </a:solidFill>
              </a:rPr>
              <a:t>Volume</a:t>
            </a:r>
          </a:p>
          <a:p>
            <a:pPr marL="285750" indent="-285750">
              <a:buFontTx/>
              <a:buChar char="-"/>
            </a:pPr>
            <a:r>
              <a:rPr lang="en-US" sz="1500" dirty="0">
                <a:solidFill>
                  <a:srgbClr val="FF0000"/>
                </a:solidFill>
              </a:rPr>
              <a:t>Cumulative Volume</a:t>
            </a:r>
          </a:p>
        </p:txBody>
      </p:sp>
    </p:spTree>
    <p:extLst>
      <p:ext uri="{BB962C8B-B14F-4D97-AF65-F5344CB8AC3E}">
        <p14:creationId xmlns:p14="http://schemas.microsoft.com/office/powerpoint/2010/main" val="251380204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0F460D2-20C5-4CC9-9F7A-56BAA4F3A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Regression results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8D379B7-DF13-4FC2-9E47-4C543C2373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69774"/>
            <a:ext cx="8229600" cy="4947301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For SIP data – some predictability</a:t>
            </a:r>
          </a:p>
          <a:p>
            <a:pPr lvl="2"/>
            <a:r>
              <a:rPr lang="en-US" dirty="0"/>
              <a:t>Positive and significant coefficients -prior minutes VWAP return; Prior minutes trading volume; SIP imbalance; Prior SIP midpoint return</a:t>
            </a:r>
          </a:p>
          <a:p>
            <a:pPr lvl="2"/>
            <a:r>
              <a:rPr lang="en-US" dirty="0"/>
              <a:t>Negative and significant coefficients –cumulative trading volume; SIP spread</a:t>
            </a:r>
          </a:p>
          <a:p>
            <a:r>
              <a:rPr lang="en-US" dirty="0"/>
              <a:t>For SIP + Odd-lot data – stronger results</a:t>
            </a:r>
          </a:p>
          <a:p>
            <a:pPr lvl="2"/>
            <a:r>
              <a:rPr lang="en-US" dirty="0"/>
              <a:t>Notable positives– prior minute VWAP return; OL Spread (SIP spread still negative); Difference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A 10% increase in the OL midpoint relative to the SIP midpoint predicts a 2.2% increase in VWAP return over the next minute (a 5% increase for Group 5 stocks)</a:t>
            </a:r>
          </a:p>
          <a:p>
            <a:pPr lvl="1"/>
            <a:r>
              <a:rPr lang="en-US" dirty="0"/>
              <a:t>But…the fit of both models is low although the OL model R-squared is 5 times better</a:t>
            </a:r>
          </a:p>
          <a:p>
            <a:pPr lvl="1"/>
            <a:endParaRPr lang="en-US" dirty="0">
              <a:solidFill>
                <a:srgbClr val="0070C0"/>
              </a:solidFill>
            </a:endParaRPr>
          </a:p>
          <a:p>
            <a:pPr lvl="2"/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3D7CC69-3164-439C-AAC9-369332C19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2BB75-639B-AE4D-B637-9C2A4FC05D96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539652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4DE66-071D-4288-96C7-092E7D48F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Machine Learning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DE1C0E-FC0D-42B1-8625-2F0CAA5277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59836"/>
            <a:ext cx="8229600" cy="4957240"/>
          </a:xfrm>
        </p:spPr>
        <p:txBody>
          <a:bodyPr>
            <a:noAutofit/>
          </a:bodyPr>
          <a:lstStyle/>
          <a:p>
            <a:r>
              <a:rPr lang="en-US" sz="2400" dirty="0"/>
              <a:t>We fit a supervised machine learning algorithm in which we fit a function to predict whether VWAPt+1 is higher than the SIP midpoint at t</a:t>
            </a:r>
          </a:p>
          <a:p>
            <a:r>
              <a:rPr lang="en-US" sz="2400" dirty="0"/>
              <a:t>The function we fit uses </a:t>
            </a:r>
            <a:r>
              <a:rPr lang="en-US" sz="2400" dirty="0" err="1"/>
              <a:t>XGBoost</a:t>
            </a:r>
            <a:r>
              <a:rPr lang="en-US" sz="2400" dirty="0"/>
              <a:t>, a gradient boosting algorithm related to random forest</a:t>
            </a:r>
          </a:p>
          <a:p>
            <a:r>
              <a:rPr lang="en-US" sz="2400" dirty="0"/>
              <a:t>We focus on Group 1 and Group 5 stocks and fit two “SIP Models” and two “OL models”</a:t>
            </a:r>
          </a:p>
          <a:p>
            <a:r>
              <a:rPr lang="en-US" sz="2400" dirty="0"/>
              <a:t>We split each data set such that two-thirds of observations are assigned to a training set (7.0 (1.9) million observations) and fit and tune our models</a:t>
            </a:r>
          </a:p>
          <a:p>
            <a:r>
              <a:rPr lang="en-US" sz="2400" dirty="0"/>
              <a:t>We evaluate the models out of sample predictions on the held-out sample  - 3.7 (0.9) million stock minute obs.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C4F51A-73D6-43FF-8C6F-1A0B8943E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2BB75-639B-AE4D-B637-9C2A4FC05D96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4300310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19D7A-E6DC-44EF-B014-FFF8BADB52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Predictors of future performance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870A6E16-9332-4EF8-90DC-07D8B4EB81B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75253" y="1542321"/>
            <a:ext cx="7374834" cy="5074379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0C993B-5118-43A1-8A26-FDAAFF4B9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2BB75-639B-AE4D-B637-9C2A4FC05D96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013972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1F4ACA-1D18-4849-8E62-97501CFC1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well do we do?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4EF3A33-7F22-4FFD-BB14-F1E78CB2D348}"/>
              </a:ext>
            </a:extLst>
          </p:cNvPr>
          <p:cNvSpPr txBox="1"/>
          <p:nvPr/>
        </p:nvSpPr>
        <p:spPr>
          <a:xfrm>
            <a:off x="1053548" y="4174434"/>
            <a:ext cx="690769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Results for group 1 show good predictability but little gain from the OL data</a:t>
            </a:r>
          </a:p>
          <a:p>
            <a:endParaRPr lang="en-US" sz="2400" dirty="0"/>
          </a:p>
          <a:p>
            <a:r>
              <a:rPr lang="en-US" sz="2400" dirty="0"/>
              <a:t>Results for group 5 are all improved with OL data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4770983-0EC7-4B76-B3FF-69D0086DB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2BB75-639B-AE4D-B637-9C2A4FC05D96}" type="slidenum">
              <a:rPr lang="en-US" smtClean="0"/>
              <a:pPr/>
              <a:t>18</a:t>
            </a:fld>
            <a:endParaRPr lang="en-US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1815F05B-BC62-4997-90A9-0B391B27F9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07733" y="1659467"/>
            <a:ext cx="5569479" cy="265853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843C7B1-E43B-4A62-BCA1-425914EE50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8533" y="2325008"/>
            <a:ext cx="1363134" cy="1732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401171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4033D7-74F5-4B0B-9073-2DAB4E55C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Feature importance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0827C5-D85F-4F81-948D-C10950D7A2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17134"/>
            <a:ext cx="8229600" cy="4999942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We use the </a:t>
            </a:r>
            <a:r>
              <a:rPr lang="en-US" dirty="0" err="1"/>
              <a:t>SHapley</a:t>
            </a:r>
            <a:r>
              <a:rPr lang="en-US" dirty="0"/>
              <a:t> Additive </a:t>
            </a:r>
            <a:r>
              <a:rPr lang="en-US" dirty="0" err="1"/>
              <a:t>exPlanations</a:t>
            </a:r>
            <a:r>
              <a:rPr lang="en-US" dirty="0"/>
              <a:t> (SHAP) method to explore why the odd lot data are driving these performance enhancements within the Group 5 data</a:t>
            </a:r>
          </a:p>
          <a:p>
            <a:pPr lvl="1"/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the SHAP method </a:t>
            </a:r>
            <a:r>
              <a:rPr lang="en-US" dirty="0"/>
              <a:t>estimates the marginal contribution of each feature in explaining an individual predicted outcome, relative to the expected probability within the sample data.</a:t>
            </a:r>
          </a:p>
          <a:p>
            <a:pPr lvl="1"/>
            <a:r>
              <a:rPr lang="en-US" dirty="0"/>
              <a:t> a feature’s SHAP value is calculated for each individual observation as the change in the predicted probability of a positive classification due to the addition of that feature, averaged across all possible combinations of the feature values for that observation</a:t>
            </a:r>
          </a:p>
          <a:p>
            <a:r>
              <a:rPr lang="en-US" dirty="0"/>
              <a:t>We calculate SHAP values for all features in our training data set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584A59-27B1-4AC6-9D8B-6A7902889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2BB75-639B-AE4D-B637-9C2A4FC05D96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3731910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And the best price is…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03400"/>
            <a:ext cx="8229600" cy="4813675"/>
          </a:xfrm>
        </p:spPr>
        <p:txBody>
          <a:bodyPr>
            <a:normAutofit fontScale="92500"/>
          </a:bodyPr>
          <a:lstStyle/>
          <a:p>
            <a:r>
              <a:rPr lang="en-US" dirty="0"/>
              <a:t>The NBBO (national best bid or offer) is the cornerstone of the U.S. equity markets</a:t>
            </a:r>
          </a:p>
          <a:p>
            <a:pPr lvl="1"/>
            <a:r>
              <a:rPr lang="en-US" dirty="0"/>
              <a:t>It displays the “best” prices to buy or sell U.S. listed equities at every point in the trading day.</a:t>
            </a:r>
          </a:p>
          <a:p>
            <a:r>
              <a:rPr lang="en-US" dirty="0">
                <a:solidFill>
                  <a:srgbClr val="FF0000"/>
                </a:solidFill>
              </a:rPr>
              <a:t>Except that it doesn’t!</a:t>
            </a:r>
          </a:p>
          <a:p>
            <a:pPr lvl="1"/>
            <a:r>
              <a:rPr lang="en-US" dirty="0"/>
              <a:t>The NBBO is based on round lots of 100 shares but limit orders for smaller amounts (odd lots) routinely exist</a:t>
            </a:r>
          </a:p>
          <a:p>
            <a:pPr lvl="1"/>
            <a:r>
              <a:rPr lang="en-US" dirty="0"/>
              <a:t>This gives rise to an “inside market” that is visible only  to those with proprietary trading feeds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C1F0F0-37E9-46CF-B03A-A6CC9557A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2BB75-639B-AE4D-B637-9C2A4FC05D96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20B16-63CE-4575-9F83-E0AAAF3E2E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features matter most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8C23185-F37B-4A16-8B83-2D4CA616D25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23122" y="1542321"/>
            <a:ext cx="7563677" cy="4997385"/>
          </a:xfrm>
          <a:prstGeom prst="rect">
            <a:avLst/>
          </a:prstGeom>
        </p:spPr>
      </p:pic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245F9E-7E6B-4D27-B4CB-769E247D4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2BB75-639B-AE4D-B637-9C2A4FC05D96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38609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FDFBB-AD62-4B79-8DA6-0B14C8714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err="1"/>
              <a:t>Beeswarm</a:t>
            </a:r>
            <a:r>
              <a:rPr lang="en-US" sz="3200" dirty="0"/>
              <a:t> plot of SHAP value distributions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BCE307B-9E1E-4DCE-8180-57264E6F05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49375" y="1761067"/>
            <a:ext cx="6660092" cy="4343399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378202-C0FF-4F5E-A72C-3F3B6CE23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2BB75-639B-AE4D-B637-9C2A4FC05D96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566208"/>
      </p:ext>
    </p:extLst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2B9A8-ABA7-4AC8-933C-3B4FBC357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95739"/>
            <a:ext cx="8229600" cy="1182757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Can we make money off of this?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D7699D-BB69-4F30-A346-D4EAB392D0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78496"/>
            <a:ext cx="8229600" cy="4738580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Using the held out sample, we estimate the profits of a round trip trade that begins with a purchase at the start of minute t and ends with a sale at VWAPt+1</a:t>
            </a:r>
          </a:p>
          <a:p>
            <a:r>
              <a:rPr lang="en-US" sz="2400" dirty="0"/>
              <a:t>We limit trading to those stock minutes where the model predicts a positive label.</a:t>
            </a:r>
          </a:p>
          <a:p>
            <a:pPr lvl="1"/>
            <a:r>
              <a:rPr lang="en-US" sz="2000" dirty="0"/>
              <a:t>We also look at higher prediction thresholds (e.g. 65%)</a:t>
            </a:r>
          </a:p>
          <a:p>
            <a:r>
              <a:rPr lang="en-US" sz="2400" dirty="0">
                <a:solidFill>
                  <a:srgbClr val="0070C0"/>
                </a:solidFill>
              </a:rPr>
              <a:t>We include transaction costs </a:t>
            </a:r>
            <a:r>
              <a:rPr lang="en-US" sz="2400" dirty="0"/>
              <a:t>by calculating the mean effective half spread for all stock-days in the test data by exchange. We assume all purchases pay the half spread.</a:t>
            </a:r>
          </a:p>
          <a:p>
            <a:pPr lvl="1"/>
            <a:r>
              <a:rPr lang="en-US" sz="2000" dirty="0">
                <a:solidFill>
                  <a:srgbClr val="0070C0"/>
                </a:solidFill>
              </a:rPr>
              <a:t>Basic idea is you enter a market buy order and limit sell order at t</a:t>
            </a:r>
          </a:p>
          <a:p>
            <a:r>
              <a:rPr lang="en-US" sz="2400" dirty="0"/>
              <a:t>Group 1 – strategy results in 30,000 trades per day; Group 5 – 8,000 trades per day</a:t>
            </a:r>
          </a:p>
          <a:p>
            <a:pPr marL="0" indent="0">
              <a:buNone/>
            </a:pPr>
            <a:endParaRPr lang="en-US" sz="14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5C3333-4F73-424B-8B88-39E217FAB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2BB75-639B-AE4D-B637-9C2A4FC05D96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559695"/>
      </p:ext>
    </p:extLst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06906-8E74-449F-9396-F6A891E02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0663A17A-9A11-4E2D-84BA-9CE79A75A38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44217" y="914400"/>
            <a:ext cx="7523922" cy="564542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0D368EF-871D-4539-A840-686DF8D4ACC6}"/>
              </a:ext>
            </a:extLst>
          </p:cNvPr>
          <p:cNvSpPr txBox="1"/>
          <p:nvPr/>
        </p:nvSpPr>
        <p:spPr>
          <a:xfrm>
            <a:off x="5476461" y="1351722"/>
            <a:ext cx="1321904" cy="64633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OL average daily return of 1.42% at 65% threshold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7D4A483A-9DAA-4055-A840-EB9CCD989DF9}"/>
              </a:ext>
            </a:extLst>
          </p:cNvPr>
          <p:cNvCxnSpPr/>
          <p:nvPr/>
        </p:nvCxnSpPr>
        <p:spPr>
          <a:xfrm>
            <a:off x="5685183" y="1998053"/>
            <a:ext cx="208721" cy="30782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955D1FA-2E17-4955-B73F-FE3028B81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2BB75-639B-AE4D-B637-9C2A4FC05D96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5071461"/>
      </p:ext>
    </p:extLst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74635F-3C98-468A-BA18-9A3D69C63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Distribution of returns with 70% threshold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65052DE-91B3-4C56-91E6-530AECB82F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60475" y="2006600"/>
            <a:ext cx="6487583" cy="4080141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A6C643-F11A-468F-8F08-E12E23A9B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2BB75-639B-AE4D-B637-9C2A4FC05D96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013530"/>
      </p:ext>
    </p:extLst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207C0-9AE1-4239-83A3-E5CDF668E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Is redefining the round lot the answer?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6CA82-E814-4AAC-A24D-F4BFA70AFA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30018"/>
            <a:ext cx="8229600" cy="4987058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The SEC, as part of Reg NMS II, proposes redefining the round lot</a:t>
            </a:r>
          </a:p>
          <a:p>
            <a:pPr lvl="1"/>
            <a:r>
              <a:rPr lang="en-US" sz="2400" dirty="0">
                <a:solidFill>
                  <a:srgbClr val="0070C0"/>
                </a:solidFill>
              </a:rPr>
              <a:t>For stocks with prices at or below $250.00, a round lot stays at 100 shares; </a:t>
            </a:r>
          </a:p>
          <a:p>
            <a:pPr lvl="1"/>
            <a:r>
              <a:rPr lang="en-US" sz="2400" dirty="0">
                <a:solidFill>
                  <a:srgbClr val="0070C0"/>
                </a:solidFill>
              </a:rPr>
              <a:t>stock prices greater than $250.00 and up to $1000.00, a round lot would be 40 shares; </a:t>
            </a:r>
          </a:p>
          <a:p>
            <a:pPr lvl="1"/>
            <a:r>
              <a:rPr lang="en-US" sz="2400" dirty="0">
                <a:solidFill>
                  <a:srgbClr val="0070C0"/>
                </a:solidFill>
              </a:rPr>
              <a:t>for stocks above $1000.00 up to $10,000.00, 10 shares; </a:t>
            </a:r>
          </a:p>
          <a:p>
            <a:pPr lvl="1"/>
            <a:r>
              <a:rPr lang="en-US" sz="2400" dirty="0">
                <a:solidFill>
                  <a:srgbClr val="0070C0"/>
                </a:solidFill>
              </a:rPr>
              <a:t>and for stocks above that level, 1 share. </a:t>
            </a:r>
          </a:p>
          <a:p>
            <a:r>
              <a:rPr lang="en-US" sz="2800" dirty="0"/>
              <a:t>We use the new definitions and see how it would have affected odd lot incidence in our sample</a:t>
            </a:r>
          </a:p>
          <a:p>
            <a:pPr marL="457200" lvl="1" indent="0" algn="ctr">
              <a:buNone/>
            </a:pPr>
            <a:r>
              <a:rPr lang="en-US" sz="2400" b="1" dirty="0">
                <a:solidFill>
                  <a:srgbClr val="FF0000"/>
                </a:solidFill>
              </a:rPr>
              <a:t>Disclaimer – this assumes no change in trading behavior which may be important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9614F5-52E3-42DD-81CF-AAC3BB03D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2BB75-639B-AE4D-B637-9C2A4FC05D96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7637781"/>
      </p:ext>
    </p:extLst>
  </p:cSld>
  <p:clrMapOvr>
    <a:masterClrMapping/>
  </p:clrMapOvr>
  <p:transition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70FF8-5F6F-4AB6-BC0F-839AEBFBF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0BF221C4-3041-4ED0-999B-9D753BC7D16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3631" y="745067"/>
            <a:ext cx="8030818" cy="5466768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113553E8-644D-4CB6-ADEF-8E1C1066B73E}"/>
              </a:ext>
            </a:extLst>
          </p:cNvPr>
          <p:cNvSpPr/>
          <p:nvPr/>
        </p:nvSpPr>
        <p:spPr>
          <a:xfrm flipV="1">
            <a:off x="6539948" y="6623436"/>
            <a:ext cx="705678" cy="45719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AC35D89C-87DC-43B8-B558-719D10673C76}"/>
              </a:ext>
            </a:extLst>
          </p:cNvPr>
          <p:cNvSpPr/>
          <p:nvPr/>
        </p:nvSpPr>
        <p:spPr>
          <a:xfrm>
            <a:off x="6072809" y="5039139"/>
            <a:ext cx="467139" cy="178904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69495C14-B252-4A1E-B751-16AE17EA593D}"/>
              </a:ext>
            </a:extLst>
          </p:cNvPr>
          <p:cNvSpPr/>
          <p:nvPr/>
        </p:nvSpPr>
        <p:spPr>
          <a:xfrm>
            <a:off x="5953539" y="3220278"/>
            <a:ext cx="586409" cy="178904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4D4BA3F6-C31A-4DBF-ADA4-E5A3F7D96102}"/>
              </a:ext>
            </a:extLst>
          </p:cNvPr>
          <p:cNvSpPr/>
          <p:nvPr/>
        </p:nvSpPr>
        <p:spPr>
          <a:xfrm>
            <a:off x="6072809" y="1411357"/>
            <a:ext cx="467139" cy="178904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AA88DA64-95A7-4F82-A7B5-113A12FBB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2BB75-639B-AE4D-B637-9C2A4FC05D96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183820"/>
      </p:ext>
    </p:extLst>
  </p:cSld>
  <p:clrMapOvr>
    <a:masterClrMapping/>
  </p:clrMapOvr>
  <p:transition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08D193-758B-4AB8-9F48-C71D58CB49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DACC26-0A0C-43D0-BB7C-9256B09F88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63120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en-US" dirty="0"/>
              <a:t>For many stocks the inside market is large, active, informative, and largely invisible</a:t>
            </a:r>
          </a:p>
          <a:p>
            <a:r>
              <a:rPr lang="en-US" dirty="0"/>
              <a:t>Traders who can see odd lot quotes have valuable information relative to what is on the SIP</a:t>
            </a:r>
          </a:p>
          <a:p>
            <a:r>
              <a:rPr lang="en-US" dirty="0"/>
              <a:t>The SEC’s proposed solution will likely help but not resolve the problem</a:t>
            </a:r>
          </a:p>
          <a:p>
            <a:r>
              <a:rPr lang="en-US" dirty="0"/>
              <a:t>Why don’t firms solve this problem by splitting their stocks???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502E0B-5CDA-4360-A85C-8B004E480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2BB75-639B-AE4D-B637-9C2A4FC05D96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435682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F1379-85F0-47CE-ACDE-88527FE41B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Odd-lot quotes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1A2572-936E-4D2A-A8F7-F6FFB9570D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42322"/>
            <a:ext cx="8229600" cy="5074754"/>
          </a:xfrm>
        </p:spPr>
        <p:txBody>
          <a:bodyPr>
            <a:normAutofit/>
          </a:bodyPr>
          <a:lstStyle/>
          <a:p>
            <a:r>
              <a:rPr lang="en-US" sz="2800" dirty="0"/>
              <a:t>This paper investigate odd-lot quotes and the inside market</a:t>
            </a:r>
          </a:p>
          <a:p>
            <a:pPr lvl="1"/>
            <a:r>
              <a:rPr lang="en-US" sz="2400" dirty="0"/>
              <a:t>For some stocks, odd-lots quotes play a large role</a:t>
            </a:r>
          </a:p>
          <a:p>
            <a:pPr lvl="2"/>
            <a:r>
              <a:rPr lang="en-US" dirty="0">
                <a:solidFill>
                  <a:srgbClr val="FF0000"/>
                </a:solidFill>
              </a:rPr>
              <a:t>60% of the time a better odd-lot bid is available for Amazon; 54% for Google; 53% for Tesla</a:t>
            </a:r>
          </a:p>
          <a:p>
            <a:pPr lvl="2"/>
            <a:r>
              <a:rPr lang="en-US" dirty="0">
                <a:solidFill>
                  <a:srgbClr val="FF0000"/>
                </a:solidFill>
              </a:rPr>
              <a:t>Odd-lot spreads average 26% better for our top (price)  quintile of stocks</a:t>
            </a:r>
          </a:p>
          <a:p>
            <a:pPr lvl="1"/>
            <a:r>
              <a:rPr lang="en-US" sz="2400" dirty="0"/>
              <a:t>For almost every stock, odd-lots constitute a large and growing proportion of order flow</a:t>
            </a:r>
          </a:p>
          <a:p>
            <a:pPr lvl="2"/>
            <a:r>
              <a:rPr lang="en-US" dirty="0">
                <a:solidFill>
                  <a:srgbClr val="FF0000"/>
                </a:solidFill>
              </a:rPr>
              <a:t>5.6% - 46.9% across our quintiles</a:t>
            </a:r>
          </a:p>
          <a:p>
            <a:pPr marL="914400" lvl="2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FFF9CE-143C-48F1-865F-202FE1420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2BB75-639B-AE4D-B637-9C2A4FC05D9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546355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DF17E-2AE5-41EC-9E40-C2EF5B423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Three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5B0E11-3003-4B9A-AE29-326B210EC7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88068"/>
            <a:ext cx="8229600" cy="4571999"/>
          </a:xfrm>
        </p:spPr>
        <p:txBody>
          <a:bodyPr>
            <a:normAutofit fontScale="92500"/>
          </a:bodyPr>
          <a:lstStyle/>
          <a:p>
            <a:r>
              <a:rPr lang="en-US" dirty="0"/>
              <a:t>How important are odd-lot quotes and what do they imply for efficiency and execution quality?</a:t>
            </a:r>
          </a:p>
          <a:p>
            <a:r>
              <a:rPr lang="en-US" dirty="0"/>
              <a:t>How much of an advantage does knowing this information convey relative to only seeing the national “pretty good” bid or offer?</a:t>
            </a:r>
          </a:p>
          <a:p>
            <a:r>
              <a:rPr lang="en-US" dirty="0"/>
              <a:t>Will the SEC’s proposed change to round lot size remove the issues posed by the inside market?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B73002-ABA1-4028-9CF8-2EA0A8574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2BB75-639B-AE4D-B637-9C2A4FC05D96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2212681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D666F-F2E3-4C47-B3AE-7303193597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Seeing the (very) big picture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6E3111-B87F-4077-AA60-8AF2F52A09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35668"/>
            <a:ext cx="8229600" cy="4881408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We use a new data set containing every displayed message, quote and trade on the 16 US exchanges for Jan. 4 2021- March 31 2021 - over 32 billion data points.</a:t>
            </a:r>
          </a:p>
          <a:p>
            <a:pPr lvl="1"/>
            <a:r>
              <a:rPr lang="en-US" sz="2000" dirty="0"/>
              <a:t>These are the same data used by the SEC in its Midas system</a:t>
            </a:r>
          </a:p>
          <a:p>
            <a:r>
              <a:rPr lang="en-US" sz="2400" dirty="0"/>
              <a:t>We use machine learning to investigate the information content of SIP data versus SIP+ Odd lot data</a:t>
            </a:r>
          </a:p>
          <a:p>
            <a:pPr lvl="1"/>
            <a:r>
              <a:rPr lang="en-US" sz="2000" dirty="0" err="1"/>
              <a:t>XGBoost</a:t>
            </a:r>
            <a:r>
              <a:rPr lang="en-US" sz="2000" dirty="0"/>
              <a:t>  a gradient boosting decision tree algorithm and Shapley Additive </a:t>
            </a:r>
            <a:r>
              <a:rPr lang="en-US" sz="2000" dirty="0" err="1"/>
              <a:t>exPlanations</a:t>
            </a:r>
            <a:r>
              <a:rPr lang="en-US" sz="2000" dirty="0"/>
              <a:t> (SHAP) for interpretation</a:t>
            </a:r>
          </a:p>
          <a:p>
            <a:pPr lvl="1"/>
            <a:r>
              <a:rPr lang="en-US" sz="2000" dirty="0">
                <a:solidFill>
                  <a:srgbClr val="0070C0"/>
                </a:solidFill>
              </a:rPr>
              <a:t>How well do these data predict future prices?</a:t>
            </a:r>
          </a:p>
          <a:p>
            <a:pPr lvl="1"/>
            <a:r>
              <a:rPr lang="en-US" sz="2000" dirty="0">
                <a:solidFill>
                  <a:srgbClr val="0070C0"/>
                </a:solidFill>
              </a:rPr>
              <a:t>Can we design a profitable trading strategy based on the algorithm?</a:t>
            </a:r>
          </a:p>
          <a:p>
            <a:r>
              <a:rPr lang="en-US" sz="2400" dirty="0"/>
              <a:t>We use a counterfactual analysis to show how the proposed round lot redefinitions would have changed the inside market during our sample period.</a:t>
            </a:r>
          </a:p>
          <a:p>
            <a:pPr lvl="1"/>
            <a:endParaRPr lang="en-US" sz="2000" dirty="0"/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83498A-E0F5-4EC3-8A58-BF7FB12E9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2BB75-639B-AE4D-B637-9C2A4FC05D96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367761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E4BDCD-8713-4087-B1CD-2CF9FEDB6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Data and Sample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84B4CC-FC11-487C-BD0D-BE1F3BAF8C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940675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Using TAQ data for Dec. 2020, we compute the time between trades and select all stocks for which this maximum gap is less than 5 minutes.</a:t>
            </a:r>
          </a:p>
          <a:p>
            <a:pPr lvl="1"/>
            <a:r>
              <a:rPr lang="en-US" dirty="0"/>
              <a:t>1751 stocks</a:t>
            </a:r>
          </a:p>
          <a:p>
            <a:r>
              <a:rPr lang="en-US" dirty="0"/>
              <a:t>We divide these stocks into 5 groups based on average VWAP in December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Cut points are $20, $50, $100, $250</a:t>
            </a:r>
          </a:p>
          <a:p>
            <a:r>
              <a:rPr lang="en-US" dirty="0"/>
              <a:t>Using May Street data, we create a record for each stock at each minute of each trading day from Jan.4, 2021 – March 31, 2021.</a:t>
            </a:r>
          </a:p>
          <a:p>
            <a:pPr lvl="1"/>
            <a:r>
              <a:rPr lang="en-US" dirty="0"/>
              <a:t>20 best bids and offers (price and size), prevailing NBBO, VWAP and all messages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C710C6-56EC-4A52-BBE6-F22DF6CA9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2BB75-639B-AE4D-B637-9C2A4FC05D96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6947397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B898B-D689-45A8-A125-5B699DCD3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266" y="778934"/>
            <a:ext cx="8229600" cy="627921"/>
          </a:xfrm>
        </p:spPr>
        <p:txBody>
          <a:bodyPr>
            <a:noAutofit/>
          </a:bodyPr>
          <a:lstStyle/>
          <a:p>
            <a:r>
              <a:rPr lang="en-US" sz="2400" dirty="0"/>
              <a:t>AMZN at 13:25:00 on 3/31/21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287CBB80-7C30-4A14-AAE3-B9D0BF23392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1" y="1542322"/>
            <a:ext cx="8288866" cy="4900812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88DE0E7-0CB1-4B34-B898-DB533D9A3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2BB75-639B-AE4D-B637-9C2A4FC05D96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D5F239D-F210-44D7-B7EB-27DB0C2DE556}"/>
              </a:ext>
            </a:extLst>
          </p:cNvPr>
          <p:cNvSpPr txBox="1"/>
          <p:nvPr/>
        </p:nvSpPr>
        <p:spPr>
          <a:xfrm>
            <a:off x="4859867" y="2311400"/>
            <a:ext cx="1337733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8048159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B898B-D689-45A8-A125-5B699DCD3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266" y="778934"/>
            <a:ext cx="8229600" cy="627921"/>
          </a:xfrm>
        </p:spPr>
        <p:txBody>
          <a:bodyPr>
            <a:noAutofit/>
          </a:bodyPr>
          <a:lstStyle/>
          <a:p>
            <a:r>
              <a:rPr lang="en-US" sz="2400" dirty="0"/>
              <a:t>AMZN at 13:25:00 on 3/31/21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287CBB80-7C30-4A14-AAE3-B9D0BF23392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1" y="1542322"/>
            <a:ext cx="8288866" cy="4900812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88DE0E7-0CB1-4B34-B898-DB533D9A3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2BB75-639B-AE4D-B637-9C2A4FC05D96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D5F239D-F210-44D7-B7EB-27DB0C2DE556}"/>
              </a:ext>
            </a:extLst>
          </p:cNvPr>
          <p:cNvSpPr txBox="1"/>
          <p:nvPr/>
        </p:nvSpPr>
        <p:spPr>
          <a:xfrm>
            <a:off x="4859867" y="2311400"/>
            <a:ext cx="1337733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200 x 100 shares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758F0B1-3242-4B2E-B383-00C0C0BF4EB9}"/>
              </a:ext>
            </a:extLst>
          </p:cNvPr>
          <p:cNvSpPr txBox="1"/>
          <p:nvPr/>
        </p:nvSpPr>
        <p:spPr>
          <a:xfrm>
            <a:off x="3310467" y="4597400"/>
            <a:ext cx="1718733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405 x 131 shares</a:t>
            </a:r>
          </a:p>
        </p:txBody>
      </p:sp>
    </p:spTree>
    <p:extLst>
      <p:ext uri="{BB962C8B-B14F-4D97-AF65-F5344CB8AC3E}">
        <p14:creationId xmlns:p14="http://schemas.microsoft.com/office/powerpoint/2010/main" val="1760104073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1A5DDB9-6052-4FE9-B8A1-20E17D194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inside market differs across stocks 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C2D4CE04-D78F-4631-88D4-1FF4E93C71F4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76262" y="1811867"/>
            <a:ext cx="3800475" cy="4478866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16D6E7C-EF88-48C3-A969-2F3864C08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2BB75-639B-AE4D-B637-9C2A4FC05D96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1548978C-E367-484C-B241-1163C6CFB62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819650" y="1897877"/>
            <a:ext cx="3695700" cy="4392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626507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Sage Hall.potx</Template>
  <TotalTime>4917</TotalTime>
  <Words>1838</Words>
  <Application>Microsoft Office PowerPoint</Application>
  <PresentationFormat>On-screen Show (4:3)</PresentationFormat>
  <Paragraphs>156</Paragraphs>
  <Slides>27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Arial Bold</vt:lpstr>
      <vt:lpstr>Calibri</vt:lpstr>
      <vt:lpstr>Office Theme</vt:lpstr>
      <vt:lpstr>The Market Inside the Market: Odd-lot Quotes</vt:lpstr>
      <vt:lpstr>And the best price is…</vt:lpstr>
      <vt:lpstr>Odd-lot quotes</vt:lpstr>
      <vt:lpstr>Three questions</vt:lpstr>
      <vt:lpstr>Seeing the (very) big picture</vt:lpstr>
      <vt:lpstr>Data and Sample</vt:lpstr>
      <vt:lpstr>AMZN at 13:25:00 on 3/31/21</vt:lpstr>
      <vt:lpstr>AMZN at 13:25:00 on 3/31/21</vt:lpstr>
      <vt:lpstr>The inside market differs across stocks </vt:lpstr>
      <vt:lpstr>Incidence of better prices</vt:lpstr>
      <vt:lpstr>Could you actually trade in size? </vt:lpstr>
      <vt:lpstr>Overall</vt:lpstr>
      <vt:lpstr>Prediction</vt:lpstr>
      <vt:lpstr>PowerPoint Presentation</vt:lpstr>
      <vt:lpstr>Regression results</vt:lpstr>
      <vt:lpstr>Machine Learning</vt:lpstr>
      <vt:lpstr>Predictors of future performance</vt:lpstr>
      <vt:lpstr>How well do we do?</vt:lpstr>
      <vt:lpstr>Feature importance</vt:lpstr>
      <vt:lpstr>What features matter most</vt:lpstr>
      <vt:lpstr>Beeswarm plot of SHAP value distributions</vt:lpstr>
      <vt:lpstr>Can we make money off of this?</vt:lpstr>
      <vt:lpstr>PowerPoint Presentation</vt:lpstr>
      <vt:lpstr>Distribution of returns with 70% threshold</vt:lpstr>
      <vt:lpstr>Is redefining the round lot the answer?</vt:lpstr>
      <vt:lpstr>PowerPoint Presentation</vt:lpstr>
      <vt:lpstr>Conclusions</vt:lpstr>
    </vt:vector>
  </TitlesOfParts>
  <Company>Cornell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Lynn Delles</dc:creator>
  <cp:lastModifiedBy>Maureen O'Hara</cp:lastModifiedBy>
  <cp:revision>79</cp:revision>
  <cp:lastPrinted>2021-10-21T20:20:44Z</cp:lastPrinted>
  <dcterms:created xsi:type="dcterms:W3CDTF">2011-01-21T16:28:14Z</dcterms:created>
  <dcterms:modified xsi:type="dcterms:W3CDTF">2021-12-08T22:25:32Z</dcterms:modified>
</cp:coreProperties>
</file>