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25"/>
  </p:notesMasterIdLst>
  <p:handoutMasterIdLst>
    <p:handoutMasterId r:id="rId26"/>
  </p:handoutMasterIdLst>
  <p:sldIdLst>
    <p:sldId id="561" r:id="rId6"/>
    <p:sldId id="563" r:id="rId7"/>
    <p:sldId id="944" r:id="rId8"/>
    <p:sldId id="935" r:id="rId9"/>
    <p:sldId id="945" r:id="rId10"/>
    <p:sldId id="946" r:id="rId11"/>
    <p:sldId id="947" r:id="rId12"/>
    <p:sldId id="948" r:id="rId13"/>
    <p:sldId id="949" r:id="rId14"/>
    <p:sldId id="950" r:id="rId15"/>
    <p:sldId id="943" r:id="rId16"/>
    <p:sldId id="951" r:id="rId17"/>
    <p:sldId id="952" r:id="rId18"/>
    <p:sldId id="941" r:id="rId19"/>
    <p:sldId id="896" r:id="rId20"/>
    <p:sldId id="936" r:id="rId21"/>
    <p:sldId id="939" r:id="rId22"/>
    <p:sldId id="587" r:id="rId23"/>
    <p:sldId id="953" r:id="rId24"/>
  </p:sldIdLst>
  <p:sldSz cx="12192000" cy="6858000"/>
  <p:notesSz cx="6858000" cy="99456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178" algn="l" rtl="0" fontAlgn="base">
      <a:spcBef>
        <a:spcPct val="0"/>
      </a:spcBef>
      <a:spcAft>
        <a:spcPct val="0"/>
      </a:spcAft>
      <a:defRPr kern="1200">
        <a:solidFill>
          <a:schemeClr val="tx1"/>
        </a:solidFill>
        <a:latin typeface="Arial" charset="0"/>
        <a:ea typeface="+mn-ea"/>
        <a:cs typeface="Arial" charset="0"/>
      </a:defRPr>
    </a:lvl2pPr>
    <a:lvl3pPr marL="914354" algn="l" rtl="0" fontAlgn="base">
      <a:spcBef>
        <a:spcPct val="0"/>
      </a:spcBef>
      <a:spcAft>
        <a:spcPct val="0"/>
      </a:spcAft>
      <a:defRPr kern="1200">
        <a:solidFill>
          <a:schemeClr val="tx1"/>
        </a:solidFill>
        <a:latin typeface="Arial" charset="0"/>
        <a:ea typeface="+mn-ea"/>
        <a:cs typeface="Arial" charset="0"/>
      </a:defRPr>
    </a:lvl3pPr>
    <a:lvl4pPr marL="1371532" algn="l" rtl="0" fontAlgn="base">
      <a:spcBef>
        <a:spcPct val="0"/>
      </a:spcBef>
      <a:spcAft>
        <a:spcPct val="0"/>
      </a:spcAft>
      <a:defRPr kern="1200">
        <a:solidFill>
          <a:schemeClr val="tx1"/>
        </a:solidFill>
        <a:latin typeface="Arial" charset="0"/>
        <a:ea typeface="+mn-ea"/>
        <a:cs typeface="Arial" charset="0"/>
      </a:defRPr>
    </a:lvl4pPr>
    <a:lvl5pPr marL="1828709" algn="l" rtl="0" fontAlgn="base">
      <a:spcBef>
        <a:spcPct val="0"/>
      </a:spcBef>
      <a:spcAft>
        <a:spcPct val="0"/>
      </a:spcAft>
      <a:defRPr kern="1200">
        <a:solidFill>
          <a:schemeClr val="tx1"/>
        </a:solidFill>
        <a:latin typeface="Arial" charset="0"/>
        <a:ea typeface="+mn-ea"/>
        <a:cs typeface="Arial" charset="0"/>
      </a:defRPr>
    </a:lvl5pPr>
    <a:lvl6pPr marL="2285886" algn="l" defTabSz="914354" rtl="0" eaLnBrk="1" latinLnBrk="0" hangingPunct="1">
      <a:defRPr kern="1200">
        <a:solidFill>
          <a:schemeClr val="tx1"/>
        </a:solidFill>
        <a:latin typeface="Arial" charset="0"/>
        <a:ea typeface="+mn-ea"/>
        <a:cs typeface="Arial" charset="0"/>
      </a:defRPr>
    </a:lvl6pPr>
    <a:lvl7pPr marL="2743062" algn="l" defTabSz="914354" rtl="0" eaLnBrk="1" latinLnBrk="0" hangingPunct="1">
      <a:defRPr kern="1200">
        <a:solidFill>
          <a:schemeClr val="tx1"/>
        </a:solidFill>
        <a:latin typeface="Arial" charset="0"/>
        <a:ea typeface="+mn-ea"/>
        <a:cs typeface="Arial" charset="0"/>
      </a:defRPr>
    </a:lvl7pPr>
    <a:lvl8pPr marL="3200240" algn="l" defTabSz="914354" rtl="0" eaLnBrk="1" latinLnBrk="0" hangingPunct="1">
      <a:defRPr kern="1200">
        <a:solidFill>
          <a:schemeClr val="tx1"/>
        </a:solidFill>
        <a:latin typeface="Arial" charset="0"/>
        <a:ea typeface="+mn-ea"/>
        <a:cs typeface="Arial" charset="0"/>
      </a:defRPr>
    </a:lvl8pPr>
    <a:lvl9pPr marL="3657418" algn="l" defTabSz="914354"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2" userDrawn="1">
          <p15:clr>
            <a:srgbClr val="A4A3A4"/>
          </p15:clr>
        </p15:guide>
        <p15:guide id="2" orient="horz" pos="1189" userDrawn="1">
          <p15:clr>
            <a:srgbClr val="A4A3A4"/>
          </p15:clr>
        </p15:guide>
        <p15:guide id="3" orient="horz" pos="3728" userDrawn="1">
          <p15:clr>
            <a:srgbClr val="A4A3A4"/>
          </p15:clr>
        </p15:guide>
        <p15:guide id="4" orient="horz" pos="2437" userDrawn="1">
          <p15:clr>
            <a:srgbClr val="A4A3A4"/>
          </p15:clr>
        </p15:guide>
        <p15:guide id="5" pos="577" userDrawn="1">
          <p15:clr>
            <a:srgbClr val="A4A3A4"/>
          </p15:clr>
        </p15:guide>
        <p15:guide id="6" pos="7131"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ia Intriago" initials="PI" lastIdx="1" clrIdx="0"/>
  <p:cmAuthor id="1" name="Haskel, Jonathan" initials="HJ" lastIdx="1" clrIdx="1">
    <p:extLst>
      <p:ext uri="{19B8F6BF-5375-455C-9EA6-DF929625EA0E}">
        <p15:presenceInfo xmlns:p15="http://schemas.microsoft.com/office/powerpoint/2012/main" userId="S::jehaskel@ic.ac.uk::a3d10923-dd59-4d79-84ea-be66154ead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9EFF"/>
    <a:srgbClr val="595A5C"/>
    <a:srgbClr val="D56100"/>
    <a:srgbClr val="25B0FF"/>
    <a:srgbClr val="2BA7FF"/>
    <a:srgbClr val="28BB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129" autoAdjust="0"/>
    <p:restoredTop sz="95064" autoAdjust="0"/>
  </p:normalViewPr>
  <p:slideViewPr>
    <p:cSldViewPr snapToGrid="0" showGuides="1">
      <p:cViewPr varScale="1">
        <p:scale>
          <a:sx n="65" d="100"/>
          <a:sy n="65" d="100"/>
        </p:scale>
        <p:origin x="216" y="704"/>
      </p:cViewPr>
      <p:guideLst>
        <p:guide orient="horz" pos="432"/>
        <p:guide orient="horz" pos="1189"/>
        <p:guide orient="horz" pos="3728"/>
        <p:guide orient="horz" pos="2437"/>
        <p:guide pos="577"/>
        <p:guide pos="71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5440"/>
    </p:cViewPr>
  </p:sorterViewPr>
  <p:notesViewPr>
    <p:cSldViewPr snapToGrid="0" showGuides="1">
      <p:cViewPr varScale="1">
        <p:scale>
          <a:sx n="89" d="100"/>
          <a:sy n="89" d="100"/>
        </p:scale>
        <p:origin x="4480" y="176"/>
      </p:cViewPr>
      <p:guideLst>
        <p:guide orient="horz" pos="313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carolcorrado/Dropbox/US-Intangibles/Productivity2019/Real%20intangibles%20aggreg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carolcorrado/Dropbox/Intan%20Invest%20-%20Spintan/Papers/2021/CRIW_data_paper/Charts%20CRIW.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carolcorrado/Dropbox/Intan%20Invest%20-%20Spintan/Papers/2021/CRIW_data_paper/Charts%20CRIW.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carolcorrado/Dropbox/Intan%20Invest%20-%20Spintan/Papers/2021/CRIW_data_paper/GA-Chart%20with%20Intang%20Com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main.oecd.org\ASgenSTI\Himbert_A\BACKUP\INTAN\Regressions_Current_Data\graph_intensity.xml"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carolcorrado/Dropbox/US-Intangibles/ROR/ROR%20and%20CoC.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just">
              <a:defRPr sz="1400" b="0" i="0" u="none" strike="noStrike" kern="1200" spc="0" baseline="0">
                <a:solidFill>
                  <a:schemeClr val="tx2"/>
                </a:solidFill>
                <a:latin typeface="+mn-lt"/>
                <a:ea typeface="+mn-ea"/>
                <a:cs typeface="+mn-cs"/>
              </a:defRPr>
            </a:pPr>
            <a:r>
              <a:rPr lang="en-US" sz="1400" b="1" dirty="0">
                <a:solidFill>
                  <a:schemeClr val="tx2"/>
                </a:solidFill>
              </a:rPr>
              <a:t>Intangible</a:t>
            </a:r>
            <a:r>
              <a:rPr lang="en-US" sz="1400" b="1" baseline="0" dirty="0">
                <a:solidFill>
                  <a:schemeClr val="tx2"/>
                </a:solidFill>
              </a:rPr>
              <a:t> and Tangible </a:t>
            </a:r>
            <a:r>
              <a:rPr lang="en-US" sz="1400" b="1" dirty="0">
                <a:solidFill>
                  <a:schemeClr val="tx2"/>
                </a:solidFill>
              </a:rPr>
              <a:t>Investment</a:t>
            </a:r>
            <a:r>
              <a:rPr lang="en-US" sz="1400" b="1" baseline="0" dirty="0">
                <a:solidFill>
                  <a:schemeClr val="tx2"/>
                </a:solidFill>
              </a:rPr>
              <a:t> Price Change</a:t>
            </a:r>
          </a:p>
          <a:p>
            <a:pPr algn="just">
              <a:defRPr>
                <a:solidFill>
                  <a:schemeClr val="tx2"/>
                </a:solidFill>
              </a:defRPr>
            </a:pPr>
            <a:r>
              <a:rPr lang="en-US" sz="1400" baseline="0" dirty="0">
                <a:solidFill>
                  <a:schemeClr val="tx2"/>
                </a:solidFill>
              </a:rPr>
              <a:t>(private nonresidential investment, log point differences)</a:t>
            </a:r>
            <a:endParaRPr lang="en-US" sz="1400" dirty="0">
              <a:solidFill>
                <a:schemeClr val="tx2"/>
              </a:solidFill>
            </a:endParaRPr>
          </a:p>
        </c:rich>
      </c:tx>
      <c:layout>
        <c:manualLayout>
          <c:xMode val="edge"/>
          <c:yMode val="edge"/>
          <c:x val="0"/>
          <c:y val="1.4232972641010847E-2"/>
        </c:manualLayout>
      </c:layout>
      <c:overlay val="0"/>
      <c:spPr>
        <a:noFill/>
        <a:ln>
          <a:noFill/>
        </a:ln>
        <a:effectLst/>
      </c:spPr>
      <c:txPr>
        <a:bodyPr rot="0" spcFirstLastPara="1" vertOverflow="ellipsis" vert="horz" wrap="square" anchor="ctr" anchorCtr="1"/>
        <a:lstStyle/>
        <a:p>
          <a:pPr algn="just">
            <a:defRPr sz="14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1408769388621163E-2"/>
          <c:y val="0.1543276181034659"/>
          <c:w val="0.93070758186057789"/>
          <c:h val="0.72942486327165235"/>
        </c:manualLayout>
      </c:layout>
      <c:lineChart>
        <c:grouping val="standard"/>
        <c:varyColors val="0"/>
        <c:ser>
          <c:idx val="0"/>
          <c:order val="0"/>
          <c:tx>
            <c:v>Intangible</c:v>
          </c:tx>
          <c:spPr>
            <a:ln w="25400" cap="rnd">
              <a:solidFill>
                <a:schemeClr val="accent2"/>
              </a:solidFill>
              <a:round/>
            </a:ln>
            <a:effectLst/>
          </c:spPr>
          <c:marker>
            <c:symbol val="none"/>
          </c:marker>
          <c:cat>
            <c:numRef>
              <c:f>'BusQ with NonNA+Price Chart'!$M$1:$AT$1</c:f>
              <c:numCache>
                <c:formatCode>General</c:formatCode>
                <c:ptCount val="3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numCache>
            </c:numRef>
          </c:cat>
          <c:val>
            <c:numRef>
              <c:f>'BusQ with NonNA+Price Chart'!$M$37:$AS$37</c:f>
              <c:numCache>
                <c:formatCode>0.000</c:formatCode>
                <c:ptCount val="33"/>
                <c:pt idx="0">
                  <c:v>2.7387613422730786E-2</c:v>
                </c:pt>
                <c:pt idx="1">
                  <c:v>4.5455616558962887E-2</c:v>
                </c:pt>
                <c:pt idx="2">
                  <c:v>3.1720040341906473E-2</c:v>
                </c:pt>
                <c:pt idx="3">
                  <c:v>3.3290349988628988E-2</c:v>
                </c:pt>
                <c:pt idx="4">
                  <c:v>4.1332820750354618E-2</c:v>
                </c:pt>
                <c:pt idx="5">
                  <c:v>2.2006415534977293E-2</c:v>
                </c:pt>
                <c:pt idx="6">
                  <c:v>2.3863114356591358E-2</c:v>
                </c:pt>
                <c:pt idx="7">
                  <c:v>2.0224864933994332E-2</c:v>
                </c:pt>
                <c:pt idx="8">
                  <c:v>3.623708529395147E-2</c:v>
                </c:pt>
                <c:pt idx="9">
                  <c:v>2.3918380493052799E-2</c:v>
                </c:pt>
                <c:pt idx="10">
                  <c:v>2.4676682983731591E-2</c:v>
                </c:pt>
                <c:pt idx="11">
                  <c:v>2.5866451798988912E-2</c:v>
                </c:pt>
                <c:pt idx="12">
                  <c:v>2.9674447530757882E-2</c:v>
                </c:pt>
                <c:pt idx="13">
                  <c:v>3.8968934819177799E-2</c:v>
                </c:pt>
                <c:pt idx="14">
                  <c:v>1.7615142358617161E-2</c:v>
                </c:pt>
                <c:pt idx="15">
                  <c:v>1.4105056450953966E-2</c:v>
                </c:pt>
                <c:pt idx="16">
                  <c:v>1.6771897133560885E-2</c:v>
                </c:pt>
                <c:pt idx="17">
                  <c:v>3.7945368205825683E-2</c:v>
                </c:pt>
                <c:pt idx="18">
                  <c:v>3.8938798784522055E-2</c:v>
                </c:pt>
                <c:pt idx="19">
                  <c:v>4.4512893142214079E-2</c:v>
                </c:pt>
                <c:pt idx="20">
                  <c:v>2.584875402314708E-2</c:v>
                </c:pt>
                <c:pt idx="21">
                  <c:v>2.5728307570515804E-2</c:v>
                </c:pt>
                <c:pt idx="22">
                  <c:v>-3.8079749229010169E-3</c:v>
                </c:pt>
                <c:pt idx="23">
                  <c:v>4.9058849327662446E-3</c:v>
                </c:pt>
                <c:pt idx="24">
                  <c:v>1.2795895606012905E-2</c:v>
                </c:pt>
                <c:pt idx="25">
                  <c:v>1.4436877337297847E-2</c:v>
                </c:pt>
                <c:pt idx="26">
                  <c:v>5.9888429014117745E-3</c:v>
                </c:pt>
                <c:pt idx="27">
                  <c:v>9.4690067223724417E-3</c:v>
                </c:pt>
                <c:pt idx="28">
                  <c:v>1.0318383858858698E-2</c:v>
                </c:pt>
                <c:pt idx="29">
                  <c:v>-7.4445660595713111E-3</c:v>
                </c:pt>
                <c:pt idx="30">
                  <c:v>8.2043933032584712E-3</c:v>
                </c:pt>
                <c:pt idx="31">
                  <c:v>5.1551192433094495E-3</c:v>
                </c:pt>
                <c:pt idx="32">
                  <c:v>3.009742670268092E-3</c:v>
                </c:pt>
              </c:numCache>
            </c:numRef>
          </c:val>
          <c:smooth val="0"/>
          <c:extLst>
            <c:ext xmlns:c16="http://schemas.microsoft.com/office/drawing/2014/chart" uri="{C3380CC4-5D6E-409C-BE32-E72D297353CC}">
              <c16:uniqueId val="{00000000-F610-F04A-97A6-3CC127221D5E}"/>
            </c:ext>
          </c:extLst>
        </c:ser>
        <c:ser>
          <c:idx val="1"/>
          <c:order val="1"/>
          <c:tx>
            <c:v>Tangible</c:v>
          </c:tx>
          <c:spPr>
            <a:ln w="25400" cap="rnd">
              <a:solidFill>
                <a:schemeClr val="tx1"/>
              </a:solidFill>
              <a:round/>
            </a:ln>
            <a:effectLst/>
          </c:spPr>
          <c:marker>
            <c:symbol val="none"/>
          </c:marker>
          <c:cat>
            <c:numRef>
              <c:f>'BusQ with NonNA+Price Chart'!$M$1:$AT$1</c:f>
              <c:numCache>
                <c:formatCode>General</c:formatCode>
                <c:ptCount val="3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numCache>
            </c:numRef>
          </c:cat>
          <c:val>
            <c:numRef>
              <c:f>'BusQ with NonNA+Price Chart'!$M$38:$AS$38</c:f>
              <c:numCache>
                <c:formatCode>0.000</c:formatCode>
                <c:ptCount val="33"/>
                <c:pt idx="0">
                  <c:v>1.7542507596817816E-2</c:v>
                </c:pt>
                <c:pt idx="1">
                  <c:v>2.4913118803289152E-2</c:v>
                </c:pt>
                <c:pt idx="2">
                  <c:v>2.5056470436581466E-2</c:v>
                </c:pt>
                <c:pt idx="3">
                  <c:v>2.654191020348514E-2</c:v>
                </c:pt>
                <c:pt idx="4">
                  <c:v>1.7085796468666713E-2</c:v>
                </c:pt>
                <c:pt idx="5">
                  <c:v>1.052304336499534E-3</c:v>
                </c:pt>
                <c:pt idx="6">
                  <c:v>6.1831187521177444E-4</c:v>
                </c:pt>
                <c:pt idx="7">
                  <c:v>1.0347287063834578E-2</c:v>
                </c:pt>
                <c:pt idx="8">
                  <c:v>5.9872754424206958E-3</c:v>
                </c:pt>
                <c:pt idx="9">
                  <c:v>-8.2046915988695616E-3</c:v>
                </c:pt>
                <c:pt idx="10">
                  <c:v>-1.0800304035363556E-2</c:v>
                </c:pt>
                <c:pt idx="11">
                  <c:v>-2.1580256160693763E-2</c:v>
                </c:pt>
                <c:pt idx="12">
                  <c:v>-1.8586397570391884E-2</c:v>
                </c:pt>
                <c:pt idx="13">
                  <c:v>-4.545345611019146E-3</c:v>
                </c:pt>
                <c:pt idx="14">
                  <c:v>-1.1867998448412695E-2</c:v>
                </c:pt>
                <c:pt idx="15">
                  <c:v>-9.1284138693493999E-3</c:v>
                </c:pt>
                <c:pt idx="16">
                  <c:v>-1.1186481040465931E-2</c:v>
                </c:pt>
                <c:pt idx="17">
                  <c:v>1.6424767431837968E-2</c:v>
                </c:pt>
                <c:pt idx="18">
                  <c:v>2.2818328028965662E-2</c:v>
                </c:pt>
                <c:pt idx="19">
                  <c:v>1.9550790803660886E-2</c:v>
                </c:pt>
                <c:pt idx="20">
                  <c:v>1.8918737259973485E-2</c:v>
                </c:pt>
                <c:pt idx="21">
                  <c:v>1.5501635276794271E-2</c:v>
                </c:pt>
                <c:pt idx="22">
                  <c:v>-2.1786434498353908E-3</c:v>
                </c:pt>
                <c:pt idx="23">
                  <c:v>-1.6915481552995527E-2</c:v>
                </c:pt>
                <c:pt idx="24">
                  <c:v>1.461917809940045E-2</c:v>
                </c:pt>
                <c:pt idx="25">
                  <c:v>9.5507842863018326E-3</c:v>
                </c:pt>
                <c:pt idx="26">
                  <c:v>3.8921120052572431E-3</c:v>
                </c:pt>
                <c:pt idx="27">
                  <c:v>3.3609222494869451E-3</c:v>
                </c:pt>
                <c:pt idx="28">
                  <c:v>-2.8175862653463998E-3</c:v>
                </c:pt>
                <c:pt idx="29">
                  <c:v>-5.232139351035032E-3</c:v>
                </c:pt>
                <c:pt idx="30">
                  <c:v>9.1494699724915599E-3</c:v>
                </c:pt>
                <c:pt idx="31">
                  <c:v>1.5717994451934728E-2</c:v>
                </c:pt>
                <c:pt idx="32">
                  <c:v>1.338438317081974E-2</c:v>
                </c:pt>
              </c:numCache>
            </c:numRef>
          </c:val>
          <c:smooth val="0"/>
          <c:extLst>
            <c:ext xmlns:c16="http://schemas.microsoft.com/office/drawing/2014/chart" uri="{C3380CC4-5D6E-409C-BE32-E72D297353CC}">
              <c16:uniqueId val="{00000001-F610-F04A-97A6-3CC127221D5E}"/>
            </c:ext>
          </c:extLst>
        </c:ser>
        <c:ser>
          <c:idx val="2"/>
          <c:order val="2"/>
          <c:tx>
            <c:v>Private output</c:v>
          </c:tx>
          <c:spPr>
            <a:ln w="22225" cap="rnd">
              <a:solidFill>
                <a:schemeClr val="tx2"/>
              </a:solidFill>
              <a:prstDash val="sysDash"/>
              <a:round/>
            </a:ln>
            <a:effectLst/>
          </c:spPr>
          <c:marker>
            <c:symbol val="none"/>
          </c:marker>
          <c:cat>
            <c:numRef>
              <c:f>'BusQ with NonNA+Price Chart'!$M$1:$AT$1</c:f>
              <c:numCache>
                <c:formatCode>General</c:formatCode>
                <c:ptCount val="3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pt idx="30">
                  <c:v>2017</c:v>
                </c:pt>
                <c:pt idx="31">
                  <c:v>2018</c:v>
                </c:pt>
                <c:pt idx="32">
                  <c:v>2019</c:v>
                </c:pt>
                <c:pt idx="33">
                  <c:v>2020</c:v>
                </c:pt>
              </c:numCache>
            </c:numRef>
          </c:cat>
          <c:val>
            <c:numRef>
              <c:f>'BusQ with NonNA+Price Chart'!$M$39:$AS$39</c:f>
              <c:numCache>
                <c:formatCode>0.000</c:formatCode>
                <c:ptCount val="33"/>
                <c:pt idx="0">
                  <c:v>2.1736936283470801E-2</c:v>
                </c:pt>
                <c:pt idx="1">
                  <c:v>3.3352179747393754E-2</c:v>
                </c:pt>
                <c:pt idx="2">
                  <c:v>3.6473665664256222E-2</c:v>
                </c:pt>
                <c:pt idx="3">
                  <c:v>3.4220700190513723E-2</c:v>
                </c:pt>
                <c:pt idx="4">
                  <c:v>3.0936054030413242E-2</c:v>
                </c:pt>
                <c:pt idx="5">
                  <c:v>1.9530970985565832E-2</c:v>
                </c:pt>
                <c:pt idx="6">
                  <c:v>2.3012292257813947E-2</c:v>
                </c:pt>
                <c:pt idx="7">
                  <c:v>1.9403923413640434E-2</c:v>
                </c:pt>
                <c:pt idx="8">
                  <c:v>1.9685369389618991E-2</c:v>
                </c:pt>
                <c:pt idx="9">
                  <c:v>1.7445012346600966E-2</c:v>
                </c:pt>
                <c:pt idx="10">
                  <c:v>1.622163844797592E-2</c:v>
                </c:pt>
                <c:pt idx="11">
                  <c:v>8.7099627627591943E-3</c:v>
                </c:pt>
                <c:pt idx="12">
                  <c:v>1.1011239675557921E-2</c:v>
                </c:pt>
                <c:pt idx="13">
                  <c:v>2.0940015500512589E-2</c:v>
                </c:pt>
                <c:pt idx="14">
                  <c:v>1.856853881954415E-2</c:v>
                </c:pt>
                <c:pt idx="15">
                  <c:v>1.0209160187311194E-2</c:v>
                </c:pt>
                <c:pt idx="16">
                  <c:v>1.5655030826029728E-2</c:v>
                </c:pt>
                <c:pt idx="17">
                  <c:v>2.6430343292904133E-2</c:v>
                </c:pt>
                <c:pt idx="18">
                  <c:v>3.0319796506148959E-2</c:v>
                </c:pt>
                <c:pt idx="19">
                  <c:v>2.9367558683545902E-2</c:v>
                </c:pt>
                <c:pt idx="20">
                  <c:v>2.3784869337869677E-2</c:v>
                </c:pt>
                <c:pt idx="21">
                  <c:v>1.6877597788872965E-2</c:v>
                </c:pt>
                <c:pt idx="22">
                  <c:v>5.0692302568575457E-3</c:v>
                </c:pt>
                <c:pt idx="23">
                  <c:v>1.0762144087386119E-2</c:v>
                </c:pt>
                <c:pt idx="24">
                  <c:v>2.0808237031853759E-2</c:v>
                </c:pt>
                <c:pt idx="25">
                  <c:v>1.860459682549739E-2</c:v>
                </c:pt>
                <c:pt idx="26">
                  <c:v>1.495374912838664E-2</c:v>
                </c:pt>
                <c:pt idx="27">
                  <c:v>1.5434645996144461E-2</c:v>
                </c:pt>
                <c:pt idx="28">
                  <c:v>6.8882160707467799E-3</c:v>
                </c:pt>
                <c:pt idx="29">
                  <c:v>8.0640470747983788E-3</c:v>
                </c:pt>
                <c:pt idx="30">
                  <c:v>1.6708754647219486E-2</c:v>
                </c:pt>
                <c:pt idx="31">
                  <c:v>2.0480663658576377E-2</c:v>
                </c:pt>
                <c:pt idx="32">
                  <c:v>1.3688939374558418E-2</c:v>
                </c:pt>
              </c:numCache>
            </c:numRef>
          </c:val>
          <c:smooth val="0"/>
          <c:extLst>
            <c:ext xmlns:c16="http://schemas.microsoft.com/office/drawing/2014/chart" uri="{C3380CC4-5D6E-409C-BE32-E72D297353CC}">
              <c16:uniqueId val="{00000002-F610-F04A-97A6-3CC127221D5E}"/>
            </c:ext>
          </c:extLst>
        </c:ser>
        <c:dLbls>
          <c:showLegendKey val="0"/>
          <c:showVal val="0"/>
          <c:showCatName val="0"/>
          <c:showSerName val="0"/>
          <c:showPercent val="0"/>
          <c:showBubbleSize val="0"/>
        </c:dLbls>
        <c:smooth val="0"/>
        <c:axId val="118400111"/>
        <c:axId val="118401743"/>
      </c:lineChart>
      <c:catAx>
        <c:axId val="118400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118401743"/>
        <c:crosses val="autoZero"/>
        <c:auto val="1"/>
        <c:lblAlgn val="ctr"/>
        <c:lblOffset val="100"/>
        <c:noMultiLvlLbl val="0"/>
      </c:catAx>
      <c:valAx>
        <c:axId val="1184017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118400111"/>
        <c:crosses val="autoZero"/>
        <c:crossBetween val="between"/>
      </c:valAx>
      <c:spPr>
        <a:noFill/>
        <a:ln>
          <a:noFill/>
        </a:ln>
        <a:effectLst/>
      </c:spPr>
    </c:plotArea>
    <c:legend>
      <c:legendPos val="b"/>
      <c:layout>
        <c:manualLayout>
          <c:xMode val="edge"/>
          <c:yMode val="edge"/>
          <c:x val="0.19377797520483947"/>
          <c:y val="0.90187668784645891"/>
          <c:w val="0.60919234907551012"/>
          <c:h val="6.489560028941646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t" anchorCtr="0"/>
          <a:lstStyle/>
          <a:p>
            <a:pPr>
              <a:defRPr sz="1600" b="1" i="0" u="none" strike="noStrike" kern="1200" baseline="0">
                <a:solidFill>
                  <a:schemeClr val="tx2"/>
                </a:solidFill>
                <a:latin typeface="+mn-lt"/>
                <a:ea typeface="+mn-ea"/>
                <a:cs typeface="+mn-cs"/>
              </a:defRPr>
            </a:pPr>
            <a:r>
              <a:rPr lang="en-US" dirty="0">
                <a:solidFill>
                  <a:schemeClr val="tx2"/>
                </a:solidFill>
              </a:rPr>
              <a:t>Data Value</a:t>
            </a:r>
            <a:r>
              <a:rPr lang="en-US" baseline="0" dirty="0">
                <a:solidFill>
                  <a:schemeClr val="tx2"/>
                </a:solidFill>
              </a:rPr>
              <a:t> Chain, </a:t>
            </a:r>
          </a:p>
          <a:p>
            <a:pPr>
              <a:defRPr>
                <a:solidFill>
                  <a:schemeClr val="tx2"/>
                </a:solidFill>
              </a:defRPr>
            </a:pPr>
            <a:r>
              <a:rPr lang="en-US" baseline="0" dirty="0">
                <a:solidFill>
                  <a:schemeClr val="tx2"/>
                </a:solidFill>
              </a:rPr>
              <a:t>9 European countries, 2010-2018</a:t>
            </a:r>
            <a:endParaRPr lang="en-US" dirty="0">
              <a:solidFill>
                <a:schemeClr val="tx2"/>
              </a:solidFill>
            </a:endParaRPr>
          </a:p>
        </c:rich>
      </c:tx>
      <c:overlay val="1"/>
      <c:spPr>
        <a:noFill/>
        <a:ln>
          <a:noFill/>
        </a:ln>
        <a:effectLst/>
      </c:spPr>
      <c:txPr>
        <a:bodyPr rot="0" spcFirstLastPara="1" vertOverflow="ellipsis" vert="horz" wrap="square" anchor="t" anchorCtr="0"/>
        <a:lstStyle/>
        <a:p>
          <a:pPr>
            <a:defRPr sz="1600" b="1" i="0" u="none" strike="noStrike" kern="1200" baseline="0">
              <a:solidFill>
                <a:schemeClr val="tx2"/>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2954679524994231E-2"/>
          <c:y val="2.7261462205700124E-2"/>
          <c:w val="0.93913001102875171"/>
          <c:h val="0.81631414102976907"/>
        </c:manualLayout>
      </c:layout>
      <c:bar3DChart>
        <c:barDir val="col"/>
        <c:grouping val="stacked"/>
        <c:varyColors val="0"/>
        <c:ser>
          <c:idx val="2"/>
          <c:order val="0"/>
          <c:tx>
            <c:strRef>
              <c:f>'Figure 1'!$E$5</c:f>
              <c:strCache>
                <c:ptCount val="1"/>
                <c:pt idx="0">
                  <c:v>Data Intelligence</c:v>
                </c:pt>
              </c:strCache>
            </c:strRef>
          </c:tx>
          <c:spPr>
            <a:gradFill rotWithShape="1">
              <a:gsLst>
                <a:gs pos="0">
                  <a:schemeClr val="dk1">
                    <a:tint val="75000"/>
                    <a:shade val="51000"/>
                    <a:satMod val="130000"/>
                  </a:schemeClr>
                </a:gs>
                <a:gs pos="80000">
                  <a:schemeClr val="dk1">
                    <a:tint val="75000"/>
                    <a:shade val="93000"/>
                    <a:satMod val="130000"/>
                  </a:schemeClr>
                </a:gs>
                <a:gs pos="100000">
                  <a:schemeClr val="dk1">
                    <a:tint val="75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'Figure 1'!$B$6:$B$14</c:f>
              <c:strCache>
                <c:ptCount val="9"/>
                <c:pt idx="0">
                  <c:v>DE</c:v>
                </c:pt>
                <c:pt idx="1">
                  <c:v>DK</c:v>
                </c:pt>
                <c:pt idx="2">
                  <c:v>ES</c:v>
                </c:pt>
                <c:pt idx="3">
                  <c:v>FI</c:v>
                </c:pt>
                <c:pt idx="4">
                  <c:v>FR</c:v>
                </c:pt>
                <c:pt idx="5">
                  <c:v>IT</c:v>
                </c:pt>
                <c:pt idx="6">
                  <c:v>NL</c:v>
                </c:pt>
                <c:pt idx="7">
                  <c:v>SE</c:v>
                </c:pt>
                <c:pt idx="8">
                  <c:v>UK</c:v>
                </c:pt>
              </c:strCache>
            </c:strRef>
          </c:cat>
          <c:val>
            <c:numRef>
              <c:f>'Figure 1'!$E$6:$E$14</c:f>
              <c:numCache>
                <c:formatCode>0.0</c:formatCode>
                <c:ptCount val="9"/>
                <c:pt idx="0">
                  <c:v>2.6679633185267448</c:v>
                </c:pt>
                <c:pt idx="1">
                  <c:v>3.2681968890958362</c:v>
                </c:pt>
                <c:pt idx="2">
                  <c:v>1.8054538095990817</c:v>
                </c:pt>
                <c:pt idx="3">
                  <c:v>2.9217531904578209</c:v>
                </c:pt>
                <c:pt idx="4">
                  <c:v>2.6739976472324796</c:v>
                </c:pt>
                <c:pt idx="5">
                  <c:v>1.8622289204763041</c:v>
                </c:pt>
                <c:pt idx="6">
                  <c:v>2.6870153637395964</c:v>
                </c:pt>
                <c:pt idx="7">
                  <c:v>2.4631353923016124</c:v>
                </c:pt>
                <c:pt idx="8">
                  <c:v>3.57103550599681</c:v>
                </c:pt>
              </c:numCache>
            </c:numRef>
          </c:val>
          <c:extLst>
            <c:ext xmlns:c16="http://schemas.microsoft.com/office/drawing/2014/chart" uri="{C3380CC4-5D6E-409C-BE32-E72D297353CC}">
              <c16:uniqueId val="{00000000-F669-304B-AF58-B43BE30AFB89}"/>
            </c:ext>
          </c:extLst>
        </c:ser>
        <c:ser>
          <c:idx val="0"/>
          <c:order val="1"/>
          <c:tx>
            <c:strRef>
              <c:f>'Figure 1'!$C$5</c:f>
              <c:strCache>
                <c:ptCount val="1"/>
                <c:pt idx="0">
                  <c:v>Databases</c:v>
                </c:pt>
              </c:strCache>
            </c:strRef>
          </c:tx>
          <c:spPr>
            <a:gradFill rotWithShape="1">
              <a:gsLst>
                <a:gs pos="0">
                  <a:schemeClr val="dk1">
                    <a:tint val="88500"/>
                    <a:shade val="51000"/>
                    <a:satMod val="130000"/>
                  </a:schemeClr>
                </a:gs>
                <a:gs pos="80000">
                  <a:schemeClr val="dk1">
                    <a:tint val="88500"/>
                    <a:shade val="93000"/>
                    <a:satMod val="130000"/>
                  </a:schemeClr>
                </a:gs>
                <a:gs pos="100000">
                  <a:schemeClr val="dk1">
                    <a:tint val="885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'Figure 1'!$B$6:$B$14</c:f>
              <c:strCache>
                <c:ptCount val="9"/>
                <c:pt idx="0">
                  <c:v>DE</c:v>
                </c:pt>
                <c:pt idx="1">
                  <c:v>DK</c:v>
                </c:pt>
                <c:pt idx="2">
                  <c:v>ES</c:v>
                </c:pt>
                <c:pt idx="3">
                  <c:v>FI</c:v>
                </c:pt>
                <c:pt idx="4">
                  <c:v>FR</c:v>
                </c:pt>
                <c:pt idx="5">
                  <c:v>IT</c:v>
                </c:pt>
                <c:pt idx="6">
                  <c:v>NL</c:v>
                </c:pt>
                <c:pt idx="7">
                  <c:v>SE</c:v>
                </c:pt>
                <c:pt idx="8">
                  <c:v>UK</c:v>
                </c:pt>
              </c:strCache>
            </c:strRef>
          </c:cat>
          <c:val>
            <c:numRef>
              <c:f>'Figure 1'!$C$6:$C$14</c:f>
              <c:numCache>
                <c:formatCode>0.0</c:formatCode>
                <c:ptCount val="9"/>
                <c:pt idx="0">
                  <c:v>0.41019187515808475</c:v>
                </c:pt>
                <c:pt idx="1">
                  <c:v>0.68555742812653375</c:v>
                </c:pt>
                <c:pt idx="2">
                  <c:v>0.32339594844314784</c:v>
                </c:pt>
                <c:pt idx="3">
                  <c:v>0.59775709071093142</c:v>
                </c:pt>
                <c:pt idx="4">
                  <c:v>0.77567700710561538</c:v>
                </c:pt>
                <c:pt idx="5">
                  <c:v>0.32746104213098681</c:v>
                </c:pt>
                <c:pt idx="6">
                  <c:v>1.0789780774050288</c:v>
                </c:pt>
                <c:pt idx="7">
                  <c:v>0.74773664172324872</c:v>
                </c:pt>
                <c:pt idx="8">
                  <c:v>0.51591010350320077</c:v>
                </c:pt>
              </c:numCache>
            </c:numRef>
          </c:val>
          <c:extLst>
            <c:ext xmlns:c16="http://schemas.microsoft.com/office/drawing/2014/chart" uri="{C3380CC4-5D6E-409C-BE32-E72D297353CC}">
              <c16:uniqueId val="{00000001-F669-304B-AF58-B43BE30AFB89}"/>
            </c:ext>
          </c:extLst>
        </c:ser>
        <c:ser>
          <c:idx val="1"/>
          <c:order val="2"/>
          <c:tx>
            <c:strRef>
              <c:f>'Figure 1'!$D$5</c:f>
              <c:strCache>
                <c:ptCount val="1"/>
                <c:pt idx="0">
                  <c:v>Data Stores</c:v>
                </c:pt>
              </c:strCache>
            </c:strRef>
          </c:tx>
          <c:spPr>
            <a:gradFill rotWithShape="1">
              <a:gsLst>
                <a:gs pos="0">
                  <a:schemeClr val="dk1">
                    <a:tint val="55000"/>
                    <a:shade val="51000"/>
                    <a:satMod val="130000"/>
                  </a:schemeClr>
                </a:gs>
                <a:gs pos="80000">
                  <a:schemeClr val="dk1">
                    <a:tint val="55000"/>
                    <a:shade val="93000"/>
                    <a:satMod val="130000"/>
                  </a:schemeClr>
                </a:gs>
                <a:gs pos="100000">
                  <a:schemeClr val="dk1">
                    <a:tint val="55000"/>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'Figure 1'!$B$6:$B$14</c:f>
              <c:strCache>
                <c:ptCount val="9"/>
                <c:pt idx="0">
                  <c:v>DE</c:v>
                </c:pt>
                <c:pt idx="1">
                  <c:v>DK</c:v>
                </c:pt>
                <c:pt idx="2">
                  <c:v>ES</c:v>
                </c:pt>
                <c:pt idx="3">
                  <c:v>FI</c:v>
                </c:pt>
                <c:pt idx="4">
                  <c:v>FR</c:v>
                </c:pt>
                <c:pt idx="5">
                  <c:v>IT</c:v>
                </c:pt>
                <c:pt idx="6">
                  <c:v>NL</c:v>
                </c:pt>
                <c:pt idx="7">
                  <c:v>SE</c:v>
                </c:pt>
                <c:pt idx="8">
                  <c:v>UK</c:v>
                </c:pt>
              </c:strCache>
            </c:strRef>
          </c:cat>
          <c:val>
            <c:numRef>
              <c:f>'Figure 1'!$D$6:$D$14</c:f>
              <c:numCache>
                <c:formatCode>0.0</c:formatCode>
                <c:ptCount val="9"/>
                <c:pt idx="0">
                  <c:v>2.2901807808213763</c:v>
                </c:pt>
                <c:pt idx="1">
                  <c:v>2.1147418767213821</c:v>
                </c:pt>
                <c:pt idx="2">
                  <c:v>1.6710551248656378</c:v>
                </c:pt>
                <c:pt idx="3">
                  <c:v>2.2363761232958899</c:v>
                </c:pt>
                <c:pt idx="4">
                  <c:v>2.080983440909121</c:v>
                </c:pt>
                <c:pt idx="5">
                  <c:v>1.5971499495208263</c:v>
                </c:pt>
                <c:pt idx="6">
                  <c:v>2.1934017125103211</c:v>
                </c:pt>
                <c:pt idx="7">
                  <c:v>2.0118163484666085</c:v>
                </c:pt>
                <c:pt idx="8">
                  <c:v>2.4663206189870834</c:v>
                </c:pt>
              </c:numCache>
            </c:numRef>
          </c:val>
          <c:extLst>
            <c:ext xmlns:c16="http://schemas.microsoft.com/office/drawing/2014/chart" uri="{C3380CC4-5D6E-409C-BE32-E72D297353CC}">
              <c16:uniqueId val="{00000002-F669-304B-AF58-B43BE30AFB89}"/>
            </c:ext>
          </c:extLst>
        </c:ser>
        <c:dLbls>
          <c:showLegendKey val="0"/>
          <c:showVal val="0"/>
          <c:showCatName val="0"/>
          <c:showSerName val="0"/>
          <c:showPercent val="0"/>
          <c:showBubbleSize val="0"/>
        </c:dLbls>
        <c:gapWidth val="22"/>
        <c:gapDepth val="16"/>
        <c:shape val="pyramid"/>
        <c:axId val="1465702176"/>
        <c:axId val="1465650384"/>
        <c:axId val="0"/>
      </c:bar3DChart>
      <c:catAx>
        <c:axId val="1465702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1465650384"/>
        <c:crosses val="autoZero"/>
        <c:auto val="1"/>
        <c:lblAlgn val="ctr"/>
        <c:lblOffset val="100"/>
        <c:noMultiLvlLbl val="0"/>
      </c:catAx>
      <c:valAx>
        <c:axId val="14656503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1465702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r>
              <a:rPr lang="en-US" sz="1600" b="1" dirty="0">
                <a:solidFill>
                  <a:schemeClr val="tx2"/>
                </a:solidFill>
              </a:rPr>
              <a:t>Data</a:t>
            </a:r>
            <a:r>
              <a:rPr lang="en-US" sz="1600" b="1" baseline="0" dirty="0">
                <a:solidFill>
                  <a:schemeClr val="tx2"/>
                </a:solidFill>
              </a:rPr>
              <a:t> and Software Asset production vs. Intangibles, 2018</a:t>
            </a:r>
            <a:endParaRPr lang="en-US" sz="1600" b="1" dirty="0">
              <a:solidFill>
                <a:schemeClr val="tx2"/>
              </a:solidFill>
            </a:endParaRPr>
          </a:p>
        </c:rich>
      </c:tx>
      <c:overlay val="1"/>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6.1472790370564641E-2"/>
          <c:y val="0.12482219315363226"/>
          <c:w val="0.91274343930395263"/>
          <c:h val="0.73936598903494677"/>
        </c:manualLayout>
      </c:layout>
      <c:barChart>
        <c:barDir val="col"/>
        <c:grouping val="stacked"/>
        <c:varyColors val="0"/>
        <c:ser>
          <c:idx val="0"/>
          <c:order val="0"/>
          <c:tx>
            <c:strRef>
              <c:f>'Figure 2a'!$C$3:$C$4</c:f>
              <c:strCache>
                <c:ptCount val="2"/>
                <c:pt idx="0">
                  <c:v>Data assets</c:v>
                </c:pt>
              </c:strCache>
            </c:strRef>
          </c:tx>
          <c:spPr>
            <a:solidFill>
              <a:schemeClr val="dk1">
                <a:tint val="88500"/>
              </a:schemeClr>
            </a:solidFill>
            <a:ln>
              <a:noFill/>
            </a:ln>
            <a:effectLst/>
          </c:spPr>
          <c:invertIfNegative val="0"/>
          <c:cat>
            <c:strRef>
              <c:f>'Figure 2a'!$B$5:$B$30</c:f>
              <c:strCache>
                <c:ptCount val="25"/>
                <c:pt idx="0">
                  <c:v>DE</c:v>
                </c:pt>
                <c:pt idx="3">
                  <c:v>DK</c:v>
                </c:pt>
                <c:pt idx="6">
                  <c:v>ES</c:v>
                </c:pt>
                <c:pt idx="9">
                  <c:v>FI</c:v>
                </c:pt>
                <c:pt idx="12">
                  <c:v>FR</c:v>
                </c:pt>
                <c:pt idx="15">
                  <c:v>IT</c:v>
                </c:pt>
                <c:pt idx="18">
                  <c:v>NL</c:v>
                </c:pt>
                <c:pt idx="21">
                  <c:v>SE</c:v>
                </c:pt>
                <c:pt idx="24">
                  <c:v>UK</c:v>
                </c:pt>
              </c:strCache>
            </c:strRef>
          </c:cat>
          <c:val>
            <c:numRef>
              <c:f>'Figure 2a'!$C$5:$C$30</c:f>
              <c:numCache>
                <c:formatCode>General</c:formatCode>
                <c:ptCount val="26"/>
                <c:pt idx="0" formatCode="0.00">
                  <c:v>5.3683359589841633</c:v>
                </c:pt>
                <c:pt idx="3" formatCode="0.00">
                  <c:v>6.068496240509881</c:v>
                </c:pt>
                <c:pt idx="6" formatCode="0.00">
                  <c:v>3.7999048829078674</c:v>
                </c:pt>
                <c:pt idx="9" formatCode="0.00">
                  <c:v>5.7558863941166134</c:v>
                </c:pt>
                <c:pt idx="12" formatCode="0.00">
                  <c:v>5.5306580331590443</c:v>
                </c:pt>
                <c:pt idx="15" formatCode="0.00">
                  <c:v>3.7868399586942463</c:v>
                </c:pt>
                <c:pt idx="18" formatCode="0.00">
                  <c:v>5.9593951536549463</c:v>
                </c:pt>
                <c:pt idx="21" formatCode="0.00">
                  <c:v>5.2226883669694271</c:v>
                </c:pt>
                <c:pt idx="24" formatCode="0.00">
                  <c:v>6.5532662802272377</c:v>
                </c:pt>
              </c:numCache>
            </c:numRef>
          </c:val>
          <c:extLst>
            <c:ext xmlns:c16="http://schemas.microsoft.com/office/drawing/2014/chart" uri="{C3380CC4-5D6E-409C-BE32-E72D297353CC}">
              <c16:uniqueId val="{00000000-9C61-C14E-90E8-FF3CA39F4184}"/>
            </c:ext>
          </c:extLst>
        </c:ser>
        <c:ser>
          <c:idx val="1"/>
          <c:order val="1"/>
          <c:tx>
            <c:strRef>
              <c:f>'Figure 2a'!$D$3:$D$4</c:f>
              <c:strCache>
                <c:ptCount val="2"/>
                <c:pt idx="0">
                  <c:v>Software</c:v>
                </c:pt>
              </c:strCache>
            </c:strRef>
          </c:tx>
          <c:spPr>
            <a:solidFill>
              <a:schemeClr val="accent2"/>
            </a:solidFill>
            <a:ln>
              <a:noFill/>
            </a:ln>
            <a:effectLst/>
          </c:spPr>
          <c:invertIfNegative val="0"/>
          <c:cat>
            <c:strRef>
              <c:f>'Figure 2a'!$B$5:$B$30</c:f>
              <c:strCache>
                <c:ptCount val="25"/>
                <c:pt idx="0">
                  <c:v>DE</c:v>
                </c:pt>
                <c:pt idx="3">
                  <c:v>DK</c:v>
                </c:pt>
                <c:pt idx="6">
                  <c:v>ES</c:v>
                </c:pt>
                <c:pt idx="9">
                  <c:v>FI</c:v>
                </c:pt>
                <c:pt idx="12">
                  <c:v>FR</c:v>
                </c:pt>
                <c:pt idx="15">
                  <c:v>IT</c:v>
                </c:pt>
                <c:pt idx="18">
                  <c:v>NL</c:v>
                </c:pt>
                <c:pt idx="21">
                  <c:v>SE</c:v>
                </c:pt>
                <c:pt idx="24">
                  <c:v>UK</c:v>
                </c:pt>
              </c:strCache>
            </c:strRef>
          </c:cat>
          <c:val>
            <c:numRef>
              <c:f>'Figure 2a'!$D$5:$D$30</c:f>
              <c:numCache>
                <c:formatCode>General</c:formatCode>
                <c:ptCount val="26"/>
                <c:pt idx="0" formatCode="0.00">
                  <c:v>1.1325068927059569</c:v>
                </c:pt>
                <c:pt idx="3" formatCode="0.00">
                  <c:v>2.0369541727834277</c:v>
                </c:pt>
                <c:pt idx="6" formatCode="0.00">
                  <c:v>0.63300781055457056</c:v>
                </c:pt>
                <c:pt idx="9" formatCode="0.00">
                  <c:v>1.8476713138322036</c:v>
                </c:pt>
                <c:pt idx="12" formatCode="0.00">
                  <c:v>2.2967643621895051</c:v>
                </c:pt>
                <c:pt idx="15" formatCode="0.00">
                  <c:v>0.55211713641054094</c:v>
                </c:pt>
                <c:pt idx="18" formatCode="0.00">
                  <c:v>2.0218789991405273</c:v>
                </c:pt>
                <c:pt idx="21" formatCode="0.00">
                  <c:v>2.2098625492718482</c:v>
                </c:pt>
                <c:pt idx="24" formatCode="0.00">
                  <c:v>2.5795505071679754</c:v>
                </c:pt>
              </c:numCache>
            </c:numRef>
          </c:val>
          <c:extLst>
            <c:ext xmlns:c16="http://schemas.microsoft.com/office/drawing/2014/chart" uri="{C3380CC4-5D6E-409C-BE32-E72D297353CC}">
              <c16:uniqueId val="{00000001-9C61-C14E-90E8-FF3CA39F4184}"/>
            </c:ext>
          </c:extLst>
        </c:ser>
        <c:ser>
          <c:idx val="2"/>
          <c:order val="2"/>
          <c:tx>
            <c:strRef>
              <c:f>'Figure 2a'!$E$3:$E$4</c:f>
              <c:strCache>
                <c:ptCount val="2"/>
                <c:pt idx="0">
                  <c:v>Intangibles (domestic)</c:v>
                </c:pt>
              </c:strCache>
            </c:strRef>
          </c:tx>
          <c:spPr>
            <a:solidFill>
              <a:schemeClr val="bg1">
                <a:lumMod val="75000"/>
              </a:schemeClr>
            </a:solidFill>
            <a:ln>
              <a:solidFill>
                <a:schemeClr val="bg2"/>
              </a:solidFill>
            </a:ln>
            <a:effectLst/>
          </c:spPr>
          <c:invertIfNegative val="0"/>
          <c:cat>
            <c:strRef>
              <c:f>'Figure 2a'!$B$5:$B$30</c:f>
              <c:strCache>
                <c:ptCount val="25"/>
                <c:pt idx="0">
                  <c:v>DE</c:v>
                </c:pt>
                <c:pt idx="3">
                  <c:v>DK</c:v>
                </c:pt>
                <c:pt idx="6">
                  <c:v>ES</c:v>
                </c:pt>
                <c:pt idx="9">
                  <c:v>FI</c:v>
                </c:pt>
                <c:pt idx="12">
                  <c:v>FR</c:v>
                </c:pt>
                <c:pt idx="15">
                  <c:v>IT</c:v>
                </c:pt>
                <c:pt idx="18">
                  <c:v>NL</c:v>
                </c:pt>
                <c:pt idx="21">
                  <c:v>SE</c:v>
                </c:pt>
                <c:pt idx="24">
                  <c:v>UK</c:v>
                </c:pt>
              </c:strCache>
            </c:strRef>
          </c:cat>
          <c:val>
            <c:numRef>
              <c:f>'Figure 2a'!$E$5:$E$30</c:f>
              <c:numCache>
                <c:formatCode>0.00</c:formatCode>
                <c:ptCount val="26"/>
                <c:pt idx="0">
                  <c:v>0</c:v>
                </c:pt>
                <c:pt idx="1">
                  <c:v>10.990449868970448</c:v>
                </c:pt>
                <c:pt idx="4">
                  <c:v>14.772935377226936</c:v>
                </c:pt>
                <c:pt idx="7">
                  <c:v>9.5591570768091412</c:v>
                </c:pt>
                <c:pt idx="10">
                  <c:v>14.557260440455543</c:v>
                </c:pt>
                <c:pt idx="13">
                  <c:v>19.926264054245419</c:v>
                </c:pt>
                <c:pt idx="16">
                  <c:v>11.491052475240496</c:v>
                </c:pt>
                <c:pt idx="19">
                  <c:v>13.888444668716854</c:v>
                </c:pt>
                <c:pt idx="22">
                  <c:v>17.666938342154026</c:v>
                </c:pt>
                <c:pt idx="25">
                  <c:v>17.518500321441227</c:v>
                </c:pt>
              </c:numCache>
            </c:numRef>
          </c:val>
          <c:extLst>
            <c:ext xmlns:c16="http://schemas.microsoft.com/office/drawing/2014/chart" uri="{C3380CC4-5D6E-409C-BE32-E72D297353CC}">
              <c16:uniqueId val="{00000002-9C61-C14E-90E8-FF3CA39F4184}"/>
            </c:ext>
          </c:extLst>
        </c:ser>
        <c:ser>
          <c:idx val="3"/>
          <c:order val="3"/>
          <c:tx>
            <c:strRef>
              <c:f>'Figure 2a'!$F$3:$F$4</c:f>
              <c:strCache>
                <c:ptCount val="2"/>
                <c:pt idx="0">
                  <c:v>Intangibles (net imports)</c:v>
                </c:pt>
              </c:strCache>
            </c:strRef>
          </c:tx>
          <c:spPr>
            <a:pattFill prst="dkHorz">
              <a:fgClr>
                <a:schemeClr val="bg1">
                  <a:lumMod val="75000"/>
                </a:schemeClr>
              </a:fgClr>
              <a:bgClr>
                <a:schemeClr val="bg1"/>
              </a:bgClr>
            </a:pattFill>
            <a:ln>
              <a:noFill/>
            </a:ln>
            <a:effectLst/>
          </c:spPr>
          <c:invertIfNegative val="0"/>
          <c:cat>
            <c:strRef>
              <c:f>'Figure 2a'!$B$5:$B$30</c:f>
              <c:strCache>
                <c:ptCount val="25"/>
                <c:pt idx="0">
                  <c:v>DE</c:v>
                </c:pt>
                <c:pt idx="3">
                  <c:v>DK</c:v>
                </c:pt>
                <c:pt idx="6">
                  <c:v>ES</c:v>
                </c:pt>
                <c:pt idx="9">
                  <c:v>FI</c:v>
                </c:pt>
                <c:pt idx="12">
                  <c:v>FR</c:v>
                </c:pt>
                <c:pt idx="15">
                  <c:v>IT</c:v>
                </c:pt>
                <c:pt idx="18">
                  <c:v>NL</c:v>
                </c:pt>
                <c:pt idx="21">
                  <c:v>SE</c:v>
                </c:pt>
                <c:pt idx="24">
                  <c:v>UK</c:v>
                </c:pt>
              </c:strCache>
            </c:strRef>
          </c:cat>
          <c:val>
            <c:numRef>
              <c:f>'Figure 2a'!$F$5:$F$30</c:f>
              <c:numCache>
                <c:formatCode>0.00</c:formatCode>
                <c:ptCount val="26"/>
                <c:pt idx="0">
                  <c:v>0</c:v>
                </c:pt>
                <c:pt idx="1">
                  <c:v>1.2674425211217668</c:v>
                </c:pt>
                <c:pt idx="4">
                  <c:v>1.6668971007068951</c:v>
                </c:pt>
                <c:pt idx="7">
                  <c:v>0.61351281797720325</c:v>
                </c:pt>
                <c:pt idx="10">
                  <c:v>4.0527117335134077</c:v>
                </c:pt>
                <c:pt idx="13">
                  <c:v>1.4084485359489918</c:v>
                </c:pt>
                <c:pt idx="16">
                  <c:v>0.46484213218920761</c:v>
                </c:pt>
                <c:pt idx="19">
                  <c:v>2.8959087820516691</c:v>
                </c:pt>
                <c:pt idx="22">
                  <c:v>3.3967185067012906</c:v>
                </c:pt>
                <c:pt idx="25">
                  <c:v>0.74044690053496098</c:v>
                </c:pt>
              </c:numCache>
            </c:numRef>
          </c:val>
          <c:extLst>
            <c:ext xmlns:c16="http://schemas.microsoft.com/office/drawing/2014/chart" uri="{C3380CC4-5D6E-409C-BE32-E72D297353CC}">
              <c16:uniqueId val="{00000003-9C61-C14E-90E8-FF3CA39F4184}"/>
            </c:ext>
          </c:extLst>
        </c:ser>
        <c:dLbls>
          <c:showLegendKey val="0"/>
          <c:showVal val="0"/>
          <c:showCatName val="0"/>
          <c:showSerName val="0"/>
          <c:showPercent val="0"/>
          <c:showBubbleSize val="0"/>
        </c:dLbls>
        <c:gapWidth val="8"/>
        <c:overlap val="100"/>
        <c:axId val="875696352"/>
        <c:axId val="875698000"/>
      </c:barChart>
      <c:catAx>
        <c:axId val="875696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875698000"/>
        <c:crosses val="autoZero"/>
        <c:auto val="1"/>
        <c:lblAlgn val="ctr"/>
        <c:lblOffset val="100"/>
        <c:tickLblSkip val="1"/>
        <c:noMultiLvlLbl val="0"/>
      </c:catAx>
      <c:valAx>
        <c:axId val="875698000"/>
        <c:scaling>
          <c:orientation val="minMax"/>
          <c:max val="2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crossAx val="875696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2"/>
                </a:solidFill>
                <a:latin typeface="+mn-lt"/>
                <a:ea typeface="+mn-ea"/>
                <a:cs typeface="+mn-cs"/>
              </a:defRPr>
            </a:pPr>
            <a:r>
              <a:rPr lang="en-US" sz="1800" b="0" i="1" dirty="0">
                <a:solidFill>
                  <a:schemeClr val="tx2"/>
                </a:solidFill>
              </a:rPr>
              <a:t>                  </a:t>
            </a:r>
          </a:p>
          <a:p>
            <a:pPr>
              <a:defRPr sz="1800">
                <a:solidFill>
                  <a:schemeClr val="tx2"/>
                </a:solidFill>
              </a:defRPr>
            </a:pPr>
            <a:endParaRPr lang="en-US" sz="1800" b="0" dirty="0">
              <a:solidFill>
                <a:schemeClr val="tx2"/>
              </a:solidFill>
            </a:endParaRPr>
          </a:p>
          <a:p>
            <a:pPr>
              <a:defRPr sz="1800">
                <a:solidFill>
                  <a:schemeClr val="tx2"/>
                </a:solidFill>
              </a:defRPr>
            </a:pPr>
            <a:endParaRPr lang="en-US" sz="1800" b="0" dirty="0">
              <a:solidFill>
                <a:schemeClr val="tx2"/>
              </a:solidFill>
            </a:endParaRPr>
          </a:p>
          <a:p>
            <a:pPr>
              <a:defRPr sz="1800">
                <a:solidFill>
                  <a:schemeClr val="tx2"/>
                </a:solidFill>
              </a:defRPr>
            </a:pPr>
            <a:r>
              <a:rPr lang="en-US" sz="1600" b="0" dirty="0">
                <a:solidFill>
                  <a:schemeClr val="tx2"/>
                </a:solidFill>
              </a:rPr>
              <a:t>Europe</a:t>
            </a:r>
            <a:r>
              <a:rPr lang="en-US" sz="1600" b="0" baseline="0" dirty="0">
                <a:solidFill>
                  <a:schemeClr val="tx2"/>
                </a:solidFill>
              </a:rPr>
              <a:t> </a:t>
            </a:r>
            <a:r>
              <a:rPr lang="en-US" sz="1800" b="0" baseline="0" dirty="0">
                <a:solidFill>
                  <a:schemeClr val="tx2"/>
                </a:solidFill>
              </a:rPr>
              <a:t>                                                                                                  </a:t>
            </a:r>
            <a:r>
              <a:rPr lang="en-US" sz="1600" b="0" baseline="0" dirty="0">
                <a:solidFill>
                  <a:schemeClr val="tx2"/>
                </a:solidFill>
              </a:rPr>
              <a:t>United States</a:t>
            </a:r>
            <a:endParaRPr lang="en-US" sz="1800" b="0" dirty="0">
              <a:solidFill>
                <a:schemeClr val="tx2"/>
              </a:solidFill>
            </a:endParaRPr>
          </a:p>
        </c:rich>
      </c:tx>
      <c:layout>
        <c:manualLayout>
          <c:xMode val="edge"/>
          <c:yMode val="edge"/>
          <c:x val="0.15033597668618826"/>
          <c:y val="2.303908258932136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5.3986605766805841E-2"/>
          <c:y val="0.1193505933462171"/>
          <c:w val="0.92948298915465755"/>
          <c:h val="0.63669410641851587"/>
        </c:manualLayout>
      </c:layout>
      <c:barChart>
        <c:barDir val="col"/>
        <c:grouping val="clustered"/>
        <c:varyColors val="0"/>
        <c:ser>
          <c:idx val="0"/>
          <c:order val="0"/>
          <c:tx>
            <c:strRef>
              <c:f>'Fig16.6 (2)'!$A$16</c:f>
              <c:strCache>
                <c:ptCount val="1"/>
                <c:pt idx="0">
                  <c:v>1999-2007</c:v>
                </c:pt>
              </c:strCache>
            </c:strRef>
          </c:tx>
          <c:spPr>
            <a:solidFill>
              <a:schemeClr val="tx1"/>
            </a:solidFill>
            <a:ln>
              <a:solidFill>
                <a:schemeClr val="tx1"/>
              </a:solidFill>
            </a:ln>
            <a:effectLst/>
          </c:spPr>
          <c:invertIfNegative val="0"/>
          <c:cat>
            <c:strRef>
              <c:f>'Fig16.6 (2)'!$B$15:$L$15</c:f>
              <c:strCache>
                <c:ptCount val="11"/>
                <c:pt idx="0">
                  <c:v>Labor Productivity (OPH)</c:v>
                </c:pt>
                <c:pt idx="1">
                  <c:v>Labor Composition</c:v>
                </c:pt>
                <c:pt idx="2">
                  <c:v>Tangible Capital Deepening</c:v>
                </c:pt>
                <c:pt idx="3">
                  <c:v>Intangible Capital Deepening</c:v>
                </c:pt>
                <c:pt idx="4">
                  <c:v>TFP</c:v>
                </c:pt>
                <c:pt idx="6">
                  <c:v>Labor Productivity (OPH)</c:v>
                </c:pt>
                <c:pt idx="7">
                  <c:v>Labor Composition</c:v>
                </c:pt>
                <c:pt idx="8">
                  <c:v>Tangible Capital Deepening</c:v>
                </c:pt>
                <c:pt idx="9">
                  <c:v>Intangible Capital Deepening</c:v>
                </c:pt>
                <c:pt idx="10">
                  <c:v>TFP</c:v>
                </c:pt>
              </c:strCache>
            </c:strRef>
          </c:cat>
          <c:val>
            <c:numRef>
              <c:f>'Fig16.6 (2)'!$B$16:$L$16</c:f>
              <c:numCache>
                <c:formatCode>General</c:formatCode>
                <c:ptCount val="11"/>
                <c:pt idx="0">
                  <c:v>1.6409782692790031E-2</c:v>
                </c:pt>
                <c:pt idx="1">
                  <c:v>1.3488364638760686E-3</c:v>
                </c:pt>
                <c:pt idx="2">
                  <c:v>3.335573012009263E-3</c:v>
                </c:pt>
                <c:pt idx="3">
                  <c:v>4.2220847681164742E-3</c:v>
                </c:pt>
                <c:pt idx="4">
                  <c:v>7.5032883323729038E-3</c:v>
                </c:pt>
                <c:pt idx="6">
                  <c:v>2.7864998206496239E-2</c:v>
                </c:pt>
                <c:pt idx="7">
                  <c:v>3.4007378853857517E-3</c:v>
                </c:pt>
                <c:pt idx="8">
                  <c:v>7.3562385514378548E-3</c:v>
                </c:pt>
                <c:pt idx="9">
                  <c:v>7.3914867825806141E-3</c:v>
                </c:pt>
                <c:pt idx="10">
                  <c:v>9.7165349870920181E-3</c:v>
                </c:pt>
              </c:numCache>
            </c:numRef>
          </c:val>
          <c:extLst>
            <c:ext xmlns:c16="http://schemas.microsoft.com/office/drawing/2014/chart" uri="{C3380CC4-5D6E-409C-BE32-E72D297353CC}">
              <c16:uniqueId val="{00000000-9304-DC43-B4CA-F7BB440DFB7D}"/>
            </c:ext>
          </c:extLst>
        </c:ser>
        <c:ser>
          <c:idx val="1"/>
          <c:order val="1"/>
          <c:tx>
            <c:strRef>
              <c:f>'Fig16.6 (2)'!$A$17</c:f>
              <c:strCache>
                <c:ptCount val="1"/>
                <c:pt idx="0">
                  <c:v>2008-2018</c:v>
                </c:pt>
              </c:strCache>
            </c:strRef>
          </c:tx>
          <c:spPr>
            <a:pattFill prst="dkHorz">
              <a:fgClr>
                <a:schemeClr val="tx1"/>
              </a:fgClr>
              <a:bgClr>
                <a:schemeClr val="bg1">
                  <a:lumMod val="85000"/>
                </a:schemeClr>
              </a:bgClr>
            </a:pattFill>
            <a:ln>
              <a:solidFill>
                <a:schemeClr val="tx1"/>
              </a:solidFill>
            </a:ln>
            <a:effectLst/>
          </c:spPr>
          <c:invertIfNegative val="0"/>
          <c:cat>
            <c:strRef>
              <c:f>'Fig16.6 (2)'!$B$15:$L$15</c:f>
              <c:strCache>
                <c:ptCount val="11"/>
                <c:pt idx="0">
                  <c:v>Labor Productivity (OPH)</c:v>
                </c:pt>
                <c:pt idx="1">
                  <c:v>Labor Composition</c:v>
                </c:pt>
                <c:pt idx="2">
                  <c:v>Tangible Capital Deepening</c:v>
                </c:pt>
                <c:pt idx="3">
                  <c:v>Intangible Capital Deepening</c:v>
                </c:pt>
                <c:pt idx="4">
                  <c:v>TFP</c:v>
                </c:pt>
                <c:pt idx="6">
                  <c:v>Labor Productivity (OPH)</c:v>
                </c:pt>
                <c:pt idx="7">
                  <c:v>Labor Composition</c:v>
                </c:pt>
                <c:pt idx="8">
                  <c:v>Tangible Capital Deepening</c:v>
                </c:pt>
                <c:pt idx="9">
                  <c:v>Intangible Capital Deepening</c:v>
                </c:pt>
                <c:pt idx="10">
                  <c:v>TFP</c:v>
                </c:pt>
              </c:strCache>
            </c:strRef>
          </c:cat>
          <c:val>
            <c:numRef>
              <c:f>'Fig16.6 (2)'!$B$17:$L$17</c:f>
              <c:numCache>
                <c:formatCode>General</c:formatCode>
                <c:ptCount val="11"/>
                <c:pt idx="0">
                  <c:v>7.2765764780342579E-3</c:v>
                </c:pt>
                <c:pt idx="1">
                  <c:v>2.3834805469959974E-3</c:v>
                </c:pt>
                <c:pt idx="2">
                  <c:v>1.0203784331679344E-3</c:v>
                </c:pt>
                <c:pt idx="3">
                  <c:v>4.972606897354126E-3</c:v>
                </c:pt>
                <c:pt idx="4">
                  <c:v>-1.0998893994837999E-3</c:v>
                </c:pt>
                <c:pt idx="6">
                  <c:v>1.3210090808570385E-2</c:v>
                </c:pt>
                <c:pt idx="7">
                  <c:v>2.163127763196826E-3</c:v>
                </c:pt>
                <c:pt idx="8">
                  <c:v>9.7680208273231983E-4</c:v>
                </c:pt>
                <c:pt idx="9">
                  <c:v>7.5515271164476871E-3</c:v>
                </c:pt>
                <c:pt idx="10">
                  <c:v>2.518633846193552E-3</c:v>
                </c:pt>
              </c:numCache>
            </c:numRef>
          </c:val>
          <c:extLst>
            <c:ext xmlns:c16="http://schemas.microsoft.com/office/drawing/2014/chart" uri="{C3380CC4-5D6E-409C-BE32-E72D297353CC}">
              <c16:uniqueId val="{00000001-9304-DC43-B4CA-F7BB440DFB7D}"/>
            </c:ext>
          </c:extLst>
        </c:ser>
        <c:dLbls>
          <c:showLegendKey val="0"/>
          <c:showVal val="0"/>
          <c:showCatName val="0"/>
          <c:showSerName val="0"/>
          <c:showPercent val="0"/>
          <c:showBubbleSize val="0"/>
        </c:dLbls>
        <c:gapWidth val="90"/>
        <c:axId val="1752979295"/>
        <c:axId val="1707220831"/>
      </c:barChart>
      <c:barChart>
        <c:barDir val="col"/>
        <c:grouping val="clustered"/>
        <c:varyColors val="0"/>
        <c:ser>
          <c:idx val="2"/>
          <c:order val="2"/>
          <c:tx>
            <c:v>Contribution of most data intensive components</c:v>
          </c:tx>
          <c:spPr>
            <a:solidFill>
              <a:srgbClr val="FF0000"/>
            </a:solidFill>
            <a:ln>
              <a:noFill/>
            </a:ln>
            <a:effectLst/>
          </c:spPr>
          <c:invertIfNegative val="0"/>
          <c:cat>
            <c:strRef>
              <c:f>'Fig16.6 (2)'!$B$15:$L$15</c:f>
              <c:strCache>
                <c:ptCount val="11"/>
                <c:pt idx="0">
                  <c:v>Labor Productivity (OPH)</c:v>
                </c:pt>
                <c:pt idx="1">
                  <c:v>Labor Composition</c:v>
                </c:pt>
                <c:pt idx="2">
                  <c:v>Tangible Capital Deepening</c:v>
                </c:pt>
                <c:pt idx="3">
                  <c:v>Intangible Capital Deepening</c:v>
                </c:pt>
                <c:pt idx="4">
                  <c:v>TFP</c:v>
                </c:pt>
                <c:pt idx="6">
                  <c:v>Labor Productivity (OPH)</c:v>
                </c:pt>
                <c:pt idx="7">
                  <c:v>Labor Composition</c:v>
                </c:pt>
                <c:pt idx="8">
                  <c:v>Tangible Capital Deepening</c:v>
                </c:pt>
                <c:pt idx="9">
                  <c:v>Intangible Capital Deepening</c:v>
                </c:pt>
                <c:pt idx="10">
                  <c:v>TFP</c:v>
                </c:pt>
              </c:strCache>
            </c:strRef>
          </c:cat>
          <c:val>
            <c:numRef>
              <c:f>'Fig16.6 (2)'!$B$18:$L$18</c:f>
              <c:numCache>
                <c:formatCode>General</c:formatCode>
                <c:ptCount val="11"/>
                <c:pt idx="3">
                  <c:v>1.7005770932883024E-3</c:v>
                </c:pt>
                <c:pt idx="9">
                  <c:v>2.9879233334213495E-3</c:v>
                </c:pt>
              </c:numCache>
            </c:numRef>
          </c:val>
          <c:extLst>
            <c:ext xmlns:c16="http://schemas.microsoft.com/office/drawing/2014/chart" uri="{C3380CC4-5D6E-409C-BE32-E72D297353CC}">
              <c16:uniqueId val="{00000002-9304-DC43-B4CA-F7BB440DFB7D}"/>
            </c:ext>
          </c:extLst>
        </c:ser>
        <c:ser>
          <c:idx val="3"/>
          <c:order val="3"/>
          <c:spPr>
            <a:pattFill prst="dkHorz">
              <a:fgClr>
                <a:srgbClr val="FF0000"/>
              </a:fgClr>
              <a:bgClr>
                <a:schemeClr val="bg1"/>
              </a:bgClr>
            </a:pattFill>
            <a:ln>
              <a:noFill/>
            </a:ln>
            <a:effectLst/>
          </c:spPr>
          <c:invertIfNegative val="0"/>
          <c:val>
            <c:numRef>
              <c:f>'Fig16.6 (2)'!$B$19:$L$19</c:f>
              <c:numCache>
                <c:formatCode>General</c:formatCode>
                <c:ptCount val="11"/>
                <c:pt idx="3">
                  <c:v>2.7009535115212202E-3</c:v>
                </c:pt>
                <c:pt idx="9">
                  <c:v>4.1674920357763767E-3</c:v>
                </c:pt>
              </c:numCache>
            </c:numRef>
          </c:val>
          <c:extLst>
            <c:ext xmlns:c16="http://schemas.microsoft.com/office/drawing/2014/chart" uri="{C3380CC4-5D6E-409C-BE32-E72D297353CC}">
              <c16:uniqueId val="{00000003-9304-DC43-B4CA-F7BB440DFB7D}"/>
            </c:ext>
          </c:extLst>
        </c:ser>
        <c:dLbls>
          <c:showLegendKey val="0"/>
          <c:showVal val="0"/>
          <c:showCatName val="0"/>
          <c:showSerName val="0"/>
          <c:showPercent val="0"/>
          <c:showBubbleSize val="0"/>
        </c:dLbls>
        <c:gapWidth val="90"/>
        <c:axId val="1885753040"/>
        <c:axId val="503052095"/>
      </c:barChart>
      <c:catAx>
        <c:axId val="175297929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707220831"/>
        <c:crosses val="autoZero"/>
        <c:auto val="0"/>
        <c:lblAlgn val="ctr"/>
        <c:lblOffset val="100"/>
        <c:tickLblSkip val="1"/>
        <c:noMultiLvlLbl val="0"/>
      </c:catAx>
      <c:valAx>
        <c:axId val="1707220831"/>
        <c:scaling>
          <c:orientation val="minMax"/>
          <c:max val="3.0000000000000006E-2"/>
          <c:min val="-1.5000000000000005E-3"/>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752979295"/>
        <c:crosses val="autoZero"/>
        <c:crossBetween val="between"/>
        <c:majorUnit val="1.0000000000000002E-2"/>
      </c:valAx>
      <c:valAx>
        <c:axId val="503052095"/>
        <c:scaling>
          <c:orientation val="minMax"/>
          <c:max val="3.0000000000000006E-2"/>
          <c:min val="-1.5000000000000005E-3"/>
        </c:scaling>
        <c:delete val="0"/>
        <c:axPos val="r"/>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885753040"/>
        <c:crosses val="max"/>
        <c:crossBetween val="between"/>
        <c:majorUnit val="1.0000000000000002E-2"/>
      </c:valAx>
      <c:catAx>
        <c:axId val="1885753040"/>
        <c:scaling>
          <c:orientation val="minMax"/>
        </c:scaling>
        <c:delete val="1"/>
        <c:axPos val="b"/>
        <c:numFmt formatCode="General" sourceLinked="1"/>
        <c:majorTickMark val="out"/>
        <c:minorTickMark val="none"/>
        <c:tickLblPos val="nextTo"/>
        <c:crossAx val="503052095"/>
        <c:crosses val="autoZero"/>
        <c:auto val="1"/>
        <c:lblAlgn val="ctr"/>
        <c:lblOffset val="100"/>
        <c:noMultiLvlLbl val="0"/>
      </c:catAx>
      <c:spPr>
        <a:noFill/>
        <a:ln>
          <a:noFill/>
        </a:ln>
        <a:effectLst/>
      </c:spPr>
    </c:plotArea>
    <c:legend>
      <c:legendPos val="b"/>
      <c:legendEntry>
        <c:idx val="3"/>
        <c:txPr>
          <a:bodyPr rot="0" spcFirstLastPara="1" vertOverflow="ellipsis" vert="horz" wrap="square" anchor="ctr" anchorCtr="1"/>
          <a:lstStyle/>
          <a:p>
            <a:pPr>
              <a:defRPr sz="100" b="0" i="0" u="none" strike="noStrike" kern="1200" baseline="0">
                <a:solidFill>
                  <a:schemeClr val="tx2"/>
                </a:solidFill>
                <a:latin typeface="+mn-lt"/>
                <a:ea typeface="+mn-ea"/>
                <a:cs typeface="+mn-cs"/>
              </a:defRPr>
            </a:pPr>
            <a:endParaRPr lang="en-US"/>
          </a:p>
        </c:txPr>
      </c:legendEntry>
      <c:layout>
        <c:manualLayout>
          <c:xMode val="edge"/>
          <c:yMode val="edge"/>
          <c:x val="0.21894831782390836"/>
          <c:y val="0.89626856523174125"/>
          <c:w val="0.71428983881581398"/>
          <c:h val="0.1037314347682587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161436658918302"/>
          <c:y val="3.4364835990929848E-2"/>
          <c:w val="0.71793164133888643"/>
          <c:h val="0.7988422223545103"/>
        </c:manualLayout>
      </c:layout>
      <c:lineChart>
        <c:grouping val="standard"/>
        <c:varyColors val="0"/>
        <c:ser>
          <c:idx val="1"/>
          <c:order val="0"/>
          <c:tx>
            <c:v>Low intangibles intensity</c:v>
          </c:tx>
          <c:spPr>
            <a:ln w="38100" cap="rnd">
              <a:solidFill>
                <a:srgbClr val="2BA7FF"/>
              </a:solidFill>
              <a:prstDash val="sysDot"/>
              <a:round/>
            </a:ln>
            <a:effectLst/>
          </c:spPr>
          <c:marker>
            <c:symbol val="none"/>
          </c:marker>
          <c:cat>
            <c:numRef>
              <c:f>Sheet2!$H$24:$H$39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Sheet2!$J$24:$J$39</c:f>
              <c:numCache>
                <c:formatCode>General</c:formatCode>
                <c:ptCount val="16"/>
                <c:pt idx="0">
                  <c:v>0</c:v>
                </c:pt>
                <c:pt idx="1">
                  <c:v>7.0000000000000001E-3</c:v>
                </c:pt>
                <c:pt idx="2">
                  <c:v>-7.0000000000000001E-3</c:v>
                </c:pt>
                <c:pt idx="3">
                  <c:v>2E-3</c:v>
                </c:pt>
                <c:pt idx="4">
                  <c:v>3.7999999999999999E-2</c:v>
                </c:pt>
                <c:pt idx="5">
                  <c:v>1.4E-2</c:v>
                </c:pt>
                <c:pt idx="6">
                  <c:v>8.9999999999999993E-3</c:v>
                </c:pt>
                <c:pt idx="7">
                  <c:v>8.9999999999999993E-3</c:v>
                </c:pt>
                <c:pt idx="8">
                  <c:v>1.0999999999999999E-2</c:v>
                </c:pt>
                <c:pt idx="9">
                  <c:v>-7.0000000000000001E-3</c:v>
                </c:pt>
                <c:pt idx="10">
                  <c:v>-2.5999999999999999E-2</c:v>
                </c:pt>
                <c:pt idx="11">
                  <c:v>-1.6E-2</c:v>
                </c:pt>
                <c:pt idx="12">
                  <c:v>1.4999999999999999E-2</c:v>
                </c:pt>
                <c:pt idx="13">
                  <c:v>0.01</c:v>
                </c:pt>
                <c:pt idx="14">
                  <c:v>2.7E-2</c:v>
                </c:pt>
                <c:pt idx="15">
                  <c:v>0.05</c:v>
                </c:pt>
              </c:numCache>
            </c:numRef>
          </c:val>
          <c:smooth val="0"/>
          <c:extLst>
            <c:ext xmlns:c16="http://schemas.microsoft.com/office/drawing/2014/chart" uri="{C3380CC4-5D6E-409C-BE32-E72D297353CC}">
              <c16:uniqueId val="{00000000-2B54-AE49-90B6-9965904CE449}"/>
            </c:ext>
          </c:extLst>
        </c:ser>
        <c:ser>
          <c:idx val="0"/>
          <c:order val="1"/>
          <c:tx>
            <c:v>High intangibles intensity</c:v>
          </c:tx>
          <c:spPr>
            <a:ln w="28575" cap="rnd">
              <a:solidFill>
                <a:schemeClr val="accent2"/>
              </a:solidFill>
              <a:round/>
            </a:ln>
            <a:effectLst/>
          </c:spPr>
          <c:marker>
            <c:symbol val="none"/>
          </c:marker>
          <c:cat>
            <c:numRef>
              <c:f>Sheet2!$H$24:$H$39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Sheet2!$I$24:$I$39</c:f>
              <c:numCache>
                <c:formatCode>General</c:formatCode>
                <c:ptCount val="16"/>
                <c:pt idx="0">
                  <c:v>0</c:v>
                </c:pt>
                <c:pt idx="1">
                  <c:v>-1.0999999999999999E-2</c:v>
                </c:pt>
                <c:pt idx="2">
                  <c:v>-1.7999999999999999E-2</c:v>
                </c:pt>
                <c:pt idx="3">
                  <c:v>4.0000000000000001E-3</c:v>
                </c:pt>
                <c:pt idx="4">
                  <c:v>2.5999999999999999E-2</c:v>
                </c:pt>
                <c:pt idx="5">
                  <c:v>0.04</c:v>
                </c:pt>
                <c:pt idx="6">
                  <c:v>6.3E-2</c:v>
                </c:pt>
                <c:pt idx="7">
                  <c:v>6.9000000000000006E-2</c:v>
                </c:pt>
                <c:pt idx="8">
                  <c:v>0.107</c:v>
                </c:pt>
                <c:pt idx="9">
                  <c:v>0.121</c:v>
                </c:pt>
                <c:pt idx="10">
                  <c:v>0.112</c:v>
                </c:pt>
                <c:pt idx="11">
                  <c:v>0.105</c:v>
                </c:pt>
                <c:pt idx="12">
                  <c:v>0.13300000000000001</c:v>
                </c:pt>
                <c:pt idx="13">
                  <c:v>0.13700000000000001</c:v>
                </c:pt>
                <c:pt idx="14">
                  <c:v>0.154</c:v>
                </c:pt>
                <c:pt idx="15">
                  <c:v>0.184</c:v>
                </c:pt>
              </c:numCache>
            </c:numRef>
          </c:val>
          <c:smooth val="0"/>
          <c:extLst>
            <c:ext xmlns:c16="http://schemas.microsoft.com/office/drawing/2014/chart" uri="{C3380CC4-5D6E-409C-BE32-E72D297353CC}">
              <c16:uniqueId val="{00000001-2B54-AE49-90B6-9965904CE449}"/>
            </c:ext>
          </c:extLst>
        </c:ser>
        <c:dLbls>
          <c:showLegendKey val="0"/>
          <c:showVal val="0"/>
          <c:showCatName val="0"/>
          <c:showSerName val="0"/>
          <c:showPercent val="0"/>
          <c:showBubbleSize val="0"/>
        </c:dLbls>
        <c:smooth val="0"/>
        <c:axId val="92191360"/>
        <c:axId val="96870784"/>
      </c:lineChart>
      <c:catAx>
        <c:axId val="92191360"/>
        <c:scaling>
          <c:orientation val="minMax"/>
        </c:scaling>
        <c:delete val="0"/>
        <c:axPos val="b"/>
        <c:numFmt formatCode="General" sourceLinked="1"/>
        <c:majorTickMark val="in"/>
        <c:minorTickMark val="none"/>
        <c:tickLblPos val="low"/>
        <c:spPr>
          <a:noFill/>
          <a:ln w="9525" cap="flat" cmpd="sng" algn="ctr">
            <a:solidFill>
              <a:schemeClr val="tx1">
                <a:lumMod val="15000"/>
                <a:lumOff val="85000"/>
              </a:schemeClr>
            </a:solidFill>
            <a:round/>
          </a:ln>
          <a:effectLst/>
        </c:spPr>
        <c:txPr>
          <a:bodyPr rot="-60000000" vert="horz"/>
          <a:lstStyle/>
          <a:p>
            <a:pPr>
              <a:defRPr sz="1200"/>
            </a:pPr>
            <a:endParaRPr lang="en-US"/>
          </a:p>
        </c:txPr>
        <c:crossAx val="96870784"/>
        <c:crosses val="autoZero"/>
        <c:auto val="1"/>
        <c:lblAlgn val="ctr"/>
        <c:lblOffset val="100"/>
        <c:tickLblSkip val="3"/>
        <c:noMultiLvlLbl val="0"/>
      </c:catAx>
      <c:valAx>
        <c:axId val="96870784"/>
        <c:scaling>
          <c:orientation val="minMax"/>
        </c:scaling>
        <c:delete val="0"/>
        <c:axPos val="l"/>
        <c:majorGridlines>
          <c:spPr>
            <a:ln w="9525" cap="flat" cmpd="sng" algn="ctr">
              <a:noFill/>
              <a:round/>
            </a:ln>
            <a:effectLst/>
          </c:spPr>
        </c:majorGridlines>
        <c:title>
          <c:tx>
            <c:rich>
              <a:bodyPr/>
              <a:lstStyle/>
              <a:p>
                <a:pPr>
                  <a:defRPr sz="1400" b="0"/>
                </a:pPr>
                <a:r>
                  <a:rPr lang="en-US" sz="1400" b="0" dirty="0"/>
                  <a:t>Cumulative 90-10 percentile difference in MFP across country-industry firms in the MULTIPROD Database (November 2019). Covers</a:t>
                </a:r>
                <a:r>
                  <a:rPr lang="en-US" sz="1400" b="0" baseline="0" dirty="0"/>
                  <a:t> 10 EU countries.</a:t>
                </a:r>
                <a:endParaRPr lang="en-US" sz="1400" b="0" dirty="0"/>
              </a:p>
            </c:rich>
          </c:tx>
          <c:layout>
            <c:manualLayout>
              <c:xMode val="edge"/>
              <c:yMode val="edge"/>
              <c:x val="3.1610588009645696E-2"/>
              <c:y val="7.471117056421793E-2"/>
            </c:manualLayout>
          </c:layout>
          <c:overlay val="0"/>
        </c:title>
        <c:numFmt formatCode="#,###.00" sourceLinked="0"/>
        <c:majorTickMark val="none"/>
        <c:minorTickMark val="none"/>
        <c:tickLblPos val="nextTo"/>
        <c:spPr>
          <a:noFill/>
          <a:ln>
            <a:noFill/>
          </a:ln>
          <a:effectLst/>
        </c:spPr>
        <c:txPr>
          <a:bodyPr rot="-60000000" vert="horz"/>
          <a:lstStyle/>
          <a:p>
            <a:pPr>
              <a:defRPr sz="1200"/>
            </a:pPr>
            <a:endParaRPr lang="en-US"/>
          </a:p>
        </c:txPr>
        <c:crossAx val="92191360"/>
        <c:crosses val="autoZero"/>
        <c:crossBetween val="between"/>
      </c:valAx>
      <c:spPr>
        <a:noFill/>
        <a:ln>
          <a:noFill/>
        </a:ln>
        <a:effectLst/>
      </c:spPr>
    </c:plotArea>
    <c:legend>
      <c:legendPos val="b"/>
      <c:layout>
        <c:manualLayout>
          <c:xMode val="edge"/>
          <c:yMode val="edge"/>
          <c:x val="0.11772467624091701"/>
          <c:y val="0.89787001974317626"/>
          <c:w val="0.87373215504938817"/>
          <c:h val="7.4013296264244674E-2"/>
        </c:manualLayout>
      </c:layout>
      <c:overlay val="0"/>
      <c:spPr>
        <a:noFill/>
        <a:ln>
          <a:noFill/>
        </a:ln>
        <a:effectLst/>
      </c:spPr>
      <c:txPr>
        <a:bodyPr rot="0" vert="horz"/>
        <a:lstStyle/>
        <a:p>
          <a:pPr>
            <a:defRPr sz="1600"/>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chemeClr val="tx2"/>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2"/>
                </a:solidFill>
                <a:latin typeface="+mn-lt"/>
                <a:ea typeface="+mn-ea"/>
                <a:cs typeface="+mn-cs"/>
              </a:defRPr>
            </a:pPr>
            <a:r>
              <a:rPr lang="en-US" sz="1800" baseline="0">
                <a:solidFill>
                  <a:schemeClr val="tx2"/>
                </a:solidFill>
              </a:rPr>
              <a:t>Ex post after-tax rates of return, U.S. private industries, 1995 to 2020</a:t>
            </a:r>
            <a:endParaRPr lang="en-US" sz="1800">
              <a:solidFill>
                <a:schemeClr val="tx2"/>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1040586635028479"/>
          <c:y val="0.17421221864951769"/>
          <c:w val="0.85419028330699387"/>
          <c:h val="0.56092262678847415"/>
        </c:manualLayout>
      </c:layout>
      <c:lineChart>
        <c:grouping val="standard"/>
        <c:varyColors val="0"/>
        <c:ser>
          <c:idx val="1"/>
          <c:order val="0"/>
          <c:tx>
            <c:v>Including intangibles</c:v>
          </c:tx>
          <c:spPr>
            <a:ln w="28575" cap="rnd">
              <a:solidFill>
                <a:schemeClr val="accent2"/>
              </a:solidFill>
              <a:round/>
            </a:ln>
            <a:effectLst/>
          </c:spPr>
          <c:marker>
            <c:symbol val="none"/>
          </c:marker>
          <c:trendline>
            <c:spPr>
              <a:ln w="19050" cap="rnd">
                <a:solidFill>
                  <a:schemeClr val="accent1"/>
                </a:solidFill>
                <a:prstDash val="sysDot"/>
              </a:ln>
              <a:effectLst/>
            </c:spPr>
            <c:trendlineType val="linear"/>
            <c:dispRSqr val="0"/>
            <c:dispEq val="0"/>
          </c:trendline>
          <c:cat>
            <c:strRef>
              <c:f>'ROR Calc'!$AY$1:$BY$1</c:f>
              <c:strCach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strCache>
            </c:strRef>
          </c:cat>
          <c:val>
            <c:numRef>
              <c:f>'ROR Calc'!$AY$85:$BX$85</c:f>
              <c:numCache>
                <c:formatCode>0.000</c:formatCode>
                <c:ptCount val="26"/>
                <c:pt idx="0">
                  <c:v>9.5815766348721729E-2</c:v>
                </c:pt>
                <c:pt idx="1">
                  <c:v>9.4361764622343219E-2</c:v>
                </c:pt>
                <c:pt idx="2">
                  <c:v>9.6482258037824037E-2</c:v>
                </c:pt>
                <c:pt idx="3">
                  <c:v>8.8356808349326132E-2</c:v>
                </c:pt>
                <c:pt idx="4">
                  <c:v>9.2406064880720021E-2</c:v>
                </c:pt>
                <c:pt idx="5">
                  <c:v>8.9383387851609514E-2</c:v>
                </c:pt>
                <c:pt idx="6">
                  <c:v>8.4618623650236133E-2</c:v>
                </c:pt>
                <c:pt idx="7">
                  <c:v>9.2317452245744863E-2</c:v>
                </c:pt>
                <c:pt idx="8">
                  <c:v>0.11142842530013004</c:v>
                </c:pt>
                <c:pt idx="9">
                  <c:v>0.12890344733294387</c:v>
                </c:pt>
                <c:pt idx="10">
                  <c:v>0.1364867412149619</c:v>
                </c:pt>
                <c:pt idx="11">
                  <c:v>0.13093595039932229</c:v>
                </c:pt>
                <c:pt idx="12">
                  <c:v>0.11027762059464721</c:v>
                </c:pt>
                <c:pt idx="13">
                  <c:v>8.6944572381544946E-2</c:v>
                </c:pt>
                <c:pt idx="14">
                  <c:v>8.0354575533414893E-2</c:v>
                </c:pt>
                <c:pt idx="15">
                  <c:v>9.2599146142428035E-2</c:v>
                </c:pt>
                <c:pt idx="16">
                  <c:v>0.10071462317290417</c:v>
                </c:pt>
                <c:pt idx="17">
                  <c:v>0.10769402507889549</c:v>
                </c:pt>
                <c:pt idx="18">
                  <c:v>0.10481889914912586</c:v>
                </c:pt>
                <c:pt idx="19">
                  <c:v>9.7025927537628065E-2</c:v>
                </c:pt>
                <c:pt idx="20">
                  <c:v>9.4711822050402183E-2</c:v>
                </c:pt>
                <c:pt idx="21">
                  <c:v>8.9846394028075011E-2</c:v>
                </c:pt>
                <c:pt idx="22">
                  <c:v>9.4709972967796971E-2</c:v>
                </c:pt>
                <c:pt idx="23">
                  <c:v>9.8777860191269051E-2</c:v>
                </c:pt>
                <c:pt idx="24">
                  <c:v>9.8718611858642308E-2</c:v>
                </c:pt>
                <c:pt idx="25">
                  <c:v>9.7563616910566614E-2</c:v>
                </c:pt>
              </c:numCache>
            </c:numRef>
          </c:val>
          <c:smooth val="0"/>
          <c:extLst>
            <c:ext xmlns:c16="http://schemas.microsoft.com/office/drawing/2014/chart" uri="{C3380CC4-5D6E-409C-BE32-E72D297353CC}">
              <c16:uniqueId val="{00000001-1B7E-2140-AC87-EDADDF1F7294}"/>
            </c:ext>
          </c:extLst>
        </c:ser>
        <c:ser>
          <c:idx val="0"/>
          <c:order val="1"/>
          <c:tx>
            <c:v>Excluding intangibles</c:v>
          </c:tx>
          <c:spPr>
            <a:ln w="28575" cap="rnd">
              <a:solidFill>
                <a:schemeClr val="tx2"/>
              </a:solidFill>
              <a:round/>
            </a:ln>
            <a:effectLst/>
          </c:spPr>
          <c:marker>
            <c:symbol val="none"/>
          </c:marker>
          <c:trendline>
            <c:spPr>
              <a:ln w="19050" cap="rnd">
                <a:solidFill>
                  <a:schemeClr val="tx1">
                    <a:lumMod val="50000"/>
                    <a:lumOff val="50000"/>
                  </a:schemeClr>
                </a:solidFill>
                <a:prstDash val="sysDot"/>
              </a:ln>
              <a:effectLst/>
            </c:spPr>
            <c:trendlineType val="linear"/>
            <c:dispRSqr val="0"/>
            <c:dispEq val="0"/>
          </c:trendline>
          <c:cat>
            <c:strRef>
              <c:f>'ROR Calc'!$AY$1:$BY$1</c:f>
              <c:strCach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strCache>
            </c:strRef>
          </c:cat>
          <c:val>
            <c:numRef>
              <c:f>'ROR Calc'!$AY$84:$BX$84</c:f>
              <c:numCache>
                <c:formatCode>0.000</c:formatCode>
                <c:ptCount val="26"/>
                <c:pt idx="0">
                  <c:v>0.11134248249069559</c:v>
                </c:pt>
                <c:pt idx="1">
                  <c:v>0.11093837833993939</c:v>
                </c:pt>
                <c:pt idx="2">
                  <c:v>0.11275569095008039</c:v>
                </c:pt>
                <c:pt idx="3">
                  <c:v>0.10416436571908697</c:v>
                </c:pt>
                <c:pt idx="4">
                  <c:v>0.10900767656780209</c:v>
                </c:pt>
                <c:pt idx="5">
                  <c:v>0.10461279862765302</c:v>
                </c:pt>
                <c:pt idx="6">
                  <c:v>0.1004028214383668</c:v>
                </c:pt>
                <c:pt idx="7">
                  <c:v>0.11101826628610656</c:v>
                </c:pt>
                <c:pt idx="8">
                  <c:v>0.13173876871366014</c:v>
                </c:pt>
                <c:pt idx="9">
                  <c:v>0.15186423450683592</c:v>
                </c:pt>
                <c:pt idx="10">
                  <c:v>0.1613601851673736</c:v>
                </c:pt>
                <c:pt idx="11">
                  <c:v>0.15475524201849572</c:v>
                </c:pt>
                <c:pt idx="12">
                  <c:v>0.1351880365159156</c:v>
                </c:pt>
                <c:pt idx="13">
                  <c:v>0.11106230601177357</c:v>
                </c:pt>
                <c:pt idx="14">
                  <c:v>0.10501405442070183</c:v>
                </c:pt>
                <c:pt idx="15">
                  <c:v>0.12050355459223039</c:v>
                </c:pt>
                <c:pt idx="16">
                  <c:v>0.12974731919346458</c:v>
                </c:pt>
                <c:pt idx="17">
                  <c:v>0.13814639879610566</c:v>
                </c:pt>
                <c:pt idx="18">
                  <c:v>0.13655364926892891</c:v>
                </c:pt>
                <c:pt idx="19">
                  <c:v>0.12939768486704292</c:v>
                </c:pt>
                <c:pt idx="20">
                  <c:v>0.12691019151380792</c:v>
                </c:pt>
                <c:pt idx="21">
                  <c:v>0.12520665976546547</c:v>
                </c:pt>
                <c:pt idx="22">
                  <c:v>0.12994542815757903</c:v>
                </c:pt>
                <c:pt idx="23">
                  <c:v>0.13487561669862513</c:v>
                </c:pt>
                <c:pt idx="24">
                  <c:v>0.13561328182423801</c:v>
                </c:pt>
                <c:pt idx="25">
                  <c:v>0.1331138194533612</c:v>
                </c:pt>
              </c:numCache>
            </c:numRef>
          </c:val>
          <c:smooth val="0"/>
          <c:extLst>
            <c:ext xmlns:c16="http://schemas.microsoft.com/office/drawing/2014/chart" uri="{C3380CC4-5D6E-409C-BE32-E72D297353CC}">
              <c16:uniqueId val="{00000003-1B7E-2140-AC87-EDADDF1F7294}"/>
            </c:ext>
          </c:extLst>
        </c:ser>
        <c:ser>
          <c:idx val="2"/>
          <c:order val="2"/>
          <c:tx>
            <c:v>Memo: Cost of capital</c:v>
          </c:tx>
          <c:spPr>
            <a:ln w="28575" cap="rnd">
              <a:solidFill>
                <a:schemeClr val="tx2"/>
              </a:solidFill>
              <a:prstDash val="sysDash"/>
              <a:round/>
            </a:ln>
            <a:effectLst/>
          </c:spPr>
          <c:marker>
            <c:symbol val="none"/>
          </c:marker>
          <c:cat>
            <c:strRef>
              <c:f>'ROR Calc'!$AY$1:$BY$1</c:f>
              <c:strCache>
                <c:ptCount val="27"/>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strCache>
            </c:strRef>
          </c:cat>
          <c:val>
            <c:numRef>
              <c:f>'Fin CoC'!$AY$17:$BY$17</c:f>
              <c:numCache>
                <c:formatCode>General</c:formatCode>
                <c:ptCount val="27"/>
                <c:pt idx="0">
                  <c:v>8.808849536299368E-2</c:v>
                </c:pt>
                <c:pt idx="1">
                  <c:v>8.6042584853416607E-2</c:v>
                </c:pt>
                <c:pt idx="2">
                  <c:v>8.4388677647048521E-2</c:v>
                </c:pt>
                <c:pt idx="3">
                  <c:v>7.2981478475293099E-2</c:v>
                </c:pt>
                <c:pt idx="4">
                  <c:v>7.4428608085169906E-2</c:v>
                </c:pt>
                <c:pt idx="5">
                  <c:v>7.7040522366298506E-2</c:v>
                </c:pt>
                <c:pt idx="6">
                  <c:v>7.8036253443502027E-2</c:v>
                </c:pt>
                <c:pt idx="7">
                  <c:v>7.9658224931744112E-2</c:v>
                </c:pt>
                <c:pt idx="8">
                  <c:v>7.7811257374026055E-2</c:v>
                </c:pt>
                <c:pt idx="9">
                  <c:v>7.6369834501387845E-2</c:v>
                </c:pt>
                <c:pt idx="10">
                  <c:v>7.2964280680324317E-2</c:v>
                </c:pt>
                <c:pt idx="11">
                  <c:v>7.8264428200817943E-2</c:v>
                </c:pt>
                <c:pt idx="12">
                  <c:v>7.8791555598837743E-2</c:v>
                </c:pt>
                <c:pt idx="13">
                  <c:v>7.9950525331547034E-2</c:v>
                </c:pt>
                <c:pt idx="14">
                  <c:v>8.1022640341033084E-2</c:v>
                </c:pt>
                <c:pt idx="15">
                  <c:v>7.7019028293710642E-2</c:v>
                </c:pt>
                <c:pt idx="16">
                  <c:v>7.9356884263749192E-2</c:v>
                </c:pt>
                <c:pt idx="17">
                  <c:v>7.3645490739807057E-2</c:v>
                </c:pt>
                <c:pt idx="18">
                  <c:v>7.5993357330462127E-2</c:v>
                </c:pt>
                <c:pt idx="19">
                  <c:v>7.5177571904500418E-2</c:v>
                </c:pt>
                <c:pt idx="20">
                  <c:v>7.5130265658929371E-2</c:v>
                </c:pt>
                <c:pt idx="21">
                  <c:v>7.291647863683294E-2</c:v>
                </c:pt>
                <c:pt idx="22">
                  <c:v>7.17564579015771E-2</c:v>
                </c:pt>
                <c:pt idx="23">
                  <c:v>7.5196250604246742E-2</c:v>
                </c:pt>
                <c:pt idx="24">
                  <c:v>7.2313824194388004E-2</c:v>
                </c:pt>
                <c:pt idx="25">
                  <c:v>5.8584728179267624E-2</c:v>
                </c:pt>
                <c:pt idx="26">
                  <c:v>5.842073529179282E-2</c:v>
                </c:pt>
              </c:numCache>
            </c:numRef>
          </c:val>
          <c:smooth val="0"/>
          <c:extLst>
            <c:ext xmlns:c16="http://schemas.microsoft.com/office/drawing/2014/chart" uri="{C3380CC4-5D6E-409C-BE32-E72D297353CC}">
              <c16:uniqueId val="{00000004-1B7E-2140-AC87-EDADDF1F7294}"/>
            </c:ext>
          </c:extLst>
        </c:ser>
        <c:dLbls>
          <c:showLegendKey val="0"/>
          <c:showVal val="0"/>
          <c:showCatName val="0"/>
          <c:showSerName val="0"/>
          <c:showPercent val="0"/>
          <c:showBubbleSize val="0"/>
        </c:dLbls>
        <c:smooth val="0"/>
        <c:axId val="917122240"/>
        <c:axId val="917213440"/>
      </c:lineChart>
      <c:catAx>
        <c:axId val="917122240"/>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917213440"/>
        <c:crosses val="autoZero"/>
        <c:auto val="1"/>
        <c:lblAlgn val="ctr"/>
        <c:lblOffset val="100"/>
        <c:tickLblSkip val="5"/>
        <c:noMultiLvlLbl val="0"/>
      </c:catAx>
      <c:valAx>
        <c:axId val="917213440"/>
        <c:scaling>
          <c:orientation val="minMax"/>
          <c:max val="0.2"/>
          <c:min val="2.0000000000000004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17122240"/>
        <c:crosses val="autoZero"/>
        <c:crossBetween val="between"/>
        <c:majorUnit val="4.0000000000000008E-2"/>
      </c:valAx>
      <c:spPr>
        <a:noFill/>
        <a:ln>
          <a:noFill/>
        </a:ln>
        <a:effectLst/>
      </c:spPr>
    </c:plotArea>
    <c:legend>
      <c:legendPos val="b"/>
      <c:layout>
        <c:manualLayout>
          <c:xMode val="edge"/>
          <c:yMode val="edge"/>
          <c:x val="0.14400918348759437"/>
          <c:y val="0.84885291026711018"/>
          <c:w val="0.61308304076188369"/>
          <c:h val="0.149977682293250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907C9-0673-1D4A-8DE5-F4B6A4477E59}"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58C094A8-36CA-EA48-AD3A-564B0E611939}">
      <dgm:prSet phldrT="[Text]" custT="1"/>
      <dgm:spPr>
        <a:xfrm>
          <a:off x="0" y="239190"/>
          <a:ext cx="1364742" cy="597307"/>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Digitized information</a:t>
          </a:r>
        </a:p>
      </dgm:t>
    </dgm:pt>
    <dgm:pt modelId="{293357FF-3929-D54D-BE28-9D48466C0724}" type="parTrans" cxnId="{BE2C462E-E8E4-9C49-84FF-95D634C057DE}">
      <dgm:prSet/>
      <dgm:spPr/>
      <dgm:t>
        <a:bodyPr/>
        <a:lstStyle/>
        <a:p>
          <a:endParaRPr lang="en-US" sz="1100">
            <a:solidFill>
              <a:schemeClr val="accent1"/>
            </a:solidFill>
          </a:endParaRPr>
        </a:p>
      </dgm:t>
    </dgm:pt>
    <dgm:pt modelId="{5349FF9D-5899-0342-B411-82D6E85353E2}" type="sibTrans" cxnId="{BE2C462E-E8E4-9C49-84FF-95D634C057DE}">
      <dgm:prSet/>
      <dgm:spPr/>
      <dgm:t>
        <a:bodyPr/>
        <a:lstStyle/>
        <a:p>
          <a:endParaRPr lang="en-US" sz="1100">
            <a:solidFill>
              <a:schemeClr val="accent1"/>
            </a:solidFill>
          </a:endParaRPr>
        </a:p>
      </dgm:t>
    </dgm:pt>
    <dgm:pt modelId="{ABDC8925-D77B-F945-A256-74F8D46A8555}">
      <dgm:prSet phldrT="[Text]" custT="1"/>
      <dgm:spPr>
        <a:xfrm rot="5400000">
          <a:off x="2295690" y="-675259"/>
          <a:ext cx="564311" cy="2426208"/>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400" dirty="0">
              <a:solidFill>
                <a:srgbClr val="44546A"/>
              </a:solidFill>
              <a:latin typeface="Calibri" panose="020F0502020204030204"/>
              <a:ea typeface="+mn-ea"/>
              <a:cs typeface="+mn-cs"/>
            </a:rPr>
            <a:t>Software</a:t>
          </a:r>
        </a:p>
      </dgm:t>
    </dgm:pt>
    <dgm:pt modelId="{D2342247-3B29-B04A-B0E0-44FB484DBAD1}" type="parTrans" cxnId="{525CCD59-C9CB-6249-A3A9-C7BBD5C9A487}">
      <dgm:prSet/>
      <dgm:spPr/>
      <dgm:t>
        <a:bodyPr/>
        <a:lstStyle/>
        <a:p>
          <a:endParaRPr lang="en-US" sz="1100">
            <a:solidFill>
              <a:schemeClr val="accent1"/>
            </a:solidFill>
          </a:endParaRPr>
        </a:p>
      </dgm:t>
    </dgm:pt>
    <dgm:pt modelId="{514680B5-F1EF-B249-9471-8A66AB3848D9}" type="sibTrans" cxnId="{525CCD59-C9CB-6249-A3A9-C7BBD5C9A487}">
      <dgm:prSet/>
      <dgm:spPr/>
      <dgm:t>
        <a:bodyPr/>
        <a:lstStyle/>
        <a:p>
          <a:endParaRPr lang="en-US" sz="1100">
            <a:solidFill>
              <a:schemeClr val="accent1"/>
            </a:solidFill>
          </a:endParaRPr>
        </a:p>
      </dgm:t>
    </dgm:pt>
    <dgm:pt modelId="{1F9EA811-C10F-9645-9272-834031EBB034}">
      <dgm:prSet phldrT="[Text]" custT="1"/>
      <dgm:spPr>
        <a:xfrm rot="5400000">
          <a:off x="2295690" y="-675259"/>
          <a:ext cx="564311" cy="2426208"/>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400" dirty="0">
              <a:solidFill>
                <a:srgbClr val="44546A"/>
              </a:solidFill>
              <a:latin typeface="Calibri" panose="020F0502020204030204"/>
              <a:ea typeface="+mn-ea"/>
              <a:cs typeface="+mn-cs"/>
            </a:rPr>
            <a:t>Databases</a:t>
          </a:r>
        </a:p>
      </dgm:t>
    </dgm:pt>
    <dgm:pt modelId="{BB9B05C0-B91F-5C44-8E6F-4131313D8706}" type="parTrans" cxnId="{14892985-F53C-4E43-B718-CDA9D613B8D2}">
      <dgm:prSet/>
      <dgm:spPr/>
      <dgm:t>
        <a:bodyPr/>
        <a:lstStyle/>
        <a:p>
          <a:endParaRPr lang="en-US" sz="1100">
            <a:solidFill>
              <a:schemeClr val="accent1"/>
            </a:solidFill>
          </a:endParaRPr>
        </a:p>
      </dgm:t>
    </dgm:pt>
    <dgm:pt modelId="{CE0A619C-01D8-0542-B973-8BCC257ADFA4}" type="sibTrans" cxnId="{14892985-F53C-4E43-B718-CDA9D613B8D2}">
      <dgm:prSet/>
      <dgm:spPr/>
      <dgm:t>
        <a:bodyPr/>
        <a:lstStyle/>
        <a:p>
          <a:endParaRPr lang="en-US" sz="1100">
            <a:solidFill>
              <a:schemeClr val="accent1"/>
            </a:solidFill>
          </a:endParaRPr>
        </a:p>
      </dgm:t>
    </dgm:pt>
    <dgm:pt modelId="{DF9A04F2-BE98-F64B-97AB-7A900A08C21A}">
      <dgm:prSet phldrT="[Text]" custT="1"/>
      <dgm:spPr>
        <a:xfrm>
          <a:off x="0" y="915996"/>
          <a:ext cx="1364742" cy="617314"/>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Innovative</a:t>
          </a:r>
          <a:r>
            <a:rPr lang="en-US" sz="1800" dirty="0">
              <a:solidFill>
                <a:srgbClr val="4472C4"/>
              </a:solidFill>
              <a:latin typeface="Calibri" panose="020F0502020204030204"/>
              <a:ea typeface="+mn-ea"/>
              <a:cs typeface="+mn-cs"/>
            </a:rPr>
            <a:t> </a:t>
          </a:r>
          <a:r>
            <a:rPr lang="en-US" sz="1800" dirty="0">
              <a:solidFill>
                <a:sysClr val="window" lastClr="FFFFFF"/>
              </a:solidFill>
              <a:latin typeface="Calibri" panose="020F0502020204030204"/>
              <a:ea typeface="+mn-ea"/>
              <a:cs typeface="+mn-cs"/>
            </a:rPr>
            <a:t>property</a:t>
          </a:r>
        </a:p>
      </dgm:t>
    </dgm:pt>
    <dgm:pt modelId="{AED0C6C0-D3F8-1541-9143-3BB7D26FC5BE}" type="parTrans" cxnId="{D9336E43-9A7F-5E49-B537-AD7698366DE6}">
      <dgm:prSet/>
      <dgm:spPr/>
      <dgm:t>
        <a:bodyPr/>
        <a:lstStyle/>
        <a:p>
          <a:endParaRPr lang="en-US" sz="1100">
            <a:solidFill>
              <a:schemeClr val="accent1"/>
            </a:solidFill>
          </a:endParaRPr>
        </a:p>
      </dgm:t>
    </dgm:pt>
    <dgm:pt modelId="{449349F6-55B3-3145-BD3C-556CEB4F482A}" type="sibTrans" cxnId="{D9336E43-9A7F-5E49-B537-AD7698366DE6}">
      <dgm:prSet/>
      <dgm:spPr/>
      <dgm:t>
        <a:bodyPr/>
        <a:lstStyle/>
        <a:p>
          <a:endParaRPr lang="en-US" sz="1100">
            <a:solidFill>
              <a:schemeClr val="accent1"/>
            </a:solidFill>
          </a:endParaRPr>
        </a:p>
      </dgm:t>
    </dgm:pt>
    <dgm:pt modelId="{C934079A-DF1D-7440-8F85-B44FB46BF4D1}">
      <dgm:prSet phldrT="[Text]" custT="1"/>
      <dgm:spPr>
        <a:xfrm rot="5400000">
          <a:off x="2226468" y="11549"/>
          <a:ext cx="702755" cy="2426208"/>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400" dirty="0">
              <a:solidFill>
                <a:srgbClr val="44546A"/>
              </a:solidFill>
              <a:latin typeface="Calibri" panose="020F0502020204030204"/>
              <a:ea typeface="+mn-ea"/>
              <a:cs typeface="+mn-cs"/>
            </a:rPr>
            <a:t>R&amp;D</a:t>
          </a:r>
        </a:p>
      </dgm:t>
    </dgm:pt>
    <dgm:pt modelId="{0B89DC43-22EE-A549-8A7D-F25331BA3B07}" type="parTrans" cxnId="{ADEED779-4393-9949-B9A3-631FA3051D69}">
      <dgm:prSet/>
      <dgm:spPr/>
      <dgm:t>
        <a:bodyPr/>
        <a:lstStyle/>
        <a:p>
          <a:endParaRPr lang="en-US" sz="1100">
            <a:solidFill>
              <a:schemeClr val="accent1"/>
            </a:solidFill>
          </a:endParaRPr>
        </a:p>
      </dgm:t>
    </dgm:pt>
    <dgm:pt modelId="{A5D7A9FA-2FA5-144A-B257-AE71FD1348D9}" type="sibTrans" cxnId="{ADEED779-4393-9949-B9A3-631FA3051D69}">
      <dgm:prSet/>
      <dgm:spPr/>
      <dgm:t>
        <a:bodyPr/>
        <a:lstStyle/>
        <a:p>
          <a:endParaRPr lang="en-US" sz="1100">
            <a:solidFill>
              <a:schemeClr val="accent1"/>
            </a:solidFill>
          </a:endParaRPr>
        </a:p>
      </dgm:t>
    </dgm:pt>
    <dgm:pt modelId="{ADF09D35-8CF5-3B4D-8340-9C77DAB521D4}">
      <dgm:prSet phldrT="[Text]" custT="1"/>
      <dgm:spPr>
        <a:xfrm rot="5400000">
          <a:off x="2226468" y="11549"/>
          <a:ext cx="702755" cy="2426208"/>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400" dirty="0">
              <a:solidFill>
                <a:srgbClr val="44546A"/>
              </a:solidFill>
              <a:latin typeface="Calibri" panose="020F0502020204030204"/>
              <a:ea typeface="+mn-ea"/>
              <a:cs typeface="+mn-cs"/>
            </a:rPr>
            <a:t>Artistic, entertainment, and literary originals</a:t>
          </a:r>
        </a:p>
      </dgm:t>
    </dgm:pt>
    <dgm:pt modelId="{95D8CA17-A70C-774C-8523-B6C0E16F14AB}" type="parTrans" cxnId="{139FBE51-6890-E04A-8BC0-CA885620D946}">
      <dgm:prSet/>
      <dgm:spPr/>
      <dgm:t>
        <a:bodyPr/>
        <a:lstStyle/>
        <a:p>
          <a:endParaRPr lang="en-US" sz="1100">
            <a:solidFill>
              <a:schemeClr val="accent1"/>
            </a:solidFill>
          </a:endParaRPr>
        </a:p>
      </dgm:t>
    </dgm:pt>
    <dgm:pt modelId="{603A6105-5235-0C4F-8045-7096C928564E}" type="sibTrans" cxnId="{139FBE51-6890-E04A-8BC0-CA885620D946}">
      <dgm:prSet/>
      <dgm:spPr/>
      <dgm:t>
        <a:bodyPr/>
        <a:lstStyle/>
        <a:p>
          <a:endParaRPr lang="en-US" sz="1100">
            <a:solidFill>
              <a:schemeClr val="accent1"/>
            </a:solidFill>
          </a:endParaRPr>
        </a:p>
      </dgm:t>
    </dgm:pt>
    <dgm:pt modelId="{19149F2B-F832-C643-80EC-3B820FF2AB8B}">
      <dgm:prSet phldrT="[Text]" custT="1"/>
      <dgm:spPr>
        <a:xfrm>
          <a:off x="0" y="1612809"/>
          <a:ext cx="1364742" cy="617314"/>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800" dirty="0">
              <a:solidFill>
                <a:sysClr val="window" lastClr="FFFFFF"/>
              </a:solidFill>
              <a:latin typeface="Calibri" panose="020F0502020204030204"/>
              <a:ea typeface="+mn-ea"/>
              <a:cs typeface="+mn-cs"/>
            </a:rPr>
            <a:t>Economic competencies</a:t>
          </a:r>
        </a:p>
      </dgm:t>
    </dgm:pt>
    <dgm:pt modelId="{132A779B-6E17-FC40-B06A-2C82C7569693}" type="parTrans" cxnId="{A492C630-8569-B547-9C5C-77D229578EAC}">
      <dgm:prSet/>
      <dgm:spPr/>
      <dgm:t>
        <a:bodyPr/>
        <a:lstStyle/>
        <a:p>
          <a:endParaRPr lang="en-US" sz="1100">
            <a:solidFill>
              <a:schemeClr val="accent1"/>
            </a:solidFill>
          </a:endParaRPr>
        </a:p>
      </dgm:t>
    </dgm:pt>
    <dgm:pt modelId="{D557ED57-EED3-7A4F-88BD-A3E97DFA0E89}" type="sibTrans" cxnId="{A492C630-8569-B547-9C5C-77D229578EAC}">
      <dgm:prSet/>
      <dgm:spPr/>
      <dgm:t>
        <a:bodyPr/>
        <a:lstStyle/>
        <a:p>
          <a:endParaRPr lang="en-US" sz="1100">
            <a:solidFill>
              <a:schemeClr val="accent1"/>
            </a:solidFill>
          </a:endParaRPr>
        </a:p>
      </dgm:t>
    </dgm:pt>
    <dgm:pt modelId="{2179F2E3-2A36-E04E-B02C-4E542CC5FF4D}">
      <dgm:prSet phldrT="[Text]" custT="1"/>
      <dgm:spPr>
        <a:xfrm rot="5400000">
          <a:off x="2283623" y="708362"/>
          <a:ext cx="588444" cy="2426208"/>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400" dirty="0">
              <a:solidFill>
                <a:srgbClr val="44546A"/>
              </a:solidFill>
              <a:latin typeface="Calibri" panose="020F0502020204030204"/>
              <a:ea typeface="+mn-ea"/>
              <a:cs typeface="+mn-cs"/>
            </a:rPr>
            <a:t>Market research and branding</a:t>
          </a:r>
        </a:p>
      </dgm:t>
    </dgm:pt>
    <dgm:pt modelId="{D7D8A181-18DD-F04F-87C3-3D6349B5F4BD}" type="parTrans" cxnId="{7EA53DC4-D2D2-4840-83C6-4933508E7181}">
      <dgm:prSet/>
      <dgm:spPr/>
      <dgm:t>
        <a:bodyPr/>
        <a:lstStyle/>
        <a:p>
          <a:endParaRPr lang="en-US" sz="1100">
            <a:solidFill>
              <a:schemeClr val="accent1"/>
            </a:solidFill>
          </a:endParaRPr>
        </a:p>
      </dgm:t>
    </dgm:pt>
    <dgm:pt modelId="{2226611A-3128-5442-BEDB-6B0EB278C27F}" type="sibTrans" cxnId="{7EA53DC4-D2D2-4840-83C6-4933508E7181}">
      <dgm:prSet/>
      <dgm:spPr/>
      <dgm:t>
        <a:bodyPr/>
        <a:lstStyle/>
        <a:p>
          <a:endParaRPr lang="en-US" sz="1100">
            <a:solidFill>
              <a:schemeClr val="accent1"/>
            </a:solidFill>
          </a:endParaRPr>
        </a:p>
      </dgm:t>
    </dgm:pt>
    <dgm:pt modelId="{C2BBA087-E6E8-D141-9B69-13E74794793C}">
      <dgm:prSet phldrT="[Text]" custT="1"/>
      <dgm:spPr>
        <a:xfrm rot="5400000">
          <a:off x="2283623" y="708362"/>
          <a:ext cx="588444" cy="2426208"/>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400" dirty="0">
              <a:solidFill>
                <a:srgbClr val="44546A"/>
              </a:solidFill>
              <a:latin typeface="Calibri" panose="020F0502020204030204"/>
              <a:ea typeface="+mn-ea"/>
              <a:cs typeface="+mn-cs"/>
            </a:rPr>
            <a:t>Operating models, platforms, supply chains, and distribution networks</a:t>
          </a:r>
        </a:p>
      </dgm:t>
    </dgm:pt>
    <dgm:pt modelId="{1D6EEC38-86BF-9948-A7AB-BCEC68E72DC0}" type="parTrans" cxnId="{7A93589F-4DB7-6F42-AB16-FA829C3F8E6E}">
      <dgm:prSet/>
      <dgm:spPr/>
      <dgm:t>
        <a:bodyPr/>
        <a:lstStyle/>
        <a:p>
          <a:endParaRPr lang="en-US" sz="1100">
            <a:solidFill>
              <a:schemeClr val="accent1"/>
            </a:solidFill>
          </a:endParaRPr>
        </a:p>
      </dgm:t>
    </dgm:pt>
    <dgm:pt modelId="{68C6D7EA-58FD-BD40-B173-B84F5892D5DD}" type="sibTrans" cxnId="{7A93589F-4DB7-6F42-AB16-FA829C3F8E6E}">
      <dgm:prSet/>
      <dgm:spPr/>
      <dgm:t>
        <a:bodyPr/>
        <a:lstStyle/>
        <a:p>
          <a:endParaRPr lang="en-US" sz="1100">
            <a:solidFill>
              <a:schemeClr val="accent1"/>
            </a:solidFill>
          </a:endParaRPr>
        </a:p>
      </dgm:t>
    </dgm:pt>
    <dgm:pt modelId="{F28DED56-D0A6-164E-BF8D-C4C6B8F57D5B}">
      <dgm:prSet phldrT="[Text]" custT="1"/>
      <dgm:spPr>
        <a:xfrm rot="5400000">
          <a:off x="2226468" y="11549"/>
          <a:ext cx="702755" cy="2426208"/>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400" dirty="0">
              <a:solidFill>
                <a:srgbClr val="44546A"/>
              </a:solidFill>
              <a:latin typeface="Calibri" panose="020F0502020204030204"/>
              <a:ea typeface="+mn-ea"/>
              <a:cs typeface="+mn-cs"/>
            </a:rPr>
            <a:t>Attributed designs (industrial)</a:t>
          </a:r>
        </a:p>
      </dgm:t>
    </dgm:pt>
    <dgm:pt modelId="{D6720CC7-69A0-7F43-9506-773999777072}" type="parTrans" cxnId="{0AB24494-A597-6543-9FB5-98B2FABEF3BD}">
      <dgm:prSet/>
      <dgm:spPr/>
      <dgm:t>
        <a:bodyPr/>
        <a:lstStyle/>
        <a:p>
          <a:endParaRPr lang="en-US" sz="1100">
            <a:solidFill>
              <a:schemeClr val="accent1"/>
            </a:solidFill>
          </a:endParaRPr>
        </a:p>
      </dgm:t>
    </dgm:pt>
    <dgm:pt modelId="{0695E207-8ED8-344E-BC47-A1BB35BCAF36}" type="sibTrans" cxnId="{0AB24494-A597-6543-9FB5-98B2FABEF3BD}">
      <dgm:prSet/>
      <dgm:spPr/>
      <dgm:t>
        <a:bodyPr/>
        <a:lstStyle/>
        <a:p>
          <a:endParaRPr lang="en-US" sz="1100">
            <a:solidFill>
              <a:schemeClr val="accent1"/>
            </a:solidFill>
          </a:endParaRPr>
        </a:p>
      </dgm:t>
    </dgm:pt>
    <dgm:pt modelId="{B4F943FB-4C59-BF40-BDF2-128A9B9E4637}">
      <dgm:prSet phldrT="[Text]" custT="1"/>
      <dgm:spPr>
        <a:xfrm rot="5400000">
          <a:off x="2226468" y="11549"/>
          <a:ext cx="702755" cy="2426208"/>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400" dirty="0">
              <a:solidFill>
                <a:srgbClr val="44546A"/>
              </a:solidFill>
              <a:latin typeface="Calibri" panose="020F0502020204030204"/>
              <a:ea typeface="+mn-ea"/>
              <a:cs typeface="+mn-cs"/>
            </a:rPr>
            <a:t>Financial product development</a:t>
          </a:r>
        </a:p>
      </dgm:t>
    </dgm:pt>
    <dgm:pt modelId="{6E320FF8-5B01-BE47-A293-DF576DC92943}" type="parTrans" cxnId="{362DB5E9-267F-3848-96F3-FDE3D5845106}">
      <dgm:prSet/>
      <dgm:spPr/>
      <dgm:t>
        <a:bodyPr/>
        <a:lstStyle/>
        <a:p>
          <a:endParaRPr lang="en-US" sz="1100">
            <a:solidFill>
              <a:schemeClr val="accent1"/>
            </a:solidFill>
          </a:endParaRPr>
        </a:p>
      </dgm:t>
    </dgm:pt>
    <dgm:pt modelId="{6626720D-55F6-EB41-8F6C-C5261F2E7AE9}" type="sibTrans" cxnId="{362DB5E9-267F-3848-96F3-FDE3D5845106}">
      <dgm:prSet/>
      <dgm:spPr/>
      <dgm:t>
        <a:bodyPr/>
        <a:lstStyle/>
        <a:p>
          <a:endParaRPr lang="en-US" sz="1100">
            <a:solidFill>
              <a:schemeClr val="accent1"/>
            </a:solidFill>
          </a:endParaRPr>
        </a:p>
      </dgm:t>
    </dgm:pt>
    <dgm:pt modelId="{3A5791D1-A776-0042-A4EF-81B93C1C4E19}">
      <dgm:prSet phldrT="[Text]" custT="1"/>
      <dgm:spPr>
        <a:xfrm rot="5400000">
          <a:off x="2283623" y="708362"/>
          <a:ext cx="588444" cy="2426208"/>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400" dirty="0">
              <a:solidFill>
                <a:srgbClr val="44546A"/>
              </a:solidFill>
              <a:latin typeface="Calibri" panose="020F0502020204030204"/>
              <a:ea typeface="+mn-ea"/>
              <a:cs typeface="+mn-cs"/>
            </a:rPr>
            <a:t>Employer-provided training</a:t>
          </a:r>
        </a:p>
      </dgm:t>
    </dgm:pt>
    <dgm:pt modelId="{1E57ADFB-76BB-B04D-BF83-9C70D235E980}" type="parTrans" cxnId="{9413D4DF-ECD5-FD4E-88A1-9B15E6F45F61}">
      <dgm:prSet/>
      <dgm:spPr/>
      <dgm:t>
        <a:bodyPr/>
        <a:lstStyle/>
        <a:p>
          <a:endParaRPr lang="en-US" sz="1100">
            <a:solidFill>
              <a:schemeClr val="accent1"/>
            </a:solidFill>
          </a:endParaRPr>
        </a:p>
      </dgm:t>
    </dgm:pt>
    <dgm:pt modelId="{6A232DA2-DEEB-B142-8DF9-16552B9D4CB2}" type="sibTrans" cxnId="{9413D4DF-ECD5-FD4E-88A1-9B15E6F45F61}">
      <dgm:prSet/>
      <dgm:spPr/>
      <dgm:t>
        <a:bodyPr/>
        <a:lstStyle/>
        <a:p>
          <a:endParaRPr lang="en-US" sz="1100">
            <a:solidFill>
              <a:schemeClr val="accent1"/>
            </a:solidFill>
          </a:endParaRPr>
        </a:p>
      </dgm:t>
    </dgm:pt>
    <dgm:pt modelId="{723727A1-8D34-FA4F-ACA2-6E288015EA49}">
      <dgm:prSet phldrT="[Text]" custT="1"/>
      <dgm:spPr>
        <a:xfrm rot="5400000">
          <a:off x="2226468" y="11549"/>
          <a:ext cx="702755" cy="2426208"/>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Char char="•"/>
          </a:pPr>
          <a:r>
            <a:rPr lang="en-US" sz="1400" dirty="0">
              <a:solidFill>
                <a:srgbClr val="44546A"/>
              </a:solidFill>
              <a:latin typeface="Calibri" panose="020F0502020204030204"/>
              <a:ea typeface="+mn-ea"/>
              <a:cs typeface="+mn-cs"/>
            </a:rPr>
            <a:t>Mineral exploration</a:t>
          </a:r>
        </a:p>
      </dgm:t>
    </dgm:pt>
    <dgm:pt modelId="{998AF95A-CD4D-CA4A-B12C-CB0C4465E4B8}" type="parTrans" cxnId="{88177B70-BE86-B84F-B1E4-DBC333A02C9C}">
      <dgm:prSet/>
      <dgm:spPr/>
      <dgm:t>
        <a:bodyPr/>
        <a:lstStyle/>
        <a:p>
          <a:endParaRPr lang="en-US">
            <a:solidFill>
              <a:schemeClr val="accent1"/>
            </a:solidFill>
          </a:endParaRPr>
        </a:p>
      </dgm:t>
    </dgm:pt>
    <dgm:pt modelId="{B82000F1-3DDC-9D43-9921-A32E954362F4}" type="sibTrans" cxnId="{88177B70-BE86-B84F-B1E4-DBC333A02C9C}">
      <dgm:prSet/>
      <dgm:spPr/>
      <dgm:t>
        <a:bodyPr/>
        <a:lstStyle/>
        <a:p>
          <a:endParaRPr lang="en-US">
            <a:solidFill>
              <a:schemeClr val="accent1"/>
            </a:solidFill>
          </a:endParaRPr>
        </a:p>
      </dgm:t>
    </dgm:pt>
    <dgm:pt modelId="{3C42E2D4-6DA7-684E-8063-EEC59207AB09}">
      <dgm:prSet phldrT="[Text]" custT="1"/>
      <dgm:spPr>
        <a:xfrm>
          <a:off x="3699" y="2267813"/>
          <a:ext cx="3787250" cy="189346"/>
        </a:xfrm>
        <a:prstGeom prst="roundRect">
          <a:avLst/>
        </a:prstGeom>
        <a:noFill/>
        <a:ln w="12700" cap="flat" cmpd="sng" algn="ctr">
          <a:solidFill>
            <a:sysClr val="window" lastClr="FFFFFF">
              <a:hueOff val="0"/>
              <a:satOff val="0"/>
              <a:lumOff val="0"/>
              <a:alphaOff val="0"/>
            </a:sysClr>
          </a:solidFill>
          <a:prstDash val="solid"/>
          <a:miter lim="800000"/>
        </a:ln>
        <a:effectLst/>
      </dgm:spPr>
      <dgm:t>
        <a:bodyPr/>
        <a:lstStyle/>
        <a:p>
          <a:pPr algn="l">
            <a:buNone/>
          </a:pPr>
          <a:endParaRPr lang="en-US" sz="1400" dirty="0">
            <a:solidFill>
              <a:srgbClr val="44546A"/>
            </a:solidFill>
            <a:latin typeface="Calibri" panose="020F0502020204030204"/>
            <a:ea typeface="+mn-ea"/>
            <a:cs typeface="+mn-cs"/>
          </a:endParaRPr>
        </a:p>
      </dgm:t>
    </dgm:pt>
    <dgm:pt modelId="{971B5956-E368-1441-8306-C5BE112759C0}" type="sibTrans" cxnId="{7599C29A-F8D9-A24A-A532-6521A90C44BA}">
      <dgm:prSet/>
      <dgm:spPr/>
      <dgm:t>
        <a:bodyPr/>
        <a:lstStyle/>
        <a:p>
          <a:endParaRPr lang="en-US">
            <a:solidFill>
              <a:schemeClr val="accent1"/>
            </a:solidFill>
          </a:endParaRPr>
        </a:p>
      </dgm:t>
    </dgm:pt>
    <dgm:pt modelId="{6215EB83-135C-7A4F-BB01-F3F76C9FAEFB}" type="parTrans" cxnId="{7599C29A-F8D9-A24A-A532-6521A90C44BA}">
      <dgm:prSet/>
      <dgm:spPr/>
      <dgm:t>
        <a:bodyPr/>
        <a:lstStyle/>
        <a:p>
          <a:endParaRPr lang="en-US">
            <a:solidFill>
              <a:schemeClr val="accent1"/>
            </a:solidFill>
          </a:endParaRPr>
        </a:p>
      </dgm:t>
    </dgm:pt>
    <dgm:pt modelId="{9673B08C-5484-454D-8FAB-F8D21FB2ED25}" type="pres">
      <dgm:prSet presAssocID="{48F907C9-0673-1D4A-8DE5-F4B6A4477E59}" presName="Name0" presStyleCnt="0">
        <dgm:presLayoutVars>
          <dgm:dir/>
          <dgm:animLvl val="lvl"/>
          <dgm:resizeHandles val="exact"/>
        </dgm:presLayoutVars>
      </dgm:prSet>
      <dgm:spPr/>
    </dgm:pt>
    <dgm:pt modelId="{DC7F4CB8-D88C-0B43-B8AE-9372C2D52C62}" type="pres">
      <dgm:prSet presAssocID="{58C094A8-36CA-EA48-AD3A-564B0E611939}" presName="linNode" presStyleCnt="0"/>
      <dgm:spPr/>
    </dgm:pt>
    <dgm:pt modelId="{561465F5-896B-9B46-95AB-2A2F73F88157}" type="pres">
      <dgm:prSet presAssocID="{58C094A8-36CA-EA48-AD3A-564B0E611939}" presName="parentText" presStyleLbl="node1" presStyleIdx="0" presStyleCnt="4" custScaleY="81205">
        <dgm:presLayoutVars>
          <dgm:chMax val="1"/>
          <dgm:bulletEnabled val="1"/>
        </dgm:presLayoutVars>
      </dgm:prSet>
      <dgm:spPr/>
    </dgm:pt>
    <dgm:pt modelId="{26F32D1D-7845-054A-99CA-A6CB9720E375}" type="pres">
      <dgm:prSet presAssocID="{58C094A8-36CA-EA48-AD3A-564B0E611939}" presName="descendantText" presStyleLbl="alignAccFollowNode1" presStyleIdx="0" presStyleCnt="3" custScaleY="95899">
        <dgm:presLayoutVars>
          <dgm:bulletEnabled val="1"/>
        </dgm:presLayoutVars>
      </dgm:prSet>
      <dgm:spPr/>
    </dgm:pt>
    <dgm:pt modelId="{D0F91154-FC58-1640-9367-9D8D9B6B0D64}" type="pres">
      <dgm:prSet presAssocID="{5349FF9D-5899-0342-B411-82D6E85353E2}" presName="sp" presStyleCnt="0"/>
      <dgm:spPr/>
    </dgm:pt>
    <dgm:pt modelId="{5818CE40-1650-0543-A552-8677265D1F7C}" type="pres">
      <dgm:prSet presAssocID="{DF9A04F2-BE98-F64B-97AB-7A900A08C21A}" presName="linNode" presStyleCnt="0"/>
      <dgm:spPr/>
    </dgm:pt>
    <dgm:pt modelId="{BF77F5B8-00D2-1E4C-852E-0853853CCEFF}" type="pres">
      <dgm:prSet presAssocID="{DF9A04F2-BE98-F64B-97AB-7A900A08C21A}" presName="parentText" presStyleLbl="node1" presStyleIdx="1" presStyleCnt="4" custScaleY="83925">
        <dgm:presLayoutVars>
          <dgm:chMax val="1"/>
          <dgm:bulletEnabled val="1"/>
        </dgm:presLayoutVars>
      </dgm:prSet>
      <dgm:spPr/>
    </dgm:pt>
    <dgm:pt modelId="{8A3636C6-9F3F-7D4E-B69C-E1F8BBDB483D}" type="pres">
      <dgm:prSet presAssocID="{DF9A04F2-BE98-F64B-97AB-7A900A08C21A}" presName="descendantText" presStyleLbl="alignAccFollowNode1" presStyleIdx="1" presStyleCnt="3" custScaleY="119426">
        <dgm:presLayoutVars>
          <dgm:bulletEnabled val="1"/>
        </dgm:presLayoutVars>
      </dgm:prSet>
      <dgm:spPr/>
    </dgm:pt>
    <dgm:pt modelId="{268DD976-D1FE-154C-B2C2-CCB4DA52232B}" type="pres">
      <dgm:prSet presAssocID="{449349F6-55B3-3145-BD3C-556CEB4F482A}" presName="sp" presStyleCnt="0"/>
      <dgm:spPr/>
    </dgm:pt>
    <dgm:pt modelId="{4632B98F-896E-B140-802C-B4CE77F514C3}" type="pres">
      <dgm:prSet presAssocID="{19149F2B-F832-C643-80EC-3B820FF2AB8B}" presName="linNode" presStyleCnt="0"/>
      <dgm:spPr/>
    </dgm:pt>
    <dgm:pt modelId="{9FFC0AF5-5074-E241-936D-70A3508D65F4}" type="pres">
      <dgm:prSet presAssocID="{19149F2B-F832-C643-80EC-3B820FF2AB8B}" presName="parentText" presStyleLbl="node1" presStyleIdx="2" presStyleCnt="4" custScaleY="83925">
        <dgm:presLayoutVars>
          <dgm:chMax val="1"/>
          <dgm:bulletEnabled val="1"/>
        </dgm:presLayoutVars>
      </dgm:prSet>
      <dgm:spPr/>
    </dgm:pt>
    <dgm:pt modelId="{86272AE2-3AD7-0B46-B44E-30FFAFB76C94}" type="pres">
      <dgm:prSet presAssocID="{19149F2B-F832-C643-80EC-3B820FF2AB8B}" presName="descendantText" presStyleLbl="alignAccFollowNode1" presStyleIdx="2" presStyleCnt="3">
        <dgm:presLayoutVars>
          <dgm:bulletEnabled val="1"/>
        </dgm:presLayoutVars>
      </dgm:prSet>
      <dgm:spPr/>
    </dgm:pt>
    <dgm:pt modelId="{58067EE6-8E34-B549-B326-F5BD32674271}" type="pres">
      <dgm:prSet presAssocID="{D557ED57-EED3-7A4F-88BD-A3E97DFA0E89}" presName="sp" presStyleCnt="0"/>
      <dgm:spPr/>
    </dgm:pt>
    <dgm:pt modelId="{E75A12FE-9733-A447-BEEB-DF90B21C781A}" type="pres">
      <dgm:prSet presAssocID="{3C42E2D4-6DA7-684E-8063-EEC59207AB09}" presName="linNode" presStyleCnt="0"/>
      <dgm:spPr/>
    </dgm:pt>
    <dgm:pt modelId="{5D4A56EB-3309-EC40-8432-395E9A06AD86}" type="pres">
      <dgm:prSet presAssocID="{3C42E2D4-6DA7-684E-8063-EEC59207AB09}" presName="parentText" presStyleLbl="node1" presStyleIdx="3" presStyleCnt="4" custScaleX="277778" custScaleY="25742" custLinFactNeighborX="271" custLinFactNeighborY="17660">
        <dgm:presLayoutVars>
          <dgm:chMax val="1"/>
          <dgm:bulletEnabled val="1"/>
        </dgm:presLayoutVars>
      </dgm:prSet>
      <dgm:spPr/>
    </dgm:pt>
  </dgm:ptLst>
  <dgm:cxnLst>
    <dgm:cxn modelId="{4995971A-483A-2344-AD4B-EEF8B3068AEA}" type="presOf" srcId="{48F907C9-0673-1D4A-8DE5-F4B6A4477E59}" destId="{9673B08C-5484-454D-8FAB-F8D21FB2ED25}" srcOrd="0" destOrd="0" presId="urn:microsoft.com/office/officeart/2005/8/layout/vList5"/>
    <dgm:cxn modelId="{BE2C462E-E8E4-9C49-84FF-95D634C057DE}" srcId="{48F907C9-0673-1D4A-8DE5-F4B6A4477E59}" destId="{58C094A8-36CA-EA48-AD3A-564B0E611939}" srcOrd="0" destOrd="0" parTransId="{293357FF-3929-D54D-BE28-9D48466C0724}" sibTransId="{5349FF9D-5899-0342-B411-82D6E85353E2}"/>
    <dgm:cxn modelId="{A492C630-8569-B547-9C5C-77D229578EAC}" srcId="{48F907C9-0673-1D4A-8DE5-F4B6A4477E59}" destId="{19149F2B-F832-C643-80EC-3B820FF2AB8B}" srcOrd="2" destOrd="0" parTransId="{132A779B-6E17-FC40-B06A-2C82C7569693}" sibTransId="{D557ED57-EED3-7A4F-88BD-A3E97DFA0E89}"/>
    <dgm:cxn modelId="{D9336E43-9A7F-5E49-B537-AD7698366DE6}" srcId="{48F907C9-0673-1D4A-8DE5-F4B6A4477E59}" destId="{DF9A04F2-BE98-F64B-97AB-7A900A08C21A}" srcOrd="1" destOrd="0" parTransId="{AED0C6C0-D3F8-1541-9143-3BB7D26FC5BE}" sibTransId="{449349F6-55B3-3145-BD3C-556CEB4F482A}"/>
    <dgm:cxn modelId="{0AFD2948-7180-9146-A484-296BB463244E}" type="presOf" srcId="{DF9A04F2-BE98-F64B-97AB-7A900A08C21A}" destId="{BF77F5B8-00D2-1E4C-852E-0853853CCEFF}" srcOrd="0" destOrd="0" presId="urn:microsoft.com/office/officeart/2005/8/layout/vList5"/>
    <dgm:cxn modelId="{139FBE51-6890-E04A-8BC0-CA885620D946}" srcId="{DF9A04F2-BE98-F64B-97AB-7A900A08C21A}" destId="{ADF09D35-8CF5-3B4D-8340-9C77DAB521D4}" srcOrd="2" destOrd="0" parTransId="{95D8CA17-A70C-774C-8523-B6C0E16F14AB}" sibTransId="{603A6105-5235-0C4F-8045-7096C928564E}"/>
    <dgm:cxn modelId="{525CCD59-C9CB-6249-A3A9-C7BBD5C9A487}" srcId="{58C094A8-36CA-EA48-AD3A-564B0E611939}" destId="{ABDC8925-D77B-F945-A256-74F8D46A8555}" srcOrd="0" destOrd="0" parTransId="{D2342247-3B29-B04A-B0E0-44FB484DBAD1}" sibTransId="{514680B5-F1EF-B249-9471-8A66AB3848D9}"/>
    <dgm:cxn modelId="{2ED5BC5F-B15A-3149-9788-51C7FDF9D01F}" type="presOf" srcId="{C934079A-DF1D-7440-8F85-B44FB46BF4D1}" destId="{8A3636C6-9F3F-7D4E-B69C-E1F8BBDB483D}" srcOrd="0" destOrd="0" presId="urn:microsoft.com/office/officeart/2005/8/layout/vList5"/>
    <dgm:cxn modelId="{17A58561-0417-174C-8FB7-45EE1307A3B1}" type="presOf" srcId="{19149F2B-F832-C643-80EC-3B820FF2AB8B}" destId="{9FFC0AF5-5074-E241-936D-70A3508D65F4}" srcOrd="0" destOrd="0" presId="urn:microsoft.com/office/officeart/2005/8/layout/vList5"/>
    <dgm:cxn modelId="{214AAC65-DE0E-CC41-A160-4AEB28506103}" type="presOf" srcId="{F28DED56-D0A6-164E-BF8D-C4C6B8F57D5B}" destId="{8A3636C6-9F3F-7D4E-B69C-E1F8BBDB483D}" srcOrd="0" destOrd="3" presId="urn:microsoft.com/office/officeart/2005/8/layout/vList5"/>
    <dgm:cxn modelId="{88177B70-BE86-B84F-B1E4-DBC333A02C9C}" srcId="{DF9A04F2-BE98-F64B-97AB-7A900A08C21A}" destId="{723727A1-8D34-FA4F-ACA2-6E288015EA49}" srcOrd="1" destOrd="0" parTransId="{998AF95A-CD4D-CA4A-B12C-CB0C4465E4B8}" sibTransId="{B82000F1-3DDC-9D43-9921-A32E954362F4}"/>
    <dgm:cxn modelId="{ADEED779-4393-9949-B9A3-631FA3051D69}" srcId="{DF9A04F2-BE98-F64B-97AB-7A900A08C21A}" destId="{C934079A-DF1D-7440-8F85-B44FB46BF4D1}" srcOrd="0" destOrd="0" parTransId="{0B89DC43-22EE-A549-8A7D-F25331BA3B07}" sibTransId="{A5D7A9FA-2FA5-144A-B257-AE71FD1348D9}"/>
    <dgm:cxn modelId="{14892985-F53C-4E43-B718-CDA9D613B8D2}" srcId="{58C094A8-36CA-EA48-AD3A-564B0E611939}" destId="{1F9EA811-C10F-9645-9272-834031EBB034}" srcOrd="1" destOrd="0" parTransId="{BB9B05C0-B91F-5C44-8E6F-4131313D8706}" sibTransId="{CE0A619C-01D8-0542-B973-8BCC257ADFA4}"/>
    <dgm:cxn modelId="{37BECC89-CBE5-2547-B834-86E7A5B6BA2A}" type="presOf" srcId="{2179F2E3-2A36-E04E-B02C-4E542CC5FF4D}" destId="{86272AE2-3AD7-0B46-B44E-30FFAFB76C94}" srcOrd="0" destOrd="0" presId="urn:microsoft.com/office/officeart/2005/8/layout/vList5"/>
    <dgm:cxn modelId="{6805A393-1F02-CA43-90B5-991F2E84884D}" type="presOf" srcId="{1F9EA811-C10F-9645-9272-834031EBB034}" destId="{26F32D1D-7845-054A-99CA-A6CB9720E375}" srcOrd="0" destOrd="1" presId="urn:microsoft.com/office/officeart/2005/8/layout/vList5"/>
    <dgm:cxn modelId="{0AB24494-A597-6543-9FB5-98B2FABEF3BD}" srcId="{DF9A04F2-BE98-F64B-97AB-7A900A08C21A}" destId="{F28DED56-D0A6-164E-BF8D-C4C6B8F57D5B}" srcOrd="3" destOrd="0" parTransId="{D6720CC7-69A0-7F43-9506-773999777072}" sibTransId="{0695E207-8ED8-344E-BC47-A1BB35BCAF36}"/>
    <dgm:cxn modelId="{7599C29A-F8D9-A24A-A532-6521A90C44BA}" srcId="{48F907C9-0673-1D4A-8DE5-F4B6A4477E59}" destId="{3C42E2D4-6DA7-684E-8063-EEC59207AB09}" srcOrd="3" destOrd="0" parTransId="{6215EB83-135C-7A4F-BB01-F3F76C9FAEFB}" sibTransId="{971B5956-E368-1441-8306-C5BE112759C0}"/>
    <dgm:cxn modelId="{46B0CC9A-DE41-DF40-A788-BFC0E8D3C075}" type="presOf" srcId="{ABDC8925-D77B-F945-A256-74F8D46A8555}" destId="{26F32D1D-7845-054A-99CA-A6CB9720E375}" srcOrd="0" destOrd="0" presId="urn:microsoft.com/office/officeart/2005/8/layout/vList5"/>
    <dgm:cxn modelId="{65E8069D-B318-2949-B03E-032EE86932D7}" type="presOf" srcId="{B4F943FB-4C59-BF40-BDF2-128A9B9E4637}" destId="{8A3636C6-9F3F-7D4E-B69C-E1F8BBDB483D}" srcOrd="0" destOrd="4" presId="urn:microsoft.com/office/officeart/2005/8/layout/vList5"/>
    <dgm:cxn modelId="{6C94E29D-76B8-A64C-BE8B-47CE53AC9DFB}" type="presOf" srcId="{ADF09D35-8CF5-3B4D-8340-9C77DAB521D4}" destId="{8A3636C6-9F3F-7D4E-B69C-E1F8BBDB483D}" srcOrd="0" destOrd="2" presId="urn:microsoft.com/office/officeart/2005/8/layout/vList5"/>
    <dgm:cxn modelId="{7A93589F-4DB7-6F42-AB16-FA829C3F8E6E}" srcId="{19149F2B-F832-C643-80EC-3B820FF2AB8B}" destId="{C2BBA087-E6E8-D141-9B69-13E74794793C}" srcOrd="1" destOrd="0" parTransId="{1D6EEC38-86BF-9948-A7AB-BCEC68E72DC0}" sibTransId="{68C6D7EA-58FD-BD40-B173-B84F5892D5DD}"/>
    <dgm:cxn modelId="{12A3E2A3-5D34-7B48-ACE7-05A06A31D51A}" type="presOf" srcId="{3A5791D1-A776-0042-A4EF-81B93C1C4E19}" destId="{86272AE2-3AD7-0B46-B44E-30FFAFB76C94}" srcOrd="0" destOrd="2" presId="urn:microsoft.com/office/officeart/2005/8/layout/vList5"/>
    <dgm:cxn modelId="{07C282AC-C81D-D948-9080-43C1F96A98E4}" type="presOf" srcId="{723727A1-8D34-FA4F-ACA2-6E288015EA49}" destId="{8A3636C6-9F3F-7D4E-B69C-E1F8BBDB483D}" srcOrd="0" destOrd="1" presId="urn:microsoft.com/office/officeart/2005/8/layout/vList5"/>
    <dgm:cxn modelId="{F00E2DC3-2033-4141-AF70-FB915E46B164}" type="presOf" srcId="{C2BBA087-E6E8-D141-9B69-13E74794793C}" destId="{86272AE2-3AD7-0B46-B44E-30FFAFB76C94}" srcOrd="0" destOrd="1" presId="urn:microsoft.com/office/officeart/2005/8/layout/vList5"/>
    <dgm:cxn modelId="{7EA53DC4-D2D2-4840-83C6-4933508E7181}" srcId="{19149F2B-F832-C643-80EC-3B820FF2AB8B}" destId="{2179F2E3-2A36-E04E-B02C-4E542CC5FF4D}" srcOrd="0" destOrd="0" parTransId="{D7D8A181-18DD-F04F-87C3-3D6349B5F4BD}" sibTransId="{2226611A-3128-5442-BEDB-6B0EB278C27F}"/>
    <dgm:cxn modelId="{A65090C6-17A6-2341-8EA4-C69C26D990D1}" type="presOf" srcId="{3C42E2D4-6DA7-684E-8063-EEC59207AB09}" destId="{5D4A56EB-3309-EC40-8432-395E9A06AD86}" srcOrd="0" destOrd="0" presId="urn:microsoft.com/office/officeart/2005/8/layout/vList5"/>
    <dgm:cxn modelId="{9413D4DF-ECD5-FD4E-88A1-9B15E6F45F61}" srcId="{19149F2B-F832-C643-80EC-3B820FF2AB8B}" destId="{3A5791D1-A776-0042-A4EF-81B93C1C4E19}" srcOrd="2" destOrd="0" parTransId="{1E57ADFB-76BB-B04D-BF83-9C70D235E980}" sibTransId="{6A232DA2-DEEB-B142-8DF9-16552B9D4CB2}"/>
    <dgm:cxn modelId="{362DB5E9-267F-3848-96F3-FDE3D5845106}" srcId="{DF9A04F2-BE98-F64B-97AB-7A900A08C21A}" destId="{B4F943FB-4C59-BF40-BDF2-128A9B9E4637}" srcOrd="4" destOrd="0" parTransId="{6E320FF8-5B01-BE47-A293-DF576DC92943}" sibTransId="{6626720D-55F6-EB41-8F6C-C5261F2E7AE9}"/>
    <dgm:cxn modelId="{8E99E6F7-2C63-0D45-B5E4-2E1C750BABF6}" type="presOf" srcId="{58C094A8-36CA-EA48-AD3A-564B0E611939}" destId="{561465F5-896B-9B46-95AB-2A2F73F88157}" srcOrd="0" destOrd="0" presId="urn:microsoft.com/office/officeart/2005/8/layout/vList5"/>
    <dgm:cxn modelId="{614E06CC-C54D-3A4D-939A-18405E65ED86}" type="presParOf" srcId="{9673B08C-5484-454D-8FAB-F8D21FB2ED25}" destId="{DC7F4CB8-D88C-0B43-B8AE-9372C2D52C62}" srcOrd="0" destOrd="0" presId="urn:microsoft.com/office/officeart/2005/8/layout/vList5"/>
    <dgm:cxn modelId="{67145984-73FC-914B-B32B-8148AB04C7D2}" type="presParOf" srcId="{DC7F4CB8-D88C-0B43-B8AE-9372C2D52C62}" destId="{561465F5-896B-9B46-95AB-2A2F73F88157}" srcOrd="0" destOrd="0" presId="urn:microsoft.com/office/officeart/2005/8/layout/vList5"/>
    <dgm:cxn modelId="{9079634E-7CBD-DA4E-A95B-8C4651D5E371}" type="presParOf" srcId="{DC7F4CB8-D88C-0B43-B8AE-9372C2D52C62}" destId="{26F32D1D-7845-054A-99CA-A6CB9720E375}" srcOrd="1" destOrd="0" presId="urn:microsoft.com/office/officeart/2005/8/layout/vList5"/>
    <dgm:cxn modelId="{36A3CD51-1F9B-8043-937F-DBF010E2C4F9}" type="presParOf" srcId="{9673B08C-5484-454D-8FAB-F8D21FB2ED25}" destId="{D0F91154-FC58-1640-9367-9D8D9B6B0D64}" srcOrd="1" destOrd="0" presId="urn:microsoft.com/office/officeart/2005/8/layout/vList5"/>
    <dgm:cxn modelId="{B55917E2-53CD-8A4F-B7E0-4E06CC90CA83}" type="presParOf" srcId="{9673B08C-5484-454D-8FAB-F8D21FB2ED25}" destId="{5818CE40-1650-0543-A552-8677265D1F7C}" srcOrd="2" destOrd="0" presId="urn:microsoft.com/office/officeart/2005/8/layout/vList5"/>
    <dgm:cxn modelId="{A069E17B-EF38-FC49-BC2D-3B58D6F7389C}" type="presParOf" srcId="{5818CE40-1650-0543-A552-8677265D1F7C}" destId="{BF77F5B8-00D2-1E4C-852E-0853853CCEFF}" srcOrd="0" destOrd="0" presId="urn:microsoft.com/office/officeart/2005/8/layout/vList5"/>
    <dgm:cxn modelId="{8B672285-F6A1-8F43-B079-F346926C5CA1}" type="presParOf" srcId="{5818CE40-1650-0543-A552-8677265D1F7C}" destId="{8A3636C6-9F3F-7D4E-B69C-E1F8BBDB483D}" srcOrd="1" destOrd="0" presId="urn:microsoft.com/office/officeart/2005/8/layout/vList5"/>
    <dgm:cxn modelId="{5BC2609A-473E-C945-94BC-17994A35A28E}" type="presParOf" srcId="{9673B08C-5484-454D-8FAB-F8D21FB2ED25}" destId="{268DD976-D1FE-154C-B2C2-CCB4DA52232B}" srcOrd="3" destOrd="0" presId="urn:microsoft.com/office/officeart/2005/8/layout/vList5"/>
    <dgm:cxn modelId="{845C6A28-BDFB-4848-8EB2-7F9A04B76861}" type="presParOf" srcId="{9673B08C-5484-454D-8FAB-F8D21FB2ED25}" destId="{4632B98F-896E-B140-802C-B4CE77F514C3}" srcOrd="4" destOrd="0" presId="urn:microsoft.com/office/officeart/2005/8/layout/vList5"/>
    <dgm:cxn modelId="{EF2919FE-3925-4848-828C-E90F6ADDAA91}" type="presParOf" srcId="{4632B98F-896E-B140-802C-B4CE77F514C3}" destId="{9FFC0AF5-5074-E241-936D-70A3508D65F4}" srcOrd="0" destOrd="0" presId="urn:microsoft.com/office/officeart/2005/8/layout/vList5"/>
    <dgm:cxn modelId="{2C6AEDEE-2973-AD4B-A2C2-D113D30648EA}" type="presParOf" srcId="{4632B98F-896E-B140-802C-B4CE77F514C3}" destId="{86272AE2-3AD7-0B46-B44E-30FFAFB76C94}" srcOrd="1" destOrd="0" presId="urn:microsoft.com/office/officeart/2005/8/layout/vList5"/>
    <dgm:cxn modelId="{4221CC96-4F01-E042-AB35-30BC49DA441F}" type="presParOf" srcId="{9673B08C-5484-454D-8FAB-F8D21FB2ED25}" destId="{58067EE6-8E34-B549-B326-F5BD32674271}" srcOrd="5" destOrd="0" presId="urn:microsoft.com/office/officeart/2005/8/layout/vList5"/>
    <dgm:cxn modelId="{A59958C6-3660-8C40-A7DF-8355FB0474A9}" type="presParOf" srcId="{9673B08C-5484-454D-8FAB-F8D21FB2ED25}" destId="{E75A12FE-9733-A447-BEEB-DF90B21C781A}" srcOrd="6" destOrd="0" presId="urn:microsoft.com/office/officeart/2005/8/layout/vList5"/>
    <dgm:cxn modelId="{F342F49E-AB78-9643-8BFC-4F0285C82D1B}" type="presParOf" srcId="{E75A12FE-9733-A447-BEEB-DF90B21C781A}" destId="{5D4A56EB-3309-EC40-8432-395E9A06AD8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32D1D-7845-054A-99CA-A6CB9720E375}">
      <dsp:nvSpPr>
        <dsp:cNvPr id="0" name=""/>
        <dsp:cNvSpPr/>
      </dsp:nvSpPr>
      <dsp:spPr>
        <a:xfrm rot="5400000">
          <a:off x="3266922" y="-1212902"/>
          <a:ext cx="1098822" cy="3591843"/>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44546A"/>
              </a:solidFill>
              <a:latin typeface="Calibri" panose="020F0502020204030204"/>
              <a:ea typeface="+mn-ea"/>
              <a:cs typeface="+mn-cs"/>
            </a:rPr>
            <a:t>Software</a:t>
          </a:r>
        </a:p>
        <a:p>
          <a:pPr marL="114300" lvl="1" indent="-114300" algn="l" defTabSz="622300">
            <a:lnSpc>
              <a:spcPct val="90000"/>
            </a:lnSpc>
            <a:spcBef>
              <a:spcPct val="0"/>
            </a:spcBef>
            <a:spcAft>
              <a:spcPct val="15000"/>
            </a:spcAft>
            <a:buChar char="•"/>
          </a:pPr>
          <a:r>
            <a:rPr lang="en-US" sz="1400" kern="1200" dirty="0">
              <a:solidFill>
                <a:srgbClr val="44546A"/>
              </a:solidFill>
              <a:latin typeface="Calibri" panose="020F0502020204030204"/>
              <a:ea typeface="+mn-ea"/>
              <a:cs typeface="+mn-cs"/>
            </a:rPr>
            <a:t>Databases</a:t>
          </a:r>
        </a:p>
      </dsp:txBody>
      <dsp:txXfrm rot="-5400000">
        <a:off x="2020412" y="87248"/>
        <a:ext cx="3538203" cy="991542"/>
      </dsp:txXfrm>
    </dsp:sp>
    <dsp:sp modelId="{561465F5-896B-9B46-95AB-2A2F73F88157}">
      <dsp:nvSpPr>
        <dsp:cNvPr id="0" name=""/>
        <dsp:cNvSpPr/>
      </dsp:nvSpPr>
      <dsp:spPr>
        <a:xfrm>
          <a:off x="0" y="1484"/>
          <a:ext cx="2020412" cy="1163071"/>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Digitized information</a:t>
          </a:r>
        </a:p>
      </dsp:txBody>
      <dsp:txXfrm>
        <a:off x="56776" y="58260"/>
        <a:ext cx="1906860" cy="1049519"/>
      </dsp:txXfrm>
    </dsp:sp>
    <dsp:sp modelId="{8A3636C6-9F3F-7D4E-B69C-E1F8BBDB483D}">
      <dsp:nvSpPr>
        <dsp:cNvPr id="0" name=""/>
        <dsp:cNvSpPr/>
      </dsp:nvSpPr>
      <dsp:spPr>
        <a:xfrm rot="5400000">
          <a:off x="3132135" y="124445"/>
          <a:ext cx="1368398" cy="3591843"/>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44546A"/>
              </a:solidFill>
              <a:latin typeface="Calibri" panose="020F0502020204030204"/>
              <a:ea typeface="+mn-ea"/>
              <a:cs typeface="+mn-cs"/>
            </a:rPr>
            <a:t>R&amp;D</a:t>
          </a:r>
        </a:p>
        <a:p>
          <a:pPr marL="114300" lvl="1" indent="-114300" algn="l" defTabSz="622300">
            <a:lnSpc>
              <a:spcPct val="90000"/>
            </a:lnSpc>
            <a:spcBef>
              <a:spcPct val="0"/>
            </a:spcBef>
            <a:spcAft>
              <a:spcPct val="15000"/>
            </a:spcAft>
            <a:buChar char="•"/>
          </a:pPr>
          <a:r>
            <a:rPr lang="en-US" sz="1400" kern="1200" dirty="0">
              <a:solidFill>
                <a:srgbClr val="44546A"/>
              </a:solidFill>
              <a:latin typeface="Calibri" panose="020F0502020204030204"/>
              <a:ea typeface="+mn-ea"/>
              <a:cs typeface="+mn-cs"/>
            </a:rPr>
            <a:t>Mineral exploration</a:t>
          </a:r>
        </a:p>
        <a:p>
          <a:pPr marL="114300" lvl="1" indent="-114300" algn="l" defTabSz="622300">
            <a:lnSpc>
              <a:spcPct val="90000"/>
            </a:lnSpc>
            <a:spcBef>
              <a:spcPct val="0"/>
            </a:spcBef>
            <a:spcAft>
              <a:spcPct val="15000"/>
            </a:spcAft>
            <a:buChar char="•"/>
          </a:pPr>
          <a:r>
            <a:rPr lang="en-US" sz="1400" kern="1200" dirty="0">
              <a:solidFill>
                <a:srgbClr val="44546A"/>
              </a:solidFill>
              <a:latin typeface="Calibri" panose="020F0502020204030204"/>
              <a:ea typeface="+mn-ea"/>
              <a:cs typeface="+mn-cs"/>
            </a:rPr>
            <a:t>Artistic, entertainment, and literary originals</a:t>
          </a:r>
        </a:p>
        <a:p>
          <a:pPr marL="114300" lvl="1" indent="-114300" algn="l" defTabSz="622300">
            <a:lnSpc>
              <a:spcPct val="90000"/>
            </a:lnSpc>
            <a:spcBef>
              <a:spcPct val="0"/>
            </a:spcBef>
            <a:spcAft>
              <a:spcPct val="15000"/>
            </a:spcAft>
            <a:buChar char="•"/>
          </a:pPr>
          <a:r>
            <a:rPr lang="en-US" sz="1400" kern="1200" dirty="0">
              <a:solidFill>
                <a:srgbClr val="44546A"/>
              </a:solidFill>
              <a:latin typeface="Calibri" panose="020F0502020204030204"/>
              <a:ea typeface="+mn-ea"/>
              <a:cs typeface="+mn-cs"/>
            </a:rPr>
            <a:t>Attributed designs (industrial)</a:t>
          </a:r>
        </a:p>
        <a:p>
          <a:pPr marL="114300" lvl="1" indent="-114300" algn="l" defTabSz="622300">
            <a:lnSpc>
              <a:spcPct val="90000"/>
            </a:lnSpc>
            <a:spcBef>
              <a:spcPct val="0"/>
            </a:spcBef>
            <a:spcAft>
              <a:spcPct val="15000"/>
            </a:spcAft>
            <a:buChar char="•"/>
          </a:pPr>
          <a:r>
            <a:rPr lang="en-US" sz="1400" kern="1200" dirty="0">
              <a:solidFill>
                <a:srgbClr val="44546A"/>
              </a:solidFill>
              <a:latin typeface="Calibri" panose="020F0502020204030204"/>
              <a:ea typeface="+mn-ea"/>
              <a:cs typeface="+mn-cs"/>
            </a:rPr>
            <a:t>Financial product development</a:t>
          </a:r>
        </a:p>
      </dsp:txBody>
      <dsp:txXfrm rot="-5400000">
        <a:off x="2020413" y="1302967"/>
        <a:ext cx="3525043" cy="1234798"/>
      </dsp:txXfrm>
    </dsp:sp>
    <dsp:sp modelId="{BF77F5B8-00D2-1E4C-852E-0853853CCEFF}">
      <dsp:nvSpPr>
        <dsp:cNvPr id="0" name=""/>
        <dsp:cNvSpPr/>
      </dsp:nvSpPr>
      <dsp:spPr>
        <a:xfrm>
          <a:off x="0" y="1319353"/>
          <a:ext cx="2020412" cy="120202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Innovative</a:t>
          </a:r>
          <a:r>
            <a:rPr lang="en-US" sz="1800" kern="1200" dirty="0">
              <a:solidFill>
                <a:srgbClr val="4472C4"/>
              </a:solidFill>
              <a:latin typeface="Calibri" panose="020F0502020204030204"/>
              <a:ea typeface="+mn-ea"/>
              <a:cs typeface="+mn-cs"/>
            </a:rPr>
            <a:t> </a:t>
          </a:r>
          <a:r>
            <a:rPr lang="en-US" sz="1800" kern="1200" dirty="0">
              <a:solidFill>
                <a:sysClr val="window" lastClr="FFFFFF"/>
              </a:solidFill>
              <a:latin typeface="Calibri" panose="020F0502020204030204"/>
              <a:ea typeface="+mn-ea"/>
              <a:cs typeface="+mn-cs"/>
            </a:rPr>
            <a:t>property</a:t>
          </a:r>
        </a:p>
      </dsp:txBody>
      <dsp:txXfrm>
        <a:off x="58678" y="1378031"/>
        <a:ext cx="1903056" cy="1084672"/>
      </dsp:txXfrm>
    </dsp:sp>
    <dsp:sp modelId="{86272AE2-3AD7-0B46-B44E-30FFAFB76C94}">
      <dsp:nvSpPr>
        <dsp:cNvPr id="0" name=""/>
        <dsp:cNvSpPr/>
      </dsp:nvSpPr>
      <dsp:spPr>
        <a:xfrm rot="5400000">
          <a:off x="3243427" y="1481272"/>
          <a:ext cx="1145812" cy="3591843"/>
        </a:xfrm>
        <a:prstGeom prst="round2Same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44546A"/>
              </a:solidFill>
              <a:latin typeface="Calibri" panose="020F0502020204030204"/>
              <a:ea typeface="+mn-ea"/>
              <a:cs typeface="+mn-cs"/>
            </a:rPr>
            <a:t>Market research and branding</a:t>
          </a:r>
        </a:p>
        <a:p>
          <a:pPr marL="114300" lvl="1" indent="-114300" algn="l" defTabSz="622300">
            <a:lnSpc>
              <a:spcPct val="90000"/>
            </a:lnSpc>
            <a:spcBef>
              <a:spcPct val="0"/>
            </a:spcBef>
            <a:spcAft>
              <a:spcPct val="15000"/>
            </a:spcAft>
            <a:buChar char="•"/>
          </a:pPr>
          <a:r>
            <a:rPr lang="en-US" sz="1400" kern="1200" dirty="0">
              <a:solidFill>
                <a:srgbClr val="44546A"/>
              </a:solidFill>
              <a:latin typeface="Calibri" panose="020F0502020204030204"/>
              <a:ea typeface="+mn-ea"/>
              <a:cs typeface="+mn-cs"/>
            </a:rPr>
            <a:t>Operating models, platforms, supply chains, and distribution networks</a:t>
          </a:r>
        </a:p>
        <a:p>
          <a:pPr marL="114300" lvl="1" indent="-114300" algn="l" defTabSz="622300">
            <a:lnSpc>
              <a:spcPct val="90000"/>
            </a:lnSpc>
            <a:spcBef>
              <a:spcPct val="0"/>
            </a:spcBef>
            <a:spcAft>
              <a:spcPct val="15000"/>
            </a:spcAft>
            <a:buChar char="•"/>
          </a:pPr>
          <a:r>
            <a:rPr lang="en-US" sz="1400" kern="1200" dirty="0">
              <a:solidFill>
                <a:srgbClr val="44546A"/>
              </a:solidFill>
              <a:latin typeface="Calibri" panose="020F0502020204030204"/>
              <a:ea typeface="+mn-ea"/>
              <a:cs typeface="+mn-cs"/>
            </a:rPr>
            <a:t>Employer-provided training</a:t>
          </a:r>
        </a:p>
      </dsp:txBody>
      <dsp:txXfrm rot="-5400000">
        <a:off x="2020412" y="2760221"/>
        <a:ext cx="3535909" cy="1033944"/>
      </dsp:txXfrm>
    </dsp:sp>
    <dsp:sp modelId="{9FFC0AF5-5074-E241-936D-70A3508D65F4}">
      <dsp:nvSpPr>
        <dsp:cNvPr id="0" name=""/>
        <dsp:cNvSpPr/>
      </dsp:nvSpPr>
      <dsp:spPr>
        <a:xfrm>
          <a:off x="0" y="2676179"/>
          <a:ext cx="2020412" cy="1202028"/>
        </a:xfrm>
        <a:prstGeom prst="round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ysClr val="window" lastClr="FFFFFF"/>
              </a:solidFill>
              <a:latin typeface="Calibri" panose="020F0502020204030204"/>
              <a:ea typeface="+mn-ea"/>
              <a:cs typeface="+mn-cs"/>
            </a:rPr>
            <a:t>Economic competencies</a:t>
          </a:r>
        </a:p>
      </dsp:txBody>
      <dsp:txXfrm>
        <a:off x="58678" y="2734857"/>
        <a:ext cx="1903056" cy="1084672"/>
      </dsp:txXfrm>
    </dsp:sp>
    <dsp:sp modelId="{5D4A56EB-3309-EC40-8432-395E9A06AD86}">
      <dsp:nvSpPr>
        <dsp:cNvPr id="0" name=""/>
        <dsp:cNvSpPr/>
      </dsp:nvSpPr>
      <dsp:spPr>
        <a:xfrm>
          <a:off x="5469" y="3951306"/>
          <a:ext cx="5606779" cy="368693"/>
        </a:xfrm>
        <a:prstGeom prst="roundRect">
          <a:avLst/>
        </a:prstGeom>
        <a:no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endParaRPr lang="en-US" sz="1400" kern="1200" dirty="0">
            <a:solidFill>
              <a:srgbClr val="44546A"/>
            </a:solidFill>
            <a:latin typeface="Calibri" panose="020F0502020204030204"/>
            <a:ea typeface="+mn-ea"/>
            <a:cs typeface="+mn-cs"/>
          </a:endParaRPr>
        </a:p>
      </dsp:txBody>
      <dsp:txXfrm>
        <a:off x="23467" y="3969304"/>
        <a:ext cx="5570783" cy="33269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98019837-C9DD-4648-89AD-2E93EC03A9B9}" type="datetimeFigureOut">
              <a:rPr lang="en-US" smtClean="0"/>
              <a:pPr/>
              <a:t>3/18/22</a:t>
            </a:fld>
            <a:endParaRPr lang="en-US"/>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768544AD-5AD5-46F8-8B63-CC6359F09E55}" type="slidenum">
              <a:rPr lang="en-US" smtClean="0"/>
              <a:pPr/>
              <a:t>‹#›</a:t>
            </a:fld>
            <a:endParaRPr lang="en-US"/>
          </a:p>
        </p:txBody>
      </p:sp>
    </p:spTree>
    <p:extLst>
      <p:ext uri="{BB962C8B-B14F-4D97-AF65-F5344CB8AC3E}">
        <p14:creationId xmlns:p14="http://schemas.microsoft.com/office/powerpoint/2010/main" val="1499151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1F60AFD-5C09-4006-BB87-F8CAF9522C59}" type="datetimeFigureOut">
              <a:rPr lang="en-US"/>
              <a:pPr>
                <a:defRPr/>
              </a:pPr>
              <a:t>3/18/22</a:t>
            </a:fld>
            <a:endParaRPr lang="en-US"/>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9771B8A-6D7B-47A2-A808-285B4E4FD1D6}" type="slidenum">
              <a:rPr lang="en-US"/>
              <a:pPr>
                <a:defRPr/>
              </a:pPr>
              <a:t>‹#›</a:t>
            </a:fld>
            <a:endParaRPr lang="en-US"/>
          </a:p>
        </p:txBody>
      </p:sp>
    </p:spTree>
    <p:extLst>
      <p:ext uri="{BB962C8B-B14F-4D97-AF65-F5344CB8AC3E}">
        <p14:creationId xmlns:p14="http://schemas.microsoft.com/office/powerpoint/2010/main" val="3154810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78" algn="l" rtl="0" eaLnBrk="0" fontAlgn="base" hangingPunct="0">
      <a:spcBef>
        <a:spcPct val="30000"/>
      </a:spcBef>
      <a:spcAft>
        <a:spcPct val="0"/>
      </a:spcAft>
      <a:defRPr sz="1200" kern="1200">
        <a:solidFill>
          <a:schemeClr val="tx1"/>
        </a:solidFill>
        <a:latin typeface="+mn-lt"/>
        <a:ea typeface="+mn-ea"/>
        <a:cs typeface="+mn-cs"/>
      </a:defRPr>
    </a:lvl2pPr>
    <a:lvl3pPr marL="914354" algn="l" rtl="0" eaLnBrk="0" fontAlgn="base" hangingPunct="0">
      <a:spcBef>
        <a:spcPct val="30000"/>
      </a:spcBef>
      <a:spcAft>
        <a:spcPct val="0"/>
      </a:spcAft>
      <a:defRPr sz="1200" kern="1200">
        <a:solidFill>
          <a:schemeClr val="tx1"/>
        </a:solidFill>
        <a:latin typeface="+mn-lt"/>
        <a:ea typeface="+mn-ea"/>
        <a:cs typeface="+mn-cs"/>
      </a:defRPr>
    </a:lvl3pPr>
    <a:lvl4pPr marL="1371532" algn="l" rtl="0" eaLnBrk="0" fontAlgn="base" hangingPunct="0">
      <a:spcBef>
        <a:spcPct val="30000"/>
      </a:spcBef>
      <a:spcAft>
        <a:spcPct val="0"/>
      </a:spcAft>
      <a:defRPr sz="1200" kern="1200">
        <a:solidFill>
          <a:schemeClr val="tx1"/>
        </a:solidFill>
        <a:latin typeface="+mn-lt"/>
        <a:ea typeface="+mn-ea"/>
        <a:cs typeface="+mn-cs"/>
      </a:defRPr>
    </a:lvl4pPr>
    <a:lvl5pPr marL="1828709" algn="l" rtl="0" eaLnBrk="0" fontAlgn="base" hangingPunct="0">
      <a:spcBef>
        <a:spcPct val="30000"/>
      </a:spcBef>
      <a:spcAft>
        <a:spcPct val="0"/>
      </a:spcAft>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1</a:t>
            </a:fld>
            <a:endParaRPr lang="en-US"/>
          </a:p>
        </p:txBody>
      </p:sp>
    </p:spTree>
    <p:extLst>
      <p:ext uri="{BB962C8B-B14F-4D97-AF65-F5344CB8AC3E}">
        <p14:creationId xmlns:p14="http://schemas.microsoft.com/office/powerpoint/2010/main" val="1094683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r>
                  <a:rPr lang="en-US" dirty="0"/>
                  <a:t>Past studies* suggest that something like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𝑑𝑎</m:t>
                        </m:r>
                        <m:r>
                          <a:rPr lang="en-US" b="0" i="1" smtClean="0">
                            <a:latin typeface="Cambria Math" panose="02040503050406030204" pitchFamily="18" charset="0"/>
                          </a:rPr>
                          <m:t> </m:t>
                        </m:r>
                      </m:e>
                    </m:acc>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.2 </m:t>
                    </m:r>
                    <m:r>
                      <a:rPr lang="en-US" b="0" i="1" smtClean="0">
                        <a:latin typeface="Cambria Math" panose="02040503050406030204" pitchFamily="18" charset="0"/>
                        <a:ea typeface="Cambria Math" panose="02040503050406030204" pitchFamily="18" charset="0"/>
                      </a:rPr>
                      <m:t>𝑑𝑟</m:t>
                    </m:r>
                    <m:r>
                      <a:rPr lang="en-US" b="0" i="0" smtClean="0">
                        <a:latin typeface="Cambria Math" panose="02040503050406030204" pitchFamily="18" charset="0"/>
                        <a:ea typeface="Cambria Math" panose="02040503050406030204" pitchFamily="18" charset="0"/>
                      </a:rPr>
                      <m:t> </m:t>
                    </m:r>
                  </m:oMath>
                </a14:m>
                <a:r>
                  <a:rPr lang="en-US" dirty="0"/>
                  <a:t>describes this spillover process</a:t>
                </a:r>
              </a:p>
              <a:p>
                <a:pPr lvl="1"/>
                <a14:m>
                  <m:oMath xmlns:m="http://schemas.openxmlformats.org/officeDocument/2006/math">
                    <m:r>
                      <a:rPr lang="en-US" b="0" i="1" smtClean="0">
                        <a:latin typeface="Cambria Math" panose="02040503050406030204" pitchFamily="18" charset="0"/>
                      </a:rPr>
                      <m:t>𝑑𝑟</m:t>
                    </m:r>
                  </m:oMath>
                </a14:m>
                <a:r>
                  <a:rPr lang="en-US" dirty="0"/>
                  <a:t> has been growing about 2-3/4 percent per year in Europe and 3-1/2 percent in the United States</a:t>
                </a:r>
              </a:p>
              <a:p>
                <a:endParaRPr lang="en-US" dirty="0"/>
              </a:p>
            </p:txBody>
          </p:sp>
        </mc:Choice>
        <mc:Fallback xmlns="">
          <p:sp>
            <p:nvSpPr>
              <p:cNvPr id="3" name="Notes Placeholder 2"/>
              <p:cNvSpPr>
                <a:spLocks noGrp="1"/>
              </p:cNvSpPr>
              <p:nvPr>
                <p:ph type="body" idx="1"/>
              </p:nvPr>
            </p:nvSpPr>
            <p:spPr/>
            <p:txBody>
              <a:bodyPr/>
              <a:lstStyle/>
              <a:p>
                <a:pPr lvl="1"/>
                <a:r>
                  <a:rPr lang="en-US" dirty="0"/>
                  <a:t>Past studies* suggest that something like </a:t>
                </a:r>
                <a:r>
                  <a:rPr lang="en-US" i="0">
                    <a:latin typeface="Cambria Math" panose="02040503050406030204" pitchFamily="18" charset="0"/>
                  </a:rPr>
                  <a:t>(</a:t>
                </a:r>
                <a:r>
                  <a:rPr lang="en-US" b="0" i="0">
                    <a:latin typeface="Cambria Math" panose="02040503050406030204" pitchFamily="18" charset="0"/>
                  </a:rPr>
                  <a:t>𝑑𝑎 ) ̂</a:t>
                </a:r>
                <a:r>
                  <a:rPr lang="en-US" i="0">
                    <a:latin typeface="Cambria Math" panose="02040503050406030204" pitchFamily="18" charset="0"/>
                    <a:ea typeface="Cambria Math" panose="02040503050406030204" pitchFamily="18" charset="0"/>
                  </a:rPr>
                  <a:t>≈</a:t>
                </a:r>
                <a:r>
                  <a:rPr lang="en-US" b="0" i="0">
                    <a:latin typeface="Cambria Math" panose="02040503050406030204" pitchFamily="18" charset="0"/>
                    <a:ea typeface="Cambria Math" panose="02040503050406030204" pitchFamily="18" charset="0"/>
                  </a:rPr>
                  <a:t> .2 𝑑𝑟 </a:t>
                </a:r>
                <a:r>
                  <a:rPr lang="en-US" dirty="0"/>
                  <a:t>describes this spillover process</a:t>
                </a:r>
              </a:p>
              <a:p>
                <a:pPr lvl="1"/>
                <a:r>
                  <a:rPr lang="en-US" b="0" i="0">
                    <a:latin typeface="Cambria Math" panose="02040503050406030204" pitchFamily="18" charset="0"/>
                  </a:rPr>
                  <a:t>𝑑𝑟</a:t>
                </a:r>
                <a:r>
                  <a:rPr lang="en-US" dirty="0"/>
                  <a:t> has been growing about 2-3/4 percent per year in Europe and 3-1/2 percent in the United States</a:t>
                </a:r>
              </a:p>
              <a:p>
                <a:endParaRPr lang="en-US" dirty="0"/>
              </a:p>
            </p:txBody>
          </p:sp>
        </mc:Fallback>
      </mc:AlternateContent>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12</a:t>
            </a:fld>
            <a:endParaRPr lang="en-US"/>
          </a:p>
        </p:txBody>
      </p:sp>
    </p:spTree>
    <p:extLst>
      <p:ext uri="{BB962C8B-B14F-4D97-AF65-F5344CB8AC3E}">
        <p14:creationId xmlns:p14="http://schemas.microsoft.com/office/powerpoint/2010/main" val="1904649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596474-A80E-4876-92EE-A0F811750E4C}" type="slidenum">
              <a:rPr lang="en-US" smtClean="0"/>
              <a:pPr fontAlgn="base">
                <a:spcBef>
                  <a:spcPct val="0"/>
                </a:spcBef>
                <a:spcAft>
                  <a:spcPct val="0"/>
                </a:spcAft>
                <a:defRPr/>
              </a:pPr>
              <a:t>14</a:t>
            </a:fld>
            <a:endParaRPr lang="en-US" dirty="0"/>
          </a:p>
        </p:txBody>
      </p:sp>
    </p:spTree>
    <p:extLst>
      <p:ext uri="{BB962C8B-B14F-4D97-AF65-F5344CB8AC3E}">
        <p14:creationId xmlns:p14="http://schemas.microsoft.com/office/powerpoint/2010/main" val="3208882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pPr lvl="0">
              <a:defRPr/>
            </a:pPr>
            <a:r>
              <a:rPr lang="en-US" dirty="0"/>
              <a:t>and consumer data privacy laws =&gt; total excludability </a:t>
            </a:r>
          </a:p>
          <a:p>
            <a:pPr lvl="0">
              <a:defRPr/>
            </a:pPr>
            <a:endParaRPr lang="en-US" sz="1200" kern="1200" dirty="0">
              <a:solidFill>
                <a:schemeClr val="tx1"/>
              </a:solidFill>
              <a:effectLst/>
              <a:latin typeface="+mn-lt"/>
              <a:ea typeface="+mn-ea"/>
              <a:cs typeface="+mn-cs"/>
            </a:endParaRPr>
          </a:p>
          <a:p>
            <a:pPr lvl="0">
              <a:defRPr/>
            </a:pPr>
            <a:endParaRPr lang="en-US" dirty="0"/>
          </a:p>
          <a:p>
            <a:pPr lvl="0">
              <a:defRPr/>
            </a:pPr>
            <a:endParaRPr lang="en-US" sz="1200" kern="1200" dirty="0">
              <a:solidFill>
                <a:schemeClr val="tx1"/>
              </a:solidFill>
              <a:effectLst/>
              <a:latin typeface="+mn-lt"/>
              <a:ea typeface="+mn-ea"/>
              <a:cs typeface="+mn-cs"/>
            </a:endParaRPr>
          </a:p>
          <a:p>
            <a:pPr lvl="0">
              <a:defRPr/>
            </a:pPr>
            <a:r>
              <a:rPr lang="en-US" sz="1200" kern="1200" dirty="0">
                <a:solidFill>
                  <a:schemeClr val="tx1"/>
                </a:solidFill>
                <a:effectLst/>
                <a:latin typeface="+mn-lt"/>
                <a:ea typeface="+mn-ea"/>
                <a:cs typeface="+mn-cs"/>
              </a:rPr>
              <a:t>The term “data” implicitly refers to "bigdata" as used in the business literature, or even "massive data," a term frequently used in scientific applications. Bigdata has been defined in a technical sense by, e.g., the SAS Institute, as data that is so large, fast, or complex that it is difficult or impossible to process using traditional methods.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 nonrival good is not exhausted in an instance of use, i.e., an orange is a rival good, a blueprint for a machine is nonrival—it can be copied and used repeatedly.  The optimal supply of nonrival goods can create policy challenges (is the good under- or over-supplied?), and thus the uses of data, the functioning of markets for data, and data ownership and consumer privacy rights are examined in this report.</a:t>
            </a:r>
          </a:p>
          <a:p>
            <a:endParaRPr lang="en-US" dirty="0"/>
          </a:p>
        </p:txBody>
      </p:sp>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15</a:t>
            </a:fld>
            <a:endParaRPr lang="en-US"/>
          </a:p>
        </p:txBody>
      </p:sp>
    </p:spTree>
    <p:extLst>
      <p:ext uri="{BB962C8B-B14F-4D97-AF65-F5344CB8AC3E}">
        <p14:creationId xmlns:p14="http://schemas.microsoft.com/office/powerpoint/2010/main" val="1195794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16</a:t>
            </a:fld>
            <a:endParaRPr lang="en-US"/>
          </a:p>
        </p:txBody>
      </p:sp>
    </p:spTree>
    <p:extLst>
      <p:ext uri="{BB962C8B-B14F-4D97-AF65-F5344CB8AC3E}">
        <p14:creationId xmlns:p14="http://schemas.microsoft.com/office/powerpoint/2010/main" val="3453878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The lower bound for the productivity advantage is drawn from recent evidence on the relative price differential implied by an intangible investment price index designed to capture the impacts of digitization on investments in brand and the IT consulting and marketing subcomponents of organizational capital, about 1 percentage point per year (Corrado 2021).  This deflator takes national accounts asset prices for R&amp;D and software as given, however, and thus is a lower bound in that these deflators do not incorporate efficiency gains due to increased application of AI methods or use of open-source content.  The upper bound is guided by the long-term relative price decline of conventionally defined IT capital of about 15 percent per year (based on the estimates reported in Byrne and Corrado, 2017).  It is conservatively set at one third of that, i.e., 5 percentage points per year.</a:t>
            </a:r>
          </a:p>
          <a:p>
            <a:endParaRPr lang="en-US" dirty="0"/>
          </a:p>
        </p:txBody>
      </p:sp>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17</a:t>
            </a:fld>
            <a:endParaRPr lang="en-US"/>
          </a:p>
        </p:txBody>
      </p:sp>
    </p:spTree>
    <p:extLst>
      <p:ext uri="{BB962C8B-B14F-4D97-AF65-F5344CB8AC3E}">
        <p14:creationId xmlns:p14="http://schemas.microsoft.com/office/powerpoint/2010/main" val="3276230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Premininary</a:t>
            </a:r>
            <a:endParaRPr lang="en-US" dirty="0"/>
          </a:p>
          <a:p>
            <a:endParaRPr lang="en-US" dirty="0"/>
          </a:p>
          <a:p>
            <a:r>
              <a:rPr lang="en-US" sz="1200" dirty="0">
                <a:effectLst/>
                <a:latin typeface="Helvetica" pitchFamily="2" charset="0"/>
              </a:rPr>
              <a:t>Intangible intensity is the ratio of intangible investment to total investment.</a:t>
            </a:r>
          </a:p>
          <a:p>
            <a:endParaRPr lang="en-US" sz="1200" dirty="0">
              <a:effectLst/>
              <a:latin typeface="Helvetica" pitchFamily="2"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18</a:t>
            </a:fld>
            <a:endParaRPr lang="en-US"/>
          </a:p>
        </p:txBody>
      </p:sp>
    </p:spTree>
    <p:extLst>
      <p:ext uri="{BB962C8B-B14F-4D97-AF65-F5344CB8AC3E}">
        <p14:creationId xmlns:p14="http://schemas.microsoft.com/office/powerpoint/2010/main" val="248272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2</a:t>
            </a:fld>
            <a:endParaRPr lang="en-US"/>
          </a:p>
        </p:txBody>
      </p:sp>
    </p:spTree>
    <p:extLst>
      <p:ext uri="{BB962C8B-B14F-4D97-AF65-F5344CB8AC3E}">
        <p14:creationId xmlns:p14="http://schemas.microsoft.com/office/powerpoint/2010/main" val="351458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995363"/>
            <a:ext cx="8839201" cy="4972050"/>
          </a:xfrm>
        </p:spPr>
      </p:sp>
      <p:sp>
        <p:nvSpPr>
          <p:cNvPr id="3" name="Notes Placeholder 2"/>
          <p:cNvSpPr>
            <a:spLocks noGrp="1"/>
          </p:cNvSpPr>
          <p:nvPr>
            <p:ph type="body" idx="1"/>
          </p:nvPr>
        </p:nvSpPr>
        <p:spPr/>
        <p:txBody>
          <a:bodyPr>
            <a:normAutofit/>
          </a:bodyPr>
          <a:lstStyle/>
          <a:p>
            <a:pPr lvl="1"/>
            <a:endParaRPr lang="en-US" dirty="0"/>
          </a:p>
          <a:p>
            <a:pPr lvl="1"/>
            <a:endParaRPr lang="en-US" dirty="0"/>
          </a:p>
          <a:p>
            <a:endParaRPr lang="en-US" dirty="0"/>
          </a:p>
          <a:p>
            <a:r>
              <a:rPr lang="en-US" dirty="0"/>
              <a:t>Spending to create knowledge that expands productive capacity in the future is investment. </a:t>
            </a:r>
          </a:p>
          <a:p>
            <a:pPr lvl="1"/>
            <a:r>
              <a:rPr lang="en-US" dirty="0"/>
              <a:t>This is the central underpinning of the, a framework that can be used to consider “data” as an asset. </a:t>
            </a:r>
          </a:p>
          <a:p>
            <a:endParaRPr lang="en-US" dirty="0"/>
          </a:p>
        </p:txBody>
      </p:sp>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3</a:t>
            </a:fld>
            <a:endParaRPr lang="en-US"/>
          </a:p>
        </p:txBody>
      </p:sp>
    </p:spTree>
    <p:extLst>
      <p:ext uri="{BB962C8B-B14F-4D97-AF65-F5344CB8AC3E}">
        <p14:creationId xmlns:p14="http://schemas.microsoft.com/office/powerpoint/2010/main" val="209342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5813" y="995363"/>
            <a:ext cx="8839201" cy="4972050"/>
          </a:xfrm>
        </p:spPr>
      </p:sp>
      <p:sp>
        <p:nvSpPr>
          <p:cNvPr id="3" name="Notes Placeholder 2"/>
          <p:cNvSpPr>
            <a:spLocks noGrp="1"/>
          </p:cNvSpPr>
          <p:nvPr>
            <p:ph type="body" idx="1"/>
          </p:nvPr>
        </p:nvSpPr>
        <p:spPr/>
        <p:txBody>
          <a:bodyPr>
            <a:normAutofit/>
          </a:bodyPr>
          <a:lstStyle/>
          <a:p>
            <a:pPr lvl="1"/>
            <a:endParaRPr lang="en-US" dirty="0"/>
          </a:p>
          <a:p>
            <a:pPr lvl="1"/>
            <a:endParaRPr lang="en-US" dirty="0"/>
          </a:p>
          <a:p>
            <a:endParaRPr lang="en-US" dirty="0"/>
          </a:p>
          <a:p>
            <a:endParaRPr lang="en-US" dirty="0"/>
          </a:p>
          <a:p>
            <a:endParaRPr lang="en-US" dirty="0"/>
          </a:p>
          <a:p>
            <a:endParaRPr lang="en-US" dirty="0"/>
          </a:p>
          <a:p>
            <a:r>
              <a:rPr lang="en-US" dirty="0"/>
              <a:t>Spending to create knowledge that expands productive capacity in the future is investment. </a:t>
            </a:r>
          </a:p>
          <a:p>
            <a:pPr lvl="1"/>
            <a:r>
              <a:rPr lang="en-US" dirty="0"/>
              <a:t>This is the central underpinning of the, a framework that can be used to consider “data” as an asset. </a:t>
            </a:r>
          </a:p>
          <a:p>
            <a:endParaRPr lang="en-US" dirty="0"/>
          </a:p>
        </p:txBody>
      </p:sp>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4</a:t>
            </a:fld>
            <a:endParaRPr lang="en-US"/>
          </a:p>
        </p:txBody>
      </p:sp>
    </p:spTree>
    <p:extLst>
      <p:ext uri="{BB962C8B-B14F-4D97-AF65-F5344CB8AC3E}">
        <p14:creationId xmlns:p14="http://schemas.microsoft.com/office/powerpoint/2010/main" val="277358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 asset price an indicator of relative productivity</a:t>
            </a:r>
          </a:p>
          <a:p>
            <a:r>
              <a:rPr lang="en-US" dirty="0"/>
              <a:t>Potential depends on the degree of substitutability between data/AI and human efforts, </a:t>
            </a:r>
          </a:p>
        </p:txBody>
      </p:sp>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5</a:t>
            </a:fld>
            <a:endParaRPr lang="en-US"/>
          </a:p>
        </p:txBody>
      </p:sp>
    </p:spTree>
    <p:extLst>
      <p:ext uri="{BB962C8B-B14F-4D97-AF65-F5344CB8AC3E}">
        <p14:creationId xmlns:p14="http://schemas.microsoft.com/office/powerpoint/2010/main" val="2051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 asset price an indicator of relative productivity</a:t>
            </a:r>
          </a:p>
          <a:p>
            <a:r>
              <a:rPr lang="en-US" dirty="0"/>
              <a:t>Potential depends on the degree of substitutability between data/AI and human efforts, </a:t>
            </a:r>
          </a:p>
        </p:txBody>
      </p:sp>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6</a:t>
            </a:fld>
            <a:endParaRPr lang="en-US"/>
          </a:p>
        </p:txBody>
      </p:sp>
    </p:spTree>
    <p:extLst>
      <p:ext uri="{BB962C8B-B14F-4D97-AF65-F5344CB8AC3E}">
        <p14:creationId xmlns:p14="http://schemas.microsoft.com/office/powerpoint/2010/main" val="3761931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 asset price an indicator of relative productivity</a:t>
            </a:r>
          </a:p>
          <a:p>
            <a:r>
              <a:rPr lang="en-US" dirty="0"/>
              <a:t>Potential depends on the degree of substitutability between data/AI and human efforts, </a:t>
            </a:r>
          </a:p>
        </p:txBody>
      </p:sp>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7</a:t>
            </a:fld>
            <a:endParaRPr lang="en-US"/>
          </a:p>
        </p:txBody>
      </p:sp>
    </p:spTree>
    <p:extLst>
      <p:ext uri="{BB962C8B-B14F-4D97-AF65-F5344CB8AC3E}">
        <p14:creationId xmlns:p14="http://schemas.microsoft.com/office/powerpoint/2010/main" val="2687628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Averages 40 percent of intangibles (domestic)</a:t>
            </a:r>
          </a:p>
        </p:txBody>
      </p:sp>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8</a:t>
            </a:fld>
            <a:endParaRPr lang="en-US"/>
          </a:p>
        </p:txBody>
      </p:sp>
    </p:spTree>
    <p:extLst>
      <p:ext uri="{BB962C8B-B14F-4D97-AF65-F5344CB8AC3E}">
        <p14:creationId xmlns:p14="http://schemas.microsoft.com/office/powerpoint/2010/main" val="4256883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9771B8A-6D7B-47A2-A808-285B4E4FD1D6}" type="slidenum">
              <a:rPr lang="en-US" smtClean="0"/>
              <a:pPr>
                <a:defRPr/>
              </a:pPr>
              <a:t>11</a:t>
            </a:fld>
            <a:endParaRPr lang="en-US"/>
          </a:p>
        </p:txBody>
      </p:sp>
    </p:spTree>
    <p:extLst>
      <p:ext uri="{BB962C8B-B14F-4D97-AF65-F5344CB8AC3E}">
        <p14:creationId xmlns:p14="http://schemas.microsoft.com/office/powerpoint/2010/main" val="312728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Grid">
    <p:spTree>
      <p:nvGrpSpPr>
        <p:cNvPr id="1" name=""/>
        <p:cNvGrpSpPr/>
        <p:nvPr/>
      </p:nvGrpSpPr>
      <p:grpSpPr>
        <a:xfrm>
          <a:off x="0" y="0"/>
          <a:ext cx="0" cy="0"/>
          <a:chOff x="0" y="0"/>
          <a:chExt cx="0" cy="0"/>
        </a:xfrm>
      </p:grpSpPr>
      <p:grpSp>
        <p:nvGrpSpPr>
          <p:cNvPr id="2" name="Group 7"/>
          <p:cNvGrpSpPr>
            <a:grpSpLocks/>
          </p:cNvGrpSpPr>
          <p:nvPr/>
        </p:nvGrpSpPr>
        <p:grpSpPr bwMode="auto">
          <a:xfrm>
            <a:off x="899591" y="676286"/>
            <a:ext cx="10390716" cy="5254625"/>
            <a:chOff x="685800" y="685799"/>
            <a:chExt cx="7793039" cy="5254628"/>
          </a:xfrm>
        </p:grpSpPr>
        <p:cxnSp>
          <p:nvCxnSpPr>
            <p:cNvPr id="3" name="Straight Connector 2"/>
            <p:cNvCxnSpPr/>
            <p:nvPr/>
          </p:nvCxnSpPr>
          <p:spPr>
            <a:xfrm>
              <a:off x="685800" y="685799"/>
              <a:ext cx="779303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685800" y="1897063"/>
              <a:ext cx="779303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85800" y="5916615"/>
              <a:ext cx="779303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5851524" y="3313114"/>
              <a:ext cx="52546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flipH="1" flipV="1">
              <a:off x="-1941515" y="3313114"/>
              <a:ext cx="525462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64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CB Bullet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7"/>
          <p:cNvSpPr>
            <a:spLocks noGrp="1"/>
          </p:cNvSpPr>
          <p:nvPr>
            <p:ph idx="1"/>
          </p:nvPr>
        </p:nvSpPr>
        <p:spPr bwMode="auto">
          <a:xfrm>
            <a:off x="912284" y="1814518"/>
            <a:ext cx="106997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589" indent="-228589">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p:nvPr userDrawn="1"/>
        </p:nvSpPr>
        <p:spPr bwMode="auto">
          <a:xfrm>
            <a:off x="0" y="6415088"/>
            <a:ext cx="12192000" cy="442912"/>
          </a:xfrm>
          <a:prstGeom prst="rect">
            <a:avLst/>
          </a:prstGeom>
          <a:gradFill flip="none" rotWithShape="1">
            <a:gsLst>
              <a:gs pos="0">
                <a:srgbClr val="3BB4FF"/>
              </a:gs>
              <a:gs pos="50000">
                <a:srgbClr val="0086D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51171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99967"/>
            <a:ext cx="10363200" cy="454188"/>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898453" y="1749491"/>
            <a:ext cx="10363200" cy="601824"/>
          </a:xfrm>
          <a:prstGeom prst="rect">
            <a:avLst/>
          </a:prstGeom>
        </p:spPr>
        <p:txBody>
          <a:bodyPr/>
          <a:lstStyle>
            <a:lvl1pPr marL="0" indent="0" algn="l">
              <a:buNone/>
              <a:defRPr sz="1600">
                <a:solidFill>
                  <a:schemeClr val="tx2"/>
                </a:solidFill>
                <a:latin typeface="Arial" pitchFamily="34" charset="0"/>
                <a:cs typeface="Arial"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46819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ed Slide">
    <p:spTree>
      <p:nvGrpSpPr>
        <p:cNvPr id="1" name=""/>
        <p:cNvGrpSpPr/>
        <p:nvPr/>
      </p:nvGrpSpPr>
      <p:grpSpPr>
        <a:xfrm>
          <a:off x="0" y="0"/>
          <a:ext cx="0" cy="0"/>
          <a:chOff x="0" y="0"/>
          <a:chExt cx="0" cy="0"/>
        </a:xfrm>
      </p:grpSpPr>
      <p:sp>
        <p:nvSpPr>
          <p:cNvPr id="4" name="Title Placeholder 6"/>
          <p:cNvSpPr>
            <a:spLocks noGrp="1"/>
          </p:cNvSpPr>
          <p:nvPr>
            <p:ph type="title"/>
          </p:nvPr>
        </p:nvSpPr>
        <p:spPr bwMode="auto">
          <a:xfrm>
            <a:off x="897468" y="587384"/>
            <a:ext cx="10684933"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5" name="Text Placeholder 7"/>
          <p:cNvSpPr>
            <a:spLocks noGrp="1"/>
          </p:cNvSpPr>
          <p:nvPr>
            <p:ph idx="1"/>
          </p:nvPr>
        </p:nvSpPr>
        <p:spPr bwMode="auto">
          <a:xfrm>
            <a:off x="895352" y="1820865"/>
            <a:ext cx="106997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5737" indent="-285737">
              <a:buFont typeface="+mj-lt"/>
              <a:buAutoNum type="arabicPeriod"/>
              <a:defRPr/>
            </a:lvl1pPr>
            <a:lvl2pPr marL="576234" indent="-290499">
              <a:buFont typeface="+mj-lt"/>
              <a:buAutoNum type="alphaUcPeriod"/>
              <a:defRPr/>
            </a:lvl2pPr>
            <a:lvl3pPr marL="857208" indent="-288911">
              <a:buFont typeface="+mj-lt"/>
              <a:buAutoNum type="arabicParenR"/>
              <a:defRPr/>
            </a:lvl3pPr>
            <a:lvl4pPr marL="1142942" indent="-284149">
              <a:buFont typeface="+mj-lt"/>
              <a:buAutoNum type="alphaLcParen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9592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CB Bulle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7"/>
          <p:cNvSpPr>
            <a:spLocks noGrp="1"/>
          </p:cNvSpPr>
          <p:nvPr>
            <p:ph idx="1"/>
          </p:nvPr>
        </p:nvSpPr>
        <p:spPr bwMode="auto">
          <a:xfrm>
            <a:off x="912291" y="1814518"/>
            <a:ext cx="518371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589" indent="-228589">
              <a:buFont typeface="Wingdings" pitchFamily="2" charset="2"/>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7"/>
          <p:cNvSpPr>
            <a:spLocks noGrp="1"/>
          </p:cNvSpPr>
          <p:nvPr>
            <p:ph idx="10"/>
          </p:nvPr>
        </p:nvSpPr>
        <p:spPr bwMode="auto">
          <a:xfrm>
            <a:off x="6265333" y="1887546"/>
            <a:ext cx="5054600" cy="4030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buFont typeface="Wingdings" pitchFamily="2" charset="2"/>
              <a:buNone/>
              <a:defRPr/>
            </a:lvl1pPr>
          </a:lstStyle>
          <a:p>
            <a:pPr lvl="0"/>
            <a:r>
              <a:rPr lang="en-US"/>
              <a:t>Click to edit Master text styles</a:t>
            </a:r>
          </a:p>
        </p:txBody>
      </p:sp>
    </p:spTree>
    <p:extLst>
      <p:ext uri="{BB962C8B-B14F-4D97-AF65-F5344CB8AC3E}">
        <p14:creationId xmlns:p14="http://schemas.microsoft.com/office/powerpoint/2010/main" val="275623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CDC4F2-E899-494E-8102-3F904E4EF81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203A760-8CCF-4573-93CD-274DCC0911D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32BC1DB-52B0-4AA4-9A8D-529A3B02BD63}"/>
              </a:ext>
            </a:extLst>
          </p:cNvPr>
          <p:cNvSpPr>
            <a:spLocks noGrp="1"/>
          </p:cNvSpPr>
          <p:nvPr>
            <p:ph type="dt" sz="half" idx="10"/>
          </p:nvPr>
        </p:nvSpPr>
        <p:spPr/>
        <p:txBody>
          <a:bodyPr/>
          <a:lstStyle/>
          <a:p>
            <a:fld id="{CADB1B33-B217-4EE9-ABB7-420ADF630D00}" type="datetimeFigureOut">
              <a:rPr lang="it-IT" smtClean="0"/>
              <a:t>18/03/22</a:t>
            </a:fld>
            <a:endParaRPr lang="it-IT"/>
          </a:p>
        </p:txBody>
      </p:sp>
      <p:sp>
        <p:nvSpPr>
          <p:cNvPr id="5" name="Segnaposto piè di pagina 4">
            <a:extLst>
              <a:ext uri="{FF2B5EF4-FFF2-40B4-BE49-F238E27FC236}">
                <a16:creationId xmlns:a16="http://schemas.microsoft.com/office/drawing/2014/main" id="{5D3C9538-08E3-4F49-8978-E747BD79C4B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9D76D3-39E4-4945-8AA0-55463EE53216}"/>
              </a:ext>
            </a:extLst>
          </p:cNvPr>
          <p:cNvSpPr>
            <a:spLocks noGrp="1"/>
          </p:cNvSpPr>
          <p:nvPr>
            <p:ph type="sldNum" sz="quarter" idx="12"/>
          </p:nvPr>
        </p:nvSpPr>
        <p:spPr/>
        <p:txBody>
          <a:bodyPr/>
          <a:lstStyle/>
          <a:p>
            <a:fld id="{E5108B67-F8C3-4A1C-B744-6EF2982F505F}" type="slidenum">
              <a:rPr lang="it-IT" smtClean="0"/>
              <a:t>‹#›</a:t>
            </a:fld>
            <a:endParaRPr lang="it-IT"/>
          </a:p>
        </p:txBody>
      </p:sp>
    </p:spTree>
    <p:extLst>
      <p:ext uri="{BB962C8B-B14F-4D97-AF65-F5344CB8AC3E}">
        <p14:creationId xmlns:p14="http://schemas.microsoft.com/office/powerpoint/2010/main" val="61205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conference-board.org/" TargetMode="Externa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6"/>
          <p:cNvSpPr>
            <a:spLocks noGrp="1"/>
          </p:cNvSpPr>
          <p:nvPr>
            <p:ph type="title"/>
          </p:nvPr>
        </p:nvSpPr>
        <p:spPr bwMode="auto">
          <a:xfrm>
            <a:off x="897468" y="587384"/>
            <a:ext cx="10684933"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2053" name="Footer Placeholder 4">
            <a:hlinkClick r:id="rId8"/>
          </p:cNvPr>
          <p:cNvSpPr txBox="1">
            <a:spLocks/>
          </p:cNvSpPr>
          <p:nvPr/>
        </p:nvSpPr>
        <p:spPr bwMode="auto">
          <a:xfrm>
            <a:off x="3625852" y="6461135"/>
            <a:ext cx="198754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a:solidFill>
                  <a:schemeClr val="bg1"/>
                </a:solidFill>
              </a:rPr>
              <a:t>www.conferenceboard.org</a:t>
            </a:r>
          </a:p>
        </p:txBody>
      </p:sp>
      <p:sp>
        <p:nvSpPr>
          <p:cNvPr id="2054" name="TextBox 7"/>
          <p:cNvSpPr txBox="1">
            <a:spLocks noChangeArrowheads="1"/>
          </p:cNvSpPr>
          <p:nvPr/>
        </p:nvSpPr>
        <p:spPr bwMode="auto">
          <a:xfrm>
            <a:off x="793751" y="6481769"/>
            <a:ext cx="5554040"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sz="900" dirty="0">
                <a:solidFill>
                  <a:schemeClr val="tx1"/>
                </a:solidFill>
              </a:rPr>
              <a:t>Carol</a:t>
            </a:r>
            <a:r>
              <a:rPr lang="en-US" sz="900" baseline="0" dirty="0">
                <a:solidFill>
                  <a:schemeClr val="tx1"/>
                </a:solidFill>
              </a:rPr>
              <a:t> Corrado, The Outlook for the US Economy, Brookings, Mary 31, 2017</a:t>
            </a:r>
            <a:endParaRPr lang="en-US" sz="900" dirty="0">
              <a:solidFill>
                <a:schemeClr val="bg1"/>
              </a:solidFill>
            </a:endParaRPr>
          </a:p>
        </p:txBody>
      </p:sp>
      <p:sp>
        <p:nvSpPr>
          <p:cNvPr id="2055" name="Slide Number Placeholder 24"/>
          <p:cNvSpPr txBox="1">
            <a:spLocks/>
          </p:cNvSpPr>
          <p:nvPr/>
        </p:nvSpPr>
        <p:spPr bwMode="auto">
          <a:xfrm>
            <a:off x="364067" y="6461135"/>
            <a:ext cx="508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BB2064-82BF-4EC2-9715-F6203018E643}" type="slidenum">
              <a:rPr lang="en-US" sz="900">
                <a:solidFill>
                  <a:schemeClr val="bg1"/>
                </a:solidFill>
              </a:rPr>
              <a:pPr eaLnBrk="1" hangingPunct="1"/>
              <a:t>‹#›</a:t>
            </a:fld>
            <a:endParaRPr lang="en-US" sz="900">
              <a:solidFill>
                <a:schemeClr val="bg1"/>
              </a:solidFill>
            </a:endParaRPr>
          </a:p>
        </p:txBody>
      </p:sp>
      <p:sp>
        <p:nvSpPr>
          <p:cNvPr id="9" name="Text Placeholder 7"/>
          <p:cNvSpPr>
            <a:spLocks noGrp="1"/>
          </p:cNvSpPr>
          <p:nvPr>
            <p:ph type="body" idx="1"/>
          </p:nvPr>
        </p:nvSpPr>
        <p:spPr bwMode="auto">
          <a:xfrm>
            <a:off x="908052" y="1820865"/>
            <a:ext cx="1069974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preferRelativeResize="0">
            <a:picLocks noChangeAspect="1"/>
          </p:cNvPicPr>
          <p:nvPr/>
        </p:nvPicPr>
        <p:blipFill rotWithShape="1">
          <a:blip r:embed="rId9" cstate="print">
            <a:extLst>
              <a:ext uri="{28A0092B-C50C-407E-A947-70E740481C1C}">
                <a14:useLocalDpi xmlns:a14="http://schemas.microsoft.com/office/drawing/2010/main" val="0"/>
              </a:ext>
            </a:extLst>
          </a:blip>
          <a:srcRect t="5985" b="4587"/>
          <a:stretch/>
        </p:blipFill>
        <p:spPr>
          <a:xfrm>
            <a:off x="11309352" y="6415099"/>
            <a:ext cx="662349" cy="444247"/>
          </a:xfrm>
          <a:prstGeom prst="rect">
            <a:avLst/>
          </a:prstGeom>
        </p:spPr>
      </p:pic>
      <p:sp>
        <p:nvSpPr>
          <p:cNvPr id="13" name="Rectangle 12"/>
          <p:cNvSpPr/>
          <p:nvPr userDrawn="1"/>
        </p:nvSpPr>
        <p:spPr bwMode="auto">
          <a:xfrm>
            <a:off x="0" y="6415088"/>
            <a:ext cx="12192000" cy="442912"/>
          </a:xfrm>
          <a:prstGeom prst="rect">
            <a:avLst/>
          </a:prstGeom>
          <a:gradFill flip="none" rotWithShape="1">
            <a:gsLst>
              <a:gs pos="0">
                <a:srgbClr val="3BB4FF"/>
              </a:gs>
              <a:gs pos="50000">
                <a:srgbClr val="0086D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93" r:id="rId2"/>
    <p:sldLayoutId id="2147483791" r:id="rId3"/>
    <p:sldLayoutId id="2147483795" r:id="rId4"/>
    <p:sldLayoutId id="2147483799" r:id="rId5"/>
    <p:sldLayoutId id="2147483802" r:id="rId6"/>
  </p:sldLayoutIdLst>
  <p:txStyles>
    <p:titleStyle>
      <a:lvl1pPr algn="l" rtl="0" eaLnBrk="1" fontAlgn="base" hangingPunct="1">
        <a:spcBef>
          <a:spcPct val="0"/>
        </a:spcBef>
        <a:spcAft>
          <a:spcPct val="0"/>
        </a:spcAft>
        <a:defRPr sz="2400"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400">
          <a:solidFill>
            <a:schemeClr val="tx1"/>
          </a:solidFill>
          <a:latin typeface="Arial" charset="0"/>
          <a:cs typeface="Arial" charset="0"/>
        </a:defRPr>
      </a:lvl2pPr>
      <a:lvl3pPr algn="l" rtl="0" eaLnBrk="1" fontAlgn="base" hangingPunct="1">
        <a:spcBef>
          <a:spcPct val="0"/>
        </a:spcBef>
        <a:spcAft>
          <a:spcPct val="0"/>
        </a:spcAft>
        <a:defRPr sz="2400">
          <a:solidFill>
            <a:schemeClr val="tx1"/>
          </a:solidFill>
          <a:latin typeface="Arial" charset="0"/>
          <a:cs typeface="Arial" charset="0"/>
        </a:defRPr>
      </a:lvl3pPr>
      <a:lvl4pPr algn="l" rtl="0" eaLnBrk="1" fontAlgn="base" hangingPunct="1">
        <a:spcBef>
          <a:spcPct val="0"/>
        </a:spcBef>
        <a:spcAft>
          <a:spcPct val="0"/>
        </a:spcAft>
        <a:defRPr sz="2400">
          <a:solidFill>
            <a:schemeClr val="tx1"/>
          </a:solidFill>
          <a:latin typeface="Arial" charset="0"/>
          <a:cs typeface="Arial" charset="0"/>
        </a:defRPr>
      </a:lvl4pPr>
      <a:lvl5pPr algn="l" rtl="0" eaLnBrk="1" fontAlgn="base" hangingPunct="1">
        <a:spcBef>
          <a:spcPct val="0"/>
        </a:spcBef>
        <a:spcAft>
          <a:spcPct val="0"/>
        </a:spcAft>
        <a:defRPr sz="2400">
          <a:solidFill>
            <a:schemeClr val="tx1"/>
          </a:solidFill>
          <a:latin typeface="Arial" charset="0"/>
          <a:cs typeface="Arial" charset="0"/>
        </a:defRPr>
      </a:lvl5pPr>
      <a:lvl6pPr marL="457178" algn="l" rtl="0" eaLnBrk="1" fontAlgn="base" hangingPunct="1">
        <a:spcBef>
          <a:spcPct val="0"/>
        </a:spcBef>
        <a:spcAft>
          <a:spcPct val="0"/>
        </a:spcAft>
        <a:defRPr sz="2400">
          <a:solidFill>
            <a:schemeClr val="tx1"/>
          </a:solidFill>
          <a:latin typeface="Arial" charset="0"/>
          <a:cs typeface="Arial" charset="0"/>
        </a:defRPr>
      </a:lvl6pPr>
      <a:lvl7pPr marL="914354" algn="l" rtl="0" eaLnBrk="1" fontAlgn="base" hangingPunct="1">
        <a:spcBef>
          <a:spcPct val="0"/>
        </a:spcBef>
        <a:spcAft>
          <a:spcPct val="0"/>
        </a:spcAft>
        <a:defRPr sz="2400">
          <a:solidFill>
            <a:schemeClr val="tx1"/>
          </a:solidFill>
          <a:latin typeface="Arial" charset="0"/>
          <a:cs typeface="Arial" charset="0"/>
        </a:defRPr>
      </a:lvl7pPr>
      <a:lvl8pPr marL="1371532" algn="l" rtl="0" eaLnBrk="1" fontAlgn="base" hangingPunct="1">
        <a:spcBef>
          <a:spcPct val="0"/>
        </a:spcBef>
        <a:spcAft>
          <a:spcPct val="0"/>
        </a:spcAft>
        <a:defRPr sz="2400">
          <a:solidFill>
            <a:schemeClr val="tx1"/>
          </a:solidFill>
          <a:latin typeface="Arial" charset="0"/>
          <a:cs typeface="Arial" charset="0"/>
        </a:defRPr>
      </a:lvl8pPr>
      <a:lvl9pPr marL="1828709" algn="l" rtl="0" eaLnBrk="1" fontAlgn="base" hangingPunct="1">
        <a:spcBef>
          <a:spcPct val="0"/>
        </a:spcBef>
        <a:spcAft>
          <a:spcPct val="0"/>
        </a:spcAft>
        <a:defRPr sz="2400">
          <a:solidFill>
            <a:schemeClr val="tx1"/>
          </a:solidFill>
          <a:latin typeface="Arial" charset="0"/>
          <a:cs typeface="Arial" charset="0"/>
        </a:defRPr>
      </a:lvl9pPr>
    </p:titleStyle>
    <p:bodyStyle>
      <a:lvl1pPr marL="228589" indent="-228589" algn="l" rtl="0" eaLnBrk="1" fontAlgn="base" hangingPunct="1">
        <a:spcBef>
          <a:spcPts val="600"/>
        </a:spcBef>
        <a:spcAft>
          <a:spcPct val="0"/>
        </a:spcAft>
        <a:buClr>
          <a:schemeClr val="tx1"/>
        </a:buClr>
        <a:buFont typeface="Wingdings" pitchFamily="2" charset="2"/>
        <a:buChar char="§"/>
        <a:defRPr sz="2000" kern="1200">
          <a:solidFill>
            <a:schemeClr val="tx2"/>
          </a:solidFill>
          <a:latin typeface="Arial" pitchFamily="34" charset="0"/>
          <a:ea typeface="+mn-ea"/>
          <a:cs typeface="Arial" pitchFamily="34" charset="0"/>
        </a:defRPr>
      </a:lvl1pPr>
      <a:lvl2pPr marL="519087" indent="-285737" algn="l" rtl="0" eaLnBrk="1" fontAlgn="base" hangingPunct="1">
        <a:spcBef>
          <a:spcPts val="600"/>
        </a:spcBef>
        <a:spcAft>
          <a:spcPct val="0"/>
        </a:spcAft>
        <a:buClr>
          <a:schemeClr val="tx1"/>
        </a:buClr>
        <a:buFont typeface="Wingdings" pitchFamily="2" charset="2"/>
        <a:buChar char="ü"/>
        <a:defRPr kern="1200" baseline="0">
          <a:solidFill>
            <a:schemeClr val="tx2"/>
          </a:solidFill>
          <a:latin typeface="+mj-lt"/>
          <a:ea typeface="+mn-ea"/>
          <a:cs typeface="Arial" pitchFamily="34" charset="0"/>
        </a:defRPr>
      </a:lvl2pPr>
      <a:lvl3pPr marL="749263" indent="-228589" algn="l" rtl="0" eaLnBrk="1" fontAlgn="base" hangingPunct="1">
        <a:spcBef>
          <a:spcPts val="600"/>
        </a:spcBef>
        <a:spcAft>
          <a:spcPct val="0"/>
        </a:spcAft>
        <a:buClr>
          <a:schemeClr val="tx1"/>
        </a:buClr>
        <a:buFont typeface="Arial" charset="0"/>
        <a:buChar char="–"/>
        <a:defRPr sz="1600" kern="1200" baseline="0">
          <a:solidFill>
            <a:schemeClr val="tx2"/>
          </a:solidFill>
          <a:latin typeface="Arial" pitchFamily="34" charset="0"/>
          <a:ea typeface="+mn-ea"/>
          <a:cs typeface="Arial" pitchFamily="34" charset="0"/>
        </a:defRPr>
      </a:lvl3pPr>
      <a:lvl4pPr marL="973090" indent="-228589" algn="l" rtl="0" eaLnBrk="1" fontAlgn="base" hangingPunct="1">
        <a:spcBef>
          <a:spcPts val="600"/>
        </a:spcBef>
        <a:spcAft>
          <a:spcPct val="0"/>
        </a:spcAft>
        <a:buClr>
          <a:schemeClr val="tx1"/>
        </a:buClr>
        <a:buFont typeface="Arial" charset="0"/>
        <a:buChar char="–"/>
        <a:defRPr sz="1400" kern="1200">
          <a:solidFill>
            <a:schemeClr val="tx2"/>
          </a:solidFill>
          <a:latin typeface="Arial" pitchFamily="34" charset="0"/>
          <a:ea typeface="+mn-ea"/>
          <a:cs typeface="Arial" pitchFamily="34" charset="0"/>
        </a:defRPr>
      </a:lvl4pPr>
      <a:lvl5pPr marL="1206441" indent="-228589" algn="l" rtl="0" eaLnBrk="1" fontAlgn="base" hangingPunct="1">
        <a:spcBef>
          <a:spcPts val="600"/>
        </a:spcBef>
        <a:spcAft>
          <a:spcPct val="0"/>
        </a:spcAft>
        <a:buClr>
          <a:schemeClr val="tx1"/>
        </a:buClr>
        <a:buFont typeface="Arial" charset="0"/>
        <a:buChar char="–"/>
        <a:defRPr sz="1400" kern="1200">
          <a:solidFill>
            <a:schemeClr val="tx2"/>
          </a:solidFill>
          <a:latin typeface="Arial" pitchFamily="34" charset="0"/>
          <a:ea typeface="+mn-ea"/>
          <a:cs typeface="Arial"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euklems-intanprod-llee.luiss.i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package" Target="../embeddings/Microsoft_Word_Document.docx"/></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0BCE9-E8F3-BB47-ACBF-6520AA5044ED}"/>
              </a:ext>
            </a:extLst>
          </p:cNvPr>
          <p:cNvSpPr>
            <a:spLocks noGrp="1"/>
          </p:cNvSpPr>
          <p:nvPr>
            <p:ph type="ctrTitle"/>
          </p:nvPr>
        </p:nvSpPr>
        <p:spPr>
          <a:xfrm>
            <a:off x="1615151" y="1229635"/>
            <a:ext cx="7344852" cy="1231199"/>
          </a:xfrm>
        </p:spPr>
        <p:txBody>
          <a:bodyPr/>
          <a:lstStyle/>
          <a:p>
            <a:r>
              <a:rPr lang="en-US" dirty="0"/>
              <a:t>Data, Digitization, and Productivity</a:t>
            </a:r>
          </a:p>
        </p:txBody>
      </p:sp>
      <p:sp>
        <p:nvSpPr>
          <p:cNvPr id="3" name="Subtitle 2">
            <a:extLst>
              <a:ext uri="{FF2B5EF4-FFF2-40B4-BE49-F238E27FC236}">
                <a16:creationId xmlns:a16="http://schemas.microsoft.com/office/drawing/2014/main" id="{1C5677E1-1CF7-CA4F-BF6E-41709A1485F9}"/>
              </a:ext>
            </a:extLst>
          </p:cNvPr>
          <p:cNvSpPr>
            <a:spLocks noGrp="1"/>
          </p:cNvSpPr>
          <p:nvPr>
            <p:ph type="subTitle" idx="1"/>
          </p:nvPr>
        </p:nvSpPr>
        <p:spPr>
          <a:xfrm>
            <a:off x="1615151" y="2770034"/>
            <a:ext cx="7819794" cy="2385289"/>
          </a:xfrm>
        </p:spPr>
        <p:txBody>
          <a:bodyPr/>
          <a:lstStyle/>
          <a:p>
            <a:pPr>
              <a:spcBef>
                <a:spcPts val="0"/>
              </a:spcBef>
            </a:pPr>
            <a:r>
              <a:rPr lang="en-US" sz="2000" dirty="0">
                <a:latin typeface="Calibri" panose="020F0502020204030204" pitchFamily="34" charset="0"/>
                <a:cs typeface="Calibri" panose="020F0502020204030204" pitchFamily="34" charset="0"/>
              </a:rPr>
              <a:t>Carol Corrado</a:t>
            </a:r>
          </a:p>
          <a:p>
            <a:pPr>
              <a:spcBef>
                <a:spcPts val="0"/>
              </a:spcBef>
            </a:pPr>
            <a:r>
              <a:rPr lang="en-US" sz="2000" dirty="0">
                <a:latin typeface="Calibri" panose="020F0502020204030204" pitchFamily="34" charset="0"/>
                <a:cs typeface="Calibri" panose="020F0502020204030204" pitchFamily="34" charset="0"/>
              </a:rPr>
              <a:t>Jonathan Haskel</a:t>
            </a:r>
          </a:p>
          <a:p>
            <a:pPr>
              <a:spcBef>
                <a:spcPts val="0"/>
              </a:spcBef>
            </a:pPr>
            <a:r>
              <a:rPr lang="en-US" sz="2000" dirty="0">
                <a:latin typeface="Calibri" panose="020F0502020204030204" pitchFamily="34" charset="0"/>
                <a:cs typeface="Calibri" panose="020F0502020204030204" pitchFamily="34" charset="0"/>
              </a:rPr>
              <a:t>Massimiliano Iommi</a:t>
            </a:r>
          </a:p>
          <a:p>
            <a:pPr>
              <a:spcBef>
                <a:spcPts val="0"/>
              </a:spcBef>
            </a:pPr>
            <a:r>
              <a:rPr lang="en-US" sz="2000" dirty="0">
                <a:latin typeface="Calibri" panose="020F0502020204030204" pitchFamily="34" charset="0"/>
                <a:cs typeface="Calibri" panose="020F0502020204030204" pitchFamily="34" charset="0"/>
              </a:rPr>
              <a:t>Cecilia Jona-Lasinio</a:t>
            </a:r>
          </a:p>
          <a:p>
            <a:pPr>
              <a:spcBef>
                <a:spcPts val="0"/>
              </a:spcBef>
            </a:pPr>
            <a:r>
              <a:rPr lang="en-US" sz="2000" dirty="0">
                <a:latin typeface="Calibri" panose="020F0502020204030204" pitchFamily="34" charset="0"/>
                <a:cs typeface="Calibri" panose="020F0502020204030204" pitchFamily="34" charset="0"/>
              </a:rPr>
              <a:t>Filippo </a:t>
            </a:r>
            <a:r>
              <a:rPr lang="en-US" sz="2000" dirty="0" err="1">
                <a:latin typeface="Calibri" panose="020F0502020204030204" pitchFamily="34" charset="0"/>
                <a:cs typeface="Calibri" panose="020F0502020204030204" pitchFamily="34" charset="0"/>
              </a:rPr>
              <a:t>Bontadini</a:t>
            </a:r>
            <a:endParaRPr lang="en-US" sz="20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pPr>
              <a:spcBef>
                <a:spcPts val="0"/>
              </a:spcBef>
            </a:pPr>
            <a:r>
              <a:rPr lang="en-US" sz="2000" dirty="0">
                <a:latin typeface="Calibri" panose="020F0502020204030204" pitchFamily="34" charset="0"/>
                <a:cs typeface="Calibri" panose="020F0502020204030204" pitchFamily="34" charset="0"/>
              </a:rPr>
              <a:t>NBER/CRIW Conference on Technology, Productivity, and Economic Growth</a:t>
            </a:r>
          </a:p>
          <a:p>
            <a:pPr>
              <a:spcBef>
                <a:spcPts val="0"/>
              </a:spcBef>
            </a:pPr>
            <a:r>
              <a:rPr lang="en-US" sz="2000" dirty="0">
                <a:latin typeface="Calibri" panose="020F0502020204030204" pitchFamily="34" charset="0"/>
                <a:cs typeface="Calibri" panose="020F0502020204030204" pitchFamily="34" charset="0"/>
              </a:rPr>
              <a:t>Washington, D.C. March 17-18, 2022</a:t>
            </a:r>
          </a:p>
          <a:p>
            <a:pPr>
              <a:spcBef>
                <a:spcPts val="0"/>
              </a:spcBef>
            </a:pPr>
            <a:endParaRPr lang="en-US" dirty="0"/>
          </a:p>
        </p:txBody>
      </p:sp>
    </p:spTree>
    <p:extLst>
      <p:ext uri="{BB962C8B-B14F-4D97-AF65-F5344CB8AC3E}">
        <p14:creationId xmlns:p14="http://schemas.microsoft.com/office/powerpoint/2010/main" val="619269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9A9F-8C31-DD4B-BBCC-66A6AD52450E}"/>
              </a:ext>
            </a:extLst>
          </p:cNvPr>
          <p:cNvSpPr>
            <a:spLocks noGrp="1"/>
          </p:cNvSpPr>
          <p:nvPr>
            <p:ph type="title"/>
          </p:nvPr>
        </p:nvSpPr>
        <p:spPr/>
        <p:txBody>
          <a:bodyPr/>
          <a:lstStyle/>
          <a:p>
            <a:r>
              <a:rPr lang="en-US" dirty="0"/>
              <a:t>Total factor productivity estimates</a:t>
            </a:r>
          </a:p>
        </p:txBody>
      </p:sp>
      <p:sp>
        <p:nvSpPr>
          <p:cNvPr id="3" name="Content Placeholder 2">
            <a:extLst>
              <a:ext uri="{FF2B5EF4-FFF2-40B4-BE49-F238E27FC236}">
                <a16:creationId xmlns:a16="http://schemas.microsoft.com/office/drawing/2014/main" id="{687480BB-BC99-F64B-9986-BB8CCE5A06DF}"/>
              </a:ext>
            </a:extLst>
          </p:cNvPr>
          <p:cNvSpPr>
            <a:spLocks noGrp="1"/>
          </p:cNvSpPr>
          <p:nvPr>
            <p:ph idx="1"/>
          </p:nvPr>
        </p:nvSpPr>
        <p:spPr/>
        <p:txBody>
          <a:bodyPr/>
          <a:lstStyle/>
          <a:p>
            <a:r>
              <a:rPr lang="en-US" dirty="0"/>
              <a:t>Intangible investment estimates now available via EUKLEMS &amp; INTANProd project</a:t>
            </a:r>
          </a:p>
          <a:p>
            <a:pPr lvl="1"/>
            <a:r>
              <a:rPr lang="en-US" dirty="0"/>
              <a:t>Estimates cover EU countries, UK, US, and Japan </a:t>
            </a:r>
          </a:p>
          <a:p>
            <a:pPr lvl="1"/>
            <a:r>
              <a:rPr lang="en-US" dirty="0"/>
              <a:t>EU estimates Include full coverage of own-account components for the first time.  For further information, see Bontadini et al. (2022) on project portal: </a:t>
            </a:r>
            <a:r>
              <a:rPr lang="en-US" dirty="0">
                <a:hlinkClick r:id="rId2"/>
              </a:rPr>
              <a:t>https://</a:t>
            </a:r>
            <a:r>
              <a:rPr lang="en-US" dirty="0" err="1">
                <a:hlinkClick r:id="rId2"/>
              </a:rPr>
              <a:t>euklems-intanprod-llee.luiss.it</a:t>
            </a:r>
            <a:endParaRPr lang="en-US" dirty="0"/>
          </a:p>
          <a:p>
            <a:r>
              <a:rPr lang="en-US" dirty="0"/>
              <a:t>Using these estimates, productivity decompositions were calculated for the US and a European aggregate covering the 9 countries with data production estimates shown on slides 8 and 9.</a:t>
            </a:r>
          </a:p>
          <a:p>
            <a:r>
              <a:rPr lang="en-US" dirty="0"/>
              <a:t>Real intangible capital estimates exploit deflators for marketing assets harmonized to use prices for advertising media costs shown in figure 6b in the paper (and incorporated in the chart on slide 7)</a:t>
            </a:r>
          </a:p>
        </p:txBody>
      </p:sp>
    </p:spTree>
    <p:extLst>
      <p:ext uri="{BB962C8B-B14F-4D97-AF65-F5344CB8AC3E}">
        <p14:creationId xmlns:p14="http://schemas.microsoft.com/office/powerpoint/2010/main" val="2095101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FF1378A-3A88-F74E-B3DD-8CE650287C25}"/>
              </a:ext>
            </a:extLst>
          </p:cNvPr>
          <p:cNvGraphicFramePr>
            <a:graphicFrameLocks noGrp="1"/>
          </p:cNvGraphicFramePr>
          <p:nvPr>
            <p:ph idx="1"/>
            <p:extLst>
              <p:ext uri="{D42A27DB-BD31-4B8C-83A1-F6EECF244321}">
                <p14:modId xmlns:p14="http://schemas.microsoft.com/office/powerpoint/2010/main" val="4081559193"/>
              </p:ext>
            </p:extLst>
          </p:nvPr>
        </p:nvGraphicFramePr>
        <p:xfrm>
          <a:off x="912813" y="1688122"/>
          <a:ext cx="10669588" cy="465235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5BC35E53-4534-6147-8B8F-92F0F8B34323}"/>
              </a:ext>
            </a:extLst>
          </p:cNvPr>
          <p:cNvSpPr>
            <a:spLocks noGrp="1"/>
          </p:cNvSpPr>
          <p:nvPr>
            <p:ph type="title"/>
          </p:nvPr>
        </p:nvSpPr>
        <p:spPr/>
        <p:txBody>
          <a:bodyPr/>
          <a:lstStyle/>
          <a:p>
            <a:pPr>
              <a:spcBef>
                <a:spcPts val="1200"/>
              </a:spcBef>
            </a:pPr>
            <a:r>
              <a:rPr lang="en-US" dirty="0"/>
              <a:t>Productivity since 2007: OPH, tangible capital deepening, TFP down …. intangible capital deepening well maintained with a step up in data intensive components</a:t>
            </a:r>
            <a:br>
              <a:rPr lang="en-US" sz="1800" dirty="0"/>
            </a:br>
            <a:br>
              <a:rPr lang="en-US" sz="1800" dirty="0"/>
            </a:br>
            <a:r>
              <a:rPr lang="en-US" sz="1800" dirty="0">
                <a:solidFill>
                  <a:schemeClr val="tx2"/>
                </a:solidFill>
              </a:rPr>
              <a:t>Decompositions of growth in labor productivity in market sector industries</a:t>
            </a:r>
            <a:endParaRPr lang="en-US" sz="1800" dirty="0"/>
          </a:p>
        </p:txBody>
      </p:sp>
    </p:spTree>
    <p:extLst>
      <p:ext uri="{BB962C8B-B14F-4D97-AF65-F5344CB8AC3E}">
        <p14:creationId xmlns:p14="http://schemas.microsoft.com/office/powerpoint/2010/main" val="1754025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3B4C1-210D-E54B-82E9-895FE7EC9726}"/>
              </a:ext>
            </a:extLst>
          </p:cNvPr>
          <p:cNvSpPr>
            <a:spLocks noGrp="1"/>
          </p:cNvSpPr>
          <p:nvPr>
            <p:ph type="title"/>
          </p:nvPr>
        </p:nvSpPr>
        <p:spPr/>
        <p:txBody>
          <a:bodyPr/>
          <a:lstStyle/>
          <a:p>
            <a:r>
              <a:rPr lang="en-US" dirty="0"/>
              <a:t>Implications</a:t>
            </a:r>
          </a:p>
        </p:txBody>
      </p:sp>
      <p:sp>
        <p:nvSpPr>
          <p:cNvPr id="3" name="Content Placeholder 2">
            <a:extLst>
              <a:ext uri="{FF2B5EF4-FFF2-40B4-BE49-F238E27FC236}">
                <a16:creationId xmlns:a16="http://schemas.microsoft.com/office/drawing/2014/main" id="{BEE90B49-C745-C44D-B823-90F6D1B0AEDB}"/>
              </a:ext>
            </a:extLst>
          </p:cNvPr>
          <p:cNvSpPr>
            <a:spLocks noGrp="1"/>
          </p:cNvSpPr>
          <p:nvPr>
            <p:ph idx="1"/>
          </p:nvPr>
        </p:nvSpPr>
        <p:spPr>
          <a:xfrm>
            <a:off x="912284" y="1814519"/>
            <a:ext cx="10360554" cy="4200520"/>
          </a:xfrm>
        </p:spPr>
        <p:txBody>
          <a:bodyPr/>
          <a:lstStyle/>
          <a:p>
            <a:r>
              <a:rPr lang="en-US" dirty="0"/>
              <a:t>TFP drops .9 percentage point (annual rate) in Europe and .7 percentage point in the United States</a:t>
            </a:r>
          </a:p>
          <a:p>
            <a:r>
              <a:rPr lang="en-US" dirty="0"/>
              <a:t>Price mismeasurement of paid-for consumer digital services plays a role</a:t>
            </a:r>
          </a:p>
          <a:p>
            <a:pPr lvl="1"/>
            <a:r>
              <a:rPr lang="en-US" dirty="0"/>
              <a:t>Up to .3 percentage points this drop can be attributed to its increasing disinflationary impact* </a:t>
            </a:r>
          </a:p>
          <a:p>
            <a:r>
              <a:rPr lang="en-US" dirty="0"/>
              <a:t>The diffusion of commercially valuable knowledge is the primary determinant of TFP in the intangible capital framework. </a:t>
            </a:r>
          </a:p>
          <a:p>
            <a:pPr lvl="1"/>
            <a:r>
              <a:rPr lang="en-US" dirty="0"/>
              <a:t>Exploiting: past studies of spillover effects*, estimates of intangible capital growth, and our findings on how much data capital overlaps with intangibles (i.e., 40 to 50 percent)</a:t>
            </a:r>
          </a:p>
          <a:p>
            <a:pPr lvl="1"/>
            <a:r>
              <a:rPr lang="en-US" dirty="0"/>
              <a:t>…then to the extent proprietary data has no productivity spillovers, the diminishment shaves another .2 to .3 percentage points off the growth of TFP</a:t>
            </a:r>
          </a:p>
        </p:txBody>
      </p:sp>
      <p:sp>
        <p:nvSpPr>
          <p:cNvPr id="4" name="TextBox 3">
            <a:extLst>
              <a:ext uri="{FF2B5EF4-FFF2-40B4-BE49-F238E27FC236}">
                <a16:creationId xmlns:a16="http://schemas.microsoft.com/office/drawing/2014/main" id="{7F9CB781-0A9A-EF4E-86F2-6AB037E26A67}"/>
              </a:ext>
            </a:extLst>
          </p:cNvPr>
          <p:cNvSpPr txBox="1"/>
          <p:nvPr/>
        </p:nvSpPr>
        <p:spPr>
          <a:xfrm>
            <a:off x="785812" y="6085950"/>
            <a:ext cx="3270447" cy="338554"/>
          </a:xfrm>
          <a:prstGeom prst="rect">
            <a:avLst/>
          </a:prstGeom>
          <a:noFill/>
        </p:spPr>
        <p:txBody>
          <a:bodyPr wrap="none" rtlCol="0">
            <a:spAutoFit/>
          </a:bodyPr>
          <a:lstStyle/>
          <a:p>
            <a:r>
              <a:rPr lang="en-US" sz="1600" i="1" dirty="0">
                <a:solidFill>
                  <a:schemeClr val="tx2"/>
                </a:solidFill>
              </a:rPr>
              <a:t>* See text of paper for references.</a:t>
            </a:r>
          </a:p>
        </p:txBody>
      </p:sp>
    </p:spTree>
    <p:extLst>
      <p:ext uri="{BB962C8B-B14F-4D97-AF65-F5344CB8AC3E}">
        <p14:creationId xmlns:p14="http://schemas.microsoft.com/office/powerpoint/2010/main" val="61926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52951-F16E-E843-9703-EBAA09E09FE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05A1B8D-D3BA-BD48-983F-2710E1F45F9C}"/>
              </a:ext>
            </a:extLst>
          </p:cNvPr>
          <p:cNvSpPr>
            <a:spLocks noGrp="1"/>
          </p:cNvSpPr>
          <p:nvPr>
            <p:ph idx="1"/>
          </p:nvPr>
        </p:nvSpPr>
        <p:spPr/>
        <p:txBody>
          <a:bodyPr/>
          <a:lstStyle/>
          <a:p>
            <a:r>
              <a:rPr lang="en-US" dirty="0"/>
              <a:t>The paper uses an intangible assets approach and a new version of a widely used productivity dataset to address how the increased use of data affects productivity</a:t>
            </a:r>
          </a:p>
          <a:p>
            <a:r>
              <a:rPr lang="en-US" dirty="0"/>
              <a:t>We introduced a value chain framework for measuring data assets and implemented it, finding that </a:t>
            </a:r>
          </a:p>
          <a:p>
            <a:pPr lvl="1"/>
            <a:r>
              <a:rPr lang="en-US" dirty="0"/>
              <a:t>Production of data assets covers nearly 40 percent of intangible investment</a:t>
            </a:r>
          </a:p>
          <a:p>
            <a:pPr lvl="1"/>
            <a:r>
              <a:rPr lang="en-US" dirty="0"/>
              <a:t>The most data intensive components of intangibles are not capitalized in GDP</a:t>
            </a:r>
          </a:p>
          <a:p>
            <a:r>
              <a:rPr lang="en-US" dirty="0"/>
              <a:t>Theory predicts that nonrival capital goods create increasing returns in the macroeconomy because they can be copied and replicated at low cost.  </a:t>
            </a:r>
          </a:p>
          <a:p>
            <a:pPr lvl="1"/>
            <a:r>
              <a:rPr lang="en-US" dirty="0"/>
              <a:t>Though data is fundamentally nonrival, many assets derived from “bigdata” tend be held as trade secrets and restrain the diffusion of data intelligence across firms and industries.</a:t>
            </a:r>
          </a:p>
          <a:p>
            <a:pPr lvl="1"/>
            <a:r>
              <a:rPr lang="en-US" dirty="0"/>
              <a:t>Many models and studies describe how this breakdown may lead to “winner take all” impacts</a:t>
            </a:r>
          </a:p>
          <a:p>
            <a:r>
              <a:rPr lang="en-US" dirty="0"/>
              <a:t>The contribution of this paper is to empirically frame these mechanisms in terms of their macroeconomic impact on productivity. </a:t>
            </a:r>
          </a:p>
          <a:p>
            <a:endParaRPr lang="en-US" dirty="0"/>
          </a:p>
          <a:p>
            <a:pPr lvl="1"/>
            <a:endParaRPr lang="en-US" dirty="0"/>
          </a:p>
          <a:p>
            <a:endParaRPr lang="en-US" dirty="0"/>
          </a:p>
        </p:txBody>
      </p:sp>
    </p:spTree>
    <p:extLst>
      <p:ext uri="{BB962C8B-B14F-4D97-AF65-F5344CB8AC3E}">
        <p14:creationId xmlns:p14="http://schemas.microsoft.com/office/powerpoint/2010/main" val="149610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a:gsLst>
              <a:gs pos="0">
                <a:srgbClr val="3BB4FF"/>
              </a:gs>
              <a:gs pos="100000">
                <a:srgbClr val="0086D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itle 13"/>
          <p:cNvSpPr txBox="1">
            <a:spLocks/>
          </p:cNvSpPr>
          <p:nvPr/>
        </p:nvSpPr>
        <p:spPr>
          <a:xfrm>
            <a:off x="2198689" y="1828141"/>
            <a:ext cx="7781925" cy="1104900"/>
          </a:xfrm>
          <a:prstGeom prst="rect">
            <a:avLst/>
          </a:prstGeom>
        </p:spPr>
        <p:txBody>
          <a:bodyPr lIns="0" tIns="0" rIns="0" bIns="0"/>
          <a:lstStyle>
            <a:lvl1pPr>
              <a:defRPr>
                <a:solidFill>
                  <a:schemeClr val="bg1"/>
                </a:solidFill>
              </a:defRPr>
            </a:lvl1pPr>
          </a:lstStyle>
          <a:p>
            <a:pPr fontAlgn="auto">
              <a:spcAft>
                <a:spcPts val="0"/>
              </a:spcAft>
              <a:defRPr/>
            </a:pPr>
            <a:r>
              <a:rPr lang="en-US" sz="2400" dirty="0">
                <a:latin typeface="Arial" pitchFamily="34" charset="0"/>
                <a:ea typeface="+mj-ea"/>
                <a:cs typeface="Arial" pitchFamily="34" charset="0"/>
              </a:rPr>
              <a:t>Thank you.</a:t>
            </a:r>
          </a:p>
          <a:p>
            <a:pPr fontAlgn="auto">
              <a:spcAft>
                <a:spcPts val="0"/>
              </a:spcAft>
              <a:defRPr/>
            </a:pPr>
            <a:endParaRPr lang="en-US" sz="2400" dirty="0">
              <a:latin typeface="Arial" pitchFamily="34" charset="0"/>
              <a:ea typeface="+mj-ea"/>
              <a:cs typeface="Arial" pitchFamily="34" charset="0"/>
            </a:endParaRPr>
          </a:p>
          <a:p>
            <a:pPr fontAlgn="auto">
              <a:spcAft>
                <a:spcPts val="0"/>
              </a:spcAft>
              <a:defRPr/>
            </a:pPr>
            <a:r>
              <a:rPr lang="en-US" sz="2400" dirty="0">
                <a:latin typeface="Arial" pitchFamily="34" charset="0"/>
                <a:ea typeface="+mj-ea"/>
                <a:cs typeface="Arial" pitchFamily="34" charset="0"/>
              </a:rPr>
              <a:t>Back ups follow.</a:t>
            </a:r>
          </a:p>
          <a:p>
            <a:pPr fontAlgn="auto">
              <a:spcAft>
                <a:spcPts val="0"/>
              </a:spcAft>
              <a:defRPr/>
            </a:pPr>
            <a:endParaRPr lang="en-US" sz="2400" dirty="0">
              <a:latin typeface="Arial" pitchFamily="34" charset="0"/>
              <a:ea typeface="+mj-ea"/>
              <a:cs typeface="Arial" pitchFamily="34" charset="0"/>
            </a:endParaRPr>
          </a:p>
        </p:txBody>
      </p:sp>
    </p:spTree>
    <p:extLst>
      <p:ext uri="{BB962C8B-B14F-4D97-AF65-F5344CB8AC3E}">
        <p14:creationId xmlns:p14="http://schemas.microsoft.com/office/powerpoint/2010/main" val="385324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1C654FE1-A5F1-5A4F-8162-9EA1753A4618}"/>
              </a:ext>
            </a:extLst>
          </p:cNvPr>
          <p:cNvGraphicFramePr>
            <a:graphicFrameLocks noChangeAspect="1"/>
          </p:cNvGraphicFramePr>
          <p:nvPr>
            <p:extLst>
              <p:ext uri="{D42A27DB-BD31-4B8C-83A1-F6EECF244321}">
                <p14:modId xmlns:p14="http://schemas.microsoft.com/office/powerpoint/2010/main" val="3347543682"/>
              </p:ext>
            </p:extLst>
          </p:nvPr>
        </p:nvGraphicFramePr>
        <p:xfrm>
          <a:off x="5681588" y="1423997"/>
          <a:ext cx="7276718" cy="5029200"/>
        </p:xfrm>
        <a:graphic>
          <a:graphicData uri="http://schemas.openxmlformats.org/presentationml/2006/ole">
            <mc:AlternateContent xmlns:mc="http://schemas.openxmlformats.org/markup-compatibility/2006">
              <mc:Choice xmlns:v="urn:schemas-microsoft-com:vml" Requires="v">
                <p:oleObj spid="_x0000_s2181" name="Document" r:id="rId4" imgW="5943600" imgH="3581400" progId="Word.Document.12">
                  <p:embed/>
                </p:oleObj>
              </mc:Choice>
              <mc:Fallback>
                <p:oleObj name="Document" r:id="rId4" imgW="5943600" imgH="3581400" progId="Word.Document.12">
                  <p:embed/>
                  <p:pic>
                    <p:nvPicPr>
                      <p:cNvPr id="0" name=""/>
                      <p:cNvPicPr/>
                      <p:nvPr/>
                    </p:nvPicPr>
                    <p:blipFill>
                      <a:blip r:embed="rId5"/>
                      <a:stretch>
                        <a:fillRect/>
                      </a:stretch>
                    </p:blipFill>
                    <p:spPr>
                      <a:xfrm>
                        <a:off x="5681588" y="1423997"/>
                        <a:ext cx="7276718" cy="502920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551F058-643B-CA41-A50A-746B7007B5CC}"/>
              </a:ext>
            </a:extLst>
          </p:cNvPr>
          <p:cNvSpPr>
            <a:spLocks noGrp="1"/>
          </p:cNvSpPr>
          <p:nvPr>
            <p:ph type="title"/>
          </p:nvPr>
        </p:nvSpPr>
        <p:spPr>
          <a:xfrm>
            <a:off x="753533" y="587384"/>
            <a:ext cx="10684933" cy="836613"/>
          </a:xfrm>
        </p:spPr>
        <p:txBody>
          <a:bodyPr/>
          <a:lstStyle/>
          <a:p>
            <a:r>
              <a:rPr lang="en-US" dirty="0"/>
              <a:t>Approach to the analysis of data in this paper</a:t>
            </a:r>
          </a:p>
        </p:txBody>
      </p:sp>
      <p:sp>
        <p:nvSpPr>
          <p:cNvPr id="3" name="Content Placeholder 2">
            <a:extLst>
              <a:ext uri="{FF2B5EF4-FFF2-40B4-BE49-F238E27FC236}">
                <a16:creationId xmlns:a16="http://schemas.microsoft.com/office/drawing/2014/main" id="{8D671F60-AB65-614C-9998-FF7223E4E875}"/>
              </a:ext>
            </a:extLst>
          </p:cNvPr>
          <p:cNvSpPr>
            <a:spLocks noGrp="1"/>
          </p:cNvSpPr>
          <p:nvPr>
            <p:ph idx="1"/>
          </p:nvPr>
        </p:nvSpPr>
        <p:spPr>
          <a:xfrm>
            <a:off x="487781" y="1653972"/>
            <a:ext cx="6131680" cy="4616644"/>
          </a:xfrm>
        </p:spPr>
        <p:txBody>
          <a:bodyPr/>
          <a:lstStyle/>
          <a:p>
            <a:r>
              <a:rPr lang="en-US" dirty="0"/>
              <a:t>Data refers to “big data”</a:t>
            </a:r>
          </a:p>
          <a:p>
            <a:pPr lvl="1"/>
            <a:r>
              <a:rPr lang="en-US" dirty="0"/>
              <a:t>Data and the knowledge gained from data are intangible assets </a:t>
            </a:r>
          </a:p>
          <a:p>
            <a:pPr lvl="1"/>
            <a:r>
              <a:rPr lang="en-US" dirty="0"/>
              <a:t>Like other intangible assets, data assets are nonrival (though excludable) goods</a:t>
            </a:r>
          </a:p>
          <a:p>
            <a:r>
              <a:rPr lang="en-US" dirty="0"/>
              <a:t>Many ”modern” AI applications use </a:t>
            </a:r>
            <a:r>
              <a:rPr lang="en-US" i="1" dirty="0"/>
              <a:t>data as a proprietary asset</a:t>
            </a:r>
          </a:p>
          <a:p>
            <a:pPr lvl="1"/>
            <a:r>
              <a:rPr lang="en-US" dirty="0"/>
              <a:t>The impact of data needs to be analyzed with reference to its nonrivalry and excludability</a:t>
            </a:r>
          </a:p>
          <a:p>
            <a:r>
              <a:rPr lang="en-US" dirty="0"/>
              <a:t>Put differently, the analysis of intangible capital needs to be analyzed with reference to </a:t>
            </a:r>
          </a:p>
          <a:p>
            <a:pPr marL="806426" lvl="2" indent="-342900">
              <a:buAutoNum type="alphaLcParenBoth"/>
            </a:pPr>
            <a:r>
              <a:rPr lang="en-US" dirty="0"/>
              <a:t> </a:t>
            </a:r>
            <a:r>
              <a:rPr lang="en-US" sz="1800" dirty="0"/>
              <a:t>its overlap with data assets</a:t>
            </a:r>
          </a:p>
          <a:p>
            <a:pPr marL="806426" lvl="2" indent="-342900">
              <a:buAutoNum type="alphaLcParenBoth"/>
            </a:pPr>
            <a:r>
              <a:rPr lang="en-US" sz="1800" dirty="0"/>
              <a:t> ….and increased proprietary character</a:t>
            </a:r>
          </a:p>
          <a:p>
            <a:pPr lvl="1"/>
            <a:endParaRPr lang="en-US" dirty="0"/>
          </a:p>
          <a:p>
            <a:pPr marL="233350" lvl="1" indent="0">
              <a:buNone/>
            </a:pP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87258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2BC8-3F42-5A4B-AF4B-53F8551DDBEF}"/>
              </a:ext>
            </a:extLst>
          </p:cNvPr>
          <p:cNvSpPr>
            <a:spLocks noGrp="1"/>
          </p:cNvSpPr>
          <p:nvPr>
            <p:ph type="title"/>
          </p:nvPr>
        </p:nvSpPr>
        <p:spPr/>
        <p:txBody>
          <a:bodyPr/>
          <a:lstStyle/>
          <a:p>
            <a:r>
              <a:rPr lang="en-US" dirty="0"/>
              <a:t>Contribution of data capital to labor productivity growth</a:t>
            </a:r>
          </a:p>
        </p:txBody>
      </p:sp>
      <p:sp>
        <p:nvSpPr>
          <p:cNvPr id="3" name="Content Placeholder 2">
            <a:extLst>
              <a:ext uri="{FF2B5EF4-FFF2-40B4-BE49-F238E27FC236}">
                <a16:creationId xmlns:a16="http://schemas.microsoft.com/office/drawing/2014/main" id="{1D0DA329-B330-384C-AC82-989EF91BBD0F}"/>
              </a:ext>
            </a:extLst>
          </p:cNvPr>
          <p:cNvSpPr>
            <a:spLocks noGrp="1"/>
          </p:cNvSpPr>
          <p:nvPr>
            <p:ph idx="1"/>
          </p:nvPr>
        </p:nvSpPr>
        <p:spPr>
          <a:xfrm>
            <a:off x="793773" y="1786239"/>
            <a:ext cx="9589176" cy="4237490"/>
          </a:xfrm>
        </p:spPr>
        <p:txBody>
          <a:bodyPr/>
          <a:lstStyle/>
          <a:p>
            <a:r>
              <a:rPr lang="en-US" dirty="0"/>
              <a:t>Long-term growth promoting potential of data capital depends on the extent to which their volume rises more rapidly than their relative price falls (i.e., that the input shares continue to rise)</a:t>
            </a:r>
          </a:p>
          <a:p>
            <a:r>
              <a:rPr lang="en-US" dirty="0"/>
              <a:t>Ultimately this is an empirical question about the degree of substitutability between data/AI and human efforts.</a:t>
            </a:r>
          </a:p>
          <a:p>
            <a:r>
              <a:rPr lang="en-US" dirty="0"/>
              <a:t>Apart from spillovers, the impacts of data capital on labor productivity growth can be calibrated using estimates of two effects determined by input cost shares and relative prices: </a:t>
            </a:r>
          </a:p>
          <a:p>
            <a:pPr lvl="1"/>
            <a:r>
              <a:rPr lang="en-US" dirty="0"/>
              <a:t>Use effect (capital deepening)</a:t>
            </a:r>
          </a:p>
          <a:p>
            <a:pPr lvl="1"/>
            <a:r>
              <a:rPr lang="en-US" dirty="0"/>
              <a:t>Production effect (</a:t>
            </a:r>
            <a:r>
              <a:rPr lang="en-US" dirty="0" err="1"/>
              <a:t>tfp</a:t>
            </a:r>
            <a:r>
              <a:rPr lang="en-US" dirty="0"/>
              <a:t>)</a:t>
            </a:r>
          </a:p>
          <a:p>
            <a:r>
              <a:rPr lang="en-US" dirty="0"/>
              <a:t>This approach has been a mainstay of productivity analysis with IT capital.</a:t>
            </a:r>
          </a:p>
          <a:p>
            <a:r>
              <a:rPr lang="en-US" dirty="0"/>
              <a:t>Scenarios in next slide.</a:t>
            </a:r>
          </a:p>
        </p:txBody>
      </p:sp>
    </p:spTree>
    <p:extLst>
      <p:ext uri="{BB962C8B-B14F-4D97-AF65-F5344CB8AC3E}">
        <p14:creationId xmlns:p14="http://schemas.microsoft.com/office/powerpoint/2010/main" val="116898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DF285-6E6D-A64D-83C4-D91B5044C68B}"/>
              </a:ext>
            </a:extLst>
          </p:cNvPr>
          <p:cNvSpPr>
            <a:spLocks noGrp="1"/>
          </p:cNvSpPr>
          <p:nvPr>
            <p:ph type="title"/>
          </p:nvPr>
        </p:nvSpPr>
        <p:spPr>
          <a:xfrm>
            <a:off x="738607" y="577224"/>
            <a:ext cx="10684933" cy="836613"/>
          </a:xfrm>
        </p:spPr>
        <p:txBody>
          <a:bodyPr/>
          <a:lstStyle/>
          <a:p>
            <a:r>
              <a:rPr lang="en-US" dirty="0"/>
              <a:t>Data capital and labor productivity</a:t>
            </a:r>
          </a:p>
        </p:txBody>
      </p:sp>
      <p:sp>
        <p:nvSpPr>
          <p:cNvPr id="3" name="Content Placeholder 2">
            <a:extLst>
              <a:ext uri="{FF2B5EF4-FFF2-40B4-BE49-F238E27FC236}">
                <a16:creationId xmlns:a16="http://schemas.microsoft.com/office/drawing/2014/main" id="{8E156747-63D4-DC4E-AD1D-4386DDB9AC45}"/>
              </a:ext>
            </a:extLst>
          </p:cNvPr>
          <p:cNvSpPr>
            <a:spLocks noGrp="1"/>
          </p:cNvSpPr>
          <p:nvPr>
            <p:ph idx="1"/>
          </p:nvPr>
        </p:nvSpPr>
        <p:spPr>
          <a:xfrm>
            <a:off x="713503" y="1536222"/>
            <a:ext cx="4743080" cy="4933176"/>
          </a:xfrm>
        </p:spPr>
        <p:txBody>
          <a:bodyPr/>
          <a:lstStyle/>
          <a:p>
            <a:r>
              <a:rPr lang="en-US" sz="1800" dirty="0"/>
              <a:t>Table reports scenarios for the contribution of data capital to labor productivity growth</a:t>
            </a:r>
          </a:p>
          <a:p>
            <a:r>
              <a:rPr lang="en-US" sz="1800" dirty="0"/>
              <a:t>Potential contribution of data capital to labor productivity exhibits a wide range</a:t>
            </a:r>
          </a:p>
          <a:p>
            <a:pPr lvl="1"/>
            <a:r>
              <a:rPr lang="en-US" sz="1600" dirty="0"/>
              <a:t>Synergies among data capital efficiency and an economy’s breadth of use and capability for digital transformation</a:t>
            </a:r>
          </a:p>
          <a:p>
            <a:pPr lvl="1"/>
            <a:r>
              <a:rPr lang="en-US" sz="1600" dirty="0"/>
              <a:t>Data capital tends to be domestically produced (much production occurs within firms and international trade in data assets remains limited), so impact on labor productivity is “doubly” important.</a:t>
            </a:r>
          </a:p>
          <a:p>
            <a:r>
              <a:rPr lang="en-US" sz="1800" dirty="0"/>
              <a:t>Underscores importance of getting asset prices right.</a:t>
            </a:r>
          </a:p>
          <a:p>
            <a:pPr marL="233350" lvl="1" indent="0">
              <a:buNone/>
            </a:pPr>
            <a:endParaRPr lang="en-US" dirty="0"/>
          </a:p>
          <a:p>
            <a:pPr lvl="1"/>
            <a:endParaRPr lang="en-US" sz="1600" dirty="0"/>
          </a:p>
        </p:txBody>
      </p:sp>
      <p:graphicFrame>
        <p:nvGraphicFramePr>
          <p:cNvPr id="4" name="Table 3">
            <a:extLst>
              <a:ext uri="{FF2B5EF4-FFF2-40B4-BE49-F238E27FC236}">
                <a16:creationId xmlns:a16="http://schemas.microsoft.com/office/drawing/2014/main" id="{C578A56C-0A4E-AC4E-8C11-E84B7E697D48}"/>
              </a:ext>
            </a:extLst>
          </p:cNvPr>
          <p:cNvGraphicFramePr>
            <a:graphicFrameLocks noGrp="1"/>
          </p:cNvGraphicFramePr>
          <p:nvPr>
            <p:extLst>
              <p:ext uri="{D42A27DB-BD31-4B8C-83A1-F6EECF244321}">
                <p14:modId xmlns:p14="http://schemas.microsoft.com/office/powerpoint/2010/main" val="2300820231"/>
              </p:ext>
            </p:extLst>
          </p:nvPr>
        </p:nvGraphicFramePr>
        <p:xfrm>
          <a:off x="6096000" y="1109582"/>
          <a:ext cx="5753492" cy="4188560"/>
        </p:xfrm>
        <a:graphic>
          <a:graphicData uri="http://schemas.openxmlformats.org/drawingml/2006/table">
            <a:tbl>
              <a:tblPr>
                <a:tableStyleId>{5C22544A-7EE6-4342-B048-85BDC9FD1C3A}</a:tableStyleId>
              </a:tblPr>
              <a:tblGrid>
                <a:gridCol w="2705599">
                  <a:extLst>
                    <a:ext uri="{9D8B030D-6E8A-4147-A177-3AD203B41FA5}">
                      <a16:colId xmlns:a16="http://schemas.microsoft.com/office/drawing/2014/main" val="3213867542"/>
                    </a:ext>
                  </a:extLst>
                </a:gridCol>
                <a:gridCol w="674577">
                  <a:extLst>
                    <a:ext uri="{9D8B030D-6E8A-4147-A177-3AD203B41FA5}">
                      <a16:colId xmlns:a16="http://schemas.microsoft.com/office/drawing/2014/main" val="2860174933"/>
                    </a:ext>
                  </a:extLst>
                </a:gridCol>
                <a:gridCol w="743160">
                  <a:extLst>
                    <a:ext uri="{9D8B030D-6E8A-4147-A177-3AD203B41FA5}">
                      <a16:colId xmlns:a16="http://schemas.microsoft.com/office/drawing/2014/main" val="3893573382"/>
                    </a:ext>
                  </a:extLst>
                </a:gridCol>
                <a:gridCol w="639277">
                  <a:extLst>
                    <a:ext uri="{9D8B030D-6E8A-4147-A177-3AD203B41FA5}">
                      <a16:colId xmlns:a16="http://schemas.microsoft.com/office/drawing/2014/main" val="1306347776"/>
                    </a:ext>
                  </a:extLst>
                </a:gridCol>
                <a:gridCol w="990879">
                  <a:extLst>
                    <a:ext uri="{9D8B030D-6E8A-4147-A177-3AD203B41FA5}">
                      <a16:colId xmlns:a16="http://schemas.microsoft.com/office/drawing/2014/main" val="2661394116"/>
                    </a:ext>
                  </a:extLst>
                </a:gridCol>
              </a:tblGrid>
              <a:tr h="391062">
                <a:tc gridSpan="5">
                  <a:txBody>
                    <a:bodyPr/>
                    <a:lstStyle/>
                    <a:p>
                      <a:pPr marL="0" marR="0">
                        <a:spcBef>
                          <a:spcPts val="0"/>
                        </a:spcBef>
                        <a:spcAft>
                          <a:spcPts val="0"/>
                        </a:spcAft>
                      </a:pPr>
                      <a:r>
                        <a:rPr lang="en-US" sz="1400" b="0" i="1" dirty="0">
                          <a:solidFill>
                            <a:schemeClr val="tx2"/>
                          </a:solidFill>
                          <a:effectLst/>
                        </a:rPr>
                        <a:t>Table 3.  Long-term Scenarios: Contribution of data capital to</a:t>
                      </a:r>
                    </a:p>
                    <a:p>
                      <a:pPr marL="0" marR="0">
                        <a:spcBef>
                          <a:spcPts val="0"/>
                        </a:spcBef>
                        <a:spcAft>
                          <a:spcPts val="0"/>
                        </a:spcAft>
                      </a:pPr>
                      <a:r>
                        <a:rPr lang="en-US" sz="1400" b="0" i="1" dirty="0">
                          <a:solidFill>
                            <a:schemeClr val="tx2"/>
                          </a:solidFill>
                          <a:effectLst/>
                        </a:rPr>
                        <a:t>annual labor productivity growth (percentage points)</a:t>
                      </a:r>
                      <a:endParaRPr lang="en-US" sz="1400" b="0" i="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6284650"/>
                  </a:ext>
                </a:extLst>
              </a:tr>
              <a:tr h="171090">
                <a:tc>
                  <a:txBody>
                    <a:bodyPr/>
                    <a:lstStyle/>
                    <a:p>
                      <a:pPr marL="0" marR="0">
                        <a:spcBef>
                          <a:spcPts val="0"/>
                        </a:spcBef>
                        <a:spcAft>
                          <a:spcPts val="0"/>
                        </a:spcAft>
                      </a:pPr>
                      <a:r>
                        <a:rPr lang="en-US" sz="1200" dirty="0">
                          <a:solidFill>
                            <a:schemeClr val="tx2"/>
                          </a:solidFill>
                          <a:effectLst/>
                        </a:rPr>
                        <a:t> </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gridSpan="4">
                  <a:txBody>
                    <a:bodyPr/>
                    <a:lstStyle/>
                    <a:p>
                      <a:pPr marL="0" marR="0" algn="ctr">
                        <a:spcBef>
                          <a:spcPts val="0"/>
                        </a:spcBef>
                        <a:spcAft>
                          <a:spcPts val="0"/>
                        </a:spcAft>
                      </a:pPr>
                      <a:r>
                        <a:rPr lang="en-US" sz="1200" dirty="0">
                          <a:solidFill>
                            <a:schemeClr val="accent2"/>
                          </a:solidFill>
                          <a:effectLst/>
                        </a:rPr>
                        <a:t>Productivity advantage</a:t>
                      </a:r>
                      <a:endParaRPr lang="en-US" sz="14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5854136"/>
                  </a:ext>
                </a:extLst>
              </a:tr>
              <a:tr h="171090">
                <a:tc>
                  <a:txBody>
                    <a:bodyPr/>
                    <a:lstStyle/>
                    <a:p>
                      <a:pPr marL="0" marR="0">
                        <a:spcBef>
                          <a:spcPts val="0"/>
                        </a:spcBef>
                        <a:spcAft>
                          <a:spcPts val="0"/>
                        </a:spcAft>
                      </a:pPr>
                      <a:r>
                        <a:rPr lang="en-US" sz="1200" dirty="0">
                          <a:solidFill>
                            <a:schemeClr val="tx2"/>
                          </a:solidFill>
                          <a:effectLst/>
                        </a:rPr>
                        <a:t> </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gridSpan="4">
                  <a:txBody>
                    <a:bodyPr/>
                    <a:lstStyle/>
                    <a:p>
                      <a:pPr marL="0" marR="0" algn="ctr">
                        <a:spcBef>
                          <a:spcPts val="0"/>
                        </a:spcBef>
                        <a:spcAft>
                          <a:spcPts val="0"/>
                        </a:spcAft>
                      </a:pPr>
                      <a:r>
                        <a:rPr lang="en-US" sz="1200">
                          <a:solidFill>
                            <a:schemeClr val="tx2"/>
                          </a:solidFill>
                          <a:effectLst/>
                        </a:rPr>
                        <a:t>(relative asset price growth differential)</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8090404"/>
                  </a:ext>
                </a:extLst>
              </a:tr>
              <a:tr h="513269">
                <a:tc>
                  <a:txBody>
                    <a:bodyPr/>
                    <a:lstStyle/>
                    <a:p>
                      <a:pPr marL="0" marR="0">
                        <a:spcBef>
                          <a:spcPts val="0"/>
                        </a:spcBef>
                        <a:spcAft>
                          <a:spcPts val="0"/>
                        </a:spcAft>
                      </a:pPr>
                      <a:r>
                        <a:rPr lang="en-US" sz="1200" dirty="0">
                          <a:solidFill>
                            <a:schemeClr val="tx2"/>
                          </a:solidFill>
                          <a:effectLst/>
                        </a:rPr>
                        <a:t> </a:t>
                      </a:r>
                      <a:endParaRPr lang="en-US" sz="1400" dirty="0">
                        <a:solidFill>
                          <a:schemeClr val="tx2"/>
                        </a:solidFill>
                        <a:effectLst/>
                      </a:endParaRPr>
                    </a:p>
                    <a:p>
                      <a:pPr marL="0" marR="0">
                        <a:spcBef>
                          <a:spcPts val="0"/>
                        </a:spcBef>
                        <a:spcAft>
                          <a:spcPts val="0"/>
                        </a:spcAft>
                      </a:pPr>
                      <a:r>
                        <a:rPr lang="en-US" sz="1200" dirty="0">
                          <a:solidFill>
                            <a:schemeClr val="accent2"/>
                          </a:solidFill>
                          <a:effectLst/>
                        </a:rPr>
                        <a:t>Adoption (digital capability)</a:t>
                      </a:r>
                      <a:endParaRPr lang="en-US" sz="14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gridSpan="2">
                  <a:txBody>
                    <a:bodyPr/>
                    <a:lstStyle/>
                    <a:p>
                      <a:pPr marL="0" marR="0" algn="ctr">
                        <a:spcBef>
                          <a:spcPts val="0"/>
                        </a:spcBef>
                        <a:spcAft>
                          <a:spcPts val="0"/>
                        </a:spcAft>
                      </a:pPr>
                      <a:r>
                        <a:rPr lang="en-US" sz="1200">
                          <a:solidFill>
                            <a:schemeClr val="tx2"/>
                          </a:solidFill>
                          <a:effectLst/>
                        </a:rPr>
                        <a:t>Narrow edge</a:t>
                      </a:r>
                      <a:endParaRPr lang="en-US" sz="1400">
                        <a:solidFill>
                          <a:schemeClr val="tx2"/>
                        </a:solidFill>
                        <a:effectLst/>
                      </a:endParaRPr>
                    </a:p>
                    <a:p>
                      <a:pPr marL="0" marR="0" algn="ctr">
                        <a:spcBef>
                          <a:spcPts val="0"/>
                        </a:spcBef>
                        <a:spcAft>
                          <a:spcPts val="0"/>
                        </a:spcAft>
                      </a:pPr>
                      <a:r>
                        <a:rPr lang="en-US" sz="1200">
                          <a:solidFill>
                            <a:schemeClr val="tx2"/>
                          </a:solidFill>
                          <a:effectLst/>
                        </a:rPr>
                        <a:t>1 percentage point</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gridSpan="2">
                  <a:txBody>
                    <a:bodyPr/>
                    <a:lstStyle/>
                    <a:p>
                      <a:pPr marL="0" marR="0" algn="ctr">
                        <a:spcBef>
                          <a:spcPts val="0"/>
                        </a:spcBef>
                        <a:spcAft>
                          <a:spcPts val="0"/>
                        </a:spcAft>
                      </a:pPr>
                      <a:r>
                        <a:rPr lang="en-US" sz="1200">
                          <a:solidFill>
                            <a:schemeClr val="tx2"/>
                          </a:solidFill>
                          <a:effectLst/>
                        </a:rPr>
                        <a:t>Large edge</a:t>
                      </a:r>
                      <a:endParaRPr lang="en-US" sz="1400">
                        <a:solidFill>
                          <a:schemeClr val="tx2"/>
                        </a:solidFill>
                        <a:effectLst/>
                      </a:endParaRPr>
                    </a:p>
                    <a:p>
                      <a:pPr marL="0" marR="0" algn="ctr">
                        <a:spcBef>
                          <a:spcPts val="0"/>
                        </a:spcBef>
                        <a:spcAft>
                          <a:spcPts val="0"/>
                        </a:spcAft>
                      </a:pPr>
                      <a:r>
                        <a:rPr lang="en-US" sz="1200">
                          <a:solidFill>
                            <a:schemeClr val="tx2"/>
                          </a:solidFill>
                          <a:effectLst/>
                        </a:rPr>
                        <a:t>5 percentage points</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extLst>
                  <a:ext uri="{0D108BD9-81ED-4DB2-BD59-A6C34878D82A}">
                    <a16:rowId xmlns:a16="http://schemas.microsoft.com/office/drawing/2014/main" val="2300706044"/>
                  </a:ext>
                </a:extLst>
              </a:tr>
              <a:tr h="203678">
                <a:tc>
                  <a:txBody>
                    <a:bodyPr/>
                    <a:lstStyle/>
                    <a:p>
                      <a:pPr marL="0" marR="0">
                        <a:spcBef>
                          <a:spcPts val="0"/>
                        </a:spcBef>
                        <a:spcAft>
                          <a:spcPts val="0"/>
                        </a:spcAft>
                      </a:pPr>
                      <a:r>
                        <a:rPr lang="en-US" sz="1200" dirty="0">
                          <a:solidFill>
                            <a:schemeClr val="tx2"/>
                          </a:solidFill>
                          <a:effectLst/>
                        </a:rPr>
                        <a:t>Broad use</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lgn="r">
                        <a:spcBef>
                          <a:spcPts val="0"/>
                        </a:spcBef>
                        <a:spcAft>
                          <a:spcPts val="0"/>
                        </a:spcAft>
                      </a:pPr>
                      <a:r>
                        <a:rPr lang="en-US" sz="1200" dirty="0">
                          <a:solidFill>
                            <a:schemeClr val="tx2"/>
                          </a:solidFill>
                          <a:effectLst/>
                        </a:rPr>
                        <a:t> </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lgn="r">
                        <a:spcBef>
                          <a:spcPts val="0"/>
                        </a:spcBef>
                        <a:spcAft>
                          <a:spcPts val="0"/>
                        </a:spcAft>
                      </a:pPr>
                      <a:r>
                        <a:rPr lang="en-US" sz="1200" dirty="0">
                          <a:solidFill>
                            <a:schemeClr val="tx2"/>
                          </a:solidFill>
                          <a:effectLst/>
                        </a:rPr>
                        <a:t> </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lgn="r">
                        <a:spcBef>
                          <a:spcPts val="0"/>
                        </a:spcBef>
                        <a:spcAft>
                          <a:spcPts val="0"/>
                        </a:spcAft>
                      </a:pPr>
                      <a:r>
                        <a:rPr lang="en-US" sz="1200" dirty="0">
                          <a:solidFill>
                            <a:schemeClr val="tx2"/>
                          </a:solidFill>
                          <a:effectLst/>
                        </a:rPr>
                        <a:t> </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lgn="r">
                        <a:spcBef>
                          <a:spcPts val="0"/>
                        </a:spcBef>
                        <a:spcAft>
                          <a:spcPts val="0"/>
                        </a:spcAft>
                      </a:pPr>
                      <a:r>
                        <a:rPr lang="en-US" sz="1200" dirty="0">
                          <a:solidFill>
                            <a:schemeClr val="tx2"/>
                          </a:solidFill>
                          <a:effectLst/>
                        </a:rPr>
                        <a:t> </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890248094"/>
                  </a:ext>
                </a:extLst>
              </a:tr>
              <a:tr h="342180">
                <a:tc>
                  <a:txBody>
                    <a:bodyPr/>
                    <a:lstStyle/>
                    <a:p>
                      <a:pPr marL="0" marR="0">
                        <a:spcBef>
                          <a:spcPts val="0"/>
                        </a:spcBef>
                        <a:spcAft>
                          <a:spcPts val="0"/>
                        </a:spcAft>
                      </a:pPr>
                      <a:r>
                        <a:rPr lang="en-US" sz="1200" dirty="0">
                          <a:solidFill>
                            <a:schemeClr val="tx2"/>
                          </a:solidFill>
                          <a:effectLst/>
                        </a:rPr>
                        <a:t> (and net exporter of data services)</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gridSpan="2">
                  <a:txBody>
                    <a:bodyPr/>
                    <a:lstStyle/>
                    <a:p>
                      <a:pPr marL="0" marR="0" algn="ctr">
                        <a:spcBef>
                          <a:spcPts val="0"/>
                        </a:spcBef>
                        <a:spcAft>
                          <a:spcPts val="0"/>
                        </a:spcAft>
                      </a:pPr>
                      <a:r>
                        <a:rPr lang="en-US" sz="1200">
                          <a:solidFill>
                            <a:schemeClr val="tx2"/>
                          </a:solidFill>
                          <a:effectLst/>
                        </a:rPr>
                        <a:t>0.25</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a:txBody>
                    <a:bodyPr/>
                    <a:lstStyle/>
                    <a:p>
                      <a:pPr marL="0" marR="0">
                        <a:spcBef>
                          <a:spcPts val="0"/>
                        </a:spcBef>
                        <a:spcAft>
                          <a:spcPts val="0"/>
                        </a:spcAft>
                      </a:pPr>
                      <a:r>
                        <a:rPr lang="en-US" sz="1200" dirty="0">
                          <a:solidFill>
                            <a:schemeClr val="tx2"/>
                          </a:solidFill>
                          <a:effectLst/>
                        </a:rPr>
                        <a:t> </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spcBef>
                          <a:spcPts val="0"/>
                        </a:spcBef>
                        <a:spcAft>
                          <a:spcPts val="0"/>
                        </a:spcAft>
                      </a:pPr>
                      <a:r>
                        <a:rPr lang="en-US" sz="1200">
                          <a:solidFill>
                            <a:schemeClr val="tx2"/>
                          </a:solidFill>
                          <a:effectLst/>
                        </a:rPr>
                        <a:t>1.26</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328427917"/>
                  </a:ext>
                </a:extLst>
              </a:tr>
              <a:tr h="342180">
                <a:tc>
                  <a:txBody>
                    <a:bodyPr/>
                    <a:lstStyle/>
                    <a:p>
                      <a:pPr marL="0" marR="0">
                        <a:spcBef>
                          <a:spcPts val="0"/>
                        </a:spcBef>
                        <a:spcAft>
                          <a:spcPts val="0"/>
                        </a:spcAft>
                      </a:pPr>
                      <a:r>
                        <a:rPr lang="en-US" sz="1200" dirty="0">
                          <a:solidFill>
                            <a:schemeClr val="tx2"/>
                          </a:solidFill>
                          <a:effectLst/>
                        </a:rPr>
                        <a:t>   10 percent capital income share</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gridSpan="2">
                  <a:txBody>
                    <a:bodyPr/>
                    <a:lstStyle/>
                    <a:p>
                      <a:pPr marL="0" marR="0">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a:txBody>
                    <a:bodyPr/>
                    <a:lstStyle/>
                    <a:p>
                      <a:pPr marL="0" marR="0" algn="r">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933949698"/>
                  </a:ext>
                </a:extLst>
              </a:tr>
              <a:tr h="203678">
                <a:tc>
                  <a:txBody>
                    <a:bodyPr/>
                    <a:lstStyle/>
                    <a:p>
                      <a:pPr marL="0" marR="0">
                        <a:spcBef>
                          <a:spcPts val="0"/>
                        </a:spcBef>
                        <a:spcAft>
                          <a:spcPts val="0"/>
                        </a:spcAft>
                      </a:pPr>
                      <a:r>
                        <a:rPr lang="en-US" sz="1200" dirty="0">
                          <a:solidFill>
                            <a:schemeClr val="tx2"/>
                          </a:solidFill>
                          <a:effectLst/>
                        </a:rPr>
                        <a:t>   11 percent production share</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gridSpan="2">
                  <a:txBody>
                    <a:bodyPr/>
                    <a:lstStyle/>
                    <a:p>
                      <a:pPr marL="0" marR="0">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a:txBody>
                    <a:bodyPr/>
                    <a:lstStyle/>
                    <a:p>
                      <a:pPr marL="0" marR="0" algn="r">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2110609420"/>
                  </a:ext>
                </a:extLst>
              </a:tr>
              <a:tr h="171090">
                <a:tc>
                  <a:txBody>
                    <a:bodyPr/>
                    <a:lstStyle/>
                    <a:p>
                      <a:pPr marL="0" marR="0" algn="r">
                        <a:spcBef>
                          <a:spcPts val="0"/>
                        </a:spcBef>
                        <a:spcAft>
                          <a:spcPts val="0"/>
                        </a:spcAft>
                      </a:pPr>
                      <a:r>
                        <a:rPr lang="en-US" sz="1200" dirty="0">
                          <a:solidFill>
                            <a:schemeClr val="tx2"/>
                          </a:solidFill>
                          <a:effectLst/>
                        </a:rPr>
                        <a:t> </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lgn="r">
                        <a:spcBef>
                          <a:spcPts val="0"/>
                        </a:spcBef>
                        <a:spcAft>
                          <a:spcPts val="0"/>
                        </a:spcAft>
                      </a:pPr>
                      <a:r>
                        <a:rPr lang="en-US" sz="1200" dirty="0">
                          <a:solidFill>
                            <a:schemeClr val="tx2"/>
                          </a:solidFill>
                          <a:effectLst/>
                        </a:rPr>
                        <a:t> </a:t>
                      </a: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lgn="ctr">
                        <a:spcBef>
                          <a:spcPts val="0"/>
                        </a:spcBef>
                        <a:spcAft>
                          <a:spcPts val="0"/>
                        </a:spcAft>
                      </a:pPr>
                      <a:r>
                        <a:rPr lang="en-US" sz="1200" dirty="0">
                          <a:solidFill>
                            <a:schemeClr val="tx2"/>
                          </a:solidFill>
                          <a:effectLst/>
                        </a:rPr>
                        <a:t> </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lgn="r">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596520919"/>
                  </a:ext>
                </a:extLst>
              </a:tr>
              <a:tr h="203678">
                <a:tc>
                  <a:txBody>
                    <a:bodyPr/>
                    <a:lstStyle/>
                    <a:p>
                      <a:pPr marL="0" marR="0">
                        <a:spcBef>
                          <a:spcPts val="0"/>
                        </a:spcBef>
                        <a:spcAft>
                          <a:spcPts val="0"/>
                        </a:spcAft>
                      </a:pPr>
                      <a:r>
                        <a:rPr lang="en-US" sz="1200" dirty="0">
                          <a:solidFill>
                            <a:schemeClr val="tx2"/>
                          </a:solidFill>
                          <a:effectLst/>
                        </a:rPr>
                        <a:t>Limited use</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lgn="r">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lgn="ctr">
                        <a:spcBef>
                          <a:spcPts val="0"/>
                        </a:spcBef>
                        <a:spcAft>
                          <a:spcPts val="0"/>
                        </a:spcAft>
                      </a:pPr>
                      <a:r>
                        <a:rPr lang="en-US" sz="1200" dirty="0">
                          <a:solidFill>
                            <a:schemeClr val="tx2"/>
                          </a:solidFill>
                          <a:effectLst/>
                        </a:rPr>
                        <a:t> </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lgn="r">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681682929"/>
                  </a:ext>
                </a:extLst>
              </a:tr>
              <a:tr h="342180">
                <a:tc>
                  <a:txBody>
                    <a:bodyPr/>
                    <a:lstStyle/>
                    <a:p>
                      <a:pPr marL="0" marR="0">
                        <a:spcBef>
                          <a:spcPts val="0"/>
                        </a:spcBef>
                        <a:spcAft>
                          <a:spcPts val="0"/>
                        </a:spcAft>
                      </a:pPr>
                      <a:r>
                        <a:rPr lang="en-US" sz="1200" dirty="0">
                          <a:solidFill>
                            <a:schemeClr val="tx2"/>
                          </a:solidFill>
                          <a:effectLst/>
                        </a:rPr>
                        <a:t> (and net importer of data services)</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gridSpan="2">
                  <a:txBody>
                    <a:bodyPr/>
                    <a:lstStyle/>
                    <a:p>
                      <a:pPr marL="0" marR="0" algn="ctr">
                        <a:spcBef>
                          <a:spcPts val="0"/>
                        </a:spcBef>
                        <a:spcAft>
                          <a:spcPts val="0"/>
                        </a:spcAft>
                      </a:pPr>
                      <a:r>
                        <a:rPr lang="en-US" sz="1200">
                          <a:solidFill>
                            <a:schemeClr val="tx2"/>
                          </a:solidFill>
                          <a:effectLst/>
                        </a:rPr>
                        <a:t>0.12</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a:txBody>
                    <a:bodyPr/>
                    <a:lstStyle/>
                    <a:p>
                      <a:pPr marL="0" marR="0">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spcBef>
                          <a:spcPts val="0"/>
                        </a:spcBef>
                        <a:spcAft>
                          <a:spcPts val="0"/>
                        </a:spcAft>
                      </a:pPr>
                      <a:r>
                        <a:rPr lang="en-US" sz="1200">
                          <a:solidFill>
                            <a:schemeClr val="tx2"/>
                          </a:solidFill>
                          <a:effectLst/>
                        </a:rPr>
                        <a:t>0.58</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830101796"/>
                  </a:ext>
                </a:extLst>
              </a:tr>
              <a:tr h="342180">
                <a:tc>
                  <a:txBody>
                    <a:bodyPr/>
                    <a:lstStyle/>
                    <a:p>
                      <a:pPr marL="0" marR="0">
                        <a:spcBef>
                          <a:spcPts val="0"/>
                        </a:spcBef>
                        <a:spcAft>
                          <a:spcPts val="0"/>
                        </a:spcAft>
                      </a:pPr>
                      <a:r>
                        <a:rPr lang="en-US" sz="1200" dirty="0">
                          <a:solidFill>
                            <a:schemeClr val="tx2"/>
                          </a:solidFill>
                          <a:effectLst/>
                        </a:rPr>
                        <a:t>   5 percent capital income share</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gridSpan="2">
                  <a:txBody>
                    <a:bodyPr/>
                    <a:lstStyle/>
                    <a:p>
                      <a:pPr marL="0" marR="0">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a:txBody>
                    <a:bodyPr/>
                    <a:lstStyle/>
                    <a:p>
                      <a:pPr marL="0" marR="0" algn="r">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lgn="r">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3456672597"/>
                  </a:ext>
                </a:extLst>
              </a:tr>
              <a:tr h="217257">
                <a:tc>
                  <a:txBody>
                    <a:bodyPr/>
                    <a:lstStyle/>
                    <a:p>
                      <a:pPr marL="0" marR="0">
                        <a:spcBef>
                          <a:spcPts val="0"/>
                        </a:spcBef>
                        <a:spcAft>
                          <a:spcPts val="0"/>
                        </a:spcAft>
                      </a:pPr>
                      <a:r>
                        <a:rPr lang="en-US" sz="1200" dirty="0">
                          <a:solidFill>
                            <a:schemeClr val="tx2"/>
                          </a:solidFill>
                          <a:effectLst/>
                        </a:rPr>
                        <a:t>   4.5 percent production share</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gridSpan="2">
                  <a:txBody>
                    <a:bodyPr/>
                    <a:lstStyle/>
                    <a:p>
                      <a:pPr marL="0" marR="0">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a:txBody>
                    <a:bodyPr/>
                    <a:lstStyle/>
                    <a:p>
                      <a:pPr marL="0" marR="0" algn="r">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a:txBody>
                    <a:bodyPr/>
                    <a:lstStyle/>
                    <a:p>
                      <a:pPr marL="0" marR="0" algn="r">
                        <a:spcBef>
                          <a:spcPts val="0"/>
                        </a:spcBef>
                        <a:spcAft>
                          <a:spcPts val="0"/>
                        </a:spcAft>
                      </a:pPr>
                      <a:r>
                        <a:rPr lang="en-US" sz="1200">
                          <a:solidFill>
                            <a:schemeClr val="tx2"/>
                          </a:solidFill>
                          <a:effectLst/>
                        </a:rPr>
                        <a:t> </a:t>
                      </a:r>
                      <a:endParaRPr lang="en-US" sz="140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extLst>
                  <a:ext uri="{0D108BD9-81ED-4DB2-BD59-A6C34878D82A}">
                    <a16:rowId xmlns:a16="http://schemas.microsoft.com/office/drawing/2014/main" val="1467452506"/>
                  </a:ext>
                </a:extLst>
              </a:tr>
              <a:tr h="488828">
                <a:tc gridSpan="5">
                  <a:txBody>
                    <a:bodyPr/>
                    <a:lstStyle/>
                    <a:p>
                      <a:pPr marL="0" marR="0">
                        <a:spcBef>
                          <a:spcPts val="0"/>
                        </a:spcBef>
                        <a:spcAft>
                          <a:spcPts val="0"/>
                        </a:spcAft>
                      </a:pPr>
                      <a:endParaRPr lang="en-US" sz="1100" dirty="0">
                        <a:solidFill>
                          <a:schemeClr val="tx2"/>
                        </a:solidFill>
                        <a:effectLst/>
                      </a:endParaRPr>
                    </a:p>
                    <a:p>
                      <a:pPr marL="0" marR="0">
                        <a:spcBef>
                          <a:spcPts val="0"/>
                        </a:spcBef>
                        <a:spcAft>
                          <a:spcPts val="0"/>
                        </a:spcAft>
                      </a:pPr>
                      <a:r>
                        <a:rPr lang="en-US" sz="1100" dirty="0">
                          <a:solidFill>
                            <a:schemeClr val="tx2"/>
                          </a:solidFill>
                          <a:effectLst/>
                        </a:rPr>
                        <a:t>Note: Contributions include the sum of the use and production effects of data capital.</a:t>
                      </a:r>
                      <a:endParaRPr lang="en-US" sz="1400" dirty="0">
                        <a:solidFill>
                          <a:schemeClr val="tx2"/>
                        </a:solidFill>
                        <a:effectLst/>
                      </a:endParaRPr>
                    </a:p>
                    <a:p>
                      <a:pPr marL="0" marR="0">
                        <a:spcBef>
                          <a:spcPts val="0"/>
                        </a:spcBef>
                        <a:spcAft>
                          <a:spcPts val="0"/>
                        </a:spcAft>
                      </a:pPr>
                      <a:r>
                        <a:rPr lang="en-US" sz="1100" dirty="0">
                          <a:solidFill>
                            <a:schemeClr val="tx2"/>
                          </a:solidFill>
                          <a:effectLst/>
                        </a:rPr>
                        <a:t> </a:t>
                      </a:r>
                      <a:endParaRPr lang="en-US" sz="140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0681161"/>
                  </a:ext>
                </a:extLst>
              </a:tr>
            </a:tbl>
          </a:graphicData>
        </a:graphic>
      </p:graphicFrame>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B8CC6DA-7026-964F-863D-D716FDF31917}"/>
                  </a:ext>
                </a:extLst>
              </p:cNvPr>
              <p:cNvSpPr txBox="1"/>
              <p:nvPr/>
            </p:nvSpPr>
            <p:spPr>
              <a:xfrm>
                <a:off x="6066147" y="5284050"/>
                <a:ext cx="5734639" cy="1102481"/>
              </a:xfrm>
              <a:prstGeom prst="rect">
                <a:avLst/>
              </a:prstGeom>
              <a:noFill/>
            </p:spPr>
            <p:txBody>
              <a:bodyPr wrap="square" rtlCol="0">
                <a:spAutoFit/>
              </a:bodyPr>
              <a:lstStyle/>
              <a:p>
                <a:r>
                  <a:rPr lang="en-US" sz="900" dirty="0">
                    <a:solidFill>
                      <a:schemeClr val="tx2"/>
                    </a:solidFill>
                  </a:rPr>
                  <a:t>The calculations are based on the steady-state solution to a two-sector model that consists of a data capital producing sector and all other goods and services.  In this simple model, the contribution of the data sector to labor productivity equals the sum of the use effect, </a:t>
                </a:r>
                <a14:m>
                  <m:oMath xmlns:m="http://schemas.openxmlformats.org/officeDocument/2006/math">
                    <m:f>
                      <m:fPr>
                        <m:type m:val="skw"/>
                        <m:ctrlPr>
                          <a:rPr lang="en-US" sz="900" i="1">
                            <a:solidFill>
                              <a:schemeClr val="tx2"/>
                            </a:solidFill>
                            <a:latin typeface="Cambria Math" panose="02040503050406030204" pitchFamily="18" charset="0"/>
                          </a:rPr>
                        </m:ctrlPr>
                      </m:fPr>
                      <m:num>
                        <m:sSup>
                          <m:sSupPr>
                            <m:ctrlPr>
                              <a:rPr lang="en-US" sz="900" i="1">
                                <a:solidFill>
                                  <a:schemeClr val="tx2"/>
                                </a:solidFill>
                                <a:latin typeface="Cambria Math" panose="02040503050406030204" pitchFamily="18" charset="0"/>
                              </a:rPr>
                            </m:ctrlPr>
                          </m:sSupPr>
                          <m:e>
                            <m:acc>
                              <m:accPr>
                                <m:chr m:val="̅"/>
                                <m:ctrlPr>
                                  <a:rPr lang="en-US" sz="900" i="1">
                                    <a:solidFill>
                                      <a:schemeClr val="tx2"/>
                                    </a:solidFill>
                                    <a:latin typeface="Cambria Math" panose="02040503050406030204" pitchFamily="18" charset="0"/>
                                  </a:rPr>
                                </m:ctrlPr>
                              </m:accPr>
                              <m:e>
                                <m:r>
                                  <a:rPr lang="en-US" sz="900" i="1">
                                    <a:solidFill>
                                      <a:schemeClr val="tx2"/>
                                    </a:solidFill>
                                    <a:latin typeface="Cambria Math" panose="02040503050406030204" pitchFamily="18" charset="0"/>
                                  </a:rPr>
                                  <m:t>𝑣</m:t>
                                </m:r>
                              </m:e>
                            </m:acc>
                          </m:e>
                          <m:sup>
                            <m:r>
                              <a:rPr lang="en-US" sz="900" i="1">
                                <a:solidFill>
                                  <a:schemeClr val="tx2"/>
                                </a:solidFill>
                                <a:latin typeface="Cambria Math" panose="02040503050406030204" pitchFamily="18" charset="0"/>
                              </a:rPr>
                              <m:t>𝐷</m:t>
                            </m:r>
                          </m:sup>
                        </m:sSup>
                      </m:num>
                      <m:den>
                        <m:sSup>
                          <m:sSupPr>
                            <m:ctrlPr>
                              <a:rPr lang="en-US" sz="900" i="1">
                                <a:solidFill>
                                  <a:schemeClr val="tx2"/>
                                </a:solidFill>
                                <a:latin typeface="Cambria Math" panose="02040503050406030204" pitchFamily="18" charset="0"/>
                              </a:rPr>
                            </m:ctrlPr>
                          </m:sSupPr>
                          <m:e>
                            <m:acc>
                              <m:accPr>
                                <m:chr m:val="̅"/>
                                <m:ctrlPr>
                                  <a:rPr lang="en-US" sz="900" i="1">
                                    <a:solidFill>
                                      <a:schemeClr val="tx2"/>
                                    </a:solidFill>
                                    <a:latin typeface="Cambria Math" panose="02040503050406030204" pitchFamily="18" charset="0"/>
                                  </a:rPr>
                                </m:ctrlPr>
                              </m:accPr>
                              <m:e>
                                <m:r>
                                  <a:rPr lang="en-US" sz="900" i="1">
                                    <a:solidFill>
                                      <a:schemeClr val="tx2"/>
                                    </a:solidFill>
                                    <a:latin typeface="Cambria Math" panose="02040503050406030204" pitchFamily="18" charset="0"/>
                                  </a:rPr>
                                  <m:t>𝑣</m:t>
                                </m:r>
                              </m:e>
                            </m:acc>
                          </m:e>
                          <m:sup>
                            <m:r>
                              <a:rPr lang="en-US" sz="900" i="1">
                                <a:solidFill>
                                  <a:schemeClr val="tx2"/>
                                </a:solidFill>
                                <a:latin typeface="Cambria Math" panose="02040503050406030204" pitchFamily="18" charset="0"/>
                              </a:rPr>
                              <m:t>𝐿</m:t>
                            </m:r>
                          </m:sup>
                        </m:sSup>
                      </m:den>
                    </m:f>
                    <m:r>
                      <a:rPr lang="en-US" sz="900" i="1">
                        <a:solidFill>
                          <a:schemeClr val="tx2"/>
                        </a:solidFill>
                        <a:latin typeface="Cambria Math" panose="02040503050406030204" pitchFamily="18" charset="0"/>
                      </a:rPr>
                      <m:t> </m:t>
                    </m:r>
                    <m:d>
                      <m:dPr>
                        <m:ctrlPr>
                          <a:rPr lang="en-US" sz="900" i="1">
                            <a:solidFill>
                              <a:schemeClr val="tx2"/>
                            </a:solidFill>
                            <a:latin typeface="Cambria Math" panose="02040503050406030204" pitchFamily="18" charset="0"/>
                          </a:rPr>
                        </m:ctrlPr>
                      </m:dPr>
                      <m:e>
                        <m:r>
                          <a:rPr lang="en-US" sz="900" i="1">
                            <a:solidFill>
                              <a:schemeClr val="tx2"/>
                            </a:solidFill>
                            <a:latin typeface="Cambria Math" panose="02040503050406030204" pitchFamily="18" charset="0"/>
                          </a:rPr>
                          <m:t>−</m:t>
                        </m:r>
                        <m:acc>
                          <m:accPr>
                            <m:chr m:val="̇"/>
                            <m:ctrlPr>
                              <a:rPr lang="en-US" sz="900" i="1">
                                <a:solidFill>
                                  <a:schemeClr val="tx2"/>
                                </a:solidFill>
                                <a:latin typeface="Cambria Math" panose="02040503050406030204" pitchFamily="18" charset="0"/>
                              </a:rPr>
                            </m:ctrlPr>
                          </m:accPr>
                          <m:e>
                            <m:r>
                              <a:rPr lang="en-US" sz="900" i="1">
                                <a:solidFill>
                                  <a:schemeClr val="tx2"/>
                                </a:solidFill>
                                <a:latin typeface="Cambria Math" panose="02040503050406030204" pitchFamily="18" charset="0"/>
                              </a:rPr>
                              <m:t>𝑝</m:t>
                            </m:r>
                          </m:e>
                        </m:acc>
                      </m:e>
                    </m:d>
                  </m:oMath>
                </a14:m>
                <a:r>
                  <a:rPr lang="en-US" sz="900" dirty="0">
                    <a:solidFill>
                      <a:schemeClr val="tx2"/>
                    </a:solidFill>
                  </a:rPr>
                  <a:t> plus the production effect, </a:t>
                </a:r>
                <a14:m>
                  <m:oMath xmlns:m="http://schemas.openxmlformats.org/officeDocument/2006/math">
                    <m:sSup>
                      <m:sSupPr>
                        <m:ctrlPr>
                          <a:rPr lang="en-US" sz="900" i="1">
                            <a:solidFill>
                              <a:schemeClr val="tx2"/>
                            </a:solidFill>
                            <a:latin typeface="Cambria Math" panose="02040503050406030204" pitchFamily="18" charset="0"/>
                          </a:rPr>
                        </m:ctrlPr>
                      </m:sSupPr>
                      <m:e>
                        <m:acc>
                          <m:accPr>
                            <m:chr m:val="̅"/>
                            <m:ctrlPr>
                              <a:rPr lang="en-US" sz="900" i="1">
                                <a:solidFill>
                                  <a:schemeClr val="tx2"/>
                                </a:solidFill>
                                <a:latin typeface="Cambria Math" panose="02040503050406030204" pitchFamily="18" charset="0"/>
                              </a:rPr>
                            </m:ctrlPr>
                          </m:accPr>
                          <m:e>
                            <m:r>
                              <a:rPr lang="en-US" sz="900" i="1">
                                <a:solidFill>
                                  <a:schemeClr val="tx2"/>
                                </a:solidFill>
                                <a:latin typeface="Cambria Math" panose="02040503050406030204" pitchFamily="18" charset="0"/>
                              </a:rPr>
                              <m:t>𝜔</m:t>
                            </m:r>
                          </m:e>
                        </m:acc>
                      </m:e>
                      <m:sup>
                        <m:r>
                          <a:rPr lang="en-US" sz="900" i="1">
                            <a:solidFill>
                              <a:schemeClr val="tx2"/>
                            </a:solidFill>
                            <a:latin typeface="Cambria Math" panose="02040503050406030204" pitchFamily="18" charset="0"/>
                          </a:rPr>
                          <m:t>𝐷</m:t>
                        </m:r>
                      </m:sup>
                    </m:sSup>
                    <m:r>
                      <a:rPr lang="en-US" sz="900" i="1">
                        <a:solidFill>
                          <a:schemeClr val="tx2"/>
                        </a:solidFill>
                        <a:latin typeface="Cambria Math" panose="02040503050406030204" pitchFamily="18" charset="0"/>
                      </a:rPr>
                      <m:t>(−</m:t>
                    </m:r>
                    <m:acc>
                      <m:accPr>
                        <m:chr m:val="̇"/>
                        <m:ctrlPr>
                          <a:rPr lang="en-US" sz="900" i="1">
                            <a:solidFill>
                              <a:schemeClr val="tx2"/>
                            </a:solidFill>
                            <a:latin typeface="Cambria Math" panose="02040503050406030204" pitchFamily="18" charset="0"/>
                          </a:rPr>
                        </m:ctrlPr>
                      </m:accPr>
                      <m:e>
                        <m:r>
                          <a:rPr lang="en-US" sz="900" i="1">
                            <a:solidFill>
                              <a:schemeClr val="tx2"/>
                            </a:solidFill>
                            <a:latin typeface="Cambria Math" panose="02040503050406030204" pitchFamily="18" charset="0"/>
                          </a:rPr>
                          <m:t>𝑝</m:t>
                        </m:r>
                      </m:e>
                    </m:acc>
                    <m:r>
                      <a:rPr lang="en-US" sz="900" i="1">
                        <a:solidFill>
                          <a:schemeClr val="tx2"/>
                        </a:solidFill>
                        <a:latin typeface="Cambria Math" panose="02040503050406030204" pitchFamily="18" charset="0"/>
                      </a:rPr>
                      <m:t>)</m:t>
                    </m:r>
                  </m:oMath>
                </a14:m>
                <a:r>
                  <a:rPr lang="en-US" sz="900" dirty="0">
                    <a:solidFill>
                      <a:schemeClr val="tx2"/>
                    </a:solidFill>
                  </a:rPr>
                  <a:t>, where </a:t>
                </a:r>
                <a14:m>
                  <m:oMath xmlns:m="http://schemas.openxmlformats.org/officeDocument/2006/math">
                    <m:sSup>
                      <m:sSupPr>
                        <m:ctrlPr>
                          <a:rPr lang="en-US" sz="900" i="1">
                            <a:solidFill>
                              <a:schemeClr val="tx2"/>
                            </a:solidFill>
                            <a:latin typeface="Cambria Math" panose="02040503050406030204" pitchFamily="18" charset="0"/>
                          </a:rPr>
                        </m:ctrlPr>
                      </m:sSupPr>
                      <m:e>
                        <m:acc>
                          <m:accPr>
                            <m:chr m:val="̅"/>
                            <m:ctrlPr>
                              <a:rPr lang="en-US" sz="900" i="1">
                                <a:solidFill>
                                  <a:schemeClr val="tx2"/>
                                </a:solidFill>
                                <a:latin typeface="Cambria Math" panose="02040503050406030204" pitchFamily="18" charset="0"/>
                              </a:rPr>
                            </m:ctrlPr>
                          </m:accPr>
                          <m:e>
                            <m:r>
                              <a:rPr lang="en-US" sz="900" i="1">
                                <a:solidFill>
                                  <a:schemeClr val="tx2"/>
                                </a:solidFill>
                                <a:latin typeface="Cambria Math" panose="02040503050406030204" pitchFamily="18" charset="0"/>
                              </a:rPr>
                              <m:t>𝑣</m:t>
                            </m:r>
                          </m:e>
                        </m:acc>
                      </m:e>
                      <m:sup>
                        <m:r>
                          <a:rPr lang="en-US" sz="900" i="1">
                            <a:solidFill>
                              <a:schemeClr val="tx2"/>
                            </a:solidFill>
                            <a:latin typeface="Cambria Math" panose="02040503050406030204" pitchFamily="18" charset="0"/>
                          </a:rPr>
                          <m:t>𝐷</m:t>
                        </m:r>
                      </m:sup>
                    </m:sSup>
                  </m:oMath>
                </a14:m>
                <a:r>
                  <a:rPr lang="en-US" sz="900" dirty="0">
                    <a:solidFill>
                      <a:schemeClr val="tx2"/>
                    </a:solidFill>
                  </a:rPr>
                  <a:t> and </a:t>
                </a:r>
                <a14:m>
                  <m:oMath xmlns:m="http://schemas.openxmlformats.org/officeDocument/2006/math">
                    <m:sSup>
                      <m:sSupPr>
                        <m:ctrlPr>
                          <a:rPr lang="en-US" sz="900" i="1">
                            <a:solidFill>
                              <a:schemeClr val="tx2"/>
                            </a:solidFill>
                            <a:latin typeface="Cambria Math" panose="02040503050406030204" pitchFamily="18" charset="0"/>
                          </a:rPr>
                        </m:ctrlPr>
                      </m:sSupPr>
                      <m:e>
                        <m:acc>
                          <m:accPr>
                            <m:chr m:val="̅"/>
                            <m:ctrlPr>
                              <a:rPr lang="en-US" sz="900" i="1">
                                <a:solidFill>
                                  <a:schemeClr val="tx2"/>
                                </a:solidFill>
                                <a:latin typeface="Cambria Math" panose="02040503050406030204" pitchFamily="18" charset="0"/>
                              </a:rPr>
                            </m:ctrlPr>
                          </m:accPr>
                          <m:e>
                            <m:r>
                              <a:rPr lang="en-US" sz="900" i="1">
                                <a:solidFill>
                                  <a:schemeClr val="tx2"/>
                                </a:solidFill>
                                <a:latin typeface="Cambria Math" panose="02040503050406030204" pitchFamily="18" charset="0"/>
                              </a:rPr>
                              <m:t>𝑣</m:t>
                            </m:r>
                          </m:e>
                        </m:acc>
                      </m:e>
                      <m:sup>
                        <m:r>
                          <a:rPr lang="en-US" sz="900" i="1">
                            <a:solidFill>
                              <a:schemeClr val="tx2"/>
                            </a:solidFill>
                            <a:latin typeface="Cambria Math" panose="02040503050406030204" pitchFamily="18" charset="0"/>
                          </a:rPr>
                          <m:t>𝐿</m:t>
                        </m:r>
                      </m:sup>
                    </m:sSup>
                  </m:oMath>
                </a14:m>
                <a:r>
                  <a:rPr lang="en-US" sz="900" dirty="0">
                    <a:solidFill>
                      <a:schemeClr val="tx2"/>
                    </a:solidFill>
                  </a:rPr>
                  <a:t> are the income shares of data capital and labor, </a:t>
                </a:r>
                <a14:m>
                  <m:oMath xmlns:m="http://schemas.openxmlformats.org/officeDocument/2006/math">
                    <m:sSup>
                      <m:sSupPr>
                        <m:ctrlPr>
                          <a:rPr lang="en-US" sz="900" i="1">
                            <a:solidFill>
                              <a:schemeClr val="tx2"/>
                            </a:solidFill>
                            <a:latin typeface="Cambria Math" panose="02040503050406030204" pitchFamily="18" charset="0"/>
                          </a:rPr>
                        </m:ctrlPr>
                      </m:sSupPr>
                      <m:e>
                        <m:acc>
                          <m:accPr>
                            <m:chr m:val="̅"/>
                            <m:ctrlPr>
                              <a:rPr lang="en-US" sz="900" i="1">
                                <a:solidFill>
                                  <a:schemeClr val="tx2"/>
                                </a:solidFill>
                                <a:latin typeface="Cambria Math" panose="02040503050406030204" pitchFamily="18" charset="0"/>
                              </a:rPr>
                            </m:ctrlPr>
                          </m:accPr>
                          <m:e>
                            <m:r>
                              <a:rPr lang="en-US" sz="900" i="1">
                                <a:solidFill>
                                  <a:schemeClr val="tx2"/>
                                </a:solidFill>
                                <a:latin typeface="Cambria Math" panose="02040503050406030204" pitchFamily="18" charset="0"/>
                              </a:rPr>
                              <m:t>𝜔</m:t>
                            </m:r>
                          </m:e>
                        </m:acc>
                      </m:e>
                      <m:sup>
                        <m:r>
                          <a:rPr lang="en-US" sz="900" i="1">
                            <a:solidFill>
                              <a:schemeClr val="tx2"/>
                            </a:solidFill>
                            <a:latin typeface="Cambria Math" panose="02040503050406030204" pitchFamily="18" charset="0"/>
                          </a:rPr>
                          <m:t>𝐷</m:t>
                        </m:r>
                      </m:sup>
                    </m:sSup>
                  </m:oMath>
                </a14:m>
                <a:r>
                  <a:rPr lang="en-US" sz="900" dirty="0">
                    <a:solidFill>
                      <a:schemeClr val="tx2"/>
                    </a:solidFill>
                  </a:rPr>
                  <a:t> is the production share of data investments, and  </a:t>
                </a:r>
                <a14:m>
                  <m:oMath xmlns:m="http://schemas.openxmlformats.org/officeDocument/2006/math">
                    <m:r>
                      <a:rPr lang="en-US" sz="900" i="1">
                        <a:solidFill>
                          <a:schemeClr val="tx2"/>
                        </a:solidFill>
                        <a:latin typeface="Cambria Math" panose="02040503050406030204" pitchFamily="18" charset="0"/>
                      </a:rPr>
                      <m:t>(−</m:t>
                    </m:r>
                    <m:acc>
                      <m:accPr>
                        <m:chr m:val="̇"/>
                        <m:ctrlPr>
                          <a:rPr lang="en-US" sz="900" i="1">
                            <a:solidFill>
                              <a:schemeClr val="tx2"/>
                            </a:solidFill>
                            <a:latin typeface="Cambria Math" panose="02040503050406030204" pitchFamily="18" charset="0"/>
                          </a:rPr>
                        </m:ctrlPr>
                      </m:accPr>
                      <m:e>
                        <m:r>
                          <a:rPr lang="en-US" sz="900" i="1">
                            <a:solidFill>
                              <a:schemeClr val="tx2"/>
                            </a:solidFill>
                            <a:latin typeface="Cambria Math" panose="02040503050406030204" pitchFamily="18" charset="0"/>
                          </a:rPr>
                          <m:t>𝑝</m:t>
                        </m:r>
                      </m:e>
                    </m:acc>
                    <m:r>
                      <a:rPr lang="en-US" sz="900" i="1">
                        <a:solidFill>
                          <a:schemeClr val="tx2"/>
                        </a:solidFill>
                        <a:latin typeface="Cambria Math" panose="02040503050406030204" pitchFamily="18" charset="0"/>
                      </a:rPr>
                      <m:t>)</m:t>
                    </m:r>
                  </m:oMath>
                </a14:m>
                <a:r>
                  <a:rPr lang="en-US" sz="900" dirty="0">
                    <a:solidFill>
                      <a:schemeClr val="tx2"/>
                    </a:solidFill>
                  </a:rPr>
                  <a:t> is the relative productivity of data measured as the rate of decline in the relative price of data assets (sign reversed). The calculations in the table assume labor’s share of total income, </a:t>
                </a:r>
                <a14:m>
                  <m:oMath xmlns:m="http://schemas.openxmlformats.org/officeDocument/2006/math">
                    <m:sSup>
                      <m:sSupPr>
                        <m:ctrlPr>
                          <a:rPr lang="en-US" sz="900" i="1">
                            <a:solidFill>
                              <a:schemeClr val="tx2"/>
                            </a:solidFill>
                            <a:latin typeface="Cambria Math" panose="02040503050406030204" pitchFamily="18" charset="0"/>
                          </a:rPr>
                        </m:ctrlPr>
                      </m:sSupPr>
                      <m:e>
                        <m:acc>
                          <m:accPr>
                            <m:chr m:val="̅"/>
                            <m:ctrlPr>
                              <a:rPr lang="en-US" sz="900" i="1">
                                <a:solidFill>
                                  <a:schemeClr val="tx2"/>
                                </a:solidFill>
                                <a:latin typeface="Cambria Math" panose="02040503050406030204" pitchFamily="18" charset="0"/>
                              </a:rPr>
                            </m:ctrlPr>
                          </m:accPr>
                          <m:e>
                            <m:r>
                              <a:rPr lang="en-US" sz="900" i="1">
                                <a:solidFill>
                                  <a:schemeClr val="tx2"/>
                                </a:solidFill>
                                <a:latin typeface="Cambria Math" panose="02040503050406030204" pitchFamily="18" charset="0"/>
                              </a:rPr>
                              <m:t>𝑣</m:t>
                            </m:r>
                          </m:e>
                        </m:acc>
                      </m:e>
                      <m:sup>
                        <m:r>
                          <a:rPr lang="en-US" sz="900" i="1">
                            <a:solidFill>
                              <a:schemeClr val="tx2"/>
                            </a:solidFill>
                            <a:latin typeface="Cambria Math" panose="02040503050406030204" pitchFamily="18" charset="0"/>
                          </a:rPr>
                          <m:t>𝐿</m:t>
                        </m:r>
                      </m:sup>
                    </m:sSup>
                  </m:oMath>
                </a14:m>
                <a:r>
                  <a:rPr lang="en-US" sz="900" dirty="0">
                    <a:solidFill>
                      <a:schemeClr val="tx2"/>
                    </a:solidFill>
                  </a:rPr>
                  <a:t>, equals .7.  For a derivation, see Oulton (2012) or Byrne and Corrado (2017).</a:t>
                </a:r>
              </a:p>
            </p:txBody>
          </p:sp>
        </mc:Choice>
        <mc:Fallback xmlns="">
          <p:sp>
            <p:nvSpPr>
              <p:cNvPr id="5" name="TextBox 4">
                <a:extLst>
                  <a:ext uri="{FF2B5EF4-FFF2-40B4-BE49-F238E27FC236}">
                    <a16:creationId xmlns:a16="http://schemas.microsoft.com/office/drawing/2014/main" id="{0B8CC6DA-7026-964F-863D-D716FDF31917}"/>
                  </a:ext>
                </a:extLst>
              </p:cNvPr>
              <p:cNvSpPr txBox="1">
                <a:spLocks noRot="1" noChangeAspect="1" noMove="1" noResize="1" noEditPoints="1" noAdjustHandles="1" noChangeArrowheads="1" noChangeShapeType="1" noTextEdit="1"/>
              </p:cNvSpPr>
              <p:nvPr/>
            </p:nvSpPr>
            <p:spPr>
              <a:xfrm>
                <a:off x="6066147" y="5284050"/>
                <a:ext cx="5734639" cy="1102481"/>
              </a:xfrm>
              <a:prstGeom prst="rect">
                <a:avLst/>
              </a:prstGeom>
              <a:blipFill>
                <a:blip r:embed="rId3"/>
                <a:stretch>
                  <a:fillRect b="-1136"/>
                </a:stretch>
              </a:blipFill>
            </p:spPr>
            <p:txBody>
              <a:bodyPr/>
              <a:lstStyle/>
              <a:p>
                <a:r>
                  <a:rPr lang="en-US">
                    <a:noFill/>
                  </a:rPr>
                  <a:t> </a:t>
                </a:r>
              </a:p>
            </p:txBody>
          </p:sp>
        </mc:Fallback>
      </mc:AlternateContent>
    </p:spTree>
    <p:extLst>
      <p:ext uri="{BB962C8B-B14F-4D97-AF65-F5344CB8AC3E}">
        <p14:creationId xmlns:p14="http://schemas.microsoft.com/office/powerpoint/2010/main" val="412474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1AF5-BB74-AF48-B5A9-548D7F35EBD2}"/>
              </a:ext>
            </a:extLst>
          </p:cNvPr>
          <p:cNvSpPr>
            <a:spLocks noGrp="1"/>
          </p:cNvSpPr>
          <p:nvPr>
            <p:ph type="title"/>
          </p:nvPr>
        </p:nvSpPr>
        <p:spPr/>
        <p:txBody>
          <a:bodyPr/>
          <a:lstStyle/>
          <a:p>
            <a:r>
              <a:rPr lang="en-US" dirty="0"/>
              <a:t>Intangible investment a factor behind growth in productivity dispersion at the firm level</a:t>
            </a:r>
          </a:p>
        </p:txBody>
      </p:sp>
      <p:graphicFrame>
        <p:nvGraphicFramePr>
          <p:cNvPr id="4" name="Content Placeholder 3">
            <a:extLst>
              <a:ext uri="{FF2B5EF4-FFF2-40B4-BE49-F238E27FC236}">
                <a16:creationId xmlns:a16="http://schemas.microsoft.com/office/drawing/2014/main" id="{E010B7AB-BD31-E644-BAC4-1386A16D5B19}"/>
              </a:ext>
            </a:extLst>
          </p:cNvPr>
          <p:cNvGraphicFramePr>
            <a:graphicFrameLocks noGrp="1"/>
          </p:cNvGraphicFramePr>
          <p:nvPr>
            <p:ph idx="1"/>
          </p:nvPr>
        </p:nvGraphicFramePr>
        <p:xfrm>
          <a:off x="2197101" y="2020759"/>
          <a:ext cx="7118089" cy="384142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0B5C158-CEC5-654F-A534-A0F26833D225}"/>
              </a:ext>
            </a:extLst>
          </p:cNvPr>
          <p:cNvSpPr txBox="1"/>
          <p:nvPr/>
        </p:nvSpPr>
        <p:spPr>
          <a:xfrm>
            <a:off x="2343911" y="1406952"/>
            <a:ext cx="6494085" cy="646331"/>
          </a:xfrm>
          <a:prstGeom prst="rect">
            <a:avLst/>
          </a:prstGeom>
          <a:noFill/>
        </p:spPr>
        <p:txBody>
          <a:bodyPr wrap="none" rtlCol="0">
            <a:spAutoFit/>
          </a:bodyPr>
          <a:lstStyle/>
          <a:p>
            <a:r>
              <a:rPr lang="en-US" dirty="0">
                <a:solidFill>
                  <a:schemeClr val="tx2"/>
                </a:solidFill>
              </a:rPr>
              <a:t>Evolution of firm-level productivity dispersion by intangible</a:t>
            </a:r>
          </a:p>
          <a:p>
            <a:r>
              <a:rPr lang="en-US" dirty="0">
                <a:solidFill>
                  <a:schemeClr val="tx2"/>
                </a:solidFill>
              </a:rPr>
              <a:t>intensity of industry in a regression framework, after controls*</a:t>
            </a:r>
          </a:p>
        </p:txBody>
      </p:sp>
      <p:sp>
        <p:nvSpPr>
          <p:cNvPr id="7" name="Content Placeholder 2">
            <a:extLst>
              <a:ext uri="{FF2B5EF4-FFF2-40B4-BE49-F238E27FC236}">
                <a16:creationId xmlns:a16="http://schemas.microsoft.com/office/drawing/2014/main" id="{94A1941C-2F7C-DC43-8489-C511862DAF6F}"/>
              </a:ext>
            </a:extLst>
          </p:cNvPr>
          <p:cNvSpPr>
            <a:spLocks noGrp="1"/>
          </p:cNvSpPr>
          <p:nvPr/>
        </p:nvSpPr>
        <p:spPr bwMode="auto">
          <a:xfrm>
            <a:off x="6559464" y="1423988"/>
            <a:ext cx="38877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spcBef>
                <a:spcPts val="600"/>
              </a:spcBef>
              <a:spcAft>
                <a:spcPct val="0"/>
              </a:spcAft>
              <a:buClr>
                <a:schemeClr val="tx1"/>
              </a:buClr>
              <a:buFont typeface="Wingdings" pitchFamily="2" charset="2"/>
              <a:buChar char="§"/>
              <a:defRPr sz="2000" kern="1200">
                <a:solidFill>
                  <a:schemeClr val="tx2"/>
                </a:solidFill>
                <a:latin typeface="Arial" pitchFamily="34" charset="0"/>
                <a:ea typeface="+mn-ea"/>
                <a:cs typeface="Arial" pitchFamily="34" charset="0"/>
              </a:defRPr>
            </a:lvl1pPr>
            <a:lvl2pPr marL="519113" indent="-285750" algn="l" rtl="0" eaLnBrk="1" fontAlgn="base" hangingPunct="1">
              <a:spcBef>
                <a:spcPts val="600"/>
              </a:spcBef>
              <a:spcAft>
                <a:spcPct val="0"/>
              </a:spcAft>
              <a:buClr>
                <a:schemeClr val="tx1"/>
              </a:buClr>
              <a:buFont typeface="Wingdings" pitchFamily="2" charset="2"/>
              <a:buChar char="ü"/>
              <a:defRPr kern="1200" baseline="0">
                <a:solidFill>
                  <a:schemeClr val="tx2"/>
                </a:solidFill>
                <a:latin typeface="+mj-lt"/>
                <a:ea typeface="+mn-ea"/>
                <a:cs typeface="Arial" pitchFamily="34" charset="0"/>
              </a:defRPr>
            </a:lvl2pPr>
            <a:lvl3pPr marL="749300" indent="-228600" algn="l" rtl="0" eaLnBrk="1" fontAlgn="base" hangingPunct="1">
              <a:spcBef>
                <a:spcPts val="600"/>
              </a:spcBef>
              <a:spcAft>
                <a:spcPct val="0"/>
              </a:spcAft>
              <a:buClr>
                <a:schemeClr val="tx1"/>
              </a:buClr>
              <a:buFont typeface="Arial" charset="0"/>
              <a:buChar char="–"/>
              <a:defRPr sz="1600" kern="1200" baseline="0">
                <a:solidFill>
                  <a:schemeClr val="tx2"/>
                </a:solidFill>
                <a:latin typeface="Arial" pitchFamily="34" charset="0"/>
                <a:ea typeface="+mn-ea"/>
                <a:cs typeface="Arial" pitchFamily="34" charset="0"/>
              </a:defRPr>
            </a:lvl3pPr>
            <a:lvl4pPr marL="973138" indent="-228600" algn="l" rtl="0" eaLnBrk="1" fontAlgn="base" hangingPunct="1">
              <a:spcBef>
                <a:spcPts val="600"/>
              </a:spcBef>
              <a:spcAft>
                <a:spcPct val="0"/>
              </a:spcAft>
              <a:buClr>
                <a:schemeClr val="tx1"/>
              </a:buClr>
              <a:buFont typeface="Arial" charset="0"/>
              <a:buChar char="–"/>
              <a:defRPr sz="1400" kern="1200">
                <a:solidFill>
                  <a:schemeClr val="tx2"/>
                </a:solidFill>
                <a:latin typeface="Arial" pitchFamily="34" charset="0"/>
                <a:ea typeface="+mn-ea"/>
                <a:cs typeface="Arial" pitchFamily="34" charset="0"/>
              </a:defRPr>
            </a:lvl4pPr>
            <a:lvl5pPr marL="1206500" indent="-228600" algn="l" rtl="0" eaLnBrk="1" fontAlgn="base" hangingPunct="1">
              <a:spcBef>
                <a:spcPts val="600"/>
              </a:spcBef>
              <a:spcAft>
                <a:spcPct val="0"/>
              </a:spcAft>
              <a:buClr>
                <a:schemeClr val="tx1"/>
              </a:buClr>
              <a:buFont typeface="Arial"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9" name="Rectangle 8">
            <a:extLst>
              <a:ext uri="{FF2B5EF4-FFF2-40B4-BE49-F238E27FC236}">
                <a16:creationId xmlns:a16="http://schemas.microsoft.com/office/drawing/2014/main" id="{709960DD-DD08-774B-AA4C-5EAA0EA064B0}"/>
              </a:ext>
            </a:extLst>
          </p:cNvPr>
          <p:cNvSpPr/>
          <p:nvPr/>
        </p:nvSpPr>
        <p:spPr>
          <a:xfrm>
            <a:off x="1862203" y="5862181"/>
            <a:ext cx="8338033" cy="523220"/>
          </a:xfrm>
          <a:prstGeom prst="rect">
            <a:avLst/>
          </a:prstGeom>
        </p:spPr>
        <p:txBody>
          <a:bodyPr wrap="square">
            <a:spAutoFit/>
          </a:bodyPr>
          <a:lstStyle/>
          <a:p>
            <a:r>
              <a:rPr lang="en-US" sz="1400" i="1" dirty="0">
                <a:solidFill>
                  <a:schemeClr val="tx2"/>
                </a:solidFill>
              </a:rPr>
              <a:t>* Classification of industries according to intangibles intensity based on INTAN-Invest data.</a:t>
            </a:r>
          </a:p>
          <a:p>
            <a:r>
              <a:rPr lang="en-US" sz="1400" i="1" dirty="0">
                <a:solidFill>
                  <a:schemeClr val="tx2"/>
                </a:solidFill>
              </a:rPr>
              <a:t>Source: Preliminary results from Corrado, Criscuolo, Haskel, Himbert, and </a:t>
            </a:r>
            <a:r>
              <a:rPr lang="en-US" sz="1400" i="1" dirty="0" err="1">
                <a:solidFill>
                  <a:schemeClr val="tx2"/>
                </a:solidFill>
              </a:rPr>
              <a:t>Jona-Lasino</a:t>
            </a:r>
            <a:r>
              <a:rPr lang="en-US" sz="1400" i="1" dirty="0">
                <a:solidFill>
                  <a:schemeClr val="tx2"/>
                </a:solidFill>
              </a:rPr>
              <a:t> (2021)</a:t>
            </a:r>
          </a:p>
        </p:txBody>
      </p:sp>
    </p:spTree>
    <p:extLst>
      <p:ext uri="{BB962C8B-B14F-4D97-AF65-F5344CB8AC3E}">
        <p14:creationId xmlns:p14="http://schemas.microsoft.com/office/powerpoint/2010/main" val="3714515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1A347-F222-CD4C-9050-C0950BABEDEF}"/>
              </a:ext>
            </a:extLst>
          </p:cNvPr>
          <p:cNvSpPr>
            <a:spLocks noGrp="1"/>
          </p:cNvSpPr>
          <p:nvPr>
            <p:ph type="title"/>
          </p:nvPr>
        </p:nvSpPr>
        <p:spPr/>
        <p:txBody>
          <a:bodyPr/>
          <a:lstStyle/>
          <a:p>
            <a:r>
              <a:rPr lang="en-US" dirty="0"/>
              <a:t>Ex post rate of return for market sector industries not consistent with significant increase in market power after accounting </a:t>
            </a:r>
            <a:r>
              <a:rPr lang="en-US"/>
              <a:t>for intangibles</a:t>
            </a:r>
            <a:endParaRPr lang="en-US" dirty="0"/>
          </a:p>
        </p:txBody>
      </p:sp>
      <p:graphicFrame>
        <p:nvGraphicFramePr>
          <p:cNvPr id="4" name="Content Placeholder 3">
            <a:extLst>
              <a:ext uri="{FF2B5EF4-FFF2-40B4-BE49-F238E27FC236}">
                <a16:creationId xmlns:a16="http://schemas.microsoft.com/office/drawing/2014/main" id="{1F3ACE95-EAC1-FF40-AC62-5169F2B72638}"/>
              </a:ext>
            </a:extLst>
          </p:cNvPr>
          <p:cNvGraphicFramePr>
            <a:graphicFrameLocks noGrp="1"/>
          </p:cNvGraphicFramePr>
          <p:nvPr>
            <p:ph idx="1"/>
            <p:extLst>
              <p:ext uri="{D42A27DB-BD31-4B8C-83A1-F6EECF244321}">
                <p14:modId xmlns:p14="http://schemas.microsoft.com/office/powerpoint/2010/main" val="301415589"/>
              </p:ext>
            </p:extLst>
          </p:nvPr>
        </p:nvGraphicFramePr>
        <p:xfrm>
          <a:off x="2586038" y="1814513"/>
          <a:ext cx="6472237" cy="44561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137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4DF6B-F2ED-7343-9BF9-169051D22E77}"/>
              </a:ext>
            </a:extLst>
          </p:cNvPr>
          <p:cNvSpPr>
            <a:spLocks noGrp="1"/>
          </p:cNvSpPr>
          <p:nvPr>
            <p:ph type="title"/>
          </p:nvPr>
        </p:nvSpPr>
        <p:spPr/>
        <p:txBody>
          <a:bodyPr/>
          <a:lstStyle/>
          <a:p>
            <a:r>
              <a:rPr lang="en-US" dirty="0"/>
              <a:t>Data and digital-based business platforms</a:t>
            </a:r>
          </a:p>
        </p:txBody>
      </p:sp>
      <p:sp>
        <p:nvSpPr>
          <p:cNvPr id="3" name="Content Placeholder 2">
            <a:extLst>
              <a:ext uri="{FF2B5EF4-FFF2-40B4-BE49-F238E27FC236}">
                <a16:creationId xmlns:a16="http://schemas.microsoft.com/office/drawing/2014/main" id="{523AE4CF-D05B-4940-B6F0-DE327027103B}"/>
              </a:ext>
            </a:extLst>
          </p:cNvPr>
          <p:cNvSpPr>
            <a:spLocks noGrp="1"/>
          </p:cNvSpPr>
          <p:nvPr>
            <p:ph idx="1"/>
          </p:nvPr>
        </p:nvSpPr>
        <p:spPr>
          <a:xfrm>
            <a:off x="912284" y="1814519"/>
            <a:ext cx="5809027" cy="4456098"/>
          </a:xfrm>
        </p:spPr>
        <p:txBody>
          <a:bodyPr/>
          <a:lstStyle/>
          <a:p>
            <a:r>
              <a:rPr lang="en-US" dirty="0"/>
              <a:t>Digital transformation is affecting whole societies, and is a topic of interest in many disciplines</a:t>
            </a:r>
          </a:p>
          <a:p>
            <a:r>
              <a:rPr lang="en-US" dirty="0"/>
              <a:t>In a digitizing economy, many economic activities are potentially driven by data.</a:t>
            </a:r>
          </a:p>
          <a:p>
            <a:r>
              <a:rPr lang="en-US" dirty="0"/>
              <a:t>Data are becoming a key corporate asset, complemented with analytics, and organizations are </a:t>
            </a:r>
          </a:p>
          <a:p>
            <a:pPr lvl="1"/>
            <a:r>
              <a:rPr lang="en-US" dirty="0"/>
              <a:t>Investing heavily in digital platforms and the </a:t>
            </a:r>
            <a:r>
              <a:rPr lang="en-US" i="1" dirty="0"/>
              <a:t>accumulation of proprietary data and its analysis</a:t>
            </a:r>
          </a:p>
          <a:p>
            <a:pPr lvl="1"/>
            <a:r>
              <a:rPr lang="en-US" dirty="0"/>
              <a:t>Demanding a workforce with skills in data science</a:t>
            </a:r>
          </a:p>
          <a:p>
            <a:pPr lvl="1"/>
            <a:endParaRPr lang="en-US" dirty="0"/>
          </a:p>
          <a:p>
            <a:pPr lvl="1"/>
            <a:endParaRPr lang="en-US" dirty="0"/>
          </a:p>
        </p:txBody>
      </p:sp>
      <p:sp>
        <p:nvSpPr>
          <p:cNvPr id="4" name="TextBox 3">
            <a:extLst>
              <a:ext uri="{FF2B5EF4-FFF2-40B4-BE49-F238E27FC236}">
                <a16:creationId xmlns:a16="http://schemas.microsoft.com/office/drawing/2014/main" id="{6EC4C8B2-9A66-AF4E-86C6-0941418086F7}"/>
              </a:ext>
            </a:extLst>
          </p:cNvPr>
          <p:cNvSpPr txBox="1"/>
          <p:nvPr/>
        </p:nvSpPr>
        <p:spPr>
          <a:xfrm>
            <a:off x="7520036" y="1800238"/>
            <a:ext cx="3608680" cy="1754326"/>
          </a:xfrm>
          <a:prstGeom prst="rect">
            <a:avLst/>
          </a:prstGeom>
          <a:noFill/>
        </p:spPr>
        <p:txBody>
          <a:bodyPr wrap="none" rtlCol="0">
            <a:spAutoFit/>
          </a:bodyPr>
          <a:lstStyle/>
          <a:p>
            <a:pPr algn="ctr"/>
            <a:r>
              <a:rPr lang="en-US" dirty="0"/>
              <a:t>Many claims in business and </a:t>
            </a:r>
          </a:p>
          <a:p>
            <a:pPr algn="ctr"/>
            <a:r>
              <a:rPr lang="en-US" dirty="0"/>
              <a:t>technology literature:</a:t>
            </a:r>
          </a:p>
          <a:p>
            <a:endParaRPr lang="en-US" dirty="0"/>
          </a:p>
          <a:p>
            <a:pPr marL="285750" indent="-285750">
              <a:buFont typeface="Arial" panose="020B0604020202020204" pitchFamily="34" charset="0"/>
              <a:buChar char="•"/>
            </a:pPr>
            <a:endParaRPr lang="en-US" dirty="0"/>
          </a:p>
          <a:p>
            <a:endParaRPr lang="en-US" dirty="0"/>
          </a:p>
          <a:p>
            <a:endParaRPr lang="en-US" dirty="0"/>
          </a:p>
        </p:txBody>
      </p:sp>
      <p:sp>
        <p:nvSpPr>
          <p:cNvPr id="5" name="Rounded Rectangular Callout 4">
            <a:extLst>
              <a:ext uri="{FF2B5EF4-FFF2-40B4-BE49-F238E27FC236}">
                <a16:creationId xmlns:a16="http://schemas.microsoft.com/office/drawing/2014/main" id="{ACBCCF47-7293-1247-A827-1E21ADB3C45B}"/>
              </a:ext>
            </a:extLst>
          </p:cNvPr>
          <p:cNvSpPr/>
          <p:nvPr/>
        </p:nvSpPr>
        <p:spPr>
          <a:xfrm>
            <a:off x="7859400" y="2773321"/>
            <a:ext cx="3619306" cy="2053203"/>
          </a:xfrm>
          <a:prstGeom prst="wedgeRoundRectCallout">
            <a:avLst>
              <a:gd name="adj1" fmla="val -28681"/>
              <a:gd name="adj2" fmla="val -64286"/>
              <a:gd name="adj3" fmla="val 16667"/>
            </a:avLst>
          </a:prstGeom>
          <a:gradFill flip="none" rotWithShape="1">
            <a:gsLst>
              <a:gs pos="0">
                <a:srgbClr val="3E9EFF">
                  <a:tint val="66000"/>
                  <a:satMod val="160000"/>
                </a:srgbClr>
              </a:gs>
              <a:gs pos="50000">
                <a:srgbClr val="3E9EFF">
                  <a:tint val="44500"/>
                  <a:satMod val="160000"/>
                </a:srgbClr>
              </a:gs>
              <a:gs pos="100000">
                <a:srgbClr val="3E9EFF">
                  <a:tint val="23500"/>
                  <a:satMod val="160000"/>
                </a:srgbClr>
              </a:gs>
            </a:gsLst>
            <a:lin ang="2700000" scaled="1"/>
            <a:tileRect/>
          </a:gra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2"/>
                </a:solidFill>
              </a:rPr>
              <a:t>Volume is growing &gt; 50% per year</a:t>
            </a:r>
          </a:p>
          <a:p>
            <a:pPr marL="285750" indent="-285750">
              <a:buFont typeface="Arial" panose="020B0604020202020204" pitchFamily="34" charset="0"/>
              <a:buChar char="•"/>
            </a:pPr>
            <a:r>
              <a:rPr lang="en-US" sz="1600" dirty="0">
                <a:solidFill>
                  <a:schemeClr val="tx2"/>
                </a:solidFill>
              </a:rPr>
              <a:t>“Data is the new oil”</a:t>
            </a:r>
          </a:p>
          <a:p>
            <a:pPr marL="285750" indent="-285750">
              <a:buFont typeface="Arial" panose="020B0604020202020204" pitchFamily="34" charset="0"/>
              <a:buChar char="•"/>
            </a:pPr>
            <a:r>
              <a:rPr lang="en-US" sz="1600" dirty="0">
                <a:solidFill>
                  <a:schemeClr val="tx2"/>
                </a:solidFill>
              </a:rPr>
              <a:t>Digital transformation of business and societies:</a:t>
            </a:r>
          </a:p>
          <a:p>
            <a:r>
              <a:rPr lang="en-US" sz="1600" dirty="0">
                <a:solidFill>
                  <a:schemeClr val="tx2"/>
                </a:solidFill>
              </a:rPr>
              <a:t>      “You ain’t seen nothing yet”</a:t>
            </a:r>
          </a:p>
        </p:txBody>
      </p:sp>
    </p:spTree>
    <p:extLst>
      <p:ext uri="{BB962C8B-B14F-4D97-AF65-F5344CB8AC3E}">
        <p14:creationId xmlns:p14="http://schemas.microsoft.com/office/powerpoint/2010/main" val="296637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A576-6242-7848-88A9-897C4EED5D84}"/>
              </a:ext>
            </a:extLst>
          </p:cNvPr>
          <p:cNvSpPr>
            <a:spLocks noGrp="1"/>
          </p:cNvSpPr>
          <p:nvPr>
            <p:ph type="title"/>
          </p:nvPr>
        </p:nvSpPr>
        <p:spPr>
          <a:xfrm>
            <a:off x="897468" y="587384"/>
            <a:ext cx="8298487" cy="836613"/>
          </a:xfrm>
        </p:spPr>
        <p:txBody>
          <a:bodyPr wrap="square" anchor="t">
            <a:normAutofit/>
          </a:bodyPr>
          <a:lstStyle/>
          <a:p>
            <a:r>
              <a:rPr lang="en-US" dirty="0"/>
              <a:t>Data value creation: What do technologists and business strategists say?</a:t>
            </a:r>
          </a:p>
        </p:txBody>
      </p:sp>
      <p:pic>
        <p:nvPicPr>
          <p:cNvPr id="20" name="Picture 19" descr="Diagram&#10;&#10;Description automatically generated with medium confidence">
            <a:extLst>
              <a:ext uri="{FF2B5EF4-FFF2-40B4-BE49-F238E27FC236}">
                <a16:creationId xmlns:a16="http://schemas.microsoft.com/office/drawing/2014/main" id="{6135DE48-594F-8A48-8885-3682149ED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04" y="1843531"/>
            <a:ext cx="4279465" cy="4456140"/>
          </a:xfrm>
          <a:prstGeom prst="rect">
            <a:avLst/>
          </a:prstGeom>
        </p:spPr>
      </p:pic>
      <p:sp>
        <p:nvSpPr>
          <p:cNvPr id="21" name="Text Box 228">
            <a:extLst>
              <a:ext uri="{FF2B5EF4-FFF2-40B4-BE49-F238E27FC236}">
                <a16:creationId xmlns:a16="http://schemas.microsoft.com/office/drawing/2014/main" id="{3426447F-3DCB-CE41-896F-BB6DCF469042}"/>
              </a:ext>
            </a:extLst>
          </p:cNvPr>
          <p:cNvSpPr txBox="1"/>
          <p:nvPr/>
        </p:nvSpPr>
        <p:spPr>
          <a:xfrm>
            <a:off x="468141" y="1678276"/>
            <a:ext cx="3407241" cy="33050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Data </a:t>
            </a:r>
            <a:r>
              <a:rPr lang="en-US"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value chain</a:t>
            </a:r>
            <a:endParaRPr lang="en-US" sz="14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6DEEA642-D96C-FA47-B386-963A8861121C}"/>
              </a:ext>
            </a:extLst>
          </p:cNvPr>
          <p:cNvSpPr>
            <a:spLocks noGrp="1"/>
          </p:cNvSpPr>
          <p:nvPr>
            <p:ph idx="1"/>
          </p:nvPr>
        </p:nvSpPr>
        <p:spPr>
          <a:xfrm>
            <a:off x="6831215" y="2008785"/>
            <a:ext cx="4729479" cy="4428392"/>
          </a:xfrm>
        </p:spPr>
        <p:txBody>
          <a:bodyPr wrap="square" anchor="t">
            <a:normAutofit/>
          </a:bodyPr>
          <a:lstStyle/>
          <a:p>
            <a:pPr>
              <a:lnSpc>
                <a:spcPct val="90000"/>
              </a:lnSpc>
            </a:pPr>
            <a:r>
              <a:rPr lang="en-US" b="1" dirty="0"/>
              <a:t>Data stores</a:t>
            </a:r>
            <a:r>
              <a:rPr lang="en-US" dirty="0"/>
              <a:t> are raw records not yet cleaned, formatted, or transformed for analysis</a:t>
            </a:r>
          </a:p>
          <a:p>
            <a:pPr>
              <a:lnSpc>
                <a:spcPct val="90000"/>
              </a:lnSpc>
            </a:pPr>
            <a:r>
              <a:rPr lang="en-US" b="1" dirty="0"/>
              <a:t>Databases</a:t>
            </a:r>
            <a:r>
              <a:rPr lang="en-US" dirty="0"/>
              <a:t> consist of transformed raw data suitable for some form of data analytics or visualization  </a:t>
            </a:r>
          </a:p>
          <a:p>
            <a:pPr>
              <a:lnSpc>
                <a:spcPct val="90000"/>
              </a:lnSpc>
            </a:pPr>
            <a:r>
              <a:rPr lang="en-US" b="1" dirty="0"/>
              <a:t>Data intelligence</a:t>
            </a:r>
            <a:r>
              <a:rPr lang="en-US" dirty="0"/>
              <a:t> reflects the further integration of data with advanced analytic tools</a:t>
            </a:r>
          </a:p>
          <a:p>
            <a:pPr lvl="1">
              <a:lnSpc>
                <a:spcPct val="90000"/>
              </a:lnSpc>
            </a:pPr>
            <a:r>
              <a:rPr lang="en-US" dirty="0"/>
              <a:t>Most valuable stage of the value chain</a:t>
            </a:r>
          </a:p>
          <a:p>
            <a:pPr lvl="1">
              <a:lnSpc>
                <a:spcPct val="90000"/>
              </a:lnSpc>
            </a:pPr>
            <a:r>
              <a:rPr lang="en-US" dirty="0"/>
              <a:t>Data intelligence takes on many forms, e.g., scientific, engineering design, marketing, business strategy (business models and logistics)</a:t>
            </a:r>
          </a:p>
        </p:txBody>
      </p:sp>
    </p:spTree>
    <p:extLst>
      <p:ext uri="{BB962C8B-B14F-4D97-AF65-F5344CB8AC3E}">
        <p14:creationId xmlns:p14="http://schemas.microsoft.com/office/powerpoint/2010/main" val="8138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A576-6242-7848-88A9-897C4EED5D84}"/>
              </a:ext>
            </a:extLst>
          </p:cNvPr>
          <p:cNvSpPr>
            <a:spLocks noGrp="1"/>
          </p:cNvSpPr>
          <p:nvPr>
            <p:ph type="title"/>
          </p:nvPr>
        </p:nvSpPr>
        <p:spPr>
          <a:xfrm>
            <a:off x="897468" y="587384"/>
            <a:ext cx="10684933" cy="836613"/>
          </a:xfrm>
        </p:spPr>
        <p:txBody>
          <a:bodyPr wrap="square" anchor="t">
            <a:normAutofit/>
          </a:bodyPr>
          <a:lstStyle/>
          <a:p>
            <a:r>
              <a:rPr lang="en-US" dirty="0"/>
              <a:t>Data as an intangible asset </a:t>
            </a:r>
          </a:p>
        </p:txBody>
      </p:sp>
      <p:sp>
        <p:nvSpPr>
          <p:cNvPr id="3" name="Content Placeholder 2">
            <a:extLst>
              <a:ext uri="{FF2B5EF4-FFF2-40B4-BE49-F238E27FC236}">
                <a16:creationId xmlns:a16="http://schemas.microsoft.com/office/drawing/2014/main" id="{25C76285-0E59-B542-AB9C-3BF1B8E774BF}"/>
              </a:ext>
            </a:extLst>
          </p:cNvPr>
          <p:cNvSpPr>
            <a:spLocks noGrp="1"/>
          </p:cNvSpPr>
          <p:nvPr>
            <p:ph idx="1"/>
          </p:nvPr>
        </p:nvSpPr>
        <p:spPr>
          <a:xfrm>
            <a:off x="800057" y="1959557"/>
            <a:ext cx="4594174" cy="4633636"/>
          </a:xfrm>
        </p:spPr>
        <p:txBody>
          <a:bodyPr wrap="square" anchor="t">
            <a:normAutofit/>
          </a:bodyPr>
          <a:lstStyle/>
          <a:p>
            <a:pPr>
              <a:lnSpc>
                <a:spcPct val="90000"/>
              </a:lnSpc>
            </a:pPr>
            <a:r>
              <a:rPr lang="en-US" dirty="0"/>
              <a:t>No one-to-one correspondence between components of intangibles and components of data stack </a:t>
            </a:r>
          </a:p>
          <a:p>
            <a:pPr>
              <a:lnSpc>
                <a:spcPct val="90000"/>
              </a:lnSpc>
            </a:pPr>
            <a:r>
              <a:rPr lang="en-US" dirty="0"/>
              <a:t>Intangible investment includes most forms of data intelligence</a:t>
            </a:r>
          </a:p>
          <a:p>
            <a:pPr lvl="1">
              <a:lnSpc>
                <a:spcPct val="90000"/>
              </a:lnSpc>
            </a:pPr>
            <a:r>
              <a:rPr lang="en-US" dirty="0">
                <a:latin typeface="Arial" panose="020B0604020202020204" pitchFamily="34" charset="0"/>
              </a:rPr>
              <a:t>Also, data tools/apps and databases</a:t>
            </a:r>
            <a:endParaRPr lang="en-US" dirty="0"/>
          </a:p>
          <a:p>
            <a:pPr>
              <a:lnSpc>
                <a:spcPct val="90000"/>
              </a:lnSpc>
            </a:pPr>
            <a:r>
              <a:rPr lang="en-US" dirty="0"/>
              <a:t>Research strategy:</a:t>
            </a:r>
          </a:p>
          <a:p>
            <a:pPr lvl="1">
              <a:lnSpc>
                <a:spcPct val="90000"/>
              </a:lnSpc>
            </a:pPr>
            <a:r>
              <a:rPr lang="en-US" dirty="0"/>
              <a:t>Develop independent measures of investments in data assets</a:t>
            </a:r>
          </a:p>
          <a:p>
            <a:pPr lvl="1">
              <a:lnSpc>
                <a:spcPct val="90000"/>
              </a:lnSpc>
            </a:pPr>
            <a:r>
              <a:rPr lang="en-US" dirty="0"/>
              <a:t>Compare with intangible investment</a:t>
            </a:r>
          </a:p>
          <a:p>
            <a:pPr lvl="1">
              <a:lnSpc>
                <a:spcPct val="90000"/>
              </a:lnSpc>
            </a:pPr>
            <a:r>
              <a:rPr lang="en-US" dirty="0"/>
              <a:t>Investigate impacts of proprietary nature of intangible capital (via overlap with data assets) on productivity growth</a:t>
            </a:r>
          </a:p>
          <a:p>
            <a:pPr>
              <a:lnSpc>
                <a:spcPct val="90000"/>
              </a:lnSpc>
            </a:pPr>
            <a:endParaRPr lang="en-US" dirty="0"/>
          </a:p>
          <a:p>
            <a:pPr>
              <a:lnSpc>
                <a:spcPct val="90000"/>
              </a:lnSpc>
            </a:pPr>
            <a:endParaRPr lang="en-US" dirty="0"/>
          </a:p>
          <a:p>
            <a:pPr marL="0" indent="0">
              <a:lnSpc>
                <a:spcPct val="90000"/>
              </a:lnSpc>
              <a:buNone/>
            </a:pPr>
            <a:endParaRPr lang="en-US" dirty="0"/>
          </a:p>
          <a:p>
            <a:pPr>
              <a:lnSpc>
                <a:spcPct val="90000"/>
              </a:lnSpc>
            </a:pPr>
            <a:endParaRPr lang="en-US" dirty="0"/>
          </a:p>
          <a:p>
            <a:pPr>
              <a:lnSpc>
                <a:spcPct val="90000"/>
              </a:lnSpc>
            </a:pPr>
            <a:endParaRPr lang="en-US" dirty="0"/>
          </a:p>
          <a:p>
            <a:pPr>
              <a:lnSpc>
                <a:spcPct val="90000"/>
              </a:lnSpc>
            </a:pPr>
            <a:endParaRPr lang="en-US" sz="1200" dirty="0">
              <a:latin typeface="+mn-lt"/>
            </a:endParaRPr>
          </a:p>
        </p:txBody>
      </p:sp>
      <p:sp>
        <p:nvSpPr>
          <p:cNvPr id="4" name="Ovale 3">
            <a:extLst>
              <a:ext uri="{FF2B5EF4-FFF2-40B4-BE49-F238E27FC236}">
                <a16:creationId xmlns:a16="http://schemas.microsoft.com/office/drawing/2014/main" id="{2E60F949-0CDA-4028-96CD-DDC6325A6508}"/>
              </a:ext>
            </a:extLst>
          </p:cNvPr>
          <p:cNvSpPr/>
          <p:nvPr/>
        </p:nvSpPr>
        <p:spPr>
          <a:xfrm>
            <a:off x="5543550" y="1959557"/>
            <a:ext cx="1385152" cy="4035889"/>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Data</a:t>
            </a:r>
          </a:p>
        </p:txBody>
      </p:sp>
      <p:sp>
        <p:nvSpPr>
          <p:cNvPr id="10" name="Freccia a destra 4">
            <a:extLst>
              <a:ext uri="{FF2B5EF4-FFF2-40B4-BE49-F238E27FC236}">
                <a16:creationId xmlns:a16="http://schemas.microsoft.com/office/drawing/2014/main" id="{C4834AD8-ACA5-4491-BAFA-D8152FEE680E}"/>
              </a:ext>
            </a:extLst>
          </p:cNvPr>
          <p:cNvSpPr txBox="1"/>
          <p:nvPr/>
        </p:nvSpPr>
        <p:spPr>
          <a:xfrm>
            <a:off x="10724321" y="1510748"/>
            <a:ext cx="1053549" cy="4488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600" dirty="0">
                <a:solidFill>
                  <a:schemeClr val="accent2"/>
                </a:solidFill>
              </a:rPr>
              <a:t>Included in GDP</a:t>
            </a:r>
            <a:endParaRPr lang="en-US" sz="1600" kern="1200" dirty="0">
              <a:solidFill>
                <a:schemeClr val="accent2"/>
              </a:solidFill>
            </a:endParaRPr>
          </a:p>
        </p:txBody>
      </p:sp>
      <p:graphicFrame>
        <p:nvGraphicFramePr>
          <p:cNvPr id="11" name="Diagram 227">
            <a:extLst>
              <a:ext uri="{FF2B5EF4-FFF2-40B4-BE49-F238E27FC236}">
                <a16:creationId xmlns:a16="http://schemas.microsoft.com/office/drawing/2014/main" id="{522026D9-11A2-49FA-87F4-A711A74489CE}"/>
              </a:ext>
            </a:extLst>
          </p:cNvPr>
          <p:cNvGraphicFramePr>
            <a:graphicFrameLocks/>
          </p:cNvGraphicFramePr>
          <p:nvPr>
            <p:extLst>
              <p:ext uri="{D42A27DB-BD31-4B8C-83A1-F6EECF244321}">
                <p14:modId xmlns:p14="http://schemas.microsoft.com/office/powerpoint/2010/main" val="2400103585"/>
              </p:ext>
            </p:extLst>
          </p:nvPr>
        </p:nvGraphicFramePr>
        <p:xfrm>
          <a:off x="6579744" y="1959557"/>
          <a:ext cx="5612256"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llout: linea 8">
            <a:extLst>
              <a:ext uri="{FF2B5EF4-FFF2-40B4-BE49-F238E27FC236}">
                <a16:creationId xmlns:a16="http://schemas.microsoft.com/office/drawing/2014/main" id="{C7160239-2D4D-4697-9B1D-DE86C61D20C8}"/>
              </a:ext>
            </a:extLst>
          </p:cNvPr>
          <p:cNvSpPr/>
          <p:nvPr/>
        </p:nvSpPr>
        <p:spPr>
          <a:xfrm>
            <a:off x="8706476" y="2231787"/>
            <a:ext cx="3245231" cy="1880476"/>
          </a:xfrm>
          <a:prstGeom prst="borderCallout1">
            <a:avLst>
              <a:gd name="adj1" fmla="val -568"/>
              <a:gd name="adj2" fmla="val 40927"/>
              <a:gd name="adj3" fmla="val -24640"/>
              <a:gd name="adj4" fmla="val 59551"/>
            </a:avLst>
          </a:prstGeom>
          <a:noFill/>
          <a:ln w="444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llout: linea 8">
            <a:extLst>
              <a:ext uri="{FF2B5EF4-FFF2-40B4-BE49-F238E27FC236}">
                <a16:creationId xmlns:a16="http://schemas.microsoft.com/office/drawing/2014/main" id="{2D2F6870-5DD7-4B49-A756-67BD906450AD}"/>
              </a:ext>
            </a:extLst>
          </p:cNvPr>
          <p:cNvSpPr/>
          <p:nvPr/>
        </p:nvSpPr>
        <p:spPr>
          <a:xfrm>
            <a:off x="8706476" y="4112263"/>
            <a:ext cx="3245231" cy="1359850"/>
          </a:xfrm>
          <a:prstGeom prst="borderCallout1">
            <a:avLst>
              <a:gd name="adj1" fmla="val -568"/>
              <a:gd name="adj2" fmla="val 40927"/>
              <a:gd name="adj3" fmla="val -66428"/>
              <a:gd name="adj4" fmla="val 66155"/>
            </a:avLst>
          </a:prstGeom>
          <a:noFill/>
          <a:ln w="444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destra 4">
            <a:extLst>
              <a:ext uri="{FF2B5EF4-FFF2-40B4-BE49-F238E27FC236}">
                <a16:creationId xmlns:a16="http://schemas.microsoft.com/office/drawing/2014/main" id="{368F5D79-2C59-B14F-91DD-10C99605CF48}"/>
              </a:ext>
            </a:extLst>
          </p:cNvPr>
          <p:cNvSpPr txBox="1"/>
          <p:nvPr/>
        </p:nvSpPr>
        <p:spPr>
          <a:xfrm>
            <a:off x="10736793" y="2728914"/>
            <a:ext cx="1214914" cy="5755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600" dirty="0">
                <a:solidFill>
                  <a:schemeClr val="accent2"/>
                </a:solidFill>
              </a:rPr>
              <a:t>Likely most data intensive</a:t>
            </a:r>
            <a:endParaRPr lang="en-US" sz="1600" kern="1200" dirty="0">
              <a:solidFill>
                <a:schemeClr val="accent2"/>
              </a:solidFill>
            </a:endParaRPr>
          </a:p>
        </p:txBody>
      </p:sp>
    </p:spTree>
    <p:extLst>
      <p:ext uri="{BB962C8B-B14F-4D97-AF65-F5344CB8AC3E}">
        <p14:creationId xmlns:p14="http://schemas.microsoft.com/office/powerpoint/2010/main" val="383038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9" grpId="0" animBg="1"/>
      <p:bldP spid="9" grpId="1" animBg="1"/>
      <p:bldP spid="8"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DD3E-DADE-D24C-9B7D-B88D71AEC5DA}"/>
              </a:ext>
            </a:extLst>
          </p:cNvPr>
          <p:cNvSpPr>
            <a:spLocks noGrp="1"/>
          </p:cNvSpPr>
          <p:nvPr>
            <p:ph type="title"/>
          </p:nvPr>
        </p:nvSpPr>
        <p:spPr/>
        <p:txBody>
          <a:bodyPr/>
          <a:lstStyle/>
          <a:p>
            <a:r>
              <a:rPr lang="en-US" dirty="0"/>
              <a:t>The rise of proprietary data: </a:t>
            </a:r>
            <a:br>
              <a:rPr lang="en-US" dirty="0"/>
            </a:br>
            <a:r>
              <a:rPr lang="en-US" dirty="0"/>
              <a:t>Implications for the intangible assets - macro productivity nexus</a:t>
            </a:r>
          </a:p>
        </p:txBody>
      </p:sp>
      <p:sp>
        <p:nvSpPr>
          <p:cNvPr id="3" name="Content Placeholder 2">
            <a:extLst>
              <a:ext uri="{FF2B5EF4-FFF2-40B4-BE49-F238E27FC236}">
                <a16:creationId xmlns:a16="http://schemas.microsoft.com/office/drawing/2014/main" id="{3038328D-AB5D-EC4F-BA5D-F72398399C16}"/>
              </a:ext>
            </a:extLst>
          </p:cNvPr>
          <p:cNvSpPr>
            <a:spLocks noGrp="1"/>
          </p:cNvSpPr>
          <p:nvPr>
            <p:ph idx="1"/>
          </p:nvPr>
        </p:nvSpPr>
        <p:spPr>
          <a:xfrm>
            <a:off x="897468" y="1814518"/>
            <a:ext cx="9613707" cy="4456098"/>
          </a:xfrm>
        </p:spPr>
        <p:txBody>
          <a:bodyPr/>
          <a:lstStyle/>
          <a:p>
            <a:r>
              <a:rPr lang="en-US" dirty="0"/>
              <a:t>Data as a trade secret</a:t>
            </a:r>
          </a:p>
          <a:p>
            <a:pPr lvl="1"/>
            <a:r>
              <a:rPr lang="en-US" dirty="0"/>
              <a:t>Commercially valuable knowledge becomes more difficult to replicate as, e.g., training data used to develop new intelligence remains closely held</a:t>
            </a:r>
          </a:p>
          <a:p>
            <a:r>
              <a:rPr lang="en-US" dirty="0"/>
              <a:t>Data and data tools as an “innovation in the method of innovation”</a:t>
            </a:r>
          </a:p>
          <a:p>
            <a:pPr lvl="1"/>
            <a:r>
              <a:rPr lang="en-US" dirty="0"/>
              <a:t>Efficiency of innovation-producing activities (intangible investments) improves due to AI adoption and availability of open-source software</a:t>
            </a:r>
          </a:p>
        </p:txBody>
      </p:sp>
    </p:spTree>
    <p:extLst>
      <p:ext uri="{BB962C8B-B14F-4D97-AF65-F5344CB8AC3E}">
        <p14:creationId xmlns:p14="http://schemas.microsoft.com/office/powerpoint/2010/main" val="61632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DD3E-DADE-D24C-9B7D-B88D71AEC5DA}"/>
              </a:ext>
            </a:extLst>
          </p:cNvPr>
          <p:cNvSpPr>
            <a:spLocks noGrp="1"/>
          </p:cNvSpPr>
          <p:nvPr>
            <p:ph type="title"/>
          </p:nvPr>
        </p:nvSpPr>
        <p:spPr/>
        <p:txBody>
          <a:bodyPr/>
          <a:lstStyle/>
          <a:p>
            <a:r>
              <a:rPr lang="en-US" dirty="0"/>
              <a:t>The rise of proprietary data: Data as trade secrets</a:t>
            </a:r>
          </a:p>
        </p:txBody>
      </p:sp>
      <p:sp>
        <p:nvSpPr>
          <p:cNvPr id="3" name="Content Placeholder 2">
            <a:extLst>
              <a:ext uri="{FF2B5EF4-FFF2-40B4-BE49-F238E27FC236}">
                <a16:creationId xmlns:a16="http://schemas.microsoft.com/office/drawing/2014/main" id="{3038328D-AB5D-EC4F-BA5D-F72398399C16}"/>
              </a:ext>
            </a:extLst>
          </p:cNvPr>
          <p:cNvSpPr>
            <a:spLocks noGrp="1"/>
          </p:cNvSpPr>
          <p:nvPr>
            <p:ph idx="1"/>
          </p:nvPr>
        </p:nvSpPr>
        <p:spPr>
          <a:xfrm>
            <a:off x="897468" y="1814518"/>
            <a:ext cx="9613707" cy="4456098"/>
          </a:xfrm>
        </p:spPr>
        <p:txBody>
          <a:bodyPr/>
          <a:lstStyle/>
          <a:p>
            <a:r>
              <a:rPr lang="en-US" dirty="0"/>
              <a:t>Commercially valuable knowledge becomes more difficult to replicate</a:t>
            </a:r>
          </a:p>
          <a:p>
            <a:r>
              <a:rPr lang="en-US" dirty="0"/>
              <a:t>This implies fewer knowledge spillovers/less knowledge diffusion, increased revenue-generating capacity of data asset producers/owners</a:t>
            </a:r>
          </a:p>
          <a:p>
            <a:r>
              <a:rPr lang="en-US" dirty="0"/>
              <a:t>…with potential consequential effects:</a:t>
            </a:r>
          </a:p>
          <a:p>
            <a:pPr lvl="1"/>
            <a:r>
              <a:rPr lang="en-US" dirty="0"/>
              <a:t>Fewer spillovers =&gt; weaker total factor productivity growth</a:t>
            </a:r>
          </a:p>
          <a:p>
            <a:pPr lvl="1"/>
            <a:r>
              <a:rPr lang="en-US" dirty="0"/>
              <a:t>Less knowledge diffusion =&gt; increased productivity dispersion, less competition, concentration of market power</a:t>
            </a:r>
          </a:p>
          <a:p>
            <a:pPr lvl="1"/>
            <a:r>
              <a:rPr lang="en-US" dirty="0"/>
              <a:t>Longer service life of intangible assets  =&gt; higher value of (appropriable) intangible capital, lower ex post calculated RORs, Tobin’s average </a:t>
            </a:r>
            <a:r>
              <a:rPr lang="en-US" i="1" dirty="0"/>
              <a:t>q </a:t>
            </a:r>
            <a:r>
              <a:rPr lang="en-US" dirty="0"/>
              <a:t>closer to  1</a:t>
            </a:r>
          </a:p>
        </p:txBody>
      </p:sp>
    </p:spTree>
    <p:extLst>
      <p:ext uri="{BB962C8B-B14F-4D97-AF65-F5344CB8AC3E}">
        <p14:creationId xmlns:p14="http://schemas.microsoft.com/office/powerpoint/2010/main" val="145110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5DD3E-DADE-D24C-9B7D-B88D71AEC5DA}"/>
              </a:ext>
            </a:extLst>
          </p:cNvPr>
          <p:cNvSpPr>
            <a:spLocks noGrp="1"/>
          </p:cNvSpPr>
          <p:nvPr>
            <p:ph type="title"/>
          </p:nvPr>
        </p:nvSpPr>
        <p:spPr/>
        <p:txBody>
          <a:bodyPr/>
          <a:lstStyle/>
          <a:p>
            <a:r>
              <a:rPr lang="en-US" dirty="0"/>
              <a:t>The rise of proprietary data: Data/AI as an innovation in the method of innovation</a:t>
            </a:r>
            <a:br>
              <a:rPr lang="en-US" dirty="0"/>
            </a:br>
            <a:br>
              <a:rPr lang="en-US" dirty="0"/>
            </a:br>
            <a:endParaRPr lang="en-US" dirty="0"/>
          </a:p>
        </p:txBody>
      </p:sp>
      <p:sp>
        <p:nvSpPr>
          <p:cNvPr id="3" name="Content Placeholder 2">
            <a:extLst>
              <a:ext uri="{FF2B5EF4-FFF2-40B4-BE49-F238E27FC236}">
                <a16:creationId xmlns:a16="http://schemas.microsoft.com/office/drawing/2014/main" id="{3038328D-AB5D-EC4F-BA5D-F72398399C16}"/>
              </a:ext>
            </a:extLst>
          </p:cNvPr>
          <p:cNvSpPr>
            <a:spLocks noGrp="1"/>
          </p:cNvSpPr>
          <p:nvPr>
            <p:ph idx="1"/>
          </p:nvPr>
        </p:nvSpPr>
        <p:spPr>
          <a:xfrm>
            <a:off x="897469" y="1814518"/>
            <a:ext cx="4646081" cy="4364213"/>
          </a:xfrm>
        </p:spPr>
        <p:txBody>
          <a:bodyPr/>
          <a:lstStyle/>
          <a:p>
            <a:r>
              <a:rPr lang="en-US" dirty="0"/>
              <a:t>Efficiency of innovation-producing activities (intangible investments) improves</a:t>
            </a:r>
          </a:p>
          <a:p>
            <a:r>
              <a:rPr lang="en-US" dirty="0"/>
              <a:t>….a development that should manifest as declines in relative asset prices</a:t>
            </a:r>
          </a:p>
          <a:p>
            <a:r>
              <a:rPr lang="en-US" dirty="0"/>
              <a:t>Long-term growth of OPH is boosted as cost shares rise (or, as volumes rise more rapidly than relative prices fall)</a:t>
            </a:r>
          </a:p>
          <a:p>
            <a:r>
              <a:rPr lang="en-US" dirty="0"/>
              <a:t>Calibration in table 3 of paper suggest this boost is potentially large – and underscores importance of getting intangible asset prices right</a:t>
            </a:r>
          </a:p>
          <a:p>
            <a:endParaRPr lang="en-US" dirty="0"/>
          </a:p>
        </p:txBody>
      </p:sp>
      <p:graphicFrame>
        <p:nvGraphicFramePr>
          <p:cNvPr id="4" name="Content Placeholder 5">
            <a:extLst>
              <a:ext uri="{FF2B5EF4-FFF2-40B4-BE49-F238E27FC236}">
                <a16:creationId xmlns:a16="http://schemas.microsoft.com/office/drawing/2014/main" id="{F032F56E-C167-E742-8C6C-D1E60CE18D80}"/>
              </a:ext>
            </a:extLst>
          </p:cNvPr>
          <p:cNvGraphicFramePr>
            <a:graphicFrameLocks/>
          </p:cNvGraphicFramePr>
          <p:nvPr>
            <p:extLst>
              <p:ext uri="{D42A27DB-BD31-4B8C-83A1-F6EECF244321}">
                <p14:modId xmlns:p14="http://schemas.microsoft.com/office/powerpoint/2010/main" val="3086442286"/>
              </p:ext>
            </p:extLst>
          </p:nvPr>
        </p:nvGraphicFramePr>
        <p:xfrm>
          <a:off x="5686613" y="1551197"/>
          <a:ext cx="6052951" cy="42072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8E69542-BBE1-FB49-8932-DF5309721B4D}"/>
              </a:ext>
            </a:extLst>
          </p:cNvPr>
          <p:cNvSpPr txBox="1"/>
          <p:nvPr/>
        </p:nvSpPr>
        <p:spPr>
          <a:xfrm>
            <a:off x="5686613" y="5899055"/>
            <a:ext cx="6056244" cy="430887"/>
          </a:xfrm>
          <a:prstGeom prst="rect">
            <a:avLst/>
          </a:prstGeom>
          <a:noFill/>
        </p:spPr>
        <p:txBody>
          <a:bodyPr wrap="square" rtlCol="0">
            <a:spAutoFit/>
          </a:bodyPr>
          <a:lstStyle/>
          <a:p>
            <a:r>
              <a:rPr lang="en-US" sz="1100" dirty="0">
                <a:solidFill>
                  <a:schemeClr val="tx2"/>
                </a:solidFill>
              </a:rPr>
              <a:t>Source: Corrado, Carol (2021).  “Measuring Intangible Capital and Productivity: Implications for Growth and Productivity” The Brookings Hutchins Center Productivity Initiative working paper.</a:t>
            </a:r>
          </a:p>
        </p:txBody>
      </p:sp>
    </p:spTree>
    <p:extLst>
      <p:ext uri="{BB962C8B-B14F-4D97-AF65-F5344CB8AC3E}">
        <p14:creationId xmlns:p14="http://schemas.microsoft.com/office/powerpoint/2010/main" val="739813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1504-1453-7F47-A7B8-98D6E0892534}"/>
              </a:ext>
            </a:extLst>
          </p:cNvPr>
          <p:cNvSpPr>
            <a:spLocks noGrp="1"/>
          </p:cNvSpPr>
          <p:nvPr>
            <p:ph type="title"/>
          </p:nvPr>
        </p:nvSpPr>
        <p:spPr/>
        <p:txBody>
          <a:bodyPr/>
          <a:lstStyle/>
          <a:p>
            <a:r>
              <a:rPr lang="en-US" dirty="0"/>
              <a:t>Evidence: Data capital and intangible capital</a:t>
            </a:r>
          </a:p>
        </p:txBody>
      </p:sp>
      <p:graphicFrame>
        <p:nvGraphicFramePr>
          <p:cNvPr id="4" name="Content Placeholder 3">
            <a:extLst>
              <a:ext uri="{FF2B5EF4-FFF2-40B4-BE49-F238E27FC236}">
                <a16:creationId xmlns:a16="http://schemas.microsoft.com/office/drawing/2014/main" id="{264DDD95-2F7A-9540-969D-B05FE03C4CEA}"/>
              </a:ext>
            </a:extLst>
          </p:cNvPr>
          <p:cNvGraphicFramePr>
            <a:graphicFrameLocks noGrp="1"/>
          </p:cNvGraphicFramePr>
          <p:nvPr>
            <p:ph idx="1"/>
            <p:extLst>
              <p:ext uri="{D42A27DB-BD31-4B8C-83A1-F6EECF244321}">
                <p14:modId xmlns:p14="http://schemas.microsoft.com/office/powerpoint/2010/main" val="2809286056"/>
              </p:ext>
            </p:extLst>
          </p:nvPr>
        </p:nvGraphicFramePr>
        <p:xfrm>
          <a:off x="896938" y="1488277"/>
          <a:ext cx="5418137" cy="454104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6BDA214-F294-3440-A797-EEA6A3262C7D}"/>
              </a:ext>
            </a:extLst>
          </p:cNvPr>
          <p:cNvSpPr txBox="1"/>
          <p:nvPr/>
        </p:nvSpPr>
        <p:spPr>
          <a:xfrm>
            <a:off x="600075" y="6029325"/>
            <a:ext cx="11269752" cy="276999"/>
          </a:xfrm>
          <a:prstGeom prst="rect">
            <a:avLst/>
          </a:prstGeom>
          <a:noFill/>
        </p:spPr>
        <p:txBody>
          <a:bodyPr wrap="none" rtlCol="0">
            <a:spAutoFit/>
          </a:bodyPr>
          <a:lstStyle/>
          <a:p>
            <a:r>
              <a:rPr lang="en-US" sz="1200" dirty="0">
                <a:solidFill>
                  <a:schemeClr val="tx2"/>
                </a:solidFill>
              </a:rPr>
              <a:t>Note: Data and software are sum-of-cost estimates for market sector industries, percent of market sector GVA; intangibles are authors’ estimates from </a:t>
            </a:r>
            <a:r>
              <a:rPr lang="en-US" sz="1200" dirty="0" err="1">
                <a:solidFill>
                  <a:schemeClr val="tx2"/>
                </a:solidFill>
              </a:rPr>
              <a:t>INTANInvest</a:t>
            </a:r>
            <a:endParaRPr lang="en-US" sz="1200" dirty="0">
              <a:solidFill>
                <a:schemeClr val="tx2"/>
              </a:solidFill>
            </a:endParaRPr>
          </a:p>
        </p:txBody>
      </p:sp>
      <p:graphicFrame>
        <p:nvGraphicFramePr>
          <p:cNvPr id="6" name="Chart 5">
            <a:extLst>
              <a:ext uri="{FF2B5EF4-FFF2-40B4-BE49-F238E27FC236}">
                <a16:creationId xmlns:a16="http://schemas.microsoft.com/office/drawing/2014/main" id="{9AE83CC6-BD07-EC41-9A8A-C6AC62F05DEA}"/>
              </a:ext>
            </a:extLst>
          </p:cNvPr>
          <p:cNvGraphicFramePr>
            <a:graphicFrameLocks/>
          </p:cNvGraphicFramePr>
          <p:nvPr>
            <p:extLst>
              <p:ext uri="{D42A27DB-BD31-4B8C-83A1-F6EECF244321}">
                <p14:modId xmlns:p14="http://schemas.microsoft.com/office/powerpoint/2010/main" val="3378637607"/>
              </p:ext>
            </p:extLst>
          </p:nvPr>
        </p:nvGraphicFramePr>
        <p:xfrm>
          <a:off x="6611938" y="1423997"/>
          <a:ext cx="5418137" cy="454104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AD0AEAEB-7A53-1D4F-A497-6DC2765636D5}"/>
              </a:ext>
            </a:extLst>
          </p:cNvPr>
          <p:cNvSpPr txBox="1"/>
          <p:nvPr/>
        </p:nvSpPr>
        <p:spPr>
          <a:xfrm>
            <a:off x="7036452" y="2561778"/>
            <a:ext cx="4703532" cy="523220"/>
          </a:xfrm>
          <a:prstGeom prst="rect">
            <a:avLst/>
          </a:prstGeom>
          <a:solidFill>
            <a:schemeClr val="bg1"/>
          </a:solidFill>
          <a:ln>
            <a:solidFill>
              <a:schemeClr val="accent2"/>
            </a:solidFill>
          </a:ln>
        </p:spPr>
        <p:txBody>
          <a:bodyPr wrap="none" rtlCol="0">
            <a:spAutoFit/>
          </a:bodyPr>
          <a:lstStyle/>
          <a:p>
            <a:r>
              <a:rPr lang="en-US" sz="1400" dirty="0">
                <a:solidFill>
                  <a:schemeClr val="accent2"/>
                </a:solidFill>
              </a:rPr>
              <a:t>Data assets nearly 40 percent of intangible investment</a:t>
            </a:r>
          </a:p>
          <a:p>
            <a:r>
              <a:rPr lang="en-US" sz="1400" dirty="0">
                <a:solidFill>
                  <a:schemeClr val="accent2"/>
                </a:solidFill>
              </a:rPr>
              <a:t>Data assets + data tools (software) more than 50 percent</a:t>
            </a:r>
          </a:p>
        </p:txBody>
      </p:sp>
    </p:spTree>
    <p:extLst>
      <p:ext uri="{BB962C8B-B14F-4D97-AF65-F5344CB8AC3E}">
        <p14:creationId xmlns:p14="http://schemas.microsoft.com/office/powerpoint/2010/main" val="39357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7D8A-F355-3D4B-897C-30C9C2A11AC2}"/>
              </a:ext>
            </a:extLst>
          </p:cNvPr>
          <p:cNvSpPr>
            <a:spLocks noGrp="1"/>
          </p:cNvSpPr>
          <p:nvPr>
            <p:ph type="title"/>
          </p:nvPr>
        </p:nvSpPr>
        <p:spPr/>
        <p:txBody>
          <a:bodyPr/>
          <a:lstStyle/>
          <a:p>
            <a:r>
              <a:rPr lang="en-US" dirty="0"/>
              <a:t>Data capital growth strongly correlated with components of intangibles hypothesized as the most data intensive</a:t>
            </a:r>
            <a:br>
              <a:rPr lang="en-US" dirty="0"/>
            </a:br>
            <a:br>
              <a:rPr lang="en-US" dirty="0"/>
            </a:br>
            <a:r>
              <a:rPr lang="en-US" sz="1800" dirty="0">
                <a:solidFill>
                  <a:schemeClr val="tx2"/>
                </a:solidFill>
              </a:rPr>
              <a:t>Data capital vs intangibles (components </a:t>
            </a:r>
            <a:r>
              <a:rPr lang="en-US" sz="1800" b="1" dirty="0">
                <a:solidFill>
                  <a:schemeClr val="tx2"/>
                </a:solidFill>
              </a:rPr>
              <a:t>not included in GDP, left</a:t>
            </a:r>
            <a:r>
              <a:rPr lang="en-US" sz="1800" dirty="0">
                <a:solidFill>
                  <a:schemeClr val="tx2"/>
                </a:solidFill>
              </a:rPr>
              <a:t>), and vs those </a:t>
            </a:r>
            <a:r>
              <a:rPr lang="en-US" sz="1800" b="1" dirty="0">
                <a:solidFill>
                  <a:schemeClr val="tx2"/>
                </a:solidFill>
              </a:rPr>
              <a:t>included, right</a:t>
            </a:r>
            <a:r>
              <a:rPr lang="en-US" sz="1800" dirty="0">
                <a:solidFill>
                  <a:schemeClr val="tx2"/>
                </a:solidFill>
              </a:rPr>
              <a:t>)</a:t>
            </a:r>
            <a:br>
              <a:rPr lang="en-US" sz="1800" dirty="0">
                <a:solidFill>
                  <a:schemeClr val="tx2"/>
                </a:solidFill>
              </a:rPr>
            </a:br>
            <a:r>
              <a:rPr lang="en-US" sz="1800" dirty="0">
                <a:solidFill>
                  <a:schemeClr val="tx2"/>
                </a:solidFill>
              </a:rPr>
              <a:t>growth of investment rates, 2010 to 2018</a:t>
            </a:r>
            <a:br>
              <a:rPr lang="en-US" sz="1800" dirty="0">
                <a:solidFill>
                  <a:schemeClr val="tx2"/>
                </a:solidFill>
              </a:rPr>
            </a:br>
            <a:endParaRPr lang="en-US" dirty="0"/>
          </a:p>
        </p:txBody>
      </p:sp>
      <p:pic>
        <p:nvPicPr>
          <p:cNvPr id="4" name="Content Placeholder 3">
            <a:extLst>
              <a:ext uri="{FF2B5EF4-FFF2-40B4-BE49-F238E27FC236}">
                <a16:creationId xmlns:a16="http://schemas.microsoft.com/office/drawing/2014/main" id="{545A8D5A-0DDF-AC40-8B71-4C361C576633}"/>
              </a:ext>
            </a:extLst>
          </p:cNvPr>
          <p:cNvPicPr>
            <a:picLocks noGrp="1" noChangeAspect="1"/>
          </p:cNvPicPr>
          <p:nvPr>
            <p:ph idx="1"/>
          </p:nvPr>
        </p:nvPicPr>
        <p:blipFill>
          <a:blip r:embed="rId2"/>
          <a:stretch>
            <a:fillRect/>
          </a:stretch>
        </p:blipFill>
        <p:spPr>
          <a:xfrm>
            <a:off x="6239934" y="2317610"/>
            <a:ext cx="5548195" cy="3698718"/>
          </a:xfrm>
          <a:prstGeom prst="rect">
            <a:avLst/>
          </a:prstGeom>
        </p:spPr>
      </p:pic>
      <p:pic>
        <p:nvPicPr>
          <p:cNvPr id="5" name="Picture 4">
            <a:extLst>
              <a:ext uri="{FF2B5EF4-FFF2-40B4-BE49-F238E27FC236}">
                <a16:creationId xmlns:a16="http://schemas.microsoft.com/office/drawing/2014/main" id="{0F318151-16D6-5245-B52A-E67911799233}"/>
              </a:ext>
            </a:extLst>
          </p:cNvPr>
          <p:cNvPicPr>
            <a:picLocks noChangeAspect="1"/>
          </p:cNvPicPr>
          <p:nvPr/>
        </p:nvPicPr>
        <p:blipFill>
          <a:blip r:embed="rId3"/>
          <a:srcRect/>
          <a:stretch>
            <a:fillRect/>
          </a:stretch>
        </p:blipFill>
        <p:spPr>
          <a:xfrm>
            <a:off x="547805" y="2317610"/>
            <a:ext cx="5548195" cy="3657600"/>
          </a:xfrm>
          <a:prstGeom prst="rect">
            <a:avLst/>
          </a:prstGeom>
        </p:spPr>
      </p:pic>
    </p:spTree>
    <p:extLst>
      <p:ext uri="{BB962C8B-B14F-4D97-AF65-F5344CB8AC3E}">
        <p14:creationId xmlns:p14="http://schemas.microsoft.com/office/powerpoint/2010/main" val="813706923"/>
      </p:ext>
    </p:extLst>
  </p:cSld>
  <p:clrMapOvr>
    <a:masterClrMapping/>
  </p:clrMapOvr>
</p:sld>
</file>

<file path=ppt/theme/theme1.xml><?xml version="1.0" encoding="utf-8"?>
<a:theme xmlns:a="http://schemas.openxmlformats.org/drawingml/2006/main" name="Your First Five Steps to 100% Template">
  <a:themeElements>
    <a:clrScheme name="TCB Modified Grey Palette">
      <a:dk1>
        <a:srgbClr val="0072B5"/>
      </a:dk1>
      <a:lt1>
        <a:srgbClr val="FFFFFF"/>
      </a:lt1>
      <a:dk2>
        <a:srgbClr val="595A5C"/>
      </a:dk2>
      <a:lt2>
        <a:srgbClr val="D8D8D8"/>
      </a:lt2>
      <a:accent1>
        <a:srgbClr val="7FB539"/>
      </a:accent1>
      <a:accent2>
        <a:srgbClr val="D81249"/>
      </a:accent2>
      <a:accent3>
        <a:srgbClr val="A3238E"/>
      </a:accent3>
      <a:accent4>
        <a:srgbClr val="C74A1B"/>
      </a:accent4>
      <a:accent5>
        <a:srgbClr val="D6BE00"/>
      </a:accent5>
      <a:accent6>
        <a:srgbClr val="E8B909"/>
      </a:accent6>
      <a:hlink>
        <a:srgbClr val="0072B5"/>
      </a:hlink>
      <a:folHlink>
        <a:srgbClr val="00385A"/>
      </a:folHlink>
    </a:clrScheme>
    <a:fontScheme name="TC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388f6434-64db-48d5-b5c8-f8836e2ebba7">TCB001-248-4554</_dlc_DocId>
    <_dlc_DocIdUrl xmlns="388f6434-64db-48d5-b5c8-f8836e2ebba7">
      <Url>http://sharepoint.tcb.org/marketing/_layouts/15/DocIdRedir.aspx?ID=TCB001-248-4554</Url>
      <Description>TCB001-248-4554</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BE22B78DCBBD489C05F4AE11C74D81" ma:contentTypeVersion="2" ma:contentTypeDescription="Create a new document." ma:contentTypeScope="" ma:versionID="196fdc6f9143eeddb3f84d6a5bf4a824">
  <xsd:schema xmlns:xsd="http://www.w3.org/2001/XMLSchema" xmlns:xs="http://www.w3.org/2001/XMLSchema" xmlns:p="http://schemas.microsoft.com/office/2006/metadata/properties" xmlns:ns2="388f6434-64db-48d5-b5c8-f8836e2ebba7" targetNamespace="http://schemas.microsoft.com/office/2006/metadata/properties" ma:root="true" ma:fieldsID="72c793d45d872450169c51be4c987984" ns2:_="">
    <xsd:import namespace="388f6434-64db-48d5-b5c8-f8836e2ebba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f6434-64db-48d5-b5c8-f8836e2ebba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61A415D-080F-4B8F-8BCA-E1D7A22EED3B}">
  <ds:schemaRefs>
    <ds:schemaRef ds:uri="http://schemas.microsoft.com/office/2006/documentManagement/types"/>
    <ds:schemaRef ds:uri="http://purl.org/dc/dcmitype/"/>
    <ds:schemaRef ds:uri="http://schemas.microsoft.com/office/infopath/2007/PartnerControls"/>
    <ds:schemaRef ds:uri="http://purl.org/dc/elements/1.1/"/>
    <ds:schemaRef ds:uri="388f6434-64db-48d5-b5c8-f8836e2ebba7"/>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8C87B24-89D3-4FA5-A377-19F875FFE7E6}">
  <ds:schemaRefs>
    <ds:schemaRef ds:uri="http://schemas.microsoft.com/sharepoint/v3/contenttype/forms"/>
  </ds:schemaRefs>
</ds:datastoreItem>
</file>

<file path=customXml/itemProps3.xml><?xml version="1.0" encoding="utf-8"?>
<ds:datastoreItem xmlns:ds="http://schemas.openxmlformats.org/officeDocument/2006/customXml" ds:itemID="{8E01F03C-B510-4E9E-9337-84C0C5C47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f6434-64db-48d5-b5c8-f8836e2ebb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099DA9D-DF0D-489E-AF8E-9EE85960B77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9511</TotalTime>
  <Words>2491</Words>
  <Application>Microsoft Macintosh PowerPoint</Application>
  <PresentationFormat>Widescreen</PresentationFormat>
  <Paragraphs>255</Paragraphs>
  <Slides>19</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Cambria Math</vt:lpstr>
      <vt:lpstr>Helvetica</vt:lpstr>
      <vt:lpstr>Wingdings</vt:lpstr>
      <vt:lpstr>Your First Five Steps to 100% Template</vt:lpstr>
      <vt:lpstr>Document</vt:lpstr>
      <vt:lpstr>Data, Digitization, and Productivity</vt:lpstr>
      <vt:lpstr>Data and digital-based business platforms</vt:lpstr>
      <vt:lpstr>Data value creation: What do technologists and business strategists say?</vt:lpstr>
      <vt:lpstr>Data as an intangible asset </vt:lpstr>
      <vt:lpstr>The rise of proprietary data:  Implications for the intangible assets - macro productivity nexus</vt:lpstr>
      <vt:lpstr>The rise of proprietary data: Data as trade secrets</vt:lpstr>
      <vt:lpstr>The rise of proprietary data: Data/AI as an innovation in the method of innovation  </vt:lpstr>
      <vt:lpstr>Evidence: Data capital and intangible capital</vt:lpstr>
      <vt:lpstr>Data capital growth strongly correlated with components of intangibles hypothesized as the most data intensive  Data capital vs intangibles (components not included in GDP, left), and vs those included, right) growth of investment rates, 2010 to 2018 </vt:lpstr>
      <vt:lpstr>Total factor productivity estimates</vt:lpstr>
      <vt:lpstr>Productivity since 2007: OPH, tangible capital deepening, TFP down …. intangible capital deepening well maintained with a step up in data intensive components  Decompositions of growth in labor productivity in market sector industries</vt:lpstr>
      <vt:lpstr>Implications</vt:lpstr>
      <vt:lpstr>Summary</vt:lpstr>
      <vt:lpstr>PowerPoint Presentation</vt:lpstr>
      <vt:lpstr>Approach to the analysis of data in this paper</vt:lpstr>
      <vt:lpstr>Contribution of data capital to labor productivity growth</vt:lpstr>
      <vt:lpstr>Data capital and labor productivity</vt:lpstr>
      <vt:lpstr>Intangible investment a factor behind growth in productivity dispersion at the firm level</vt:lpstr>
      <vt:lpstr>Ex post rate of return for market sector industries not consistent with significant increase in market power after accounting for intangibles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First Five Steps to 100% Template Compliance (the non-negotiables!)</dc:title>
  <dc:creator>Corrado, Carol</dc:creator>
  <cp:lastModifiedBy>Carol Corrado</cp:lastModifiedBy>
  <cp:revision>797</cp:revision>
  <cp:lastPrinted>2022-03-16T19:00:30Z</cp:lastPrinted>
  <dcterms:created xsi:type="dcterms:W3CDTF">2017-03-26T16:07:26Z</dcterms:created>
  <dcterms:modified xsi:type="dcterms:W3CDTF">2022-03-18T08:21:50Z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0x0101005BBE22B78DCBBD489C05F4AE11C74D81</vt:lpwstr>
  </property>
  <property fmtid="{D5CDD505-2E9C-101B-9397-08002B2CF9AE}" pid="3" name="_dlc_DocIdItemGuid">
    <vt:lpwstr>6d8f8ec0-f3b6-40f5-a267-6df5b35a083e</vt:lpwstr>
  </property>
</Properties>
</file>