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20" r:id="rId6"/>
    <p:sldMasterId id="2147483670" r:id="rId7"/>
  </p:sldMasterIdLst>
  <p:notesMasterIdLst>
    <p:notesMasterId r:id="rId52"/>
  </p:notesMasterIdLst>
  <p:sldIdLst>
    <p:sldId id="321" r:id="rId8"/>
    <p:sldId id="278" r:id="rId9"/>
    <p:sldId id="302" r:id="rId10"/>
    <p:sldId id="287" r:id="rId11"/>
    <p:sldId id="289" r:id="rId12"/>
    <p:sldId id="288" r:id="rId13"/>
    <p:sldId id="290" r:id="rId14"/>
    <p:sldId id="323" r:id="rId15"/>
    <p:sldId id="291" r:id="rId16"/>
    <p:sldId id="303" r:id="rId17"/>
    <p:sldId id="262" r:id="rId18"/>
    <p:sldId id="263" r:id="rId19"/>
    <p:sldId id="304" r:id="rId20"/>
    <p:sldId id="326" r:id="rId21"/>
    <p:sldId id="335" r:id="rId22"/>
    <p:sldId id="334" r:id="rId23"/>
    <p:sldId id="327" r:id="rId24"/>
    <p:sldId id="336" r:id="rId25"/>
    <p:sldId id="306" r:id="rId26"/>
    <p:sldId id="329" r:id="rId27"/>
    <p:sldId id="266" r:id="rId28"/>
    <p:sldId id="294" r:id="rId29"/>
    <p:sldId id="328" r:id="rId30"/>
    <p:sldId id="283" r:id="rId31"/>
    <p:sldId id="309" r:id="rId32"/>
    <p:sldId id="284" r:id="rId33"/>
    <p:sldId id="268" r:id="rId34"/>
    <p:sldId id="331" r:id="rId35"/>
    <p:sldId id="315" r:id="rId36"/>
    <p:sldId id="312" r:id="rId37"/>
    <p:sldId id="296" r:id="rId38"/>
    <p:sldId id="317" r:id="rId39"/>
    <p:sldId id="319" r:id="rId40"/>
    <p:sldId id="320" r:id="rId41"/>
    <p:sldId id="332" r:id="rId42"/>
    <p:sldId id="333" r:id="rId43"/>
    <p:sldId id="322" r:id="rId44"/>
    <p:sldId id="307" r:id="rId45"/>
    <p:sldId id="324" r:id="rId46"/>
    <p:sldId id="261" r:id="rId47"/>
    <p:sldId id="267" r:id="rId48"/>
    <p:sldId id="286" r:id="rId49"/>
    <p:sldId id="330" r:id="rId50"/>
    <p:sldId id="276" r:id="rId51"/>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Josh" initials="MJ" lastIdx="1" clrIdx="0">
    <p:extLst>
      <p:ext uri="{19B8F6BF-5375-455C-9EA6-DF929625EA0E}">
        <p15:presenceInfo xmlns:p15="http://schemas.microsoft.com/office/powerpoint/2012/main" userId="S::josh.martin@ons.gov.uk::f65df9d3-c5a6-4e93-9743-a6ddbed0f759" providerId="AD"/>
      </p:ext>
    </p:extLst>
  </p:cmAuthor>
  <p:cmAuthor id="2" name="Josh Martin" initials="JM" lastIdx="1" clrIdx="1">
    <p:extLst>
      <p:ext uri="{19B8F6BF-5375-455C-9EA6-DF929625EA0E}">
        <p15:presenceInfo xmlns:p15="http://schemas.microsoft.com/office/powerpoint/2012/main" userId="ef9f275b127945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7A04"/>
    <a:srgbClr val="EE80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29195-6909-4BAD-A4FA-92F30190DEA7}" v="529" dt="2022-03-17T12:15:34.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4660"/>
  </p:normalViewPr>
  <p:slideViewPr>
    <p:cSldViewPr snapToGrid="0">
      <p:cViewPr varScale="1">
        <p:scale>
          <a:sx n="86" d="100"/>
          <a:sy n="86" d="100"/>
        </p:scale>
        <p:origin x="77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Martin" userId="ef9f275b1279452f" providerId="LiveId" clId="{7FE29195-6909-4BAD-A4FA-92F30190DEA7}"/>
    <pc:docChg chg="undo custSel addSld delSld modSld sldOrd">
      <pc:chgData name="Josh Martin" userId="ef9f275b1279452f" providerId="LiveId" clId="{7FE29195-6909-4BAD-A4FA-92F30190DEA7}" dt="2022-03-17T12:16:06.929" v="1968" actId="1076"/>
      <pc:docMkLst>
        <pc:docMk/>
      </pc:docMkLst>
      <pc:sldChg chg="del">
        <pc:chgData name="Josh Martin" userId="ef9f275b1279452f" providerId="LiveId" clId="{7FE29195-6909-4BAD-A4FA-92F30190DEA7}" dt="2022-03-13T17:56:49.720" v="0" actId="47"/>
        <pc:sldMkLst>
          <pc:docMk/>
          <pc:sldMk cId="2970645410" sldId="256"/>
        </pc:sldMkLst>
      </pc:sldChg>
      <pc:sldChg chg="ord">
        <pc:chgData name="Josh Martin" userId="ef9f275b1279452f" providerId="LiveId" clId="{7FE29195-6909-4BAD-A4FA-92F30190DEA7}" dt="2022-03-13T18:03:40.615" v="129"/>
        <pc:sldMkLst>
          <pc:docMk/>
          <pc:sldMk cId="3736436179" sldId="261"/>
        </pc:sldMkLst>
      </pc:sldChg>
      <pc:sldChg chg="modSp mod">
        <pc:chgData name="Josh Martin" userId="ef9f275b1279452f" providerId="LiveId" clId="{7FE29195-6909-4BAD-A4FA-92F30190DEA7}" dt="2022-03-13T17:58:36.474" v="89" actId="20577"/>
        <pc:sldMkLst>
          <pc:docMk/>
          <pc:sldMk cId="306036810" sldId="262"/>
        </pc:sldMkLst>
        <pc:spChg chg="mod">
          <ac:chgData name="Josh Martin" userId="ef9f275b1279452f" providerId="LiveId" clId="{7FE29195-6909-4BAD-A4FA-92F30190DEA7}" dt="2022-03-13T17:58:36.474" v="89" actId="20577"/>
          <ac:spMkLst>
            <pc:docMk/>
            <pc:sldMk cId="306036810" sldId="262"/>
            <ac:spMk id="3" creationId="{185F8D18-0055-4E96-B13C-8A4A0ABFDF5C}"/>
          </ac:spMkLst>
        </pc:spChg>
      </pc:sldChg>
      <pc:sldChg chg="ord">
        <pc:chgData name="Josh Martin" userId="ef9f275b1279452f" providerId="LiveId" clId="{7FE29195-6909-4BAD-A4FA-92F30190DEA7}" dt="2022-03-13T18:01:48.403" v="115"/>
        <pc:sldMkLst>
          <pc:docMk/>
          <pc:sldMk cId="1349759055" sldId="267"/>
        </pc:sldMkLst>
      </pc:sldChg>
      <pc:sldChg chg="ord">
        <pc:chgData name="Josh Martin" userId="ef9f275b1279452f" providerId="LiveId" clId="{7FE29195-6909-4BAD-A4FA-92F30190DEA7}" dt="2022-03-13T18:02:31.603" v="118"/>
        <pc:sldMkLst>
          <pc:docMk/>
          <pc:sldMk cId="2908408471" sldId="276"/>
        </pc:sldMkLst>
      </pc:sldChg>
      <pc:sldChg chg="ord">
        <pc:chgData name="Josh Martin" userId="ef9f275b1279452f" providerId="LiveId" clId="{7FE29195-6909-4BAD-A4FA-92F30190DEA7}" dt="2022-03-13T18:01:48.403" v="115"/>
        <pc:sldMkLst>
          <pc:docMk/>
          <pc:sldMk cId="425357249" sldId="286"/>
        </pc:sldMkLst>
      </pc:sldChg>
      <pc:sldChg chg="modSp mod">
        <pc:chgData name="Josh Martin" userId="ef9f275b1279452f" providerId="LiveId" clId="{7FE29195-6909-4BAD-A4FA-92F30190DEA7}" dt="2022-03-16T07:15:25.958" v="665" actId="20577"/>
        <pc:sldMkLst>
          <pc:docMk/>
          <pc:sldMk cId="3985082629" sldId="288"/>
        </pc:sldMkLst>
        <pc:spChg chg="mod">
          <ac:chgData name="Josh Martin" userId="ef9f275b1279452f" providerId="LiveId" clId="{7FE29195-6909-4BAD-A4FA-92F30190DEA7}" dt="2022-03-16T07:15:25.958" v="665" actId="20577"/>
          <ac:spMkLst>
            <pc:docMk/>
            <pc:sldMk cId="3985082629" sldId="288"/>
            <ac:spMk id="6" creationId="{809BD5E5-E03B-4A62-9BBE-426EAFCF45FD}"/>
          </ac:spMkLst>
        </pc:spChg>
      </pc:sldChg>
      <pc:sldChg chg="addSp delSp modSp mod">
        <pc:chgData name="Josh Martin" userId="ef9f275b1279452f" providerId="LiveId" clId="{7FE29195-6909-4BAD-A4FA-92F30190DEA7}" dt="2022-03-16T08:04:05.175" v="1835" actId="20577"/>
        <pc:sldMkLst>
          <pc:docMk/>
          <pc:sldMk cId="2500047659" sldId="294"/>
        </pc:sldMkLst>
        <pc:spChg chg="mod">
          <ac:chgData name="Josh Martin" userId="ef9f275b1279452f" providerId="LiveId" clId="{7FE29195-6909-4BAD-A4FA-92F30190DEA7}" dt="2022-03-16T08:03:59.041" v="1823" actId="20577"/>
          <ac:spMkLst>
            <pc:docMk/>
            <pc:sldMk cId="2500047659" sldId="294"/>
            <ac:spMk id="4" creationId="{C756A51B-D553-4E25-A22B-145439C0AB82}"/>
          </ac:spMkLst>
        </pc:spChg>
        <pc:spChg chg="mod">
          <ac:chgData name="Josh Martin" userId="ef9f275b1279452f" providerId="LiveId" clId="{7FE29195-6909-4BAD-A4FA-92F30190DEA7}" dt="2022-03-16T08:04:05.175" v="1835" actId="20577"/>
          <ac:spMkLst>
            <pc:docMk/>
            <pc:sldMk cId="2500047659" sldId="294"/>
            <ac:spMk id="5" creationId="{B011910C-A613-4A33-99C5-10AEB1220216}"/>
          </ac:spMkLst>
        </pc:spChg>
        <pc:spChg chg="add del mod">
          <ac:chgData name="Josh Martin" userId="ef9f275b1279452f" providerId="LiveId" clId="{7FE29195-6909-4BAD-A4FA-92F30190DEA7}" dt="2022-03-16T08:03:53.263" v="1807" actId="478"/>
          <ac:spMkLst>
            <pc:docMk/>
            <pc:sldMk cId="2500047659" sldId="294"/>
            <ac:spMk id="6" creationId="{BE11BAC8-2482-42F6-8869-B7965A6D336D}"/>
          </ac:spMkLst>
        </pc:spChg>
      </pc:sldChg>
      <pc:sldChg chg="del">
        <pc:chgData name="Josh Martin" userId="ef9f275b1279452f" providerId="LiveId" clId="{7FE29195-6909-4BAD-A4FA-92F30190DEA7}" dt="2022-03-13T18:02:17.540" v="116" actId="47"/>
        <pc:sldMkLst>
          <pc:docMk/>
          <pc:sldMk cId="2259637422" sldId="298"/>
        </pc:sldMkLst>
      </pc:sldChg>
      <pc:sldChg chg="del">
        <pc:chgData name="Josh Martin" userId="ef9f275b1279452f" providerId="LiveId" clId="{7FE29195-6909-4BAD-A4FA-92F30190DEA7}" dt="2022-03-13T18:02:17.540" v="116" actId="47"/>
        <pc:sldMkLst>
          <pc:docMk/>
          <pc:sldMk cId="1308640630" sldId="299"/>
        </pc:sldMkLst>
      </pc:sldChg>
      <pc:sldChg chg="del">
        <pc:chgData name="Josh Martin" userId="ef9f275b1279452f" providerId="LiveId" clId="{7FE29195-6909-4BAD-A4FA-92F30190DEA7}" dt="2022-03-13T18:02:17.540" v="116" actId="47"/>
        <pc:sldMkLst>
          <pc:docMk/>
          <pc:sldMk cId="3686504908" sldId="300"/>
        </pc:sldMkLst>
      </pc:sldChg>
      <pc:sldChg chg="addSp modSp del mod addCm delCm modCm">
        <pc:chgData name="Josh Martin" userId="ef9f275b1279452f" providerId="LiveId" clId="{7FE29195-6909-4BAD-A4FA-92F30190DEA7}" dt="2022-03-16T07:30:44.909" v="666" actId="47"/>
        <pc:sldMkLst>
          <pc:docMk/>
          <pc:sldMk cId="4018831237" sldId="305"/>
        </pc:sldMkLst>
        <pc:spChg chg="add mod">
          <ac:chgData name="Josh Martin" userId="ef9f275b1279452f" providerId="LiveId" clId="{7FE29195-6909-4BAD-A4FA-92F30190DEA7}" dt="2022-03-13T17:58:05.786" v="34" actId="1035"/>
          <ac:spMkLst>
            <pc:docMk/>
            <pc:sldMk cId="4018831237" sldId="305"/>
            <ac:spMk id="3" creationId="{C84B5FD6-7A0E-47E0-B46B-28A96CC4A978}"/>
          </ac:spMkLst>
        </pc:spChg>
      </pc:sldChg>
      <pc:sldChg chg="modSp mod">
        <pc:chgData name="Josh Martin" userId="ef9f275b1279452f" providerId="LiveId" clId="{7FE29195-6909-4BAD-A4FA-92F30190DEA7}" dt="2022-03-16T08:02:27.438" v="1782" actId="20577"/>
        <pc:sldMkLst>
          <pc:docMk/>
          <pc:sldMk cId="660194362" sldId="306"/>
        </pc:sldMkLst>
        <pc:spChg chg="mod">
          <ac:chgData name="Josh Martin" userId="ef9f275b1279452f" providerId="LiveId" clId="{7FE29195-6909-4BAD-A4FA-92F30190DEA7}" dt="2022-03-16T08:02:27.438" v="1782" actId="20577"/>
          <ac:spMkLst>
            <pc:docMk/>
            <pc:sldMk cId="660194362" sldId="306"/>
            <ac:spMk id="2" creationId="{35E1201C-497D-4E10-8FEE-7A6CCEE076B8}"/>
          </ac:spMkLst>
        </pc:spChg>
        <pc:spChg chg="mod">
          <ac:chgData name="Josh Martin" userId="ef9f275b1279452f" providerId="LiveId" clId="{7FE29195-6909-4BAD-A4FA-92F30190DEA7}" dt="2022-03-13T18:03:06.276" v="124" actId="20577"/>
          <ac:spMkLst>
            <pc:docMk/>
            <pc:sldMk cId="660194362" sldId="306"/>
            <ac:spMk id="12" creationId="{2E3DF7E4-C2EA-44D5-A434-08FC2EBA8605}"/>
          </ac:spMkLst>
        </pc:spChg>
      </pc:sldChg>
      <pc:sldChg chg="modSp">
        <pc:chgData name="Josh Martin" userId="ef9f275b1279452f" providerId="LiveId" clId="{7FE29195-6909-4BAD-A4FA-92F30190DEA7}" dt="2022-03-16T07:09:23.091" v="314" actId="404"/>
        <pc:sldMkLst>
          <pc:docMk/>
          <pc:sldMk cId="1182663127" sldId="317"/>
        </pc:sldMkLst>
        <pc:graphicFrameChg chg="mod">
          <ac:chgData name="Josh Martin" userId="ef9f275b1279452f" providerId="LiveId" clId="{7FE29195-6909-4BAD-A4FA-92F30190DEA7}" dt="2022-03-16T07:09:23.091" v="314" actId="404"/>
          <ac:graphicFrameMkLst>
            <pc:docMk/>
            <pc:sldMk cId="1182663127" sldId="317"/>
            <ac:graphicFrameMk id="4" creationId="{ACC0425B-3DF1-476E-8BBD-8EE2C9032527}"/>
          </ac:graphicFrameMkLst>
        </pc:graphicFrameChg>
      </pc:sldChg>
      <pc:sldChg chg="addSp delSp modSp mod">
        <pc:chgData name="Josh Martin" userId="ef9f275b1279452f" providerId="LiveId" clId="{7FE29195-6909-4BAD-A4FA-92F30190DEA7}" dt="2022-03-16T07:06:56.256" v="312" actId="1076"/>
        <pc:sldMkLst>
          <pc:docMk/>
          <pc:sldMk cId="1882676922" sldId="321"/>
        </pc:sldMkLst>
        <pc:spChg chg="mod">
          <ac:chgData name="Josh Martin" userId="ef9f275b1279452f" providerId="LiveId" clId="{7FE29195-6909-4BAD-A4FA-92F30190DEA7}" dt="2022-03-16T07:06:21.819" v="297" actId="1076"/>
          <ac:spMkLst>
            <pc:docMk/>
            <pc:sldMk cId="1882676922" sldId="321"/>
            <ac:spMk id="2" creationId="{2B42C91A-136F-0846-B8A8-6577BC193368}"/>
          </ac:spMkLst>
        </pc:spChg>
        <pc:spChg chg="mod">
          <ac:chgData name="Josh Martin" userId="ef9f275b1279452f" providerId="LiveId" clId="{7FE29195-6909-4BAD-A4FA-92F30190DEA7}" dt="2022-03-16T07:06:29.137" v="298" actId="404"/>
          <ac:spMkLst>
            <pc:docMk/>
            <pc:sldMk cId="1882676922" sldId="321"/>
            <ac:spMk id="7" creationId="{F2B7606F-25F1-44A9-85D1-9970728AB33E}"/>
          </ac:spMkLst>
        </pc:spChg>
        <pc:spChg chg="mod">
          <ac:chgData name="Josh Martin" userId="ef9f275b1279452f" providerId="LiveId" clId="{7FE29195-6909-4BAD-A4FA-92F30190DEA7}" dt="2022-03-16T07:06:43.799" v="311" actId="20577"/>
          <ac:spMkLst>
            <pc:docMk/>
            <pc:sldMk cId="1882676922" sldId="321"/>
            <ac:spMk id="8" creationId="{1D76D23A-DF48-482E-864D-C3BFFE984D21}"/>
          </ac:spMkLst>
        </pc:spChg>
        <pc:spChg chg="add del mod">
          <ac:chgData name="Josh Martin" userId="ef9f275b1279452f" providerId="LiveId" clId="{7FE29195-6909-4BAD-A4FA-92F30190DEA7}" dt="2022-03-16T07:04:27.524" v="167" actId="478"/>
          <ac:spMkLst>
            <pc:docMk/>
            <pc:sldMk cId="1882676922" sldId="321"/>
            <ac:spMk id="11" creationId="{275AB962-C884-46A1-A80C-235F73640B35}"/>
          </ac:spMkLst>
        </pc:spChg>
        <pc:picChg chg="mod">
          <ac:chgData name="Josh Martin" userId="ef9f275b1279452f" providerId="LiveId" clId="{7FE29195-6909-4BAD-A4FA-92F30190DEA7}" dt="2022-03-16T07:06:56.256" v="312" actId="1076"/>
          <ac:picMkLst>
            <pc:docMk/>
            <pc:sldMk cId="1882676922" sldId="321"/>
            <ac:picMk id="10" creationId="{751EF769-8A44-4ECB-8EAE-943F4179A1C6}"/>
          </ac:picMkLst>
        </pc:picChg>
      </pc:sldChg>
      <pc:sldChg chg="addSp delSp modSp mod">
        <pc:chgData name="Josh Martin" userId="ef9f275b1279452f" providerId="LiveId" clId="{7FE29195-6909-4BAD-A4FA-92F30190DEA7}" dt="2022-03-16T07:11:48.683" v="457" actId="20577"/>
        <pc:sldMkLst>
          <pc:docMk/>
          <pc:sldMk cId="1269159740" sldId="322"/>
        </pc:sldMkLst>
        <pc:spChg chg="mod">
          <ac:chgData name="Josh Martin" userId="ef9f275b1279452f" providerId="LiveId" clId="{7FE29195-6909-4BAD-A4FA-92F30190DEA7}" dt="2022-03-16T07:11:48.683" v="457" actId="20577"/>
          <ac:spMkLst>
            <pc:docMk/>
            <pc:sldMk cId="1269159740" sldId="322"/>
            <ac:spMk id="5" creationId="{A738E923-990D-400C-A7D8-8A3963F4D420}"/>
          </ac:spMkLst>
        </pc:spChg>
        <pc:spChg chg="add del mod">
          <ac:chgData name="Josh Martin" userId="ef9f275b1279452f" providerId="LiveId" clId="{7FE29195-6909-4BAD-A4FA-92F30190DEA7}" dt="2022-03-16T07:11:11.937" v="446" actId="478"/>
          <ac:spMkLst>
            <pc:docMk/>
            <pc:sldMk cId="1269159740" sldId="322"/>
            <ac:spMk id="6" creationId="{6097C93A-5576-44C2-B618-CE34C1400C86}"/>
          </ac:spMkLst>
        </pc:spChg>
      </pc:sldChg>
      <pc:sldChg chg="addSp delSp modSp mod ord">
        <pc:chgData name="Josh Martin" userId="ef9f275b1279452f" providerId="LiveId" clId="{7FE29195-6909-4BAD-A4FA-92F30190DEA7}" dt="2022-03-17T12:16:06.929" v="1968" actId="1076"/>
        <pc:sldMkLst>
          <pc:docMk/>
          <pc:sldMk cId="3376734910" sldId="324"/>
        </pc:sldMkLst>
        <pc:spChg chg="mod">
          <ac:chgData name="Josh Martin" userId="ef9f275b1279452f" providerId="LiveId" clId="{7FE29195-6909-4BAD-A4FA-92F30190DEA7}" dt="2022-03-17T12:16:06.929" v="1968" actId="1076"/>
          <ac:spMkLst>
            <pc:docMk/>
            <pc:sldMk cId="3376734910" sldId="324"/>
            <ac:spMk id="3" creationId="{E795DBD3-6D1A-4E4B-BADD-57E1CADE8560}"/>
          </ac:spMkLst>
        </pc:spChg>
        <pc:spChg chg="mod">
          <ac:chgData name="Josh Martin" userId="ef9f275b1279452f" providerId="LiveId" clId="{7FE29195-6909-4BAD-A4FA-92F30190DEA7}" dt="2022-03-17T12:15:36.881" v="1856" actId="14100"/>
          <ac:spMkLst>
            <pc:docMk/>
            <pc:sldMk cId="3376734910" sldId="324"/>
            <ac:spMk id="22" creationId="{E644F596-9E6F-46FF-9879-2648F887E325}"/>
          </ac:spMkLst>
        </pc:spChg>
        <pc:spChg chg="add del mod">
          <ac:chgData name="Josh Martin" userId="ef9f275b1279452f" providerId="LiveId" clId="{7FE29195-6909-4BAD-A4FA-92F30190DEA7}" dt="2022-03-13T18:03:28.084" v="125" actId="478"/>
          <ac:spMkLst>
            <pc:docMk/>
            <pc:sldMk cId="3376734910" sldId="324"/>
            <ac:spMk id="26" creationId="{5BA9D30F-5CAD-48B4-9FBC-69A39A8AE537}"/>
          </ac:spMkLst>
        </pc:spChg>
      </pc:sldChg>
      <pc:sldChg chg="addSp modSp del mod">
        <pc:chgData name="Josh Martin" userId="ef9f275b1279452f" providerId="LiveId" clId="{7FE29195-6909-4BAD-A4FA-92F30190DEA7}" dt="2022-03-16T07:40:13.533" v="1088" actId="47"/>
        <pc:sldMkLst>
          <pc:docMk/>
          <pc:sldMk cId="489641109" sldId="325"/>
        </pc:sldMkLst>
        <pc:spChg chg="add mod">
          <ac:chgData name="Josh Martin" userId="ef9f275b1279452f" providerId="LiveId" clId="{7FE29195-6909-4BAD-A4FA-92F30190DEA7}" dt="2022-03-13T18:01:12.395" v="111" actId="20577"/>
          <ac:spMkLst>
            <pc:docMk/>
            <pc:sldMk cId="489641109" sldId="325"/>
            <ac:spMk id="4" creationId="{DC1F8BA7-9F1A-42B5-AD74-B465262D7D8E}"/>
          </ac:spMkLst>
        </pc:spChg>
      </pc:sldChg>
      <pc:sldChg chg="addSp delSp modSp mod ord">
        <pc:chgData name="Josh Martin" userId="ef9f275b1279452f" providerId="LiveId" clId="{7FE29195-6909-4BAD-A4FA-92F30190DEA7}" dt="2022-03-16T07:55:38.257" v="1677" actId="20577"/>
        <pc:sldMkLst>
          <pc:docMk/>
          <pc:sldMk cId="3774701283" sldId="326"/>
        </pc:sldMkLst>
        <pc:spChg chg="mod">
          <ac:chgData name="Josh Martin" userId="ef9f275b1279452f" providerId="LiveId" clId="{7FE29195-6909-4BAD-A4FA-92F30190DEA7}" dt="2022-03-16T07:55:38.257" v="1677" actId="20577"/>
          <ac:spMkLst>
            <pc:docMk/>
            <pc:sldMk cId="3774701283" sldId="326"/>
            <ac:spMk id="3" creationId="{93FD96AE-852E-42DA-A201-157D2134798E}"/>
          </ac:spMkLst>
        </pc:spChg>
        <pc:spChg chg="add del mod">
          <ac:chgData name="Josh Martin" userId="ef9f275b1279452f" providerId="LiveId" clId="{7FE29195-6909-4BAD-A4FA-92F30190DEA7}" dt="2022-03-16T07:40:20.809" v="1091" actId="478"/>
          <ac:spMkLst>
            <pc:docMk/>
            <pc:sldMk cId="3774701283" sldId="326"/>
            <ac:spMk id="4" creationId="{9A4F74D5-0180-4EAD-83DE-D68A5ADE3EF2}"/>
          </ac:spMkLst>
        </pc:spChg>
      </pc:sldChg>
      <pc:sldChg chg="addSp delSp modSp mod ord">
        <pc:chgData name="Josh Martin" userId="ef9f275b1279452f" providerId="LiveId" clId="{7FE29195-6909-4BAD-A4FA-92F30190DEA7}" dt="2022-03-16T07:56:41.775" v="1679" actId="113"/>
        <pc:sldMkLst>
          <pc:docMk/>
          <pc:sldMk cId="2246024320" sldId="327"/>
        </pc:sldMkLst>
        <pc:spChg chg="mod">
          <ac:chgData name="Josh Martin" userId="ef9f275b1279452f" providerId="LiveId" clId="{7FE29195-6909-4BAD-A4FA-92F30190DEA7}" dt="2022-03-16T07:56:41.775" v="1679" actId="113"/>
          <ac:spMkLst>
            <pc:docMk/>
            <pc:sldMk cId="2246024320" sldId="327"/>
            <ac:spMk id="3" creationId="{0614038F-8461-4A90-972E-EF2EC9BE1833}"/>
          </ac:spMkLst>
        </pc:spChg>
        <pc:spChg chg="add del mod">
          <ac:chgData name="Josh Martin" userId="ef9f275b1279452f" providerId="LiveId" clId="{7FE29195-6909-4BAD-A4FA-92F30190DEA7}" dt="2022-03-16T07:40:34.116" v="1092" actId="478"/>
          <ac:spMkLst>
            <pc:docMk/>
            <pc:sldMk cId="2246024320" sldId="327"/>
            <ac:spMk id="4" creationId="{5AED4630-1DA2-4CF5-9D85-148E8CD8DA34}"/>
          </ac:spMkLst>
        </pc:spChg>
      </pc:sldChg>
      <pc:sldChg chg="ord">
        <pc:chgData name="Josh Martin" userId="ef9f275b1279452f" providerId="LiveId" clId="{7FE29195-6909-4BAD-A4FA-92F30190DEA7}" dt="2022-03-13T18:02:50.698" v="120"/>
        <pc:sldMkLst>
          <pc:docMk/>
          <pc:sldMk cId="2262109424" sldId="330"/>
        </pc:sldMkLst>
      </pc:sldChg>
      <pc:sldChg chg="addSp delSp modSp mod">
        <pc:chgData name="Josh Martin" userId="ef9f275b1279452f" providerId="LiveId" clId="{7FE29195-6909-4BAD-A4FA-92F30190DEA7}" dt="2022-03-16T07:13:16.622" v="662" actId="478"/>
        <pc:sldMkLst>
          <pc:docMk/>
          <pc:sldMk cId="1524748388" sldId="333"/>
        </pc:sldMkLst>
        <pc:spChg chg="mod">
          <ac:chgData name="Josh Martin" userId="ef9f275b1279452f" providerId="LiveId" clId="{7FE29195-6909-4BAD-A4FA-92F30190DEA7}" dt="2022-03-16T07:13:13.966" v="661" actId="20577"/>
          <ac:spMkLst>
            <pc:docMk/>
            <pc:sldMk cId="1524748388" sldId="333"/>
            <ac:spMk id="3" creationId="{57D08A8F-C988-4E2E-94DF-3CC6E24F329B}"/>
          </ac:spMkLst>
        </pc:spChg>
        <pc:spChg chg="add del mod">
          <ac:chgData name="Josh Martin" userId="ef9f275b1279452f" providerId="LiveId" clId="{7FE29195-6909-4BAD-A4FA-92F30190DEA7}" dt="2022-03-16T07:13:16.622" v="662" actId="478"/>
          <ac:spMkLst>
            <pc:docMk/>
            <pc:sldMk cId="1524748388" sldId="333"/>
            <ac:spMk id="4" creationId="{C67C42A9-B8F8-40D0-8236-91662FA5C69A}"/>
          </ac:spMkLst>
        </pc:spChg>
      </pc:sldChg>
      <pc:sldChg chg="addSp delSp modSp new mod ord modAnim">
        <pc:chgData name="Josh Martin" userId="ef9f275b1279452f" providerId="LiveId" clId="{7FE29195-6909-4BAD-A4FA-92F30190DEA7}" dt="2022-03-16T08:06:21.079" v="1837"/>
        <pc:sldMkLst>
          <pc:docMk/>
          <pc:sldMk cId="639380475" sldId="334"/>
        </pc:sldMkLst>
        <pc:spChg chg="mod">
          <ac:chgData name="Josh Martin" userId="ef9f275b1279452f" providerId="LiveId" clId="{7FE29195-6909-4BAD-A4FA-92F30190DEA7}" dt="2022-03-16T07:31:43.281" v="766" actId="1076"/>
          <ac:spMkLst>
            <pc:docMk/>
            <pc:sldMk cId="639380475" sldId="334"/>
            <ac:spMk id="2" creationId="{3135365F-48D7-4585-B497-FBF8E8B03968}"/>
          </ac:spMkLst>
        </pc:spChg>
        <pc:spChg chg="mod">
          <ac:chgData name="Josh Martin" userId="ef9f275b1279452f" providerId="LiveId" clId="{7FE29195-6909-4BAD-A4FA-92F30190DEA7}" dt="2022-03-16T07:46:20.342" v="1284" actId="207"/>
          <ac:spMkLst>
            <pc:docMk/>
            <pc:sldMk cId="639380475" sldId="334"/>
            <ac:spMk id="3" creationId="{96863F19-93B1-4259-BD68-78F7F1ABD510}"/>
          </ac:spMkLst>
        </pc:spChg>
        <pc:spChg chg="add mod">
          <ac:chgData name="Josh Martin" userId="ef9f275b1279452f" providerId="LiveId" clId="{7FE29195-6909-4BAD-A4FA-92F30190DEA7}" dt="2022-03-16T07:45:53.243" v="1281" actId="1037"/>
          <ac:spMkLst>
            <pc:docMk/>
            <pc:sldMk cId="639380475" sldId="334"/>
            <ac:spMk id="4" creationId="{0BD3192B-6987-451A-AE50-CD8129EFBB7D}"/>
          </ac:spMkLst>
        </pc:spChg>
        <pc:spChg chg="add mod">
          <ac:chgData name="Josh Martin" userId="ef9f275b1279452f" providerId="LiveId" clId="{7FE29195-6909-4BAD-A4FA-92F30190DEA7}" dt="2022-03-16T07:41:39.278" v="1114" actId="1036"/>
          <ac:spMkLst>
            <pc:docMk/>
            <pc:sldMk cId="639380475" sldId="334"/>
            <ac:spMk id="5" creationId="{801D53BA-ECB7-4DB7-ABE6-EA359218EDC0}"/>
          </ac:spMkLst>
        </pc:spChg>
        <pc:spChg chg="add mod">
          <ac:chgData name="Josh Martin" userId="ef9f275b1279452f" providerId="LiveId" clId="{7FE29195-6909-4BAD-A4FA-92F30190DEA7}" dt="2022-03-16T07:41:39.278" v="1114" actId="1036"/>
          <ac:spMkLst>
            <pc:docMk/>
            <pc:sldMk cId="639380475" sldId="334"/>
            <ac:spMk id="6" creationId="{8484ABEE-ECC9-46F1-A238-CFAA9ACF07E5}"/>
          </ac:spMkLst>
        </pc:spChg>
        <pc:spChg chg="add mod">
          <ac:chgData name="Josh Martin" userId="ef9f275b1279452f" providerId="LiveId" clId="{7FE29195-6909-4BAD-A4FA-92F30190DEA7}" dt="2022-03-16T07:41:39.278" v="1114" actId="1036"/>
          <ac:spMkLst>
            <pc:docMk/>
            <pc:sldMk cId="639380475" sldId="334"/>
            <ac:spMk id="7" creationId="{15989881-9CC2-4935-B983-A43F9DCC9BD5}"/>
          </ac:spMkLst>
        </pc:spChg>
        <pc:spChg chg="add del mod">
          <ac:chgData name="Josh Martin" userId="ef9f275b1279452f" providerId="LiveId" clId="{7FE29195-6909-4BAD-A4FA-92F30190DEA7}" dt="2022-03-16T07:33:56.764" v="889" actId="478"/>
          <ac:spMkLst>
            <pc:docMk/>
            <pc:sldMk cId="639380475" sldId="334"/>
            <ac:spMk id="8" creationId="{405E65B5-2ED0-477C-9600-0C1D029B8F78}"/>
          </ac:spMkLst>
        </pc:spChg>
        <pc:spChg chg="add del mod">
          <ac:chgData name="Josh Martin" userId="ef9f275b1279452f" providerId="LiveId" clId="{7FE29195-6909-4BAD-A4FA-92F30190DEA7}" dt="2022-03-16T07:33:32.550" v="885" actId="478"/>
          <ac:spMkLst>
            <pc:docMk/>
            <pc:sldMk cId="639380475" sldId="334"/>
            <ac:spMk id="9" creationId="{21D72EF4-D0BA-4432-BB3A-338D069C1CBE}"/>
          </ac:spMkLst>
        </pc:spChg>
        <pc:spChg chg="add mod">
          <ac:chgData name="Josh Martin" userId="ef9f275b1279452f" providerId="LiveId" clId="{7FE29195-6909-4BAD-A4FA-92F30190DEA7}" dt="2022-03-16T07:41:39.278" v="1114" actId="1036"/>
          <ac:spMkLst>
            <pc:docMk/>
            <pc:sldMk cId="639380475" sldId="334"/>
            <ac:spMk id="10" creationId="{6ED3A638-4D5D-4B80-81B4-B8B1EAFC945F}"/>
          </ac:spMkLst>
        </pc:spChg>
        <pc:spChg chg="add del mod">
          <ac:chgData name="Josh Martin" userId="ef9f275b1279452f" providerId="LiveId" clId="{7FE29195-6909-4BAD-A4FA-92F30190DEA7}" dt="2022-03-16T07:34:06.430" v="892" actId="478"/>
          <ac:spMkLst>
            <pc:docMk/>
            <pc:sldMk cId="639380475" sldId="334"/>
            <ac:spMk id="11" creationId="{1BCE4CCC-A541-4EE9-AD16-7382C09AB5C2}"/>
          </ac:spMkLst>
        </pc:spChg>
        <pc:spChg chg="add mod">
          <ac:chgData name="Josh Martin" userId="ef9f275b1279452f" providerId="LiveId" clId="{7FE29195-6909-4BAD-A4FA-92F30190DEA7}" dt="2022-03-16T07:41:39.278" v="1114" actId="1036"/>
          <ac:spMkLst>
            <pc:docMk/>
            <pc:sldMk cId="639380475" sldId="334"/>
            <ac:spMk id="12" creationId="{215D3E84-8777-498C-8352-070CF4CED5C1}"/>
          </ac:spMkLst>
        </pc:spChg>
        <pc:spChg chg="add mod">
          <ac:chgData name="Josh Martin" userId="ef9f275b1279452f" providerId="LiveId" clId="{7FE29195-6909-4BAD-A4FA-92F30190DEA7}" dt="2022-03-16T07:45:53.243" v="1281" actId="1037"/>
          <ac:spMkLst>
            <pc:docMk/>
            <pc:sldMk cId="639380475" sldId="334"/>
            <ac:spMk id="13" creationId="{D638D268-A563-4876-A8B5-C34AF3FEC731}"/>
          </ac:spMkLst>
        </pc:spChg>
        <pc:spChg chg="add del mod">
          <ac:chgData name="Josh Martin" userId="ef9f275b1279452f" providerId="LiveId" clId="{7FE29195-6909-4BAD-A4FA-92F30190DEA7}" dt="2022-03-16T07:34:40.981" v="899" actId="478"/>
          <ac:spMkLst>
            <pc:docMk/>
            <pc:sldMk cId="639380475" sldId="334"/>
            <ac:spMk id="14" creationId="{FD2FA07E-8684-49EB-AD53-3067EFCD2DB5}"/>
          </ac:spMkLst>
        </pc:spChg>
        <pc:spChg chg="add mod">
          <ac:chgData name="Josh Martin" userId="ef9f275b1279452f" providerId="LiveId" clId="{7FE29195-6909-4BAD-A4FA-92F30190DEA7}" dt="2022-03-16T07:41:39.278" v="1114" actId="1036"/>
          <ac:spMkLst>
            <pc:docMk/>
            <pc:sldMk cId="639380475" sldId="334"/>
            <ac:spMk id="15" creationId="{57B10429-6ECC-4DC2-95C2-704BED14B607}"/>
          </ac:spMkLst>
        </pc:spChg>
        <pc:spChg chg="add mod">
          <ac:chgData name="Josh Martin" userId="ef9f275b1279452f" providerId="LiveId" clId="{7FE29195-6909-4BAD-A4FA-92F30190DEA7}" dt="2022-03-16T07:41:39.278" v="1114" actId="1036"/>
          <ac:spMkLst>
            <pc:docMk/>
            <pc:sldMk cId="639380475" sldId="334"/>
            <ac:spMk id="16" creationId="{72959B0B-91ED-483A-A970-8635761D8C9E}"/>
          </ac:spMkLst>
        </pc:spChg>
        <pc:spChg chg="add del mod">
          <ac:chgData name="Josh Martin" userId="ef9f275b1279452f" providerId="LiveId" clId="{7FE29195-6909-4BAD-A4FA-92F30190DEA7}" dt="2022-03-16T07:34:50.192" v="902" actId="478"/>
          <ac:spMkLst>
            <pc:docMk/>
            <pc:sldMk cId="639380475" sldId="334"/>
            <ac:spMk id="17" creationId="{DC48AEE6-7EC9-462D-8698-7FC1D6823063}"/>
          </ac:spMkLst>
        </pc:spChg>
        <pc:spChg chg="add mod">
          <ac:chgData name="Josh Martin" userId="ef9f275b1279452f" providerId="LiveId" clId="{7FE29195-6909-4BAD-A4FA-92F30190DEA7}" dt="2022-03-16T07:41:39.278" v="1114" actId="1036"/>
          <ac:spMkLst>
            <pc:docMk/>
            <pc:sldMk cId="639380475" sldId="334"/>
            <ac:spMk id="18" creationId="{9954FE45-89FD-46C8-9173-0CE61389B86C}"/>
          </ac:spMkLst>
        </pc:spChg>
        <pc:spChg chg="add mod">
          <ac:chgData name="Josh Martin" userId="ef9f275b1279452f" providerId="LiveId" clId="{7FE29195-6909-4BAD-A4FA-92F30190DEA7}" dt="2022-03-16T07:47:55.875" v="1301" actId="1076"/>
          <ac:spMkLst>
            <pc:docMk/>
            <pc:sldMk cId="639380475" sldId="334"/>
            <ac:spMk id="19" creationId="{D81D45FC-DD05-41F1-AFC8-8D304AE97C70}"/>
          </ac:spMkLst>
        </pc:spChg>
        <pc:spChg chg="add mod">
          <ac:chgData name="Josh Martin" userId="ef9f275b1279452f" providerId="LiveId" clId="{7FE29195-6909-4BAD-A4FA-92F30190DEA7}" dt="2022-03-16T07:45:53.243" v="1281" actId="1037"/>
          <ac:spMkLst>
            <pc:docMk/>
            <pc:sldMk cId="639380475" sldId="334"/>
            <ac:spMk id="20" creationId="{48F2E134-B36A-43BF-B7A3-9567A8444DCF}"/>
          </ac:spMkLst>
        </pc:spChg>
        <pc:spChg chg="add mod">
          <ac:chgData name="Josh Martin" userId="ef9f275b1279452f" providerId="LiveId" clId="{7FE29195-6909-4BAD-A4FA-92F30190DEA7}" dt="2022-03-16T07:41:39.278" v="1114" actId="1036"/>
          <ac:spMkLst>
            <pc:docMk/>
            <pc:sldMk cId="639380475" sldId="334"/>
            <ac:spMk id="21" creationId="{266B74D6-4314-4723-A6D2-E687B15E740C}"/>
          </ac:spMkLst>
        </pc:spChg>
        <pc:spChg chg="add mod">
          <ac:chgData name="Josh Martin" userId="ef9f275b1279452f" providerId="LiveId" clId="{7FE29195-6909-4BAD-A4FA-92F30190DEA7}" dt="2022-03-16T07:41:39.278" v="1114" actId="1036"/>
          <ac:spMkLst>
            <pc:docMk/>
            <pc:sldMk cId="639380475" sldId="334"/>
            <ac:spMk id="22" creationId="{7F537E93-82ED-45AE-A682-8360FDC2D06F}"/>
          </ac:spMkLst>
        </pc:spChg>
        <pc:spChg chg="add mod">
          <ac:chgData name="Josh Martin" userId="ef9f275b1279452f" providerId="LiveId" clId="{7FE29195-6909-4BAD-A4FA-92F30190DEA7}" dt="2022-03-16T07:41:39.278" v="1114" actId="1036"/>
          <ac:spMkLst>
            <pc:docMk/>
            <pc:sldMk cId="639380475" sldId="334"/>
            <ac:spMk id="23" creationId="{DDCAE2B4-1B5F-4CD0-94FE-B499EE5D343D}"/>
          </ac:spMkLst>
        </pc:spChg>
        <pc:spChg chg="add mod">
          <ac:chgData name="Josh Martin" userId="ef9f275b1279452f" providerId="LiveId" clId="{7FE29195-6909-4BAD-A4FA-92F30190DEA7}" dt="2022-03-16T07:45:53.243" v="1281" actId="1037"/>
          <ac:spMkLst>
            <pc:docMk/>
            <pc:sldMk cId="639380475" sldId="334"/>
            <ac:spMk id="24" creationId="{A09D2858-F3DC-4643-B360-F70B4B975594}"/>
          </ac:spMkLst>
        </pc:spChg>
        <pc:spChg chg="add del mod">
          <ac:chgData name="Josh Martin" userId="ef9f275b1279452f" providerId="LiveId" clId="{7FE29195-6909-4BAD-A4FA-92F30190DEA7}" dt="2022-03-16T07:36:57.042" v="1081" actId="478"/>
          <ac:spMkLst>
            <pc:docMk/>
            <pc:sldMk cId="639380475" sldId="334"/>
            <ac:spMk id="25" creationId="{B31BC416-9914-437A-A6CE-7810F864C2B1}"/>
          </ac:spMkLst>
        </pc:spChg>
        <pc:spChg chg="add mod">
          <ac:chgData name="Josh Martin" userId="ef9f275b1279452f" providerId="LiveId" clId="{7FE29195-6909-4BAD-A4FA-92F30190DEA7}" dt="2022-03-16T07:45:44.864" v="1262" actId="14100"/>
          <ac:spMkLst>
            <pc:docMk/>
            <pc:sldMk cId="639380475" sldId="334"/>
            <ac:spMk id="26" creationId="{4353B828-8186-4EE3-8259-46A2FA902D08}"/>
          </ac:spMkLst>
        </pc:spChg>
        <pc:spChg chg="add del mod">
          <ac:chgData name="Josh Martin" userId="ef9f275b1279452f" providerId="LiveId" clId="{7FE29195-6909-4BAD-A4FA-92F30190DEA7}" dt="2022-03-16T07:41:21.821" v="1096"/>
          <ac:spMkLst>
            <pc:docMk/>
            <pc:sldMk cId="639380475" sldId="334"/>
            <ac:spMk id="27" creationId="{2F8A0A39-06B2-44FF-83A9-567E948A8365}"/>
          </ac:spMkLst>
        </pc:spChg>
        <pc:spChg chg="add mod">
          <ac:chgData name="Josh Martin" userId="ef9f275b1279452f" providerId="LiveId" clId="{7FE29195-6909-4BAD-A4FA-92F30190DEA7}" dt="2022-03-16T07:47:52.720" v="1299" actId="571"/>
          <ac:spMkLst>
            <pc:docMk/>
            <pc:sldMk cId="639380475" sldId="334"/>
            <ac:spMk id="28" creationId="{212D824D-9E52-41C5-96F3-2F44ADF4C40E}"/>
          </ac:spMkLst>
        </pc:spChg>
        <pc:spChg chg="add mod">
          <ac:chgData name="Josh Martin" userId="ef9f275b1279452f" providerId="LiveId" clId="{7FE29195-6909-4BAD-A4FA-92F30190DEA7}" dt="2022-03-16T07:47:52.720" v="1299" actId="571"/>
          <ac:spMkLst>
            <pc:docMk/>
            <pc:sldMk cId="639380475" sldId="334"/>
            <ac:spMk id="29" creationId="{A249F040-69CE-425D-A6F2-8F1B9901570B}"/>
          </ac:spMkLst>
        </pc:spChg>
        <pc:spChg chg="add mod">
          <ac:chgData name="Josh Martin" userId="ef9f275b1279452f" providerId="LiveId" clId="{7FE29195-6909-4BAD-A4FA-92F30190DEA7}" dt="2022-03-16T07:47:52.720" v="1299" actId="571"/>
          <ac:spMkLst>
            <pc:docMk/>
            <pc:sldMk cId="639380475" sldId="334"/>
            <ac:spMk id="30" creationId="{D3BD07BB-D568-4EBD-8CCF-4156FC2FDD7D}"/>
          </ac:spMkLst>
        </pc:spChg>
      </pc:sldChg>
      <pc:sldChg chg="modSp new mod">
        <pc:chgData name="Josh Martin" userId="ef9f275b1279452f" providerId="LiveId" clId="{7FE29195-6909-4BAD-A4FA-92F30190DEA7}" dt="2022-03-16T07:55:02.120" v="1650" actId="6549"/>
        <pc:sldMkLst>
          <pc:docMk/>
          <pc:sldMk cId="1521277622" sldId="335"/>
        </pc:sldMkLst>
        <pc:spChg chg="mod">
          <ac:chgData name="Josh Martin" userId="ef9f275b1279452f" providerId="LiveId" clId="{7FE29195-6909-4BAD-A4FA-92F30190DEA7}" dt="2022-03-16T07:49:37.303" v="1361" actId="20577"/>
          <ac:spMkLst>
            <pc:docMk/>
            <pc:sldMk cId="1521277622" sldId="335"/>
            <ac:spMk id="2" creationId="{9B52904A-79DA-43C6-8C93-EF291DF059B1}"/>
          </ac:spMkLst>
        </pc:spChg>
        <pc:spChg chg="mod">
          <ac:chgData name="Josh Martin" userId="ef9f275b1279452f" providerId="LiveId" clId="{7FE29195-6909-4BAD-A4FA-92F30190DEA7}" dt="2022-03-16T07:55:02.120" v="1650" actId="6549"/>
          <ac:spMkLst>
            <pc:docMk/>
            <pc:sldMk cId="1521277622" sldId="335"/>
            <ac:spMk id="3" creationId="{E5FE02F4-CAE4-4E0B-8DDC-248B8A58120E}"/>
          </ac:spMkLst>
        </pc:spChg>
      </pc:sldChg>
      <pc:sldChg chg="modSp add mod modAnim">
        <pc:chgData name="Josh Martin" userId="ef9f275b1279452f" providerId="LiveId" clId="{7FE29195-6909-4BAD-A4FA-92F30190DEA7}" dt="2022-03-16T08:03:00.110" v="1806"/>
        <pc:sldMkLst>
          <pc:docMk/>
          <pc:sldMk cId="2985267028" sldId="336"/>
        </pc:sldMkLst>
        <pc:spChg chg="mod">
          <ac:chgData name="Josh Martin" userId="ef9f275b1279452f" providerId="LiveId" clId="{7FE29195-6909-4BAD-A4FA-92F30190DEA7}" dt="2022-03-16T08:02:39.436" v="1803" actId="20577"/>
          <ac:spMkLst>
            <pc:docMk/>
            <pc:sldMk cId="2985267028" sldId="336"/>
            <ac:spMk id="2" creationId="{9B52904A-79DA-43C6-8C93-EF291DF059B1}"/>
          </ac:spMkLst>
        </pc:spChg>
        <pc:spChg chg="mod">
          <ac:chgData name="Josh Martin" userId="ef9f275b1279452f" providerId="LiveId" clId="{7FE29195-6909-4BAD-A4FA-92F30190DEA7}" dt="2022-03-16T08:02:08.957" v="1774" actId="14100"/>
          <ac:spMkLst>
            <pc:docMk/>
            <pc:sldMk cId="2985267028" sldId="336"/>
            <ac:spMk id="3" creationId="{E5FE02F4-CAE4-4E0B-8DDC-248B8A58120E}"/>
          </ac:spMkLst>
        </pc:spChg>
      </pc:sldChg>
      <pc:sldMasterChg chg="delSldLayout">
        <pc:chgData name="Josh Martin" userId="ef9f275b1279452f" providerId="LiveId" clId="{7FE29195-6909-4BAD-A4FA-92F30190DEA7}" dt="2022-03-13T17:56:49.720" v="0" actId="47"/>
        <pc:sldMasterMkLst>
          <pc:docMk/>
          <pc:sldMasterMk cId="2597910473" sldId="2147483670"/>
        </pc:sldMasterMkLst>
        <pc:sldLayoutChg chg="del">
          <pc:chgData name="Josh Martin" userId="ef9f275b1279452f" providerId="LiveId" clId="{7FE29195-6909-4BAD-A4FA-92F30190DEA7}" dt="2022-03-13T17:56:49.720" v="0" actId="47"/>
          <pc:sldLayoutMkLst>
            <pc:docMk/>
            <pc:sldMasterMk cId="2597910473" sldId="2147483670"/>
            <pc:sldLayoutMk cId="2070737976" sldId="214748374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nsdata7\ECONLAB\Projects\CapUtil\Publication%20Outputs\CapUtil_outpu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nsdata7\ECONLAB\Projects\CapUtil\Publication%20Outputs\CapUtil_outpu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nsdata7\ECONLAB\Projects\CapUtil\Publication%20Outputs\MFP%20impac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nsdata7\ECONLAB\Projects\CapUtil\Publication%20Outputs\MFP%20impac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nsdata7\ECONLAB\Projects\CapUtil\Publication%20Outputs\homeworking.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nsdata7\ECONLAB\Projects\CapUtil\Presentations\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officenationalstatistics.sharepoint.com/sites/ESPIEREconMicroRec/ProjectWork/Capital/Utilisation/Capital%20Utilisation%20Hours%20(10-12-20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Sheet1!$A$4:$A$14</c:f>
              <c:strCache>
                <c:ptCount val="11"/>
                <c:pt idx="0">
                  <c:v>2019 Q1</c:v>
                </c:pt>
                <c:pt idx="1">
                  <c:v>2019 Q2</c:v>
                </c:pt>
                <c:pt idx="2">
                  <c:v>2019 Q3</c:v>
                </c:pt>
                <c:pt idx="3">
                  <c:v>2019 Q4</c:v>
                </c:pt>
                <c:pt idx="4">
                  <c:v>2020 Q1</c:v>
                </c:pt>
                <c:pt idx="5">
                  <c:v>2020 Q2</c:v>
                </c:pt>
                <c:pt idx="6">
                  <c:v>2020 Q3</c:v>
                </c:pt>
                <c:pt idx="7">
                  <c:v>2020 Q4</c:v>
                </c:pt>
                <c:pt idx="8">
                  <c:v>2021 Q1</c:v>
                </c:pt>
                <c:pt idx="9">
                  <c:v>2021 Q2</c:v>
                </c:pt>
                <c:pt idx="10">
                  <c:v>2021 Q3</c:v>
                </c:pt>
              </c:strCache>
            </c:strRef>
          </c:cat>
          <c:val>
            <c:numRef>
              <c:f>Sheet1!$B$4:$B$14</c:f>
              <c:numCache>
                <c:formatCode>_-* #,##0_-;\-* #,##0_-;_-* "-"??_-;_-@_-</c:formatCode>
                <c:ptCount val="11"/>
                <c:pt idx="0">
                  <c:v>562033</c:v>
                </c:pt>
                <c:pt idx="1">
                  <c:v>562779</c:v>
                </c:pt>
                <c:pt idx="2">
                  <c:v>565362</c:v>
                </c:pt>
                <c:pt idx="3">
                  <c:v>565109</c:v>
                </c:pt>
                <c:pt idx="4">
                  <c:v>550205</c:v>
                </c:pt>
                <c:pt idx="5">
                  <c:v>443193</c:v>
                </c:pt>
                <c:pt idx="6">
                  <c:v>521073</c:v>
                </c:pt>
                <c:pt idx="7">
                  <c:v>528902</c:v>
                </c:pt>
                <c:pt idx="8">
                  <c:v>522221</c:v>
                </c:pt>
                <c:pt idx="9">
                  <c:v>550588</c:v>
                </c:pt>
                <c:pt idx="10">
                  <c:v>556431</c:v>
                </c:pt>
              </c:numCache>
            </c:numRef>
          </c:val>
          <c:smooth val="0"/>
          <c:extLst>
            <c:ext xmlns:c16="http://schemas.microsoft.com/office/drawing/2014/chart" uri="{C3380CC4-5D6E-409C-BE32-E72D297353CC}">
              <c16:uniqueId val="{00000000-6DA5-41F0-BEF3-ADF2267684EE}"/>
            </c:ext>
          </c:extLst>
        </c:ser>
        <c:dLbls>
          <c:showLegendKey val="0"/>
          <c:showVal val="0"/>
          <c:showCatName val="0"/>
          <c:showSerName val="0"/>
          <c:showPercent val="0"/>
          <c:showBubbleSize val="0"/>
        </c:dLbls>
        <c:smooth val="0"/>
        <c:axId val="328232896"/>
        <c:axId val="328233224"/>
      </c:lineChart>
      <c:catAx>
        <c:axId val="328232896"/>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28233224"/>
        <c:crosses val="autoZero"/>
        <c:auto val="1"/>
        <c:lblAlgn val="ctr"/>
        <c:lblOffset val="100"/>
        <c:tickLblSkip val="2"/>
        <c:noMultiLvlLbl val="0"/>
      </c:catAx>
      <c:valAx>
        <c:axId val="328233224"/>
        <c:scaling>
          <c:orientation val="minMax"/>
        </c:scaling>
        <c:delete val="0"/>
        <c:axPos val="l"/>
        <c:majorGridlines>
          <c:spPr>
            <a:ln w="9525" cap="flat" cmpd="sng" algn="ctr">
              <a:solidFill>
                <a:schemeClr val="bg1">
                  <a:lumMod val="9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28232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96694364817299E-2"/>
          <c:y val="3.0263474402042859E-2"/>
          <c:w val="0.90736222620290308"/>
          <c:h val="0.76645064459403456"/>
        </c:manualLayout>
      </c:layout>
      <c:lineChart>
        <c:grouping val="standard"/>
        <c:varyColors val="0"/>
        <c:ser>
          <c:idx val="1"/>
          <c:order val="0"/>
          <c:tx>
            <c:strRef>
              <c:f>'Figure 3'!$C$1</c:f>
              <c:strCache>
                <c:ptCount val="1"/>
                <c:pt idx="0">
                  <c:v>This paper</c:v>
                </c:pt>
              </c:strCache>
            </c:strRef>
          </c:tx>
          <c:spPr>
            <a:ln w="28575" cap="rnd">
              <a:solidFill>
                <a:schemeClr val="accent1"/>
              </a:solidFill>
              <a:round/>
            </a:ln>
            <a:effectLst/>
          </c:spPr>
          <c:marker>
            <c:symbol val="none"/>
          </c:marker>
          <c:cat>
            <c:strRef>
              <c:f>'Figure 3'!$A$2:$A$76</c:f>
              <c:strCache>
                <c:ptCount val="75"/>
                <c:pt idx="0">
                  <c:v>2002-Q1</c:v>
                </c:pt>
                <c:pt idx="1">
                  <c:v>2002-Q2</c:v>
                </c:pt>
                <c:pt idx="2">
                  <c:v>2002-Q3</c:v>
                </c:pt>
                <c:pt idx="3">
                  <c:v>2002-Q4</c:v>
                </c:pt>
                <c:pt idx="4">
                  <c:v>2003-Q1</c:v>
                </c:pt>
                <c:pt idx="5">
                  <c:v>2003-Q2</c:v>
                </c:pt>
                <c:pt idx="6">
                  <c:v>2003-Q3</c:v>
                </c:pt>
                <c:pt idx="7">
                  <c:v>2003-Q4</c:v>
                </c:pt>
                <c:pt idx="8">
                  <c:v>2004-Q1</c:v>
                </c:pt>
                <c:pt idx="9">
                  <c:v>2004-Q2</c:v>
                </c:pt>
                <c:pt idx="10">
                  <c:v>2004-Q3</c:v>
                </c:pt>
                <c:pt idx="11">
                  <c:v>2004-Q4</c:v>
                </c:pt>
                <c:pt idx="12">
                  <c:v>2005-Q1</c:v>
                </c:pt>
                <c:pt idx="13">
                  <c:v>2005-Q2</c:v>
                </c:pt>
                <c:pt idx="14">
                  <c:v>2005-Q3</c:v>
                </c:pt>
                <c:pt idx="15">
                  <c:v>2005-Q4</c:v>
                </c:pt>
                <c:pt idx="16">
                  <c:v>2006-Q1</c:v>
                </c:pt>
                <c:pt idx="17">
                  <c:v>2006-Q2</c:v>
                </c:pt>
                <c:pt idx="18">
                  <c:v>2006-Q3</c:v>
                </c:pt>
                <c:pt idx="19">
                  <c:v>2006-Q4</c:v>
                </c:pt>
                <c:pt idx="20">
                  <c:v>2007-Q1</c:v>
                </c:pt>
                <c:pt idx="21">
                  <c:v>2007-Q2</c:v>
                </c:pt>
                <c:pt idx="22">
                  <c:v>2007-Q3</c:v>
                </c:pt>
                <c:pt idx="23">
                  <c:v>2007-Q4</c:v>
                </c:pt>
                <c:pt idx="24">
                  <c:v>2008-Q1</c:v>
                </c:pt>
                <c:pt idx="25">
                  <c:v>2008-Q2</c:v>
                </c:pt>
                <c:pt idx="26">
                  <c:v>2008-Q3</c:v>
                </c:pt>
                <c:pt idx="27">
                  <c:v>2008-Q4</c:v>
                </c:pt>
                <c:pt idx="28">
                  <c:v>2009-Q1</c:v>
                </c:pt>
                <c:pt idx="29">
                  <c:v>2009-Q2</c:v>
                </c:pt>
                <c:pt idx="30">
                  <c:v>2009-Q3</c:v>
                </c:pt>
                <c:pt idx="31">
                  <c:v>2009-Q4</c:v>
                </c:pt>
                <c:pt idx="32">
                  <c:v>2010-Q1</c:v>
                </c:pt>
                <c:pt idx="33">
                  <c:v>2010-Q2</c:v>
                </c:pt>
                <c:pt idx="34">
                  <c:v>2010-Q3</c:v>
                </c:pt>
                <c:pt idx="35">
                  <c:v>2010-Q4</c:v>
                </c:pt>
                <c:pt idx="36">
                  <c:v>2011-Q1</c:v>
                </c:pt>
                <c:pt idx="37">
                  <c:v>2011-Q2</c:v>
                </c:pt>
                <c:pt idx="38">
                  <c:v>2011-Q3</c:v>
                </c:pt>
                <c:pt idx="39">
                  <c:v>2011-Q4</c:v>
                </c:pt>
                <c:pt idx="40">
                  <c:v>2012-Q1</c:v>
                </c:pt>
                <c:pt idx="41">
                  <c:v>2012-Q2</c:v>
                </c:pt>
                <c:pt idx="42">
                  <c:v>2012-Q3</c:v>
                </c:pt>
                <c:pt idx="43">
                  <c:v>2012-Q4</c:v>
                </c:pt>
                <c:pt idx="44">
                  <c:v>2013-Q1</c:v>
                </c:pt>
                <c:pt idx="45">
                  <c:v>2013-Q2</c:v>
                </c:pt>
                <c:pt idx="46">
                  <c:v>2013-Q3</c:v>
                </c:pt>
                <c:pt idx="47">
                  <c:v>2013-Q4</c:v>
                </c:pt>
                <c:pt idx="48">
                  <c:v>2014-Q1</c:v>
                </c:pt>
                <c:pt idx="49">
                  <c:v>2014-Q2</c:v>
                </c:pt>
                <c:pt idx="50">
                  <c:v>2014-Q3</c:v>
                </c:pt>
                <c:pt idx="51">
                  <c:v>2014-Q4</c:v>
                </c:pt>
                <c:pt idx="52">
                  <c:v>2015-Q1</c:v>
                </c:pt>
                <c:pt idx="53">
                  <c:v>2015-Q2</c:v>
                </c:pt>
                <c:pt idx="54">
                  <c:v>2015-Q3</c:v>
                </c:pt>
                <c:pt idx="55">
                  <c:v>2015-Q4</c:v>
                </c:pt>
                <c:pt idx="56">
                  <c:v>2016-Q1</c:v>
                </c:pt>
                <c:pt idx="57">
                  <c:v>2016-Q2</c:v>
                </c:pt>
                <c:pt idx="58">
                  <c:v>2016-Q3</c:v>
                </c:pt>
                <c:pt idx="59">
                  <c:v>2016-Q4</c:v>
                </c:pt>
                <c:pt idx="60">
                  <c:v>2017-Q1</c:v>
                </c:pt>
                <c:pt idx="61">
                  <c:v>2017-Q2</c:v>
                </c:pt>
                <c:pt idx="62">
                  <c:v>2017-Q3</c:v>
                </c:pt>
                <c:pt idx="63">
                  <c:v>2017-Q4</c:v>
                </c:pt>
                <c:pt idx="64">
                  <c:v>2018-Q1</c:v>
                </c:pt>
                <c:pt idx="65">
                  <c:v>2018-Q2</c:v>
                </c:pt>
                <c:pt idx="66">
                  <c:v>2018-Q3</c:v>
                </c:pt>
                <c:pt idx="67">
                  <c:v>2018-Q4</c:v>
                </c:pt>
                <c:pt idx="68">
                  <c:v>2019-Q1</c:v>
                </c:pt>
                <c:pt idx="69">
                  <c:v>2019-Q2</c:v>
                </c:pt>
                <c:pt idx="70">
                  <c:v>2019-Q3</c:v>
                </c:pt>
                <c:pt idx="71">
                  <c:v>2019-Q4</c:v>
                </c:pt>
                <c:pt idx="72">
                  <c:v>2020-Q1</c:v>
                </c:pt>
                <c:pt idx="73">
                  <c:v>2020-Q2</c:v>
                </c:pt>
                <c:pt idx="74">
                  <c:v>2020-Q3</c:v>
                </c:pt>
              </c:strCache>
            </c:strRef>
          </c:cat>
          <c:val>
            <c:numRef>
              <c:f>'Figure 3'!$C$2:$C$76</c:f>
              <c:numCache>
                <c:formatCode>0</c:formatCode>
                <c:ptCount val="75"/>
                <c:pt idx="0">
                  <c:v>100</c:v>
                </c:pt>
                <c:pt idx="1">
                  <c:v>101.37371063232422</c:v>
                </c:pt>
                <c:pt idx="2">
                  <c:v>101.28072357177734</c:v>
                </c:pt>
                <c:pt idx="3">
                  <c:v>104.08007049560547</c:v>
                </c:pt>
                <c:pt idx="4">
                  <c:v>97.799728393554688</c:v>
                </c:pt>
                <c:pt idx="5">
                  <c:v>100.34107208251953</c:v>
                </c:pt>
                <c:pt idx="6">
                  <c:v>98.399055480957031</c:v>
                </c:pt>
                <c:pt idx="7">
                  <c:v>102.26576995849609</c:v>
                </c:pt>
                <c:pt idx="8">
                  <c:v>98.134140014648438</c:v>
                </c:pt>
                <c:pt idx="9">
                  <c:v>100.49477386474609</c:v>
                </c:pt>
                <c:pt idx="10">
                  <c:v>100.80046844482422</c:v>
                </c:pt>
                <c:pt idx="11">
                  <c:v>102.66458892822266</c:v>
                </c:pt>
                <c:pt idx="12">
                  <c:v>100.32294464111328</c:v>
                </c:pt>
                <c:pt idx="13">
                  <c:v>101.69686889648438</c:v>
                </c:pt>
                <c:pt idx="14">
                  <c:v>100.80234527587891</c:v>
                </c:pt>
                <c:pt idx="15">
                  <c:v>101.99764251708984</c:v>
                </c:pt>
                <c:pt idx="16">
                  <c:v>100.92919158935547</c:v>
                </c:pt>
                <c:pt idx="17">
                  <c:v>102.77008056640625</c:v>
                </c:pt>
                <c:pt idx="18">
                  <c:v>101.21983337402344</c:v>
                </c:pt>
                <c:pt idx="19">
                  <c:v>103.27033996582031</c:v>
                </c:pt>
                <c:pt idx="20">
                  <c:v>100.70869445800781</c:v>
                </c:pt>
                <c:pt idx="21">
                  <c:v>102.74698638916016</c:v>
                </c:pt>
                <c:pt idx="22">
                  <c:v>100.91749572753906</c:v>
                </c:pt>
                <c:pt idx="23">
                  <c:v>102.42775726318359</c:v>
                </c:pt>
                <c:pt idx="24">
                  <c:v>98.974647521972656</c:v>
                </c:pt>
                <c:pt idx="25">
                  <c:v>100.66902923583984</c:v>
                </c:pt>
                <c:pt idx="26">
                  <c:v>99.387321472167969</c:v>
                </c:pt>
                <c:pt idx="27">
                  <c:v>99.355308532714844</c:v>
                </c:pt>
                <c:pt idx="28">
                  <c:v>96.908027648925781</c:v>
                </c:pt>
                <c:pt idx="29">
                  <c:v>97.389602661132813</c:v>
                </c:pt>
                <c:pt idx="30">
                  <c:v>100.02468872070313</c:v>
                </c:pt>
                <c:pt idx="31">
                  <c:v>101.17440795898438</c:v>
                </c:pt>
                <c:pt idx="32">
                  <c:v>102.56475830078125</c:v>
                </c:pt>
                <c:pt idx="33">
                  <c:v>103.05287933349609</c:v>
                </c:pt>
                <c:pt idx="34">
                  <c:v>103.7064208984375</c:v>
                </c:pt>
                <c:pt idx="35">
                  <c:v>102.52745819091797</c:v>
                </c:pt>
                <c:pt idx="36">
                  <c:v>103.04468536376953</c:v>
                </c:pt>
                <c:pt idx="37">
                  <c:v>100.82823181152344</c:v>
                </c:pt>
                <c:pt idx="38">
                  <c:v>99.984573364257813</c:v>
                </c:pt>
                <c:pt idx="39">
                  <c:v>100.72621154785156</c:v>
                </c:pt>
                <c:pt idx="40">
                  <c:v>101.83419036865234</c:v>
                </c:pt>
                <c:pt idx="41">
                  <c:v>101.40854644775391</c:v>
                </c:pt>
                <c:pt idx="42">
                  <c:v>102.64650726318359</c:v>
                </c:pt>
                <c:pt idx="43">
                  <c:v>101.280517578125</c:v>
                </c:pt>
                <c:pt idx="44">
                  <c:v>101.82518768310547</c:v>
                </c:pt>
                <c:pt idx="45">
                  <c:v>101.38873291015625</c:v>
                </c:pt>
                <c:pt idx="46">
                  <c:v>102.60421752929688</c:v>
                </c:pt>
                <c:pt idx="47">
                  <c:v>101.97592926025391</c:v>
                </c:pt>
                <c:pt idx="48">
                  <c:v>102.22249603271484</c:v>
                </c:pt>
                <c:pt idx="49">
                  <c:v>101.74281311035156</c:v>
                </c:pt>
                <c:pt idx="50">
                  <c:v>101.37606811523438</c:v>
                </c:pt>
                <c:pt idx="51">
                  <c:v>102.29267883300781</c:v>
                </c:pt>
                <c:pt idx="52">
                  <c:v>100.73169708251953</c:v>
                </c:pt>
                <c:pt idx="53">
                  <c:v>101.41006469726563</c:v>
                </c:pt>
                <c:pt idx="54">
                  <c:v>100.82013702392578</c:v>
                </c:pt>
                <c:pt idx="55">
                  <c:v>99.910446166992188</c:v>
                </c:pt>
                <c:pt idx="56">
                  <c:v>102.34226989746094</c:v>
                </c:pt>
                <c:pt idx="57">
                  <c:v>102.79625701904297</c:v>
                </c:pt>
                <c:pt idx="58">
                  <c:v>101.66201782226563</c:v>
                </c:pt>
                <c:pt idx="59">
                  <c:v>100.45255279541016</c:v>
                </c:pt>
                <c:pt idx="60">
                  <c:v>101.21852874755859</c:v>
                </c:pt>
                <c:pt idx="61">
                  <c:v>101.00787353515625</c:v>
                </c:pt>
                <c:pt idx="62">
                  <c:v>101.53497314453125</c:v>
                </c:pt>
                <c:pt idx="63">
                  <c:v>101.74985504150391</c:v>
                </c:pt>
                <c:pt idx="64">
                  <c:v>101.58653259277344</c:v>
                </c:pt>
                <c:pt idx="65">
                  <c:v>101.44912719726563</c:v>
                </c:pt>
                <c:pt idx="66">
                  <c:v>100.95486450195313</c:v>
                </c:pt>
                <c:pt idx="67">
                  <c:v>101.16354370117188</c:v>
                </c:pt>
                <c:pt idx="68">
                  <c:v>103.900634765625</c:v>
                </c:pt>
                <c:pt idx="69">
                  <c:v>103.53116607666016</c:v>
                </c:pt>
                <c:pt idx="70">
                  <c:v>102.14274597167969</c:v>
                </c:pt>
                <c:pt idx="71">
                  <c:v>99.694450378417969</c:v>
                </c:pt>
                <c:pt idx="72">
                  <c:v>100.12252044677734</c:v>
                </c:pt>
                <c:pt idx="73">
                  <c:v>91.322257995605469</c:v>
                </c:pt>
                <c:pt idx="74">
                  <c:v>92.663040161132813</c:v>
                </c:pt>
              </c:numCache>
            </c:numRef>
          </c:val>
          <c:smooth val="0"/>
          <c:extLst>
            <c:ext xmlns:c16="http://schemas.microsoft.com/office/drawing/2014/chart" uri="{C3380CC4-5D6E-409C-BE32-E72D297353CC}">
              <c16:uniqueId val="{00000000-5F1F-4289-91B6-56B86A3681D6}"/>
            </c:ext>
          </c:extLst>
        </c:ser>
        <c:ser>
          <c:idx val="2"/>
          <c:order val="1"/>
          <c:tx>
            <c:strRef>
              <c:f>'Figure 3'!$D$1</c:f>
              <c:strCache>
                <c:ptCount val="1"/>
                <c:pt idx="0">
                  <c:v>CBI Capacity Utilisation Series</c:v>
                </c:pt>
              </c:strCache>
            </c:strRef>
          </c:tx>
          <c:spPr>
            <a:ln w="28575" cap="rnd">
              <a:solidFill>
                <a:srgbClr val="C00000"/>
              </a:solidFill>
              <a:round/>
            </a:ln>
            <a:effectLst/>
          </c:spPr>
          <c:marker>
            <c:symbol val="none"/>
          </c:marker>
          <c:cat>
            <c:strRef>
              <c:f>'Figure 3'!$A$2:$A$76</c:f>
              <c:strCache>
                <c:ptCount val="75"/>
                <c:pt idx="0">
                  <c:v>2002-Q1</c:v>
                </c:pt>
                <c:pt idx="1">
                  <c:v>2002-Q2</c:v>
                </c:pt>
                <c:pt idx="2">
                  <c:v>2002-Q3</c:v>
                </c:pt>
                <c:pt idx="3">
                  <c:v>2002-Q4</c:v>
                </c:pt>
                <c:pt idx="4">
                  <c:v>2003-Q1</c:v>
                </c:pt>
                <c:pt idx="5">
                  <c:v>2003-Q2</c:v>
                </c:pt>
                <c:pt idx="6">
                  <c:v>2003-Q3</c:v>
                </c:pt>
                <c:pt idx="7">
                  <c:v>2003-Q4</c:v>
                </c:pt>
                <c:pt idx="8">
                  <c:v>2004-Q1</c:v>
                </c:pt>
                <c:pt idx="9">
                  <c:v>2004-Q2</c:v>
                </c:pt>
                <c:pt idx="10">
                  <c:v>2004-Q3</c:v>
                </c:pt>
                <c:pt idx="11">
                  <c:v>2004-Q4</c:v>
                </c:pt>
                <c:pt idx="12">
                  <c:v>2005-Q1</c:v>
                </c:pt>
                <c:pt idx="13">
                  <c:v>2005-Q2</c:v>
                </c:pt>
                <c:pt idx="14">
                  <c:v>2005-Q3</c:v>
                </c:pt>
                <c:pt idx="15">
                  <c:v>2005-Q4</c:v>
                </c:pt>
                <c:pt idx="16">
                  <c:v>2006-Q1</c:v>
                </c:pt>
                <c:pt idx="17">
                  <c:v>2006-Q2</c:v>
                </c:pt>
                <c:pt idx="18">
                  <c:v>2006-Q3</c:v>
                </c:pt>
                <c:pt idx="19">
                  <c:v>2006-Q4</c:v>
                </c:pt>
                <c:pt idx="20">
                  <c:v>2007-Q1</c:v>
                </c:pt>
                <c:pt idx="21">
                  <c:v>2007-Q2</c:v>
                </c:pt>
                <c:pt idx="22">
                  <c:v>2007-Q3</c:v>
                </c:pt>
                <c:pt idx="23">
                  <c:v>2007-Q4</c:v>
                </c:pt>
                <c:pt idx="24">
                  <c:v>2008-Q1</c:v>
                </c:pt>
                <c:pt idx="25">
                  <c:v>2008-Q2</c:v>
                </c:pt>
                <c:pt idx="26">
                  <c:v>2008-Q3</c:v>
                </c:pt>
                <c:pt idx="27">
                  <c:v>2008-Q4</c:v>
                </c:pt>
                <c:pt idx="28">
                  <c:v>2009-Q1</c:v>
                </c:pt>
                <c:pt idx="29">
                  <c:v>2009-Q2</c:v>
                </c:pt>
                <c:pt idx="30">
                  <c:v>2009-Q3</c:v>
                </c:pt>
                <c:pt idx="31">
                  <c:v>2009-Q4</c:v>
                </c:pt>
                <c:pt idx="32">
                  <c:v>2010-Q1</c:v>
                </c:pt>
                <c:pt idx="33">
                  <c:v>2010-Q2</c:v>
                </c:pt>
                <c:pt idx="34">
                  <c:v>2010-Q3</c:v>
                </c:pt>
                <c:pt idx="35">
                  <c:v>2010-Q4</c:v>
                </c:pt>
                <c:pt idx="36">
                  <c:v>2011-Q1</c:v>
                </c:pt>
                <c:pt idx="37">
                  <c:v>2011-Q2</c:v>
                </c:pt>
                <c:pt idx="38">
                  <c:v>2011-Q3</c:v>
                </c:pt>
                <c:pt idx="39">
                  <c:v>2011-Q4</c:v>
                </c:pt>
                <c:pt idx="40">
                  <c:v>2012-Q1</c:v>
                </c:pt>
                <c:pt idx="41">
                  <c:v>2012-Q2</c:v>
                </c:pt>
                <c:pt idx="42">
                  <c:v>2012-Q3</c:v>
                </c:pt>
                <c:pt idx="43">
                  <c:v>2012-Q4</c:v>
                </c:pt>
                <c:pt idx="44">
                  <c:v>2013-Q1</c:v>
                </c:pt>
                <c:pt idx="45">
                  <c:v>2013-Q2</c:v>
                </c:pt>
                <c:pt idx="46">
                  <c:v>2013-Q3</c:v>
                </c:pt>
                <c:pt idx="47">
                  <c:v>2013-Q4</c:v>
                </c:pt>
                <c:pt idx="48">
                  <c:v>2014-Q1</c:v>
                </c:pt>
                <c:pt idx="49">
                  <c:v>2014-Q2</c:v>
                </c:pt>
                <c:pt idx="50">
                  <c:v>2014-Q3</c:v>
                </c:pt>
                <c:pt idx="51">
                  <c:v>2014-Q4</c:v>
                </c:pt>
                <c:pt idx="52">
                  <c:v>2015-Q1</c:v>
                </c:pt>
                <c:pt idx="53">
                  <c:v>2015-Q2</c:v>
                </c:pt>
                <c:pt idx="54">
                  <c:v>2015-Q3</c:v>
                </c:pt>
                <c:pt idx="55">
                  <c:v>2015-Q4</c:v>
                </c:pt>
                <c:pt idx="56">
                  <c:v>2016-Q1</c:v>
                </c:pt>
                <c:pt idx="57">
                  <c:v>2016-Q2</c:v>
                </c:pt>
                <c:pt idx="58">
                  <c:v>2016-Q3</c:v>
                </c:pt>
                <c:pt idx="59">
                  <c:v>2016-Q4</c:v>
                </c:pt>
                <c:pt idx="60">
                  <c:v>2017-Q1</c:v>
                </c:pt>
                <c:pt idx="61">
                  <c:v>2017-Q2</c:v>
                </c:pt>
                <c:pt idx="62">
                  <c:v>2017-Q3</c:v>
                </c:pt>
                <c:pt idx="63">
                  <c:v>2017-Q4</c:v>
                </c:pt>
                <c:pt idx="64">
                  <c:v>2018-Q1</c:v>
                </c:pt>
                <c:pt idx="65">
                  <c:v>2018-Q2</c:v>
                </c:pt>
                <c:pt idx="66">
                  <c:v>2018-Q3</c:v>
                </c:pt>
                <c:pt idx="67">
                  <c:v>2018-Q4</c:v>
                </c:pt>
                <c:pt idx="68">
                  <c:v>2019-Q1</c:v>
                </c:pt>
                <c:pt idx="69">
                  <c:v>2019-Q2</c:v>
                </c:pt>
                <c:pt idx="70">
                  <c:v>2019-Q3</c:v>
                </c:pt>
                <c:pt idx="71">
                  <c:v>2019-Q4</c:v>
                </c:pt>
                <c:pt idx="72">
                  <c:v>2020-Q1</c:v>
                </c:pt>
                <c:pt idx="73">
                  <c:v>2020-Q2</c:v>
                </c:pt>
                <c:pt idx="74">
                  <c:v>2020-Q3</c:v>
                </c:pt>
              </c:strCache>
            </c:strRef>
          </c:cat>
          <c:val>
            <c:numRef>
              <c:f>'Figure 3'!$D$2:$D$76</c:f>
              <c:numCache>
                <c:formatCode>0</c:formatCode>
                <c:ptCount val="75"/>
                <c:pt idx="0">
                  <c:v>100</c:v>
                </c:pt>
                <c:pt idx="1">
                  <c:v>101.03492884864164</c:v>
                </c:pt>
                <c:pt idx="2">
                  <c:v>102.71668822768436</c:v>
                </c:pt>
                <c:pt idx="3">
                  <c:v>101.16429495472188</c:v>
                </c:pt>
                <c:pt idx="4">
                  <c:v>100.77619663648125</c:v>
                </c:pt>
                <c:pt idx="5">
                  <c:v>101.03492884864164</c:v>
                </c:pt>
                <c:pt idx="6">
                  <c:v>100.38809831824062</c:v>
                </c:pt>
                <c:pt idx="7">
                  <c:v>99.611901681759392</c:v>
                </c:pt>
                <c:pt idx="8">
                  <c:v>100.38809831824062</c:v>
                </c:pt>
                <c:pt idx="9">
                  <c:v>103.75161707632601</c:v>
                </c:pt>
                <c:pt idx="10">
                  <c:v>105.04527813712808</c:v>
                </c:pt>
                <c:pt idx="11">
                  <c:v>104.78654592496765</c:v>
                </c:pt>
                <c:pt idx="12">
                  <c:v>106.20957309184993</c:v>
                </c:pt>
                <c:pt idx="13">
                  <c:v>101.29366106080207</c:v>
                </c:pt>
                <c:pt idx="14">
                  <c:v>101.8111254851229</c:v>
                </c:pt>
                <c:pt idx="15">
                  <c:v>103.10478654592497</c:v>
                </c:pt>
                <c:pt idx="16">
                  <c:v>102.19922380336352</c:v>
                </c:pt>
                <c:pt idx="17">
                  <c:v>103.10478654592497</c:v>
                </c:pt>
                <c:pt idx="18">
                  <c:v>103.49288486416559</c:v>
                </c:pt>
                <c:pt idx="19">
                  <c:v>102.97542043984475</c:v>
                </c:pt>
                <c:pt idx="20">
                  <c:v>106.33893919793016</c:v>
                </c:pt>
                <c:pt idx="21">
                  <c:v>107.503234152652</c:v>
                </c:pt>
                <c:pt idx="22">
                  <c:v>105.82147477360932</c:v>
                </c:pt>
                <c:pt idx="23">
                  <c:v>105.56274256144891</c:v>
                </c:pt>
                <c:pt idx="24">
                  <c:v>106.33893919793016</c:v>
                </c:pt>
                <c:pt idx="25">
                  <c:v>106.85640362225098</c:v>
                </c:pt>
                <c:pt idx="26">
                  <c:v>106.59767141009058</c:v>
                </c:pt>
                <c:pt idx="27">
                  <c:v>100</c:v>
                </c:pt>
                <c:pt idx="28">
                  <c:v>94.17852522639069</c:v>
                </c:pt>
                <c:pt idx="29">
                  <c:v>90.556274256144903</c:v>
                </c:pt>
                <c:pt idx="30">
                  <c:v>92.626131953428199</c:v>
                </c:pt>
                <c:pt idx="31">
                  <c:v>96.119016817593788</c:v>
                </c:pt>
                <c:pt idx="32">
                  <c:v>96.119016817593788</c:v>
                </c:pt>
                <c:pt idx="33">
                  <c:v>99.353169469598967</c:v>
                </c:pt>
                <c:pt idx="34">
                  <c:v>100</c:v>
                </c:pt>
                <c:pt idx="35">
                  <c:v>102.58732212160413</c:v>
                </c:pt>
                <c:pt idx="36">
                  <c:v>102.45795601552395</c:v>
                </c:pt>
                <c:pt idx="37">
                  <c:v>106.33893919793016</c:v>
                </c:pt>
                <c:pt idx="38">
                  <c:v>103.75161707632601</c:v>
                </c:pt>
                <c:pt idx="39">
                  <c:v>106.59767141009058</c:v>
                </c:pt>
                <c:pt idx="40">
                  <c:v>107.2445019404916</c:v>
                </c:pt>
                <c:pt idx="41">
                  <c:v>103.88098318240621</c:v>
                </c:pt>
                <c:pt idx="42">
                  <c:v>104.01034928848642</c:v>
                </c:pt>
                <c:pt idx="43">
                  <c:v>103.75161707632601</c:v>
                </c:pt>
                <c:pt idx="44">
                  <c:v>105.04527813712808</c:v>
                </c:pt>
                <c:pt idx="45">
                  <c:v>103.10478654592497</c:v>
                </c:pt>
                <c:pt idx="46">
                  <c:v>100.77619663648125</c:v>
                </c:pt>
                <c:pt idx="47">
                  <c:v>104.91591203104787</c:v>
                </c:pt>
                <c:pt idx="48">
                  <c:v>105.04527813712808</c:v>
                </c:pt>
                <c:pt idx="49">
                  <c:v>104.78654592496765</c:v>
                </c:pt>
                <c:pt idx="50">
                  <c:v>108.92626131953429</c:v>
                </c:pt>
                <c:pt idx="51">
                  <c:v>105.69210866752911</c:v>
                </c:pt>
                <c:pt idx="52">
                  <c:v>107.3738680465718</c:v>
                </c:pt>
                <c:pt idx="53">
                  <c:v>108.15006468305303</c:v>
                </c:pt>
                <c:pt idx="54">
                  <c:v>106.85640362225098</c:v>
                </c:pt>
                <c:pt idx="55">
                  <c:v>104.01034928848642</c:v>
                </c:pt>
                <c:pt idx="56">
                  <c:v>103.10478654592497</c:v>
                </c:pt>
                <c:pt idx="57">
                  <c:v>102.58732212160413</c:v>
                </c:pt>
                <c:pt idx="58">
                  <c:v>104.78654592496765</c:v>
                </c:pt>
                <c:pt idx="59">
                  <c:v>104.13971539456664</c:v>
                </c:pt>
                <c:pt idx="60">
                  <c:v>105.17464424320828</c:v>
                </c:pt>
                <c:pt idx="61">
                  <c:v>107.3738680465718</c:v>
                </c:pt>
                <c:pt idx="62">
                  <c:v>106.72703751617077</c:v>
                </c:pt>
                <c:pt idx="63">
                  <c:v>109.57309184993534</c:v>
                </c:pt>
                <c:pt idx="64">
                  <c:v>105.30401034928849</c:v>
                </c:pt>
                <c:pt idx="65">
                  <c:v>107.76196636481241</c:v>
                </c:pt>
                <c:pt idx="66">
                  <c:v>106.33893919793016</c:v>
                </c:pt>
                <c:pt idx="67">
                  <c:v>103.6222509702458</c:v>
                </c:pt>
                <c:pt idx="68">
                  <c:v>105.30401034928849</c:v>
                </c:pt>
                <c:pt idx="69">
                  <c:v>104.39844760672705</c:v>
                </c:pt>
                <c:pt idx="70">
                  <c:v>101.94049159120311</c:v>
                </c:pt>
                <c:pt idx="71">
                  <c:v>104.91591203104787</c:v>
                </c:pt>
                <c:pt idx="72">
                  <c:v>102.97542043984475</c:v>
                </c:pt>
                <c:pt idx="73">
                  <c:v>74.644243208279434</c:v>
                </c:pt>
                <c:pt idx="74">
                  <c:v>82.535575679172055</c:v>
                </c:pt>
              </c:numCache>
            </c:numRef>
          </c:val>
          <c:smooth val="0"/>
          <c:extLst>
            <c:ext xmlns:c16="http://schemas.microsoft.com/office/drawing/2014/chart" uri="{C3380CC4-5D6E-409C-BE32-E72D297353CC}">
              <c16:uniqueId val="{00000001-5F1F-4289-91B6-56B86A3681D6}"/>
            </c:ext>
          </c:extLst>
        </c:ser>
        <c:dLbls>
          <c:showLegendKey val="0"/>
          <c:showVal val="0"/>
          <c:showCatName val="0"/>
          <c:showSerName val="0"/>
          <c:showPercent val="0"/>
          <c:showBubbleSize val="0"/>
        </c:dLbls>
        <c:smooth val="0"/>
        <c:axId val="437516272"/>
        <c:axId val="437517256"/>
      </c:lineChart>
      <c:catAx>
        <c:axId val="437516272"/>
        <c:scaling>
          <c:orientation val="minMax"/>
        </c:scaling>
        <c:delete val="0"/>
        <c:axPos val="b"/>
        <c:numFmt formatCode="General" sourceLinked="1"/>
        <c:majorTickMark val="none"/>
        <c:minorTickMark val="none"/>
        <c:tickLblPos val="low"/>
        <c:spPr>
          <a:noFill/>
          <a:ln w="9525" cap="flat" cmpd="sng" algn="ctr">
            <a:solidFill>
              <a:schemeClr val="bg1">
                <a:lumMod val="75000"/>
              </a:schemeClr>
            </a:solidFill>
            <a:round/>
          </a:ln>
          <a:effectLst/>
        </c:spPr>
        <c:txPr>
          <a:bodyPr rot="-1980000" spcFirstLastPara="1" vertOverflow="ellipsis"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37517256"/>
        <c:crossesAt val="100"/>
        <c:auto val="1"/>
        <c:lblAlgn val="ctr"/>
        <c:lblOffset val="100"/>
        <c:noMultiLvlLbl val="0"/>
      </c:catAx>
      <c:valAx>
        <c:axId val="437517256"/>
        <c:scaling>
          <c:orientation val="minMax"/>
          <c:max val="110"/>
          <c:min val="70"/>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37516272"/>
        <c:crosses val="autoZero"/>
        <c:crossBetween val="between"/>
      </c:valAx>
      <c:spPr>
        <a:noFill/>
        <a:ln>
          <a:noFill/>
        </a:ln>
        <a:effectLst/>
      </c:spPr>
    </c:plotArea>
    <c:legend>
      <c:legendPos val="b"/>
      <c:layout>
        <c:manualLayout>
          <c:xMode val="edge"/>
          <c:yMode val="edge"/>
          <c:x val="0.21675193826578129"/>
          <c:y val="0.42145855921508685"/>
          <c:w val="0.61810902669424383"/>
          <c:h val="7.370952386285996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6'!$B$1</c:f>
              <c:strCache>
                <c:ptCount val="1"/>
                <c:pt idx="0">
                  <c:v>Max</c:v>
                </c:pt>
              </c:strCache>
            </c:strRef>
          </c:tx>
          <c:spPr>
            <a:ln w="19050" cap="rnd">
              <a:solidFill>
                <a:schemeClr val="accent1"/>
              </a:solidFill>
              <a:round/>
            </a:ln>
            <a:effectLst/>
          </c:spPr>
          <c:marker>
            <c:symbol val="none"/>
          </c:marker>
          <c:cat>
            <c:strRef>
              <c:f>'Figure 6'!$A$2:$A$77</c:f>
              <c:strCache>
                <c:ptCount val="76"/>
                <c:pt idx="0">
                  <c:v>2002-Q1</c:v>
                </c:pt>
                <c:pt idx="1">
                  <c:v>2002-Q2</c:v>
                </c:pt>
                <c:pt idx="2">
                  <c:v>2002-Q3</c:v>
                </c:pt>
                <c:pt idx="3">
                  <c:v>2002-Q4</c:v>
                </c:pt>
                <c:pt idx="4">
                  <c:v>2003-Q1</c:v>
                </c:pt>
                <c:pt idx="5">
                  <c:v>2003-Q2</c:v>
                </c:pt>
                <c:pt idx="6">
                  <c:v>2003-Q3</c:v>
                </c:pt>
                <c:pt idx="7">
                  <c:v>2003-Q4</c:v>
                </c:pt>
                <c:pt idx="8">
                  <c:v>2004-Q1</c:v>
                </c:pt>
                <c:pt idx="9">
                  <c:v>2004-Q2</c:v>
                </c:pt>
                <c:pt idx="10">
                  <c:v>2004-Q3</c:v>
                </c:pt>
                <c:pt idx="11">
                  <c:v>2004-Q4</c:v>
                </c:pt>
                <c:pt idx="12">
                  <c:v>2005-Q1</c:v>
                </c:pt>
                <c:pt idx="13">
                  <c:v>2005-Q2</c:v>
                </c:pt>
                <c:pt idx="14">
                  <c:v>2005-Q3</c:v>
                </c:pt>
                <c:pt idx="15">
                  <c:v>2005-Q4</c:v>
                </c:pt>
                <c:pt idx="16">
                  <c:v>2006-Q1</c:v>
                </c:pt>
                <c:pt idx="17">
                  <c:v>2006-Q2</c:v>
                </c:pt>
                <c:pt idx="18">
                  <c:v>2006-Q3</c:v>
                </c:pt>
                <c:pt idx="19">
                  <c:v>2006-Q4</c:v>
                </c:pt>
                <c:pt idx="20">
                  <c:v>2007-Q1</c:v>
                </c:pt>
                <c:pt idx="21">
                  <c:v>2007-Q2</c:v>
                </c:pt>
                <c:pt idx="22">
                  <c:v>2007-Q3</c:v>
                </c:pt>
                <c:pt idx="23">
                  <c:v>2007-Q4</c:v>
                </c:pt>
                <c:pt idx="24">
                  <c:v>2008-Q1</c:v>
                </c:pt>
                <c:pt idx="25">
                  <c:v>2008-Q2</c:v>
                </c:pt>
                <c:pt idx="26">
                  <c:v>2008-Q3</c:v>
                </c:pt>
                <c:pt idx="27">
                  <c:v>2008-Q4</c:v>
                </c:pt>
                <c:pt idx="28">
                  <c:v>2009-Q1</c:v>
                </c:pt>
                <c:pt idx="29">
                  <c:v>2009-Q2</c:v>
                </c:pt>
                <c:pt idx="30">
                  <c:v>2009-Q3</c:v>
                </c:pt>
                <c:pt idx="31">
                  <c:v>2009-Q4</c:v>
                </c:pt>
                <c:pt idx="32">
                  <c:v>2010-Q1</c:v>
                </c:pt>
                <c:pt idx="33">
                  <c:v>2010-Q2</c:v>
                </c:pt>
                <c:pt idx="34">
                  <c:v>2010-Q3</c:v>
                </c:pt>
                <c:pt idx="35">
                  <c:v>2010-Q4</c:v>
                </c:pt>
                <c:pt idx="36">
                  <c:v>2011-Q1</c:v>
                </c:pt>
                <c:pt idx="37">
                  <c:v>2011-Q2</c:v>
                </c:pt>
                <c:pt idx="38">
                  <c:v>2011-Q3</c:v>
                </c:pt>
                <c:pt idx="39">
                  <c:v>2011-Q4</c:v>
                </c:pt>
                <c:pt idx="40">
                  <c:v>2012-Q1</c:v>
                </c:pt>
                <c:pt idx="41">
                  <c:v>2012-Q2</c:v>
                </c:pt>
                <c:pt idx="42">
                  <c:v>2012-Q3</c:v>
                </c:pt>
                <c:pt idx="43">
                  <c:v>2012-Q4</c:v>
                </c:pt>
                <c:pt idx="44">
                  <c:v>2013-Q1</c:v>
                </c:pt>
                <c:pt idx="45">
                  <c:v>2013-Q2</c:v>
                </c:pt>
                <c:pt idx="46">
                  <c:v>2013-Q3</c:v>
                </c:pt>
                <c:pt idx="47">
                  <c:v>2013-Q4</c:v>
                </c:pt>
                <c:pt idx="48">
                  <c:v>2014-Q1</c:v>
                </c:pt>
                <c:pt idx="49">
                  <c:v>2014-Q2</c:v>
                </c:pt>
                <c:pt idx="50">
                  <c:v>2014-Q3</c:v>
                </c:pt>
                <c:pt idx="51">
                  <c:v>2014-Q4</c:v>
                </c:pt>
                <c:pt idx="52">
                  <c:v>2015-Q1</c:v>
                </c:pt>
                <c:pt idx="53">
                  <c:v>2015-Q2</c:v>
                </c:pt>
                <c:pt idx="54">
                  <c:v>2015-Q3</c:v>
                </c:pt>
                <c:pt idx="55">
                  <c:v>2015-Q4</c:v>
                </c:pt>
                <c:pt idx="56">
                  <c:v>2016-Q1</c:v>
                </c:pt>
                <c:pt idx="57">
                  <c:v>2016-Q2</c:v>
                </c:pt>
                <c:pt idx="58">
                  <c:v>2016-Q3</c:v>
                </c:pt>
                <c:pt idx="59">
                  <c:v>2016-Q4</c:v>
                </c:pt>
                <c:pt idx="60">
                  <c:v>2017-Q1</c:v>
                </c:pt>
                <c:pt idx="61">
                  <c:v>2017-Q2</c:v>
                </c:pt>
                <c:pt idx="62">
                  <c:v>2017-Q3</c:v>
                </c:pt>
                <c:pt idx="63">
                  <c:v>2017-Q4</c:v>
                </c:pt>
                <c:pt idx="64">
                  <c:v>2018-Q1</c:v>
                </c:pt>
                <c:pt idx="65">
                  <c:v>2018-Q2</c:v>
                </c:pt>
                <c:pt idx="66">
                  <c:v>2018-Q3</c:v>
                </c:pt>
                <c:pt idx="67">
                  <c:v>2018-Q4</c:v>
                </c:pt>
                <c:pt idx="68">
                  <c:v>2019-Q1</c:v>
                </c:pt>
                <c:pt idx="69">
                  <c:v>2019-Q2</c:v>
                </c:pt>
                <c:pt idx="70">
                  <c:v>2019-Q3</c:v>
                </c:pt>
                <c:pt idx="71">
                  <c:v>2019-Q4</c:v>
                </c:pt>
                <c:pt idx="72">
                  <c:v>2020-Q1</c:v>
                </c:pt>
                <c:pt idx="73">
                  <c:v>2020-Q2</c:v>
                </c:pt>
                <c:pt idx="74">
                  <c:v>2020-Q3</c:v>
                </c:pt>
                <c:pt idx="75">
                  <c:v>2020-Q4</c:v>
                </c:pt>
              </c:strCache>
            </c:strRef>
          </c:cat>
          <c:val>
            <c:numRef>
              <c:f>'Figure 6'!$B$2:$B$77</c:f>
              <c:numCache>
                <c:formatCode>0%</c:formatCode>
                <c:ptCount val="76"/>
                <c:pt idx="0">
                  <c:v>0</c:v>
                </c:pt>
                <c:pt idx="1">
                  <c:v>0.15834145247936249</c:v>
                </c:pt>
                <c:pt idx="2">
                  <c:v>0.16115173697471619</c:v>
                </c:pt>
                <c:pt idx="3">
                  <c:v>0.3524511456489563</c:v>
                </c:pt>
                <c:pt idx="4">
                  <c:v>6.2323424965143204E-2</c:v>
                </c:pt>
                <c:pt idx="5">
                  <c:v>0.21514992415904999</c:v>
                </c:pt>
                <c:pt idx="6">
                  <c:v>0.1402537077665329</c:v>
                </c:pt>
                <c:pt idx="7">
                  <c:v>0.1800931841135025</c:v>
                </c:pt>
                <c:pt idx="8">
                  <c:v>4.3445482850074768E-2</c:v>
                </c:pt>
                <c:pt idx="9">
                  <c:v>0.14281132817268372</c:v>
                </c:pt>
                <c:pt idx="10">
                  <c:v>0.19003172218799591</c:v>
                </c:pt>
                <c:pt idx="11">
                  <c:v>0.12727998197078705</c:v>
                </c:pt>
                <c:pt idx="12">
                  <c:v>0.13815401494503021</c:v>
                </c:pt>
                <c:pt idx="13">
                  <c:v>0.1649472564458847</c:v>
                </c:pt>
                <c:pt idx="14">
                  <c:v>0.25505131483078003</c:v>
                </c:pt>
                <c:pt idx="15">
                  <c:v>0.14798568189144135</c:v>
                </c:pt>
                <c:pt idx="16">
                  <c:v>0.13525307178497314</c:v>
                </c:pt>
                <c:pt idx="17">
                  <c:v>0.23118436336517334</c:v>
                </c:pt>
                <c:pt idx="18">
                  <c:v>0.21130572259426117</c:v>
                </c:pt>
                <c:pt idx="19">
                  <c:v>0.12719838321208954</c:v>
                </c:pt>
                <c:pt idx="20">
                  <c:v>7.4224658310413361E-2</c:v>
                </c:pt>
                <c:pt idx="21">
                  <c:v>0.10331082344055176</c:v>
                </c:pt>
                <c:pt idx="22">
                  <c:v>0.13494494557380676</c:v>
                </c:pt>
                <c:pt idx="23">
                  <c:v>0.23452553153038025</c:v>
                </c:pt>
                <c:pt idx="24">
                  <c:v>6.3068956136703491E-2</c:v>
                </c:pt>
                <c:pt idx="25">
                  <c:v>0.41357603669166565</c:v>
                </c:pt>
                <c:pt idx="26">
                  <c:v>0.15358950197696686</c:v>
                </c:pt>
                <c:pt idx="27">
                  <c:v>0.19989615678787231</c:v>
                </c:pt>
                <c:pt idx="28">
                  <c:v>0.35329291224479675</c:v>
                </c:pt>
                <c:pt idx="29">
                  <c:v>0.16008958220481873</c:v>
                </c:pt>
                <c:pt idx="30">
                  <c:v>0.20505250990390778</c:v>
                </c:pt>
                <c:pt idx="31">
                  <c:v>0.119477279484272</c:v>
                </c:pt>
                <c:pt idx="32">
                  <c:v>8.8767379522323608E-2</c:v>
                </c:pt>
                <c:pt idx="33">
                  <c:v>0.20503486692905426</c:v>
                </c:pt>
                <c:pt idx="34">
                  <c:v>0.21796800196170807</c:v>
                </c:pt>
                <c:pt idx="35">
                  <c:v>6.7845441401004791E-2</c:v>
                </c:pt>
                <c:pt idx="36">
                  <c:v>0.21387790143489838</c:v>
                </c:pt>
                <c:pt idx="37">
                  <c:v>0.19428864121437073</c:v>
                </c:pt>
                <c:pt idx="38">
                  <c:v>0.25227838754653931</c:v>
                </c:pt>
                <c:pt idx="39">
                  <c:v>0.19721128046512604</c:v>
                </c:pt>
                <c:pt idx="40">
                  <c:v>0.3509972095489502</c:v>
                </c:pt>
                <c:pt idx="41">
                  <c:v>0.19469262659549713</c:v>
                </c:pt>
                <c:pt idx="42">
                  <c:v>0.19868580996990204</c:v>
                </c:pt>
                <c:pt idx="43">
                  <c:v>8.2974404096603394E-2</c:v>
                </c:pt>
                <c:pt idx="44">
                  <c:v>0.1970960944890976</c:v>
                </c:pt>
                <c:pt idx="45">
                  <c:v>0.19972853362560272</c:v>
                </c:pt>
                <c:pt idx="46">
                  <c:v>0.2894691526889801</c:v>
                </c:pt>
                <c:pt idx="47">
                  <c:v>7.1081846952438354E-2</c:v>
                </c:pt>
                <c:pt idx="48">
                  <c:v>9.4802834093570709E-2</c:v>
                </c:pt>
                <c:pt idx="49">
                  <c:v>0.31174921989440918</c:v>
                </c:pt>
                <c:pt idx="50">
                  <c:v>0.29315125942230225</c:v>
                </c:pt>
                <c:pt idx="51">
                  <c:v>9.7980543971061707E-2</c:v>
                </c:pt>
                <c:pt idx="52">
                  <c:v>0.10022132098674774</c:v>
                </c:pt>
                <c:pt idx="53">
                  <c:v>0.17751479148864746</c:v>
                </c:pt>
                <c:pt idx="54">
                  <c:v>0.26964542269706726</c:v>
                </c:pt>
                <c:pt idx="55">
                  <c:v>0.13700839877128601</c:v>
                </c:pt>
                <c:pt idx="56">
                  <c:v>0.37277093529701233</c:v>
                </c:pt>
                <c:pt idx="57">
                  <c:v>0.25111651420593262</c:v>
                </c:pt>
                <c:pt idx="58">
                  <c:v>0.20588921010494232</c:v>
                </c:pt>
                <c:pt idx="59">
                  <c:v>0.15517914295196533</c:v>
                </c:pt>
                <c:pt idx="60">
                  <c:v>0.17564254999160767</c:v>
                </c:pt>
                <c:pt idx="61">
                  <c:v>0.25403282046318054</c:v>
                </c:pt>
                <c:pt idx="62">
                  <c:v>0.15318872034549713</c:v>
                </c:pt>
                <c:pt idx="63">
                  <c:v>0.25225681066513062</c:v>
                </c:pt>
                <c:pt idx="64">
                  <c:v>0.25090327858924866</c:v>
                </c:pt>
                <c:pt idx="65">
                  <c:v>0.38473498821258545</c:v>
                </c:pt>
                <c:pt idx="66">
                  <c:v>0.22518976032733917</c:v>
                </c:pt>
                <c:pt idx="67">
                  <c:v>0.25559672713279724</c:v>
                </c:pt>
                <c:pt idx="68">
                  <c:v>0.21495790779590607</c:v>
                </c:pt>
                <c:pt idx="69">
                  <c:v>9.2042945325374603E-2</c:v>
                </c:pt>
                <c:pt idx="70">
                  <c:v>0.12146022915840149</c:v>
                </c:pt>
                <c:pt idx="71">
                  <c:v>0.11382812261581421</c:v>
                </c:pt>
                <c:pt idx="72">
                  <c:v>0.12108425796031952</c:v>
                </c:pt>
                <c:pt idx="73">
                  <c:v>0.10554524511098862</c:v>
                </c:pt>
                <c:pt idx="74">
                  <c:v>0.54661571979522705</c:v>
                </c:pt>
                <c:pt idx="75">
                  <c:v>0.42778846621513367</c:v>
                </c:pt>
              </c:numCache>
            </c:numRef>
          </c:val>
          <c:smooth val="0"/>
          <c:extLst>
            <c:ext xmlns:c16="http://schemas.microsoft.com/office/drawing/2014/chart" uri="{C3380CC4-5D6E-409C-BE32-E72D297353CC}">
              <c16:uniqueId val="{00000000-631D-4CA0-8FEA-1A512D882847}"/>
            </c:ext>
          </c:extLst>
        </c:ser>
        <c:ser>
          <c:idx val="1"/>
          <c:order val="1"/>
          <c:tx>
            <c:strRef>
              <c:f>'Figure 6'!$C$1</c:f>
              <c:strCache>
                <c:ptCount val="1"/>
                <c:pt idx="0">
                  <c:v>Min</c:v>
                </c:pt>
              </c:strCache>
            </c:strRef>
          </c:tx>
          <c:spPr>
            <a:ln w="19050" cap="rnd">
              <a:solidFill>
                <a:schemeClr val="accent6"/>
              </a:solidFill>
              <a:round/>
            </a:ln>
            <a:effectLst/>
          </c:spPr>
          <c:marker>
            <c:symbol val="none"/>
          </c:marker>
          <c:cat>
            <c:strRef>
              <c:f>'Figure 6'!$A$2:$A$77</c:f>
              <c:strCache>
                <c:ptCount val="76"/>
                <c:pt idx="0">
                  <c:v>2002-Q1</c:v>
                </c:pt>
                <c:pt idx="1">
                  <c:v>2002-Q2</c:v>
                </c:pt>
                <c:pt idx="2">
                  <c:v>2002-Q3</c:v>
                </c:pt>
                <c:pt idx="3">
                  <c:v>2002-Q4</c:v>
                </c:pt>
                <c:pt idx="4">
                  <c:v>2003-Q1</c:v>
                </c:pt>
                <c:pt idx="5">
                  <c:v>2003-Q2</c:v>
                </c:pt>
                <c:pt idx="6">
                  <c:v>2003-Q3</c:v>
                </c:pt>
                <c:pt idx="7">
                  <c:v>2003-Q4</c:v>
                </c:pt>
                <c:pt idx="8">
                  <c:v>2004-Q1</c:v>
                </c:pt>
                <c:pt idx="9">
                  <c:v>2004-Q2</c:v>
                </c:pt>
                <c:pt idx="10">
                  <c:v>2004-Q3</c:v>
                </c:pt>
                <c:pt idx="11">
                  <c:v>2004-Q4</c:v>
                </c:pt>
                <c:pt idx="12">
                  <c:v>2005-Q1</c:v>
                </c:pt>
                <c:pt idx="13">
                  <c:v>2005-Q2</c:v>
                </c:pt>
                <c:pt idx="14">
                  <c:v>2005-Q3</c:v>
                </c:pt>
                <c:pt idx="15">
                  <c:v>2005-Q4</c:v>
                </c:pt>
                <c:pt idx="16">
                  <c:v>2006-Q1</c:v>
                </c:pt>
                <c:pt idx="17">
                  <c:v>2006-Q2</c:v>
                </c:pt>
                <c:pt idx="18">
                  <c:v>2006-Q3</c:v>
                </c:pt>
                <c:pt idx="19">
                  <c:v>2006-Q4</c:v>
                </c:pt>
                <c:pt idx="20">
                  <c:v>2007-Q1</c:v>
                </c:pt>
                <c:pt idx="21">
                  <c:v>2007-Q2</c:v>
                </c:pt>
                <c:pt idx="22">
                  <c:v>2007-Q3</c:v>
                </c:pt>
                <c:pt idx="23">
                  <c:v>2007-Q4</c:v>
                </c:pt>
                <c:pt idx="24">
                  <c:v>2008-Q1</c:v>
                </c:pt>
                <c:pt idx="25">
                  <c:v>2008-Q2</c:v>
                </c:pt>
                <c:pt idx="26">
                  <c:v>2008-Q3</c:v>
                </c:pt>
                <c:pt idx="27">
                  <c:v>2008-Q4</c:v>
                </c:pt>
                <c:pt idx="28">
                  <c:v>2009-Q1</c:v>
                </c:pt>
                <c:pt idx="29">
                  <c:v>2009-Q2</c:v>
                </c:pt>
                <c:pt idx="30">
                  <c:v>2009-Q3</c:v>
                </c:pt>
                <c:pt idx="31">
                  <c:v>2009-Q4</c:v>
                </c:pt>
                <c:pt idx="32">
                  <c:v>2010-Q1</c:v>
                </c:pt>
                <c:pt idx="33">
                  <c:v>2010-Q2</c:v>
                </c:pt>
                <c:pt idx="34">
                  <c:v>2010-Q3</c:v>
                </c:pt>
                <c:pt idx="35">
                  <c:v>2010-Q4</c:v>
                </c:pt>
                <c:pt idx="36">
                  <c:v>2011-Q1</c:v>
                </c:pt>
                <c:pt idx="37">
                  <c:v>2011-Q2</c:v>
                </c:pt>
                <c:pt idx="38">
                  <c:v>2011-Q3</c:v>
                </c:pt>
                <c:pt idx="39">
                  <c:v>2011-Q4</c:v>
                </c:pt>
                <c:pt idx="40">
                  <c:v>2012-Q1</c:v>
                </c:pt>
                <c:pt idx="41">
                  <c:v>2012-Q2</c:v>
                </c:pt>
                <c:pt idx="42">
                  <c:v>2012-Q3</c:v>
                </c:pt>
                <c:pt idx="43">
                  <c:v>2012-Q4</c:v>
                </c:pt>
                <c:pt idx="44">
                  <c:v>2013-Q1</c:v>
                </c:pt>
                <c:pt idx="45">
                  <c:v>2013-Q2</c:v>
                </c:pt>
                <c:pt idx="46">
                  <c:v>2013-Q3</c:v>
                </c:pt>
                <c:pt idx="47">
                  <c:v>2013-Q4</c:v>
                </c:pt>
                <c:pt idx="48">
                  <c:v>2014-Q1</c:v>
                </c:pt>
                <c:pt idx="49">
                  <c:v>2014-Q2</c:v>
                </c:pt>
                <c:pt idx="50">
                  <c:v>2014-Q3</c:v>
                </c:pt>
                <c:pt idx="51">
                  <c:v>2014-Q4</c:v>
                </c:pt>
                <c:pt idx="52">
                  <c:v>2015-Q1</c:v>
                </c:pt>
                <c:pt idx="53">
                  <c:v>2015-Q2</c:v>
                </c:pt>
                <c:pt idx="54">
                  <c:v>2015-Q3</c:v>
                </c:pt>
                <c:pt idx="55">
                  <c:v>2015-Q4</c:v>
                </c:pt>
                <c:pt idx="56">
                  <c:v>2016-Q1</c:v>
                </c:pt>
                <c:pt idx="57">
                  <c:v>2016-Q2</c:v>
                </c:pt>
                <c:pt idx="58">
                  <c:v>2016-Q3</c:v>
                </c:pt>
                <c:pt idx="59">
                  <c:v>2016-Q4</c:v>
                </c:pt>
                <c:pt idx="60">
                  <c:v>2017-Q1</c:v>
                </c:pt>
                <c:pt idx="61">
                  <c:v>2017-Q2</c:v>
                </c:pt>
                <c:pt idx="62">
                  <c:v>2017-Q3</c:v>
                </c:pt>
                <c:pt idx="63">
                  <c:v>2017-Q4</c:v>
                </c:pt>
                <c:pt idx="64">
                  <c:v>2018-Q1</c:v>
                </c:pt>
                <c:pt idx="65">
                  <c:v>2018-Q2</c:v>
                </c:pt>
                <c:pt idx="66">
                  <c:v>2018-Q3</c:v>
                </c:pt>
                <c:pt idx="67">
                  <c:v>2018-Q4</c:v>
                </c:pt>
                <c:pt idx="68">
                  <c:v>2019-Q1</c:v>
                </c:pt>
                <c:pt idx="69">
                  <c:v>2019-Q2</c:v>
                </c:pt>
                <c:pt idx="70">
                  <c:v>2019-Q3</c:v>
                </c:pt>
                <c:pt idx="71">
                  <c:v>2019-Q4</c:v>
                </c:pt>
                <c:pt idx="72">
                  <c:v>2020-Q1</c:v>
                </c:pt>
                <c:pt idx="73">
                  <c:v>2020-Q2</c:v>
                </c:pt>
                <c:pt idx="74">
                  <c:v>2020-Q3</c:v>
                </c:pt>
                <c:pt idx="75">
                  <c:v>2020-Q4</c:v>
                </c:pt>
              </c:strCache>
            </c:strRef>
          </c:cat>
          <c:val>
            <c:numRef>
              <c:f>'Figure 6'!$C$2:$C$77</c:f>
              <c:numCache>
                <c:formatCode>0%</c:formatCode>
                <c:ptCount val="76"/>
                <c:pt idx="0">
                  <c:v>0</c:v>
                </c:pt>
                <c:pt idx="1">
                  <c:v>-0.17855590581893921</c:v>
                </c:pt>
                <c:pt idx="2">
                  <c:v>-9.7828574478626251E-2</c:v>
                </c:pt>
                <c:pt idx="3">
                  <c:v>-0.19385562837123871</c:v>
                </c:pt>
                <c:pt idx="4">
                  <c:v>-0.23554018139839172</c:v>
                </c:pt>
                <c:pt idx="5">
                  <c:v>-9.0429246425628662E-2</c:v>
                </c:pt>
                <c:pt idx="6">
                  <c:v>-0.13745422661304474</c:v>
                </c:pt>
                <c:pt idx="7">
                  <c:v>-0.16671289503574371</c:v>
                </c:pt>
                <c:pt idx="8">
                  <c:v>-0.20871344208717346</c:v>
                </c:pt>
                <c:pt idx="9">
                  <c:v>-6.8646401166915894E-2</c:v>
                </c:pt>
                <c:pt idx="10">
                  <c:v>-0.15959779918193817</c:v>
                </c:pt>
                <c:pt idx="11">
                  <c:v>-0.13123390078544617</c:v>
                </c:pt>
                <c:pt idx="12">
                  <c:v>-0.32648497819900513</c:v>
                </c:pt>
                <c:pt idx="13">
                  <c:v>-0.29830279946327209</c:v>
                </c:pt>
                <c:pt idx="14">
                  <c:v>-0.11505885422229767</c:v>
                </c:pt>
                <c:pt idx="15">
                  <c:v>-7.3847375810146332E-2</c:v>
                </c:pt>
                <c:pt idx="16">
                  <c:v>-0.13955637812614441</c:v>
                </c:pt>
                <c:pt idx="17">
                  <c:v>-0.21893623471260071</c:v>
                </c:pt>
                <c:pt idx="18">
                  <c:v>-0.12581202387809753</c:v>
                </c:pt>
                <c:pt idx="19">
                  <c:v>-7.5709283351898193E-2</c:v>
                </c:pt>
                <c:pt idx="20">
                  <c:v>-0.21505759656429291</c:v>
                </c:pt>
                <c:pt idx="21">
                  <c:v>-0.36847880482673645</c:v>
                </c:pt>
                <c:pt idx="22">
                  <c:v>-0.10290301591157913</c:v>
                </c:pt>
                <c:pt idx="23">
                  <c:v>-0.12276355922222137</c:v>
                </c:pt>
                <c:pt idx="24">
                  <c:v>-0.38519683480262756</c:v>
                </c:pt>
                <c:pt idx="25">
                  <c:v>-4.5599207282066345E-2</c:v>
                </c:pt>
                <c:pt idx="26">
                  <c:v>-0.16934262216091156</c:v>
                </c:pt>
                <c:pt idx="27">
                  <c:v>-0.12429726123809814</c:v>
                </c:pt>
                <c:pt idx="28">
                  <c:v>-0.32267212867736816</c:v>
                </c:pt>
                <c:pt idx="29">
                  <c:v>-0.19486601650714874</c:v>
                </c:pt>
                <c:pt idx="30">
                  <c:v>-0.14589722454547882</c:v>
                </c:pt>
                <c:pt idx="31">
                  <c:v>-0.16504456102848053</c:v>
                </c:pt>
                <c:pt idx="32">
                  <c:v>-0.22244767844676971</c:v>
                </c:pt>
                <c:pt idx="33">
                  <c:v>-0.10925912857055664</c:v>
                </c:pt>
                <c:pt idx="34">
                  <c:v>-0.12081123888492584</c:v>
                </c:pt>
                <c:pt idx="35">
                  <c:v>-0.42995905876159668</c:v>
                </c:pt>
                <c:pt idx="36">
                  <c:v>-0.1410517543554306</c:v>
                </c:pt>
                <c:pt idx="37">
                  <c:v>-0.14377923309803009</c:v>
                </c:pt>
                <c:pt idx="38">
                  <c:v>-0.13856063783168793</c:v>
                </c:pt>
                <c:pt idx="39">
                  <c:v>-0.57063263654708862</c:v>
                </c:pt>
                <c:pt idx="40">
                  <c:v>-0.1872325986623764</c:v>
                </c:pt>
                <c:pt idx="41">
                  <c:v>-9.9510639905929565E-2</c:v>
                </c:pt>
                <c:pt idx="42">
                  <c:v>-0.23118726909160614</c:v>
                </c:pt>
                <c:pt idx="43">
                  <c:v>-0.22683180868625641</c:v>
                </c:pt>
                <c:pt idx="44">
                  <c:v>-0.12205833941698074</c:v>
                </c:pt>
                <c:pt idx="45">
                  <c:v>-0.27738001942634583</c:v>
                </c:pt>
                <c:pt idx="46">
                  <c:v>-0.20216438174247742</c:v>
                </c:pt>
                <c:pt idx="47">
                  <c:v>-0.16819041967391968</c:v>
                </c:pt>
                <c:pt idx="48">
                  <c:v>-0.17228022217750549</c:v>
                </c:pt>
                <c:pt idx="49">
                  <c:v>-0.16248807311058044</c:v>
                </c:pt>
                <c:pt idx="50">
                  <c:v>-0.34251165390014648</c:v>
                </c:pt>
                <c:pt idx="51">
                  <c:v>-0.18766076862812042</c:v>
                </c:pt>
                <c:pt idx="52">
                  <c:v>-0.1939622163772583</c:v>
                </c:pt>
                <c:pt idx="53">
                  <c:v>-0.1258036196231842</c:v>
                </c:pt>
                <c:pt idx="54">
                  <c:v>-0.11124841868877411</c:v>
                </c:pt>
                <c:pt idx="55">
                  <c:v>-0.22752024233341217</c:v>
                </c:pt>
                <c:pt idx="56">
                  <c:v>-0.18486815690994263</c:v>
                </c:pt>
                <c:pt idx="57">
                  <c:v>-0.18493357300758362</c:v>
                </c:pt>
                <c:pt idx="58">
                  <c:v>-0.10463301092386246</c:v>
                </c:pt>
                <c:pt idx="59">
                  <c:v>-0.13482803106307983</c:v>
                </c:pt>
                <c:pt idx="60">
                  <c:v>-0.18941183388233185</c:v>
                </c:pt>
                <c:pt idx="61">
                  <c:v>-0.18275739252567291</c:v>
                </c:pt>
                <c:pt idx="62">
                  <c:v>-0.34181329607963562</c:v>
                </c:pt>
                <c:pt idx="63">
                  <c:v>-0.11456838250160217</c:v>
                </c:pt>
                <c:pt idx="64">
                  <c:v>-0.3770122230052948</c:v>
                </c:pt>
                <c:pt idx="65">
                  <c:v>-0.22959557175636292</c:v>
                </c:pt>
                <c:pt idx="66">
                  <c:v>-0.1340261697769165</c:v>
                </c:pt>
                <c:pt idx="67">
                  <c:v>-0.23968888819217682</c:v>
                </c:pt>
                <c:pt idx="68">
                  <c:v>-5.5890705436468124E-2</c:v>
                </c:pt>
                <c:pt idx="69">
                  <c:v>-0.19784770905971527</c:v>
                </c:pt>
                <c:pt idx="70">
                  <c:v>-0.18967381119728088</c:v>
                </c:pt>
                <c:pt idx="71">
                  <c:v>-0.18064409494400024</c:v>
                </c:pt>
                <c:pt idx="72">
                  <c:v>-0.11798994988203049</c:v>
                </c:pt>
                <c:pt idx="73">
                  <c:v>-0.93048971891403198</c:v>
                </c:pt>
                <c:pt idx="74">
                  <c:v>-0.20736393332481384</c:v>
                </c:pt>
                <c:pt idx="75">
                  <c:v>-0.13976673781871796</c:v>
                </c:pt>
              </c:numCache>
            </c:numRef>
          </c:val>
          <c:smooth val="0"/>
          <c:extLst>
            <c:ext xmlns:c16="http://schemas.microsoft.com/office/drawing/2014/chart" uri="{C3380CC4-5D6E-409C-BE32-E72D297353CC}">
              <c16:uniqueId val="{00000001-631D-4CA0-8FEA-1A512D882847}"/>
            </c:ext>
          </c:extLst>
        </c:ser>
        <c:ser>
          <c:idx val="2"/>
          <c:order val="2"/>
          <c:tx>
            <c:strRef>
              <c:f>'Figure 6'!$D$1</c:f>
              <c:strCache>
                <c:ptCount val="1"/>
                <c:pt idx="0">
                  <c:v>Median</c:v>
                </c:pt>
              </c:strCache>
            </c:strRef>
          </c:tx>
          <c:spPr>
            <a:ln w="19050" cap="rnd">
              <a:solidFill>
                <a:schemeClr val="accent3"/>
              </a:solidFill>
              <a:round/>
            </a:ln>
            <a:effectLst/>
          </c:spPr>
          <c:marker>
            <c:symbol val="none"/>
          </c:marker>
          <c:cat>
            <c:strRef>
              <c:f>'Figure 6'!$A$2:$A$77</c:f>
              <c:strCache>
                <c:ptCount val="76"/>
                <c:pt idx="0">
                  <c:v>2002-Q1</c:v>
                </c:pt>
                <c:pt idx="1">
                  <c:v>2002-Q2</c:v>
                </c:pt>
                <c:pt idx="2">
                  <c:v>2002-Q3</c:v>
                </c:pt>
                <c:pt idx="3">
                  <c:v>2002-Q4</c:v>
                </c:pt>
                <c:pt idx="4">
                  <c:v>2003-Q1</c:v>
                </c:pt>
                <c:pt idx="5">
                  <c:v>2003-Q2</c:v>
                </c:pt>
                <c:pt idx="6">
                  <c:v>2003-Q3</c:v>
                </c:pt>
                <c:pt idx="7">
                  <c:v>2003-Q4</c:v>
                </c:pt>
                <c:pt idx="8">
                  <c:v>2004-Q1</c:v>
                </c:pt>
                <c:pt idx="9">
                  <c:v>2004-Q2</c:v>
                </c:pt>
                <c:pt idx="10">
                  <c:v>2004-Q3</c:v>
                </c:pt>
                <c:pt idx="11">
                  <c:v>2004-Q4</c:v>
                </c:pt>
                <c:pt idx="12">
                  <c:v>2005-Q1</c:v>
                </c:pt>
                <c:pt idx="13">
                  <c:v>2005-Q2</c:v>
                </c:pt>
                <c:pt idx="14">
                  <c:v>2005-Q3</c:v>
                </c:pt>
                <c:pt idx="15">
                  <c:v>2005-Q4</c:v>
                </c:pt>
                <c:pt idx="16">
                  <c:v>2006-Q1</c:v>
                </c:pt>
                <c:pt idx="17">
                  <c:v>2006-Q2</c:v>
                </c:pt>
                <c:pt idx="18">
                  <c:v>2006-Q3</c:v>
                </c:pt>
                <c:pt idx="19">
                  <c:v>2006-Q4</c:v>
                </c:pt>
                <c:pt idx="20">
                  <c:v>2007-Q1</c:v>
                </c:pt>
                <c:pt idx="21">
                  <c:v>2007-Q2</c:v>
                </c:pt>
                <c:pt idx="22">
                  <c:v>2007-Q3</c:v>
                </c:pt>
                <c:pt idx="23">
                  <c:v>2007-Q4</c:v>
                </c:pt>
                <c:pt idx="24">
                  <c:v>2008-Q1</c:v>
                </c:pt>
                <c:pt idx="25">
                  <c:v>2008-Q2</c:v>
                </c:pt>
                <c:pt idx="26">
                  <c:v>2008-Q3</c:v>
                </c:pt>
                <c:pt idx="27">
                  <c:v>2008-Q4</c:v>
                </c:pt>
                <c:pt idx="28">
                  <c:v>2009-Q1</c:v>
                </c:pt>
                <c:pt idx="29">
                  <c:v>2009-Q2</c:v>
                </c:pt>
                <c:pt idx="30">
                  <c:v>2009-Q3</c:v>
                </c:pt>
                <c:pt idx="31">
                  <c:v>2009-Q4</c:v>
                </c:pt>
                <c:pt idx="32">
                  <c:v>2010-Q1</c:v>
                </c:pt>
                <c:pt idx="33">
                  <c:v>2010-Q2</c:v>
                </c:pt>
                <c:pt idx="34">
                  <c:v>2010-Q3</c:v>
                </c:pt>
                <c:pt idx="35">
                  <c:v>2010-Q4</c:v>
                </c:pt>
                <c:pt idx="36">
                  <c:v>2011-Q1</c:v>
                </c:pt>
                <c:pt idx="37">
                  <c:v>2011-Q2</c:v>
                </c:pt>
                <c:pt idx="38">
                  <c:v>2011-Q3</c:v>
                </c:pt>
                <c:pt idx="39">
                  <c:v>2011-Q4</c:v>
                </c:pt>
                <c:pt idx="40">
                  <c:v>2012-Q1</c:v>
                </c:pt>
                <c:pt idx="41">
                  <c:v>2012-Q2</c:v>
                </c:pt>
                <c:pt idx="42">
                  <c:v>2012-Q3</c:v>
                </c:pt>
                <c:pt idx="43">
                  <c:v>2012-Q4</c:v>
                </c:pt>
                <c:pt idx="44">
                  <c:v>2013-Q1</c:v>
                </c:pt>
                <c:pt idx="45">
                  <c:v>2013-Q2</c:v>
                </c:pt>
                <c:pt idx="46">
                  <c:v>2013-Q3</c:v>
                </c:pt>
                <c:pt idx="47">
                  <c:v>2013-Q4</c:v>
                </c:pt>
                <c:pt idx="48">
                  <c:v>2014-Q1</c:v>
                </c:pt>
                <c:pt idx="49">
                  <c:v>2014-Q2</c:v>
                </c:pt>
                <c:pt idx="50">
                  <c:v>2014-Q3</c:v>
                </c:pt>
                <c:pt idx="51">
                  <c:v>2014-Q4</c:v>
                </c:pt>
                <c:pt idx="52">
                  <c:v>2015-Q1</c:v>
                </c:pt>
                <c:pt idx="53">
                  <c:v>2015-Q2</c:v>
                </c:pt>
                <c:pt idx="54">
                  <c:v>2015-Q3</c:v>
                </c:pt>
                <c:pt idx="55">
                  <c:v>2015-Q4</c:v>
                </c:pt>
                <c:pt idx="56">
                  <c:v>2016-Q1</c:v>
                </c:pt>
                <c:pt idx="57">
                  <c:v>2016-Q2</c:v>
                </c:pt>
                <c:pt idx="58">
                  <c:v>2016-Q3</c:v>
                </c:pt>
                <c:pt idx="59">
                  <c:v>2016-Q4</c:v>
                </c:pt>
                <c:pt idx="60">
                  <c:v>2017-Q1</c:v>
                </c:pt>
                <c:pt idx="61">
                  <c:v>2017-Q2</c:v>
                </c:pt>
                <c:pt idx="62">
                  <c:v>2017-Q3</c:v>
                </c:pt>
                <c:pt idx="63">
                  <c:v>2017-Q4</c:v>
                </c:pt>
                <c:pt idx="64">
                  <c:v>2018-Q1</c:v>
                </c:pt>
                <c:pt idx="65">
                  <c:v>2018-Q2</c:v>
                </c:pt>
                <c:pt idx="66">
                  <c:v>2018-Q3</c:v>
                </c:pt>
                <c:pt idx="67">
                  <c:v>2018-Q4</c:v>
                </c:pt>
                <c:pt idx="68">
                  <c:v>2019-Q1</c:v>
                </c:pt>
                <c:pt idx="69">
                  <c:v>2019-Q2</c:v>
                </c:pt>
                <c:pt idx="70">
                  <c:v>2019-Q3</c:v>
                </c:pt>
                <c:pt idx="71">
                  <c:v>2019-Q4</c:v>
                </c:pt>
                <c:pt idx="72">
                  <c:v>2020-Q1</c:v>
                </c:pt>
                <c:pt idx="73">
                  <c:v>2020-Q2</c:v>
                </c:pt>
                <c:pt idx="74">
                  <c:v>2020-Q3</c:v>
                </c:pt>
                <c:pt idx="75">
                  <c:v>2020-Q4</c:v>
                </c:pt>
              </c:strCache>
            </c:strRef>
          </c:cat>
          <c:val>
            <c:numRef>
              <c:f>'Figure 6'!$D$2:$D$77</c:f>
              <c:numCache>
                <c:formatCode>0%</c:formatCode>
                <c:ptCount val="76"/>
                <c:pt idx="0">
                  <c:v>0</c:v>
                </c:pt>
                <c:pt idx="1">
                  <c:v>8.8050765916705132E-3</c:v>
                </c:pt>
                <c:pt idx="2">
                  <c:v>7.8559110988862813E-5</c:v>
                </c:pt>
                <c:pt idx="3">
                  <c:v>1.5602480620145798E-2</c:v>
                </c:pt>
                <c:pt idx="4">
                  <c:v>-3.5993397235870361E-2</c:v>
                </c:pt>
                <c:pt idx="5">
                  <c:v>1.8028397113084793E-2</c:v>
                </c:pt>
                <c:pt idx="6">
                  <c:v>-3.2430554274469614E-3</c:v>
                </c:pt>
                <c:pt idx="7">
                  <c:v>1.5972606837749481E-2</c:v>
                </c:pt>
                <c:pt idx="8">
                  <c:v>-2.5236496701836586E-2</c:v>
                </c:pt>
                <c:pt idx="9">
                  <c:v>1.0103910230100155E-2</c:v>
                </c:pt>
                <c:pt idx="10">
                  <c:v>3.4840439911931753E-3</c:v>
                </c:pt>
                <c:pt idx="11">
                  <c:v>1.0539179667830467E-2</c:v>
                </c:pt>
                <c:pt idx="12">
                  <c:v>-1.5154003165662289E-2</c:v>
                </c:pt>
                <c:pt idx="13">
                  <c:v>6.4043872989714146E-3</c:v>
                </c:pt>
                <c:pt idx="14">
                  <c:v>-3.4979854244738817E-3</c:v>
                </c:pt>
                <c:pt idx="15">
                  <c:v>1.1099440976977348E-2</c:v>
                </c:pt>
                <c:pt idx="16">
                  <c:v>-5.9116370975971222E-3</c:v>
                </c:pt>
                <c:pt idx="17">
                  <c:v>6.4575322903692722E-3</c:v>
                </c:pt>
                <c:pt idx="18">
                  <c:v>-6.397198885679245E-3</c:v>
                </c:pt>
                <c:pt idx="19">
                  <c:v>8.2608945667743683E-3</c:v>
                </c:pt>
                <c:pt idx="20">
                  <c:v>-2.1246710792183876E-2</c:v>
                </c:pt>
                <c:pt idx="21">
                  <c:v>1.1049798689782619E-2</c:v>
                </c:pt>
                <c:pt idx="22">
                  <c:v>-5.2761146798729897E-4</c:v>
                </c:pt>
                <c:pt idx="23">
                  <c:v>9.9855405278503895E-4</c:v>
                </c:pt>
                <c:pt idx="24">
                  <c:v>-1.5110460110008717E-2</c:v>
                </c:pt>
                <c:pt idx="25">
                  <c:v>5.4759327322244644E-3</c:v>
                </c:pt>
                <c:pt idx="26">
                  <c:v>-8.417125791311264E-3</c:v>
                </c:pt>
                <c:pt idx="27">
                  <c:v>3.8400019984692335E-3</c:v>
                </c:pt>
                <c:pt idx="28">
                  <c:v>-3.4218491055071354E-3</c:v>
                </c:pt>
                <c:pt idx="29">
                  <c:v>-4.3748039752244949E-3</c:v>
                </c:pt>
                <c:pt idx="30">
                  <c:v>9.1385068371891975E-3</c:v>
                </c:pt>
                <c:pt idx="31">
                  <c:v>5.7234950363636017E-3</c:v>
                </c:pt>
                <c:pt idx="32">
                  <c:v>-1.3573935721069574E-3</c:v>
                </c:pt>
                <c:pt idx="33">
                  <c:v>-7.1973353624343872E-3</c:v>
                </c:pt>
                <c:pt idx="34">
                  <c:v>7.8185480087995529E-3</c:v>
                </c:pt>
                <c:pt idx="35">
                  <c:v>-1.2083963491022587E-2</c:v>
                </c:pt>
                <c:pt idx="36">
                  <c:v>6.1828647740185261E-3</c:v>
                </c:pt>
                <c:pt idx="37">
                  <c:v>-5.8097164146602154E-3</c:v>
                </c:pt>
                <c:pt idx="38">
                  <c:v>5.4280981421470642E-3</c:v>
                </c:pt>
                <c:pt idx="39">
                  <c:v>-8.8097312254831195E-4</c:v>
                </c:pt>
                <c:pt idx="40">
                  <c:v>1.8153750570490956E-3</c:v>
                </c:pt>
                <c:pt idx="41">
                  <c:v>-3.9381994865834713E-3</c:v>
                </c:pt>
                <c:pt idx="42">
                  <c:v>5.8117578737437725E-3</c:v>
                </c:pt>
                <c:pt idx="43">
                  <c:v>-7.8827925026416779E-3</c:v>
                </c:pt>
                <c:pt idx="44">
                  <c:v>4.4203042052686214E-3</c:v>
                </c:pt>
                <c:pt idx="45">
                  <c:v>-5.5512916296720505E-3</c:v>
                </c:pt>
                <c:pt idx="46">
                  <c:v>9.0426020324230194E-3</c:v>
                </c:pt>
                <c:pt idx="47">
                  <c:v>-5.1756557077169418E-3</c:v>
                </c:pt>
                <c:pt idx="48">
                  <c:v>2.2496730089187622E-3</c:v>
                </c:pt>
                <c:pt idx="49">
                  <c:v>-1.5884899767115712E-3</c:v>
                </c:pt>
                <c:pt idx="50">
                  <c:v>9.1449972242116928E-3</c:v>
                </c:pt>
                <c:pt idx="51">
                  <c:v>2.4077212437987328E-3</c:v>
                </c:pt>
                <c:pt idx="52">
                  <c:v>-7.2260210290551186E-3</c:v>
                </c:pt>
                <c:pt idx="53">
                  <c:v>-1.0744448518380523E-3</c:v>
                </c:pt>
                <c:pt idx="54">
                  <c:v>-1.3583825202658772E-3</c:v>
                </c:pt>
                <c:pt idx="55">
                  <c:v>-1.1438654735684395E-2</c:v>
                </c:pt>
                <c:pt idx="56">
                  <c:v>9.6966102719306946E-3</c:v>
                </c:pt>
                <c:pt idx="57">
                  <c:v>4.654531367123127E-3</c:v>
                </c:pt>
                <c:pt idx="58">
                  <c:v>-5.7175317779183388E-3</c:v>
                </c:pt>
                <c:pt idx="59">
                  <c:v>-1.7712616827338934E-3</c:v>
                </c:pt>
                <c:pt idx="60">
                  <c:v>-6.1651988653466105E-4</c:v>
                </c:pt>
                <c:pt idx="61">
                  <c:v>7.1532139554619789E-4</c:v>
                </c:pt>
                <c:pt idx="62">
                  <c:v>-3.5398318432271481E-3</c:v>
                </c:pt>
                <c:pt idx="63">
                  <c:v>6.293643731623888E-3</c:v>
                </c:pt>
                <c:pt idx="64">
                  <c:v>-9.7335046157240868E-3</c:v>
                </c:pt>
                <c:pt idx="65">
                  <c:v>8.5684033110737801E-3</c:v>
                </c:pt>
                <c:pt idx="66">
                  <c:v>-4.0429900400340557E-3</c:v>
                </c:pt>
                <c:pt idx="67">
                  <c:v>-7.0185544900596142E-3</c:v>
                </c:pt>
                <c:pt idx="68">
                  <c:v>7.6587339863181114E-3</c:v>
                </c:pt>
                <c:pt idx="69">
                  <c:v>-2.424139529466629E-3</c:v>
                </c:pt>
                <c:pt idx="70">
                  <c:v>-7.9292282462120056E-3</c:v>
                </c:pt>
                <c:pt idx="71">
                  <c:v>-8.6773941293358803E-3</c:v>
                </c:pt>
                <c:pt idx="72">
                  <c:v>-1.3873846037313342E-3</c:v>
                </c:pt>
                <c:pt idx="73">
                  <c:v>-7.0124424993991852E-2</c:v>
                </c:pt>
                <c:pt idx="74">
                  <c:v>4.0529437363147736E-2</c:v>
                </c:pt>
                <c:pt idx="75">
                  <c:v>4.0920739993453026E-3</c:v>
                </c:pt>
              </c:numCache>
            </c:numRef>
          </c:val>
          <c:smooth val="0"/>
          <c:extLst>
            <c:ext xmlns:c16="http://schemas.microsoft.com/office/drawing/2014/chart" uri="{C3380CC4-5D6E-409C-BE32-E72D297353CC}">
              <c16:uniqueId val="{00000002-631D-4CA0-8FEA-1A512D882847}"/>
            </c:ext>
          </c:extLst>
        </c:ser>
        <c:dLbls>
          <c:showLegendKey val="0"/>
          <c:showVal val="0"/>
          <c:showCatName val="0"/>
          <c:showSerName val="0"/>
          <c:showPercent val="0"/>
          <c:showBubbleSize val="0"/>
        </c:dLbls>
        <c:smooth val="0"/>
        <c:axId val="472096504"/>
        <c:axId val="472096176"/>
      </c:lineChart>
      <c:catAx>
        <c:axId val="472096504"/>
        <c:scaling>
          <c:orientation val="minMax"/>
        </c:scaling>
        <c:delete val="0"/>
        <c:axPos val="b"/>
        <c:numFmt formatCode="General" sourceLinked="1"/>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72096176"/>
        <c:crosses val="autoZero"/>
        <c:auto val="1"/>
        <c:lblAlgn val="ctr"/>
        <c:lblOffset val="100"/>
        <c:tickLblSkip val="4"/>
        <c:noMultiLvlLbl val="0"/>
      </c:catAx>
      <c:valAx>
        <c:axId val="472096176"/>
        <c:scaling>
          <c:orientation val="minMax"/>
          <c:max val="0.60000000000000009"/>
          <c:min val="-1"/>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7209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'Figure 8'!$B$1</c:f>
              <c:strCache>
                <c:ptCount val="1"/>
                <c:pt idx="0">
                  <c:v>With asset-use factors</c:v>
                </c:pt>
              </c:strCache>
            </c:strRef>
          </c:tx>
          <c:spPr>
            <a:solidFill>
              <a:schemeClr val="accent1"/>
            </a:solidFill>
            <a:ln>
              <a:noFill/>
            </a:ln>
            <a:effectLst/>
          </c:spPr>
          <c:invertIfNegative val="0"/>
          <c:cat>
            <c:strRef>
              <c:f>'Figure 8'!$A$2:$A$19</c:f>
              <c:strCache>
                <c:ptCount val="18"/>
                <c:pt idx="0">
                  <c:v>Transport and storage (H)</c:v>
                </c:pt>
                <c:pt idx="1">
                  <c:v>Accommodation and food services (I)</c:v>
                </c:pt>
                <c:pt idx="2">
                  <c:v>Other service activities N.E.C (S T U)</c:v>
                </c:pt>
                <c:pt idx="3">
                  <c:v>Arts, entertainment and recreation (R)</c:v>
                </c:pt>
                <c:pt idx="4">
                  <c:v>Construction (F)</c:v>
                </c:pt>
                <c:pt idx="5">
                  <c:v>Admin and support services (N)</c:v>
                </c:pt>
                <c:pt idx="6">
                  <c:v>Wholesale, retail, repair of vehicles (G)</c:v>
                </c:pt>
                <c:pt idx="7">
                  <c:v>Manufacturing (C)</c:v>
                </c:pt>
                <c:pt idx="8">
                  <c:v>Real estate activities (L)</c:v>
                </c:pt>
                <c:pt idx="9">
                  <c:v>Education (P)</c:v>
                </c:pt>
                <c:pt idx="10">
                  <c:v>Prof, scientific, technical activities (M)</c:v>
                </c:pt>
                <c:pt idx="11">
                  <c:v>Water supply, sewerage, waste (E)</c:v>
                </c:pt>
                <c:pt idx="12">
                  <c:v>Health and social work (Q)</c:v>
                </c:pt>
                <c:pt idx="13">
                  <c:v>Mining and quarrying (B)</c:v>
                </c:pt>
                <c:pt idx="14">
                  <c:v>Information and communication (J)</c:v>
                </c:pt>
                <c:pt idx="15">
                  <c:v>Electricity, gas, air cond supply (D)</c:v>
                </c:pt>
                <c:pt idx="16">
                  <c:v>Agriculture, forestry and fishing (A)</c:v>
                </c:pt>
                <c:pt idx="17">
                  <c:v>Financial and insurance activities (K)</c:v>
                </c:pt>
              </c:strCache>
            </c:strRef>
          </c:cat>
          <c:val>
            <c:numRef>
              <c:f>'Figure 8'!$B$2:$B$19</c:f>
              <c:numCache>
                <c:formatCode>0%</c:formatCode>
                <c:ptCount val="18"/>
                <c:pt idx="0">
                  <c:v>-0.27823656071750369</c:v>
                </c:pt>
                <c:pt idx="1">
                  <c:v>-0.27516923736560606</c:v>
                </c:pt>
                <c:pt idx="2">
                  <c:v>-0.15889336446477675</c:v>
                </c:pt>
                <c:pt idx="3">
                  <c:v>-0.13649580998740188</c:v>
                </c:pt>
                <c:pt idx="4">
                  <c:v>-0.13398989597840286</c:v>
                </c:pt>
                <c:pt idx="5">
                  <c:v>-0.12217481758734562</c:v>
                </c:pt>
                <c:pt idx="6">
                  <c:v>-0.10463646560352662</c:v>
                </c:pt>
                <c:pt idx="7">
                  <c:v>-8.7894901114641141E-2</c:v>
                </c:pt>
                <c:pt idx="8">
                  <c:v>-7.0479661631578649E-2</c:v>
                </c:pt>
                <c:pt idx="9">
                  <c:v>-6.7681762885922342E-2</c:v>
                </c:pt>
                <c:pt idx="10">
                  <c:v>-4.1421309539551324E-2</c:v>
                </c:pt>
                <c:pt idx="11">
                  <c:v>-3.8068288576453474E-2</c:v>
                </c:pt>
                <c:pt idx="12">
                  <c:v>-3.1544480627148895E-2</c:v>
                </c:pt>
                <c:pt idx="13">
                  <c:v>-3.0254908888472515E-2</c:v>
                </c:pt>
                <c:pt idx="14">
                  <c:v>-1.5564082288592681E-2</c:v>
                </c:pt>
                <c:pt idx="15">
                  <c:v>-1.398348518718035E-2</c:v>
                </c:pt>
                <c:pt idx="16">
                  <c:v>-3.6897921657659608E-3</c:v>
                </c:pt>
                <c:pt idx="17">
                  <c:v>2.7126762262888182E-2</c:v>
                </c:pt>
              </c:numCache>
            </c:numRef>
          </c:val>
          <c:extLst>
            <c:ext xmlns:c16="http://schemas.microsoft.com/office/drawing/2014/chart" uri="{C3380CC4-5D6E-409C-BE32-E72D297353CC}">
              <c16:uniqueId val="{00000000-6465-424B-9312-11029B62EAAE}"/>
            </c:ext>
          </c:extLst>
        </c:ser>
        <c:ser>
          <c:idx val="1"/>
          <c:order val="1"/>
          <c:tx>
            <c:strRef>
              <c:f>'Figure 8'!$C$1</c:f>
              <c:strCache>
                <c:ptCount val="1"/>
                <c:pt idx="0">
                  <c:v>All assets adjust fully</c:v>
                </c:pt>
              </c:strCache>
            </c:strRef>
          </c:tx>
          <c:spPr>
            <a:solidFill>
              <a:schemeClr val="accent2"/>
            </a:solidFill>
            <a:ln>
              <a:noFill/>
            </a:ln>
            <a:effectLst/>
          </c:spPr>
          <c:invertIfNegative val="0"/>
          <c:cat>
            <c:strRef>
              <c:f>'Figure 8'!$A$2:$A$19</c:f>
              <c:strCache>
                <c:ptCount val="18"/>
                <c:pt idx="0">
                  <c:v>Transport and storage (H)</c:v>
                </c:pt>
                <c:pt idx="1">
                  <c:v>Accommodation and food services (I)</c:v>
                </c:pt>
                <c:pt idx="2">
                  <c:v>Other service activities N.E.C (S T U)</c:v>
                </c:pt>
                <c:pt idx="3">
                  <c:v>Arts, entertainment and recreation (R)</c:v>
                </c:pt>
                <c:pt idx="4">
                  <c:v>Construction (F)</c:v>
                </c:pt>
                <c:pt idx="5">
                  <c:v>Admin and support services (N)</c:v>
                </c:pt>
                <c:pt idx="6">
                  <c:v>Wholesale, retail, repair of vehicles (G)</c:v>
                </c:pt>
                <c:pt idx="7">
                  <c:v>Manufacturing (C)</c:v>
                </c:pt>
                <c:pt idx="8">
                  <c:v>Real estate activities (L)</c:v>
                </c:pt>
                <c:pt idx="9">
                  <c:v>Education (P)</c:v>
                </c:pt>
                <c:pt idx="10">
                  <c:v>Prof, scientific, technical activities (M)</c:v>
                </c:pt>
                <c:pt idx="11">
                  <c:v>Water supply, sewerage, waste (E)</c:v>
                </c:pt>
                <c:pt idx="12">
                  <c:v>Health and social work (Q)</c:v>
                </c:pt>
                <c:pt idx="13">
                  <c:v>Mining and quarrying (B)</c:v>
                </c:pt>
                <c:pt idx="14">
                  <c:v>Information and communication (J)</c:v>
                </c:pt>
                <c:pt idx="15">
                  <c:v>Electricity, gas, air cond supply (D)</c:v>
                </c:pt>
                <c:pt idx="16">
                  <c:v>Agriculture, forestry and fishing (A)</c:v>
                </c:pt>
                <c:pt idx="17">
                  <c:v>Financial and insurance activities (K)</c:v>
                </c:pt>
              </c:strCache>
            </c:strRef>
          </c:cat>
          <c:val>
            <c:numRef>
              <c:f>'Figure 8'!$C$2:$C$19</c:f>
              <c:numCache>
                <c:formatCode>0%</c:formatCode>
                <c:ptCount val="18"/>
                <c:pt idx="0">
                  <c:v>-0.44987890792453289</c:v>
                </c:pt>
                <c:pt idx="1">
                  <c:v>-1.0482770902282275</c:v>
                </c:pt>
                <c:pt idx="2">
                  <c:v>-0.48721021821456911</c:v>
                </c:pt>
                <c:pt idx="3">
                  <c:v>-0.4988425480678147</c:v>
                </c:pt>
                <c:pt idx="4">
                  <c:v>-0.37671829688532044</c:v>
                </c:pt>
                <c:pt idx="5">
                  <c:v>-0.22787700247749554</c:v>
                </c:pt>
                <c:pt idx="6">
                  <c:v>-0.30904659664165079</c:v>
                </c:pt>
                <c:pt idx="7">
                  <c:v>-0.17647801581276013</c:v>
                </c:pt>
                <c:pt idx="8">
                  <c:v>-0.32665520647245594</c:v>
                </c:pt>
                <c:pt idx="9">
                  <c:v>-0.26890273344016558</c:v>
                </c:pt>
                <c:pt idx="10">
                  <c:v>-0.13168975358197463</c:v>
                </c:pt>
                <c:pt idx="11">
                  <c:v>-5.6585470346372291E-2</c:v>
                </c:pt>
                <c:pt idx="12">
                  <c:v>-0.11432428040703485</c:v>
                </c:pt>
                <c:pt idx="13">
                  <c:v>-7.4173316135147604E-2</c:v>
                </c:pt>
                <c:pt idx="14">
                  <c:v>-6.1320376348595579E-2</c:v>
                </c:pt>
                <c:pt idx="15">
                  <c:v>-4.8065204311552021E-2</c:v>
                </c:pt>
                <c:pt idx="16">
                  <c:v>-3.9858695241419842E-2</c:v>
                </c:pt>
                <c:pt idx="17">
                  <c:v>4.1666181535672281E-2</c:v>
                </c:pt>
              </c:numCache>
            </c:numRef>
          </c:val>
          <c:extLst>
            <c:ext xmlns:c16="http://schemas.microsoft.com/office/drawing/2014/chart" uri="{C3380CC4-5D6E-409C-BE32-E72D297353CC}">
              <c16:uniqueId val="{00000001-6465-424B-9312-11029B62EAAE}"/>
            </c:ext>
          </c:extLst>
        </c:ser>
        <c:ser>
          <c:idx val="2"/>
          <c:order val="2"/>
          <c:tx>
            <c:strRef>
              <c:f>'Figure 8'!$D$1</c:f>
              <c:strCache>
                <c:ptCount val="1"/>
                <c:pt idx="0">
                  <c:v>ONS (implied)</c:v>
                </c:pt>
              </c:strCache>
            </c:strRef>
          </c:tx>
          <c:spPr>
            <a:solidFill>
              <a:schemeClr val="accent3"/>
            </a:solidFill>
            <a:ln>
              <a:noFill/>
            </a:ln>
            <a:effectLst/>
          </c:spPr>
          <c:invertIfNegative val="0"/>
          <c:cat>
            <c:strRef>
              <c:f>'Figure 8'!$A$2:$A$19</c:f>
              <c:strCache>
                <c:ptCount val="18"/>
                <c:pt idx="0">
                  <c:v>Transport and storage (H)</c:v>
                </c:pt>
                <c:pt idx="1">
                  <c:v>Accommodation and food services (I)</c:v>
                </c:pt>
                <c:pt idx="2">
                  <c:v>Other service activities N.E.C (S T U)</c:v>
                </c:pt>
                <c:pt idx="3">
                  <c:v>Arts, entertainment and recreation (R)</c:v>
                </c:pt>
                <c:pt idx="4">
                  <c:v>Construction (F)</c:v>
                </c:pt>
                <c:pt idx="5">
                  <c:v>Admin and support services (N)</c:v>
                </c:pt>
                <c:pt idx="6">
                  <c:v>Wholesale, retail, repair of vehicles (G)</c:v>
                </c:pt>
                <c:pt idx="7">
                  <c:v>Manufacturing (C)</c:v>
                </c:pt>
                <c:pt idx="8">
                  <c:v>Real estate activities (L)</c:v>
                </c:pt>
                <c:pt idx="9">
                  <c:v>Education (P)</c:v>
                </c:pt>
                <c:pt idx="10">
                  <c:v>Prof, scientific, technical activities (M)</c:v>
                </c:pt>
                <c:pt idx="11">
                  <c:v>Water supply, sewerage, waste (E)</c:v>
                </c:pt>
                <c:pt idx="12">
                  <c:v>Health and social work (Q)</c:v>
                </c:pt>
                <c:pt idx="13">
                  <c:v>Mining and quarrying (B)</c:v>
                </c:pt>
                <c:pt idx="14">
                  <c:v>Information and communication (J)</c:v>
                </c:pt>
                <c:pt idx="15">
                  <c:v>Electricity, gas, air cond supply (D)</c:v>
                </c:pt>
                <c:pt idx="16">
                  <c:v>Agriculture, forestry and fishing (A)</c:v>
                </c:pt>
                <c:pt idx="17">
                  <c:v>Financial and insurance activities (K)</c:v>
                </c:pt>
              </c:strCache>
            </c:strRef>
          </c:cat>
          <c:val>
            <c:numRef>
              <c:f>'Figure 8'!$D$2:$D$19</c:f>
              <c:numCache>
                <c:formatCode>0%</c:formatCode>
                <c:ptCount val="18"/>
                <c:pt idx="0">
                  <c:v>-0.31865089389543766</c:v>
                </c:pt>
                <c:pt idx="1">
                  <c:v>-0.67544148742731924</c:v>
                </c:pt>
                <c:pt idx="2">
                  <c:v>-0.43410736017467588</c:v>
                </c:pt>
                <c:pt idx="3">
                  <c:v>-0.41258987210827663</c:v>
                </c:pt>
                <c:pt idx="4">
                  <c:v>-0.3141660107513945</c:v>
                </c:pt>
                <c:pt idx="5">
                  <c:v>-0.32488550566414537</c:v>
                </c:pt>
                <c:pt idx="6">
                  <c:v>-0.23184682305996171</c:v>
                </c:pt>
                <c:pt idx="7">
                  <c:v>-0.16433041316319294</c:v>
                </c:pt>
                <c:pt idx="8">
                  <c:v>-0.14526873859655026</c:v>
                </c:pt>
                <c:pt idx="10">
                  <c:v>-4.7784870181715622E-2</c:v>
                </c:pt>
                <c:pt idx="11">
                  <c:v>-0.11254929605668797</c:v>
                </c:pt>
                <c:pt idx="13">
                  <c:v>-3.5362096752382957E-2</c:v>
                </c:pt>
                <c:pt idx="14">
                  <c:v>-8.5563603362865795E-2</c:v>
                </c:pt>
                <c:pt idx="15">
                  <c:v>-3.2275682515174035E-2</c:v>
                </c:pt>
                <c:pt idx="16">
                  <c:v>-0.15728979333232282</c:v>
                </c:pt>
                <c:pt idx="17">
                  <c:v>3.0151067607847998E-3</c:v>
                </c:pt>
              </c:numCache>
            </c:numRef>
          </c:val>
          <c:extLst>
            <c:ext xmlns:c16="http://schemas.microsoft.com/office/drawing/2014/chart" uri="{C3380CC4-5D6E-409C-BE32-E72D297353CC}">
              <c16:uniqueId val="{00000002-6465-424B-9312-11029B62EAAE}"/>
            </c:ext>
          </c:extLst>
        </c:ser>
        <c:dLbls>
          <c:showLegendKey val="0"/>
          <c:showVal val="0"/>
          <c:showCatName val="0"/>
          <c:showSerName val="0"/>
          <c:showPercent val="0"/>
          <c:showBubbleSize val="0"/>
        </c:dLbls>
        <c:gapWidth val="182"/>
        <c:axId val="467778704"/>
        <c:axId val="467779032"/>
      </c:barChart>
      <c:catAx>
        <c:axId val="467778704"/>
        <c:scaling>
          <c:orientation val="maxMin"/>
        </c:scaling>
        <c:delete val="0"/>
        <c:axPos val="l"/>
        <c:numFmt formatCode="General" sourceLinked="1"/>
        <c:majorTickMark val="none"/>
        <c:minorTickMark val="none"/>
        <c:tickLblPos val="high"/>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67779032"/>
        <c:crosses val="autoZero"/>
        <c:auto val="1"/>
        <c:lblAlgn val="ctr"/>
        <c:lblOffset val="100"/>
        <c:noMultiLvlLbl val="0"/>
      </c:catAx>
      <c:valAx>
        <c:axId val="467779032"/>
        <c:scaling>
          <c:orientation val="minMax"/>
        </c:scaling>
        <c:delete val="0"/>
        <c:axPos val="t"/>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6777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02871667129944E-2"/>
          <c:y val="3.5591116247113093E-2"/>
          <c:w val="0.87457585630642631"/>
          <c:h val="0.85239400837549717"/>
        </c:manualLayout>
      </c:layout>
      <c:lineChart>
        <c:grouping val="standard"/>
        <c:varyColors val="0"/>
        <c:ser>
          <c:idx val="0"/>
          <c:order val="0"/>
          <c:tx>
            <c:strRef>
              <c:f>Figure1!$I$1</c:f>
              <c:strCache>
                <c:ptCount val="1"/>
                <c:pt idx="0">
                  <c:v>Without capital utilisation adjustment</c:v>
                </c:pt>
              </c:strCache>
            </c:strRef>
          </c:tx>
          <c:spPr>
            <a:ln w="28575" cap="rnd">
              <a:solidFill>
                <a:schemeClr val="accent1"/>
              </a:solidFill>
              <a:round/>
            </a:ln>
            <a:effectLst/>
          </c:spPr>
          <c:marker>
            <c:symbol val="none"/>
          </c:marker>
          <c:cat>
            <c:strRef>
              <c:f>Figure1!$A$6:$A$77</c:f>
              <c:strCache>
                <c:ptCount val="72"/>
                <c:pt idx="0">
                  <c:v>2003 Q1</c:v>
                </c:pt>
                <c:pt idx="1">
                  <c:v>2003 Q2</c:v>
                </c:pt>
                <c:pt idx="2">
                  <c:v>2003 Q3</c:v>
                </c:pt>
                <c:pt idx="3">
                  <c:v>2003 Q4</c:v>
                </c:pt>
                <c:pt idx="4">
                  <c:v>2004 Q1</c:v>
                </c:pt>
                <c:pt idx="5">
                  <c:v>2004 Q2</c:v>
                </c:pt>
                <c:pt idx="6">
                  <c:v>2004 Q3</c:v>
                </c:pt>
                <c:pt idx="7">
                  <c:v>2004 Q4</c:v>
                </c:pt>
                <c:pt idx="8">
                  <c:v>2005 Q1</c:v>
                </c:pt>
                <c:pt idx="9">
                  <c:v>2005 Q2</c:v>
                </c:pt>
                <c:pt idx="10">
                  <c:v>2005 Q3</c:v>
                </c:pt>
                <c:pt idx="11">
                  <c:v>2005 Q4</c:v>
                </c:pt>
                <c:pt idx="12">
                  <c:v>2006 Q1</c:v>
                </c:pt>
                <c:pt idx="13">
                  <c:v>2006 Q2</c:v>
                </c:pt>
                <c:pt idx="14">
                  <c:v>2006 Q3</c:v>
                </c:pt>
                <c:pt idx="15">
                  <c:v>2006 Q4</c:v>
                </c:pt>
                <c:pt idx="16">
                  <c:v>2007 Q1</c:v>
                </c:pt>
                <c:pt idx="17">
                  <c:v>2007 Q2</c:v>
                </c:pt>
                <c:pt idx="18">
                  <c:v>2007 Q3</c:v>
                </c:pt>
                <c:pt idx="19">
                  <c:v>2007 Q4</c:v>
                </c:pt>
                <c:pt idx="20">
                  <c:v>2008 Q1</c:v>
                </c:pt>
                <c:pt idx="21">
                  <c:v>2008 Q2</c:v>
                </c:pt>
                <c:pt idx="22">
                  <c:v>2008 Q3</c:v>
                </c:pt>
                <c:pt idx="23">
                  <c:v>2008 Q4</c:v>
                </c:pt>
                <c:pt idx="24">
                  <c:v>2009 Q1</c:v>
                </c:pt>
                <c:pt idx="25">
                  <c:v>2009 Q2</c:v>
                </c:pt>
                <c:pt idx="26">
                  <c:v>2009 Q3</c:v>
                </c:pt>
                <c:pt idx="27">
                  <c:v>2009 Q4</c:v>
                </c:pt>
                <c:pt idx="28">
                  <c:v>2010 Q1</c:v>
                </c:pt>
                <c:pt idx="29">
                  <c:v>2010 Q2</c:v>
                </c:pt>
                <c:pt idx="30">
                  <c:v>2010 Q3</c:v>
                </c:pt>
                <c:pt idx="31">
                  <c:v>2010 Q4</c:v>
                </c:pt>
                <c:pt idx="32">
                  <c:v>2011 Q1</c:v>
                </c:pt>
                <c:pt idx="33">
                  <c:v>2011 Q2</c:v>
                </c:pt>
                <c:pt idx="34">
                  <c:v>2011 Q3</c:v>
                </c:pt>
                <c:pt idx="35">
                  <c:v>2011 Q4</c:v>
                </c:pt>
                <c:pt idx="36">
                  <c:v>2012 Q1</c:v>
                </c:pt>
                <c:pt idx="37">
                  <c:v>2012 Q2</c:v>
                </c:pt>
                <c:pt idx="38">
                  <c:v>2012 Q3</c:v>
                </c:pt>
                <c:pt idx="39">
                  <c:v>2012 Q4</c:v>
                </c:pt>
                <c:pt idx="40">
                  <c:v>2013 Q1</c:v>
                </c:pt>
                <c:pt idx="41">
                  <c:v>2013 Q2</c:v>
                </c:pt>
                <c:pt idx="42">
                  <c:v>2013 Q3</c:v>
                </c:pt>
                <c:pt idx="43">
                  <c:v>2013 Q4</c:v>
                </c:pt>
                <c:pt idx="44">
                  <c:v>2014 Q1</c:v>
                </c:pt>
                <c:pt idx="45">
                  <c:v>2014 Q2</c:v>
                </c:pt>
                <c:pt idx="46">
                  <c:v>2014 Q3</c:v>
                </c:pt>
                <c:pt idx="47">
                  <c:v>2014 Q4</c:v>
                </c:pt>
                <c:pt idx="48">
                  <c:v>2015 Q1</c:v>
                </c:pt>
                <c:pt idx="49">
                  <c:v>2015 Q2</c:v>
                </c:pt>
                <c:pt idx="50">
                  <c:v>2015 Q3</c:v>
                </c:pt>
                <c:pt idx="51">
                  <c:v>2015 Q4</c:v>
                </c:pt>
                <c:pt idx="52">
                  <c:v>2016 Q1</c:v>
                </c:pt>
                <c:pt idx="53">
                  <c:v>2016 Q2</c:v>
                </c:pt>
                <c:pt idx="54">
                  <c:v>2016 Q3</c:v>
                </c:pt>
                <c:pt idx="55">
                  <c:v>2016 Q4</c:v>
                </c:pt>
                <c:pt idx="56">
                  <c:v>2017 Q1</c:v>
                </c:pt>
                <c:pt idx="57">
                  <c:v>2017 Q2</c:v>
                </c:pt>
                <c:pt idx="58">
                  <c:v>2017 Q3</c:v>
                </c:pt>
                <c:pt idx="59">
                  <c:v>2017 Q4</c:v>
                </c:pt>
                <c:pt idx="60">
                  <c:v>2018 Q1</c:v>
                </c:pt>
                <c:pt idx="61">
                  <c:v>2018 Q2</c:v>
                </c:pt>
                <c:pt idx="62">
                  <c:v>2018 Q3</c:v>
                </c:pt>
                <c:pt idx="63">
                  <c:v>2018 Q4</c:v>
                </c:pt>
                <c:pt idx="64">
                  <c:v>2019 Q1</c:v>
                </c:pt>
                <c:pt idx="65">
                  <c:v>2019 Q2</c:v>
                </c:pt>
                <c:pt idx="66">
                  <c:v>2019 Q3</c:v>
                </c:pt>
                <c:pt idx="67">
                  <c:v>2019 Q4</c:v>
                </c:pt>
                <c:pt idx="68">
                  <c:v>2020 Q1</c:v>
                </c:pt>
                <c:pt idx="69">
                  <c:v>2020 Q2</c:v>
                </c:pt>
                <c:pt idx="70">
                  <c:v>2020 Q3</c:v>
                </c:pt>
                <c:pt idx="71">
                  <c:v>2020 Q4</c:v>
                </c:pt>
              </c:strCache>
            </c:strRef>
          </c:cat>
          <c:val>
            <c:numRef>
              <c:f>Figure1!$I$6:$I$77</c:f>
              <c:numCache>
                <c:formatCode>0%</c:formatCode>
                <c:ptCount val="72"/>
                <c:pt idx="0">
                  <c:v>1.7438327342952809E-2</c:v>
                </c:pt>
                <c:pt idx="1">
                  <c:v>1.3040095723464429E-2</c:v>
                </c:pt>
                <c:pt idx="2">
                  <c:v>2.2172302544335221E-2</c:v>
                </c:pt>
                <c:pt idx="3">
                  <c:v>3.4741293890696801E-2</c:v>
                </c:pt>
                <c:pt idx="4">
                  <c:v>3.5768547048720123E-2</c:v>
                </c:pt>
                <c:pt idx="5">
                  <c:v>3.4982096630522097E-2</c:v>
                </c:pt>
                <c:pt idx="6">
                  <c:v>2.589011430615562E-2</c:v>
                </c:pt>
                <c:pt idx="7">
                  <c:v>7.2423117132465187E-3</c:v>
                </c:pt>
                <c:pt idx="8">
                  <c:v>9.1451410142675549E-3</c:v>
                </c:pt>
                <c:pt idx="9">
                  <c:v>1.4841701374812333E-2</c:v>
                </c:pt>
                <c:pt idx="10">
                  <c:v>1.7362203996581282E-2</c:v>
                </c:pt>
                <c:pt idx="11">
                  <c:v>3.6017982904086088E-2</c:v>
                </c:pt>
                <c:pt idx="12">
                  <c:v>2.8705230434310725E-2</c:v>
                </c:pt>
                <c:pt idx="13">
                  <c:v>1.9720374506186689E-2</c:v>
                </c:pt>
                <c:pt idx="14">
                  <c:v>9.6579828135032741E-3</c:v>
                </c:pt>
                <c:pt idx="15">
                  <c:v>-6.5574044738205828E-3</c:v>
                </c:pt>
                <c:pt idx="16">
                  <c:v>1.7692913908076147E-3</c:v>
                </c:pt>
                <c:pt idx="17">
                  <c:v>6.2948039382189069E-3</c:v>
                </c:pt>
                <c:pt idx="18">
                  <c:v>1.8051114227754406E-2</c:v>
                </c:pt>
                <c:pt idx="19">
                  <c:v>2.3570185945186006E-2</c:v>
                </c:pt>
                <c:pt idx="20">
                  <c:v>1.0908507684948665E-2</c:v>
                </c:pt>
                <c:pt idx="21">
                  <c:v>3.7754309128896768E-3</c:v>
                </c:pt>
                <c:pt idx="22">
                  <c:v>-2.4935103542152115E-2</c:v>
                </c:pt>
                <c:pt idx="23">
                  <c:v>-4.6872549632142047E-2</c:v>
                </c:pt>
                <c:pt idx="24">
                  <c:v>-5.6273337812135393E-2</c:v>
                </c:pt>
                <c:pt idx="25">
                  <c:v>-5.7938218403864372E-2</c:v>
                </c:pt>
                <c:pt idx="26">
                  <c:v>-3.8850702314564556E-2</c:v>
                </c:pt>
                <c:pt idx="27">
                  <c:v>-1.8187837492036008E-2</c:v>
                </c:pt>
                <c:pt idx="28">
                  <c:v>7.5694874123650724E-3</c:v>
                </c:pt>
                <c:pt idx="29">
                  <c:v>2.0747856749315119E-2</c:v>
                </c:pt>
                <c:pt idx="30">
                  <c:v>3.182550347637525E-2</c:v>
                </c:pt>
                <c:pt idx="31">
                  <c:v>1.9610896636257369E-2</c:v>
                </c:pt>
                <c:pt idx="32">
                  <c:v>1.2013363526520271E-2</c:v>
                </c:pt>
                <c:pt idx="33">
                  <c:v>1.4161611295251397E-2</c:v>
                </c:pt>
                <c:pt idx="34">
                  <c:v>3.6850217898465321E-3</c:v>
                </c:pt>
                <c:pt idx="35">
                  <c:v>9.9113133468224923E-3</c:v>
                </c:pt>
                <c:pt idx="36">
                  <c:v>2.6923243952305942E-3</c:v>
                </c:pt>
                <c:pt idx="37">
                  <c:v>-1.4072689440545849E-2</c:v>
                </c:pt>
                <c:pt idx="38">
                  <c:v>-7.7582865061300854E-3</c:v>
                </c:pt>
                <c:pt idx="39">
                  <c:v>-6.4282587465755991E-3</c:v>
                </c:pt>
                <c:pt idx="40">
                  <c:v>-2.2255416740873946E-3</c:v>
                </c:pt>
                <c:pt idx="41">
                  <c:v>7.7944119656458977E-3</c:v>
                </c:pt>
                <c:pt idx="42">
                  <c:v>3.8607176736118465E-3</c:v>
                </c:pt>
                <c:pt idx="43">
                  <c:v>8.6773756414664227E-3</c:v>
                </c:pt>
                <c:pt idx="44">
                  <c:v>8.3856435705642607E-3</c:v>
                </c:pt>
                <c:pt idx="45">
                  <c:v>5.4762963192374059E-3</c:v>
                </c:pt>
                <c:pt idx="46">
                  <c:v>7.2213110392140845E-3</c:v>
                </c:pt>
                <c:pt idx="47">
                  <c:v>5.743821808841032E-3</c:v>
                </c:pt>
                <c:pt idx="48">
                  <c:v>2.603368798379968E-3</c:v>
                </c:pt>
                <c:pt idx="49">
                  <c:v>7.9985471489960602E-3</c:v>
                </c:pt>
                <c:pt idx="50">
                  <c:v>7.8094759483573473E-3</c:v>
                </c:pt>
                <c:pt idx="51">
                  <c:v>-6.1651962334077215E-3</c:v>
                </c:pt>
                <c:pt idx="52">
                  <c:v>-2.060029126666918E-3</c:v>
                </c:pt>
                <c:pt idx="53">
                  <c:v>-6.0840991483411822E-3</c:v>
                </c:pt>
                <c:pt idx="54">
                  <c:v>-9.1202294938805828E-3</c:v>
                </c:pt>
                <c:pt idx="55">
                  <c:v>5.5889735380660888E-3</c:v>
                </c:pt>
                <c:pt idx="56">
                  <c:v>3.6307688115664316E-3</c:v>
                </c:pt>
                <c:pt idx="57">
                  <c:v>5.1964115220886065E-3</c:v>
                </c:pt>
                <c:pt idx="58">
                  <c:v>1.8906990215605601E-2</c:v>
                </c:pt>
                <c:pt idx="59">
                  <c:v>1.670679421421517E-2</c:v>
                </c:pt>
                <c:pt idx="60">
                  <c:v>9.1899243557533872E-3</c:v>
                </c:pt>
                <c:pt idx="61">
                  <c:v>1.1027026684456986E-2</c:v>
                </c:pt>
                <c:pt idx="62">
                  <c:v>-3.0998861698551261E-3</c:v>
                </c:pt>
                <c:pt idx="63">
                  <c:v>-4.3747655176830103E-3</c:v>
                </c:pt>
                <c:pt idx="64">
                  <c:v>-1.2002724466723125E-3</c:v>
                </c:pt>
                <c:pt idx="65">
                  <c:v>-6.4308228176591653E-3</c:v>
                </c:pt>
                <c:pt idx="66">
                  <c:v>-5.5869659221213785E-3</c:v>
                </c:pt>
                <c:pt idx="67">
                  <c:v>-8.6854371353014548E-3</c:v>
                </c:pt>
                <c:pt idx="68">
                  <c:v>-2.6370718398110671E-2</c:v>
                </c:pt>
                <c:pt idx="69">
                  <c:v>-0.12176379682448368</c:v>
                </c:pt>
                <c:pt idx="70">
                  <c:v>-1.9045058344306032E-2</c:v>
                </c:pt>
                <c:pt idx="71">
                  <c:v>-5.2622374012100459E-2</c:v>
                </c:pt>
              </c:numCache>
            </c:numRef>
          </c:val>
          <c:smooth val="0"/>
          <c:extLst>
            <c:ext xmlns:c16="http://schemas.microsoft.com/office/drawing/2014/chart" uri="{C3380CC4-5D6E-409C-BE32-E72D297353CC}">
              <c16:uniqueId val="{00000000-4A8A-497C-A155-695BF8316A49}"/>
            </c:ext>
          </c:extLst>
        </c:ser>
        <c:ser>
          <c:idx val="1"/>
          <c:order val="1"/>
          <c:tx>
            <c:strRef>
              <c:f>Figure1!$J$1</c:f>
              <c:strCache>
                <c:ptCount val="1"/>
                <c:pt idx="0">
                  <c:v>With capital utilisation adjustment</c:v>
                </c:pt>
              </c:strCache>
            </c:strRef>
          </c:tx>
          <c:spPr>
            <a:ln w="28575" cap="rnd">
              <a:solidFill>
                <a:schemeClr val="accent2"/>
              </a:solidFill>
              <a:round/>
            </a:ln>
            <a:effectLst/>
          </c:spPr>
          <c:marker>
            <c:symbol val="none"/>
          </c:marker>
          <c:cat>
            <c:strRef>
              <c:f>Figure1!$A$6:$A$77</c:f>
              <c:strCache>
                <c:ptCount val="72"/>
                <c:pt idx="0">
                  <c:v>2003 Q1</c:v>
                </c:pt>
                <c:pt idx="1">
                  <c:v>2003 Q2</c:v>
                </c:pt>
                <c:pt idx="2">
                  <c:v>2003 Q3</c:v>
                </c:pt>
                <c:pt idx="3">
                  <c:v>2003 Q4</c:v>
                </c:pt>
                <c:pt idx="4">
                  <c:v>2004 Q1</c:v>
                </c:pt>
                <c:pt idx="5">
                  <c:v>2004 Q2</c:v>
                </c:pt>
                <c:pt idx="6">
                  <c:v>2004 Q3</c:v>
                </c:pt>
                <c:pt idx="7">
                  <c:v>2004 Q4</c:v>
                </c:pt>
                <c:pt idx="8">
                  <c:v>2005 Q1</c:v>
                </c:pt>
                <c:pt idx="9">
                  <c:v>2005 Q2</c:v>
                </c:pt>
                <c:pt idx="10">
                  <c:v>2005 Q3</c:v>
                </c:pt>
                <c:pt idx="11">
                  <c:v>2005 Q4</c:v>
                </c:pt>
                <c:pt idx="12">
                  <c:v>2006 Q1</c:v>
                </c:pt>
                <c:pt idx="13">
                  <c:v>2006 Q2</c:v>
                </c:pt>
                <c:pt idx="14">
                  <c:v>2006 Q3</c:v>
                </c:pt>
                <c:pt idx="15">
                  <c:v>2006 Q4</c:v>
                </c:pt>
                <c:pt idx="16">
                  <c:v>2007 Q1</c:v>
                </c:pt>
                <c:pt idx="17">
                  <c:v>2007 Q2</c:v>
                </c:pt>
                <c:pt idx="18">
                  <c:v>2007 Q3</c:v>
                </c:pt>
                <c:pt idx="19">
                  <c:v>2007 Q4</c:v>
                </c:pt>
                <c:pt idx="20">
                  <c:v>2008 Q1</c:v>
                </c:pt>
                <c:pt idx="21">
                  <c:v>2008 Q2</c:v>
                </c:pt>
                <c:pt idx="22">
                  <c:v>2008 Q3</c:v>
                </c:pt>
                <c:pt idx="23">
                  <c:v>2008 Q4</c:v>
                </c:pt>
                <c:pt idx="24">
                  <c:v>2009 Q1</c:v>
                </c:pt>
                <c:pt idx="25">
                  <c:v>2009 Q2</c:v>
                </c:pt>
                <c:pt idx="26">
                  <c:v>2009 Q3</c:v>
                </c:pt>
                <c:pt idx="27">
                  <c:v>2009 Q4</c:v>
                </c:pt>
                <c:pt idx="28">
                  <c:v>2010 Q1</c:v>
                </c:pt>
                <c:pt idx="29">
                  <c:v>2010 Q2</c:v>
                </c:pt>
                <c:pt idx="30">
                  <c:v>2010 Q3</c:v>
                </c:pt>
                <c:pt idx="31">
                  <c:v>2010 Q4</c:v>
                </c:pt>
                <c:pt idx="32">
                  <c:v>2011 Q1</c:v>
                </c:pt>
                <c:pt idx="33">
                  <c:v>2011 Q2</c:v>
                </c:pt>
                <c:pt idx="34">
                  <c:v>2011 Q3</c:v>
                </c:pt>
                <c:pt idx="35">
                  <c:v>2011 Q4</c:v>
                </c:pt>
                <c:pt idx="36">
                  <c:v>2012 Q1</c:v>
                </c:pt>
                <c:pt idx="37">
                  <c:v>2012 Q2</c:v>
                </c:pt>
                <c:pt idx="38">
                  <c:v>2012 Q3</c:v>
                </c:pt>
                <c:pt idx="39">
                  <c:v>2012 Q4</c:v>
                </c:pt>
                <c:pt idx="40">
                  <c:v>2013 Q1</c:v>
                </c:pt>
                <c:pt idx="41">
                  <c:v>2013 Q2</c:v>
                </c:pt>
                <c:pt idx="42">
                  <c:v>2013 Q3</c:v>
                </c:pt>
                <c:pt idx="43">
                  <c:v>2013 Q4</c:v>
                </c:pt>
                <c:pt idx="44">
                  <c:v>2014 Q1</c:v>
                </c:pt>
                <c:pt idx="45">
                  <c:v>2014 Q2</c:v>
                </c:pt>
                <c:pt idx="46">
                  <c:v>2014 Q3</c:v>
                </c:pt>
                <c:pt idx="47">
                  <c:v>2014 Q4</c:v>
                </c:pt>
                <c:pt idx="48">
                  <c:v>2015 Q1</c:v>
                </c:pt>
                <c:pt idx="49">
                  <c:v>2015 Q2</c:v>
                </c:pt>
                <c:pt idx="50">
                  <c:v>2015 Q3</c:v>
                </c:pt>
                <c:pt idx="51">
                  <c:v>2015 Q4</c:v>
                </c:pt>
                <c:pt idx="52">
                  <c:v>2016 Q1</c:v>
                </c:pt>
                <c:pt idx="53">
                  <c:v>2016 Q2</c:v>
                </c:pt>
                <c:pt idx="54">
                  <c:v>2016 Q3</c:v>
                </c:pt>
                <c:pt idx="55">
                  <c:v>2016 Q4</c:v>
                </c:pt>
                <c:pt idx="56">
                  <c:v>2017 Q1</c:v>
                </c:pt>
                <c:pt idx="57">
                  <c:v>2017 Q2</c:v>
                </c:pt>
                <c:pt idx="58">
                  <c:v>2017 Q3</c:v>
                </c:pt>
                <c:pt idx="59">
                  <c:v>2017 Q4</c:v>
                </c:pt>
                <c:pt idx="60">
                  <c:v>2018 Q1</c:v>
                </c:pt>
                <c:pt idx="61">
                  <c:v>2018 Q2</c:v>
                </c:pt>
                <c:pt idx="62">
                  <c:v>2018 Q3</c:v>
                </c:pt>
                <c:pt idx="63">
                  <c:v>2018 Q4</c:v>
                </c:pt>
                <c:pt idx="64">
                  <c:v>2019 Q1</c:v>
                </c:pt>
                <c:pt idx="65">
                  <c:v>2019 Q2</c:v>
                </c:pt>
                <c:pt idx="66">
                  <c:v>2019 Q3</c:v>
                </c:pt>
                <c:pt idx="67">
                  <c:v>2019 Q4</c:v>
                </c:pt>
                <c:pt idx="68">
                  <c:v>2020 Q1</c:v>
                </c:pt>
                <c:pt idx="69">
                  <c:v>2020 Q2</c:v>
                </c:pt>
                <c:pt idx="70">
                  <c:v>2020 Q3</c:v>
                </c:pt>
                <c:pt idx="71">
                  <c:v>2020 Q4</c:v>
                </c:pt>
              </c:strCache>
            </c:strRef>
          </c:cat>
          <c:val>
            <c:numRef>
              <c:f>Figure1!$J$6:$J$77</c:f>
              <c:numCache>
                <c:formatCode>0%</c:formatCode>
                <c:ptCount val="72"/>
                <c:pt idx="0">
                  <c:v>2.5680429777777514E-2</c:v>
                </c:pt>
                <c:pt idx="1">
                  <c:v>1.7613619762808064E-2</c:v>
                </c:pt>
                <c:pt idx="2">
                  <c:v>2.3737058969983904E-2</c:v>
                </c:pt>
                <c:pt idx="3">
                  <c:v>3.9959685481155915E-2</c:v>
                </c:pt>
                <c:pt idx="4">
                  <c:v>3.549301072404365E-2</c:v>
                </c:pt>
                <c:pt idx="5">
                  <c:v>3.2501787692729822E-2</c:v>
                </c:pt>
                <c:pt idx="6">
                  <c:v>1.9928788078095394E-2</c:v>
                </c:pt>
                <c:pt idx="7">
                  <c:v>1.4024532899508113E-3</c:v>
                </c:pt>
                <c:pt idx="8">
                  <c:v>2.0955096824049058E-4</c:v>
                </c:pt>
                <c:pt idx="9">
                  <c:v>1.2481796735475337E-2</c:v>
                </c:pt>
                <c:pt idx="10">
                  <c:v>2.3524071786350742E-2</c:v>
                </c:pt>
                <c:pt idx="11">
                  <c:v>3.9292742757476518E-2</c:v>
                </c:pt>
                <c:pt idx="12">
                  <c:v>2.5246332062052623E-2</c:v>
                </c:pt>
                <c:pt idx="13">
                  <c:v>1.5464916927111938E-2</c:v>
                </c:pt>
                <c:pt idx="14">
                  <c:v>4.801689407785803E-3</c:v>
                </c:pt>
                <c:pt idx="15">
                  <c:v>-9.1924756259493812E-3</c:v>
                </c:pt>
                <c:pt idx="16">
                  <c:v>5.7746510589606892E-3</c:v>
                </c:pt>
                <c:pt idx="17">
                  <c:v>7.1382953424679041E-3</c:v>
                </c:pt>
                <c:pt idx="18">
                  <c:v>1.9266479671524062E-2</c:v>
                </c:pt>
                <c:pt idx="19">
                  <c:v>2.8232571520122818E-2</c:v>
                </c:pt>
                <c:pt idx="20">
                  <c:v>1.4011636723784804E-2</c:v>
                </c:pt>
                <c:pt idx="21">
                  <c:v>7.208089548521146E-3</c:v>
                </c:pt>
                <c:pt idx="22">
                  <c:v>-2.32021265475576E-2</c:v>
                </c:pt>
                <c:pt idx="23">
                  <c:v>-4.8060521959999658E-2</c:v>
                </c:pt>
                <c:pt idx="24">
                  <c:v>-6.029701770900131E-2</c:v>
                </c:pt>
                <c:pt idx="25">
                  <c:v>-5.3540363258520296E-2</c:v>
                </c:pt>
                <c:pt idx="26">
                  <c:v>-3.7072772963685718E-2</c:v>
                </c:pt>
                <c:pt idx="27">
                  <c:v>-1.7588736131301519E-2</c:v>
                </c:pt>
                <c:pt idx="28">
                  <c:v>5.9052421899634666E-3</c:v>
                </c:pt>
                <c:pt idx="29">
                  <c:v>1.3768754466815247E-2</c:v>
                </c:pt>
                <c:pt idx="30">
                  <c:v>2.6393196411782283E-2</c:v>
                </c:pt>
                <c:pt idx="31">
                  <c:v>2.2348507589645017E-2</c:v>
                </c:pt>
                <c:pt idx="32">
                  <c:v>9.1992387654007413E-3</c:v>
                </c:pt>
                <c:pt idx="33">
                  <c:v>1.3675921235257515E-2</c:v>
                </c:pt>
                <c:pt idx="34">
                  <c:v>5.3109468528858006E-3</c:v>
                </c:pt>
                <c:pt idx="35">
                  <c:v>3.5671254223212934E-3</c:v>
                </c:pt>
                <c:pt idx="36">
                  <c:v>5.1528049257609787E-3</c:v>
                </c:pt>
                <c:pt idx="37">
                  <c:v>-1.190195102950431E-2</c:v>
                </c:pt>
                <c:pt idx="38">
                  <c:v>-1.0663422038372117E-2</c:v>
                </c:pt>
                <c:pt idx="39">
                  <c:v>1.8057592708637937E-3</c:v>
                </c:pt>
                <c:pt idx="40">
                  <c:v>-5.6454104550986983E-3</c:v>
                </c:pt>
                <c:pt idx="41">
                  <c:v>5.7180596329298172E-3</c:v>
                </c:pt>
                <c:pt idx="42">
                  <c:v>2.3384225419074145E-3</c:v>
                </c:pt>
                <c:pt idx="43">
                  <c:v>3.6755230163736385E-3</c:v>
                </c:pt>
                <c:pt idx="44">
                  <c:v>1.2224637418510209E-2</c:v>
                </c:pt>
                <c:pt idx="45">
                  <c:v>7.0836991192535503E-3</c:v>
                </c:pt>
                <c:pt idx="46">
                  <c:v>7.268160216350017E-3</c:v>
                </c:pt>
                <c:pt idx="47">
                  <c:v>1.0621090238842612E-3</c:v>
                </c:pt>
                <c:pt idx="48">
                  <c:v>2.6190878658471917E-4</c:v>
                </c:pt>
                <c:pt idx="49">
                  <c:v>7.5298594938055796E-3</c:v>
                </c:pt>
                <c:pt idx="50">
                  <c:v>1.285177616963451E-2</c:v>
                </c:pt>
                <c:pt idx="51">
                  <c:v>4.8200381630874034E-3</c:v>
                </c:pt>
                <c:pt idx="52">
                  <c:v>-1.5320608500513089E-4</c:v>
                </c:pt>
                <c:pt idx="53">
                  <c:v>-6.8274662928173857E-3</c:v>
                </c:pt>
                <c:pt idx="54">
                  <c:v>-8.690576872099065E-3</c:v>
                </c:pt>
                <c:pt idx="55">
                  <c:v>-8.8819107377524631E-4</c:v>
                </c:pt>
                <c:pt idx="56">
                  <c:v>1.0147005516778496E-3</c:v>
                </c:pt>
                <c:pt idx="57">
                  <c:v>5.8034976203724664E-3</c:v>
                </c:pt>
                <c:pt idx="58">
                  <c:v>1.7143094518598856E-2</c:v>
                </c:pt>
                <c:pt idx="59">
                  <c:v>1.6473006337897722E-2</c:v>
                </c:pt>
                <c:pt idx="60">
                  <c:v>7.7397623355912604E-3</c:v>
                </c:pt>
                <c:pt idx="61">
                  <c:v>8.601441117063402E-3</c:v>
                </c:pt>
                <c:pt idx="62">
                  <c:v>-3.0183131533962904E-3</c:v>
                </c:pt>
                <c:pt idx="63">
                  <c:v>1.4228479130018457E-5</c:v>
                </c:pt>
                <c:pt idx="64">
                  <c:v>1.8767489666782211E-6</c:v>
                </c:pt>
                <c:pt idx="65">
                  <c:v>-4.9151635882980216E-3</c:v>
                </c:pt>
                <c:pt idx="66">
                  <c:v>-5.0812545967694467E-3</c:v>
                </c:pt>
                <c:pt idx="67">
                  <c:v>-6.0824732565744055E-3</c:v>
                </c:pt>
                <c:pt idx="68">
                  <c:v>-1.6560858860735772E-2</c:v>
                </c:pt>
                <c:pt idx="69">
                  <c:v>-8.5032692154517253E-2</c:v>
                </c:pt>
                <c:pt idx="70">
                  <c:v>4.145965108000027E-3</c:v>
                </c:pt>
                <c:pt idx="71">
                  <c:v>-4.2295743219321502E-2</c:v>
                </c:pt>
              </c:numCache>
            </c:numRef>
          </c:val>
          <c:smooth val="0"/>
          <c:extLst>
            <c:ext xmlns:c16="http://schemas.microsoft.com/office/drawing/2014/chart" uri="{C3380CC4-5D6E-409C-BE32-E72D297353CC}">
              <c16:uniqueId val="{00000001-4A8A-497C-A155-695BF8316A49}"/>
            </c:ext>
          </c:extLst>
        </c:ser>
        <c:dLbls>
          <c:showLegendKey val="0"/>
          <c:showVal val="0"/>
          <c:showCatName val="0"/>
          <c:showSerName val="0"/>
          <c:showPercent val="0"/>
          <c:showBubbleSize val="0"/>
        </c:dLbls>
        <c:smooth val="0"/>
        <c:axId val="536932048"/>
        <c:axId val="536924832"/>
      </c:lineChart>
      <c:catAx>
        <c:axId val="536932048"/>
        <c:scaling>
          <c:orientation val="minMax"/>
        </c:scaling>
        <c:delete val="0"/>
        <c:axPos val="b"/>
        <c:numFmt formatCode="General" sourceLinked="1"/>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536924832"/>
        <c:crosses val="autoZero"/>
        <c:auto val="1"/>
        <c:lblAlgn val="ctr"/>
        <c:lblOffset val="100"/>
        <c:tickLblSkip val="8"/>
        <c:noMultiLvlLbl val="0"/>
      </c:catAx>
      <c:valAx>
        <c:axId val="536924832"/>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536932048"/>
        <c:crosses val="autoZero"/>
        <c:crossBetween val="between"/>
      </c:valAx>
      <c:spPr>
        <a:noFill/>
        <a:ln>
          <a:noFill/>
        </a:ln>
        <a:effectLst/>
      </c:spPr>
    </c:plotArea>
    <c:legend>
      <c:legendPos val="b"/>
      <c:layout>
        <c:manualLayout>
          <c:xMode val="edge"/>
          <c:yMode val="edge"/>
          <c:x val="7.1074790889230369E-2"/>
          <c:y val="0.63142097716367473"/>
          <c:w val="0.83852674488633505"/>
          <c:h val="6.125036042708818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99755895849541"/>
          <c:y val="2.5684981878941918E-2"/>
          <c:w val="0.58076880116846041"/>
          <c:h val="0.87221032047208891"/>
        </c:manualLayout>
      </c:layout>
      <c:barChart>
        <c:barDir val="bar"/>
        <c:grouping val="clustered"/>
        <c:varyColors val="0"/>
        <c:ser>
          <c:idx val="2"/>
          <c:order val="0"/>
          <c:tx>
            <c:strRef>
              <c:f>Charts!$D$1</c:f>
              <c:strCache>
                <c:ptCount val="1"/>
                <c:pt idx="0">
                  <c:v>Standard method (ONS)</c:v>
                </c:pt>
              </c:strCache>
            </c:strRef>
          </c:tx>
          <c:spPr>
            <a:solidFill>
              <a:schemeClr val="accent3"/>
            </a:solidFill>
            <a:ln>
              <a:noFill/>
            </a:ln>
            <a:effectLst/>
          </c:spPr>
          <c:invertIfNegative val="0"/>
          <c:cat>
            <c:strRef>
              <c:f>Charts!$A$2:$A$12</c:f>
              <c:strCache>
                <c:ptCount val="11"/>
                <c:pt idx="0">
                  <c:v>Entertainment and other services (RSTU)</c:v>
                </c:pt>
                <c:pt idx="1">
                  <c:v>Construction (F)</c:v>
                </c:pt>
                <c:pt idx="2">
                  <c:v>Retail, wholesale, hospitality (GI)</c:v>
                </c:pt>
                <c:pt idx="3">
                  <c:v>Transport and storage (H)</c:v>
                </c:pt>
                <c:pt idx="4">
                  <c:v>Manufacturing (C)</c:v>
                </c:pt>
                <c:pt idx="5">
                  <c:v>Total Market Sector</c:v>
                </c:pt>
                <c:pt idx="6">
                  <c:v>Business, professional services (LMN)</c:v>
                </c:pt>
                <c:pt idx="7">
                  <c:v>ICT (J)</c:v>
                </c:pt>
                <c:pt idx="8">
                  <c:v>Financial services (K)</c:v>
                </c:pt>
                <c:pt idx="9">
                  <c:v>Non-manufacturing production (ABDE)</c:v>
                </c:pt>
                <c:pt idx="10">
                  <c:v>Government services (OPQ)</c:v>
                </c:pt>
              </c:strCache>
            </c:strRef>
          </c:cat>
          <c:val>
            <c:numRef>
              <c:f>Charts!$D$2:$D$12</c:f>
              <c:numCache>
                <c:formatCode>0%</c:formatCode>
                <c:ptCount val="11"/>
                <c:pt idx="0">
                  <c:v>-0.23942430286947347</c:v>
                </c:pt>
                <c:pt idx="1">
                  <c:v>-9.8992816364822489E-2</c:v>
                </c:pt>
                <c:pt idx="2">
                  <c:v>-6.9986991965818701E-2</c:v>
                </c:pt>
                <c:pt idx="3">
                  <c:v>-6.0530573331138197E-2</c:v>
                </c:pt>
                <c:pt idx="4">
                  <c:v>-4.2060734333886129E-2</c:v>
                </c:pt>
                <c:pt idx="5">
                  <c:v>-4.3464899400684216E-2</c:v>
                </c:pt>
                <c:pt idx="6">
                  <c:v>-3.1732415200715902E-2</c:v>
                </c:pt>
                <c:pt idx="7">
                  <c:v>-4.3523380753221479E-2</c:v>
                </c:pt>
                <c:pt idx="8">
                  <c:v>-4.5812394204714051E-2</c:v>
                </c:pt>
                <c:pt idx="9">
                  <c:v>-1.2059732712984217E-2</c:v>
                </c:pt>
                <c:pt idx="10">
                  <c:v>0.10055929600514425</c:v>
                </c:pt>
              </c:numCache>
            </c:numRef>
          </c:val>
          <c:extLst>
            <c:ext xmlns:c16="http://schemas.microsoft.com/office/drawing/2014/chart" uri="{C3380CC4-5D6E-409C-BE32-E72D297353CC}">
              <c16:uniqueId val="{00000000-E62F-429E-AAF2-D065F45EC057}"/>
            </c:ext>
          </c:extLst>
        </c:ser>
        <c:ser>
          <c:idx val="0"/>
          <c:order val="1"/>
          <c:tx>
            <c:strRef>
              <c:f>Charts!$B$1</c:f>
              <c:strCache>
                <c:ptCount val="1"/>
                <c:pt idx="0">
                  <c:v>With adjustment</c:v>
                </c:pt>
              </c:strCache>
            </c:strRef>
          </c:tx>
          <c:spPr>
            <a:solidFill>
              <a:schemeClr val="accent1"/>
            </a:solidFill>
            <a:ln>
              <a:noFill/>
            </a:ln>
            <a:effectLst/>
          </c:spPr>
          <c:invertIfNegative val="0"/>
          <c:cat>
            <c:strRef>
              <c:f>Charts!$A$2:$A$12</c:f>
              <c:strCache>
                <c:ptCount val="11"/>
                <c:pt idx="0">
                  <c:v>Entertainment and other services (RSTU)</c:v>
                </c:pt>
                <c:pt idx="1">
                  <c:v>Construction (F)</c:v>
                </c:pt>
                <c:pt idx="2">
                  <c:v>Retail, wholesale, hospitality (GI)</c:v>
                </c:pt>
                <c:pt idx="3">
                  <c:v>Transport and storage (H)</c:v>
                </c:pt>
                <c:pt idx="4">
                  <c:v>Manufacturing (C)</c:v>
                </c:pt>
                <c:pt idx="5">
                  <c:v>Total Market Sector</c:v>
                </c:pt>
                <c:pt idx="6">
                  <c:v>Business, professional services (LMN)</c:v>
                </c:pt>
                <c:pt idx="7">
                  <c:v>ICT (J)</c:v>
                </c:pt>
                <c:pt idx="8">
                  <c:v>Financial services (K)</c:v>
                </c:pt>
                <c:pt idx="9">
                  <c:v>Non-manufacturing production (ABDE)</c:v>
                </c:pt>
                <c:pt idx="10">
                  <c:v>Government services (OPQ)</c:v>
                </c:pt>
              </c:strCache>
            </c:strRef>
          </c:cat>
          <c:val>
            <c:numRef>
              <c:f>Charts!$B$2:$B$12</c:f>
              <c:numCache>
                <c:formatCode>0%</c:formatCode>
                <c:ptCount val="11"/>
                <c:pt idx="0">
                  <c:v>-0.35893659538820127</c:v>
                </c:pt>
                <c:pt idx="1">
                  <c:v>-0.16835761317065456</c:v>
                </c:pt>
                <c:pt idx="2">
                  <c:v>-0.11604384881718571</c:v>
                </c:pt>
                <c:pt idx="3">
                  <c:v>-6.9122855145211659E-2</c:v>
                </c:pt>
                <c:pt idx="4">
                  <c:v>-6.9757506875025826E-2</c:v>
                </c:pt>
                <c:pt idx="5">
                  <c:v>-6.9759011704340984E-2</c:v>
                </c:pt>
                <c:pt idx="6">
                  <c:v>-6.4069056503192501E-2</c:v>
                </c:pt>
                <c:pt idx="7">
                  <c:v>-7.0949191824638963E-2</c:v>
                </c:pt>
                <c:pt idx="8">
                  <c:v>-5.6917576270517453E-2</c:v>
                </c:pt>
                <c:pt idx="9">
                  <c:v>-2.8301635210636555E-2</c:v>
                </c:pt>
                <c:pt idx="10">
                  <c:v>5.8595858837291639E-2</c:v>
                </c:pt>
              </c:numCache>
            </c:numRef>
          </c:val>
          <c:extLst>
            <c:ext xmlns:c16="http://schemas.microsoft.com/office/drawing/2014/chart" uri="{C3380CC4-5D6E-409C-BE32-E72D297353CC}">
              <c16:uniqueId val="{00000001-E62F-429E-AAF2-D065F45EC057}"/>
            </c:ext>
          </c:extLst>
        </c:ser>
        <c:ser>
          <c:idx val="1"/>
          <c:order val="2"/>
          <c:tx>
            <c:strRef>
              <c:f>Charts!$C$1</c:f>
              <c:strCache>
                <c:ptCount val="1"/>
                <c:pt idx="0">
                  <c:v>Unadjusted</c:v>
                </c:pt>
              </c:strCache>
            </c:strRef>
          </c:tx>
          <c:spPr>
            <a:solidFill>
              <a:schemeClr val="accent2"/>
            </a:solidFill>
            <a:ln>
              <a:noFill/>
            </a:ln>
            <a:effectLst/>
          </c:spPr>
          <c:invertIfNegative val="0"/>
          <c:cat>
            <c:strRef>
              <c:f>Charts!$A$2:$A$12</c:f>
              <c:strCache>
                <c:ptCount val="11"/>
                <c:pt idx="0">
                  <c:v>Entertainment and other services (RSTU)</c:v>
                </c:pt>
                <c:pt idx="1">
                  <c:v>Construction (F)</c:v>
                </c:pt>
                <c:pt idx="2">
                  <c:v>Retail, wholesale, hospitality (GI)</c:v>
                </c:pt>
                <c:pt idx="3">
                  <c:v>Transport and storage (H)</c:v>
                </c:pt>
                <c:pt idx="4">
                  <c:v>Manufacturing (C)</c:v>
                </c:pt>
                <c:pt idx="5">
                  <c:v>Total Market Sector</c:v>
                </c:pt>
                <c:pt idx="6">
                  <c:v>Business, professional services (LMN)</c:v>
                </c:pt>
                <c:pt idx="7">
                  <c:v>ICT (J)</c:v>
                </c:pt>
                <c:pt idx="8">
                  <c:v>Financial services (K)</c:v>
                </c:pt>
                <c:pt idx="9">
                  <c:v>Non-manufacturing production (ABDE)</c:v>
                </c:pt>
                <c:pt idx="10">
                  <c:v>Government services (OPQ)</c:v>
                </c:pt>
              </c:strCache>
            </c:strRef>
          </c:cat>
          <c:val>
            <c:numRef>
              <c:f>Charts!$C$2:$C$12</c:f>
              <c:numCache>
                <c:formatCode>0%</c:formatCode>
                <c:ptCount val="11"/>
                <c:pt idx="0">
                  <c:v>-0.40337788608820124</c:v>
                </c:pt>
                <c:pt idx="1">
                  <c:v>-0.21607141656065457</c:v>
                </c:pt>
                <c:pt idx="2">
                  <c:v>-0.15222857147718571</c:v>
                </c:pt>
                <c:pt idx="3">
                  <c:v>-0.11480930486521163</c:v>
                </c:pt>
                <c:pt idx="4">
                  <c:v>-0.10060861677502583</c:v>
                </c:pt>
                <c:pt idx="5">
                  <c:v>-9.9424151304340985E-2</c:v>
                </c:pt>
                <c:pt idx="6">
                  <c:v>-9.3002589453192508E-2</c:v>
                </c:pt>
                <c:pt idx="7">
                  <c:v>-7.6829308804638979E-2</c:v>
                </c:pt>
                <c:pt idx="8">
                  <c:v>-4.5602987990517457E-2</c:v>
                </c:pt>
                <c:pt idx="9">
                  <c:v>-4.4851625370636555E-2</c:v>
                </c:pt>
                <c:pt idx="10">
                  <c:v>4.7890936587291641E-2</c:v>
                </c:pt>
              </c:numCache>
            </c:numRef>
          </c:val>
          <c:extLst>
            <c:ext xmlns:c16="http://schemas.microsoft.com/office/drawing/2014/chart" uri="{C3380CC4-5D6E-409C-BE32-E72D297353CC}">
              <c16:uniqueId val="{00000002-E62F-429E-AAF2-D065F45EC057}"/>
            </c:ext>
          </c:extLst>
        </c:ser>
        <c:dLbls>
          <c:showLegendKey val="0"/>
          <c:showVal val="0"/>
          <c:showCatName val="0"/>
          <c:showSerName val="0"/>
          <c:showPercent val="0"/>
          <c:showBubbleSize val="0"/>
        </c:dLbls>
        <c:gapWidth val="182"/>
        <c:axId val="464473136"/>
        <c:axId val="464480680"/>
      </c:barChart>
      <c:catAx>
        <c:axId val="46447313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64480680"/>
        <c:crosses val="autoZero"/>
        <c:auto val="1"/>
        <c:lblAlgn val="ctr"/>
        <c:lblOffset val="100"/>
        <c:noMultiLvlLbl val="0"/>
      </c:catAx>
      <c:valAx>
        <c:axId val="464480680"/>
        <c:scaling>
          <c:orientation val="minMax"/>
          <c:min val="-0.45"/>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64473136"/>
        <c:crosses val="autoZero"/>
        <c:crossBetween val="between"/>
        <c:majorUnit val="0.15000000000000002"/>
      </c:valAx>
      <c:spPr>
        <a:noFill/>
        <a:ln>
          <a:noFill/>
        </a:ln>
        <a:effectLst/>
      </c:spPr>
    </c:plotArea>
    <c:legend>
      <c:legendPos val="b"/>
      <c:layout>
        <c:manualLayout>
          <c:xMode val="edge"/>
          <c:yMode val="edge"/>
          <c:x val="0.47307254547115501"/>
          <c:y val="9.4729963875553033E-2"/>
          <c:w val="0.2543946351724069"/>
          <c:h val="0.2001005336298597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2"/>
          <c:order val="2"/>
          <c:spPr>
            <a:solidFill>
              <a:schemeClr val="bg1">
                <a:lumMod val="85000"/>
              </a:schemeClr>
            </a:solidFill>
            <a:ln>
              <a:noFill/>
            </a:ln>
            <a:effectLst/>
          </c:spPr>
          <c:cat>
            <c:numRef>
              <c:f>Sheet1!$A$2:$A$81</c:f>
              <c:numCache>
                <c:formatCode>General</c:formatCode>
                <c:ptCount val="80"/>
                <c:pt idx="0">
                  <c:v>200101</c:v>
                </c:pt>
                <c:pt idx="1">
                  <c:v>200104</c:v>
                </c:pt>
                <c:pt idx="2">
                  <c:v>200107</c:v>
                </c:pt>
                <c:pt idx="3">
                  <c:v>200110</c:v>
                </c:pt>
                <c:pt idx="4">
                  <c:v>200201</c:v>
                </c:pt>
                <c:pt idx="5">
                  <c:v>200204</c:v>
                </c:pt>
                <c:pt idx="6">
                  <c:v>200207</c:v>
                </c:pt>
                <c:pt idx="7">
                  <c:v>200210</c:v>
                </c:pt>
                <c:pt idx="8">
                  <c:v>200301</c:v>
                </c:pt>
                <c:pt idx="9">
                  <c:v>200304</c:v>
                </c:pt>
                <c:pt idx="10">
                  <c:v>200307</c:v>
                </c:pt>
                <c:pt idx="11">
                  <c:v>200310</c:v>
                </c:pt>
                <c:pt idx="12">
                  <c:v>200401</c:v>
                </c:pt>
                <c:pt idx="13">
                  <c:v>200404</c:v>
                </c:pt>
                <c:pt idx="14">
                  <c:v>200407</c:v>
                </c:pt>
                <c:pt idx="15">
                  <c:v>200410</c:v>
                </c:pt>
                <c:pt idx="16">
                  <c:v>200501</c:v>
                </c:pt>
                <c:pt idx="17">
                  <c:v>200504</c:v>
                </c:pt>
                <c:pt idx="18">
                  <c:v>200507</c:v>
                </c:pt>
                <c:pt idx="19">
                  <c:v>200510</c:v>
                </c:pt>
                <c:pt idx="20">
                  <c:v>200601</c:v>
                </c:pt>
                <c:pt idx="21">
                  <c:v>200604</c:v>
                </c:pt>
                <c:pt idx="22">
                  <c:v>200607</c:v>
                </c:pt>
                <c:pt idx="23">
                  <c:v>200610</c:v>
                </c:pt>
                <c:pt idx="24">
                  <c:v>200701</c:v>
                </c:pt>
                <c:pt idx="25">
                  <c:v>200704</c:v>
                </c:pt>
                <c:pt idx="26">
                  <c:v>200707</c:v>
                </c:pt>
                <c:pt idx="27">
                  <c:v>200710</c:v>
                </c:pt>
                <c:pt idx="28">
                  <c:v>200801</c:v>
                </c:pt>
                <c:pt idx="29">
                  <c:v>200804</c:v>
                </c:pt>
                <c:pt idx="30">
                  <c:v>200807</c:v>
                </c:pt>
                <c:pt idx="31">
                  <c:v>200810</c:v>
                </c:pt>
                <c:pt idx="32">
                  <c:v>200901</c:v>
                </c:pt>
                <c:pt idx="33">
                  <c:v>200904</c:v>
                </c:pt>
                <c:pt idx="34">
                  <c:v>200907</c:v>
                </c:pt>
                <c:pt idx="35">
                  <c:v>200910</c:v>
                </c:pt>
                <c:pt idx="36">
                  <c:v>201001</c:v>
                </c:pt>
                <c:pt idx="37">
                  <c:v>201004</c:v>
                </c:pt>
                <c:pt idx="38">
                  <c:v>201007</c:v>
                </c:pt>
                <c:pt idx="39">
                  <c:v>201010</c:v>
                </c:pt>
                <c:pt idx="40">
                  <c:v>201101</c:v>
                </c:pt>
                <c:pt idx="41">
                  <c:v>201104</c:v>
                </c:pt>
                <c:pt idx="42">
                  <c:v>201107</c:v>
                </c:pt>
                <c:pt idx="43">
                  <c:v>201110</c:v>
                </c:pt>
                <c:pt idx="44">
                  <c:v>201201</c:v>
                </c:pt>
                <c:pt idx="45">
                  <c:v>201204</c:v>
                </c:pt>
                <c:pt idx="46">
                  <c:v>201207</c:v>
                </c:pt>
                <c:pt idx="47">
                  <c:v>201210</c:v>
                </c:pt>
                <c:pt idx="48">
                  <c:v>201301</c:v>
                </c:pt>
                <c:pt idx="49">
                  <c:v>201304</c:v>
                </c:pt>
                <c:pt idx="50">
                  <c:v>201307</c:v>
                </c:pt>
                <c:pt idx="51">
                  <c:v>201310</c:v>
                </c:pt>
                <c:pt idx="52">
                  <c:v>201401</c:v>
                </c:pt>
                <c:pt idx="53">
                  <c:v>201404</c:v>
                </c:pt>
                <c:pt idx="54">
                  <c:v>201407</c:v>
                </c:pt>
                <c:pt idx="55">
                  <c:v>201410</c:v>
                </c:pt>
                <c:pt idx="56">
                  <c:v>201501</c:v>
                </c:pt>
                <c:pt idx="57">
                  <c:v>201504</c:v>
                </c:pt>
                <c:pt idx="58">
                  <c:v>201507</c:v>
                </c:pt>
                <c:pt idx="59">
                  <c:v>201510</c:v>
                </c:pt>
                <c:pt idx="60">
                  <c:v>201601</c:v>
                </c:pt>
                <c:pt idx="61">
                  <c:v>201604</c:v>
                </c:pt>
                <c:pt idx="62">
                  <c:v>201607</c:v>
                </c:pt>
                <c:pt idx="63">
                  <c:v>201610</c:v>
                </c:pt>
                <c:pt idx="64">
                  <c:v>201701</c:v>
                </c:pt>
                <c:pt idx="65">
                  <c:v>201704</c:v>
                </c:pt>
                <c:pt idx="66">
                  <c:v>201707</c:v>
                </c:pt>
                <c:pt idx="67">
                  <c:v>201710</c:v>
                </c:pt>
                <c:pt idx="68">
                  <c:v>201801</c:v>
                </c:pt>
                <c:pt idx="69">
                  <c:v>201804</c:v>
                </c:pt>
                <c:pt idx="70">
                  <c:v>201807</c:v>
                </c:pt>
                <c:pt idx="71">
                  <c:v>201810</c:v>
                </c:pt>
                <c:pt idx="72">
                  <c:v>201901</c:v>
                </c:pt>
                <c:pt idx="73">
                  <c:v>201904</c:v>
                </c:pt>
                <c:pt idx="74">
                  <c:v>201907</c:v>
                </c:pt>
                <c:pt idx="75">
                  <c:v>201910</c:v>
                </c:pt>
                <c:pt idx="76">
                  <c:v>202001</c:v>
                </c:pt>
                <c:pt idx="77">
                  <c:v>202004</c:v>
                </c:pt>
                <c:pt idx="78">
                  <c:v>202007</c:v>
                </c:pt>
                <c:pt idx="79">
                  <c:v>202010</c:v>
                </c:pt>
              </c:numCache>
            </c:numRef>
          </c:cat>
          <c:val>
            <c:numRef>
              <c:f>Sheet1!$I$2:$I$81</c:f>
              <c:numCache>
                <c:formatCode>General</c:formatCode>
                <c:ptCount val="80"/>
                <c:pt idx="29" formatCode="0%">
                  <c:v>1</c:v>
                </c:pt>
                <c:pt idx="30" formatCode="0%">
                  <c:v>1</c:v>
                </c:pt>
                <c:pt idx="31" formatCode="0%">
                  <c:v>1</c:v>
                </c:pt>
                <c:pt idx="32" formatCode="0%">
                  <c:v>1</c:v>
                </c:pt>
                <c:pt idx="33" formatCode="0%">
                  <c:v>1</c:v>
                </c:pt>
                <c:pt idx="76" formatCode="0%">
                  <c:v>1</c:v>
                </c:pt>
                <c:pt idx="77" formatCode="0%">
                  <c:v>1</c:v>
                </c:pt>
                <c:pt idx="78" formatCode="0%">
                  <c:v>1</c:v>
                </c:pt>
                <c:pt idx="79" formatCode="0%">
                  <c:v>1</c:v>
                </c:pt>
              </c:numCache>
            </c:numRef>
          </c:val>
          <c:extLst>
            <c:ext xmlns:c16="http://schemas.microsoft.com/office/drawing/2014/chart" uri="{C3380CC4-5D6E-409C-BE32-E72D297353CC}">
              <c16:uniqueId val="{00000000-501B-4A95-AC21-910B56192798}"/>
            </c:ext>
          </c:extLst>
        </c:ser>
        <c:dLbls>
          <c:showLegendKey val="0"/>
          <c:showVal val="0"/>
          <c:showCatName val="0"/>
          <c:showSerName val="0"/>
          <c:showPercent val="0"/>
          <c:showBubbleSize val="0"/>
        </c:dLbls>
        <c:axId val="318850160"/>
        <c:axId val="318857048"/>
      </c:areaChart>
      <c:barChart>
        <c:barDir val="col"/>
        <c:grouping val="clustered"/>
        <c:varyColors val="0"/>
        <c:ser>
          <c:idx val="1"/>
          <c:order val="1"/>
          <c:spPr>
            <a:pattFill prst="ltHorz">
              <a:fgClr>
                <a:srgbClr val="C00000"/>
              </a:fgClr>
              <a:bgClr>
                <a:schemeClr val="bg1"/>
              </a:bgClr>
            </a:pattFill>
            <a:ln>
              <a:noFill/>
            </a:ln>
            <a:effectLst/>
          </c:spPr>
          <c:invertIfNegative val="0"/>
          <c:cat>
            <c:numRef>
              <c:f>Sheet1!$A$2:$A$81</c:f>
              <c:numCache>
                <c:formatCode>General</c:formatCode>
                <c:ptCount val="80"/>
                <c:pt idx="0">
                  <c:v>200101</c:v>
                </c:pt>
                <c:pt idx="1">
                  <c:v>200104</c:v>
                </c:pt>
                <c:pt idx="2">
                  <c:v>200107</c:v>
                </c:pt>
                <c:pt idx="3">
                  <c:v>200110</c:v>
                </c:pt>
                <c:pt idx="4">
                  <c:v>200201</c:v>
                </c:pt>
                <c:pt idx="5">
                  <c:v>200204</c:v>
                </c:pt>
                <c:pt idx="6">
                  <c:v>200207</c:v>
                </c:pt>
                <c:pt idx="7">
                  <c:v>200210</c:v>
                </c:pt>
                <c:pt idx="8">
                  <c:v>200301</c:v>
                </c:pt>
                <c:pt idx="9">
                  <c:v>200304</c:v>
                </c:pt>
                <c:pt idx="10">
                  <c:v>200307</c:v>
                </c:pt>
                <c:pt idx="11">
                  <c:v>200310</c:v>
                </c:pt>
                <c:pt idx="12">
                  <c:v>200401</c:v>
                </c:pt>
                <c:pt idx="13">
                  <c:v>200404</c:v>
                </c:pt>
                <c:pt idx="14">
                  <c:v>200407</c:v>
                </c:pt>
                <c:pt idx="15">
                  <c:v>200410</c:v>
                </c:pt>
                <c:pt idx="16">
                  <c:v>200501</c:v>
                </c:pt>
                <c:pt idx="17">
                  <c:v>200504</c:v>
                </c:pt>
                <c:pt idx="18">
                  <c:v>200507</c:v>
                </c:pt>
                <c:pt idx="19">
                  <c:v>200510</c:v>
                </c:pt>
                <c:pt idx="20">
                  <c:v>200601</c:v>
                </c:pt>
                <c:pt idx="21">
                  <c:v>200604</c:v>
                </c:pt>
                <c:pt idx="22">
                  <c:v>200607</c:v>
                </c:pt>
                <c:pt idx="23">
                  <c:v>200610</c:v>
                </c:pt>
                <c:pt idx="24">
                  <c:v>200701</c:v>
                </c:pt>
                <c:pt idx="25">
                  <c:v>200704</c:v>
                </c:pt>
                <c:pt idx="26">
                  <c:v>200707</c:v>
                </c:pt>
                <c:pt idx="27">
                  <c:v>200710</c:v>
                </c:pt>
                <c:pt idx="28">
                  <c:v>200801</c:v>
                </c:pt>
                <c:pt idx="29">
                  <c:v>200804</c:v>
                </c:pt>
                <c:pt idx="30">
                  <c:v>200807</c:v>
                </c:pt>
                <c:pt idx="31">
                  <c:v>200810</c:v>
                </c:pt>
                <c:pt idx="32">
                  <c:v>200901</c:v>
                </c:pt>
                <c:pt idx="33">
                  <c:v>200904</c:v>
                </c:pt>
                <c:pt idx="34">
                  <c:v>200907</c:v>
                </c:pt>
                <c:pt idx="35">
                  <c:v>200910</c:v>
                </c:pt>
                <c:pt idx="36">
                  <c:v>201001</c:v>
                </c:pt>
                <c:pt idx="37">
                  <c:v>201004</c:v>
                </c:pt>
                <c:pt idx="38">
                  <c:v>201007</c:v>
                </c:pt>
                <c:pt idx="39">
                  <c:v>201010</c:v>
                </c:pt>
                <c:pt idx="40">
                  <c:v>201101</c:v>
                </c:pt>
                <c:pt idx="41">
                  <c:v>201104</c:v>
                </c:pt>
                <c:pt idx="42">
                  <c:v>201107</c:v>
                </c:pt>
                <c:pt idx="43">
                  <c:v>201110</c:v>
                </c:pt>
                <c:pt idx="44">
                  <c:v>201201</c:v>
                </c:pt>
                <c:pt idx="45">
                  <c:v>201204</c:v>
                </c:pt>
                <c:pt idx="46">
                  <c:v>201207</c:v>
                </c:pt>
                <c:pt idx="47">
                  <c:v>201210</c:v>
                </c:pt>
                <c:pt idx="48">
                  <c:v>201301</c:v>
                </c:pt>
                <c:pt idx="49">
                  <c:v>201304</c:v>
                </c:pt>
                <c:pt idx="50">
                  <c:v>201307</c:v>
                </c:pt>
                <c:pt idx="51">
                  <c:v>201310</c:v>
                </c:pt>
                <c:pt idx="52">
                  <c:v>201401</c:v>
                </c:pt>
                <c:pt idx="53">
                  <c:v>201404</c:v>
                </c:pt>
                <c:pt idx="54">
                  <c:v>201407</c:v>
                </c:pt>
                <c:pt idx="55">
                  <c:v>201410</c:v>
                </c:pt>
                <c:pt idx="56">
                  <c:v>201501</c:v>
                </c:pt>
                <c:pt idx="57">
                  <c:v>201504</c:v>
                </c:pt>
                <c:pt idx="58">
                  <c:v>201507</c:v>
                </c:pt>
                <c:pt idx="59">
                  <c:v>201510</c:v>
                </c:pt>
                <c:pt idx="60">
                  <c:v>201601</c:v>
                </c:pt>
                <c:pt idx="61">
                  <c:v>201604</c:v>
                </c:pt>
                <c:pt idx="62">
                  <c:v>201607</c:v>
                </c:pt>
                <c:pt idx="63">
                  <c:v>201610</c:v>
                </c:pt>
                <c:pt idx="64">
                  <c:v>201701</c:v>
                </c:pt>
                <c:pt idx="65">
                  <c:v>201704</c:v>
                </c:pt>
                <c:pt idx="66">
                  <c:v>201707</c:v>
                </c:pt>
                <c:pt idx="67">
                  <c:v>201710</c:v>
                </c:pt>
                <c:pt idx="68">
                  <c:v>201801</c:v>
                </c:pt>
                <c:pt idx="69">
                  <c:v>201804</c:v>
                </c:pt>
                <c:pt idx="70">
                  <c:v>201807</c:v>
                </c:pt>
                <c:pt idx="71">
                  <c:v>201810</c:v>
                </c:pt>
                <c:pt idx="72">
                  <c:v>201901</c:v>
                </c:pt>
                <c:pt idx="73">
                  <c:v>201904</c:v>
                </c:pt>
                <c:pt idx="74">
                  <c:v>201907</c:v>
                </c:pt>
                <c:pt idx="75">
                  <c:v>201910</c:v>
                </c:pt>
                <c:pt idx="76">
                  <c:v>202001</c:v>
                </c:pt>
                <c:pt idx="77">
                  <c:v>202004</c:v>
                </c:pt>
                <c:pt idx="78">
                  <c:v>202007</c:v>
                </c:pt>
                <c:pt idx="79">
                  <c:v>202010</c:v>
                </c:pt>
              </c:numCache>
            </c:numRef>
          </c:cat>
          <c:val>
            <c:numRef>
              <c:f>Sheet1!$H$2:$H$81</c:f>
              <c:numCache>
                <c:formatCode>General</c:formatCode>
                <c:ptCount val="80"/>
                <c:pt idx="12" formatCode="0%">
                  <c:v>1</c:v>
                </c:pt>
                <c:pt idx="28" formatCode="0%">
                  <c:v>1</c:v>
                </c:pt>
              </c:numCache>
            </c:numRef>
          </c:val>
          <c:extLst>
            <c:ext xmlns:c16="http://schemas.microsoft.com/office/drawing/2014/chart" uri="{C3380CC4-5D6E-409C-BE32-E72D297353CC}">
              <c16:uniqueId val="{00000001-501B-4A95-AC21-910B56192798}"/>
            </c:ext>
          </c:extLst>
        </c:ser>
        <c:dLbls>
          <c:showLegendKey val="0"/>
          <c:showVal val="0"/>
          <c:showCatName val="0"/>
          <c:showSerName val="0"/>
          <c:showPercent val="0"/>
          <c:showBubbleSize val="0"/>
        </c:dLbls>
        <c:gapWidth val="360"/>
        <c:axId val="318850160"/>
        <c:axId val="318857048"/>
      </c:barChart>
      <c:lineChart>
        <c:grouping val="standard"/>
        <c:varyColors val="0"/>
        <c:ser>
          <c:idx val="0"/>
          <c:order val="0"/>
          <c:spPr>
            <a:ln w="28575" cap="rnd">
              <a:solidFill>
                <a:schemeClr val="accent1"/>
              </a:solidFill>
              <a:round/>
            </a:ln>
            <a:effectLst/>
          </c:spPr>
          <c:marker>
            <c:symbol val="none"/>
          </c:marker>
          <c:cat>
            <c:multiLvlStrRef>
              <c:f>Sheet1!$B$2:$C$81</c:f>
              <c:multiLvlStrCache>
                <c:ptCount val="8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pt idx="56">
                    <c:v>Q1</c:v>
                  </c:pt>
                  <c:pt idx="57">
                    <c:v>Q2</c:v>
                  </c:pt>
                  <c:pt idx="58">
                    <c:v>Q3</c:v>
                  </c:pt>
                  <c:pt idx="59">
                    <c:v>Q4</c:v>
                  </c:pt>
                  <c:pt idx="60">
                    <c:v>Q1</c:v>
                  </c:pt>
                  <c:pt idx="61">
                    <c:v>Q2</c:v>
                  </c:pt>
                  <c:pt idx="62">
                    <c:v>Q3</c:v>
                  </c:pt>
                  <c:pt idx="63">
                    <c:v>Q4</c:v>
                  </c:pt>
                  <c:pt idx="64">
                    <c:v>Q1</c:v>
                  </c:pt>
                  <c:pt idx="65">
                    <c:v>Q2</c:v>
                  </c:pt>
                  <c:pt idx="66">
                    <c:v>Q3</c:v>
                  </c:pt>
                  <c:pt idx="67">
                    <c:v>Q4</c:v>
                  </c:pt>
                  <c:pt idx="68">
                    <c:v>Q1</c:v>
                  </c:pt>
                  <c:pt idx="69">
                    <c:v>Q2</c:v>
                  </c:pt>
                  <c:pt idx="70">
                    <c:v>Q3</c:v>
                  </c:pt>
                  <c:pt idx="71">
                    <c:v>Q4</c:v>
                  </c:pt>
                  <c:pt idx="72">
                    <c:v>Q1</c:v>
                  </c:pt>
                  <c:pt idx="73">
                    <c:v>Q2</c:v>
                  </c:pt>
                  <c:pt idx="74">
                    <c:v>Q3</c:v>
                  </c:pt>
                  <c:pt idx="75">
                    <c:v>Q4</c:v>
                  </c:pt>
                  <c:pt idx="76">
                    <c:v>Q1</c:v>
                  </c:pt>
                  <c:pt idx="77">
                    <c:v>Q2</c:v>
                  </c:pt>
                  <c:pt idx="78">
                    <c:v>Q3</c:v>
                  </c:pt>
                  <c:pt idx="79">
                    <c:v>Q4</c:v>
                  </c:pt>
                </c:lvl>
                <c:lvl>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pt idx="52">
                    <c:v>2014</c:v>
                  </c:pt>
                  <c:pt idx="53">
                    <c:v>2014</c:v>
                  </c:pt>
                  <c:pt idx="54">
                    <c:v>2014</c:v>
                  </c:pt>
                  <c:pt idx="55">
                    <c:v>2014</c:v>
                  </c:pt>
                  <c:pt idx="56">
                    <c:v>2015</c:v>
                  </c:pt>
                  <c:pt idx="57">
                    <c:v>2015</c:v>
                  </c:pt>
                  <c:pt idx="58">
                    <c:v>2015</c:v>
                  </c:pt>
                  <c:pt idx="59">
                    <c:v>2015</c:v>
                  </c:pt>
                  <c:pt idx="60">
                    <c:v>2016</c:v>
                  </c:pt>
                  <c:pt idx="61">
                    <c:v>2016</c:v>
                  </c:pt>
                  <c:pt idx="62">
                    <c:v>2016</c:v>
                  </c:pt>
                  <c:pt idx="63">
                    <c:v>2016</c:v>
                  </c:pt>
                  <c:pt idx="64">
                    <c:v>2017</c:v>
                  </c:pt>
                  <c:pt idx="65">
                    <c:v>2017</c:v>
                  </c:pt>
                  <c:pt idx="66">
                    <c:v>2017</c:v>
                  </c:pt>
                  <c:pt idx="67">
                    <c:v>2017</c:v>
                  </c:pt>
                  <c:pt idx="68">
                    <c:v>2018</c:v>
                  </c:pt>
                  <c:pt idx="69">
                    <c:v>2018</c:v>
                  </c:pt>
                  <c:pt idx="70">
                    <c:v>2018</c:v>
                  </c:pt>
                  <c:pt idx="71">
                    <c:v>2018</c:v>
                  </c:pt>
                  <c:pt idx="72">
                    <c:v>2019</c:v>
                  </c:pt>
                  <c:pt idx="73">
                    <c:v>2019</c:v>
                  </c:pt>
                  <c:pt idx="74">
                    <c:v>2019</c:v>
                  </c:pt>
                  <c:pt idx="75">
                    <c:v>2019</c:v>
                  </c:pt>
                  <c:pt idx="76">
                    <c:v>2020</c:v>
                  </c:pt>
                  <c:pt idx="77">
                    <c:v>2020</c:v>
                  </c:pt>
                  <c:pt idx="78">
                    <c:v>2020</c:v>
                  </c:pt>
                  <c:pt idx="79">
                    <c:v>2020</c:v>
                  </c:pt>
                </c:lvl>
              </c:multiLvlStrCache>
            </c:multiLvlStrRef>
          </c:cat>
          <c:val>
            <c:numRef>
              <c:f>Sheet1!$G$2:$G$81</c:f>
              <c:numCache>
                <c:formatCode>0.0%</c:formatCode>
                <c:ptCount val="80"/>
                <c:pt idx="0">
                  <c:v>3.9483864767517529E-2</c:v>
                </c:pt>
                <c:pt idx="1">
                  <c:v>3.9795873774020163E-2</c:v>
                </c:pt>
                <c:pt idx="2">
                  <c:v>3.923861790195704E-2</c:v>
                </c:pt>
                <c:pt idx="3">
                  <c:v>3.942529292819652E-2</c:v>
                </c:pt>
                <c:pt idx="4">
                  <c:v>3.9279010998530484E-2</c:v>
                </c:pt>
                <c:pt idx="5">
                  <c:v>3.973636624084087E-2</c:v>
                </c:pt>
                <c:pt idx="6">
                  <c:v>3.9151977408870775E-2</c:v>
                </c:pt>
                <c:pt idx="7">
                  <c:v>3.938633861567975E-2</c:v>
                </c:pt>
                <c:pt idx="8">
                  <c:v>3.9100702907669649E-2</c:v>
                </c:pt>
                <c:pt idx="9">
                  <c:v>4.1015709964866587E-2</c:v>
                </c:pt>
                <c:pt idx="10">
                  <c:v>4.100065618401505E-2</c:v>
                </c:pt>
                <c:pt idx="11">
                  <c:v>4.1463782280443895E-2</c:v>
                </c:pt>
                <c:pt idx="12">
                  <c:v>4.0862677429951089E-2</c:v>
                </c:pt>
                <c:pt idx="13">
                  <c:v>4.4477676255139875E-2</c:v>
                </c:pt>
                <c:pt idx="14">
                  <c:v>4.1890936118407107E-2</c:v>
                </c:pt>
                <c:pt idx="15">
                  <c:v>4.3374701976967134E-2</c:v>
                </c:pt>
                <c:pt idx="16">
                  <c:v>4.3565441292714002E-2</c:v>
                </c:pt>
                <c:pt idx="17">
                  <c:v>4.425298320768567E-2</c:v>
                </c:pt>
                <c:pt idx="18">
                  <c:v>4.3645437386215402E-2</c:v>
                </c:pt>
                <c:pt idx="19" formatCode="0%">
                  <c:v>4.3514492485663525E-2</c:v>
                </c:pt>
                <c:pt idx="20" formatCode="0%">
                  <c:v>4.6075529861084541E-2</c:v>
                </c:pt>
                <c:pt idx="21" formatCode="0%">
                  <c:v>4.5134995994841054E-2</c:v>
                </c:pt>
                <c:pt idx="22" formatCode="0%">
                  <c:v>4.4467031822253422E-2</c:v>
                </c:pt>
                <c:pt idx="23" formatCode="0%">
                  <c:v>4.5663304676086369E-2</c:v>
                </c:pt>
                <c:pt idx="24" formatCode="0%">
                  <c:v>4.5886650530880702E-2</c:v>
                </c:pt>
                <c:pt idx="25" formatCode="0%">
                  <c:v>4.5509225955108645E-2</c:v>
                </c:pt>
                <c:pt idx="26" formatCode="0%">
                  <c:v>4.6260327762874365E-2</c:v>
                </c:pt>
                <c:pt idx="27" formatCode="0%">
                  <c:v>4.7199161183820837E-2</c:v>
                </c:pt>
                <c:pt idx="28" formatCode="0%">
                  <c:v>4.5200477576223586E-2</c:v>
                </c:pt>
                <c:pt idx="29" formatCode="0%">
                  <c:v>4.6089436684799479E-2</c:v>
                </c:pt>
                <c:pt idx="30" formatCode="0%">
                  <c:v>4.5484717634281635E-2</c:v>
                </c:pt>
                <c:pt idx="31" formatCode="0%">
                  <c:v>4.5285404679222818E-2</c:v>
                </c:pt>
                <c:pt idx="32" formatCode="0%">
                  <c:v>3.242709125174259E-2</c:v>
                </c:pt>
                <c:pt idx="33" formatCode="0%">
                  <c:v>5.1755672364543814E-2</c:v>
                </c:pt>
                <c:pt idx="34" formatCode="0%">
                  <c:v>3.4748369587812356E-2</c:v>
                </c:pt>
                <c:pt idx="35" formatCode="0%">
                  <c:v>3.3107973952480996E-2</c:v>
                </c:pt>
                <c:pt idx="36" formatCode="0%">
                  <c:v>3.318523969646614E-2</c:v>
                </c:pt>
                <c:pt idx="37" formatCode="0%">
                  <c:v>5.0931804772058276E-2</c:v>
                </c:pt>
                <c:pt idx="38" formatCode="0%">
                  <c:v>4.954869164674669E-2</c:v>
                </c:pt>
                <c:pt idx="39" formatCode="0%">
                  <c:v>4.8833866874474441E-2</c:v>
                </c:pt>
                <c:pt idx="40" formatCode="0%">
                  <c:v>4.8473462213594831E-2</c:v>
                </c:pt>
                <c:pt idx="41" formatCode="0%">
                  <c:v>5.2991833644405739E-2</c:v>
                </c:pt>
                <c:pt idx="42" formatCode="0%">
                  <c:v>5.2590153003883477E-2</c:v>
                </c:pt>
                <c:pt idx="43" formatCode="0%">
                  <c:v>5.1470355308341875E-2</c:v>
                </c:pt>
                <c:pt idx="44" formatCode="0%">
                  <c:v>5.5448559574112211E-2</c:v>
                </c:pt>
                <c:pt idx="45" formatCode="0%">
                  <c:v>5.5056326858780924E-2</c:v>
                </c:pt>
                <c:pt idx="46" formatCode="0%">
                  <c:v>5.5100946099983283E-2</c:v>
                </c:pt>
                <c:pt idx="47" formatCode="0%">
                  <c:v>5.2090693800405874E-2</c:v>
                </c:pt>
                <c:pt idx="48" formatCode="0%">
                  <c:v>5.3214410224223241E-2</c:v>
                </c:pt>
                <c:pt idx="49" formatCode="0%">
                  <c:v>6.0070057559376111E-2</c:v>
                </c:pt>
                <c:pt idx="50" formatCode="0%">
                  <c:v>5.0750364379849477E-2</c:v>
                </c:pt>
                <c:pt idx="51" formatCode="0%">
                  <c:v>5.5427623392917846E-2</c:v>
                </c:pt>
                <c:pt idx="52" formatCode="0%">
                  <c:v>5.4466122678807349E-2</c:v>
                </c:pt>
                <c:pt idx="53" formatCode="0%">
                  <c:v>6.0395437630087034E-2</c:v>
                </c:pt>
                <c:pt idx="54" formatCode="0%">
                  <c:v>5.2173131037463572E-2</c:v>
                </c:pt>
                <c:pt idx="55" formatCode="0%">
                  <c:v>5.5273616537513615E-2</c:v>
                </c:pt>
                <c:pt idx="56" formatCode="0%">
                  <c:v>5.8778487885597253E-2</c:v>
                </c:pt>
                <c:pt idx="57" formatCode="0%">
                  <c:v>5.8037042644856984E-2</c:v>
                </c:pt>
                <c:pt idx="58" formatCode="0%">
                  <c:v>5.6208363731668265E-2</c:v>
                </c:pt>
                <c:pt idx="59" formatCode="0%">
                  <c:v>5.8159722961616755E-2</c:v>
                </c:pt>
                <c:pt idx="60" formatCode="0%">
                  <c:v>5.8901494846543834E-2</c:v>
                </c:pt>
                <c:pt idx="61" formatCode="0%">
                  <c:v>6.1715968239212438E-2</c:v>
                </c:pt>
                <c:pt idx="62" formatCode="0%">
                  <c:v>5.8639942568965098E-2</c:v>
                </c:pt>
                <c:pt idx="63" formatCode="0%">
                  <c:v>6.1802972242804177E-2</c:v>
                </c:pt>
                <c:pt idx="64" formatCode="0%">
                  <c:v>5.925832189436453E-2</c:v>
                </c:pt>
                <c:pt idx="65" formatCode="0%">
                  <c:v>5.7601182074625057E-2</c:v>
                </c:pt>
                <c:pt idx="66" formatCode="0%">
                  <c:v>6.0645190692144246E-2</c:v>
                </c:pt>
                <c:pt idx="67" formatCode="0%">
                  <c:v>6.1023011628817403E-2</c:v>
                </c:pt>
                <c:pt idx="68" formatCode="0%">
                  <c:v>6.2599566184394217E-2</c:v>
                </c:pt>
                <c:pt idx="69" formatCode="0%">
                  <c:v>6.2727270410826819E-2</c:v>
                </c:pt>
                <c:pt idx="70" formatCode="0%">
                  <c:v>5.9736160690534001E-2</c:v>
                </c:pt>
                <c:pt idx="71" formatCode="0%">
                  <c:v>6.3860969596156725E-2</c:v>
                </c:pt>
                <c:pt idx="72" formatCode="0%">
                  <c:v>6.9428057143760658E-2</c:v>
                </c:pt>
                <c:pt idx="73" formatCode="0%">
                  <c:v>6.7812360056718313E-2</c:v>
                </c:pt>
                <c:pt idx="74" formatCode="0%">
                  <c:v>7.0656507682542502E-2</c:v>
                </c:pt>
                <c:pt idx="75" formatCode="0%">
                  <c:v>7.0637460263266338E-2</c:v>
                </c:pt>
                <c:pt idx="76" formatCode="0%">
                  <c:v>7.0564487052626412E-2</c:v>
                </c:pt>
                <c:pt idx="77" formatCode="0%">
                  <c:v>0.14098861409256858</c:v>
                </c:pt>
                <c:pt idx="78" formatCode="0%">
                  <c:v>0.15964131391983116</c:v>
                </c:pt>
                <c:pt idx="79" formatCode="0%">
                  <c:v>0.17090420764497694</c:v>
                </c:pt>
              </c:numCache>
            </c:numRef>
          </c:val>
          <c:smooth val="0"/>
          <c:extLst>
            <c:ext xmlns:c16="http://schemas.microsoft.com/office/drawing/2014/chart" uri="{C3380CC4-5D6E-409C-BE32-E72D297353CC}">
              <c16:uniqueId val="{00000002-501B-4A95-AC21-910B56192798}"/>
            </c:ext>
          </c:extLst>
        </c:ser>
        <c:dLbls>
          <c:showLegendKey val="0"/>
          <c:showVal val="0"/>
          <c:showCatName val="0"/>
          <c:showSerName val="0"/>
          <c:showPercent val="0"/>
          <c:showBubbleSize val="0"/>
        </c:dLbls>
        <c:marker val="1"/>
        <c:smooth val="0"/>
        <c:axId val="318850160"/>
        <c:axId val="318857048"/>
      </c:lineChart>
      <c:catAx>
        <c:axId val="318850160"/>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18857048"/>
        <c:crosses val="autoZero"/>
        <c:auto val="1"/>
        <c:lblAlgn val="ctr"/>
        <c:lblOffset val="100"/>
        <c:tickLblSkip val="8"/>
        <c:noMultiLvlLbl val="1"/>
      </c:catAx>
      <c:valAx>
        <c:axId val="318857048"/>
        <c:scaling>
          <c:orientation val="minMax"/>
          <c:max val="0.2"/>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1885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2"/>
              </a:solidFill>
              <a:round/>
            </a:ln>
            <a:effectLst/>
          </c:spPr>
          <c:marker>
            <c:symbol val="none"/>
          </c:marker>
          <c:cat>
            <c:strRef>
              <c:f>Sheet1!$A$4:$A$14</c:f>
              <c:strCache>
                <c:ptCount val="11"/>
                <c:pt idx="0">
                  <c:v>2019 Q1</c:v>
                </c:pt>
                <c:pt idx="1">
                  <c:v>2019 Q2</c:v>
                </c:pt>
                <c:pt idx="2">
                  <c:v>2019 Q3</c:v>
                </c:pt>
                <c:pt idx="3">
                  <c:v>2019 Q4</c:v>
                </c:pt>
                <c:pt idx="4">
                  <c:v>2020 Q1</c:v>
                </c:pt>
                <c:pt idx="5">
                  <c:v>2020 Q2</c:v>
                </c:pt>
                <c:pt idx="6">
                  <c:v>2020 Q3</c:v>
                </c:pt>
                <c:pt idx="7">
                  <c:v>2020 Q4</c:v>
                </c:pt>
                <c:pt idx="8">
                  <c:v>2021 Q1</c:v>
                </c:pt>
                <c:pt idx="9">
                  <c:v>2021 Q2</c:v>
                </c:pt>
                <c:pt idx="10">
                  <c:v>2021 Q3</c:v>
                </c:pt>
              </c:strCache>
            </c:strRef>
          </c:cat>
          <c:val>
            <c:numRef>
              <c:f>Sheet1!$C$4:$C$14</c:f>
              <c:numCache>
                <c:formatCode>_-* #,##0_-;\-* #,##0_-;_-* "-"??_-;_-@_-</c:formatCode>
                <c:ptCount val="11"/>
                <c:pt idx="0">
                  <c:v>1052.9000000000001</c:v>
                </c:pt>
                <c:pt idx="1">
                  <c:v>1052.6000000000001</c:v>
                </c:pt>
                <c:pt idx="2">
                  <c:v>1052.6000000000001</c:v>
                </c:pt>
                <c:pt idx="3">
                  <c:v>1050.1000000000001</c:v>
                </c:pt>
                <c:pt idx="4">
                  <c:v>1031.8</c:v>
                </c:pt>
                <c:pt idx="5">
                  <c:v>845.30000000000007</c:v>
                </c:pt>
                <c:pt idx="6">
                  <c:v>917.90000000000009</c:v>
                </c:pt>
                <c:pt idx="7">
                  <c:v>969.2</c:v>
                </c:pt>
                <c:pt idx="8">
                  <c:v>950.40000000000009</c:v>
                </c:pt>
                <c:pt idx="9">
                  <c:v>1001.3000000000001</c:v>
                </c:pt>
                <c:pt idx="10">
                  <c:v>1026.6000000000001</c:v>
                </c:pt>
              </c:numCache>
            </c:numRef>
          </c:val>
          <c:smooth val="0"/>
          <c:extLst>
            <c:ext xmlns:c16="http://schemas.microsoft.com/office/drawing/2014/chart" uri="{C3380CC4-5D6E-409C-BE32-E72D297353CC}">
              <c16:uniqueId val="{00000000-A390-4EE7-A7C3-711A8DD39FD5}"/>
            </c:ext>
          </c:extLst>
        </c:ser>
        <c:dLbls>
          <c:showLegendKey val="0"/>
          <c:showVal val="0"/>
          <c:showCatName val="0"/>
          <c:showSerName val="0"/>
          <c:showPercent val="0"/>
          <c:showBubbleSize val="0"/>
        </c:dLbls>
        <c:smooth val="0"/>
        <c:axId val="328232896"/>
        <c:axId val="328233224"/>
      </c:lineChart>
      <c:catAx>
        <c:axId val="328232896"/>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28233224"/>
        <c:crosses val="autoZero"/>
        <c:auto val="1"/>
        <c:lblAlgn val="ctr"/>
        <c:lblOffset val="100"/>
        <c:tickLblSkip val="2"/>
        <c:noMultiLvlLbl val="0"/>
      </c:catAx>
      <c:valAx>
        <c:axId val="328233224"/>
        <c:scaling>
          <c:orientation val="minMax"/>
        </c:scaling>
        <c:delete val="0"/>
        <c:axPos val="l"/>
        <c:majorGridlines>
          <c:spPr>
            <a:ln w="9525" cap="flat" cmpd="sng" algn="ctr">
              <a:solidFill>
                <a:schemeClr val="bg1">
                  <a:lumMod val="9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28232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3"/>
              </a:solidFill>
              <a:round/>
            </a:ln>
            <a:effectLst/>
          </c:spPr>
          <c:marker>
            <c:symbol val="none"/>
          </c:marker>
          <c:cat>
            <c:strRef>
              <c:f>Sheet1!$A$4:$A$14</c:f>
              <c:strCache>
                <c:ptCount val="11"/>
                <c:pt idx="0">
                  <c:v>2019 Q1</c:v>
                </c:pt>
                <c:pt idx="1">
                  <c:v>2019 Q2</c:v>
                </c:pt>
                <c:pt idx="2">
                  <c:v>2019 Q3</c:v>
                </c:pt>
                <c:pt idx="3">
                  <c:v>2019 Q4</c:v>
                </c:pt>
                <c:pt idx="4">
                  <c:v>2020 Q1</c:v>
                </c:pt>
                <c:pt idx="5">
                  <c:v>2020 Q2</c:v>
                </c:pt>
                <c:pt idx="6">
                  <c:v>2020 Q3</c:v>
                </c:pt>
                <c:pt idx="7">
                  <c:v>2020 Q4</c:v>
                </c:pt>
                <c:pt idx="8">
                  <c:v>2021 Q1</c:v>
                </c:pt>
                <c:pt idx="9">
                  <c:v>2021 Q2</c:v>
                </c:pt>
                <c:pt idx="10">
                  <c:v>2021 Q3</c:v>
                </c:pt>
              </c:strCache>
            </c:strRef>
          </c:cat>
          <c:val>
            <c:numRef>
              <c:f>Sheet1!$D$4:$D$14</c:f>
              <c:numCache>
                <c:formatCode>_-* #,##0_-;\-* #,##0_-;_-* "-"??_-;_-@_-</c:formatCode>
                <c:ptCount val="11"/>
                <c:pt idx="0">
                  <c:v>56124</c:v>
                </c:pt>
                <c:pt idx="1">
                  <c:v>56190</c:v>
                </c:pt>
                <c:pt idx="2">
                  <c:v>56853</c:v>
                </c:pt>
                <c:pt idx="3">
                  <c:v>56698</c:v>
                </c:pt>
                <c:pt idx="4">
                  <c:v>55234</c:v>
                </c:pt>
                <c:pt idx="5">
                  <c:v>44940</c:v>
                </c:pt>
                <c:pt idx="6">
                  <c:v>48807</c:v>
                </c:pt>
                <c:pt idx="7">
                  <c:v>51233</c:v>
                </c:pt>
                <c:pt idx="8">
                  <c:v>47388</c:v>
                </c:pt>
                <c:pt idx="9">
                  <c:v>51341</c:v>
                </c:pt>
                <c:pt idx="10">
                  <c:v>50062</c:v>
                </c:pt>
              </c:numCache>
            </c:numRef>
          </c:val>
          <c:smooth val="0"/>
          <c:extLst>
            <c:ext xmlns:c16="http://schemas.microsoft.com/office/drawing/2014/chart" uri="{C3380CC4-5D6E-409C-BE32-E72D297353CC}">
              <c16:uniqueId val="{00000000-F8F6-47C5-B05B-0686A2425AF1}"/>
            </c:ext>
          </c:extLst>
        </c:ser>
        <c:dLbls>
          <c:showLegendKey val="0"/>
          <c:showVal val="0"/>
          <c:showCatName val="0"/>
          <c:showSerName val="0"/>
          <c:showPercent val="0"/>
          <c:showBubbleSize val="0"/>
        </c:dLbls>
        <c:smooth val="0"/>
        <c:axId val="328232896"/>
        <c:axId val="328233224"/>
      </c:lineChart>
      <c:catAx>
        <c:axId val="328232896"/>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28233224"/>
        <c:crosses val="autoZero"/>
        <c:auto val="1"/>
        <c:lblAlgn val="ctr"/>
        <c:lblOffset val="100"/>
        <c:tickLblSkip val="2"/>
        <c:noMultiLvlLbl val="0"/>
      </c:catAx>
      <c:valAx>
        <c:axId val="328233224"/>
        <c:scaling>
          <c:orientation val="minMax"/>
        </c:scaling>
        <c:delete val="0"/>
        <c:axPos val="l"/>
        <c:majorGridlines>
          <c:spPr>
            <a:ln w="9525" cap="flat" cmpd="sng" algn="ctr">
              <a:solidFill>
                <a:schemeClr val="bg1">
                  <a:lumMod val="9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28232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4"/>
              </a:solidFill>
              <a:round/>
            </a:ln>
            <a:effectLst/>
          </c:spPr>
          <c:marker>
            <c:symbol val="none"/>
          </c:marker>
          <c:cat>
            <c:strRef>
              <c:f>Sheet1!$A$4:$A$14</c:f>
              <c:strCache>
                <c:ptCount val="11"/>
                <c:pt idx="0">
                  <c:v>2019 Q1</c:v>
                </c:pt>
                <c:pt idx="1">
                  <c:v>2019 Q2</c:v>
                </c:pt>
                <c:pt idx="2">
                  <c:v>2019 Q3</c:v>
                </c:pt>
                <c:pt idx="3">
                  <c:v>2019 Q4</c:v>
                </c:pt>
                <c:pt idx="4">
                  <c:v>2020 Q1</c:v>
                </c:pt>
                <c:pt idx="5">
                  <c:v>2020 Q2</c:v>
                </c:pt>
                <c:pt idx="6">
                  <c:v>2020 Q3</c:v>
                </c:pt>
                <c:pt idx="7">
                  <c:v>2020 Q4</c:v>
                </c:pt>
                <c:pt idx="8">
                  <c:v>2021 Q1</c:v>
                </c:pt>
                <c:pt idx="9">
                  <c:v>2021 Q2</c:v>
                </c:pt>
                <c:pt idx="10">
                  <c:v>2021 Q3</c:v>
                </c:pt>
              </c:strCache>
            </c:strRef>
          </c:cat>
          <c:val>
            <c:numRef>
              <c:f>Sheet1!$E$4:$E$14</c:f>
              <c:numCache>
                <c:formatCode>_-* #,##0_-;\-* #,##0_-;_-* "-"??_-;_-@_-</c:formatCode>
                <c:ptCount val="11"/>
                <c:pt idx="0">
                  <c:v>1593372.91</c:v>
                </c:pt>
                <c:pt idx="1">
                  <c:v>1595687.18</c:v>
                </c:pt>
                <c:pt idx="2">
                  <c:v>1601333.98</c:v>
                </c:pt>
                <c:pt idx="3">
                  <c:v>1605546.47</c:v>
                </c:pt>
                <c:pt idx="4">
                  <c:v>1607286.54</c:v>
                </c:pt>
                <c:pt idx="5">
                  <c:v>1599603.73</c:v>
                </c:pt>
                <c:pt idx="6">
                  <c:v>1595694.68</c:v>
                </c:pt>
                <c:pt idx="7">
                  <c:v>1597098</c:v>
                </c:pt>
                <c:pt idx="8">
                  <c:v>1593011.78</c:v>
                </c:pt>
                <c:pt idx="9">
                  <c:v>1592260.37</c:v>
                </c:pt>
                <c:pt idx="10">
                  <c:v>1591529.75</c:v>
                </c:pt>
              </c:numCache>
            </c:numRef>
          </c:val>
          <c:smooth val="0"/>
          <c:extLst>
            <c:ext xmlns:c16="http://schemas.microsoft.com/office/drawing/2014/chart" uri="{C3380CC4-5D6E-409C-BE32-E72D297353CC}">
              <c16:uniqueId val="{00000000-B619-49B5-9C11-263A52959552}"/>
            </c:ext>
          </c:extLst>
        </c:ser>
        <c:dLbls>
          <c:showLegendKey val="0"/>
          <c:showVal val="0"/>
          <c:showCatName val="0"/>
          <c:showSerName val="0"/>
          <c:showPercent val="0"/>
          <c:showBubbleSize val="0"/>
        </c:dLbls>
        <c:smooth val="0"/>
        <c:axId val="328232896"/>
        <c:axId val="328233224"/>
      </c:lineChart>
      <c:catAx>
        <c:axId val="328232896"/>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28233224"/>
        <c:crosses val="autoZero"/>
        <c:auto val="1"/>
        <c:lblAlgn val="ctr"/>
        <c:lblOffset val="100"/>
        <c:tickLblSkip val="2"/>
        <c:noMultiLvlLbl val="0"/>
      </c:catAx>
      <c:valAx>
        <c:axId val="328233224"/>
        <c:scaling>
          <c:orientation val="minMax"/>
          <c:min val="0"/>
        </c:scaling>
        <c:delete val="0"/>
        <c:axPos val="l"/>
        <c:majorGridlines>
          <c:spPr>
            <a:ln w="9525" cap="flat" cmpd="sng" algn="ctr">
              <a:solidFill>
                <a:schemeClr val="bg1">
                  <a:lumMod val="9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28232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Sheet1!$A$4:$A$14</c:f>
              <c:strCache>
                <c:ptCount val="11"/>
                <c:pt idx="0">
                  <c:v>2019 Q1</c:v>
                </c:pt>
                <c:pt idx="1">
                  <c:v>2019 Q2</c:v>
                </c:pt>
                <c:pt idx="2">
                  <c:v>2019 Q3</c:v>
                </c:pt>
                <c:pt idx="3">
                  <c:v>2019 Q4</c:v>
                </c:pt>
                <c:pt idx="4">
                  <c:v>2020 Q1</c:v>
                </c:pt>
                <c:pt idx="5">
                  <c:v>2020 Q2</c:v>
                </c:pt>
                <c:pt idx="6">
                  <c:v>2020 Q3</c:v>
                </c:pt>
                <c:pt idx="7">
                  <c:v>2020 Q4</c:v>
                </c:pt>
                <c:pt idx="8">
                  <c:v>2021 Q1</c:v>
                </c:pt>
                <c:pt idx="9">
                  <c:v>2021 Q2</c:v>
                </c:pt>
                <c:pt idx="10">
                  <c:v>2021 Q3</c:v>
                </c:pt>
              </c:strCache>
            </c:strRef>
          </c:cat>
          <c:val>
            <c:numRef>
              <c:f>Sheet1!$H$4:$H$14</c:f>
              <c:numCache>
                <c:formatCode>General</c:formatCode>
                <c:ptCount val="11"/>
                <c:pt idx="0">
                  <c:v>99.682922276273089</c:v>
                </c:pt>
                <c:pt idx="1">
                  <c:v>99.815233830964885</c:v>
                </c:pt>
                <c:pt idx="2">
                  <c:v>100.27335815505194</c:v>
                </c:pt>
                <c:pt idx="3">
                  <c:v>100.22848573771009</c:v>
                </c:pt>
                <c:pt idx="4">
                  <c:v>97.585092425207833</c:v>
                </c:pt>
                <c:pt idx="5">
                  <c:v>78.605301418934999</c:v>
                </c:pt>
                <c:pt idx="6">
                  <c:v>92.418202061559469</c:v>
                </c:pt>
                <c:pt idx="7">
                  <c:v>93.806763940489958</c:v>
                </c:pt>
                <c:pt idx="8">
                  <c:v>92.621812872264812</c:v>
                </c:pt>
                <c:pt idx="9">
                  <c:v>97.653021815887413</c:v>
                </c:pt>
                <c:pt idx="10">
                  <c:v>98.689344086750978</c:v>
                </c:pt>
              </c:numCache>
            </c:numRef>
          </c:val>
          <c:smooth val="0"/>
          <c:extLst>
            <c:ext xmlns:c16="http://schemas.microsoft.com/office/drawing/2014/chart" uri="{C3380CC4-5D6E-409C-BE32-E72D297353CC}">
              <c16:uniqueId val="{00000000-DD42-4D3D-A5EB-2AE64BD29506}"/>
            </c:ext>
          </c:extLst>
        </c:ser>
        <c:ser>
          <c:idx val="1"/>
          <c:order val="1"/>
          <c:spPr>
            <a:ln w="28575" cap="rnd">
              <a:solidFill>
                <a:schemeClr val="accent2"/>
              </a:solidFill>
              <a:round/>
            </a:ln>
            <a:effectLst/>
          </c:spPr>
          <c:marker>
            <c:symbol val="none"/>
          </c:marker>
          <c:cat>
            <c:strRef>
              <c:f>Sheet1!$A$4:$A$14</c:f>
              <c:strCache>
                <c:ptCount val="11"/>
                <c:pt idx="0">
                  <c:v>2019 Q1</c:v>
                </c:pt>
                <c:pt idx="1">
                  <c:v>2019 Q2</c:v>
                </c:pt>
                <c:pt idx="2">
                  <c:v>2019 Q3</c:v>
                </c:pt>
                <c:pt idx="3">
                  <c:v>2019 Q4</c:v>
                </c:pt>
                <c:pt idx="4">
                  <c:v>2020 Q1</c:v>
                </c:pt>
                <c:pt idx="5">
                  <c:v>2020 Q2</c:v>
                </c:pt>
                <c:pt idx="6">
                  <c:v>2020 Q3</c:v>
                </c:pt>
                <c:pt idx="7">
                  <c:v>2020 Q4</c:v>
                </c:pt>
                <c:pt idx="8">
                  <c:v>2021 Q1</c:v>
                </c:pt>
                <c:pt idx="9">
                  <c:v>2021 Q2</c:v>
                </c:pt>
                <c:pt idx="10">
                  <c:v>2021 Q3</c:v>
                </c:pt>
              </c:strCache>
            </c:strRef>
          </c:cat>
          <c:val>
            <c:numRef>
              <c:f>Sheet1!$I$4:$I$14</c:f>
              <c:numCache>
                <c:formatCode>General</c:formatCode>
                <c:ptCount val="11"/>
                <c:pt idx="0">
                  <c:v>100.08079463903805</c:v>
                </c:pt>
                <c:pt idx="1">
                  <c:v>100.05227888408345</c:v>
                </c:pt>
                <c:pt idx="2">
                  <c:v>100.05227888408345</c:v>
                </c:pt>
                <c:pt idx="3">
                  <c:v>99.814647592795012</c:v>
                </c:pt>
                <c:pt idx="4">
                  <c:v>98.075186540563635</c:v>
                </c:pt>
                <c:pt idx="5">
                  <c:v>80.347892210446261</c:v>
                </c:pt>
                <c:pt idx="6">
                  <c:v>87.248704909462475</c:v>
                </c:pt>
                <c:pt idx="7">
                  <c:v>92.124899006701185</c:v>
                </c:pt>
                <c:pt idx="8">
                  <c:v>90.337911696212146</c:v>
                </c:pt>
                <c:pt idx="9">
                  <c:v>95.176084786844712</c:v>
                </c:pt>
                <c:pt idx="10">
                  <c:v>97.58091345468371</c:v>
                </c:pt>
              </c:numCache>
            </c:numRef>
          </c:val>
          <c:smooth val="0"/>
          <c:extLst>
            <c:ext xmlns:c16="http://schemas.microsoft.com/office/drawing/2014/chart" uri="{C3380CC4-5D6E-409C-BE32-E72D297353CC}">
              <c16:uniqueId val="{00000001-DD42-4D3D-A5EB-2AE64BD29506}"/>
            </c:ext>
          </c:extLst>
        </c:ser>
        <c:ser>
          <c:idx val="2"/>
          <c:order val="2"/>
          <c:spPr>
            <a:ln w="28575" cap="rnd">
              <a:solidFill>
                <a:schemeClr val="accent3"/>
              </a:solidFill>
              <a:round/>
            </a:ln>
            <a:effectLst/>
          </c:spPr>
          <c:marker>
            <c:symbol val="none"/>
          </c:marker>
          <c:cat>
            <c:strRef>
              <c:f>Sheet1!$A$4:$A$14</c:f>
              <c:strCache>
                <c:ptCount val="11"/>
                <c:pt idx="0">
                  <c:v>2019 Q1</c:v>
                </c:pt>
                <c:pt idx="1">
                  <c:v>2019 Q2</c:v>
                </c:pt>
                <c:pt idx="2">
                  <c:v>2019 Q3</c:v>
                </c:pt>
                <c:pt idx="3">
                  <c:v>2019 Q4</c:v>
                </c:pt>
                <c:pt idx="4">
                  <c:v>2020 Q1</c:v>
                </c:pt>
                <c:pt idx="5">
                  <c:v>2020 Q2</c:v>
                </c:pt>
                <c:pt idx="6">
                  <c:v>2020 Q3</c:v>
                </c:pt>
                <c:pt idx="7">
                  <c:v>2020 Q4</c:v>
                </c:pt>
                <c:pt idx="8">
                  <c:v>2021 Q1</c:v>
                </c:pt>
                <c:pt idx="9">
                  <c:v>2021 Q2</c:v>
                </c:pt>
                <c:pt idx="10">
                  <c:v>2021 Q3</c:v>
                </c:pt>
              </c:strCache>
            </c:strRef>
          </c:cat>
          <c:val>
            <c:numRef>
              <c:f>Sheet1!$J$4:$J$14</c:f>
              <c:numCache>
                <c:formatCode>General</c:formatCode>
                <c:ptCount val="11"/>
                <c:pt idx="0">
                  <c:v>99.393885728200473</c:v>
                </c:pt>
                <c:pt idx="1">
                  <c:v>99.510769707568684</c:v>
                </c:pt>
                <c:pt idx="2">
                  <c:v>100.68492240940385</c:v>
                </c:pt>
                <c:pt idx="3">
                  <c:v>100.410422154827</c:v>
                </c:pt>
                <c:pt idx="4">
                  <c:v>97.817722976114055</c:v>
                </c:pt>
                <c:pt idx="5">
                  <c:v>79.587364133442534</c:v>
                </c:pt>
                <c:pt idx="6">
                  <c:v>86.435702742788834</c:v>
                </c:pt>
                <c:pt idx="7">
                  <c:v>90.732074469262614</c:v>
                </c:pt>
                <c:pt idx="8">
                  <c:v>83.922697186372389</c:v>
                </c:pt>
                <c:pt idx="9">
                  <c:v>90.923339162774226</c:v>
                </c:pt>
                <c:pt idx="10">
                  <c:v>88.658269320169126</c:v>
                </c:pt>
              </c:numCache>
            </c:numRef>
          </c:val>
          <c:smooth val="0"/>
          <c:extLst>
            <c:ext xmlns:c16="http://schemas.microsoft.com/office/drawing/2014/chart" uri="{C3380CC4-5D6E-409C-BE32-E72D297353CC}">
              <c16:uniqueId val="{00000002-DD42-4D3D-A5EB-2AE64BD29506}"/>
            </c:ext>
          </c:extLst>
        </c:ser>
        <c:ser>
          <c:idx val="3"/>
          <c:order val="3"/>
          <c:spPr>
            <a:ln w="28575" cap="rnd">
              <a:solidFill>
                <a:schemeClr val="accent4"/>
              </a:solidFill>
              <a:round/>
            </a:ln>
            <a:effectLst/>
          </c:spPr>
          <c:marker>
            <c:symbol val="none"/>
          </c:marker>
          <c:cat>
            <c:strRef>
              <c:f>Sheet1!$A$4:$A$14</c:f>
              <c:strCache>
                <c:ptCount val="11"/>
                <c:pt idx="0">
                  <c:v>2019 Q1</c:v>
                </c:pt>
                <c:pt idx="1">
                  <c:v>2019 Q2</c:v>
                </c:pt>
                <c:pt idx="2">
                  <c:v>2019 Q3</c:v>
                </c:pt>
                <c:pt idx="3">
                  <c:v>2019 Q4</c:v>
                </c:pt>
                <c:pt idx="4">
                  <c:v>2020 Q1</c:v>
                </c:pt>
                <c:pt idx="5">
                  <c:v>2020 Q2</c:v>
                </c:pt>
                <c:pt idx="6">
                  <c:v>2020 Q3</c:v>
                </c:pt>
                <c:pt idx="7">
                  <c:v>2020 Q4</c:v>
                </c:pt>
                <c:pt idx="8">
                  <c:v>2021 Q1</c:v>
                </c:pt>
                <c:pt idx="9">
                  <c:v>2021 Q2</c:v>
                </c:pt>
                <c:pt idx="10">
                  <c:v>2021 Q3</c:v>
                </c:pt>
              </c:strCache>
            </c:strRef>
          </c:cat>
          <c:val>
            <c:numRef>
              <c:f>Sheet1!$K$4:$K$14</c:f>
              <c:numCache>
                <c:formatCode>General</c:formatCode>
                <c:ptCount val="11"/>
                <c:pt idx="0">
                  <c:v>99.649013309932982</c:v>
                </c:pt>
                <c:pt idx="1">
                  <c:v>99.7937469881482</c:v>
                </c:pt>
                <c:pt idx="2">
                  <c:v>100.14689598724755</c:v>
                </c:pt>
                <c:pt idx="3">
                  <c:v>100.41034371467123</c:v>
                </c:pt>
                <c:pt idx="4">
                  <c:v>100.51916711533406</c:v>
                </c:pt>
                <c:pt idx="5">
                  <c:v>100.03868672612771</c:v>
                </c:pt>
                <c:pt idx="6">
                  <c:v>99.794216035660639</c:v>
                </c:pt>
                <c:pt idx="7">
                  <c:v>99.881979203014907</c:v>
                </c:pt>
                <c:pt idx="8">
                  <c:v>99.626428359510683</c:v>
                </c:pt>
                <c:pt idx="9">
                  <c:v>99.57943542733436</c:v>
                </c:pt>
                <c:pt idx="10">
                  <c:v>99.533742694862511</c:v>
                </c:pt>
              </c:numCache>
            </c:numRef>
          </c:val>
          <c:smooth val="0"/>
          <c:extLst>
            <c:ext xmlns:c16="http://schemas.microsoft.com/office/drawing/2014/chart" uri="{C3380CC4-5D6E-409C-BE32-E72D297353CC}">
              <c16:uniqueId val="{00000003-DD42-4D3D-A5EB-2AE64BD29506}"/>
            </c:ext>
          </c:extLst>
        </c:ser>
        <c:dLbls>
          <c:showLegendKey val="0"/>
          <c:showVal val="0"/>
          <c:showCatName val="0"/>
          <c:showSerName val="0"/>
          <c:showPercent val="0"/>
          <c:showBubbleSize val="0"/>
        </c:dLbls>
        <c:smooth val="0"/>
        <c:axId val="328232896"/>
        <c:axId val="328233224"/>
      </c:lineChart>
      <c:catAx>
        <c:axId val="328232896"/>
        <c:scaling>
          <c:orientation val="minMax"/>
        </c:scaling>
        <c:delete val="0"/>
        <c:axPos val="b"/>
        <c:numFmt formatCode="General" sourceLinked="1"/>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28233224"/>
        <c:crossesAt val="100"/>
        <c:auto val="1"/>
        <c:lblAlgn val="ctr"/>
        <c:lblOffset val="100"/>
        <c:tickLblSkip val="2"/>
        <c:noMultiLvlLbl val="0"/>
      </c:catAx>
      <c:valAx>
        <c:axId val="328233224"/>
        <c:scaling>
          <c:orientation val="minMax"/>
          <c:min val="75"/>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28232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Sheet1!$A$4:$A$14</c:f>
              <c:strCache>
                <c:ptCount val="11"/>
                <c:pt idx="0">
                  <c:v>2019 Q1</c:v>
                </c:pt>
                <c:pt idx="1">
                  <c:v>2019 Q2</c:v>
                </c:pt>
                <c:pt idx="2">
                  <c:v>2019 Q3</c:v>
                </c:pt>
                <c:pt idx="3">
                  <c:v>2019 Q4</c:v>
                </c:pt>
                <c:pt idx="4">
                  <c:v>2020 Q1</c:v>
                </c:pt>
                <c:pt idx="5">
                  <c:v>2020 Q2</c:v>
                </c:pt>
                <c:pt idx="6">
                  <c:v>2020 Q3</c:v>
                </c:pt>
                <c:pt idx="7">
                  <c:v>2020 Q4</c:v>
                </c:pt>
                <c:pt idx="8">
                  <c:v>2021 Q1</c:v>
                </c:pt>
                <c:pt idx="9">
                  <c:v>2021 Q2</c:v>
                </c:pt>
                <c:pt idx="10">
                  <c:v>2021 Q3</c:v>
                </c:pt>
              </c:strCache>
            </c:strRef>
          </c:cat>
          <c:val>
            <c:numRef>
              <c:f>Sheet1!$I$4:$I$14</c:f>
              <c:numCache>
                <c:formatCode>General</c:formatCode>
                <c:ptCount val="11"/>
                <c:pt idx="0">
                  <c:v>99.682922276273089</c:v>
                </c:pt>
                <c:pt idx="1">
                  <c:v>99.815233830964885</c:v>
                </c:pt>
                <c:pt idx="2">
                  <c:v>100.27335815505194</c:v>
                </c:pt>
                <c:pt idx="3">
                  <c:v>100.22848573771009</c:v>
                </c:pt>
                <c:pt idx="4">
                  <c:v>97.585092425207833</c:v>
                </c:pt>
                <c:pt idx="5">
                  <c:v>78.605301418934999</c:v>
                </c:pt>
                <c:pt idx="6">
                  <c:v>92.418202061559469</c:v>
                </c:pt>
                <c:pt idx="7">
                  <c:v>93.806763940489958</c:v>
                </c:pt>
                <c:pt idx="8">
                  <c:v>92.621812872264812</c:v>
                </c:pt>
                <c:pt idx="9">
                  <c:v>97.653021815887413</c:v>
                </c:pt>
                <c:pt idx="10">
                  <c:v>98.689344086750978</c:v>
                </c:pt>
              </c:numCache>
            </c:numRef>
          </c:val>
          <c:smooth val="0"/>
          <c:extLst>
            <c:ext xmlns:c16="http://schemas.microsoft.com/office/drawing/2014/chart" uri="{C3380CC4-5D6E-409C-BE32-E72D297353CC}">
              <c16:uniqueId val="{00000000-C9FE-4B27-888B-324642558196}"/>
            </c:ext>
          </c:extLst>
        </c:ser>
        <c:ser>
          <c:idx val="1"/>
          <c:order val="1"/>
          <c:spPr>
            <a:ln w="28575" cap="rnd">
              <a:solidFill>
                <a:schemeClr val="accent2"/>
              </a:solidFill>
              <a:round/>
            </a:ln>
            <a:effectLst/>
          </c:spPr>
          <c:marker>
            <c:symbol val="none"/>
          </c:marker>
          <c:cat>
            <c:strRef>
              <c:f>Sheet1!$A$4:$A$14</c:f>
              <c:strCache>
                <c:ptCount val="11"/>
                <c:pt idx="0">
                  <c:v>2019 Q1</c:v>
                </c:pt>
                <c:pt idx="1">
                  <c:v>2019 Q2</c:v>
                </c:pt>
                <c:pt idx="2">
                  <c:v>2019 Q3</c:v>
                </c:pt>
                <c:pt idx="3">
                  <c:v>2019 Q4</c:v>
                </c:pt>
                <c:pt idx="4">
                  <c:v>2020 Q1</c:v>
                </c:pt>
                <c:pt idx="5">
                  <c:v>2020 Q2</c:v>
                </c:pt>
                <c:pt idx="6">
                  <c:v>2020 Q3</c:v>
                </c:pt>
                <c:pt idx="7">
                  <c:v>2020 Q4</c:v>
                </c:pt>
                <c:pt idx="8">
                  <c:v>2021 Q1</c:v>
                </c:pt>
                <c:pt idx="9">
                  <c:v>2021 Q2</c:v>
                </c:pt>
                <c:pt idx="10">
                  <c:v>2021 Q3</c:v>
                </c:pt>
              </c:strCache>
            </c:strRef>
          </c:cat>
          <c:val>
            <c:numRef>
              <c:f>Sheet1!$J$4:$J$14</c:f>
              <c:numCache>
                <c:formatCode>General</c:formatCode>
                <c:ptCount val="11"/>
                <c:pt idx="0">
                  <c:v>100.08079463903805</c:v>
                </c:pt>
                <c:pt idx="1">
                  <c:v>100.05227888408345</c:v>
                </c:pt>
                <c:pt idx="2">
                  <c:v>100.05227888408345</c:v>
                </c:pt>
                <c:pt idx="3">
                  <c:v>99.814647592795012</c:v>
                </c:pt>
                <c:pt idx="4">
                  <c:v>98.075186540563635</c:v>
                </c:pt>
                <c:pt idx="5">
                  <c:v>80.347892210446261</c:v>
                </c:pt>
                <c:pt idx="6">
                  <c:v>87.248704909462475</c:v>
                </c:pt>
                <c:pt idx="7">
                  <c:v>92.124899006701185</c:v>
                </c:pt>
                <c:pt idx="8">
                  <c:v>90.337911696212146</c:v>
                </c:pt>
                <c:pt idx="9">
                  <c:v>95.176084786844712</c:v>
                </c:pt>
                <c:pt idx="10">
                  <c:v>97.58091345468371</c:v>
                </c:pt>
              </c:numCache>
            </c:numRef>
          </c:val>
          <c:smooth val="0"/>
          <c:extLst>
            <c:ext xmlns:c16="http://schemas.microsoft.com/office/drawing/2014/chart" uri="{C3380CC4-5D6E-409C-BE32-E72D297353CC}">
              <c16:uniqueId val="{00000001-C9FE-4B27-888B-324642558196}"/>
            </c:ext>
          </c:extLst>
        </c:ser>
        <c:ser>
          <c:idx val="2"/>
          <c:order val="2"/>
          <c:spPr>
            <a:ln w="28575" cap="rnd">
              <a:solidFill>
                <a:schemeClr val="accent3"/>
              </a:solidFill>
              <a:round/>
            </a:ln>
            <a:effectLst/>
          </c:spPr>
          <c:marker>
            <c:symbol val="none"/>
          </c:marker>
          <c:cat>
            <c:strRef>
              <c:f>Sheet1!$A$4:$A$14</c:f>
              <c:strCache>
                <c:ptCount val="11"/>
                <c:pt idx="0">
                  <c:v>2019 Q1</c:v>
                </c:pt>
                <c:pt idx="1">
                  <c:v>2019 Q2</c:v>
                </c:pt>
                <c:pt idx="2">
                  <c:v>2019 Q3</c:v>
                </c:pt>
                <c:pt idx="3">
                  <c:v>2019 Q4</c:v>
                </c:pt>
                <c:pt idx="4">
                  <c:v>2020 Q1</c:v>
                </c:pt>
                <c:pt idx="5">
                  <c:v>2020 Q2</c:v>
                </c:pt>
                <c:pt idx="6">
                  <c:v>2020 Q3</c:v>
                </c:pt>
                <c:pt idx="7">
                  <c:v>2020 Q4</c:v>
                </c:pt>
                <c:pt idx="8">
                  <c:v>2021 Q1</c:v>
                </c:pt>
                <c:pt idx="9">
                  <c:v>2021 Q2</c:v>
                </c:pt>
                <c:pt idx="10">
                  <c:v>2021 Q3</c:v>
                </c:pt>
              </c:strCache>
            </c:strRef>
          </c:cat>
          <c:val>
            <c:numRef>
              <c:f>Sheet1!$K$4:$K$14</c:f>
              <c:numCache>
                <c:formatCode>General</c:formatCode>
                <c:ptCount val="11"/>
                <c:pt idx="0">
                  <c:v>99.393885728200473</c:v>
                </c:pt>
                <c:pt idx="1">
                  <c:v>99.510769707568684</c:v>
                </c:pt>
                <c:pt idx="2">
                  <c:v>100.68492240940385</c:v>
                </c:pt>
                <c:pt idx="3">
                  <c:v>100.410422154827</c:v>
                </c:pt>
                <c:pt idx="4">
                  <c:v>97.817722976114055</c:v>
                </c:pt>
                <c:pt idx="5">
                  <c:v>79.587364133442534</c:v>
                </c:pt>
                <c:pt idx="6">
                  <c:v>86.435702742788834</c:v>
                </c:pt>
                <c:pt idx="7">
                  <c:v>90.732074469262614</c:v>
                </c:pt>
                <c:pt idx="8">
                  <c:v>83.922697186372389</c:v>
                </c:pt>
                <c:pt idx="9">
                  <c:v>90.923339162774226</c:v>
                </c:pt>
                <c:pt idx="10">
                  <c:v>88.658269320169126</c:v>
                </c:pt>
              </c:numCache>
            </c:numRef>
          </c:val>
          <c:smooth val="0"/>
          <c:extLst>
            <c:ext xmlns:c16="http://schemas.microsoft.com/office/drawing/2014/chart" uri="{C3380CC4-5D6E-409C-BE32-E72D297353CC}">
              <c16:uniqueId val="{00000002-C9FE-4B27-888B-324642558196}"/>
            </c:ext>
          </c:extLst>
        </c:ser>
        <c:ser>
          <c:idx val="3"/>
          <c:order val="3"/>
          <c:tx>
            <c:strRef>
              <c:f>Sheet1!$F$1</c:f>
              <c:strCache>
                <c:ptCount val="1"/>
                <c:pt idx="0">
                  <c:v>Capital services (not cap util adjusted)</c:v>
                </c:pt>
              </c:strCache>
            </c:strRef>
          </c:tx>
          <c:spPr>
            <a:ln w="28575" cap="rnd">
              <a:solidFill>
                <a:schemeClr val="accent4"/>
              </a:solidFill>
              <a:round/>
            </a:ln>
            <a:effectLst/>
          </c:spPr>
          <c:marker>
            <c:symbol val="none"/>
          </c:marker>
          <c:val>
            <c:numRef>
              <c:f>Sheet1!$F$4:$F$14</c:f>
              <c:numCache>
                <c:formatCode>General</c:formatCode>
                <c:ptCount val="11"/>
                <c:pt idx="0">
                  <c:v>99.66</c:v>
                </c:pt>
                <c:pt idx="1">
                  <c:v>99.79</c:v>
                </c:pt>
                <c:pt idx="2">
                  <c:v>100.14</c:v>
                </c:pt>
                <c:pt idx="3">
                  <c:v>100.4</c:v>
                </c:pt>
                <c:pt idx="4">
                  <c:v>100.51</c:v>
                </c:pt>
                <c:pt idx="5">
                  <c:v>100.01</c:v>
                </c:pt>
                <c:pt idx="6">
                  <c:v>99.73</c:v>
                </c:pt>
                <c:pt idx="7">
                  <c:v>99.8</c:v>
                </c:pt>
                <c:pt idx="8">
                  <c:v>99.46</c:v>
                </c:pt>
                <c:pt idx="9">
                  <c:v>99.35</c:v>
                </c:pt>
                <c:pt idx="10">
                  <c:v>99.22</c:v>
                </c:pt>
              </c:numCache>
            </c:numRef>
          </c:val>
          <c:smooth val="0"/>
          <c:extLst>
            <c:ext xmlns:c16="http://schemas.microsoft.com/office/drawing/2014/chart" uri="{C3380CC4-5D6E-409C-BE32-E72D297353CC}">
              <c16:uniqueId val="{00000003-C9FE-4B27-888B-324642558196}"/>
            </c:ext>
          </c:extLst>
        </c:ser>
        <c:ser>
          <c:idx val="4"/>
          <c:order val="4"/>
          <c:tx>
            <c:strRef>
              <c:f>Sheet1!$G$1</c:f>
              <c:strCache>
                <c:ptCount val="1"/>
                <c:pt idx="0">
                  <c:v>Capital services (cap util adjusted)</c:v>
                </c:pt>
              </c:strCache>
            </c:strRef>
          </c:tx>
          <c:spPr>
            <a:ln w="28575" cap="rnd">
              <a:solidFill>
                <a:schemeClr val="accent5"/>
              </a:solidFill>
              <a:round/>
            </a:ln>
            <a:effectLst/>
          </c:spPr>
          <c:marker>
            <c:symbol val="none"/>
          </c:marker>
          <c:val>
            <c:numRef>
              <c:f>Sheet1!$G$4:$G$14</c:f>
              <c:numCache>
                <c:formatCode>General</c:formatCode>
                <c:ptCount val="11"/>
                <c:pt idx="0">
                  <c:v>99.66</c:v>
                </c:pt>
                <c:pt idx="1">
                  <c:v>99.79</c:v>
                </c:pt>
                <c:pt idx="2">
                  <c:v>100.14</c:v>
                </c:pt>
                <c:pt idx="3">
                  <c:v>100.4</c:v>
                </c:pt>
                <c:pt idx="4">
                  <c:v>96.59</c:v>
                </c:pt>
                <c:pt idx="5">
                  <c:v>82.48</c:v>
                </c:pt>
                <c:pt idx="6">
                  <c:v>88.33</c:v>
                </c:pt>
                <c:pt idx="7">
                  <c:v>93.16</c:v>
                </c:pt>
                <c:pt idx="8">
                  <c:v>91.78</c:v>
                </c:pt>
                <c:pt idx="9">
                  <c:v>96.99</c:v>
                </c:pt>
                <c:pt idx="10">
                  <c:v>97.04</c:v>
                </c:pt>
              </c:numCache>
            </c:numRef>
          </c:val>
          <c:smooth val="0"/>
          <c:extLst>
            <c:ext xmlns:c16="http://schemas.microsoft.com/office/drawing/2014/chart" uri="{C3380CC4-5D6E-409C-BE32-E72D297353CC}">
              <c16:uniqueId val="{00000004-C9FE-4B27-888B-324642558196}"/>
            </c:ext>
          </c:extLst>
        </c:ser>
        <c:dLbls>
          <c:showLegendKey val="0"/>
          <c:showVal val="0"/>
          <c:showCatName val="0"/>
          <c:showSerName val="0"/>
          <c:showPercent val="0"/>
          <c:showBubbleSize val="0"/>
        </c:dLbls>
        <c:smooth val="0"/>
        <c:axId val="328232896"/>
        <c:axId val="328233224"/>
      </c:lineChart>
      <c:catAx>
        <c:axId val="328232896"/>
        <c:scaling>
          <c:orientation val="minMax"/>
        </c:scaling>
        <c:delete val="0"/>
        <c:axPos val="b"/>
        <c:numFmt formatCode="General" sourceLinked="1"/>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28233224"/>
        <c:crossesAt val="100"/>
        <c:auto val="1"/>
        <c:lblAlgn val="ctr"/>
        <c:lblOffset val="100"/>
        <c:tickLblSkip val="2"/>
        <c:noMultiLvlLbl val="0"/>
      </c:catAx>
      <c:valAx>
        <c:axId val="328233224"/>
        <c:scaling>
          <c:orientation val="minMax"/>
          <c:min val="75"/>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28232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'Occs hours section'!$B$1</c:f>
              <c:strCache>
                <c:ptCount val="1"/>
                <c:pt idx="0">
                  <c:v>ICT equipment</c:v>
                </c:pt>
              </c:strCache>
            </c:strRef>
          </c:tx>
          <c:spPr>
            <a:solidFill>
              <a:schemeClr val="accent1"/>
            </a:solidFill>
            <a:ln>
              <a:noFill/>
            </a:ln>
            <a:effectLst/>
          </c:spPr>
          <c:invertIfNegative val="0"/>
          <c:cat>
            <c:strRef>
              <c:f>'Occs hours section'!$E$2:$E$21</c:f>
              <c:strCache>
                <c:ptCount val="20"/>
                <c:pt idx="0">
                  <c:v>Agriculture, Forestry And Fishing (A)</c:v>
                </c:pt>
                <c:pt idx="1">
                  <c:v>Mining And Quarrying (B)</c:v>
                </c:pt>
                <c:pt idx="2">
                  <c:v>Manufacturing (C)</c:v>
                </c:pt>
                <c:pt idx="3">
                  <c:v>Electricity, Gas, Air Cond Supply (D)</c:v>
                </c:pt>
                <c:pt idx="4">
                  <c:v>Water Supply, Sewerage, Waste (E)</c:v>
                </c:pt>
                <c:pt idx="5">
                  <c:v>Construction (F)</c:v>
                </c:pt>
                <c:pt idx="6">
                  <c:v>Wholesale, Retail, Repair Of Vehicles (G)</c:v>
                </c:pt>
                <c:pt idx="7">
                  <c:v>Transport And Storage (H)</c:v>
                </c:pt>
                <c:pt idx="8">
                  <c:v>Accommodation And Food Services (I)</c:v>
                </c:pt>
                <c:pt idx="9">
                  <c:v>Information And Communication (J)</c:v>
                </c:pt>
                <c:pt idx="10">
                  <c:v>Financial And Insurance Activities (K)</c:v>
                </c:pt>
                <c:pt idx="11">
                  <c:v>Real Estate Activities (L)</c:v>
                </c:pt>
                <c:pt idx="12">
                  <c:v>Prof, Scientific, Technical Activ. (M)</c:v>
                </c:pt>
                <c:pt idx="13">
                  <c:v>Admin And Support Services (N)</c:v>
                </c:pt>
                <c:pt idx="14">
                  <c:v>Public Admin And Defence (O)</c:v>
                </c:pt>
                <c:pt idx="15">
                  <c:v>Education (P)</c:v>
                </c:pt>
                <c:pt idx="16">
                  <c:v>Health And Social Work (Q)</c:v>
                </c:pt>
                <c:pt idx="17">
                  <c:v>Arts, Entertainment And Recreation (R)</c:v>
                </c:pt>
                <c:pt idx="18">
                  <c:v>Other Service Activities (S)</c:v>
                </c:pt>
                <c:pt idx="19">
                  <c:v>Households As Employers (T)</c:v>
                </c:pt>
              </c:strCache>
            </c:strRef>
          </c:cat>
          <c:val>
            <c:numRef>
              <c:f>'Occs hours section'!$B$2:$B$21</c:f>
              <c:numCache>
                <c:formatCode>0%</c:formatCode>
                <c:ptCount val="20"/>
                <c:pt idx="0">
                  <c:v>0.25513163306184139</c:v>
                </c:pt>
                <c:pt idx="1">
                  <c:v>0.68519822480814174</c:v>
                </c:pt>
                <c:pt idx="2">
                  <c:v>0.68327013567243</c:v>
                </c:pt>
                <c:pt idx="3">
                  <c:v>0.78546690690714038</c:v>
                </c:pt>
                <c:pt idx="4">
                  <c:v>0.58251948423789235</c:v>
                </c:pt>
                <c:pt idx="5">
                  <c:v>0.51312895121746449</c:v>
                </c:pt>
                <c:pt idx="6">
                  <c:v>0.77139057174997672</c:v>
                </c:pt>
                <c:pt idx="7">
                  <c:v>0.38441248907427372</c:v>
                </c:pt>
                <c:pt idx="8">
                  <c:v>0.43103339695741499</c:v>
                </c:pt>
                <c:pt idx="9">
                  <c:v>0.97758445416551998</c:v>
                </c:pt>
                <c:pt idx="10">
                  <c:v>0.99032395198509215</c:v>
                </c:pt>
                <c:pt idx="11">
                  <c:v>0.92608727213542241</c:v>
                </c:pt>
                <c:pt idx="12">
                  <c:v>0.94825391328219311</c:v>
                </c:pt>
                <c:pt idx="13">
                  <c:v>0.66400447728347212</c:v>
                </c:pt>
                <c:pt idx="14">
                  <c:v>0.9176049003082607</c:v>
                </c:pt>
                <c:pt idx="15">
                  <c:v>0.7717725608423297</c:v>
                </c:pt>
                <c:pt idx="16">
                  <c:v>0.68341825358817265</c:v>
                </c:pt>
                <c:pt idx="17">
                  <c:v>0.78783455941704195</c:v>
                </c:pt>
                <c:pt idx="18">
                  <c:v>0.59416116782281103</c:v>
                </c:pt>
                <c:pt idx="19">
                  <c:v>0.14613895284071438</c:v>
                </c:pt>
              </c:numCache>
            </c:numRef>
          </c:val>
          <c:extLst>
            <c:ext xmlns:c16="http://schemas.microsoft.com/office/drawing/2014/chart" uri="{C3380CC4-5D6E-409C-BE32-E72D297353CC}">
              <c16:uniqueId val="{00000000-31A8-441D-A730-42D83EE7D0BB}"/>
            </c:ext>
          </c:extLst>
        </c:ser>
        <c:ser>
          <c:idx val="1"/>
          <c:order val="1"/>
          <c:tx>
            <c:strRef>
              <c:f>'Occs hours section'!$C$1</c:f>
              <c:strCache>
                <c:ptCount val="1"/>
                <c:pt idx="0">
                  <c:v>"Heavy" OME</c:v>
                </c:pt>
              </c:strCache>
            </c:strRef>
          </c:tx>
          <c:spPr>
            <a:solidFill>
              <a:schemeClr val="accent2"/>
            </a:solidFill>
            <a:ln>
              <a:noFill/>
            </a:ln>
            <a:effectLst/>
          </c:spPr>
          <c:invertIfNegative val="0"/>
          <c:cat>
            <c:strRef>
              <c:f>'Occs hours section'!$E$2:$E$21</c:f>
              <c:strCache>
                <c:ptCount val="20"/>
                <c:pt idx="0">
                  <c:v>Agriculture, Forestry And Fishing (A)</c:v>
                </c:pt>
                <c:pt idx="1">
                  <c:v>Mining And Quarrying (B)</c:v>
                </c:pt>
                <c:pt idx="2">
                  <c:v>Manufacturing (C)</c:v>
                </c:pt>
                <c:pt idx="3">
                  <c:v>Electricity, Gas, Air Cond Supply (D)</c:v>
                </c:pt>
                <c:pt idx="4">
                  <c:v>Water Supply, Sewerage, Waste (E)</c:v>
                </c:pt>
                <c:pt idx="5">
                  <c:v>Construction (F)</c:v>
                </c:pt>
                <c:pt idx="6">
                  <c:v>Wholesale, Retail, Repair Of Vehicles (G)</c:v>
                </c:pt>
                <c:pt idx="7">
                  <c:v>Transport And Storage (H)</c:v>
                </c:pt>
                <c:pt idx="8">
                  <c:v>Accommodation And Food Services (I)</c:v>
                </c:pt>
                <c:pt idx="9">
                  <c:v>Information And Communication (J)</c:v>
                </c:pt>
                <c:pt idx="10">
                  <c:v>Financial And Insurance Activities (K)</c:v>
                </c:pt>
                <c:pt idx="11">
                  <c:v>Real Estate Activities (L)</c:v>
                </c:pt>
                <c:pt idx="12">
                  <c:v>Prof, Scientific, Technical Activ. (M)</c:v>
                </c:pt>
                <c:pt idx="13">
                  <c:v>Admin And Support Services (N)</c:v>
                </c:pt>
                <c:pt idx="14">
                  <c:v>Public Admin And Defence (O)</c:v>
                </c:pt>
                <c:pt idx="15">
                  <c:v>Education (P)</c:v>
                </c:pt>
                <c:pt idx="16">
                  <c:v>Health And Social Work (Q)</c:v>
                </c:pt>
                <c:pt idx="17">
                  <c:v>Arts, Entertainment And Recreation (R)</c:v>
                </c:pt>
                <c:pt idx="18">
                  <c:v>Other Service Activities (S)</c:v>
                </c:pt>
                <c:pt idx="19">
                  <c:v>Households As Employers (T)</c:v>
                </c:pt>
              </c:strCache>
            </c:strRef>
          </c:cat>
          <c:val>
            <c:numRef>
              <c:f>'Occs hours section'!$C$2:$C$21</c:f>
              <c:numCache>
                <c:formatCode>0%</c:formatCode>
                <c:ptCount val="20"/>
                <c:pt idx="0">
                  <c:v>0.66601483388378124</c:v>
                </c:pt>
                <c:pt idx="1">
                  <c:v>0.4289694149222788</c:v>
                </c:pt>
                <c:pt idx="2">
                  <c:v>0.51484807762502582</c:v>
                </c:pt>
                <c:pt idx="3">
                  <c:v>0.26988686695283737</c:v>
                </c:pt>
                <c:pt idx="4">
                  <c:v>0.32315067545700887</c:v>
                </c:pt>
                <c:pt idx="5">
                  <c:v>0.4768712016936979</c:v>
                </c:pt>
                <c:pt idx="6">
                  <c:v>0.2002891538794544</c:v>
                </c:pt>
                <c:pt idx="7">
                  <c:v>0.17571422246503074</c:v>
                </c:pt>
                <c:pt idx="8">
                  <c:v>2.5769783208104267E-2</c:v>
                </c:pt>
                <c:pt idx="9">
                  <c:v>4.8871500247089576E-2</c:v>
                </c:pt>
                <c:pt idx="10">
                  <c:v>1.2871369475640809E-2</c:v>
                </c:pt>
                <c:pt idx="11">
                  <c:v>6.4591027101456588E-2</c:v>
                </c:pt>
                <c:pt idx="12">
                  <c:v>0.121850566994124</c:v>
                </c:pt>
                <c:pt idx="13">
                  <c:v>8.0781607662214261E-2</c:v>
                </c:pt>
                <c:pt idx="14">
                  <c:v>0.11019205509992752</c:v>
                </c:pt>
                <c:pt idx="15">
                  <c:v>4.2469327142888993E-2</c:v>
                </c:pt>
                <c:pt idx="16">
                  <c:v>0.37643929336204174</c:v>
                </c:pt>
                <c:pt idx="17">
                  <c:v>5.4558050309409578E-2</c:v>
                </c:pt>
                <c:pt idx="18">
                  <c:v>0.12419223543578353</c:v>
                </c:pt>
                <c:pt idx="19">
                  <c:v>1.9341794486883706E-2</c:v>
                </c:pt>
              </c:numCache>
            </c:numRef>
          </c:val>
          <c:extLst>
            <c:ext xmlns:c16="http://schemas.microsoft.com/office/drawing/2014/chart" uri="{C3380CC4-5D6E-409C-BE32-E72D297353CC}">
              <c16:uniqueId val="{00000001-31A8-441D-A730-42D83EE7D0BB}"/>
            </c:ext>
          </c:extLst>
        </c:ser>
        <c:ser>
          <c:idx val="2"/>
          <c:order val="2"/>
          <c:tx>
            <c:strRef>
              <c:f>'Occs hours section'!$D$1</c:f>
              <c:strCache>
                <c:ptCount val="1"/>
                <c:pt idx="0">
                  <c:v>Transport equipment</c:v>
                </c:pt>
              </c:strCache>
            </c:strRef>
          </c:tx>
          <c:spPr>
            <a:solidFill>
              <a:schemeClr val="accent3"/>
            </a:solidFill>
            <a:ln>
              <a:noFill/>
            </a:ln>
            <a:effectLst/>
          </c:spPr>
          <c:invertIfNegative val="0"/>
          <c:cat>
            <c:strRef>
              <c:f>'Occs hours section'!$E$2:$E$21</c:f>
              <c:strCache>
                <c:ptCount val="20"/>
                <c:pt idx="0">
                  <c:v>Agriculture, Forestry And Fishing (A)</c:v>
                </c:pt>
                <c:pt idx="1">
                  <c:v>Mining And Quarrying (B)</c:v>
                </c:pt>
                <c:pt idx="2">
                  <c:v>Manufacturing (C)</c:v>
                </c:pt>
                <c:pt idx="3">
                  <c:v>Electricity, Gas, Air Cond Supply (D)</c:v>
                </c:pt>
                <c:pt idx="4">
                  <c:v>Water Supply, Sewerage, Waste (E)</c:v>
                </c:pt>
                <c:pt idx="5">
                  <c:v>Construction (F)</c:v>
                </c:pt>
                <c:pt idx="6">
                  <c:v>Wholesale, Retail, Repair Of Vehicles (G)</c:v>
                </c:pt>
                <c:pt idx="7">
                  <c:v>Transport And Storage (H)</c:v>
                </c:pt>
                <c:pt idx="8">
                  <c:v>Accommodation And Food Services (I)</c:v>
                </c:pt>
                <c:pt idx="9">
                  <c:v>Information And Communication (J)</c:v>
                </c:pt>
                <c:pt idx="10">
                  <c:v>Financial And Insurance Activities (K)</c:v>
                </c:pt>
                <c:pt idx="11">
                  <c:v>Real Estate Activities (L)</c:v>
                </c:pt>
                <c:pt idx="12">
                  <c:v>Prof, Scientific, Technical Activ. (M)</c:v>
                </c:pt>
                <c:pt idx="13">
                  <c:v>Admin And Support Services (N)</c:v>
                </c:pt>
                <c:pt idx="14">
                  <c:v>Public Admin And Defence (O)</c:v>
                </c:pt>
                <c:pt idx="15">
                  <c:v>Education (P)</c:v>
                </c:pt>
                <c:pt idx="16">
                  <c:v>Health And Social Work (Q)</c:v>
                </c:pt>
                <c:pt idx="17">
                  <c:v>Arts, Entertainment And Recreation (R)</c:v>
                </c:pt>
                <c:pt idx="18">
                  <c:v>Other Service Activities (S)</c:v>
                </c:pt>
                <c:pt idx="19">
                  <c:v>Households As Employers (T)</c:v>
                </c:pt>
              </c:strCache>
            </c:strRef>
          </c:cat>
          <c:val>
            <c:numRef>
              <c:f>'Occs hours section'!$D$2:$D$21</c:f>
              <c:numCache>
                <c:formatCode>0%</c:formatCode>
                <c:ptCount val="20"/>
                <c:pt idx="0">
                  <c:v>0.54925524446974183</c:v>
                </c:pt>
                <c:pt idx="1">
                  <c:v>0.11561359801093191</c:v>
                </c:pt>
                <c:pt idx="2">
                  <c:v>9.5804147203851373E-2</c:v>
                </c:pt>
                <c:pt idx="3">
                  <c:v>5.8269191144740211E-2</c:v>
                </c:pt>
                <c:pt idx="4">
                  <c:v>0.30527374089170106</c:v>
                </c:pt>
                <c:pt idx="5">
                  <c:v>6.5401053551381927E-2</c:v>
                </c:pt>
                <c:pt idx="6">
                  <c:v>0.15595327566541836</c:v>
                </c:pt>
                <c:pt idx="7">
                  <c:v>0.60564895255794493</c:v>
                </c:pt>
                <c:pt idx="8">
                  <c:v>2.4547159262085758E-2</c:v>
                </c:pt>
                <c:pt idx="9">
                  <c:v>3.9122255201315776E-3</c:v>
                </c:pt>
                <c:pt idx="10">
                  <c:v>1.3487608082561529E-2</c:v>
                </c:pt>
                <c:pt idx="11">
                  <c:v>7.7544438349287856E-3</c:v>
                </c:pt>
                <c:pt idx="12">
                  <c:v>1.2685244958857901E-2</c:v>
                </c:pt>
                <c:pt idx="13">
                  <c:v>6.4178493795380098E-2</c:v>
                </c:pt>
                <c:pt idx="14">
                  <c:v>0.1716261743808927</c:v>
                </c:pt>
                <c:pt idx="15">
                  <c:v>1.2971766884448314E-2</c:v>
                </c:pt>
                <c:pt idx="16">
                  <c:v>2.1349517456697255E-2</c:v>
                </c:pt>
                <c:pt idx="17">
                  <c:v>1.8476192312141374E-2</c:v>
                </c:pt>
                <c:pt idx="18">
                  <c:v>1.5595362275748618E-2</c:v>
                </c:pt>
                <c:pt idx="19">
                  <c:v>1.4920330556334476E-2</c:v>
                </c:pt>
              </c:numCache>
            </c:numRef>
          </c:val>
          <c:extLst>
            <c:ext xmlns:c16="http://schemas.microsoft.com/office/drawing/2014/chart" uri="{C3380CC4-5D6E-409C-BE32-E72D297353CC}">
              <c16:uniqueId val="{00000002-31A8-441D-A730-42D83EE7D0BB}"/>
            </c:ext>
          </c:extLst>
        </c:ser>
        <c:dLbls>
          <c:showLegendKey val="0"/>
          <c:showVal val="0"/>
          <c:showCatName val="0"/>
          <c:showSerName val="0"/>
          <c:showPercent val="0"/>
          <c:showBubbleSize val="0"/>
        </c:dLbls>
        <c:gapWidth val="182"/>
        <c:axId val="697739448"/>
        <c:axId val="697746008"/>
      </c:barChart>
      <c:catAx>
        <c:axId val="697739448"/>
        <c:scaling>
          <c:orientation val="maxMin"/>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97746008"/>
        <c:crosses val="autoZero"/>
        <c:auto val="1"/>
        <c:lblAlgn val="ctr"/>
        <c:lblOffset val="100"/>
        <c:noMultiLvlLbl val="0"/>
      </c:catAx>
      <c:valAx>
        <c:axId val="697746008"/>
        <c:scaling>
          <c:orientation val="minMax"/>
          <c:max val="1"/>
        </c:scaling>
        <c:delete val="0"/>
        <c:axPos val="t"/>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977394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0692799532165E-2"/>
          <c:y val="5.0772159932303787E-2"/>
          <c:w val="0.9097680404145998"/>
          <c:h val="0.67806719315575292"/>
        </c:manualLayout>
      </c:layout>
      <c:lineChart>
        <c:grouping val="standard"/>
        <c:varyColors val="0"/>
        <c:ser>
          <c:idx val="0"/>
          <c:order val="0"/>
          <c:tx>
            <c:strRef>
              <c:f>'Figure 7_NEW naming'!$B$1</c:f>
              <c:strCache>
                <c:ptCount val="1"/>
                <c:pt idx="0">
                  <c:v>With asset use factors</c:v>
                </c:pt>
              </c:strCache>
            </c:strRef>
          </c:tx>
          <c:spPr>
            <a:ln w="28575" cap="rnd">
              <a:solidFill>
                <a:srgbClr val="206095"/>
              </a:solidFill>
              <a:round/>
            </a:ln>
            <a:effectLst/>
          </c:spPr>
          <c:marker>
            <c:symbol val="none"/>
          </c:marker>
          <c:cat>
            <c:strRef>
              <c:f>'Figure 7_NEW naming'!$A$2:$A$77</c:f>
              <c:strCache>
                <c:ptCount val="76"/>
                <c:pt idx="0">
                  <c:v>2002-Q1</c:v>
                </c:pt>
                <c:pt idx="1">
                  <c:v>2002-Q2</c:v>
                </c:pt>
                <c:pt idx="2">
                  <c:v>2002-Q3</c:v>
                </c:pt>
                <c:pt idx="3">
                  <c:v>2002-Q4</c:v>
                </c:pt>
                <c:pt idx="4">
                  <c:v>2003-Q1</c:v>
                </c:pt>
                <c:pt idx="5">
                  <c:v>2003-Q2</c:v>
                </c:pt>
                <c:pt idx="6">
                  <c:v>2003-Q3</c:v>
                </c:pt>
                <c:pt idx="7">
                  <c:v>2003-Q4</c:v>
                </c:pt>
                <c:pt idx="8">
                  <c:v>2004-Q1</c:v>
                </c:pt>
                <c:pt idx="9">
                  <c:v>2004-Q2</c:v>
                </c:pt>
                <c:pt idx="10">
                  <c:v>2004-Q3</c:v>
                </c:pt>
                <c:pt idx="11">
                  <c:v>2004-Q4</c:v>
                </c:pt>
                <c:pt idx="12">
                  <c:v>2005-Q1</c:v>
                </c:pt>
                <c:pt idx="13">
                  <c:v>2005-Q2</c:v>
                </c:pt>
                <c:pt idx="14">
                  <c:v>2005-Q3</c:v>
                </c:pt>
                <c:pt idx="15">
                  <c:v>2005-Q4</c:v>
                </c:pt>
                <c:pt idx="16">
                  <c:v>2006-Q1</c:v>
                </c:pt>
                <c:pt idx="17">
                  <c:v>2006-Q2</c:v>
                </c:pt>
                <c:pt idx="18">
                  <c:v>2006-Q3</c:v>
                </c:pt>
                <c:pt idx="19">
                  <c:v>2006-Q4</c:v>
                </c:pt>
                <c:pt idx="20">
                  <c:v>2007-Q1</c:v>
                </c:pt>
                <c:pt idx="21">
                  <c:v>2007-Q2</c:v>
                </c:pt>
                <c:pt idx="22">
                  <c:v>2007-Q3</c:v>
                </c:pt>
                <c:pt idx="23">
                  <c:v>2007-Q4</c:v>
                </c:pt>
                <c:pt idx="24">
                  <c:v>2008-Q1</c:v>
                </c:pt>
                <c:pt idx="25">
                  <c:v>2008-Q2</c:v>
                </c:pt>
                <c:pt idx="26">
                  <c:v>2008-Q3</c:v>
                </c:pt>
                <c:pt idx="27">
                  <c:v>2008-Q4</c:v>
                </c:pt>
                <c:pt idx="28">
                  <c:v>2009-Q1</c:v>
                </c:pt>
                <c:pt idx="29">
                  <c:v>2009-Q2</c:v>
                </c:pt>
                <c:pt idx="30">
                  <c:v>2009-Q3</c:v>
                </c:pt>
                <c:pt idx="31">
                  <c:v>2009-Q4</c:v>
                </c:pt>
                <c:pt idx="32">
                  <c:v>2010-Q1</c:v>
                </c:pt>
                <c:pt idx="33">
                  <c:v>2010-Q2</c:v>
                </c:pt>
                <c:pt idx="34">
                  <c:v>2010-Q3</c:v>
                </c:pt>
                <c:pt idx="35">
                  <c:v>2010-Q4</c:v>
                </c:pt>
                <c:pt idx="36">
                  <c:v>2011-Q1</c:v>
                </c:pt>
                <c:pt idx="37">
                  <c:v>2011-Q2</c:v>
                </c:pt>
                <c:pt idx="38">
                  <c:v>2011-Q3</c:v>
                </c:pt>
                <c:pt idx="39">
                  <c:v>2011-Q4</c:v>
                </c:pt>
                <c:pt idx="40">
                  <c:v>2012-Q1</c:v>
                </c:pt>
                <c:pt idx="41">
                  <c:v>2012-Q2</c:v>
                </c:pt>
                <c:pt idx="42">
                  <c:v>2012-Q3</c:v>
                </c:pt>
                <c:pt idx="43">
                  <c:v>2012-Q4</c:v>
                </c:pt>
                <c:pt idx="44">
                  <c:v>2013-Q1</c:v>
                </c:pt>
                <c:pt idx="45">
                  <c:v>2013-Q2</c:v>
                </c:pt>
                <c:pt idx="46">
                  <c:v>2013-Q3</c:v>
                </c:pt>
                <c:pt idx="47">
                  <c:v>2013-Q4</c:v>
                </c:pt>
                <c:pt idx="48">
                  <c:v>2014-Q1</c:v>
                </c:pt>
                <c:pt idx="49">
                  <c:v>2014-Q2</c:v>
                </c:pt>
                <c:pt idx="50">
                  <c:v>2014-Q3</c:v>
                </c:pt>
                <c:pt idx="51">
                  <c:v>2014-Q4</c:v>
                </c:pt>
                <c:pt idx="52">
                  <c:v>2015-Q1</c:v>
                </c:pt>
                <c:pt idx="53">
                  <c:v>2015-Q2</c:v>
                </c:pt>
                <c:pt idx="54">
                  <c:v>2015-Q3</c:v>
                </c:pt>
                <c:pt idx="55">
                  <c:v>2015-Q4</c:v>
                </c:pt>
                <c:pt idx="56">
                  <c:v>2016-Q1</c:v>
                </c:pt>
                <c:pt idx="57">
                  <c:v>2016-Q2</c:v>
                </c:pt>
                <c:pt idx="58">
                  <c:v>2016-Q3</c:v>
                </c:pt>
                <c:pt idx="59">
                  <c:v>2016-Q4</c:v>
                </c:pt>
                <c:pt idx="60">
                  <c:v>2017-Q1</c:v>
                </c:pt>
                <c:pt idx="61">
                  <c:v>2017-Q2</c:v>
                </c:pt>
                <c:pt idx="62">
                  <c:v>2017-Q3</c:v>
                </c:pt>
                <c:pt idx="63">
                  <c:v>2017-Q4</c:v>
                </c:pt>
                <c:pt idx="64">
                  <c:v>2018-Q1</c:v>
                </c:pt>
                <c:pt idx="65">
                  <c:v>2018-Q2</c:v>
                </c:pt>
                <c:pt idx="66">
                  <c:v>2018-Q3</c:v>
                </c:pt>
                <c:pt idx="67">
                  <c:v>2018-Q4</c:v>
                </c:pt>
                <c:pt idx="68">
                  <c:v>2019-Q1</c:v>
                </c:pt>
                <c:pt idx="69">
                  <c:v>2019-Q2</c:v>
                </c:pt>
                <c:pt idx="70">
                  <c:v>2019-Q3</c:v>
                </c:pt>
                <c:pt idx="71">
                  <c:v>2019-Q4</c:v>
                </c:pt>
                <c:pt idx="72">
                  <c:v>2020-Q1</c:v>
                </c:pt>
                <c:pt idx="73">
                  <c:v>2020-Q2</c:v>
                </c:pt>
                <c:pt idx="74">
                  <c:v>2020-Q3</c:v>
                </c:pt>
                <c:pt idx="75">
                  <c:v>2020-Q4</c:v>
                </c:pt>
              </c:strCache>
            </c:strRef>
          </c:cat>
          <c:val>
            <c:numRef>
              <c:f>'Figure 7_NEW naming'!$B$2:$B$77</c:f>
              <c:numCache>
                <c:formatCode>0</c:formatCode>
                <c:ptCount val="76"/>
                <c:pt idx="0">
                  <c:v>100</c:v>
                </c:pt>
                <c:pt idx="1">
                  <c:v>100.74346923828125</c:v>
                </c:pt>
                <c:pt idx="2">
                  <c:v>100.85428619384766</c:v>
                </c:pt>
                <c:pt idx="3">
                  <c:v>102.54479217529297</c:v>
                </c:pt>
                <c:pt idx="4">
                  <c:v>97.6104736328125</c:v>
                </c:pt>
                <c:pt idx="5">
                  <c:v>99.265937805175781</c:v>
                </c:pt>
                <c:pt idx="6">
                  <c:v>100.2001953125</c:v>
                </c:pt>
                <c:pt idx="7">
                  <c:v>100.880615234375</c:v>
                </c:pt>
                <c:pt idx="8">
                  <c:v>97.606658935546875</c:v>
                </c:pt>
                <c:pt idx="9">
                  <c:v>99.82464599609375</c:v>
                </c:pt>
                <c:pt idx="10">
                  <c:v>101.708984375</c:v>
                </c:pt>
                <c:pt idx="11">
                  <c:v>102.38603973388672</c:v>
                </c:pt>
                <c:pt idx="12">
                  <c:v>99.915000915527344</c:v>
                </c:pt>
                <c:pt idx="13">
                  <c:v>100.37691497802734</c:v>
                </c:pt>
                <c:pt idx="14">
                  <c:v>99.932975769042969</c:v>
                </c:pt>
                <c:pt idx="15">
                  <c:v>101.40232086181641</c:v>
                </c:pt>
                <c:pt idx="16">
                  <c:v>100.85279083251953</c:v>
                </c:pt>
                <c:pt idx="17">
                  <c:v>101.53896331787109</c:v>
                </c:pt>
                <c:pt idx="18">
                  <c:v>101.27589416503906</c:v>
                </c:pt>
                <c:pt idx="19">
                  <c:v>102.161376953125</c:v>
                </c:pt>
                <c:pt idx="20">
                  <c:v>99.654823303222656</c:v>
                </c:pt>
                <c:pt idx="21">
                  <c:v>101.24877166748047</c:v>
                </c:pt>
                <c:pt idx="22">
                  <c:v>100.86878967285156</c:v>
                </c:pt>
                <c:pt idx="23">
                  <c:v>100.79727172851563</c:v>
                </c:pt>
                <c:pt idx="24">
                  <c:v>98.728683471679688</c:v>
                </c:pt>
                <c:pt idx="25">
                  <c:v>100.19288635253906</c:v>
                </c:pt>
                <c:pt idx="26">
                  <c:v>100.28571319580078</c:v>
                </c:pt>
                <c:pt idx="27">
                  <c:v>101.04808807373047</c:v>
                </c:pt>
                <c:pt idx="28">
                  <c:v>99.910911560058594</c:v>
                </c:pt>
                <c:pt idx="29">
                  <c:v>98.902122497558594</c:v>
                </c:pt>
                <c:pt idx="30">
                  <c:v>99.760215759277344</c:v>
                </c:pt>
                <c:pt idx="31">
                  <c:v>100.87568664550781</c:v>
                </c:pt>
                <c:pt idx="32">
                  <c:v>100.35263824462891</c:v>
                </c:pt>
                <c:pt idx="33">
                  <c:v>100.78424072265625</c:v>
                </c:pt>
                <c:pt idx="34">
                  <c:v>101.22393798828125</c:v>
                </c:pt>
                <c:pt idx="35">
                  <c:v>100.1317138671875</c:v>
                </c:pt>
                <c:pt idx="36">
                  <c:v>101.13199615478516</c:v>
                </c:pt>
                <c:pt idx="37">
                  <c:v>100.92015838623047</c:v>
                </c:pt>
                <c:pt idx="38">
                  <c:v>100.77416229248047</c:v>
                </c:pt>
                <c:pt idx="39">
                  <c:v>101.86319732666016</c:v>
                </c:pt>
                <c:pt idx="40">
                  <c:v>100.43931579589844</c:v>
                </c:pt>
                <c:pt idx="41">
                  <c:v>100.30239105224609</c:v>
                </c:pt>
                <c:pt idx="42">
                  <c:v>101.55012512207031</c:v>
                </c:pt>
                <c:pt idx="43">
                  <c:v>99.581336975097656</c:v>
                </c:pt>
                <c:pt idx="44">
                  <c:v>101.32493591308594</c:v>
                </c:pt>
                <c:pt idx="45">
                  <c:v>100.81211853027344</c:v>
                </c:pt>
                <c:pt idx="46">
                  <c:v>101.91934967041016</c:v>
                </c:pt>
                <c:pt idx="47">
                  <c:v>100.86162567138672</c:v>
                </c:pt>
                <c:pt idx="48">
                  <c:v>100.24766540527344</c:v>
                </c:pt>
                <c:pt idx="49">
                  <c:v>100.33558654785156</c:v>
                </c:pt>
                <c:pt idx="50">
                  <c:v>101.83718109130859</c:v>
                </c:pt>
                <c:pt idx="51">
                  <c:v>102.09553527832031</c:v>
                </c:pt>
                <c:pt idx="52">
                  <c:v>100.86103057861328</c:v>
                </c:pt>
                <c:pt idx="53">
                  <c:v>100.44466400146484</c:v>
                </c:pt>
                <c:pt idx="54">
                  <c:v>100.48526763916016</c:v>
                </c:pt>
                <c:pt idx="55">
                  <c:v>99.136711120605469</c:v>
                </c:pt>
                <c:pt idx="56">
                  <c:v>100.33853912353516</c:v>
                </c:pt>
                <c:pt idx="57">
                  <c:v>100.63748168945313</c:v>
                </c:pt>
                <c:pt idx="58">
                  <c:v>100.35789489746094</c:v>
                </c:pt>
                <c:pt idx="59">
                  <c:v>100.86111450195313</c:v>
                </c:pt>
                <c:pt idx="60">
                  <c:v>101.04796600341797</c:v>
                </c:pt>
                <c:pt idx="61">
                  <c:v>100.46818542480469</c:v>
                </c:pt>
                <c:pt idx="62">
                  <c:v>100.82859802246094</c:v>
                </c:pt>
                <c:pt idx="63">
                  <c:v>100.92243957519531</c:v>
                </c:pt>
                <c:pt idx="64">
                  <c:v>101.44049072265625</c:v>
                </c:pt>
                <c:pt idx="65">
                  <c:v>101.12339019775391</c:v>
                </c:pt>
                <c:pt idx="66">
                  <c:v>100.79802703857422</c:v>
                </c:pt>
                <c:pt idx="67">
                  <c:v>99.686599731445313</c:v>
                </c:pt>
                <c:pt idx="68">
                  <c:v>101.07865905761719</c:v>
                </c:pt>
                <c:pt idx="69">
                  <c:v>100.66529083251953</c:v>
                </c:pt>
                <c:pt idx="70">
                  <c:v>100.61948394775391</c:v>
                </c:pt>
                <c:pt idx="71">
                  <c:v>98.8897705078125</c:v>
                </c:pt>
                <c:pt idx="72">
                  <c:v>98.248878479003906</c:v>
                </c:pt>
                <c:pt idx="73">
                  <c:v>89.897682189941406</c:v>
                </c:pt>
                <c:pt idx="74">
                  <c:v>94.892524719238281</c:v>
                </c:pt>
                <c:pt idx="75">
                  <c:v>96.599723815917969</c:v>
                </c:pt>
              </c:numCache>
            </c:numRef>
          </c:val>
          <c:smooth val="0"/>
          <c:extLst>
            <c:ext xmlns:c16="http://schemas.microsoft.com/office/drawing/2014/chart" uri="{C3380CC4-5D6E-409C-BE32-E72D297353CC}">
              <c16:uniqueId val="{00000000-D2A3-4E15-8038-F8B7349F0106}"/>
            </c:ext>
          </c:extLst>
        </c:ser>
        <c:dLbls>
          <c:showLegendKey val="0"/>
          <c:showVal val="0"/>
          <c:showCatName val="0"/>
          <c:showSerName val="0"/>
          <c:showPercent val="0"/>
          <c:showBubbleSize val="0"/>
        </c:dLbls>
        <c:smooth val="0"/>
        <c:axId val="304227032"/>
        <c:axId val="614539168"/>
      </c:lineChart>
      <c:catAx>
        <c:axId val="3042270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400000" spcFirstLastPara="1" vertOverflow="ellipsis"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614539168"/>
        <c:crossesAt val="100"/>
        <c:auto val="1"/>
        <c:lblAlgn val="ctr"/>
        <c:lblOffset val="100"/>
        <c:noMultiLvlLbl val="0"/>
      </c:catAx>
      <c:valAx>
        <c:axId val="614539168"/>
        <c:scaling>
          <c:orientation val="minMax"/>
          <c:max val="110"/>
          <c:min val="70"/>
        </c:scaling>
        <c:delete val="0"/>
        <c:axPos val="l"/>
        <c:majorGridlines>
          <c:spPr>
            <a:ln w="9525" cap="flat" cmpd="sng" algn="ctr">
              <a:solidFill>
                <a:sysClr val="window" lastClr="FFFFFF">
                  <a:lumMod val="95000"/>
                </a:sys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04227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2"/>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0692799532165E-2"/>
          <c:y val="5.0772159932303787E-2"/>
          <c:w val="0.9097680404145998"/>
          <c:h val="0.67806719315575292"/>
        </c:manualLayout>
      </c:layout>
      <c:lineChart>
        <c:grouping val="standard"/>
        <c:varyColors val="0"/>
        <c:ser>
          <c:idx val="0"/>
          <c:order val="0"/>
          <c:tx>
            <c:strRef>
              <c:f>'Figure 7_NEW naming'!$B$1</c:f>
              <c:strCache>
                <c:ptCount val="1"/>
                <c:pt idx="0">
                  <c:v>With asset use factors</c:v>
                </c:pt>
              </c:strCache>
            </c:strRef>
          </c:tx>
          <c:spPr>
            <a:ln w="28575" cap="rnd">
              <a:solidFill>
                <a:srgbClr val="206095"/>
              </a:solidFill>
              <a:round/>
            </a:ln>
            <a:effectLst/>
          </c:spPr>
          <c:marker>
            <c:symbol val="none"/>
          </c:marker>
          <c:cat>
            <c:strRef>
              <c:f>'Figure 7_NEW naming'!$A$2:$A$77</c:f>
              <c:strCache>
                <c:ptCount val="76"/>
                <c:pt idx="0">
                  <c:v>2002-Q1</c:v>
                </c:pt>
                <c:pt idx="1">
                  <c:v>2002-Q2</c:v>
                </c:pt>
                <c:pt idx="2">
                  <c:v>2002-Q3</c:v>
                </c:pt>
                <c:pt idx="3">
                  <c:v>2002-Q4</c:v>
                </c:pt>
                <c:pt idx="4">
                  <c:v>2003-Q1</c:v>
                </c:pt>
                <c:pt idx="5">
                  <c:v>2003-Q2</c:v>
                </c:pt>
                <c:pt idx="6">
                  <c:v>2003-Q3</c:v>
                </c:pt>
                <c:pt idx="7">
                  <c:v>2003-Q4</c:v>
                </c:pt>
                <c:pt idx="8">
                  <c:v>2004-Q1</c:v>
                </c:pt>
                <c:pt idx="9">
                  <c:v>2004-Q2</c:v>
                </c:pt>
                <c:pt idx="10">
                  <c:v>2004-Q3</c:v>
                </c:pt>
                <c:pt idx="11">
                  <c:v>2004-Q4</c:v>
                </c:pt>
                <c:pt idx="12">
                  <c:v>2005-Q1</c:v>
                </c:pt>
                <c:pt idx="13">
                  <c:v>2005-Q2</c:v>
                </c:pt>
                <c:pt idx="14">
                  <c:v>2005-Q3</c:v>
                </c:pt>
                <c:pt idx="15">
                  <c:v>2005-Q4</c:v>
                </c:pt>
                <c:pt idx="16">
                  <c:v>2006-Q1</c:v>
                </c:pt>
                <c:pt idx="17">
                  <c:v>2006-Q2</c:v>
                </c:pt>
                <c:pt idx="18">
                  <c:v>2006-Q3</c:v>
                </c:pt>
                <c:pt idx="19">
                  <c:v>2006-Q4</c:v>
                </c:pt>
                <c:pt idx="20">
                  <c:v>2007-Q1</c:v>
                </c:pt>
                <c:pt idx="21">
                  <c:v>2007-Q2</c:v>
                </c:pt>
                <c:pt idx="22">
                  <c:v>2007-Q3</c:v>
                </c:pt>
                <c:pt idx="23">
                  <c:v>2007-Q4</c:v>
                </c:pt>
                <c:pt idx="24">
                  <c:v>2008-Q1</c:v>
                </c:pt>
                <c:pt idx="25">
                  <c:v>2008-Q2</c:v>
                </c:pt>
                <c:pt idx="26">
                  <c:v>2008-Q3</c:v>
                </c:pt>
                <c:pt idx="27">
                  <c:v>2008-Q4</c:v>
                </c:pt>
                <c:pt idx="28">
                  <c:v>2009-Q1</c:v>
                </c:pt>
                <c:pt idx="29">
                  <c:v>2009-Q2</c:v>
                </c:pt>
                <c:pt idx="30">
                  <c:v>2009-Q3</c:v>
                </c:pt>
                <c:pt idx="31">
                  <c:v>2009-Q4</c:v>
                </c:pt>
                <c:pt idx="32">
                  <c:v>2010-Q1</c:v>
                </c:pt>
                <c:pt idx="33">
                  <c:v>2010-Q2</c:v>
                </c:pt>
                <c:pt idx="34">
                  <c:v>2010-Q3</c:v>
                </c:pt>
                <c:pt idx="35">
                  <c:v>2010-Q4</c:v>
                </c:pt>
                <c:pt idx="36">
                  <c:v>2011-Q1</c:v>
                </c:pt>
                <c:pt idx="37">
                  <c:v>2011-Q2</c:v>
                </c:pt>
                <c:pt idx="38">
                  <c:v>2011-Q3</c:v>
                </c:pt>
                <c:pt idx="39">
                  <c:v>2011-Q4</c:v>
                </c:pt>
                <c:pt idx="40">
                  <c:v>2012-Q1</c:v>
                </c:pt>
                <c:pt idx="41">
                  <c:v>2012-Q2</c:v>
                </c:pt>
                <c:pt idx="42">
                  <c:v>2012-Q3</c:v>
                </c:pt>
                <c:pt idx="43">
                  <c:v>2012-Q4</c:v>
                </c:pt>
                <c:pt idx="44">
                  <c:v>2013-Q1</c:v>
                </c:pt>
                <c:pt idx="45">
                  <c:v>2013-Q2</c:v>
                </c:pt>
                <c:pt idx="46">
                  <c:v>2013-Q3</c:v>
                </c:pt>
                <c:pt idx="47">
                  <c:v>2013-Q4</c:v>
                </c:pt>
                <c:pt idx="48">
                  <c:v>2014-Q1</c:v>
                </c:pt>
                <c:pt idx="49">
                  <c:v>2014-Q2</c:v>
                </c:pt>
                <c:pt idx="50">
                  <c:v>2014-Q3</c:v>
                </c:pt>
                <c:pt idx="51">
                  <c:v>2014-Q4</c:v>
                </c:pt>
                <c:pt idx="52">
                  <c:v>2015-Q1</c:v>
                </c:pt>
                <c:pt idx="53">
                  <c:v>2015-Q2</c:v>
                </c:pt>
                <c:pt idx="54">
                  <c:v>2015-Q3</c:v>
                </c:pt>
                <c:pt idx="55">
                  <c:v>2015-Q4</c:v>
                </c:pt>
                <c:pt idx="56">
                  <c:v>2016-Q1</c:v>
                </c:pt>
                <c:pt idx="57">
                  <c:v>2016-Q2</c:v>
                </c:pt>
                <c:pt idx="58">
                  <c:v>2016-Q3</c:v>
                </c:pt>
                <c:pt idx="59">
                  <c:v>2016-Q4</c:v>
                </c:pt>
                <c:pt idx="60">
                  <c:v>2017-Q1</c:v>
                </c:pt>
                <c:pt idx="61">
                  <c:v>2017-Q2</c:v>
                </c:pt>
                <c:pt idx="62">
                  <c:v>2017-Q3</c:v>
                </c:pt>
                <c:pt idx="63">
                  <c:v>2017-Q4</c:v>
                </c:pt>
                <c:pt idx="64">
                  <c:v>2018-Q1</c:v>
                </c:pt>
                <c:pt idx="65">
                  <c:v>2018-Q2</c:v>
                </c:pt>
                <c:pt idx="66">
                  <c:v>2018-Q3</c:v>
                </c:pt>
                <c:pt idx="67">
                  <c:v>2018-Q4</c:v>
                </c:pt>
                <c:pt idx="68">
                  <c:v>2019-Q1</c:v>
                </c:pt>
                <c:pt idx="69">
                  <c:v>2019-Q2</c:v>
                </c:pt>
                <c:pt idx="70">
                  <c:v>2019-Q3</c:v>
                </c:pt>
                <c:pt idx="71">
                  <c:v>2019-Q4</c:v>
                </c:pt>
                <c:pt idx="72">
                  <c:v>2020-Q1</c:v>
                </c:pt>
                <c:pt idx="73">
                  <c:v>2020-Q2</c:v>
                </c:pt>
                <c:pt idx="74">
                  <c:v>2020-Q3</c:v>
                </c:pt>
                <c:pt idx="75">
                  <c:v>2020-Q4</c:v>
                </c:pt>
              </c:strCache>
            </c:strRef>
          </c:cat>
          <c:val>
            <c:numRef>
              <c:f>'Figure 7_NEW naming'!$B$2:$B$77</c:f>
              <c:numCache>
                <c:formatCode>0</c:formatCode>
                <c:ptCount val="76"/>
                <c:pt idx="0">
                  <c:v>100</c:v>
                </c:pt>
                <c:pt idx="1">
                  <c:v>100.74346923828125</c:v>
                </c:pt>
                <c:pt idx="2">
                  <c:v>100.85428619384766</c:v>
                </c:pt>
                <c:pt idx="3">
                  <c:v>102.54479217529297</c:v>
                </c:pt>
                <c:pt idx="4">
                  <c:v>97.6104736328125</c:v>
                </c:pt>
                <c:pt idx="5">
                  <c:v>99.265937805175781</c:v>
                </c:pt>
                <c:pt idx="6">
                  <c:v>100.2001953125</c:v>
                </c:pt>
                <c:pt idx="7">
                  <c:v>100.880615234375</c:v>
                </c:pt>
                <c:pt idx="8">
                  <c:v>97.606658935546875</c:v>
                </c:pt>
                <c:pt idx="9">
                  <c:v>99.82464599609375</c:v>
                </c:pt>
                <c:pt idx="10">
                  <c:v>101.708984375</c:v>
                </c:pt>
                <c:pt idx="11">
                  <c:v>102.38603973388672</c:v>
                </c:pt>
                <c:pt idx="12">
                  <c:v>99.915000915527344</c:v>
                </c:pt>
                <c:pt idx="13">
                  <c:v>100.37691497802734</c:v>
                </c:pt>
                <c:pt idx="14">
                  <c:v>99.932975769042969</c:v>
                </c:pt>
                <c:pt idx="15">
                  <c:v>101.40232086181641</c:v>
                </c:pt>
                <c:pt idx="16">
                  <c:v>100.85279083251953</c:v>
                </c:pt>
                <c:pt idx="17">
                  <c:v>101.53896331787109</c:v>
                </c:pt>
                <c:pt idx="18">
                  <c:v>101.27589416503906</c:v>
                </c:pt>
                <c:pt idx="19">
                  <c:v>102.161376953125</c:v>
                </c:pt>
                <c:pt idx="20">
                  <c:v>99.654823303222656</c:v>
                </c:pt>
                <c:pt idx="21">
                  <c:v>101.24877166748047</c:v>
                </c:pt>
                <c:pt idx="22">
                  <c:v>100.86878967285156</c:v>
                </c:pt>
                <c:pt idx="23">
                  <c:v>100.79727172851563</c:v>
                </c:pt>
                <c:pt idx="24">
                  <c:v>98.728683471679688</c:v>
                </c:pt>
                <c:pt idx="25">
                  <c:v>100.19288635253906</c:v>
                </c:pt>
                <c:pt idx="26">
                  <c:v>100.28571319580078</c:v>
                </c:pt>
                <c:pt idx="27">
                  <c:v>101.04808807373047</c:v>
                </c:pt>
                <c:pt idx="28">
                  <c:v>99.910911560058594</c:v>
                </c:pt>
                <c:pt idx="29">
                  <c:v>98.902122497558594</c:v>
                </c:pt>
                <c:pt idx="30">
                  <c:v>99.760215759277344</c:v>
                </c:pt>
                <c:pt idx="31">
                  <c:v>100.87568664550781</c:v>
                </c:pt>
                <c:pt idx="32">
                  <c:v>100.35263824462891</c:v>
                </c:pt>
                <c:pt idx="33">
                  <c:v>100.78424072265625</c:v>
                </c:pt>
                <c:pt idx="34">
                  <c:v>101.22393798828125</c:v>
                </c:pt>
                <c:pt idx="35">
                  <c:v>100.1317138671875</c:v>
                </c:pt>
                <c:pt idx="36">
                  <c:v>101.13199615478516</c:v>
                </c:pt>
                <c:pt idx="37">
                  <c:v>100.92015838623047</c:v>
                </c:pt>
                <c:pt idx="38">
                  <c:v>100.77416229248047</c:v>
                </c:pt>
                <c:pt idx="39">
                  <c:v>101.86319732666016</c:v>
                </c:pt>
                <c:pt idx="40">
                  <c:v>100.43931579589844</c:v>
                </c:pt>
                <c:pt idx="41">
                  <c:v>100.30239105224609</c:v>
                </c:pt>
                <c:pt idx="42">
                  <c:v>101.55012512207031</c:v>
                </c:pt>
                <c:pt idx="43">
                  <c:v>99.581336975097656</c:v>
                </c:pt>
                <c:pt idx="44">
                  <c:v>101.32493591308594</c:v>
                </c:pt>
                <c:pt idx="45">
                  <c:v>100.81211853027344</c:v>
                </c:pt>
                <c:pt idx="46">
                  <c:v>101.91934967041016</c:v>
                </c:pt>
                <c:pt idx="47">
                  <c:v>100.86162567138672</c:v>
                </c:pt>
                <c:pt idx="48">
                  <c:v>100.24766540527344</c:v>
                </c:pt>
                <c:pt idx="49">
                  <c:v>100.33558654785156</c:v>
                </c:pt>
                <c:pt idx="50">
                  <c:v>101.83718109130859</c:v>
                </c:pt>
                <c:pt idx="51">
                  <c:v>102.09553527832031</c:v>
                </c:pt>
                <c:pt idx="52">
                  <c:v>100.86103057861328</c:v>
                </c:pt>
                <c:pt idx="53">
                  <c:v>100.44466400146484</c:v>
                </c:pt>
                <c:pt idx="54">
                  <c:v>100.48526763916016</c:v>
                </c:pt>
                <c:pt idx="55">
                  <c:v>99.136711120605469</c:v>
                </c:pt>
                <c:pt idx="56">
                  <c:v>100.33853912353516</c:v>
                </c:pt>
                <c:pt idx="57">
                  <c:v>100.63748168945313</c:v>
                </c:pt>
                <c:pt idx="58">
                  <c:v>100.35789489746094</c:v>
                </c:pt>
                <c:pt idx="59">
                  <c:v>100.86111450195313</c:v>
                </c:pt>
                <c:pt idx="60">
                  <c:v>101.04796600341797</c:v>
                </c:pt>
                <c:pt idx="61">
                  <c:v>100.46818542480469</c:v>
                </c:pt>
                <c:pt idx="62">
                  <c:v>100.82859802246094</c:v>
                </c:pt>
                <c:pt idx="63">
                  <c:v>100.92243957519531</c:v>
                </c:pt>
                <c:pt idx="64">
                  <c:v>101.44049072265625</c:v>
                </c:pt>
                <c:pt idx="65">
                  <c:v>101.12339019775391</c:v>
                </c:pt>
                <c:pt idx="66">
                  <c:v>100.79802703857422</c:v>
                </c:pt>
                <c:pt idx="67">
                  <c:v>99.686599731445313</c:v>
                </c:pt>
                <c:pt idx="68">
                  <c:v>101.07865905761719</c:v>
                </c:pt>
                <c:pt idx="69">
                  <c:v>100.66529083251953</c:v>
                </c:pt>
                <c:pt idx="70">
                  <c:v>100.61948394775391</c:v>
                </c:pt>
                <c:pt idx="71">
                  <c:v>98.8897705078125</c:v>
                </c:pt>
                <c:pt idx="72">
                  <c:v>98.248878479003906</c:v>
                </c:pt>
                <c:pt idx="73">
                  <c:v>89.897682189941406</c:v>
                </c:pt>
                <c:pt idx="74">
                  <c:v>94.892524719238281</c:v>
                </c:pt>
                <c:pt idx="75">
                  <c:v>96.599723815917969</c:v>
                </c:pt>
              </c:numCache>
            </c:numRef>
          </c:val>
          <c:smooth val="0"/>
          <c:extLst>
            <c:ext xmlns:c16="http://schemas.microsoft.com/office/drawing/2014/chart" uri="{C3380CC4-5D6E-409C-BE32-E72D297353CC}">
              <c16:uniqueId val="{00000000-D2A3-4E15-8038-F8B7349F0106}"/>
            </c:ext>
          </c:extLst>
        </c:ser>
        <c:ser>
          <c:idx val="1"/>
          <c:order val="1"/>
          <c:tx>
            <c:strRef>
              <c:f>'Figure 7_NEW naming'!$C$1</c:f>
              <c:strCache>
                <c:ptCount val="1"/>
                <c:pt idx="0">
                  <c:v>All assets adjusted fully</c:v>
                </c:pt>
              </c:strCache>
            </c:strRef>
          </c:tx>
          <c:spPr>
            <a:ln w="28575" cap="rnd">
              <a:solidFill>
                <a:srgbClr val="A8BD3A"/>
              </a:solidFill>
              <a:round/>
            </a:ln>
            <a:effectLst/>
          </c:spPr>
          <c:marker>
            <c:symbol val="none"/>
          </c:marker>
          <c:cat>
            <c:strRef>
              <c:f>'Figure 7_NEW naming'!$A$2:$A$77</c:f>
              <c:strCache>
                <c:ptCount val="76"/>
                <c:pt idx="0">
                  <c:v>2002-Q1</c:v>
                </c:pt>
                <c:pt idx="1">
                  <c:v>2002-Q2</c:v>
                </c:pt>
                <c:pt idx="2">
                  <c:v>2002-Q3</c:v>
                </c:pt>
                <c:pt idx="3">
                  <c:v>2002-Q4</c:v>
                </c:pt>
                <c:pt idx="4">
                  <c:v>2003-Q1</c:v>
                </c:pt>
                <c:pt idx="5">
                  <c:v>2003-Q2</c:v>
                </c:pt>
                <c:pt idx="6">
                  <c:v>2003-Q3</c:v>
                </c:pt>
                <c:pt idx="7">
                  <c:v>2003-Q4</c:v>
                </c:pt>
                <c:pt idx="8">
                  <c:v>2004-Q1</c:v>
                </c:pt>
                <c:pt idx="9">
                  <c:v>2004-Q2</c:v>
                </c:pt>
                <c:pt idx="10">
                  <c:v>2004-Q3</c:v>
                </c:pt>
                <c:pt idx="11">
                  <c:v>2004-Q4</c:v>
                </c:pt>
                <c:pt idx="12">
                  <c:v>2005-Q1</c:v>
                </c:pt>
                <c:pt idx="13">
                  <c:v>2005-Q2</c:v>
                </c:pt>
                <c:pt idx="14">
                  <c:v>2005-Q3</c:v>
                </c:pt>
                <c:pt idx="15">
                  <c:v>2005-Q4</c:v>
                </c:pt>
                <c:pt idx="16">
                  <c:v>2006-Q1</c:v>
                </c:pt>
                <c:pt idx="17">
                  <c:v>2006-Q2</c:v>
                </c:pt>
                <c:pt idx="18">
                  <c:v>2006-Q3</c:v>
                </c:pt>
                <c:pt idx="19">
                  <c:v>2006-Q4</c:v>
                </c:pt>
                <c:pt idx="20">
                  <c:v>2007-Q1</c:v>
                </c:pt>
                <c:pt idx="21">
                  <c:v>2007-Q2</c:v>
                </c:pt>
                <c:pt idx="22">
                  <c:v>2007-Q3</c:v>
                </c:pt>
                <c:pt idx="23">
                  <c:v>2007-Q4</c:v>
                </c:pt>
                <c:pt idx="24">
                  <c:v>2008-Q1</c:v>
                </c:pt>
                <c:pt idx="25">
                  <c:v>2008-Q2</c:v>
                </c:pt>
                <c:pt idx="26">
                  <c:v>2008-Q3</c:v>
                </c:pt>
                <c:pt idx="27">
                  <c:v>2008-Q4</c:v>
                </c:pt>
                <c:pt idx="28">
                  <c:v>2009-Q1</c:v>
                </c:pt>
                <c:pt idx="29">
                  <c:v>2009-Q2</c:v>
                </c:pt>
                <c:pt idx="30">
                  <c:v>2009-Q3</c:v>
                </c:pt>
                <c:pt idx="31">
                  <c:v>2009-Q4</c:v>
                </c:pt>
                <c:pt idx="32">
                  <c:v>2010-Q1</c:v>
                </c:pt>
                <c:pt idx="33">
                  <c:v>2010-Q2</c:v>
                </c:pt>
                <c:pt idx="34">
                  <c:v>2010-Q3</c:v>
                </c:pt>
                <c:pt idx="35">
                  <c:v>2010-Q4</c:v>
                </c:pt>
                <c:pt idx="36">
                  <c:v>2011-Q1</c:v>
                </c:pt>
                <c:pt idx="37">
                  <c:v>2011-Q2</c:v>
                </c:pt>
                <c:pt idx="38">
                  <c:v>2011-Q3</c:v>
                </c:pt>
                <c:pt idx="39">
                  <c:v>2011-Q4</c:v>
                </c:pt>
                <c:pt idx="40">
                  <c:v>2012-Q1</c:v>
                </c:pt>
                <c:pt idx="41">
                  <c:v>2012-Q2</c:v>
                </c:pt>
                <c:pt idx="42">
                  <c:v>2012-Q3</c:v>
                </c:pt>
                <c:pt idx="43">
                  <c:v>2012-Q4</c:v>
                </c:pt>
                <c:pt idx="44">
                  <c:v>2013-Q1</c:v>
                </c:pt>
                <c:pt idx="45">
                  <c:v>2013-Q2</c:v>
                </c:pt>
                <c:pt idx="46">
                  <c:v>2013-Q3</c:v>
                </c:pt>
                <c:pt idx="47">
                  <c:v>2013-Q4</c:v>
                </c:pt>
                <c:pt idx="48">
                  <c:v>2014-Q1</c:v>
                </c:pt>
                <c:pt idx="49">
                  <c:v>2014-Q2</c:v>
                </c:pt>
                <c:pt idx="50">
                  <c:v>2014-Q3</c:v>
                </c:pt>
                <c:pt idx="51">
                  <c:v>2014-Q4</c:v>
                </c:pt>
                <c:pt idx="52">
                  <c:v>2015-Q1</c:v>
                </c:pt>
                <c:pt idx="53">
                  <c:v>2015-Q2</c:v>
                </c:pt>
                <c:pt idx="54">
                  <c:v>2015-Q3</c:v>
                </c:pt>
                <c:pt idx="55">
                  <c:v>2015-Q4</c:v>
                </c:pt>
                <c:pt idx="56">
                  <c:v>2016-Q1</c:v>
                </c:pt>
                <c:pt idx="57">
                  <c:v>2016-Q2</c:v>
                </c:pt>
                <c:pt idx="58">
                  <c:v>2016-Q3</c:v>
                </c:pt>
                <c:pt idx="59">
                  <c:v>2016-Q4</c:v>
                </c:pt>
                <c:pt idx="60">
                  <c:v>2017-Q1</c:v>
                </c:pt>
                <c:pt idx="61">
                  <c:v>2017-Q2</c:v>
                </c:pt>
                <c:pt idx="62">
                  <c:v>2017-Q3</c:v>
                </c:pt>
                <c:pt idx="63">
                  <c:v>2017-Q4</c:v>
                </c:pt>
                <c:pt idx="64">
                  <c:v>2018-Q1</c:v>
                </c:pt>
                <c:pt idx="65">
                  <c:v>2018-Q2</c:v>
                </c:pt>
                <c:pt idx="66">
                  <c:v>2018-Q3</c:v>
                </c:pt>
                <c:pt idx="67">
                  <c:v>2018-Q4</c:v>
                </c:pt>
                <c:pt idx="68">
                  <c:v>2019-Q1</c:v>
                </c:pt>
                <c:pt idx="69">
                  <c:v>2019-Q2</c:v>
                </c:pt>
                <c:pt idx="70">
                  <c:v>2019-Q3</c:v>
                </c:pt>
                <c:pt idx="71">
                  <c:v>2019-Q4</c:v>
                </c:pt>
                <c:pt idx="72">
                  <c:v>2020-Q1</c:v>
                </c:pt>
                <c:pt idx="73">
                  <c:v>2020-Q2</c:v>
                </c:pt>
                <c:pt idx="74">
                  <c:v>2020-Q3</c:v>
                </c:pt>
                <c:pt idx="75">
                  <c:v>2020-Q4</c:v>
                </c:pt>
              </c:strCache>
            </c:strRef>
          </c:cat>
          <c:val>
            <c:numRef>
              <c:f>'Figure 7_NEW naming'!$C$2:$C$77</c:f>
              <c:numCache>
                <c:formatCode>0</c:formatCode>
                <c:ptCount val="76"/>
                <c:pt idx="0">
                  <c:v>100</c:v>
                </c:pt>
                <c:pt idx="1">
                  <c:v>101.83043670654297</c:v>
                </c:pt>
                <c:pt idx="2">
                  <c:v>102.02617645263672</c:v>
                </c:pt>
                <c:pt idx="3">
                  <c:v>105.64313507080078</c:v>
                </c:pt>
                <c:pt idx="4">
                  <c:v>94.994827270507813</c:v>
                </c:pt>
                <c:pt idx="5">
                  <c:v>98.656242370605469</c:v>
                </c:pt>
                <c:pt idx="6">
                  <c:v>100.27783966064453</c:v>
                </c:pt>
                <c:pt idx="7">
                  <c:v>102.38087463378906</c:v>
                </c:pt>
                <c:pt idx="8">
                  <c:v>95.512825012207031</c:v>
                </c:pt>
                <c:pt idx="9">
                  <c:v>99.420570373535156</c:v>
                </c:pt>
                <c:pt idx="10">
                  <c:v>102.26876068115234</c:v>
                </c:pt>
                <c:pt idx="11">
                  <c:v>104.53746795654297</c:v>
                </c:pt>
                <c:pt idx="12">
                  <c:v>100.83165740966797</c:v>
                </c:pt>
                <c:pt idx="13">
                  <c:v>100.33259582519531</c:v>
                </c:pt>
                <c:pt idx="14">
                  <c:v>99.350234985351563</c:v>
                </c:pt>
                <c:pt idx="15">
                  <c:v>102.84343719482422</c:v>
                </c:pt>
                <c:pt idx="16">
                  <c:v>105.95172119140625</c:v>
                </c:pt>
                <c:pt idx="17">
                  <c:v>104.80885314941406</c:v>
                </c:pt>
                <c:pt idx="18">
                  <c:v>102.66706848144531</c:v>
                </c:pt>
                <c:pt idx="19">
                  <c:v>103.32654571533203</c:v>
                </c:pt>
                <c:pt idx="20">
                  <c:v>97.982032775878906</c:v>
                </c:pt>
                <c:pt idx="21">
                  <c:v>102.43228149414063</c:v>
                </c:pt>
                <c:pt idx="22">
                  <c:v>102.91666412353516</c:v>
                </c:pt>
                <c:pt idx="23">
                  <c:v>99.08953857421875</c:v>
                </c:pt>
                <c:pt idx="24">
                  <c:v>98.235443115234375</c:v>
                </c:pt>
                <c:pt idx="25">
                  <c:v>99.393218994140625</c:v>
                </c:pt>
                <c:pt idx="26">
                  <c:v>98.2244873046875</c:v>
                </c:pt>
                <c:pt idx="27">
                  <c:v>100.94907379150391</c:v>
                </c:pt>
                <c:pt idx="28">
                  <c:v>99.814285278320313</c:v>
                </c:pt>
                <c:pt idx="29">
                  <c:v>95.7213134765625</c:v>
                </c:pt>
                <c:pt idx="30">
                  <c:v>98.463302612304688</c:v>
                </c:pt>
                <c:pt idx="31">
                  <c:v>100.95249938964844</c:v>
                </c:pt>
                <c:pt idx="32">
                  <c:v>101.01970672607422</c:v>
                </c:pt>
                <c:pt idx="33">
                  <c:v>99.880180358886719</c:v>
                </c:pt>
                <c:pt idx="34">
                  <c:v>101.77493286132813</c:v>
                </c:pt>
                <c:pt idx="35">
                  <c:v>97.130691528320313</c:v>
                </c:pt>
                <c:pt idx="36">
                  <c:v>100.20890808105469</c:v>
                </c:pt>
                <c:pt idx="37">
                  <c:v>100.09739685058594</c:v>
                </c:pt>
                <c:pt idx="38">
                  <c:v>101.79604339599609</c:v>
                </c:pt>
                <c:pt idx="39">
                  <c:v>104.34369659423828</c:v>
                </c:pt>
                <c:pt idx="40">
                  <c:v>99.638236999511719</c:v>
                </c:pt>
                <c:pt idx="41">
                  <c:v>97.912391662597656</c:v>
                </c:pt>
                <c:pt idx="42">
                  <c:v>102.15159606933594</c:v>
                </c:pt>
                <c:pt idx="43">
                  <c:v>96.585456848144531</c:v>
                </c:pt>
                <c:pt idx="44">
                  <c:v>101.89931488037109</c:v>
                </c:pt>
                <c:pt idx="45">
                  <c:v>98.275131225585938</c:v>
                </c:pt>
                <c:pt idx="46">
                  <c:v>102.29988098144531</c:v>
                </c:pt>
                <c:pt idx="47">
                  <c:v>100.26644897460938</c:v>
                </c:pt>
                <c:pt idx="48">
                  <c:v>99.851776123046875</c:v>
                </c:pt>
                <c:pt idx="49">
                  <c:v>97.810958862304688</c:v>
                </c:pt>
                <c:pt idx="50">
                  <c:v>101.59281158447266</c:v>
                </c:pt>
                <c:pt idx="51">
                  <c:v>102.45330810546875</c:v>
                </c:pt>
                <c:pt idx="52">
                  <c:v>100.84909820556641</c:v>
                </c:pt>
                <c:pt idx="53">
                  <c:v>99.0479736328125</c:v>
                </c:pt>
                <c:pt idx="54">
                  <c:v>97.674354553222656</c:v>
                </c:pt>
                <c:pt idx="55">
                  <c:v>94.526832580566406</c:v>
                </c:pt>
                <c:pt idx="56">
                  <c:v>98.115447998046875</c:v>
                </c:pt>
                <c:pt idx="57">
                  <c:v>99.570419311523438</c:v>
                </c:pt>
                <c:pt idx="58">
                  <c:v>98.620315551757813</c:v>
                </c:pt>
                <c:pt idx="59">
                  <c:v>99.503829956054688</c:v>
                </c:pt>
                <c:pt idx="60">
                  <c:v>98.177993774414063</c:v>
                </c:pt>
                <c:pt idx="61">
                  <c:v>98.925163269042969</c:v>
                </c:pt>
                <c:pt idx="62">
                  <c:v>100.68920135498047</c:v>
                </c:pt>
                <c:pt idx="63">
                  <c:v>101.22866058349609</c:v>
                </c:pt>
                <c:pt idx="64">
                  <c:v>99.000137329101563</c:v>
                </c:pt>
                <c:pt idx="65">
                  <c:v>99.919807434082031</c:v>
                </c:pt>
                <c:pt idx="66">
                  <c:v>99.109138488769531</c:v>
                </c:pt>
                <c:pt idx="67">
                  <c:v>96.521392822265625</c:v>
                </c:pt>
                <c:pt idx="68">
                  <c:v>99.561866760253906</c:v>
                </c:pt>
                <c:pt idx="69">
                  <c:v>98.981178283691406</c:v>
                </c:pt>
                <c:pt idx="70">
                  <c:v>98.637535095214844</c:v>
                </c:pt>
                <c:pt idx="71">
                  <c:v>94.875808715820313</c:v>
                </c:pt>
                <c:pt idx="72">
                  <c:v>94.522834777832031</c:v>
                </c:pt>
                <c:pt idx="73">
                  <c:v>74.964820861816406</c:v>
                </c:pt>
                <c:pt idx="74">
                  <c:v>86.107330322265625</c:v>
                </c:pt>
                <c:pt idx="75">
                  <c:v>88.488929748535156</c:v>
                </c:pt>
              </c:numCache>
            </c:numRef>
          </c:val>
          <c:smooth val="0"/>
          <c:extLst>
            <c:ext xmlns:c16="http://schemas.microsoft.com/office/drawing/2014/chart" uri="{C3380CC4-5D6E-409C-BE32-E72D297353CC}">
              <c16:uniqueId val="{00000001-D2A3-4E15-8038-F8B7349F0106}"/>
            </c:ext>
          </c:extLst>
        </c:ser>
        <c:dLbls>
          <c:showLegendKey val="0"/>
          <c:showVal val="0"/>
          <c:showCatName val="0"/>
          <c:showSerName val="0"/>
          <c:showPercent val="0"/>
          <c:showBubbleSize val="0"/>
        </c:dLbls>
        <c:smooth val="0"/>
        <c:axId val="304227032"/>
        <c:axId val="614539168"/>
      </c:lineChart>
      <c:catAx>
        <c:axId val="3042270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400000" spcFirstLastPara="1" vertOverflow="ellipsis"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614539168"/>
        <c:crossesAt val="100"/>
        <c:auto val="1"/>
        <c:lblAlgn val="ctr"/>
        <c:lblOffset val="100"/>
        <c:noMultiLvlLbl val="0"/>
      </c:catAx>
      <c:valAx>
        <c:axId val="614539168"/>
        <c:scaling>
          <c:orientation val="minMax"/>
          <c:min val="70"/>
        </c:scaling>
        <c:delete val="0"/>
        <c:axPos val="l"/>
        <c:majorGridlines>
          <c:spPr>
            <a:ln w="9525" cap="flat" cmpd="sng" algn="ctr">
              <a:solidFill>
                <a:sysClr val="window" lastClr="FFFFFF">
                  <a:lumMod val="95000"/>
                </a:sys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04227032"/>
        <c:crosses val="autoZero"/>
        <c:crossBetween val="between"/>
      </c:valAx>
      <c:spPr>
        <a:noFill/>
        <a:ln>
          <a:noFill/>
        </a:ln>
        <a:effectLst/>
      </c:spPr>
    </c:plotArea>
    <c:legend>
      <c:legendPos val="b"/>
      <c:layout>
        <c:manualLayout>
          <c:xMode val="edge"/>
          <c:yMode val="edge"/>
          <c:x val="0.19374282053865752"/>
          <c:y val="0.39172514426735133"/>
          <c:w val="0.6027642065765545"/>
          <c:h val="7.365713614156439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2"/>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9A1F2-DC90-45C7-A2B1-E2EC5D1CF4BB}" type="doc">
      <dgm:prSet loTypeId="urn:microsoft.com/office/officeart/2005/8/layout/hProcess9" loCatId="process" qsTypeId="urn:microsoft.com/office/officeart/2005/8/quickstyle/simple1" qsCatId="simple" csTypeId="urn:microsoft.com/office/officeart/2005/8/colors/accent1_2" csCatId="accent1" phldr="1"/>
      <dgm:spPr/>
    </dgm:pt>
    <dgm:pt modelId="{8A785C19-80B1-44C0-9C69-38F176133B0C}">
      <dgm:prSet phldrT="[Text]"/>
      <dgm:spPr/>
      <dgm:t>
        <a:bodyPr/>
        <a:lstStyle/>
        <a:p>
          <a:r>
            <a:rPr lang="en-GB" dirty="0"/>
            <a:t>Identify assets that have varying utilisation, and appropriate factors</a:t>
          </a:r>
        </a:p>
      </dgm:t>
    </dgm:pt>
    <dgm:pt modelId="{DF8E78CF-BA4A-4EC0-8549-8A685C698088}" type="parTrans" cxnId="{50AAEA9B-4764-4BC5-811D-B90FF6541913}">
      <dgm:prSet/>
      <dgm:spPr/>
      <dgm:t>
        <a:bodyPr/>
        <a:lstStyle/>
        <a:p>
          <a:endParaRPr lang="en-GB"/>
        </a:p>
      </dgm:t>
    </dgm:pt>
    <dgm:pt modelId="{73420055-4605-4B7C-AB75-FE51D6DD29E2}" type="sibTrans" cxnId="{50AAEA9B-4764-4BC5-811D-B90FF6541913}">
      <dgm:prSet/>
      <dgm:spPr/>
      <dgm:t>
        <a:bodyPr/>
        <a:lstStyle/>
        <a:p>
          <a:endParaRPr lang="en-GB"/>
        </a:p>
      </dgm:t>
    </dgm:pt>
    <dgm:pt modelId="{EFAB60A1-8D5F-4C2E-92E0-B10488201624}">
      <dgm:prSet phldrT="[Text]"/>
      <dgm:spPr/>
      <dgm:t>
        <a:bodyPr/>
        <a:lstStyle/>
        <a:p>
          <a:r>
            <a:rPr lang="en-GB" dirty="0"/>
            <a:t>Identify occupations that use different types of assets</a:t>
          </a:r>
        </a:p>
      </dgm:t>
    </dgm:pt>
    <dgm:pt modelId="{942AE063-A499-4F44-92F2-D1981EB78575}" type="parTrans" cxnId="{C126A7F4-C665-4B51-B3AE-4DDC1BF06CB1}">
      <dgm:prSet/>
      <dgm:spPr/>
      <dgm:t>
        <a:bodyPr/>
        <a:lstStyle/>
        <a:p>
          <a:endParaRPr lang="en-GB"/>
        </a:p>
      </dgm:t>
    </dgm:pt>
    <dgm:pt modelId="{7127E251-A41F-4E6E-87E8-377B04EC844A}" type="sibTrans" cxnId="{C126A7F4-C665-4B51-B3AE-4DDC1BF06CB1}">
      <dgm:prSet/>
      <dgm:spPr/>
      <dgm:t>
        <a:bodyPr/>
        <a:lstStyle/>
        <a:p>
          <a:endParaRPr lang="en-GB"/>
        </a:p>
      </dgm:t>
    </dgm:pt>
    <dgm:pt modelId="{2DE90744-18C7-46AD-AB57-C1C8A2AE6ABB}">
      <dgm:prSet phldrT="[Text]"/>
      <dgm:spPr/>
      <dgm:t>
        <a:bodyPr/>
        <a:lstStyle/>
        <a:p>
          <a:r>
            <a:rPr lang="en-GB" dirty="0"/>
            <a:t>Calculate change in actual/usual hours or relevant occupations in each industry</a:t>
          </a:r>
        </a:p>
      </dgm:t>
    </dgm:pt>
    <dgm:pt modelId="{7984ED85-6ED8-4189-8401-9D994680DC8D}" type="parTrans" cxnId="{A5F98E64-DAA5-4AE9-8DBE-E14C37285FCC}">
      <dgm:prSet/>
      <dgm:spPr/>
      <dgm:t>
        <a:bodyPr/>
        <a:lstStyle/>
        <a:p>
          <a:endParaRPr lang="en-GB"/>
        </a:p>
      </dgm:t>
    </dgm:pt>
    <dgm:pt modelId="{9C469561-5132-4D89-BA8C-DD4BE31A27B7}" type="sibTrans" cxnId="{A5F98E64-DAA5-4AE9-8DBE-E14C37285FCC}">
      <dgm:prSet/>
      <dgm:spPr/>
      <dgm:t>
        <a:bodyPr/>
        <a:lstStyle/>
        <a:p>
          <a:endParaRPr lang="en-GB"/>
        </a:p>
      </dgm:t>
    </dgm:pt>
    <dgm:pt modelId="{4F82B3A5-8DC0-4784-843A-468747FEBCE9}">
      <dgm:prSet/>
      <dgm:spPr/>
      <dgm:t>
        <a:bodyPr/>
        <a:lstStyle/>
        <a:p>
          <a:r>
            <a:rPr lang="en-GB" dirty="0"/>
            <a:t>Weight together using user cost shares</a:t>
          </a:r>
        </a:p>
      </dgm:t>
    </dgm:pt>
    <dgm:pt modelId="{B3930E7C-6E66-4152-ABFC-CEAD6A86066B}" type="parTrans" cxnId="{8F13590C-A8D9-4288-BE10-F8F6A92786CC}">
      <dgm:prSet/>
      <dgm:spPr/>
      <dgm:t>
        <a:bodyPr/>
        <a:lstStyle/>
        <a:p>
          <a:endParaRPr lang="en-GB"/>
        </a:p>
      </dgm:t>
    </dgm:pt>
    <dgm:pt modelId="{14A39FD3-64D2-4B6F-BA17-CC876A0FC63E}" type="sibTrans" cxnId="{8F13590C-A8D9-4288-BE10-F8F6A92786CC}">
      <dgm:prSet/>
      <dgm:spPr/>
      <dgm:t>
        <a:bodyPr/>
        <a:lstStyle/>
        <a:p>
          <a:endParaRPr lang="en-GB"/>
        </a:p>
      </dgm:t>
    </dgm:pt>
    <dgm:pt modelId="{A928E5DE-E769-4EA0-9053-D6AFBDF557EF}" type="pres">
      <dgm:prSet presAssocID="{6339A1F2-DC90-45C7-A2B1-E2EC5D1CF4BB}" presName="CompostProcess" presStyleCnt="0">
        <dgm:presLayoutVars>
          <dgm:dir/>
          <dgm:resizeHandles val="exact"/>
        </dgm:presLayoutVars>
      </dgm:prSet>
      <dgm:spPr/>
    </dgm:pt>
    <dgm:pt modelId="{4EB99C39-2008-4D79-8DB2-760259B29130}" type="pres">
      <dgm:prSet presAssocID="{6339A1F2-DC90-45C7-A2B1-E2EC5D1CF4BB}" presName="arrow" presStyleLbl="bgShp" presStyleIdx="0" presStyleCnt="1" custScaleX="99105" custScaleY="84869"/>
      <dgm:spPr/>
    </dgm:pt>
    <dgm:pt modelId="{7FD52A85-4D11-4ED4-AE2D-E4D5CA963F49}" type="pres">
      <dgm:prSet presAssocID="{6339A1F2-DC90-45C7-A2B1-E2EC5D1CF4BB}" presName="linearProcess" presStyleCnt="0"/>
      <dgm:spPr/>
    </dgm:pt>
    <dgm:pt modelId="{3969C059-BA02-4537-B051-4C9DDABAD32D}" type="pres">
      <dgm:prSet presAssocID="{8A785C19-80B1-44C0-9C69-38F176133B0C}" presName="textNode" presStyleLbl="node1" presStyleIdx="0" presStyleCnt="4">
        <dgm:presLayoutVars>
          <dgm:bulletEnabled val="1"/>
        </dgm:presLayoutVars>
      </dgm:prSet>
      <dgm:spPr/>
    </dgm:pt>
    <dgm:pt modelId="{0D762AFC-8D87-4007-9E79-359903FD3D62}" type="pres">
      <dgm:prSet presAssocID="{73420055-4605-4B7C-AB75-FE51D6DD29E2}" presName="sibTrans" presStyleCnt="0"/>
      <dgm:spPr/>
    </dgm:pt>
    <dgm:pt modelId="{C94A8FAE-CEEF-4FB0-9912-7C2000ACBF34}" type="pres">
      <dgm:prSet presAssocID="{EFAB60A1-8D5F-4C2E-92E0-B10488201624}" presName="textNode" presStyleLbl="node1" presStyleIdx="1" presStyleCnt="4">
        <dgm:presLayoutVars>
          <dgm:bulletEnabled val="1"/>
        </dgm:presLayoutVars>
      </dgm:prSet>
      <dgm:spPr/>
    </dgm:pt>
    <dgm:pt modelId="{48BC3F40-B127-491A-9F8D-D0F6E00D95BF}" type="pres">
      <dgm:prSet presAssocID="{7127E251-A41F-4E6E-87E8-377B04EC844A}" presName="sibTrans" presStyleCnt="0"/>
      <dgm:spPr/>
    </dgm:pt>
    <dgm:pt modelId="{124A89AF-6E80-4C08-9070-A89EA7B838E3}" type="pres">
      <dgm:prSet presAssocID="{2DE90744-18C7-46AD-AB57-C1C8A2AE6ABB}" presName="textNode" presStyleLbl="node1" presStyleIdx="2" presStyleCnt="4">
        <dgm:presLayoutVars>
          <dgm:bulletEnabled val="1"/>
        </dgm:presLayoutVars>
      </dgm:prSet>
      <dgm:spPr/>
    </dgm:pt>
    <dgm:pt modelId="{15C17A15-D733-464B-A50D-FF4EFA31A288}" type="pres">
      <dgm:prSet presAssocID="{9C469561-5132-4D89-BA8C-DD4BE31A27B7}" presName="sibTrans" presStyleCnt="0"/>
      <dgm:spPr/>
    </dgm:pt>
    <dgm:pt modelId="{D4227059-963E-4098-A6D6-3510F759F2FB}" type="pres">
      <dgm:prSet presAssocID="{4F82B3A5-8DC0-4784-843A-468747FEBCE9}" presName="textNode" presStyleLbl="node1" presStyleIdx="3" presStyleCnt="4">
        <dgm:presLayoutVars>
          <dgm:bulletEnabled val="1"/>
        </dgm:presLayoutVars>
      </dgm:prSet>
      <dgm:spPr/>
    </dgm:pt>
  </dgm:ptLst>
  <dgm:cxnLst>
    <dgm:cxn modelId="{8F13590C-A8D9-4288-BE10-F8F6A92786CC}" srcId="{6339A1F2-DC90-45C7-A2B1-E2EC5D1CF4BB}" destId="{4F82B3A5-8DC0-4784-843A-468747FEBCE9}" srcOrd="3" destOrd="0" parTransId="{B3930E7C-6E66-4152-ABFC-CEAD6A86066B}" sibTransId="{14A39FD3-64D2-4B6F-BA17-CC876A0FC63E}"/>
    <dgm:cxn modelId="{A37ED35C-4340-4639-BC0F-5109FA9C5056}" type="presOf" srcId="{4F82B3A5-8DC0-4784-843A-468747FEBCE9}" destId="{D4227059-963E-4098-A6D6-3510F759F2FB}" srcOrd="0" destOrd="0" presId="urn:microsoft.com/office/officeart/2005/8/layout/hProcess9"/>
    <dgm:cxn modelId="{D386D843-B338-409B-A590-97A4887BACAF}" type="presOf" srcId="{6339A1F2-DC90-45C7-A2B1-E2EC5D1CF4BB}" destId="{A928E5DE-E769-4EA0-9053-D6AFBDF557EF}" srcOrd="0" destOrd="0" presId="urn:microsoft.com/office/officeart/2005/8/layout/hProcess9"/>
    <dgm:cxn modelId="{A5F98E64-DAA5-4AE9-8DBE-E14C37285FCC}" srcId="{6339A1F2-DC90-45C7-A2B1-E2EC5D1CF4BB}" destId="{2DE90744-18C7-46AD-AB57-C1C8A2AE6ABB}" srcOrd="2" destOrd="0" parTransId="{7984ED85-6ED8-4189-8401-9D994680DC8D}" sibTransId="{9C469561-5132-4D89-BA8C-DD4BE31A27B7}"/>
    <dgm:cxn modelId="{9D02A34C-E5FB-45B7-B404-D6BBE09DA031}" type="presOf" srcId="{8A785C19-80B1-44C0-9C69-38F176133B0C}" destId="{3969C059-BA02-4537-B051-4C9DDABAD32D}" srcOrd="0" destOrd="0" presId="urn:microsoft.com/office/officeart/2005/8/layout/hProcess9"/>
    <dgm:cxn modelId="{50AAEA9B-4764-4BC5-811D-B90FF6541913}" srcId="{6339A1F2-DC90-45C7-A2B1-E2EC5D1CF4BB}" destId="{8A785C19-80B1-44C0-9C69-38F176133B0C}" srcOrd="0" destOrd="0" parTransId="{DF8E78CF-BA4A-4EC0-8549-8A685C698088}" sibTransId="{73420055-4605-4B7C-AB75-FE51D6DD29E2}"/>
    <dgm:cxn modelId="{3C7454DE-B44A-4DFA-8AB5-61FED38BD59C}" type="presOf" srcId="{2DE90744-18C7-46AD-AB57-C1C8A2AE6ABB}" destId="{124A89AF-6E80-4C08-9070-A89EA7B838E3}" srcOrd="0" destOrd="0" presId="urn:microsoft.com/office/officeart/2005/8/layout/hProcess9"/>
    <dgm:cxn modelId="{C126A7F4-C665-4B51-B3AE-4DDC1BF06CB1}" srcId="{6339A1F2-DC90-45C7-A2B1-E2EC5D1CF4BB}" destId="{EFAB60A1-8D5F-4C2E-92E0-B10488201624}" srcOrd="1" destOrd="0" parTransId="{942AE063-A499-4F44-92F2-D1981EB78575}" sibTransId="{7127E251-A41F-4E6E-87E8-377B04EC844A}"/>
    <dgm:cxn modelId="{07F611F5-62FE-419B-883E-27582EF345EC}" type="presOf" srcId="{EFAB60A1-8D5F-4C2E-92E0-B10488201624}" destId="{C94A8FAE-CEEF-4FB0-9912-7C2000ACBF34}" srcOrd="0" destOrd="0" presId="urn:microsoft.com/office/officeart/2005/8/layout/hProcess9"/>
    <dgm:cxn modelId="{0F2C88C4-665F-4364-AE5F-994D2D2F7312}" type="presParOf" srcId="{A928E5DE-E769-4EA0-9053-D6AFBDF557EF}" destId="{4EB99C39-2008-4D79-8DB2-760259B29130}" srcOrd="0" destOrd="0" presId="urn:microsoft.com/office/officeart/2005/8/layout/hProcess9"/>
    <dgm:cxn modelId="{FB2186F6-FF18-40D1-8ED4-4BB79F232275}" type="presParOf" srcId="{A928E5DE-E769-4EA0-9053-D6AFBDF557EF}" destId="{7FD52A85-4D11-4ED4-AE2D-E4D5CA963F49}" srcOrd="1" destOrd="0" presId="urn:microsoft.com/office/officeart/2005/8/layout/hProcess9"/>
    <dgm:cxn modelId="{046CFC15-61BB-4F3D-BC54-211ECA715983}" type="presParOf" srcId="{7FD52A85-4D11-4ED4-AE2D-E4D5CA963F49}" destId="{3969C059-BA02-4537-B051-4C9DDABAD32D}" srcOrd="0" destOrd="0" presId="urn:microsoft.com/office/officeart/2005/8/layout/hProcess9"/>
    <dgm:cxn modelId="{5724A885-6BC8-4525-9C29-9C1335BDF6E7}" type="presParOf" srcId="{7FD52A85-4D11-4ED4-AE2D-E4D5CA963F49}" destId="{0D762AFC-8D87-4007-9E79-359903FD3D62}" srcOrd="1" destOrd="0" presId="urn:microsoft.com/office/officeart/2005/8/layout/hProcess9"/>
    <dgm:cxn modelId="{B1161E22-5249-400B-ABB9-8AA6FBDC8D7F}" type="presParOf" srcId="{7FD52A85-4D11-4ED4-AE2D-E4D5CA963F49}" destId="{C94A8FAE-CEEF-4FB0-9912-7C2000ACBF34}" srcOrd="2" destOrd="0" presId="urn:microsoft.com/office/officeart/2005/8/layout/hProcess9"/>
    <dgm:cxn modelId="{96B4A250-E7C5-46FA-8511-234FCD97DB83}" type="presParOf" srcId="{7FD52A85-4D11-4ED4-AE2D-E4D5CA963F49}" destId="{48BC3F40-B127-491A-9F8D-D0F6E00D95BF}" srcOrd="3" destOrd="0" presId="urn:microsoft.com/office/officeart/2005/8/layout/hProcess9"/>
    <dgm:cxn modelId="{F81D7300-82F3-4456-AD26-C9BCA3BC7A26}" type="presParOf" srcId="{7FD52A85-4D11-4ED4-AE2D-E4D5CA963F49}" destId="{124A89AF-6E80-4C08-9070-A89EA7B838E3}" srcOrd="4" destOrd="0" presId="urn:microsoft.com/office/officeart/2005/8/layout/hProcess9"/>
    <dgm:cxn modelId="{C529F0F4-FF70-4926-8322-EAA720B861E8}" type="presParOf" srcId="{7FD52A85-4D11-4ED4-AE2D-E4D5CA963F49}" destId="{15C17A15-D733-464B-A50D-FF4EFA31A288}" srcOrd="5" destOrd="0" presId="urn:microsoft.com/office/officeart/2005/8/layout/hProcess9"/>
    <dgm:cxn modelId="{3554469A-4556-4E05-81E0-DB232D291C7E}" type="presParOf" srcId="{7FD52A85-4D11-4ED4-AE2D-E4D5CA963F49}" destId="{D4227059-963E-4098-A6D6-3510F759F2F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52B70-01E3-4456-A594-9BBD4A196620}" type="doc">
      <dgm:prSet loTypeId="urn:microsoft.com/office/officeart/2005/8/layout/process1" loCatId="process" qsTypeId="urn:microsoft.com/office/officeart/2005/8/quickstyle/simple1" qsCatId="simple" csTypeId="urn:microsoft.com/office/officeart/2005/8/colors/accent1_2" csCatId="accent1" phldr="1"/>
      <dgm:spPr/>
    </dgm:pt>
    <dgm:pt modelId="{25EEF103-E138-42C6-B69C-6AAC00DCECFA}">
      <dgm:prSet phldrT="[Text]"/>
      <dgm:spPr/>
      <dgm:t>
        <a:bodyPr/>
        <a:lstStyle/>
        <a:p>
          <a:r>
            <a:rPr lang="en-GB" dirty="0"/>
            <a:t>Calculate actual/usual hours, for relevant occupations, by industry</a:t>
          </a:r>
        </a:p>
      </dgm:t>
    </dgm:pt>
    <dgm:pt modelId="{83330590-0CC2-416B-9193-F8192219841F}" type="parTrans" cxnId="{D6A4A0D6-0603-4F7C-B3A0-816DD3DDC2DC}">
      <dgm:prSet/>
      <dgm:spPr/>
      <dgm:t>
        <a:bodyPr/>
        <a:lstStyle/>
        <a:p>
          <a:endParaRPr lang="en-GB"/>
        </a:p>
      </dgm:t>
    </dgm:pt>
    <dgm:pt modelId="{54097EF8-0960-4851-8910-9F3127DA7106}" type="sibTrans" cxnId="{D6A4A0D6-0603-4F7C-B3A0-816DD3DDC2DC}">
      <dgm:prSet/>
      <dgm:spPr/>
      <dgm:t>
        <a:bodyPr/>
        <a:lstStyle/>
        <a:p>
          <a:endParaRPr lang="en-GB"/>
        </a:p>
      </dgm:t>
    </dgm:pt>
    <dgm:pt modelId="{117CF32A-93CF-41B4-A872-BDE84F9D94C4}">
      <dgm:prSet phldrT="[Text]"/>
      <dgm:spPr/>
      <dgm:t>
        <a:bodyPr/>
        <a:lstStyle/>
        <a:p>
          <a:r>
            <a:rPr lang="en-GB" dirty="0"/>
            <a:t>Multiply by asset-specific factor (the degree to which capital services depend on use)</a:t>
          </a:r>
        </a:p>
      </dgm:t>
    </dgm:pt>
    <dgm:pt modelId="{5FF9374D-529C-45BA-BA83-03CD2B764636}" type="parTrans" cxnId="{02605450-0F80-48ED-809E-D862C335548B}">
      <dgm:prSet/>
      <dgm:spPr/>
      <dgm:t>
        <a:bodyPr/>
        <a:lstStyle/>
        <a:p>
          <a:endParaRPr lang="en-GB"/>
        </a:p>
      </dgm:t>
    </dgm:pt>
    <dgm:pt modelId="{F9DDB205-2F26-42CE-8709-FDE680468AA4}" type="sibTrans" cxnId="{02605450-0F80-48ED-809E-D862C335548B}">
      <dgm:prSet/>
      <dgm:spPr/>
      <dgm:t>
        <a:bodyPr/>
        <a:lstStyle/>
        <a:p>
          <a:endParaRPr lang="en-GB"/>
        </a:p>
      </dgm:t>
    </dgm:pt>
    <dgm:pt modelId="{92828B2F-911B-4997-8A74-A450EC7C72B9}">
      <dgm:prSet phldrT="[Text]"/>
      <dgm:spPr/>
      <dgm:t>
        <a:bodyPr/>
        <a:lstStyle/>
        <a:p>
          <a:r>
            <a:rPr lang="en-GB" dirty="0"/>
            <a:t>Aggregate by user cost shares (across assets and industries)</a:t>
          </a:r>
        </a:p>
      </dgm:t>
    </dgm:pt>
    <dgm:pt modelId="{AA0DD5AE-6F8B-4378-AF4F-42A001D57454}" type="parTrans" cxnId="{23A7796E-7319-4D3B-BF53-967D1E30608F}">
      <dgm:prSet/>
      <dgm:spPr/>
      <dgm:t>
        <a:bodyPr/>
        <a:lstStyle/>
        <a:p>
          <a:endParaRPr lang="en-GB"/>
        </a:p>
      </dgm:t>
    </dgm:pt>
    <dgm:pt modelId="{93D5F8E6-0A01-4DE3-8DA5-09E1B57FDCB2}" type="sibTrans" cxnId="{23A7796E-7319-4D3B-BF53-967D1E30608F}">
      <dgm:prSet/>
      <dgm:spPr/>
      <dgm:t>
        <a:bodyPr/>
        <a:lstStyle/>
        <a:p>
          <a:endParaRPr lang="en-GB"/>
        </a:p>
      </dgm:t>
    </dgm:pt>
    <dgm:pt modelId="{9C0B2FE1-A2A4-4062-91C3-DAFB7B0828E2}" type="pres">
      <dgm:prSet presAssocID="{54552B70-01E3-4456-A594-9BBD4A196620}" presName="Name0" presStyleCnt="0">
        <dgm:presLayoutVars>
          <dgm:dir/>
          <dgm:resizeHandles val="exact"/>
        </dgm:presLayoutVars>
      </dgm:prSet>
      <dgm:spPr/>
    </dgm:pt>
    <dgm:pt modelId="{C6644C8F-1A28-412B-98AD-5376DACBA240}" type="pres">
      <dgm:prSet presAssocID="{25EEF103-E138-42C6-B69C-6AAC00DCECFA}" presName="node" presStyleLbl="node1" presStyleIdx="0" presStyleCnt="3">
        <dgm:presLayoutVars>
          <dgm:bulletEnabled val="1"/>
        </dgm:presLayoutVars>
      </dgm:prSet>
      <dgm:spPr/>
    </dgm:pt>
    <dgm:pt modelId="{53330A8B-D3C7-49DC-9D70-33E317FA41E8}" type="pres">
      <dgm:prSet presAssocID="{54097EF8-0960-4851-8910-9F3127DA7106}" presName="sibTrans" presStyleLbl="sibTrans2D1" presStyleIdx="0" presStyleCnt="2"/>
      <dgm:spPr/>
    </dgm:pt>
    <dgm:pt modelId="{F95AA1AD-B122-4CD3-BF8B-F8801F9BB588}" type="pres">
      <dgm:prSet presAssocID="{54097EF8-0960-4851-8910-9F3127DA7106}" presName="connectorText" presStyleLbl="sibTrans2D1" presStyleIdx="0" presStyleCnt="2"/>
      <dgm:spPr/>
    </dgm:pt>
    <dgm:pt modelId="{403CBA9F-BB88-497C-A1A1-CAD4E56F76DE}" type="pres">
      <dgm:prSet presAssocID="{117CF32A-93CF-41B4-A872-BDE84F9D94C4}" presName="node" presStyleLbl="node1" presStyleIdx="1" presStyleCnt="3">
        <dgm:presLayoutVars>
          <dgm:bulletEnabled val="1"/>
        </dgm:presLayoutVars>
      </dgm:prSet>
      <dgm:spPr/>
    </dgm:pt>
    <dgm:pt modelId="{33960823-ECD5-4B67-B663-B1B1A32B7BF6}" type="pres">
      <dgm:prSet presAssocID="{F9DDB205-2F26-42CE-8709-FDE680468AA4}" presName="sibTrans" presStyleLbl="sibTrans2D1" presStyleIdx="1" presStyleCnt="2"/>
      <dgm:spPr/>
    </dgm:pt>
    <dgm:pt modelId="{F2D96559-54DF-4F98-AB59-3B4FEC76C8FD}" type="pres">
      <dgm:prSet presAssocID="{F9DDB205-2F26-42CE-8709-FDE680468AA4}" presName="connectorText" presStyleLbl="sibTrans2D1" presStyleIdx="1" presStyleCnt="2"/>
      <dgm:spPr/>
    </dgm:pt>
    <dgm:pt modelId="{6A6E276F-D486-4728-B557-76D79F8677D6}" type="pres">
      <dgm:prSet presAssocID="{92828B2F-911B-4997-8A74-A450EC7C72B9}" presName="node" presStyleLbl="node1" presStyleIdx="2" presStyleCnt="3">
        <dgm:presLayoutVars>
          <dgm:bulletEnabled val="1"/>
        </dgm:presLayoutVars>
      </dgm:prSet>
      <dgm:spPr/>
    </dgm:pt>
  </dgm:ptLst>
  <dgm:cxnLst>
    <dgm:cxn modelId="{18069C06-9E19-4447-8F75-FF690C718519}" type="presOf" srcId="{54552B70-01E3-4456-A594-9BBD4A196620}" destId="{9C0B2FE1-A2A4-4062-91C3-DAFB7B0828E2}" srcOrd="0" destOrd="0" presId="urn:microsoft.com/office/officeart/2005/8/layout/process1"/>
    <dgm:cxn modelId="{018E7247-69D8-4B5B-966D-6B845570C0DB}" type="presOf" srcId="{F9DDB205-2F26-42CE-8709-FDE680468AA4}" destId="{F2D96559-54DF-4F98-AB59-3B4FEC76C8FD}" srcOrd="1" destOrd="0" presId="urn:microsoft.com/office/officeart/2005/8/layout/process1"/>
    <dgm:cxn modelId="{23A7796E-7319-4D3B-BF53-967D1E30608F}" srcId="{54552B70-01E3-4456-A594-9BBD4A196620}" destId="{92828B2F-911B-4997-8A74-A450EC7C72B9}" srcOrd="2" destOrd="0" parTransId="{AA0DD5AE-6F8B-4378-AF4F-42A001D57454}" sibTransId="{93D5F8E6-0A01-4DE3-8DA5-09E1B57FDCB2}"/>
    <dgm:cxn modelId="{02605450-0F80-48ED-809E-D862C335548B}" srcId="{54552B70-01E3-4456-A594-9BBD4A196620}" destId="{117CF32A-93CF-41B4-A872-BDE84F9D94C4}" srcOrd="1" destOrd="0" parTransId="{5FF9374D-529C-45BA-BA83-03CD2B764636}" sibTransId="{F9DDB205-2F26-42CE-8709-FDE680468AA4}"/>
    <dgm:cxn modelId="{34A8608F-B577-4862-8179-52DB78E3F026}" type="presOf" srcId="{25EEF103-E138-42C6-B69C-6AAC00DCECFA}" destId="{C6644C8F-1A28-412B-98AD-5376DACBA240}" srcOrd="0" destOrd="0" presId="urn:microsoft.com/office/officeart/2005/8/layout/process1"/>
    <dgm:cxn modelId="{7CFAD894-FD0C-42E7-AA45-F6367746595C}" type="presOf" srcId="{54097EF8-0960-4851-8910-9F3127DA7106}" destId="{F95AA1AD-B122-4CD3-BF8B-F8801F9BB588}" srcOrd="1" destOrd="0" presId="urn:microsoft.com/office/officeart/2005/8/layout/process1"/>
    <dgm:cxn modelId="{B29EA09C-6E60-43B8-8F00-427C03D50FA3}" type="presOf" srcId="{117CF32A-93CF-41B4-A872-BDE84F9D94C4}" destId="{403CBA9F-BB88-497C-A1A1-CAD4E56F76DE}" srcOrd="0" destOrd="0" presId="urn:microsoft.com/office/officeart/2005/8/layout/process1"/>
    <dgm:cxn modelId="{181D66C9-85E9-4E07-BDFF-9FD566E2EA73}" type="presOf" srcId="{F9DDB205-2F26-42CE-8709-FDE680468AA4}" destId="{33960823-ECD5-4B67-B663-B1B1A32B7BF6}" srcOrd="0" destOrd="0" presId="urn:microsoft.com/office/officeart/2005/8/layout/process1"/>
    <dgm:cxn modelId="{D6A4A0D6-0603-4F7C-B3A0-816DD3DDC2DC}" srcId="{54552B70-01E3-4456-A594-9BBD4A196620}" destId="{25EEF103-E138-42C6-B69C-6AAC00DCECFA}" srcOrd="0" destOrd="0" parTransId="{83330590-0CC2-416B-9193-F8192219841F}" sibTransId="{54097EF8-0960-4851-8910-9F3127DA7106}"/>
    <dgm:cxn modelId="{D8FC26DD-A075-473F-81EE-FADD613668BB}" type="presOf" srcId="{54097EF8-0960-4851-8910-9F3127DA7106}" destId="{53330A8B-D3C7-49DC-9D70-33E317FA41E8}" srcOrd="0" destOrd="0" presId="urn:microsoft.com/office/officeart/2005/8/layout/process1"/>
    <dgm:cxn modelId="{24EB67DE-1AFF-4817-94AC-E5335085862F}" type="presOf" srcId="{92828B2F-911B-4997-8A74-A450EC7C72B9}" destId="{6A6E276F-D486-4728-B557-76D79F8677D6}" srcOrd="0" destOrd="0" presId="urn:microsoft.com/office/officeart/2005/8/layout/process1"/>
    <dgm:cxn modelId="{414AEB15-6D1E-4F1F-9499-056F7F12301C}" type="presParOf" srcId="{9C0B2FE1-A2A4-4062-91C3-DAFB7B0828E2}" destId="{C6644C8F-1A28-412B-98AD-5376DACBA240}" srcOrd="0" destOrd="0" presId="urn:microsoft.com/office/officeart/2005/8/layout/process1"/>
    <dgm:cxn modelId="{22CBB5EF-9EE4-4CA8-8A1B-1DA274C42BCD}" type="presParOf" srcId="{9C0B2FE1-A2A4-4062-91C3-DAFB7B0828E2}" destId="{53330A8B-D3C7-49DC-9D70-33E317FA41E8}" srcOrd="1" destOrd="0" presId="urn:microsoft.com/office/officeart/2005/8/layout/process1"/>
    <dgm:cxn modelId="{6D33B875-EEF1-444D-A0AC-11D2F003ABF3}" type="presParOf" srcId="{53330A8B-D3C7-49DC-9D70-33E317FA41E8}" destId="{F95AA1AD-B122-4CD3-BF8B-F8801F9BB588}" srcOrd="0" destOrd="0" presId="urn:microsoft.com/office/officeart/2005/8/layout/process1"/>
    <dgm:cxn modelId="{D965D580-CAE9-4BCE-B52C-F73CE4A7D61F}" type="presParOf" srcId="{9C0B2FE1-A2A4-4062-91C3-DAFB7B0828E2}" destId="{403CBA9F-BB88-497C-A1A1-CAD4E56F76DE}" srcOrd="2" destOrd="0" presId="urn:microsoft.com/office/officeart/2005/8/layout/process1"/>
    <dgm:cxn modelId="{29CBEB16-D896-4C64-AA09-307895E55650}" type="presParOf" srcId="{9C0B2FE1-A2A4-4062-91C3-DAFB7B0828E2}" destId="{33960823-ECD5-4B67-B663-B1B1A32B7BF6}" srcOrd="3" destOrd="0" presId="urn:microsoft.com/office/officeart/2005/8/layout/process1"/>
    <dgm:cxn modelId="{1F1DE88F-46F7-4C5D-A72E-B8B27785C31E}" type="presParOf" srcId="{33960823-ECD5-4B67-B663-B1B1A32B7BF6}" destId="{F2D96559-54DF-4F98-AB59-3B4FEC76C8FD}" srcOrd="0" destOrd="0" presId="urn:microsoft.com/office/officeart/2005/8/layout/process1"/>
    <dgm:cxn modelId="{229E426A-7154-4C19-AEC0-E050228E412F}" type="presParOf" srcId="{9C0B2FE1-A2A4-4062-91C3-DAFB7B0828E2}" destId="{6A6E276F-D486-4728-B557-76D79F8677D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99C39-2008-4D79-8DB2-760259B29130}">
      <dsp:nvSpPr>
        <dsp:cNvPr id="0" name=""/>
        <dsp:cNvSpPr/>
      </dsp:nvSpPr>
      <dsp:spPr>
        <a:xfrm>
          <a:off x="828668" y="352798"/>
          <a:ext cx="8858262" cy="395765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69C059-BA02-4537-B051-4C9DDABAD32D}">
      <dsp:nvSpPr>
        <dsp:cNvPr id="0" name=""/>
        <dsp:cNvSpPr/>
      </dsp:nvSpPr>
      <dsp:spPr>
        <a:xfrm>
          <a:off x="5262" y="1398975"/>
          <a:ext cx="2531343" cy="1865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Identify assets that have varying utilisation, and appropriate factors</a:t>
          </a:r>
        </a:p>
      </dsp:txBody>
      <dsp:txXfrm>
        <a:off x="96318" y="1490031"/>
        <a:ext cx="2349231" cy="1683188"/>
      </dsp:txXfrm>
    </dsp:sp>
    <dsp:sp modelId="{C94A8FAE-CEEF-4FB0-9912-7C2000ACBF34}">
      <dsp:nvSpPr>
        <dsp:cNvPr id="0" name=""/>
        <dsp:cNvSpPr/>
      </dsp:nvSpPr>
      <dsp:spPr>
        <a:xfrm>
          <a:off x="2663173" y="1398975"/>
          <a:ext cx="2531343" cy="1865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Identify occupations that use different types of assets</a:t>
          </a:r>
        </a:p>
      </dsp:txBody>
      <dsp:txXfrm>
        <a:off x="2754229" y="1490031"/>
        <a:ext cx="2349231" cy="1683188"/>
      </dsp:txXfrm>
    </dsp:sp>
    <dsp:sp modelId="{124A89AF-6E80-4C08-9070-A89EA7B838E3}">
      <dsp:nvSpPr>
        <dsp:cNvPr id="0" name=""/>
        <dsp:cNvSpPr/>
      </dsp:nvSpPr>
      <dsp:spPr>
        <a:xfrm>
          <a:off x="5321083" y="1398975"/>
          <a:ext cx="2531343" cy="1865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Calculate change in actual/usual hours or relevant occupations in each industry</a:t>
          </a:r>
        </a:p>
      </dsp:txBody>
      <dsp:txXfrm>
        <a:off x="5412139" y="1490031"/>
        <a:ext cx="2349231" cy="1683188"/>
      </dsp:txXfrm>
    </dsp:sp>
    <dsp:sp modelId="{D4227059-963E-4098-A6D6-3510F759F2FB}">
      <dsp:nvSpPr>
        <dsp:cNvPr id="0" name=""/>
        <dsp:cNvSpPr/>
      </dsp:nvSpPr>
      <dsp:spPr>
        <a:xfrm>
          <a:off x="7978993" y="1398975"/>
          <a:ext cx="2531343" cy="1865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Weight together using user cost shares</a:t>
          </a:r>
        </a:p>
      </dsp:txBody>
      <dsp:txXfrm>
        <a:off x="8070049" y="1490031"/>
        <a:ext cx="2349231" cy="1683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44C8F-1A28-412B-98AD-5376DACBA240}">
      <dsp:nvSpPr>
        <dsp:cNvPr id="0" name=""/>
        <dsp:cNvSpPr/>
      </dsp:nvSpPr>
      <dsp:spPr>
        <a:xfrm>
          <a:off x="9242" y="973092"/>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Calculate actual/usual hours, for relevant occupations, by industry</a:t>
          </a:r>
        </a:p>
      </dsp:txBody>
      <dsp:txXfrm>
        <a:off x="57787" y="1021637"/>
        <a:ext cx="2665308" cy="1560349"/>
      </dsp:txXfrm>
    </dsp:sp>
    <dsp:sp modelId="{53330A8B-D3C7-49DC-9D70-33E317FA41E8}">
      <dsp:nvSpPr>
        <dsp:cNvPr id="0" name=""/>
        <dsp:cNvSpPr/>
      </dsp:nvSpPr>
      <dsp:spPr>
        <a:xfrm>
          <a:off x="3047880" y="1459275"/>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3047880" y="1596290"/>
        <a:ext cx="409940" cy="411044"/>
      </dsp:txXfrm>
    </dsp:sp>
    <dsp:sp modelId="{403CBA9F-BB88-497C-A1A1-CAD4E56F76DE}">
      <dsp:nvSpPr>
        <dsp:cNvPr id="0" name=""/>
        <dsp:cNvSpPr/>
      </dsp:nvSpPr>
      <dsp:spPr>
        <a:xfrm>
          <a:off x="3876600" y="973092"/>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Multiply by asset-specific factor (the degree to which capital services depend on use)</a:t>
          </a:r>
        </a:p>
      </dsp:txBody>
      <dsp:txXfrm>
        <a:off x="3925145" y="1021637"/>
        <a:ext cx="2665308" cy="1560349"/>
      </dsp:txXfrm>
    </dsp:sp>
    <dsp:sp modelId="{33960823-ECD5-4B67-B663-B1B1A32B7BF6}">
      <dsp:nvSpPr>
        <dsp:cNvPr id="0" name=""/>
        <dsp:cNvSpPr/>
      </dsp:nvSpPr>
      <dsp:spPr>
        <a:xfrm>
          <a:off x="6915239" y="1459275"/>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915239" y="1596290"/>
        <a:ext cx="409940" cy="411044"/>
      </dsp:txXfrm>
    </dsp:sp>
    <dsp:sp modelId="{6A6E276F-D486-4728-B557-76D79F8677D6}">
      <dsp:nvSpPr>
        <dsp:cNvPr id="0" name=""/>
        <dsp:cNvSpPr/>
      </dsp:nvSpPr>
      <dsp:spPr>
        <a:xfrm>
          <a:off x="7743958" y="973092"/>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Aggregate by user cost shares (across assets and industries)</a:t>
          </a:r>
        </a:p>
      </dsp:txBody>
      <dsp:txXfrm>
        <a:off x="7792503" y="1021637"/>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B25BE804-73D7-4510-A9CE-12E2EFB5B297}" type="datetimeFigureOut">
              <a:rPr lang="en-GB" smtClean="0"/>
              <a:t>17/03/2022</a:t>
            </a:fld>
            <a:endParaRPr lang="en-GB"/>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718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9750"/>
            <a:ext cx="2971800" cy="496888"/>
          </a:xfrm>
          <a:prstGeom prst="rect">
            <a:avLst/>
          </a:prstGeom>
        </p:spPr>
        <p:txBody>
          <a:bodyPr vert="horz" lIns="91440" tIns="45720" rIns="91440" bIns="45720" rtlCol="0" anchor="b"/>
          <a:lstStyle>
            <a:lvl1pPr algn="r">
              <a:defRPr sz="1200"/>
            </a:lvl1pPr>
          </a:lstStyle>
          <a:p>
            <a:fld id="{C3838345-D55E-459A-BEC2-ED93B8BA4F44}" type="slidenum">
              <a:rPr lang="en-GB" smtClean="0"/>
              <a:t>‹#›</a:t>
            </a:fld>
            <a:endParaRPr lang="en-GB"/>
          </a:p>
        </p:txBody>
      </p:sp>
    </p:spTree>
    <p:extLst>
      <p:ext uri="{BB962C8B-B14F-4D97-AF65-F5344CB8AC3E}">
        <p14:creationId xmlns:p14="http://schemas.microsoft.com/office/powerpoint/2010/main" val="121672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895EDB-6B5D-864C-AC6A-318791A1A935}" type="slidenum">
              <a:rPr lang="en-US" smtClean="0"/>
              <a:t>1</a:t>
            </a:fld>
            <a:endParaRPr lang="en-US"/>
          </a:p>
        </p:txBody>
      </p:sp>
    </p:spTree>
    <p:extLst>
      <p:ext uri="{BB962C8B-B14F-4D97-AF65-F5344CB8AC3E}">
        <p14:creationId xmlns:p14="http://schemas.microsoft.com/office/powerpoint/2010/main" val="420737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838345-D55E-459A-BEC2-ED93B8BA4F44}" type="slidenum">
              <a:rPr lang="en-GB" smtClean="0"/>
              <a:t>27</a:t>
            </a:fld>
            <a:endParaRPr lang="en-GB"/>
          </a:p>
        </p:txBody>
      </p:sp>
    </p:spTree>
    <p:extLst>
      <p:ext uri="{BB962C8B-B14F-4D97-AF65-F5344CB8AC3E}">
        <p14:creationId xmlns:p14="http://schemas.microsoft.com/office/powerpoint/2010/main" val="230775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838345-D55E-459A-BEC2-ED93B8BA4F44}" type="slidenum">
              <a:rPr lang="en-GB" smtClean="0"/>
              <a:t>41</a:t>
            </a:fld>
            <a:endParaRPr lang="en-GB"/>
          </a:p>
        </p:txBody>
      </p:sp>
    </p:spTree>
    <p:extLst>
      <p:ext uri="{BB962C8B-B14F-4D97-AF65-F5344CB8AC3E}">
        <p14:creationId xmlns:p14="http://schemas.microsoft.com/office/powerpoint/2010/main" val="3653149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BIG%20DISK:ONS_Final%20Logos%20Folder%2028.02.08:NEW%20ONS%20Logos:JPEG%20HI:ONS_RGB.jp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unsplash.com/photos/B3lqlg256m8?utm_source=unsplash&amp;utm_medium=referral&amp;utm_content=creditCopyText" TargetMode="External"/><Relationship Id="rId2" Type="http://schemas.openxmlformats.org/officeDocument/2006/relationships/image" Target="../media/image7.jpg"/><Relationship Id="rId1" Type="http://schemas.openxmlformats.org/officeDocument/2006/relationships/slideMaster" Target="../slideMasters/slideMaster3.xml"/><Relationship Id="rId5" Type="http://schemas.openxmlformats.org/officeDocument/2006/relationships/image" Target="../media/image5.emf"/><Relationship Id="rId4" Type="http://schemas.openxmlformats.org/officeDocument/2006/relationships/hyperlink" Target="https://unsplash.com/search/photos/presentation?utm_source=unsplash&amp;utm_medium=referral&amp;utm_content=creditCopyText" TargetMode="Externa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8" descr="BIG DISK:ONS_Final Logos Folder 28.02.08:NEW ONS Logos:JPEG HI:ONS_RGB.jpg"/>
          <p:cNvPicPr>
            <a:picLocks noChangeAspect="1" noChangeArrowheads="1"/>
          </p:cNvPicPr>
          <p:nvPr/>
        </p:nvPicPr>
        <p:blipFill>
          <a:blip r:embed="rId3" r:link="rId4" cstate="print"/>
          <a:srcRect/>
          <a:stretch>
            <a:fillRect/>
          </a:stretch>
        </p:blipFill>
        <p:spPr bwMode="auto">
          <a:xfrm>
            <a:off x="508000" y="304800"/>
            <a:ext cx="4064000" cy="1219200"/>
          </a:xfrm>
          <a:prstGeom prst="rect">
            <a:avLst/>
          </a:prstGeom>
          <a:noFill/>
          <a:ln w="9525">
            <a:noFill/>
            <a:miter lim="800000"/>
            <a:headEnd/>
            <a:tailEnd/>
          </a:ln>
        </p:spPr>
      </p:pic>
      <p:sp>
        <p:nvSpPr>
          <p:cNvPr id="3074" name="Rectangle 2"/>
          <p:cNvSpPr>
            <a:spLocks noGrp="1" noChangeArrowheads="1"/>
          </p:cNvSpPr>
          <p:nvPr>
            <p:ph type="ctrTitle"/>
          </p:nvPr>
        </p:nvSpPr>
        <p:spPr>
          <a:xfrm>
            <a:off x="609600" y="3124200"/>
            <a:ext cx="103632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609600" y="4419600"/>
            <a:ext cx="8534400" cy="1752600"/>
          </a:xfrm>
        </p:spPr>
        <p:txBody>
          <a:bodyPr/>
          <a:lstStyle>
            <a:lvl1pPr marL="0" indent="0">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fld id="{2630CE5C-9E3F-4B16-94B8-982A20CF6D3C}" type="datetimeFigureOut">
              <a:rPr lang="en-GB" smtClean="0">
                <a:solidFill>
                  <a:prstClr val="black">
                    <a:tint val="75000"/>
                  </a:prstClr>
                </a:solidFill>
              </a:rPr>
              <a:pPr/>
              <a:t>17/03/2022</a:t>
            </a:fld>
            <a:endParaRPr lang="en-GB">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endParaRPr lang="en-GB">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fld id="{A2E5BA05-CBF6-4EE2-B330-B69E9D5D0B1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630CE5C-9E3F-4B16-94B8-982A20CF6D3C}" type="datetimeFigureOut">
              <a:rPr lang="en-GB" smtClean="0">
                <a:solidFill>
                  <a:prstClr val="black">
                    <a:tint val="75000"/>
                  </a:prstClr>
                </a:solidFill>
              </a:rPr>
              <a:pPr/>
              <a:t>17/03/2022</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A2E5BA05-CBF6-4EE2-B330-B69E9D5D0B1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0"/>
            <a:ext cx="2590800" cy="5943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152400"/>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630CE5C-9E3F-4B16-94B8-982A20CF6D3C}" type="datetimeFigureOut">
              <a:rPr lang="en-GB" smtClean="0">
                <a:solidFill>
                  <a:prstClr val="black">
                    <a:tint val="75000"/>
                  </a:prstClr>
                </a:solidFill>
              </a:rPr>
              <a:pPr/>
              <a:t>17/03/2022</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A2E5BA05-CBF6-4EE2-B330-B69E9D5D0B1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9B0783-DC73-4A52-8B60-CC3DA232F63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3C185D-7199-4528-828B-48184CC1382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9402C0-6B9A-4B41-AB25-E73C578190B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64EAC9-B34E-462C-AF67-A2DDD5496F0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B7018E-67E4-4A2C-B5C0-7C80F86FF8A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E0D88B-E0D2-4DC7-B600-B93E0369D6A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049775-013D-483F-963D-8F5996F5994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CC2D2D-7E94-4B8F-89AB-21C7356876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630CE5C-9E3F-4B16-94B8-982A20CF6D3C}" type="datetimeFigureOut">
              <a:rPr lang="en-GB" smtClean="0">
                <a:solidFill>
                  <a:prstClr val="black">
                    <a:tint val="75000"/>
                  </a:prstClr>
                </a:solidFill>
              </a:rPr>
              <a:pPr/>
              <a:t>17/03/2022</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A2E5BA05-CBF6-4EE2-B330-B69E9D5D0B1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8CCC2C-4298-446E-8D23-B445F46606A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95BE24-395A-4105-8B8B-6CC0E5292E1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0"/>
            <a:ext cx="2590800" cy="5943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152400"/>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0E5273-5113-4713-9BD9-BC1D0A4661B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A6F2061-5E6E-7440-8213-347350CB8141}"/>
              </a:ext>
            </a:extLst>
          </p:cNvPr>
          <p:cNvSpPr>
            <a:spLocks noGrp="1"/>
          </p:cNvSpPr>
          <p:nvPr>
            <p:ph type="dt" sz="half" idx="10"/>
          </p:nvPr>
        </p:nvSpPr>
        <p:spPr/>
        <p:txBody>
          <a:bodyPr/>
          <a:lstStyle/>
          <a:p>
            <a:fld id="{7AF66B08-A3E5-408B-80C5-AD496D6F80E3}" type="datetime3">
              <a:rPr lang="en-US" smtClean="0"/>
              <a:t>17 March 2022</a:t>
            </a:fld>
            <a:endParaRPr lang="en-US" dirty="0"/>
          </a:p>
        </p:txBody>
      </p:sp>
      <p:sp>
        <p:nvSpPr>
          <p:cNvPr id="12" name="Footer Placeholder 11">
            <a:extLst>
              <a:ext uri="{FF2B5EF4-FFF2-40B4-BE49-F238E27FC236}">
                <a16:creationId xmlns:a16="http://schemas.microsoft.com/office/drawing/2014/main" id="{9BF0A45B-F2C7-C449-BF19-A76C374C0424}"/>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B3003A7E-23D8-E24C-BF09-F295F1F8A7DE}"/>
              </a:ext>
            </a:extLst>
          </p:cNvPr>
          <p:cNvSpPr>
            <a:spLocks noGrp="1"/>
          </p:cNvSpPr>
          <p:nvPr>
            <p:ph type="sldNum" sz="quarter" idx="12"/>
          </p:nvPr>
        </p:nvSpPr>
        <p:spPr/>
        <p:txBody>
          <a:bodyPr/>
          <a:lstStyle/>
          <a:p>
            <a:pPr algn="ctr"/>
            <a:fld id="{232417FB-2EF4-EC49-BC13-97513C37E9E5}" type="slidenum">
              <a:rPr lang="en-US" smtClean="0"/>
              <a:pPr algn="ctr"/>
              <a:t>‹#›</a:t>
            </a:fld>
            <a:endParaRPr lang="en-US" dirty="0"/>
          </a:p>
        </p:txBody>
      </p:sp>
      <p:sp>
        <p:nvSpPr>
          <p:cNvPr id="14" name="Title 13">
            <a:extLst>
              <a:ext uri="{FF2B5EF4-FFF2-40B4-BE49-F238E27FC236}">
                <a16:creationId xmlns:a16="http://schemas.microsoft.com/office/drawing/2014/main" id="{736C68A0-3B91-D547-860A-58AFF6D1FFAA}"/>
              </a:ext>
            </a:extLst>
          </p:cNvPr>
          <p:cNvSpPr>
            <a:spLocks noGrp="1"/>
          </p:cNvSpPr>
          <p:nvPr>
            <p:ph type="title" hasCustomPrompt="1"/>
          </p:nvPr>
        </p:nvSpPr>
        <p:spPr>
          <a:xfrm>
            <a:off x="849344" y="880838"/>
            <a:ext cx="6910357" cy="3277804"/>
          </a:xfrm>
        </p:spPr>
        <p:txBody>
          <a:bodyPr/>
          <a:lstStyle>
            <a:lvl1pPr marL="0" marR="0" indent="0" algn="l" defTabSz="685800" rtl="0" eaLnBrk="1" fontAlgn="auto" latinLnBrk="0" hangingPunct="1">
              <a:lnSpc>
                <a:spcPct val="90000"/>
              </a:lnSpc>
              <a:spcBef>
                <a:spcPct val="0"/>
              </a:spcBef>
              <a:spcAft>
                <a:spcPts val="0"/>
              </a:spcAft>
              <a:buClrTx/>
              <a:buSzTx/>
              <a:buFontTx/>
              <a:buNone/>
              <a:tabLst/>
              <a:defRPr/>
            </a:lvl1pPr>
          </a:lstStyle>
          <a:p>
            <a:r>
              <a:rPr kumimoji="0" lang="en-US" sz="3600" b="1" i="0" u="none" strike="noStrike" kern="1200" cap="none" spc="0" normalizeH="0" baseline="0" noProof="0" dirty="0">
                <a:ln>
                  <a:noFill/>
                </a:ln>
                <a:solidFill>
                  <a:srgbClr val="003C57"/>
                </a:solidFill>
                <a:effectLst/>
                <a:uLnTx/>
                <a:uFillTx/>
                <a:latin typeface="+mj-lt"/>
                <a:ea typeface="+mj-ea"/>
                <a:cs typeface="+mj-cs"/>
              </a:rPr>
              <a:t>Write your title here</a:t>
            </a:r>
            <a:br>
              <a:rPr kumimoji="0" lang="en-US" sz="3600" b="1" i="0" u="none" strike="noStrike" kern="1200" cap="none" spc="0" normalizeH="0" baseline="0" noProof="0" dirty="0">
                <a:ln>
                  <a:noFill/>
                </a:ln>
                <a:solidFill>
                  <a:srgbClr val="003C57"/>
                </a:solidFill>
                <a:effectLst/>
                <a:uLnTx/>
                <a:uFillTx/>
                <a:latin typeface="+mj-lt"/>
                <a:ea typeface="+mj-ea"/>
                <a:cs typeface="+mj-cs"/>
              </a:rPr>
            </a:br>
            <a:r>
              <a:rPr kumimoji="0" lang="en-US" sz="3600" b="1" i="0" u="none" strike="noStrike" kern="1200" cap="none" spc="0" normalizeH="0" baseline="0" noProof="0" dirty="0">
                <a:ln>
                  <a:noFill/>
                </a:ln>
                <a:solidFill>
                  <a:srgbClr val="003C57"/>
                </a:solidFill>
                <a:effectLst/>
                <a:uLnTx/>
                <a:uFillTx/>
                <a:latin typeface="+mj-lt"/>
                <a:ea typeface="+mj-ea"/>
                <a:cs typeface="+mj-cs"/>
              </a:rPr>
              <a:t>(in sentence case)</a:t>
            </a:r>
            <a:endParaRPr lang="en-US" dirty="0"/>
          </a:p>
        </p:txBody>
      </p:sp>
      <p:sp>
        <p:nvSpPr>
          <p:cNvPr id="19" name="Text Placeholder 2">
            <a:extLst>
              <a:ext uri="{FF2B5EF4-FFF2-40B4-BE49-F238E27FC236}">
                <a16:creationId xmlns:a16="http://schemas.microsoft.com/office/drawing/2014/main" id="{08E0EA14-7348-FB49-B0DB-D8600EBF4C8C}"/>
              </a:ext>
            </a:extLst>
          </p:cNvPr>
          <p:cNvSpPr>
            <a:spLocks noGrp="1"/>
          </p:cNvSpPr>
          <p:nvPr>
            <p:ph idx="1" hasCustomPrompt="1"/>
          </p:nvPr>
        </p:nvSpPr>
        <p:spPr>
          <a:xfrm>
            <a:off x="838200" y="4711185"/>
            <a:ext cx="10515600" cy="923330"/>
          </a:xfrm>
          <a:prstGeom prst="rect">
            <a:avLst/>
          </a:prstGeom>
        </p:spPr>
        <p:txBody>
          <a:bodyPr vert="horz" lIns="0" tIns="45720" rIns="91440" bIns="45720" rtlCol="0" anchor="t" anchorCtr="0">
            <a:spAutoFit/>
          </a:bodyPr>
          <a:lstStyle>
            <a:lvl1pPr>
              <a:spcBef>
                <a:spcPts val="0"/>
              </a:spcBef>
              <a:spcAft>
                <a:spcPts val="0"/>
              </a:spcAft>
              <a:defRPr sz="1800" b="0" i="0">
                <a:latin typeface="Arial" panose="020B0604020202020204" pitchFamily="34" charset="0"/>
                <a:cs typeface="Arial" panose="020B0604020202020204" pitchFamily="34" charset="0"/>
              </a:defRPr>
            </a:lvl1pPr>
          </a:lstStyle>
          <a:p>
            <a:pPr>
              <a:lnSpc>
                <a:spcPct val="100000"/>
              </a:lnSpc>
            </a:pPr>
            <a:r>
              <a:rPr lang="en-US" dirty="0">
                <a:solidFill>
                  <a:srgbClr val="183E56"/>
                </a:solidFill>
                <a:latin typeface="Arial" panose="020B0604020202020204" pitchFamily="34" charset="0"/>
                <a:cs typeface="Arial" panose="020B0604020202020204" pitchFamily="34" charset="0"/>
              </a:rPr>
              <a:t>Job Title</a:t>
            </a:r>
            <a:br>
              <a:rPr lang="en-US" dirty="0">
                <a:solidFill>
                  <a:srgbClr val="183E56"/>
                </a:solidFill>
                <a:latin typeface="Arial" panose="020B0604020202020204" pitchFamily="34" charset="0"/>
                <a:cs typeface="Arial" panose="020B0604020202020204" pitchFamily="34" charset="0"/>
              </a:rPr>
            </a:br>
            <a:r>
              <a:rPr lang="en-US" dirty="0">
                <a:solidFill>
                  <a:srgbClr val="183E56"/>
                </a:solidFill>
                <a:latin typeface="Arial" panose="020B0604020202020204" pitchFamily="34" charset="0"/>
                <a:cs typeface="Arial" panose="020B0604020202020204" pitchFamily="34" charset="0"/>
              </a:rPr>
              <a:t>Department</a:t>
            </a:r>
            <a:br>
              <a:rPr lang="en-US" dirty="0">
                <a:solidFill>
                  <a:srgbClr val="183E56"/>
                </a:solidFill>
                <a:latin typeface="Arial" panose="020B0604020202020204" pitchFamily="34" charset="0"/>
                <a:cs typeface="Arial" panose="020B0604020202020204" pitchFamily="34" charset="0"/>
              </a:rPr>
            </a:br>
            <a:r>
              <a:rPr lang="en-US" dirty="0">
                <a:solidFill>
                  <a:srgbClr val="183E56"/>
                </a:solidFill>
                <a:latin typeface="Arial" panose="020B0604020202020204" pitchFamily="34" charset="0"/>
                <a:cs typeface="Arial" panose="020B0604020202020204" pitchFamily="34" charset="0"/>
              </a:rPr>
              <a:t>@Twitter-handle (if desired)</a:t>
            </a:r>
          </a:p>
        </p:txBody>
      </p:sp>
      <p:sp>
        <p:nvSpPr>
          <p:cNvPr id="21" name="Text Placeholder 2">
            <a:extLst>
              <a:ext uri="{FF2B5EF4-FFF2-40B4-BE49-F238E27FC236}">
                <a16:creationId xmlns:a16="http://schemas.microsoft.com/office/drawing/2014/main" id="{8A06CB80-AF0F-B54A-A31F-0FB8E0F9BB86}"/>
              </a:ext>
            </a:extLst>
          </p:cNvPr>
          <p:cNvSpPr>
            <a:spLocks noGrp="1"/>
          </p:cNvSpPr>
          <p:nvPr>
            <p:ph idx="13" hasCustomPrompt="1"/>
          </p:nvPr>
        </p:nvSpPr>
        <p:spPr>
          <a:xfrm>
            <a:off x="838200" y="4363516"/>
            <a:ext cx="10515600" cy="415498"/>
          </a:xfrm>
          <a:prstGeom prst="rect">
            <a:avLst/>
          </a:prstGeom>
        </p:spPr>
        <p:txBody>
          <a:bodyPr vert="horz" lIns="0" tIns="45720" rIns="91440" bIns="45720" rtlCol="0" anchor="b" anchorCtr="0">
            <a:spAutoFit/>
          </a:bodyPr>
          <a:lstStyle>
            <a:lvl1pPr>
              <a:spcBef>
                <a:spcPts val="0"/>
              </a:spcBef>
              <a:defRPr sz="2100" b="1" i="0">
                <a:latin typeface="Arial" panose="020B0604020202020204" pitchFamily="34" charset="0"/>
                <a:cs typeface="Arial" panose="020B0604020202020204" pitchFamily="34" charset="0"/>
              </a:defRPr>
            </a:lvl1pPr>
          </a:lstStyle>
          <a:p>
            <a:pPr>
              <a:lnSpc>
                <a:spcPct val="100000"/>
              </a:lnSpc>
            </a:pPr>
            <a:r>
              <a:rPr lang="en-US" dirty="0">
                <a:solidFill>
                  <a:srgbClr val="183E56"/>
                </a:solidFill>
                <a:latin typeface="Arial" panose="020B0604020202020204" pitchFamily="34" charset="0"/>
                <a:cs typeface="Arial" panose="020B0604020202020204" pitchFamily="34" charset="0"/>
              </a:rPr>
              <a:t>Presenter Name</a:t>
            </a:r>
          </a:p>
        </p:txBody>
      </p:sp>
    </p:spTree>
    <p:extLst>
      <p:ext uri="{BB962C8B-B14F-4D97-AF65-F5344CB8AC3E}">
        <p14:creationId xmlns:p14="http://schemas.microsoft.com/office/powerpoint/2010/main" val="3583536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ngle column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C470A4C7-A3A2-8C48-94D5-E7589555BBE3}"/>
              </a:ext>
            </a:extLst>
          </p:cNvPr>
          <p:cNvSpPr/>
          <p:nvPr/>
        </p:nvSpPr>
        <p:spPr>
          <a:xfrm>
            <a:off x="0" y="6037942"/>
            <a:ext cx="12192000" cy="820058"/>
          </a:xfrm>
          <a:prstGeom prst="rect">
            <a:avLst/>
          </a:prstGeom>
          <a:solidFill>
            <a:srgbClr val="003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38200" y="884150"/>
            <a:ext cx="10515600" cy="590931"/>
          </a:xfrm>
          <a:prstGeom prst="rect">
            <a:avLst/>
          </a:prstGeom>
        </p:spPr>
        <p:txBody>
          <a:bodyPr wrap="square">
            <a:spAutoFit/>
          </a:bodyPr>
          <a:lstStyle>
            <a:lvl1pPr>
              <a:defRPr sz="3600"/>
            </a:lvl1pPr>
          </a:lstStyle>
          <a:p>
            <a:r>
              <a:rPr lang="en-US" dirty="0"/>
              <a:t>Add your heading here</a:t>
            </a:r>
          </a:p>
        </p:txBody>
      </p:sp>
      <p:sp>
        <p:nvSpPr>
          <p:cNvPr id="3" name="Content Placeholder 2"/>
          <p:cNvSpPr>
            <a:spLocks noGrp="1"/>
          </p:cNvSpPr>
          <p:nvPr>
            <p:ph idx="1" hasCustomPrompt="1"/>
          </p:nvPr>
        </p:nvSpPr>
        <p:spPr>
          <a:xfrm>
            <a:off x="838200" y="1911110"/>
            <a:ext cx="10515600" cy="1881029"/>
          </a:xfrm>
          <a:prstGeom prst="rect">
            <a:avLst/>
          </a:prstGeom>
        </p:spPr>
        <p:txBody>
          <a:bodyPr wrap="square" lIns="0" rIns="0" anchor="t" anchorCtr="0">
            <a:spAutoFit/>
          </a:bodyPr>
          <a:lstStyle>
            <a:lvl1pPr>
              <a:lnSpc>
                <a:spcPct val="110000"/>
              </a:lnSpc>
              <a:spcAft>
                <a:spcPts val="750"/>
              </a:spcAft>
              <a:defRPr sz="2400">
                <a:solidFill>
                  <a:schemeClr val="tx2"/>
                </a:solidFill>
              </a:defRPr>
            </a:lvl1pPr>
            <a:lvl2pPr>
              <a:spcAft>
                <a:spcPts val="375"/>
              </a:spcAft>
              <a:defRPr sz="2100">
                <a:solidFill>
                  <a:schemeClr val="tx2"/>
                </a:solidFill>
              </a:defRPr>
            </a:lvl2pPr>
            <a:lvl3pPr>
              <a:spcAft>
                <a:spcPts val="375"/>
              </a:spcAft>
              <a:defRPr sz="1800">
                <a:solidFill>
                  <a:schemeClr val="tx2"/>
                </a:solidFill>
              </a:defRPr>
            </a:lvl3pPr>
            <a:lvl4pPr>
              <a:spcAft>
                <a:spcPts val="375"/>
              </a:spcAft>
              <a:defRPr sz="1500">
                <a:solidFill>
                  <a:schemeClr val="tx2"/>
                </a:solidFill>
              </a:defRPr>
            </a:lvl4pPr>
            <a:lvl5pPr>
              <a:spcAft>
                <a:spcPts val="375"/>
              </a:spcAft>
              <a:defRPr sz="1350">
                <a:solidFill>
                  <a:schemeClr val="tx2"/>
                </a:solidFill>
              </a:defRPr>
            </a:lvl5pPr>
          </a:lstStyle>
          <a:p>
            <a:pPr lvl="0"/>
            <a:r>
              <a:rPr lang="en-US" dirty="0"/>
              <a:t>Single column</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Office fo National Statistics Logo">
            <a:extLst>
              <a:ext uri="{FF2B5EF4-FFF2-40B4-BE49-F238E27FC236}">
                <a16:creationId xmlns:a16="http://schemas.microsoft.com/office/drawing/2014/main" id="{67FFCDAA-C62B-DC43-BF5D-DB783C64EDDE}"/>
              </a:ext>
            </a:extLst>
          </p:cNvPr>
          <p:cNvPicPr>
            <a:picLocks noChangeAspect="1"/>
          </p:cNvPicPr>
          <p:nvPr/>
        </p:nvPicPr>
        <p:blipFill>
          <a:blip r:embed="rId2"/>
          <a:stretch>
            <a:fillRect/>
          </a:stretch>
        </p:blipFill>
        <p:spPr>
          <a:xfrm>
            <a:off x="838200" y="6292113"/>
            <a:ext cx="3325741" cy="282688"/>
          </a:xfrm>
          <a:prstGeom prst="rect">
            <a:avLst/>
          </a:prstGeom>
        </p:spPr>
      </p:pic>
      <p:sp>
        <p:nvSpPr>
          <p:cNvPr id="13" name="Slide Number Placeholder 5">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14" name="Footer Placeholder 13">
            <a:extLst>
              <a:ext uri="{FF2B5EF4-FFF2-40B4-BE49-F238E27FC236}">
                <a16:creationId xmlns:a16="http://schemas.microsoft.com/office/drawing/2014/main" id="{EC4B6832-9A04-854F-9075-DF58CE992FA7}"/>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spTree>
    <p:extLst>
      <p:ext uri="{BB962C8B-B14F-4D97-AF65-F5344CB8AC3E}">
        <p14:creationId xmlns:p14="http://schemas.microsoft.com/office/powerpoint/2010/main" val="4240228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 column text and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2" y="1923635"/>
            <a:ext cx="4961351" cy="1904497"/>
          </a:xfrm>
          <a:prstGeom prst="rect">
            <a:avLst/>
          </a:prstGeom>
        </p:spPr>
        <p:txBody>
          <a:bodyPr wrap="square" anchor="t" anchorCtr="0"/>
          <a:lstStyle>
            <a:lvl1pPr>
              <a:spcAft>
                <a:spcPts val="750"/>
              </a:spcAft>
              <a:defRPr sz="2400">
                <a:solidFill>
                  <a:schemeClr val="tx2"/>
                </a:solidFill>
              </a:defRPr>
            </a:lvl1pPr>
            <a:lvl2pPr>
              <a:spcAft>
                <a:spcPts val="375"/>
              </a:spcAft>
              <a:defRPr sz="2100">
                <a:solidFill>
                  <a:schemeClr val="tx2"/>
                </a:solidFill>
              </a:defRPr>
            </a:lvl2pPr>
            <a:lvl3pPr>
              <a:spcAft>
                <a:spcPts val="375"/>
              </a:spcAft>
              <a:defRPr sz="1800">
                <a:solidFill>
                  <a:schemeClr val="tx2"/>
                </a:solidFill>
              </a:defRPr>
            </a:lvl3pPr>
            <a:lvl4pPr>
              <a:spcAft>
                <a:spcPts val="375"/>
              </a:spcAft>
              <a:defRPr sz="1500">
                <a:solidFill>
                  <a:schemeClr val="tx2"/>
                </a:solidFill>
              </a:defRPr>
            </a:lvl4pPr>
            <a:lvl5pPr>
              <a:spcAft>
                <a:spcPts val="375"/>
              </a:spcAft>
              <a:defRPr sz="1500">
                <a:solidFill>
                  <a:schemeClr val="tx2"/>
                </a:solidFill>
              </a:defRPr>
            </a:lvl5pPr>
          </a:lstStyle>
          <a:p>
            <a:pPr lvl="0"/>
            <a:r>
              <a:rPr lang="en-US" dirty="0"/>
              <a:t>Column one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2" y="1923635"/>
            <a:ext cx="5199743" cy="1904497"/>
          </a:xfrm>
          <a:prstGeom prst="rect">
            <a:avLst/>
          </a:prstGeom>
        </p:spPr>
        <p:txBody>
          <a:bodyPr wrap="square" anchor="t" anchorCtr="0"/>
          <a:lstStyle>
            <a:lvl1pPr>
              <a:spcAft>
                <a:spcPts val="750"/>
              </a:spcAft>
              <a:defRPr sz="2400">
                <a:solidFill>
                  <a:schemeClr val="tx2"/>
                </a:solidFill>
              </a:defRPr>
            </a:lvl1pPr>
            <a:lvl2pPr>
              <a:spcAft>
                <a:spcPts val="375"/>
              </a:spcAft>
              <a:defRPr sz="2100">
                <a:solidFill>
                  <a:schemeClr val="tx2"/>
                </a:solidFill>
              </a:defRPr>
            </a:lvl2pPr>
            <a:lvl3pPr>
              <a:spcAft>
                <a:spcPts val="375"/>
              </a:spcAft>
              <a:defRPr sz="1800">
                <a:solidFill>
                  <a:schemeClr val="tx2"/>
                </a:solidFill>
              </a:defRPr>
            </a:lvl3pPr>
            <a:lvl4pPr>
              <a:spcAft>
                <a:spcPts val="375"/>
              </a:spcAft>
              <a:defRPr sz="1500">
                <a:solidFill>
                  <a:schemeClr val="tx2"/>
                </a:solidFill>
              </a:defRPr>
            </a:lvl4pPr>
            <a:lvl5pPr>
              <a:spcAft>
                <a:spcPts val="375"/>
              </a:spcAft>
              <a:defRPr sz="1500">
                <a:solidFill>
                  <a:schemeClr val="tx2"/>
                </a:solidFill>
              </a:defRPr>
            </a:lvl5pPr>
          </a:lstStyle>
          <a:p>
            <a:pPr lvl="0"/>
            <a:r>
              <a:rPr lang="en-US" dirty="0"/>
              <a:t>Column two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BF8E2729-03F2-4F77-BF33-CCC290F9D763}"/>
              </a:ext>
            </a:extLst>
          </p:cNvPr>
          <p:cNvSpPr>
            <a:spLocks noGrp="1"/>
          </p:cNvSpPr>
          <p:nvPr>
            <p:ph type="title" hasCustomPrompt="1"/>
          </p:nvPr>
        </p:nvSpPr>
        <p:spPr>
          <a:xfrm>
            <a:off x="838200" y="883306"/>
            <a:ext cx="10515600" cy="590931"/>
          </a:xfrm>
          <a:prstGeom prst="rect">
            <a:avLst/>
          </a:prstGeom>
        </p:spPr>
        <p:txBody>
          <a:bodyPr>
            <a:spAutoFit/>
          </a:bodyPr>
          <a:lstStyle>
            <a:lvl1pPr>
              <a:defRPr sz="3600"/>
            </a:lvl1pPr>
          </a:lstStyle>
          <a:p>
            <a:r>
              <a:rPr lang="en-US" dirty="0"/>
              <a:t>Add your heading here</a:t>
            </a:r>
          </a:p>
        </p:txBody>
      </p:sp>
      <p:sp>
        <p:nvSpPr>
          <p:cNvPr id="16" name="Rectangle 15">
            <a:extLst>
              <a:ext uri="{FF2B5EF4-FFF2-40B4-BE49-F238E27FC236}">
                <a16:creationId xmlns:a16="http://schemas.microsoft.com/office/drawing/2014/main" id="{3D2E77CA-C7BA-4088-9EA1-22EEA2323B91}"/>
              </a:ext>
            </a:extLst>
          </p:cNvPr>
          <p:cNvSpPr/>
          <p:nvPr userDrawn="1"/>
        </p:nvSpPr>
        <p:spPr>
          <a:xfrm>
            <a:off x="0" y="6575368"/>
            <a:ext cx="12192000" cy="282633"/>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1">
            <a:extLst>
              <a:ext uri="{FF2B5EF4-FFF2-40B4-BE49-F238E27FC236}">
                <a16:creationId xmlns:a16="http://schemas.microsoft.com/office/drawing/2014/main" id="{8F8EB8C1-88C4-4AC5-AEB2-50090B8A929F}"/>
              </a:ext>
            </a:extLst>
          </p:cNvPr>
          <p:cNvSpPr>
            <a:spLocks noGrp="1"/>
          </p:cNvSpPr>
          <p:nvPr>
            <p:ph type="dt" sz="half" idx="10"/>
          </p:nvPr>
        </p:nvSpPr>
        <p:spPr>
          <a:xfrm>
            <a:off x="9448800" y="6534121"/>
            <a:ext cx="2743200" cy="365125"/>
          </a:xfrm>
        </p:spPr>
        <p:txBody>
          <a:bodyPr/>
          <a:lstStyle>
            <a:lvl1pPr>
              <a:defRPr>
                <a:solidFill>
                  <a:schemeClr val="bg1"/>
                </a:solidFill>
              </a:defRPr>
            </a:lvl1pPr>
          </a:lstStyle>
          <a:p>
            <a:fld id="{7608933B-0BE2-4884-97A2-F0B698E55D86}" type="datetime3">
              <a:rPr lang="en-US" smtClean="0"/>
              <a:t>17 March 2022</a:t>
            </a:fld>
            <a:endParaRPr lang="en-US" dirty="0"/>
          </a:p>
        </p:txBody>
      </p:sp>
    </p:spTree>
    <p:extLst>
      <p:ext uri="{BB962C8B-B14F-4D97-AF65-F5344CB8AC3E}">
        <p14:creationId xmlns:p14="http://schemas.microsoft.com/office/powerpoint/2010/main" val="2885916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r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5BE5F0-67EC-0641-9E8B-7BC2DE4910BB}"/>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1F5632E3-E91E-8442-8ABA-C41030399038}"/>
              </a:ext>
            </a:extLst>
          </p:cNvPr>
          <p:cNvSpPr/>
          <p:nvPr/>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Office fo National Statistics Logo">
            <a:extLst>
              <a:ext uri="{FF2B5EF4-FFF2-40B4-BE49-F238E27FC236}">
                <a16:creationId xmlns:a16="http://schemas.microsoft.com/office/drawing/2014/main" id="{4269F602-9ED2-AA41-912E-6C0E206DA65B}"/>
              </a:ext>
            </a:extLst>
          </p:cNvPr>
          <p:cNvPicPr>
            <a:picLocks noChangeAspect="1"/>
          </p:cNvPicPr>
          <p:nvPr/>
        </p:nvPicPr>
        <p:blipFill>
          <a:blip r:embed="rId2"/>
          <a:stretch>
            <a:fillRect/>
          </a:stretch>
        </p:blipFill>
        <p:spPr>
          <a:xfrm>
            <a:off x="838200" y="6292113"/>
            <a:ext cx="3325741" cy="282688"/>
          </a:xfrm>
          <a:prstGeom prst="rect">
            <a:avLst/>
          </a:prstGeom>
        </p:spPr>
      </p:pic>
      <p:sp>
        <p:nvSpPr>
          <p:cNvPr id="14" name="Slide Number Placeholder 5">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15" name="Footer Placeholder 13">
            <a:extLst>
              <a:ext uri="{FF2B5EF4-FFF2-40B4-BE49-F238E27FC236}">
                <a16:creationId xmlns:a16="http://schemas.microsoft.com/office/drawing/2014/main" id="{EA701F44-73AD-C64B-8322-8400CB324EF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sp>
        <p:nvSpPr>
          <p:cNvPr id="16" name="Content Placeholder 2">
            <a:extLst>
              <a:ext uri="{FF2B5EF4-FFF2-40B4-BE49-F238E27FC236}">
                <a16:creationId xmlns:a16="http://schemas.microsoft.com/office/drawing/2014/main" id="{8E4E2FF2-096C-C349-8B44-CFA5388E9515}"/>
              </a:ext>
            </a:extLst>
          </p:cNvPr>
          <p:cNvSpPr>
            <a:spLocks noGrp="1"/>
          </p:cNvSpPr>
          <p:nvPr>
            <p:ph idx="1" hasCustomPrompt="1"/>
          </p:nvPr>
        </p:nvSpPr>
        <p:spPr>
          <a:xfrm>
            <a:off x="838200" y="698956"/>
            <a:ext cx="10515600" cy="468141"/>
          </a:xfrm>
          <a:prstGeom prst="rect">
            <a:avLst/>
          </a:prstGeom>
        </p:spPr>
        <p:txBody>
          <a:bodyPr anchor="t" anchorCtr="0"/>
          <a:lstStyle>
            <a:lvl1pPr>
              <a:defRPr sz="2400">
                <a:solidFill>
                  <a:schemeClr val="tx2"/>
                </a:solidFill>
              </a:defRPr>
            </a:lvl1pPr>
            <a:lvl2pPr>
              <a:defRPr sz="2100"/>
            </a:lvl2pPr>
            <a:lvl3pPr>
              <a:defRPr sz="1800"/>
            </a:lvl3pPr>
            <a:lvl4pPr>
              <a:defRPr sz="1500"/>
            </a:lvl4pPr>
            <a:lvl5pPr>
              <a:defRPr sz="1500"/>
            </a:lvl5pPr>
          </a:lstStyle>
          <a:p>
            <a:pPr lvl="0"/>
            <a:r>
              <a:rPr lang="en-US" dirty="0"/>
              <a:t>Add your chart here</a:t>
            </a:r>
          </a:p>
        </p:txBody>
      </p:sp>
    </p:spTree>
    <p:extLst>
      <p:ext uri="{BB962C8B-B14F-4D97-AF65-F5344CB8AC3E}">
        <p14:creationId xmlns:p14="http://schemas.microsoft.com/office/powerpoint/2010/main" val="2990250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rt page - minimal footer">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3"/>
            <a:ext cx="2867827" cy="365125"/>
          </a:xfrm>
          <a:prstGeom prst="rect">
            <a:avLst/>
          </a:prstGeom>
        </p:spPr>
        <p:txBody>
          <a:bodyPr/>
          <a:lstStyle>
            <a:lvl1pPr>
              <a:defRPr sz="1500">
                <a:solidFill>
                  <a:srgbClr val="003C57"/>
                </a:solidFill>
              </a:defRPr>
            </a:lvl1pPr>
          </a:lstStyle>
          <a:p>
            <a:pPr algn="ctr"/>
            <a:fld id="{232417FB-2EF4-EC49-BC13-97513C37E9E5}" type="slidenum">
              <a:rPr lang="en-US" smtClean="0"/>
              <a:pPr algn="ctr"/>
              <a:t>‹#›</a:t>
            </a:fld>
            <a:endParaRPr lang="en-US" dirty="0"/>
          </a:p>
        </p:txBody>
      </p:sp>
      <p:sp>
        <p:nvSpPr>
          <p:cNvPr id="15" name="Footer Placeholder 13">
            <a:extLst>
              <a:ext uri="{FF2B5EF4-FFF2-40B4-BE49-F238E27FC236}">
                <a16:creationId xmlns:a16="http://schemas.microsoft.com/office/drawing/2014/main" id="{EA701F44-73AD-C64B-8322-8400CB324EF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rgbClr val="003C57"/>
                </a:solidFill>
              </a:defRPr>
            </a:lvl1pPr>
          </a:lstStyle>
          <a:p>
            <a:endParaRPr lang="en-US" dirty="0"/>
          </a:p>
        </p:txBody>
      </p:sp>
      <p:sp>
        <p:nvSpPr>
          <p:cNvPr id="16" name="Content Placeholder 2">
            <a:extLst>
              <a:ext uri="{FF2B5EF4-FFF2-40B4-BE49-F238E27FC236}">
                <a16:creationId xmlns:a16="http://schemas.microsoft.com/office/drawing/2014/main" id="{8E4E2FF2-096C-C349-8B44-CFA5388E9515}"/>
              </a:ext>
            </a:extLst>
          </p:cNvPr>
          <p:cNvSpPr>
            <a:spLocks noGrp="1"/>
          </p:cNvSpPr>
          <p:nvPr>
            <p:ph idx="1" hasCustomPrompt="1"/>
          </p:nvPr>
        </p:nvSpPr>
        <p:spPr>
          <a:xfrm>
            <a:off x="838200" y="698956"/>
            <a:ext cx="10515600" cy="468141"/>
          </a:xfrm>
          <a:prstGeom prst="rect">
            <a:avLst/>
          </a:prstGeom>
        </p:spPr>
        <p:txBody>
          <a:bodyPr anchor="t" anchorCtr="0"/>
          <a:lstStyle>
            <a:lvl1pPr>
              <a:defRPr sz="2400">
                <a:solidFill>
                  <a:schemeClr val="tx2"/>
                </a:solidFill>
              </a:defRPr>
            </a:lvl1pPr>
            <a:lvl2pPr>
              <a:defRPr sz="2100"/>
            </a:lvl2pPr>
            <a:lvl3pPr>
              <a:defRPr sz="1800"/>
            </a:lvl3pPr>
            <a:lvl4pPr>
              <a:defRPr sz="1500"/>
            </a:lvl4pPr>
            <a:lvl5pPr>
              <a:defRPr sz="1500"/>
            </a:lvl5pPr>
          </a:lstStyle>
          <a:p>
            <a:pPr lvl="0"/>
            <a:r>
              <a:rPr lang="en-US" dirty="0"/>
              <a:t>Add your chart here</a:t>
            </a:r>
          </a:p>
        </p:txBody>
      </p:sp>
      <p:pic>
        <p:nvPicPr>
          <p:cNvPr id="5" name="Picture 4">
            <a:extLst>
              <a:ext uri="{FF2B5EF4-FFF2-40B4-BE49-F238E27FC236}">
                <a16:creationId xmlns:a16="http://schemas.microsoft.com/office/drawing/2014/main" id="{EB69BF73-290C-6047-BFA6-A01EFEA97636}"/>
              </a:ext>
            </a:extLst>
          </p:cNvPr>
          <p:cNvPicPr>
            <a:picLocks noChangeAspect="1"/>
          </p:cNvPicPr>
          <p:nvPr userDrawn="1"/>
        </p:nvPicPr>
        <p:blipFill>
          <a:blip r:embed="rId2"/>
          <a:stretch>
            <a:fillRect/>
          </a:stretch>
        </p:blipFill>
        <p:spPr>
          <a:xfrm>
            <a:off x="838200" y="6286250"/>
            <a:ext cx="3331867" cy="288762"/>
          </a:xfrm>
          <a:prstGeom prst="rect">
            <a:avLst/>
          </a:prstGeom>
        </p:spPr>
      </p:pic>
    </p:spTree>
    <p:extLst>
      <p:ext uri="{BB962C8B-B14F-4D97-AF65-F5344CB8AC3E}">
        <p14:creationId xmlns:p14="http://schemas.microsoft.com/office/powerpoint/2010/main" val="4121170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left, one image right">
    <p:bg>
      <p:bgPr>
        <a:solidFill>
          <a:schemeClr val="bg1">
            <a:lumMod val="95000"/>
          </a:schemeClr>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3AEE310C-A9B2-BC47-9C43-3532231F7D72}"/>
              </a:ext>
            </a:extLst>
          </p:cNvPr>
          <p:cNvSpPr>
            <a:spLocks noGrp="1"/>
          </p:cNvSpPr>
          <p:nvPr>
            <p:ph idx="1" hasCustomPrompt="1"/>
          </p:nvPr>
        </p:nvSpPr>
        <p:spPr>
          <a:xfrm>
            <a:off x="3966961" y="2316174"/>
            <a:ext cx="7386841" cy="2235046"/>
          </a:xfrm>
          <a:prstGeom prst="rect">
            <a:avLst/>
          </a:prstGeom>
          <a:solidFill>
            <a:schemeClr val="bg2"/>
          </a:solidFill>
        </p:spPr>
        <p:txBody>
          <a:bodyPr wrap="square" lIns="720000" tIns="720000" rIns="720000" bIns="720000" anchor="ctr" anchorCtr="0"/>
          <a:lstStyle>
            <a:lvl1pPr>
              <a:defRPr sz="2400">
                <a:solidFill>
                  <a:schemeClr val="tx2"/>
                </a:solidFill>
              </a:defRPr>
            </a:lvl1pPr>
            <a:lvl2pPr>
              <a:defRPr sz="2100"/>
            </a:lvl2pPr>
            <a:lvl3pPr>
              <a:defRPr sz="1800"/>
            </a:lvl3pPr>
            <a:lvl4pPr>
              <a:defRPr sz="1500"/>
            </a:lvl4pPr>
            <a:lvl5pPr>
              <a:defRPr sz="1500"/>
            </a:lvl5pPr>
          </a:lstStyle>
          <a:p>
            <a:pPr lvl="0"/>
            <a:r>
              <a:rPr lang="en-US" dirty="0"/>
              <a:t>Add your image here</a:t>
            </a:r>
            <a:br>
              <a:rPr lang="en-US" dirty="0"/>
            </a:br>
            <a:r>
              <a:rPr lang="en-US" dirty="0"/>
              <a:t>(aspect ratio 4:3)</a:t>
            </a:r>
          </a:p>
        </p:txBody>
      </p:sp>
      <p:sp>
        <p:nvSpPr>
          <p:cNvPr id="20" name="Content Placeholder 2">
            <a:extLst>
              <a:ext uri="{FF2B5EF4-FFF2-40B4-BE49-F238E27FC236}">
                <a16:creationId xmlns:a16="http://schemas.microsoft.com/office/drawing/2014/main" id="{8FEEAC52-023A-4141-AB03-37B649B1552A}"/>
              </a:ext>
            </a:extLst>
          </p:cNvPr>
          <p:cNvSpPr>
            <a:spLocks noGrp="1"/>
          </p:cNvSpPr>
          <p:nvPr>
            <p:ph idx="10" hasCustomPrompt="1"/>
          </p:nvPr>
        </p:nvSpPr>
        <p:spPr>
          <a:xfrm>
            <a:off x="838200" y="657096"/>
            <a:ext cx="2819400" cy="874407"/>
          </a:xfrm>
          <a:prstGeom prst="rect">
            <a:avLst/>
          </a:prstGeom>
        </p:spPr>
        <p:txBody>
          <a:bodyPr anchor="t" anchorCtr="0"/>
          <a:lstStyle>
            <a:lvl1pPr>
              <a:spcBef>
                <a:spcPts val="0"/>
              </a:spcBef>
              <a:spcAft>
                <a:spcPts val="750"/>
              </a:spcAft>
              <a:defRPr sz="2400">
                <a:solidFill>
                  <a:schemeClr val="tx1"/>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stStyle>
          <a:p>
            <a:pPr lvl="0"/>
            <a:r>
              <a:rPr lang="en-US" dirty="0"/>
              <a:t>Text left, one image right</a:t>
            </a:r>
          </a:p>
        </p:txBody>
      </p:sp>
      <p:sp>
        <p:nvSpPr>
          <p:cNvPr id="4" name="Slide Number Placeholder 5">
            <a:extLst>
              <a:ext uri="{FF2B5EF4-FFF2-40B4-BE49-F238E27FC236}">
                <a16:creationId xmlns:a16="http://schemas.microsoft.com/office/drawing/2014/main" id="{82EEFC85-1348-1B4D-BA3F-948A6B6A2C11}"/>
              </a:ext>
            </a:extLst>
          </p:cNvPr>
          <p:cNvSpPr>
            <a:spLocks noGrp="1"/>
          </p:cNvSpPr>
          <p:nvPr>
            <p:ph type="sldNum" sz="quarter" idx="4"/>
          </p:nvPr>
        </p:nvSpPr>
        <p:spPr>
          <a:xfrm>
            <a:off x="4662087" y="6250893"/>
            <a:ext cx="2867827" cy="365125"/>
          </a:xfrm>
          <a:prstGeom prst="rect">
            <a:avLst/>
          </a:prstGeom>
        </p:spPr>
        <p:txBody>
          <a:bodyPr/>
          <a:lstStyle>
            <a:lvl1pPr>
              <a:defRPr sz="1500">
                <a:solidFill>
                  <a:srgbClr val="003C57"/>
                </a:solidFill>
              </a:defRPr>
            </a:lvl1pPr>
          </a:lstStyle>
          <a:p>
            <a:pPr algn="ctr"/>
            <a:fld id="{232417FB-2EF4-EC49-BC13-97513C37E9E5}" type="slidenum">
              <a:rPr lang="en-US" smtClean="0"/>
              <a:pPr algn="ctr"/>
              <a:t>‹#›</a:t>
            </a:fld>
            <a:endParaRPr lang="en-US" dirty="0"/>
          </a:p>
        </p:txBody>
      </p:sp>
      <p:sp>
        <p:nvSpPr>
          <p:cNvPr id="5" name="Footer Placeholder 13">
            <a:extLst>
              <a:ext uri="{FF2B5EF4-FFF2-40B4-BE49-F238E27FC236}">
                <a16:creationId xmlns:a16="http://schemas.microsoft.com/office/drawing/2014/main" id="{3C90513C-0A03-D04D-8CDF-DC791864E4FF}"/>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rgbClr val="003C57"/>
                </a:solidFill>
              </a:defRPr>
            </a:lvl1pPr>
          </a:lstStyle>
          <a:p>
            <a:endParaRPr lang="en-US" dirty="0"/>
          </a:p>
        </p:txBody>
      </p:sp>
      <p:pic>
        <p:nvPicPr>
          <p:cNvPr id="6" name="Picture 5">
            <a:extLst>
              <a:ext uri="{FF2B5EF4-FFF2-40B4-BE49-F238E27FC236}">
                <a16:creationId xmlns:a16="http://schemas.microsoft.com/office/drawing/2014/main" id="{89C3BF26-5A0A-2F4A-8A8D-6072F11EC8B2}"/>
              </a:ext>
            </a:extLst>
          </p:cNvPr>
          <p:cNvPicPr>
            <a:picLocks noChangeAspect="1"/>
          </p:cNvPicPr>
          <p:nvPr userDrawn="1"/>
        </p:nvPicPr>
        <p:blipFill>
          <a:blip r:embed="rId2"/>
          <a:stretch>
            <a:fillRect/>
          </a:stretch>
        </p:blipFill>
        <p:spPr>
          <a:xfrm>
            <a:off x="838200" y="6286250"/>
            <a:ext cx="3331867" cy="288762"/>
          </a:xfrm>
          <a:prstGeom prst="rect">
            <a:avLst/>
          </a:prstGeom>
        </p:spPr>
      </p:pic>
    </p:spTree>
    <p:extLst>
      <p:ext uri="{BB962C8B-B14F-4D97-AF65-F5344CB8AC3E}">
        <p14:creationId xmlns:p14="http://schemas.microsoft.com/office/powerpoint/2010/main" val="1169414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right">
    <p:bg>
      <p:bgPr>
        <a:solidFill>
          <a:schemeClr val="bg1">
            <a:lumMod val="95000"/>
          </a:schemeClr>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ED01163-A081-394B-A56F-2E745CD47FAF}"/>
              </a:ext>
            </a:extLst>
          </p:cNvPr>
          <p:cNvSpPr>
            <a:spLocks noGrp="1"/>
          </p:cNvSpPr>
          <p:nvPr>
            <p:ph idx="1" hasCustomPrompt="1"/>
          </p:nvPr>
        </p:nvSpPr>
        <p:spPr>
          <a:xfrm>
            <a:off x="6477002" y="923871"/>
            <a:ext cx="4876799" cy="2235046"/>
          </a:xfrm>
          <a:prstGeom prst="rect">
            <a:avLst/>
          </a:prstGeom>
          <a:solidFill>
            <a:schemeClr val="bg2"/>
          </a:solidFill>
          <a:ln>
            <a:solidFill>
              <a:schemeClr val="bg1"/>
            </a:solidFill>
          </a:ln>
        </p:spPr>
        <p:txBody>
          <a:bodyPr wrap="square" lIns="720000" tIns="720000" rIns="720000" bIns="720000" anchor="ctr" anchorCtr="0"/>
          <a:lstStyle>
            <a:lvl1pPr>
              <a:defRPr sz="2400">
                <a:solidFill>
                  <a:schemeClr val="tx2"/>
                </a:solidFill>
              </a:defRPr>
            </a:lvl1pPr>
            <a:lvl2pPr>
              <a:defRPr sz="2100"/>
            </a:lvl2pPr>
            <a:lvl3pPr>
              <a:defRPr sz="1800"/>
            </a:lvl3pPr>
            <a:lvl4pPr>
              <a:defRPr sz="1500"/>
            </a:lvl4pPr>
            <a:lvl5pPr>
              <a:defRPr sz="1500"/>
            </a:lvl5pPr>
          </a:lstStyle>
          <a:p>
            <a:pPr lvl="0"/>
            <a:r>
              <a:rPr lang="en-US" dirty="0"/>
              <a:t>Add your image here (aspect ratio 16:9)</a:t>
            </a:r>
          </a:p>
        </p:txBody>
      </p:sp>
      <p:sp>
        <p:nvSpPr>
          <p:cNvPr id="14" name="Content Placeholder 2">
            <a:extLst>
              <a:ext uri="{FF2B5EF4-FFF2-40B4-BE49-F238E27FC236}">
                <a16:creationId xmlns:a16="http://schemas.microsoft.com/office/drawing/2014/main" id="{E8E0808A-C000-3448-B1E8-1D107559C5C7}"/>
              </a:ext>
            </a:extLst>
          </p:cNvPr>
          <p:cNvSpPr>
            <a:spLocks noGrp="1"/>
          </p:cNvSpPr>
          <p:nvPr>
            <p:ph idx="11" hasCustomPrompt="1"/>
          </p:nvPr>
        </p:nvSpPr>
        <p:spPr>
          <a:xfrm>
            <a:off x="838201" y="657094"/>
            <a:ext cx="5168900" cy="468141"/>
          </a:xfrm>
          <a:prstGeom prst="rect">
            <a:avLst/>
          </a:prstGeom>
        </p:spPr>
        <p:txBody>
          <a:bodyPr anchor="t" anchorCtr="0"/>
          <a:lstStyle>
            <a:lvl1pPr>
              <a:spcBef>
                <a:spcPts val="0"/>
              </a:spcBef>
              <a:spcAft>
                <a:spcPts val="750"/>
              </a:spcAft>
              <a:defRPr sz="2400">
                <a:solidFill>
                  <a:schemeClr val="tx1"/>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stStyle>
          <a:p>
            <a:pPr lvl="0"/>
            <a:r>
              <a:rPr lang="en-US" dirty="0"/>
              <a:t>Text left, two images right</a:t>
            </a:r>
          </a:p>
        </p:txBody>
      </p:sp>
      <p:sp>
        <p:nvSpPr>
          <p:cNvPr id="16" name="Content Placeholder 2">
            <a:extLst>
              <a:ext uri="{FF2B5EF4-FFF2-40B4-BE49-F238E27FC236}">
                <a16:creationId xmlns:a16="http://schemas.microsoft.com/office/drawing/2014/main" id="{6F0C757D-809E-2D4A-9E4D-DFA6D9C02CE5}"/>
              </a:ext>
            </a:extLst>
          </p:cNvPr>
          <p:cNvSpPr>
            <a:spLocks noGrp="1"/>
          </p:cNvSpPr>
          <p:nvPr>
            <p:ph idx="12" hasCustomPrompt="1"/>
          </p:nvPr>
        </p:nvSpPr>
        <p:spPr>
          <a:xfrm>
            <a:off x="6477000" y="3708477"/>
            <a:ext cx="4876800" cy="2235046"/>
          </a:xfrm>
          <a:prstGeom prst="rect">
            <a:avLst/>
          </a:prstGeom>
          <a:solidFill>
            <a:schemeClr val="bg2"/>
          </a:solidFill>
          <a:ln>
            <a:solidFill>
              <a:schemeClr val="bg1"/>
            </a:solidFill>
          </a:ln>
        </p:spPr>
        <p:txBody>
          <a:bodyPr wrap="square" lIns="720000" tIns="720000" rIns="720000" bIns="720000" anchor="ctr" anchorCtr="0"/>
          <a:lstStyle>
            <a:lvl1pPr>
              <a:defRPr sz="2400">
                <a:solidFill>
                  <a:schemeClr val="tx2"/>
                </a:solidFill>
              </a:defRPr>
            </a:lvl1pPr>
            <a:lvl2pPr>
              <a:defRPr sz="2100"/>
            </a:lvl2pPr>
            <a:lvl3pPr>
              <a:defRPr sz="1800"/>
            </a:lvl3pPr>
            <a:lvl4pPr>
              <a:defRPr sz="1500"/>
            </a:lvl4pPr>
            <a:lvl5pPr>
              <a:defRPr sz="1500"/>
            </a:lvl5pPr>
          </a:lstStyle>
          <a:p>
            <a:pPr lvl="0"/>
            <a:r>
              <a:rPr lang="en-US" dirty="0"/>
              <a:t>Add your image here (aspect ratio 16:9)</a:t>
            </a:r>
          </a:p>
        </p:txBody>
      </p:sp>
      <p:sp>
        <p:nvSpPr>
          <p:cNvPr id="5" name="Slide Number Placeholder 5">
            <a:extLst>
              <a:ext uri="{FF2B5EF4-FFF2-40B4-BE49-F238E27FC236}">
                <a16:creationId xmlns:a16="http://schemas.microsoft.com/office/drawing/2014/main" id="{ADE7D3AB-96D3-4643-83A3-E505E78A73E6}"/>
              </a:ext>
            </a:extLst>
          </p:cNvPr>
          <p:cNvSpPr>
            <a:spLocks noGrp="1"/>
          </p:cNvSpPr>
          <p:nvPr>
            <p:ph type="sldNum" sz="quarter" idx="4"/>
          </p:nvPr>
        </p:nvSpPr>
        <p:spPr>
          <a:xfrm>
            <a:off x="4662087" y="6250893"/>
            <a:ext cx="2867827" cy="365125"/>
          </a:xfrm>
          <a:prstGeom prst="rect">
            <a:avLst/>
          </a:prstGeom>
        </p:spPr>
        <p:txBody>
          <a:bodyPr/>
          <a:lstStyle>
            <a:lvl1pPr>
              <a:defRPr sz="1500">
                <a:solidFill>
                  <a:srgbClr val="003C57"/>
                </a:solidFill>
              </a:defRPr>
            </a:lvl1pPr>
          </a:lstStyle>
          <a:p>
            <a:pPr algn="ctr"/>
            <a:fld id="{232417FB-2EF4-EC49-BC13-97513C37E9E5}" type="slidenum">
              <a:rPr lang="en-US" smtClean="0"/>
              <a:pPr algn="ctr"/>
              <a:t>‹#›</a:t>
            </a:fld>
            <a:endParaRPr lang="en-US" dirty="0"/>
          </a:p>
        </p:txBody>
      </p:sp>
      <p:sp>
        <p:nvSpPr>
          <p:cNvPr id="6" name="Footer Placeholder 13">
            <a:extLst>
              <a:ext uri="{FF2B5EF4-FFF2-40B4-BE49-F238E27FC236}">
                <a16:creationId xmlns:a16="http://schemas.microsoft.com/office/drawing/2014/main" id="{9F2D74FC-DE0D-9142-9052-7DC552A8C99E}"/>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rgbClr val="003C57"/>
                </a:solidFill>
              </a:defRPr>
            </a:lvl1pPr>
          </a:lstStyle>
          <a:p>
            <a:endParaRPr lang="en-US" dirty="0"/>
          </a:p>
        </p:txBody>
      </p:sp>
      <p:pic>
        <p:nvPicPr>
          <p:cNvPr id="7" name="Picture 6">
            <a:extLst>
              <a:ext uri="{FF2B5EF4-FFF2-40B4-BE49-F238E27FC236}">
                <a16:creationId xmlns:a16="http://schemas.microsoft.com/office/drawing/2014/main" id="{A53CB928-464E-0442-B8A8-844F0B513A30}"/>
              </a:ext>
            </a:extLst>
          </p:cNvPr>
          <p:cNvPicPr>
            <a:picLocks noChangeAspect="1"/>
          </p:cNvPicPr>
          <p:nvPr userDrawn="1"/>
        </p:nvPicPr>
        <p:blipFill>
          <a:blip r:embed="rId2"/>
          <a:stretch>
            <a:fillRect/>
          </a:stretch>
        </p:blipFill>
        <p:spPr>
          <a:xfrm>
            <a:off x="838200" y="6286250"/>
            <a:ext cx="3331867" cy="288762"/>
          </a:xfrm>
          <a:prstGeom prst="rect">
            <a:avLst/>
          </a:prstGeom>
        </p:spPr>
      </p:pic>
    </p:spTree>
    <p:extLst>
      <p:ext uri="{BB962C8B-B14F-4D97-AF65-F5344CB8AC3E}">
        <p14:creationId xmlns:p14="http://schemas.microsoft.com/office/powerpoint/2010/main" val="297597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630CE5C-9E3F-4B16-94B8-982A20CF6D3C}" type="datetimeFigureOut">
              <a:rPr lang="en-GB" smtClean="0">
                <a:solidFill>
                  <a:prstClr val="black">
                    <a:tint val="75000"/>
                  </a:prstClr>
                </a:solidFill>
              </a:rPr>
              <a:pPr/>
              <a:t>17/03/2022</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A2E5BA05-CBF6-4EE2-B330-B69E9D5D0B1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ree image grid">
    <p:bg>
      <p:bgPr>
        <a:solidFill>
          <a:schemeClr val="bg1">
            <a:lumMod val="95000"/>
          </a:schemeClr>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ED01163-A081-394B-A56F-2E745CD47FAF}"/>
              </a:ext>
            </a:extLst>
          </p:cNvPr>
          <p:cNvSpPr>
            <a:spLocks noGrp="1"/>
          </p:cNvSpPr>
          <p:nvPr>
            <p:ph idx="1" hasCustomPrompt="1"/>
          </p:nvPr>
        </p:nvSpPr>
        <p:spPr>
          <a:xfrm>
            <a:off x="6477002" y="923871"/>
            <a:ext cx="4876799" cy="2235046"/>
          </a:xfrm>
          <a:prstGeom prst="rect">
            <a:avLst/>
          </a:prstGeom>
          <a:solidFill>
            <a:schemeClr val="bg2"/>
          </a:solidFill>
          <a:ln>
            <a:solidFill>
              <a:schemeClr val="bg1"/>
            </a:solidFill>
          </a:ln>
        </p:spPr>
        <p:txBody>
          <a:bodyPr wrap="square" lIns="720000" tIns="720000" rIns="720000" bIns="720000" anchor="ctr" anchorCtr="0"/>
          <a:lstStyle>
            <a:lvl1pPr>
              <a:defRPr sz="2400">
                <a:solidFill>
                  <a:schemeClr val="tx2"/>
                </a:solidFill>
              </a:defRPr>
            </a:lvl1pPr>
            <a:lvl2pPr>
              <a:defRPr sz="2100"/>
            </a:lvl2pPr>
            <a:lvl3pPr>
              <a:defRPr sz="1800"/>
            </a:lvl3pPr>
            <a:lvl4pPr>
              <a:defRPr sz="1500"/>
            </a:lvl4pPr>
            <a:lvl5pPr>
              <a:defRPr sz="1500"/>
            </a:lvl5pPr>
          </a:lstStyle>
          <a:p>
            <a:pPr lvl="0"/>
            <a:r>
              <a:rPr lang="en-US" dirty="0"/>
              <a:t>Add your image here (aspect ratio 16:9)</a:t>
            </a:r>
          </a:p>
        </p:txBody>
      </p:sp>
      <p:sp>
        <p:nvSpPr>
          <p:cNvPr id="16" name="Content Placeholder 2">
            <a:extLst>
              <a:ext uri="{FF2B5EF4-FFF2-40B4-BE49-F238E27FC236}">
                <a16:creationId xmlns:a16="http://schemas.microsoft.com/office/drawing/2014/main" id="{6F0C757D-809E-2D4A-9E4D-DFA6D9C02CE5}"/>
              </a:ext>
            </a:extLst>
          </p:cNvPr>
          <p:cNvSpPr>
            <a:spLocks noGrp="1"/>
          </p:cNvSpPr>
          <p:nvPr>
            <p:ph idx="12" hasCustomPrompt="1"/>
          </p:nvPr>
        </p:nvSpPr>
        <p:spPr>
          <a:xfrm>
            <a:off x="6477000" y="3708477"/>
            <a:ext cx="4876800" cy="2235046"/>
          </a:xfrm>
          <a:prstGeom prst="rect">
            <a:avLst/>
          </a:prstGeom>
          <a:solidFill>
            <a:schemeClr val="bg2"/>
          </a:solidFill>
          <a:ln>
            <a:solidFill>
              <a:schemeClr val="bg1"/>
            </a:solidFill>
          </a:ln>
        </p:spPr>
        <p:txBody>
          <a:bodyPr wrap="square" lIns="720000" tIns="720000" rIns="720000" bIns="720000" anchor="ctr" anchorCtr="0"/>
          <a:lstStyle>
            <a:lvl1pPr>
              <a:defRPr sz="2400">
                <a:solidFill>
                  <a:schemeClr val="tx2"/>
                </a:solidFill>
              </a:defRPr>
            </a:lvl1pPr>
            <a:lvl2pPr>
              <a:defRPr sz="2100"/>
            </a:lvl2pPr>
            <a:lvl3pPr>
              <a:defRPr sz="1800"/>
            </a:lvl3pPr>
            <a:lvl4pPr>
              <a:defRPr sz="1500"/>
            </a:lvl4pPr>
            <a:lvl5pPr>
              <a:defRPr sz="1500"/>
            </a:lvl5pPr>
          </a:lstStyle>
          <a:p>
            <a:pPr lvl="0"/>
            <a:r>
              <a:rPr lang="en-US" dirty="0"/>
              <a:t>Add your image here (aspect ratio 16:9)</a:t>
            </a:r>
          </a:p>
        </p:txBody>
      </p:sp>
      <p:sp>
        <p:nvSpPr>
          <p:cNvPr id="5" name="Content Placeholder 2">
            <a:extLst>
              <a:ext uri="{FF2B5EF4-FFF2-40B4-BE49-F238E27FC236}">
                <a16:creationId xmlns:a16="http://schemas.microsoft.com/office/drawing/2014/main" id="{FD7AF38B-FBB9-3F4D-B8B3-1F0F79401D2E}"/>
              </a:ext>
            </a:extLst>
          </p:cNvPr>
          <p:cNvSpPr>
            <a:spLocks noGrp="1"/>
          </p:cNvSpPr>
          <p:nvPr>
            <p:ph idx="13" hasCustomPrompt="1"/>
          </p:nvPr>
        </p:nvSpPr>
        <p:spPr>
          <a:xfrm>
            <a:off x="800101" y="2308171"/>
            <a:ext cx="5676899" cy="2235046"/>
          </a:xfrm>
          <a:prstGeom prst="rect">
            <a:avLst/>
          </a:prstGeom>
          <a:solidFill>
            <a:schemeClr val="bg2"/>
          </a:solidFill>
          <a:ln>
            <a:solidFill>
              <a:schemeClr val="bg1"/>
            </a:solidFill>
          </a:ln>
        </p:spPr>
        <p:txBody>
          <a:bodyPr wrap="square" lIns="720000" tIns="720000" rIns="720000" bIns="720000" anchor="ctr" anchorCtr="0"/>
          <a:lstStyle>
            <a:lvl1pPr>
              <a:defRPr sz="2400">
                <a:solidFill>
                  <a:schemeClr val="tx2"/>
                </a:solidFill>
              </a:defRPr>
            </a:lvl1pPr>
            <a:lvl2pPr>
              <a:defRPr sz="2100"/>
            </a:lvl2pPr>
            <a:lvl3pPr>
              <a:defRPr sz="1800"/>
            </a:lvl3pPr>
            <a:lvl4pPr>
              <a:defRPr sz="1500"/>
            </a:lvl4pPr>
            <a:lvl5pPr>
              <a:defRPr sz="1500"/>
            </a:lvl5pPr>
          </a:lstStyle>
          <a:p>
            <a:pPr lvl="0"/>
            <a:r>
              <a:rPr lang="en-US" dirty="0"/>
              <a:t>Add your image here (aspect ratio 1:1)</a:t>
            </a:r>
          </a:p>
        </p:txBody>
      </p:sp>
    </p:spTree>
    <p:extLst>
      <p:ext uri="{BB962C8B-B14F-4D97-AF65-F5344CB8AC3E}">
        <p14:creationId xmlns:p14="http://schemas.microsoft.com/office/powerpoint/2010/main" val="793262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image slie with text">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14DE38-8C4D-6F43-8595-E82C3F754B7A}"/>
              </a:ext>
            </a:extLst>
          </p:cNvPr>
          <p:cNvSpPr/>
          <p:nvPr userDrawn="1"/>
        </p:nvSpPr>
        <p:spPr>
          <a:xfrm>
            <a:off x="0" y="0"/>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a:extLst>
              <a:ext uri="{FF2B5EF4-FFF2-40B4-BE49-F238E27FC236}">
                <a16:creationId xmlns:a16="http://schemas.microsoft.com/office/drawing/2014/main" id="{D984022C-717A-394E-A7B0-E38478A09AD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887C01F-E831-1347-BF6E-F8337514ED80}"/>
              </a:ext>
            </a:extLst>
          </p:cNvPr>
          <p:cNvSpPr>
            <a:spLocks noGrp="1"/>
          </p:cNvSpPr>
          <p:nvPr>
            <p:ph type="sldNum" sz="quarter" idx="12"/>
          </p:nvPr>
        </p:nvSpPr>
        <p:spPr/>
        <p:txBody>
          <a:bodyPr/>
          <a:lstStyle>
            <a:lvl1pPr>
              <a:defRPr>
                <a:solidFill>
                  <a:schemeClr val="bg1"/>
                </a:solidFill>
              </a:defRPr>
            </a:lvl1pPr>
          </a:lstStyle>
          <a:p>
            <a:pPr algn="ctr"/>
            <a:fld id="{232417FB-2EF4-EC49-BC13-97513C37E9E5}" type="slidenum">
              <a:rPr lang="en-US" smtClean="0"/>
              <a:pPr algn="ctr"/>
              <a:t>‹#›</a:t>
            </a:fld>
            <a:endParaRPr lang="en-US" dirty="0"/>
          </a:p>
        </p:txBody>
      </p:sp>
      <p:sp>
        <p:nvSpPr>
          <p:cNvPr id="17" name="Content Placeholder 16">
            <a:extLst>
              <a:ext uri="{FF2B5EF4-FFF2-40B4-BE49-F238E27FC236}">
                <a16:creationId xmlns:a16="http://schemas.microsoft.com/office/drawing/2014/main" id="{A902BB99-C1A9-5442-B7D5-319F4DAA1614}"/>
              </a:ext>
            </a:extLst>
          </p:cNvPr>
          <p:cNvSpPr>
            <a:spLocks noGrp="1"/>
          </p:cNvSpPr>
          <p:nvPr>
            <p:ph sz="quarter" idx="15" hasCustomPrompt="1"/>
          </p:nvPr>
        </p:nvSpPr>
        <p:spPr>
          <a:xfrm>
            <a:off x="852497" y="5403397"/>
            <a:ext cx="6677417" cy="770404"/>
          </a:xfrm>
          <a:prstGeom prst="rect">
            <a:avLst/>
          </a:prstGeom>
        </p:spPr>
        <p:txBody>
          <a:bodyPr lIns="0" tIns="0" rIns="0" bIns="0"/>
          <a:lstStyle>
            <a:lvl1pPr marL="0" marR="0" indent="0" algn="l" defTabSz="685800" rtl="0" eaLnBrk="1" fontAlgn="auto" latinLnBrk="0" hangingPunct="1">
              <a:lnSpc>
                <a:spcPct val="110000"/>
              </a:lnSpc>
              <a:spcBef>
                <a:spcPts val="0"/>
              </a:spcBef>
              <a:spcAft>
                <a:spcPts val="750"/>
              </a:spcAft>
              <a:buClrTx/>
              <a:buSzTx/>
              <a:buFont typeface="Arial" panose="020B0604020202020204" pitchFamily="34" charset="0"/>
              <a:buNone/>
              <a:tabLst/>
              <a:defRPr sz="13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685800" rtl="0" eaLnBrk="1" fontAlgn="auto" latinLnBrk="0" hangingPunct="1">
              <a:lnSpc>
                <a:spcPct val="110000"/>
              </a:lnSpc>
              <a:spcBef>
                <a:spcPts val="0"/>
              </a:spcBef>
              <a:spcAft>
                <a:spcPts val="750"/>
              </a:spcAft>
              <a:buClrTx/>
              <a:buSzTx/>
              <a:buFont typeface="Arial" panose="020B0604020202020204" pitchFamily="34" charset="0"/>
              <a:buNone/>
              <a:tabLst/>
              <a:defRPr/>
            </a:pPr>
            <a:r>
              <a:rPr lang="en-US" dirty="0"/>
              <a:t>(Replace the background image and include any copyright information e.g. </a:t>
            </a:r>
            <a:r>
              <a:rPr lang="en-US" dirty="0">
                <a:solidFill>
                  <a:schemeClr val="bg1"/>
                </a:solidFill>
              </a:rPr>
              <a:t>© Photo by</a:t>
            </a:r>
            <a:r>
              <a:rPr lang="en-GB" dirty="0">
                <a:solidFill>
                  <a:schemeClr val="bg1"/>
                </a:solidFill>
              </a:rPr>
              <a:t> </a:t>
            </a:r>
            <a:r>
              <a:rPr lang="en-GB" dirty="0">
                <a:solidFill>
                  <a:schemeClr val="bg1"/>
                </a:solidFill>
                <a:hlinkClick r:id="rId3">
                  <a:extLst>
                    <a:ext uri="{A12FA001-AC4F-418D-AE19-62706E023703}">
                      <ahyp:hlinkClr xmlns:ahyp="http://schemas.microsoft.com/office/drawing/2018/hyperlinkcolor" val="tx"/>
                    </a:ext>
                  </a:extLst>
                </a:hlinkClick>
              </a:rPr>
              <a:t>Hermes Rivera</a:t>
            </a:r>
            <a:r>
              <a:rPr lang="en-GB" dirty="0">
                <a:solidFill>
                  <a:schemeClr val="bg1"/>
                </a:solidFill>
              </a:rPr>
              <a:t> on </a:t>
            </a:r>
            <a:r>
              <a:rPr lang="en-GB" dirty="0">
                <a:solidFill>
                  <a:schemeClr val="bg1"/>
                </a:solidFill>
                <a:hlinkClick r:id="rId4">
                  <a:extLst>
                    <a:ext uri="{A12FA001-AC4F-418D-AE19-62706E023703}">
                      <ahyp:hlinkClr xmlns:ahyp="http://schemas.microsoft.com/office/drawing/2018/hyperlinkcolor" val="tx"/>
                    </a:ext>
                  </a:extLst>
                </a:hlinkClick>
              </a:rPr>
              <a:t>Unsplash</a:t>
            </a:r>
            <a:r>
              <a:rPr lang="en-GB" dirty="0">
                <a:solidFill>
                  <a:schemeClr val="bg1"/>
                </a:solidFill>
              </a:rPr>
              <a:t>)</a:t>
            </a:r>
            <a:endParaRPr lang="en-US" dirty="0"/>
          </a:p>
          <a:p>
            <a:pPr lvl="0"/>
            <a:endParaRPr lang="en-US" dirty="0"/>
          </a:p>
        </p:txBody>
      </p:sp>
      <p:sp>
        <p:nvSpPr>
          <p:cNvPr id="8" name="Subtitle 2">
            <a:extLst>
              <a:ext uri="{FF2B5EF4-FFF2-40B4-BE49-F238E27FC236}">
                <a16:creationId xmlns:a16="http://schemas.microsoft.com/office/drawing/2014/main" id="{ACB83E4B-B9C7-0F43-932F-F73B5EC8324B}"/>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9" name="Title 1">
            <a:extLst>
              <a:ext uri="{FF2B5EF4-FFF2-40B4-BE49-F238E27FC236}">
                <a16:creationId xmlns:a16="http://schemas.microsoft.com/office/drawing/2014/main" id="{83AAA621-F3CF-3740-81C1-B8882EE4AE1F}"/>
              </a:ext>
            </a:extLst>
          </p:cNvPr>
          <p:cNvSpPr>
            <a:spLocks noGrp="1"/>
          </p:cNvSpPr>
          <p:nvPr>
            <p:ph type="title" hasCustomPrompt="1"/>
          </p:nvPr>
        </p:nvSpPr>
        <p:spPr>
          <a:xfrm>
            <a:off x="838200" y="3198877"/>
            <a:ext cx="10515600" cy="623248"/>
          </a:xfrm>
          <a:prstGeom prst="rect">
            <a:avLst/>
          </a:prstGeom>
        </p:spPr>
        <p:txBody>
          <a:bodyPr tIns="0" rIns="0" bIns="0" anchor="b" anchorCtr="0">
            <a:spAutoFit/>
          </a:bodyPr>
          <a:lstStyle>
            <a:lvl1pPr algn="l">
              <a:defRPr sz="4500">
                <a:solidFill>
                  <a:schemeClr val="bg1"/>
                </a:solidFill>
              </a:defRPr>
            </a:lvl1pPr>
          </a:lstStyle>
          <a:p>
            <a:r>
              <a:rPr lang="en-US" dirty="0"/>
              <a:t>Image slide</a:t>
            </a:r>
          </a:p>
        </p:txBody>
      </p:sp>
      <p:pic>
        <p:nvPicPr>
          <p:cNvPr id="10" name="Picture 9" descr="Office fo National Statistics Logo">
            <a:extLst>
              <a:ext uri="{FF2B5EF4-FFF2-40B4-BE49-F238E27FC236}">
                <a16:creationId xmlns:a16="http://schemas.microsoft.com/office/drawing/2014/main" id="{36D644A2-8493-254A-8BCA-A43EE10C2715}"/>
              </a:ext>
            </a:extLst>
          </p:cNvPr>
          <p:cNvPicPr>
            <a:picLocks noChangeAspect="1"/>
          </p:cNvPicPr>
          <p:nvPr userDrawn="1"/>
        </p:nvPicPr>
        <p:blipFill>
          <a:blip r:embed="rId5"/>
          <a:stretch>
            <a:fillRect/>
          </a:stretch>
        </p:blipFill>
        <p:spPr>
          <a:xfrm>
            <a:off x="838200" y="6292113"/>
            <a:ext cx="3325741" cy="282688"/>
          </a:xfrm>
          <a:prstGeom prst="rect">
            <a:avLst/>
          </a:prstGeom>
        </p:spPr>
      </p:pic>
    </p:spTree>
    <p:extLst>
      <p:ext uri="{BB962C8B-B14F-4D97-AF65-F5344CB8AC3E}">
        <p14:creationId xmlns:p14="http://schemas.microsoft.com/office/powerpoint/2010/main" val="245019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slide matisse">
    <p:bg>
      <p:bgPr>
        <a:solidFill>
          <a:srgbClr val="003C57"/>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335C0D86-6B6D-9340-A3E4-0C4964615FC3}"/>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4" name="Title 1">
            <a:extLst>
              <a:ext uri="{FF2B5EF4-FFF2-40B4-BE49-F238E27FC236}">
                <a16:creationId xmlns:a16="http://schemas.microsoft.com/office/drawing/2014/main" id="{39705124-4B77-4A45-9308-A04738CB6E18}"/>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2745468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Section slide matisse">
    <p:bg>
      <p:bgPr>
        <a:solidFill>
          <a:srgbClr val="206095"/>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622D5613-4A3F-4C4D-AB7A-78FCC248ADE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4" name="Title 1">
            <a:extLst>
              <a:ext uri="{FF2B5EF4-FFF2-40B4-BE49-F238E27FC236}">
                <a16:creationId xmlns:a16="http://schemas.microsoft.com/office/drawing/2014/main" id="{B4C955DF-BE42-D34D-9E3E-CC9BF3A6DE30}"/>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2093460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slide astral">
    <p:bg>
      <p:bgPr>
        <a:solidFill>
          <a:srgbClr val="3B7A9E"/>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DC45B465-DB9D-1B4E-98E6-EC6BC62650E6}"/>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7" name="Title 1">
            <a:extLst>
              <a:ext uri="{FF2B5EF4-FFF2-40B4-BE49-F238E27FC236}">
                <a16:creationId xmlns:a16="http://schemas.microsoft.com/office/drawing/2014/main" id="{FC7DF6CB-9235-DA4D-B1A3-7CA929282849}"/>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1004493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slide light blue">
    <p:bg>
      <p:bgPr>
        <a:solidFill>
          <a:srgbClr val="27A0CC"/>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D13A9CD3-E6C3-0344-974D-58215B0ABAAA}"/>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680E1A51-C56D-6C4C-90F5-70BA71A10A6C}"/>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7" name="Title 1">
            <a:extLst>
              <a:ext uri="{FF2B5EF4-FFF2-40B4-BE49-F238E27FC236}">
                <a16:creationId xmlns:a16="http://schemas.microsoft.com/office/drawing/2014/main" id="{A07FCA63-88F4-0D40-B646-DB3E33AA931D}"/>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1013833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slide light teal">
    <p:bg>
      <p:bgPr>
        <a:solidFill>
          <a:srgbClr val="00A5A1"/>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AAED0727-79E8-044A-A266-B0C74790E72D}"/>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24E14278-FEE3-0242-BA15-B6E28E53E8F1}"/>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7" name="Title 1">
            <a:extLst>
              <a:ext uri="{FF2B5EF4-FFF2-40B4-BE49-F238E27FC236}">
                <a16:creationId xmlns:a16="http://schemas.microsoft.com/office/drawing/2014/main" id="{5594CD60-7AAD-6645-8BE7-91075D074DEF}"/>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4095442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slide teal">
    <p:bg>
      <p:bgPr>
        <a:solidFill>
          <a:srgbClr val="008080"/>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9BEE2D9E-3E87-ED40-89C2-DBA774F1F211}"/>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5903921C-6D50-A849-B477-5BE38F246FF8}"/>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7" name="Title 1">
            <a:extLst>
              <a:ext uri="{FF2B5EF4-FFF2-40B4-BE49-F238E27FC236}">
                <a16:creationId xmlns:a16="http://schemas.microsoft.com/office/drawing/2014/main" id="{1FFF5308-8243-A94B-81A6-3885912D01F0}"/>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2557422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slide salem">
    <p:bg>
      <p:bgPr>
        <a:solidFill>
          <a:srgbClr val="0F8243"/>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2D6F6E82-1A2A-A042-8877-3692D4187F3F}"/>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D120A143-5C37-E449-99C7-B1D969F1B890}"/>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7" name="Title 1">
            <a:extLst>
              <a:ext uri="{FF2B5EF4-FFF2-40B4-BE49-F238E27FC236}">
                <a16:creationId xmlns:a16="http://schemas.microsoft.com/office/drawing/2014/main" id="{54334A07-9B9F-A349-8CB2-86A842F8F64D}"/>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594980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slide gold">
    <p:bg>
      <p:bgPr>
        <a:solidFill>
          <a:srgbClr val="B8860B"/>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7B81843D-E333-4F4C-A36D-94080D3638C8}"/>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62F1910-CA81-E648-B863-DE791419B0EC}"/>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9" name="Title 1">
            <a:extLst>
              <a:ext uri="{FF2B5EF4-FFF2-40B4-BE49-F238E27FC236}">
                <a16:creationId xmlns:a16="http://schemas.microsoft.com/office/drawing/2014/main" id="{8E7CF45C-0FAE-7E42-85CA-A478088C01D7}"/>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126184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2630CE5C-9E3F-4B16-94B8-982A20CF6D3C}" type="datetimeFigureOut">
              <a:rPr lang="en-GB" smtClean="0">
                <a:solidFill>
                  <a:prstClr val="black">
                    <a:tint val="75000"/>
                  </a:prstClr>
                </a:solidFill>
              </a:rPr>
              <a:pPr/>
              <a:t>17/03/2022</a:t>
            </a:fld>
            <a:endParaRPr 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A2E5BA05-CBF6-4EE2-B330-B69E9D5D0B1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slide poppy">
    <p:bg>
      <p:bgPr>
        <a:solidFill>
          <a:srgbClr val="D32F2F"/>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55661407-3B8B-664A-A263-554870E58063}"/>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97414DBD-79C5-A244-8B4E-E0A37BD602F5}"/>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4" name="Title 1">
            <a:extLst>
              <a:ext uri="{FF2B5EF4-FFF2-40B4-BE49-F238E27FC236}">
                <a16:creationId xmlns:a16="http://schemas.microsoft.com/office/drawing/2014/main" id="{0A16821C-C6DC-7B48-A948-EEC91826F275}"/>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3821654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slide pink">
    <p:bg>
      <p:bgPr>
        <a:solidFill>
          <a:srgbClr val="D2376D"/>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F67D8161-5352-AC4F-8422-00F311FA85FA}"/>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D0B060B4-A511-0047-913D-9721FF5144B9}"/>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4" name="Title 1">
            <a:extLst>
              <a:ext uri="{FF2B5EF4-FFF2-40B4-BE49-F238E27FC236}">
                <a16:creationId xmlns:a16="http://schemas.microsoft.com/office/drawing/2014/main" id="{03386FE0-A862-5740-962C-C24D3F6B9956}"/>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1771449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slide prince">
    <p:bg>
      <p:bgPr>
        <a:solidFill>
          <a:srgbClr val="6E2585"/>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95FF6451-6437-294C-AE93-D483699E514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543DF038-D2D9-464B-9CBE-BD4B00AFCE9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4" name="Title 1">
            <a:extLst>
              <a:ext uri="{FF2B5EF4-FFF2-40B4-BE49-F238E27FC236}">
                <a16:creationId xmlns:a16="http://schemas.microsoft.com/office/drawing/2014/main" id="{C2A06972-B375-D540-B534-45327AACFB1D}"/>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1886188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slide purple">
    <p:bg>
      <p:bgPr>
        <a:solidFill>
          <a:srgbClr val="37288B"/>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A9692B31-F575-6549-88BE-268E460843FC}"/>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461247D4-94C2-BE4C-A999-F549F7698CE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4" name="Title 1">
            <a:extLst>
              <a:ext uri="{FF2B5EF4-FFF2-40B4-BE49-F238E27FC236}">
                <a16:creationId xmlns:a16="http://schemas.microsoft.com/office/drawing/2014/main" id="{0650BAC6-52B8-9D45-96A4-4363AFCA8331}"/>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2068652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rgbClr val="323132"/>
        </a:soli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41E16F23-B3CF-314E-AFD9-633806B1334D}"/>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C51DA302-E673-0B48-9032-76748EE3E6F6}"/>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4" name="Title 1">
            <a:extLst>
              <a:ext uri="{FF2B5EF4-FFF2-40B4-BE49-F238E27FC236}">
                <a16:creationId xmlns:a16="http://schemas.microsoft.com/office/drawing/2014/main" id="{F0107D9C-8794-7E4B-B350-FEC30E7FAEF6}"/>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1083943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1">
    <p:bg>
      <p:bgPr>
        <a:gradFill flip="none" rotWithShape="1">
          <a:gsLst>
            <a:gs pos="81000">
              <a:srgbClr val="003C57"/>
            </a:gs>
            <a:gs pos="0">
              <a:srgbClr val="008080"/>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B9896418-9A93-F547-B375-91E5E5B76A8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3" name="Title 1">
            <a:extLst>
              <a:ext uri="{FF2B5EF4-FFF2-40B4-BE49-F238E27FC236}">
                <a16:creationId xmlns:a16="http://schemas.microsoft.com/office/drawing/2014/main" id="{17295645-9FDE-574A-9486-F7FDBDF3781B}"/>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3539199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2">
    <p:bg>
      <p:bgPr>
        <a:gradFill flip="none" rotWithShape="1">
          <a:gsLst>
            <a:gs pos="81000">
              <a:srgbClr val="008080"/>
            </a:gs>
            <a:gs pos="0">
              <a:srgbClr val="27A0C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2BB51AC8-339B-F542-A4E2-891D4443FD7A}"/>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3" name="Title 1">
            <a:extLst>
              <a:ext uri="{FF2B5EF4-FFF2-40B4-BE49-F238E27FC236}">
                <a16:creationId xmlns:a16="http://schemas.microsoft.com/office/drawing/2014/main" id="{76165A53-E610-A246-BF2B-8FE1F65A42F6}"/>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4007964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44">
    <p:bg>
      <p:bgPr>
        <a:gradFill flip="none" rotWithShape="1">
          <a:gsLst>
            <a:gs pos="81000">
              <a:srgbClr val="37288B"/>
            </a:gs>
            <a:gs pos="0">
              <a:srgbClr val="D2376D"/>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F692672-45E9-DB45-968E-472F1D3201F3}"/>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3" name="Title 1">
            <a:extLst>
              <a:ext uri="{FF2B5EF4-FFF2-40B4-BE49-F238E27FC236}">
                <a16:creationId xmlns:a16="http://schemas.microsoft.com/office/drawing/2014/main" id="{E3A6E39D-26AC-134F-96EF-39DF3B1062E8}"/>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31111021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66">
    <p:bg>
      <p:bgPr>
        <a:gradFill flip="none" rotWithShape="1">
          <a:gsLst>
            <a:gs pos="81000">
              <a:srgbClr val="0F8243"/>
            </a:gs>
            <a:gs pos="0">
              <a:srgbClr val="00A5A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0A3A34B-DE42-9B4B-9D76-6B04A45E1097}"/>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3" name="Title 1">
            <a:extLst>
              <a:ext uri="{FF2B5EF4-FFF2-40B4-BE49-F238E27FC236}">
                <a16:creationId xmlns:a16="http://schemas.microsoft.com/office/drawing/2014/main" id="{5C16E151-0ED9-1744-A65B-E5226804066A}"/>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3366463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1_Section slide ONS blue">
    <p:bg>
      <p:bgPr>
        <a:gradFill flip="none" rotWithShape="1">
          <a:gsLst>
            <a:gs pos="0">
              <a:srgbClr val="E9742C"/>
            </a:gs>
            <a:gs pos="81000">
              <a:srgbClr val="D2376D"/>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p:nvPicPr>
        <p:blipFill>
          <a:blip r:embed="rId2"/>
          <a:stretch>
            <a:fillRect/>
          </a:stretch>
        </p:blipFill>
        <p:spPr>
          <a:xfrm>
            <a:off x="838200" y="6292113"/>
            <a:ext cx="3325741" cy="282688"/>
          </a:xfrm>
          <a:prstGeom prst="rect">
            <a:avLst/>
          </a:prstGeom>
        </p:spPr>
      </p:pic>
      <p:pic>
        <p:nvPicPr>
          <p:cNvPr id="7" name="Picture 6" descr="Office fo National Statistics Logo">
            <a:extLst>
              <a:ext uri="{FF2B5EF4-FFF2-40B4-BE49-F238E27FC236}">
                <a16:creationId xmlns:a16="http://schemas.microsoft.com/office/drawing/2014/main" id="{F1E49A7E-84FB-9B4F-8BC0-CC6BDC349FD7}"/>
              </a:ext>
            </a:extLst>
          </p:cNvPr>
          <p:cNvPicPr>
            <a:picLocks noChangeAspect="1"/>
          </p:cNvPicPr>
          <p:nvPr userDrawn="1"/>
        </p:nvPicPr>
        <p:blipFill>
          <a:blip r:embed="rId2"/>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chemeClr val="bg1"/>
                </a:solidFill>
              </a:defRPr>
            </a:lvl1pPr>
          </a:lstStyle>
          <a:p>
            <a:endParaRPr lang="en-US" dirty="0"/>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FE11B252-106E-D845-B192-770BA16A6ED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3" name="Title 1">
            <a:extLst>
              <a:ext uri="{FF2B5EF4-FFF2-40B4-BE49-F238E27FC236}">
                <a16:creationId xmlns:a16="http://schemas.microsoft.com/office/drawing/2014/main" id="{7A4B3A4D-4DE7-BE46-A8F2-E186A17B7EA5}"/>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chemeClr val="bg1"/>
                </a:solidFill>
              </a:defRPr>
            </a:lvl1pPr>
          </a:lstStyle>
          <a:p>
            <a:r>
              <a:rPr lang="en-US" dirty="0"/>
              <a:t>Section slide</a:t>
            </a:r>
          </a:p>
        </p:txBody>
      </p:sp>
    </p:spTree>
    <p:extLst>
      <p:ext uri="{BB962C8B-B14F-4D97-AF65-F5344CB8AC3E}">
        <p14:creationId xmlns:p14="http://schemas.microsoft.com/office/powerpoint/2010/main" val="335264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2630CE5C-9E3F-4B16-94B8-982A20CF6D3C}" type="datetimeFigureOut">
              <a:rPr lang="en-GB" smtClean="0">
                <a:solidFill>
                  <a:prstClr val="black">
                    <a:tint val="75000"/>
                  </a:prstClr>
                </a:solidFill>
              </a:rPr>
              <a:pPr/>
              <a:t>17/03/2022</a:t>
            </a:fld>
            <a:endParaRPr lang="en-GB">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fld id="{A2E5BA05-CBF6-4EE2-B330-B69E9D5D0B1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2_Section slide ONS blue">
    <p:bg>
      <p:bgPr>
        <a:gradFill flip="none" rotWithShape="1">
          <a:gsLst>
            <a:gs pos="81000">
              <a:srgbClr val="E2BC22"/>
            </a:gs>
            <a:gs pos="0">
              <a:srgbClr val="FF9933"/>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14" descr="Office fo National Statistics Logo">
            <a:extLst>
              <a:ext uri="{FF2B5EF4-FFF2-40B4-BE49-F238E27FC236}">
                <a16:creationId xmlns:a16="http://schemas.microsoft.com/office/drawing/2014/main" id="{897A9EDC-56A8-414B-B882-D53DFB417E8F}"/>
              </a:ext>
            </a:extLst>
          </p:cNvPr>
          <p:cNvPicPr>
            <a:picLocks noChangeAspect="1"/>
          </p:cNvPicPr>
          <p:nvPr userDrawn="1"/>
        </p:nvPicPr>
        <p:blipFill>
          <a:blip r:embed="rId2">
            <a:duotone>
              <a:prstClr val="black"/>
              <a:schemeClr val="accent3">
                <a:tint val="45000"/>
                <a:satMod val="400000"/>
              </a:schemeClr>
            </a:duotone>
            <a:lum bright="-100000" contrast="-100000"/>
          </a:blip>
          <a:stretch>
            <a:fillRect/>
          </a:stretch>
        </p:blipFill>
        <p:spPr>
          <a:xfrm>
            <a:off x="838200" y="6292113"/>
            <a:ext cx="3325741" cy="282688"/>
          </a:xfrm>
          <a:prstGeom prst="rect">
            <a:avLst/>
          </a:prstGeom>
        </p:spPr>
      </p:pic>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3"/>
            <a:ext cx="2867827" cy="365125"/>
          </a:xfrm>
          <a:prstGeom prst="rect">
            <a:avLst/>
          </a:prstGeom>
        </p:spPr>
        <p:txBody>
          <a:bodyPr/>
          <a:lstStyle>
            <a:lvl1pPr>
              <a:defRPr sz="1500">
                <a:solidFill>
                  <a:srgbClr val="003C57"/>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t" anchorCtr="0"/>
          <a:lstStyle>
            <a:lvl1pPr algn="r">
              <a:defRPr sz="1500" b="1">
                <a:solidFill>
                  <a:srgbClr val="003C57"/>
                </a:solidFill>
              </a:defRPr>
            </a:lvl1pPr>
          </a:lstStyle>
          <a:p>
            <a:endParaRPr lang="en-US" dirty="0"/>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F27CF227-6C56-1B4B-8B3C-836CBD42133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2850"/>
              </a:lnSpc>
              <a:spcBef>
                <a:spcPts val="0"/>
              </a:spcBef>
              <a:spcAft>
                <a:spcPts val="750"/>
              </a:spcAft>
              <a:buNone/>
              <a:defRPr sz="2400">
                <a:solidFill>
                  <a:srgbClr val="003C5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3" name="Title 1">
            <a:extLst>
              <a:ext uri="{FF2B5EF4-FFF2-40B4-BE49-F238E27FC236}">
                <a16:creationId xmlns:a16="http://schemas.microsoft.com/office/drawing/2014/main" id="{76DFADB9-CC9D-E547-8CD9-C58C55DDD2D6}"/>
              </a:ext>
            </a:extLst>
          </p:cNvPr>
          <p:cNvSpPr>
            <a:spLocks noGrp="1"/>
          </p:cNvSpPr>
          <p:nvPr>
            <p:ph type="title" hasCustomPrompt="1"/>
          </p:nvPr>
        </p:nvSpPr>
        <p:spPr>
          <a:xfrm>
            <a:off x="838200" y="3074228"/>
            <a:ext cx="10515600" cy="747897"/>
          </a:xfrm>
          <a:prstGeom prst="rect">
            <a:avLst/>
          </a:prstGeom>
        </p:spPr>
        <p:txBody>
          <a:bodyPr tIns="0" rIns="0" bIns="0" anchor="b" anchorCtr="0">
            <a:spAutoFit/>
          </a:bodyPr>
          <a:lstStyle>
            <a:lvl1pPr algn="ctr">
              <a:defRPr sz="5400">
                <a:solidFill>
                  <a:srgbClr val="003C57"/>
                </a:solidFill>
              </a:defRPr>
            </a:lvl1pPr>
          </a:lstStyle>
          <a:p>
            <a:r>
              <a:rPr lang="en-US" dirty="0"/>
              <a:t>Section slide</a:t>
            </a:r>
          </a:p>
        </p:txBody>
      </p:sp>
    </p:spTree>
    <p:extLst>
      <p:ext uri="{BB962C8B-B14F-4D97-AF65-F5344CB8AC3E}">
        <p14:creationId xmlns:p14="http://schemas.microsoft.com/office/powerpoint/2010/main" val="1777335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ingle column title and content">
    <p:bg>
      <p:bgPr>
        <a:solidFill>
          <a:srgbClr val="F5F5F6"/>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2" name="Title"/>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3" name="Content Placeholde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1" name="Logo">
            <a:extLst>
              <a:ext uri="{FF2B5EF4-FFF2-40B4-BE49-F238E27FC236}">
                <a16:creationId xmlns:a16="http://schemas.microsoft.com/office/drawing/2014/main" id="{447E70A3-4C48-46D3-AED7-FAFF0A06871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681248114"/>
      </p:ext>
    </p:extLst>
  </p:cSld>
  <p:clrMapOvr>
    <a:masterClrMapping/>
  </p:clrMapOvr>
  <p:extLst>
    <p:ext uri="{DCECCB84-F9BA-43D5-87BE-67443E8EF086}">
      <p15:sldGuideLst xmlns:p15="http://schemas.microsoft.com/office/powerpoint/2012/main">
        <p15:guide id="1" pos="529" userDrawn="1">
          <p15:clr>
            <a:srgbClr val="FBAE40"/>
          </p15:clr>
        </p15:guide>
        <p15:guide id="2" pos="7174" userDrawn="1">
          <p15:clr>
            <a:srgbClr val="FBAE40"/>
          </p15:clr>
        </p15:guide>
        <p15:guide id="3" orient="horz" pos="391" userDrawn="1">
          <p15:clr>
            <a:srgbClr val="FBAE40"/>
          </p15:clr>
        </p15:guide>
        <p15:guide id="4" orient="horz" pos="363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3C57"/>
        </a:solidFill>
        <a:effectLst/>
      </p:bgPr>
    </p:bg>
    <p:spTree>
      <p:nvGrpSpPr>
        <p:cNvPr id="1" name=""/>
        <p:cNvGrpSpPr/>
        <p:nvPr/>
      </p:nvGrpSpPr>
      <p:grpSpPr>
        <a:xfrm>
          <a:off x="0" y="0"/>
          <a:ext cx="0" cy="0"/>
          <a:chOff x="0" y="0"/>
          <a:chExt cx="0" cy="0"/>
        </a:xfrm>
      </p:grpSpPr>
      <p:sp>
        <p:nvSpPr>
          <p:cNvPr id="13" name="Slide Number Placeholder">
            <a:extLst>
              <a:ext uri="{FF2B5EF4-FFF2-40B4-BE49-F238E27FC236}">
                <a16:creationId xmlns:a16="http://schemas.microsoft.com/office/drawing/2014/main" id="{B3003A7E-23D8-E24C-BF09-F295F1F8A7DE}"/>
              </a:ext>
            </a:extLst>
          </p:cNvPr>
          <p:cNvSpPr>
            <a:spLocks noGrp="1"/>
          </p:cNvSpPr>
          <p:nvPr>
            <p:ph type="sldNum" sz="quarter" idx="12"/>
          </p:nvPr>
        </p:nvSpPr>
        <p:spPr/>
        <p:txBody>
          <a:bodyPr/>
          <a:lstStyle>
            <a:lvl1pPr>
              <a:defRPr>
                <a:solidFill>
                  <a:schemeClr val="bg1"/>
                </a:solidFill>
              </a:defRPr>
            </a:lvl1pPr>
          </a:lstStyle>
          <a:p>
            <a:pPr algn="ctr"/>
            <a:fld id="{232417FB-2EF4-EC49-BC13-97513C37E9E5}" type="slidenum">
              <a:rPr lang="en-US" smtClean="0"/>
              <a:pPr algn="ctr"/>
              <a:t>‹#›</a:t>
            </a:fld>
            <a:endParaRPr lang="en-US"/>
          </a:p>
        </p:txBody>
      </p:sp>
      <p:sp>
        <p:nvSpPr>
          <p:cNvPr id="3" name="Title Placeholder">
            <a:extLst>
              <a:ext uri="{FF2B5EF4-FFF2-40B4-BE49-F238E27FC236}">
                <a16:creationId xmlns:a16="http://schemas.microsoft.com/office/drawing/2014/main" id="{48485E20-F5C4-4B08-A033-1AF23AE221F2}"/>
              </a:ext>
            </a:extLst>
          </p:cNvPr>
          <p:cNvSpPr>
            <a:spLocks noGrp="1"/>
          </p:cNvSpPr>
          <p:nvPr>
            <p:ph type="title" hasCustomPrompt="1"/>
          </p:nvPr>
        </p:nvSpPr>
        <p:spPr>
          <a:xfrm>
            <a:off x="838201" y="848994"/>
            <a:ext cx="6433868" cy="1325563"/>
          </a:xfrm>
          <a:prstGeom prst="rect">
            <a:avLst/>
          </a:prstGeom>
        </p:spPr>
        <p:txBody>
          <a:bodyPr/>
          <a:lstStyle>
            <a:lvl1pPr>
              <a:defRPr>
                <a:solidFill>
                  <a:schemeClr val="bg1"/>
                </a:solidFill>
              </a:defRPr>
            </a:lvl1pPr>
          </a:lstStyle>
          <a:p>
            <a:r>
              <a:rPr lang="en-US"/>
              <a:t>Write your title here</a:t>
            </a:r>
            <a:br>
              <a:rPr lang="en-US"/>
            </a:br>
            <a:r>
              <a:rPr lang="en-US"/>
              <a:t>(in sentence case)</a:t>
            </a:r>
            <a:endParaRPr lang="en-GB"/>
          </a:p>
        </p:txBody>
      </p:sp>
      <p:sp>
        <p:nvSpPr>
          <p:cNvPr id="21" name="Presenter Text Placeholder">
            <a:extLst>
              <a:ext uri="{FF2B5EF4-FFF2-40B4-BE49-F238E27FC236}">
                <a16:creationId xmlns:a16="http://schemas.microsoft.com/office/drawing/2014/main" id="{8A06CB80-AF0F-B54A-A31F-0FB8E0F9BB86}"/>
              </a:ext>
            </a:extLst>
          </p:cNvPr>
          <p:cNvSpPr>
            <a:spLocks noGrp="1"/>
          </p:cNvSpPr>
          <p:nvPr>
            <p:ph idx="13" hasCustomPrompt="1"/>
          </p:nvPr>
        </p:nvSpPr>
        <p:spPr>
          <a:xfrm>
            <a:off x="838200" y="3785744"/>
            <a:ext cx="6433868" cy="430887"/>
          </a:xfrm>
          <a:prstGeom prst="rect">
            <a:avLst/>
          </a:prstGeom>
        </p:spPr>
        <p:txBody>
          <a:bodyPr vert="horz" wrap="square" lIns="0" tIns="0" rIns="0" bIns="0" rtlCol="0" anchor="b" anchorCtr="0">
            <a:spAutoFit/>
          </a:bodyPr>
          <a:lstStyle>
            <a:lvl1pPr marL="0" indent="0">
              <a:spcBef>
                <a:spcPts val="0"/>
              </a:spcBef>
              <a:buNone/>
              <a:defRPr sz="2800" b="1" i="0">
                <a:solidFill>
                  <a:schemeClr val="bg1"/>
                </a:solidFill>
                <a:latin typeface="Arial" panose="020B0604020202020204" pitchFamily="34" charset="0"/>
                <a:cs typeface="Arial" panose="020B0604020202020204" pitchFamily="34" charset="0"/>
              </a:defRPr>
            </a:lvl1pPr>
          </a:lstStyle>
          <a:p>
            <a:pPr>
              <a:lnSpc>
                <a:spcPct val="100000"/>
              </a:lnSpc>
            </a:pPr>
            <a:r>
              <a:rPr lang="en-US">
                <a:solidFill>
                  <a:srgbClr val="183E56"/>
                </a:solidFill>
                <a:latin typeface="Arial" panose="020B0604020202020204" pitchFamily="34" charset="0"/>
                <a:cs typeface="Arial" panose="020B0604020202020204" pitchFamily="34" charset="0"/>
              </a:rPr>
              <a:t>Presenter Name</a:t>
            </a:r>
          </a:p>
        </p:txBody>
      </p:sp>
      <p:sp>
        <p:nvSpPr>
          <p:cNvPr id="19" name="Presenter Information Text Placeholder">
            <a:extLst>
              <a:ext uri="{FF2B5EF4-FFF2-40B4-BE49-F238E27FC236}">
                <a16:creationId xmlns:a16="http://schemas.microsoft.com/office/drawing/2014/main" id="{08E0EA14-7348-FB49-B0DB-D8600EBF4C8C}"/>
              </a:ext>
            </a:extLst>
          </p:cNvPr>
          <p:cNvSpPr>
            <a:spLocks noGrp="1"/>
          </p:cNvSpPr>
          <p:nvPr>
            <p:ph idx="1" hasCustomPrompt="1"/>
          </p:nvPr>
        </p:nvSpPr>
        <p:spPr>
          <a:xfrm>
            <a:off x="838200" y="4249009"/>
            <a:ext cx="6433868" cy="923330"/>
          </a:xfrm>
          <a:prstGeom prst="rect">
            <a:avLst/>
          </a:prstGeom>
        </p:spPr>
        <p:txBody>
          <a:bodyPr vert="horz" wrap="square" lIns="0" tIns="0" rIns="0" bIns="0" rtlCol="0" anchor="t" anchorCtr="0">
            <a:spAutoFit/>
          </a:bodyPr>
          <a:lstStyle>
            <a:lvl1pPr marL="0" indent="0">
              <a:spcBef>
                <a:spcPts val="0"/>
              </a:spcBef>
              <a:spcAft>
                <a:spcPts val="0"/>
              </a:spcAft>
              <a:buNone/>
              <a:defRPr sz="2000" b="0" i="0">
                <a:solidFill>
                  <a:schemeClr val="bg1"/>
                </a:solidFill>
                <a:latin typeface="Arial" panose="020B0604020202020204" pitchFamily="34" charset="0"/>
                <a:cs typeface="Arial" panose="020B0604020202020204" pitchFamily="34" charset="0"/>
              </a:defRPr>
            </a:lvl1pPr>
          </a:lstStyle>
          <a:p>
            <a:pPr>
              <a:lnSpc>
                <a:spcPct val="100000"/>
              </a:lnSpc>
            </a:pPr>
            <a:r>
              <a:rPr lang="en-US">
                <a:solidFill>
                  <a:srgbClr val="183E56"/>
                </a:solidFill>
                <a:latin typeface="Arial" panose="020B0604020202020204" pitchFamily="34" charset="0"/>
                <a:cs typeface="Arial" panose="020B0604020202020204" pitchFamily="34" charset="0"/>
              </a:rPr>
              <a:t>Job Title</a:t>
            </a:r>
            <a:br>
              <a:rPr lang="en-US">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Department</a:t>
            </a:r>
            <a:br>
              <a:rPr lang="en-US">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@Twitter-handle (if desired)</a:t>
            </a:r>
          </a:p>
        </p:txBody>
      </p:sp>
      <p:sp>
        <p:nvSpPr>
          <p:cNvPr id="6" name="Date Placeholder">
            <a:extLst>
              <a:ext uri="{FF2B5EF4-FFF2-40B4-BE49-F238E27FC236}">
                <a16:creationId xmlns:a16="http://schemas.microsoft.com/office/drawing/2014/main" id="{AA6F2061-5E6E-7440-8213-347350CB8141}"/>
              </a:ext>
            </a:extLst>
          </p:cNvPr>
          <p:cNvSpPr>
            <a:spLocks noGrp="1"/>
          </p:cNvSpPr>
          <p:nvPr>
            <p:ph type="dt" sz="half" idx="10"/>
          </p:nvPr>
        </p:nvSpPr>
        <p:spPr>
          <a:xfrm>
            <a:off x="838200" y="5485491"/>
            <a:ext cx="2743200" cy="365125"/>
          </a:xfrm>
        </p:spPr>
        <p:txBody>
          <a:bodyPr/>
          <a:lstStyle>
            <a:lvl1pPr>
              <a:defRPr>
                <a:solidFill>
                  <a:schemeClr val="bg1"/>
                </a:solidFill>
              </a:defRPr>
            </a:lvl1pPr>
          </a:lstStyle>
          <a:p>
            <a:fld id="{06C531F1-065E-594C-8147-D209A7179285}" type="datetime4">
              <a:rPr lang="en-GB" smtClean="0"/>
              <a:pPr/>
              <a:t>17 March 2022</a:t>
            </a:fld>
            <a:endParaRPr lang="en-US"/>
          </a:p>
        </p:txBody>
      </p:sp>
      <p:sp>
        <p:nvSpPr>
          <p:cNvPr id="8" name="Footer Placeholder">
            <a:extLst>
              <a:ext uri="{FF2B5EF4-FFF2-40B4-BE49-F238E27FC236}">
                <a16:creationId xmlns:a16="http://schemas.microsoft.com/office/drawing/2014/main" id="{D23EF8DF-C331-5B47-83E0-A9DAB9AF7D2F}"/>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Tree>
    <p:extLst>
      <p:ext uri="{BB962C8B-B14F-4D97-AF65-F5344CB8AC3E}">
        <p14:creationId xmlns:p14="http://schemas.microsoft.com/office/powerpoint/2010/main" val="2765539648"/>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7174" userDrawn="1">
          <p15:clr>
            <a:srgbClr val="FBAE40"/>
          </p15:clr>
        </p15:guide>
        <p15:guide id="3" orient="horz" pos="3634" userDrawn="1">
          <p15:clr>
            <a:srgbClr val="FBAE40"/>
          </p15:clr>
        </p15:guide>
        <p15:guide id="4" pos="52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2630CE5C-9E3F-4B16-94B8-982A20CF6D3C}" type="datetimeFigureOut">
              <a:rPr lang="en-GB" smtClean="0">
                <a:solidFill>
                  <a:prstClr val="black">
                    <a:tint val="75000"/>
                  </a:prstClr>
                </a:solidFill>
              </a:rPr>
              <a:pPr/>
              <a:t>17/03/2022</a:t>
            </a:fld>
            <a:endParaRPr lang="en-GB">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A2E5BA05-CBF6-4EE2-B330-B69E9D5D0B1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630CE5C-9E3F-4B16-94B8-982A20CF6D3C}" type="datetimeFigureOut">
              <a:rPr lang="en-GB" smtClean="0">
                <a:solidFill>
                  <a:prstClr val="black">
                    <a:tint val="75000"/>
                  </a:prstClr>
                </a:solidFill>
              </a:rPr>
              <a:pPr/>
              <a:t>17/03/2022</a:t>
            </a:fld>
            <a:endParaRPr lang="en-GB">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fld id="{A2E5BA05-CBF6-4EE2-B330-B69E9D5D0B1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630CE5C-9E3F-4B16-94B8-982A20CF6D3C}" type="datetimeFigureOut">
              <a:rPr lang="en-GB" smtClean="0">
                <a:solidFill>
                  <a:prstClr val="black">
                    <a:tint val="75000"/>
                  </a:prstClr>
                </a:solidFill>
              </a:rPr>
              <a:pPr/>
              <a:t>17/03/2022</a:t>
            </a:fld>
            <a:endParaRPr 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A2E5BA05-CBF6-4EE2-B330-B69E9D5D0B1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630CE5C-9E3F-4B16-94B8-982A20CF6D3C}" type="datetimeFigureOut">
              <a:rPr lang="en-GB" smtClean="0">
                <a:solidFill>
                  <a:prstClr val="black">
                    <a:tint val="75000"/>
                  </a:prstClr>
                </a:solidFill>
              </a:rPr>
              <a:pPr/>
              <a:t>17/03/2022</a:t>
            </a:fld>
            <a:endParaRPr 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A2E5BA05-CBF6-4EE2-B330-B69E9D5D0B1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1.sv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524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524000"/>
            <a:ext cx="10363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fld id="{2630CE5C-9E3F-4B16-94B8-982A20CF6D3C}" type="datetimeFigureOut">
              <a:rPr lang="en-GB" smtClean="0">
                <a:solidFill>
                  <a:prstClr val="black">
                    <a:tint val="75000"/>
                  </a:prstClr>
                </a:solidFill>
              </a:rPr>
              <a:pPr/>
              <a:t>17/03/2022</a:t>
            </a:fld>
            <a:endParaRPr lang="en-GB">
              <a:solidFill>
                <a:prstClr val="black">
                  <a:tint val="75000"/>
                </a:prstClr>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GB">
              <a:solidFill>
                <a:prstClr val="black">
                  <a:tint val="75000"/>
                </a:prstClr>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A2E5BA05-CBF6-4EE2-B330-B69E9D5D0B1D}" type="slidenum">
              <a:rPr lang="en-GB" smtClean="0">
                <a:solidFill>
                  <a:prstClr val="black">
                    <a:tint val="75000"/>
                  </a:prstClr>
                </a:solidFill>
              </a:rPr>
              <a:pPr/>
              <a:t>‹#›</a:t>
            </a:fld>
            <a:endParaRPr lang="en-GB">
              <a:solidFill>
                <a:prstClr val="black">
                  <a:tint val="75000"/>
                </a:prstClr>
              </a:solidFill>
            </a:endParaRPr>
          </a:p>
        </p:txBody>
      </p:sp>
      <p:sp>
        <p:nvSpPr>
          <p:cNvPr id="1031" name="Line 7"/>
          <p:cNvSpPr>
            <a:spLocks noChangeShapeType="1"/>
          </p:cNvSpPr>
          <p:nvPr/>
        </p:nvSpPr>
        <p:spPr bwMode="auto">
          <a:xfrm>
            <a:off x="508000" y="1143000"/>
            <a:ext cx="11277600" cy="0"/>
          </a:xfrm>
          <a:prstGeom prst="line">
            <a:avLst/>
          </a:prstGeom>
          <a:noFill/>
          <a:ln w="9525">
            <a:solidFill>
              <a:srgbClr val="9BA921"/>
            </a:solidFill>
            <a:round/>
            <a:headEnd/>
            <a:tailEnd/>
          </a:ln>
        </p:spPr>
        <p:txBody>
          <a:bodyPr wrap="none" anchor="ctr"/>
          <a:lstStyle/>
          <a:p>
            <a:pPr>
              <a:defRPr/>
            </a:pPr>
            <a:endParaRPr lang="en-GB" sz="180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200" b="1">
          <a:solidFill>
            <a:srgbClr val="002D46"/>
          </a:solidFill>
          <a:latin typeface="+mj-lt"/>
          <a:ea typeface="+mj-ea"/>
          <a:cs typeface="+mj-cs"/>
        </a:defRPr>
      </a:lvl1pPr>
      <a:lvl2pPr algn="l" rtl="0" eaLnBrk="1" fontAlgn="base" hangingPunct="1">
        <a:spcBef>
          <a:spcPct val="0"/>
        </a:spcBef>
        <a:spcAft>
          <a:spcPct val="0"/>
        </a:spcAft>
        <a:defRPr sz="3200" b="1">
          <a:solidFill>
            <a:srgbClr val="002D46"/>
          </a:solidFill>
          <a:latin typeface="Arial" charset="0"/>
          <a:ea typeface="ＭＳ Ｐゴシック" pitchFamily="1" charset="-128"/>
        </a:defRPr>
      </a:lvl2pPr>
      <a:lvl3pPr algn="l" rtl="0" eaLnBrk="1" fontAlgn="base" hangingPunct="1">
        <a:spcBef>
          <a:spcPct val="0"/>
        </a:spcBef>
        <a:spcAft>
          <a:spcPct val="0"/>
        </a:spcAft>
        <a:defRPr sz="3200" b="1">
          <a:solidFill>
            <a:srgbClr val="002D46"/>
          </a:solidFill>
          <a:latin typeface="Arial" charset="0"/>
          <a:ea typeface="ＭＳ Ｐゴシック" pitchFamily="1" charset="-128"/>
        </a:defRPr>
      </a:lvl3pPr>
      <a:lvl4pPr algn="l" rtl="0" eaLnBrk="1" fontAlgn="base" hangingPunct="1">
        <a:spcBef>
          <a:spcPct val="0"/>
        </a:spcBef>
        <a:spcAft>
          <a:spcPct val="0"/>
        </a:spcAft>
        <a:defRPr sz="3200" b="1">
          <a:solidFill>
            <a:srgbClr val="002D46"/>
          </a:solidFill>
          <a:latin typeface="Arial" charset="0"/>
          <a:ea typeface="ＭＳ Ｐゴシック" pitchFamily="1" charset="-128"/>
        </a:defRPr>
      </a:lvl4pPr>
      <a:lvl5pPr algn="l" rtl="0" eaLnBrk="1" fontAlgn="base" hangingPunct="1">
        <a:spcBef>
          <a:spcPct val="0"/>
        </a:spcBef>
        <a:spcAft>
          <a:spcPct val="0"/>
        </a:spcAft>
        <a:defRPr sz="3200" b="1">
          <a:solidFill>
            <a:srgbClr val="002D46"/>
          </a:solidFill>
          <a:latin typeface="Arial" charset="0"/>
          <a:ea typeface="ＭＳ Ｐゴシック" pitchFamily="1" charset="-128"/>
        </a:defRPr>
      </a:lvl5pPr>
      <a:lvl6pPr marL="457200" algn="l" rtl="0" eaLnBrk="1" fontAlgn="base" hangingPunct="1">
        <a:spcBef>
          <a:spcPct val="0"/>
        </a:spcBef>
        <a:spcAft>
          <a:spcPct val="0"/>
        </a:spcAft>
        <a:defRPr sz="3200" b="1">
          <a:solidFill>
            <a:srgbClr val="002D46"/>
          </a:solidFill>
          <a:latin typeface="Arial" charset="0"/>
          <a:ea typeface="ＭＳ Ｐゴシック" pitchFamily="1" charset="-128"/>
        </a:defRPr>
      </a:lvl6pPr>
      <a:lvl7pPr marL="914400" algn="l" rtl="0" eaLnBrk="1" fontAlgn="base" hangingPunct="1">
        <a:spcBef>
          <a:spcPct val="0"/>
        </a:spcBef>
        <a:spcAft>
          <a:spcPct val="0"/>
        </a:spcAft>
        <a:defRPr sz="3200" b="1">
          <a:solidFill>
            <a:srgbClr val="002D46"/>
          </a:solidFill>
          <a:latin typeface="Arial" charset="0"/>
          <a:ea typeface="ＭＳ Ｐゴシック" pitchFamily="1" charset="-128"/>
        </a:defRPr>
      </a:lvl7pPr>
      <a:lvl8pPr marL="1371600" algn="l" rtl="0" eaLnBrk="1" fontAlgn="base" hangingPunct="1">
        <a:spcBef>
          <a:spcPct val="0"/>
        </a:spcBef>
        <a:spcAft>
          <a:spcPct val="0"/>
        </a:spcAft>
        <a:defRPr sz="3200" b="1">
          <a:solidFill>
            <a:srgbClr val="002D46"/>
          </a:solidFill>
          <a:latin typeface="Arial" charset="0"/>
          <a:ea typeface="ＭＳ Ｐゴシック" pitchFamily="1" charset="-128"/>
        </a:defRPr>
      </a:lvl8pPr>
      <a:lvl9pPr marL="1828800" algn="l" rtl="0" eaLnBrk="1" fontAlgn="base" hangingPunct="1">
        <a:spcBef>
          <a:spcPct val="0"/>
        </a:spcBef>
        <a:spcAft>
          <a:spcPct val="0"/>
        </a:spcAft>
        <a:defRPr sz="3200" b="1">
          <a:solidFill>
            <a:srgbClr val="002D46"/>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2800">
          <a:solidFill>
            <a:srgbClr val="002D46"/>
          </a:solidFill>
          <a:latin typeface="+mn-lt"/>
          <a:ea typeface="+mn-ea"/>
          <a:cs typeface="+mn-cs"/>
        </a:defRPr>
      </a:lvl1pPr>
      <a:lvl2pPr marL="763588" indent="-285750" algn="l" rtl="0" eaLnBrk="1" fontAlgn="base" hangingPunct="1">
        <a:spcBef>
          <a:spcPct val="20000"/>
        </a:spcBef>
        <a:spcAft>
          <a:spcPct val="0"/>
        </a:spcAft>
        <a:defRPr sz="2400">
          <a:solidFill>
            <a:srgbClr val="002D46"/>
          </a:solidFill>
          <a:latin typeface="+mn-lt"/>
          <a:ea typeface="+mn-ea"/>
        </a:defRPr>
      </a:lvl2pPr>
      <a:lvl3pPr marL="1182688" indent="-228600" algn="l" rtl="0" eaLnBrk="1" fontAlgn="base" hangingPunct="1">
        <a:spcBef>
          <a:spcPct val="20000"/>
        </a:spcBef>
        <a:spcAft>
          <a:spcPct val="0"/>
        </a:spcAft>
        <a:buChar char="•"/>
        <a:defRPr sz="2000">
          <a:solidFill>
            <a:srgbClr val="002D46"/>
          </a:solidFill>
          <a:latin typeface="+mn-lt"/>
          <a:ea typeface="+mn-ea"/>
        </a:defRPr>
      </a:lvl3pPr>
      <a:lvl4pPr marL="1619250" indent="-246063" algn="l" rtl="0" eaLnBrk="1" fontAlgn="base" hangingPunct="1">
        <a:spcBef>
          <a:spcPct val="20000"/>
        </a:spcBef>
        <a:spcAft>
          <a:spcPct val="0"/>
        </a:spcAft>
        <a:defRPr>
          <a:solidFill>
            <a:srgbClr val="002D46"/>
          </a:solidFill>
          <a:latin typeface="+mn-lt"/>
          <a:ea typeface="+mn-ea"/>
        </a:defRPr>
      </a:lvl4pPr>
      <a:lvl5pPr marL="2057400" indent="-228600" algn="l" rtl="0" eaLnBrk="1" fontAlgn="base" hangingPunct="1">
        <a:spcBef>
          <a:spcPct val="20000"/>
        </a:spcBef>
        <a:spcAft>
          <a:spcPct val="0"/>
        </a:spcAft>
        <a:defRPr sz="2000">
          <a:solidFill>
            <a:schemeClr val="tx1"/>
          </a:solidFill>
          <a:latin typeface="+mn-lt"/>
          <a:ea typeface="+mn-ea"/>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1524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524000"/>
            <a:ext cx="10363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14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15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9E3E0E5-3FAE-4512-B9B3-D78115179EFD}" type="slidenum">
              <a:rPr lang="en-US"/>
              <a:pPr>
                <a:defRPr/>
              </a:pPr>
              <a:t>‹#›</a:t>
            </a:fld>
            <a:endParaRPr lang="en-US"/>
          </a:p>
        </p:txBody>
      </p:sp>
      <p:sp>
        <p:nvSpPr>
          <p:cNvPr id="6151" name="Line 7"/>
          <p:cNvSpPr>
            <a:spLocks noChangeShapeType="1"/>
          </p:cNvSpPr>
          <p:nvPr/>
        </p:nvSpPr>
        <p:spPr bwMode="auto">
          <a:xfrm>
            <a:off x="508000" y="1143000"/>
            <a:ext cx="11277600" cy="0"/>
          </a:xfrm>
          <a:prstGeom prst="line">
            <a:avLst/>
          </a:prstGeom>
          <a:noFill/>
          <a:ln w="9525">
            <a:solidFill>
              <a:srgbClr val="9BA921"/>
            </a:solidFill>
            <a:round/>
            <a:headEnd/>
            <a:tailEnd/>
          </a:ln>
        </p:spPr>
        <p:txBody>
          <a:bodyPr wrap="none" anchor="ctr"/>
          <a:lstStyle/>
          <a:p>
            <a:pPr>
              <a:defRPr/>
            </a:pPr>
            <a:endParaRPr lang="en-GB" sz="180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3200" b="1">
          <a:solidFill>
            <a:srgbClr val="002D46"/>
          </a:solidFill>
          <a:latin typeface="+mj-lt"/>
          <a:ea typeface="+mj-ea"/>
          <a:cs typeface="+mj-cs"/>
        </a:defRPr>
      </a:lvl1pPr>
      <a:lvl2pPr algn="l" rtl="0" eaLnBrk="1" fontAlgn="base" hangingPunct="1">
        <a:spcBef>
          <a:spcPct val="0"/>
        </a:spcBef>
        <a:spcAft>
          <a:spcPct val="0"/>
        </a:spcAft>
        <a:defRPr sz="3200" b="1">
          <a:solidFill>
            <a:srgbClr val="002D46"/>
          </a:solidFill>
          <a:latin typeface="Arial" charset="0"/>
        </a:defRPr>
      </a:lvl2pPr>
      <a:lvl3pPr algn="l" rtl="0" eaLnBrk="1" fontAlgn="base" hangingPunct="1">
        <a:spcBef>
          <a:spcPct val="0"/>
        </a:spcBef>
        <a:spcAft>
          <a:spcPct val="0"/>
        </a:spcAft>
        <a:defRPr sz="3200" b="1">
          <a:solidFill>
            <a:srgbClr val="002D46"/>
          </a:solidFill>
          <a:latin typeface="Arial" charset="0"/>
        </a:defRPr>
      </a:lvl3pPr>
      <a:lvl4pPr algn="l" rtl="0" eaLnBrk="1" fontAlgn="base" hangingPunct="1">
        <a:spcBef>
          <a:spcPct val="0"/>
        </a:spcBef>
        <a:spcAft>
          <a:spcPct val="0"/>
        </a:spcAft>
        <a:defRPr sz="3200" b="1">
          <a:solidFill>
            <a:srgbClr val="002D46"/>
          </a:solidFill>
          <a:latin typeface="Arial" charset="0"/>
        </a:defRPr>
      </a:lvl4pPr>
      <a:lvl5pPr algn="l" rtl="0" eaLnBrk="1" fontAlgn="base" hangingPunct="1">
        <a:spcBef>
          <a:spcPct val="0"/>
        </a:spcBef>
        <a:spcAft>
          <a:spcPct val="0"/>
        </a:spcAft>
        <a:defRPr sz="3200" b="1">
          <a:solidFill>
            <a:srgbClr val="002D46"/>
          </a:solidFill>
          <a:latin typeface="Arial" charset="0"/>
        </a:defRPr>
      </a:lvl5pPr>
      <a:lvl6pPr marL="457200" algn="l" rtl="0" eaLnBrk="1" fontAlgn="base" hangingPunct="1">
        <a:spcBef>
          <a:spcPct val="0"/>
        </a:spcBef>
        <a:spcAft>
          <a:spcPct val="0"/>
        </a:spcAft>
        <a:defRPr sz="3200" b="1">
          <a:solidFill>
            <a:srgbClr val="002D46"/>
          </a:solidFill>
          <a:latin typeface="Arial" charset="0"/>
        </a:defRPr>
      </a:lvl6pPr>
      <a:lvl7pPr marL="914400" algn="l" rtl="0" eaLnBrk="1" fontAlgn="base" hangingPunct="1">
        <a:spcBef>
          <a:spcPct val="0"/>
        </a:spcBef>
        <a:spcAft>
          <a:spcPct val="0"/>
        </a:spcAft>
        <a:defRPr sz="3200" b="1">
          <a:solidFill>
            <a:srgbClr val="002D46"/>
          </a:solidFill>
          <a:latin typeface="Arial" charset="0"/>
        </a:defRPr>
      </a:lvl7pPr>
      <a:lvl8pPr marL="1371600" algn="l" rtl="0" eaLnBrk="1" fontAlgn="base" hangingPunct="1">
        <a:spcBef>
          <a:spcPct val="0"/>
        </a:spcBef>
        <a:spcAft>
          <a:spcPct val="0"/>
        </a:spcAft>
        <a:defRPr sz="3200" b="1">
          <a:solidFill>
            <a:srgbClr val="002D46"/>
          </a:solidFill>
          <a:latin typeface="Arial" charset="0"/>
        </a:defRPr>
      </a:lvl8pPr>
      <a:lvl9pPr marL="1828800" algn="l" rtl="0" eaLnBrk="1" fontAlgn="base" hangingPunct="1">
        <a:spcBef>
          <a:spcPct val="0"/>
        </a:spcBef>
        <a:spcAft>
          <a:spcPct val="0"/>
        </a:spcAft>
        <a:defRPr sz="3200" b="1">
          <a:solidFill>
            <a:srgbClr val="002D46"/>
          </a:solidFill>
          <a:latin typeface="Arial" charset="0"/>
        </a:defRPr>
      </a:lvl9pPr>
    </p:titleStyle>
    <p:bodyStyle>
      <a:lvl1pPr marL="342900" indent="-342900" algn="l" rtl="0" eaLnBrk="1" fontAlgn="base" hangingPunct="1">
        <a:spcBef>
          <a:spcPct val="20000"/>
        </a:spcBef>
        <a:spcAft>
          <a:spcPct val="0"/>
        </a:spcAft>
        <a:buChar char="•"/>
        <a:defRPr sz="2800">
          <a:solidFill>
            <a:srgbClr val="002D46"/>
          </a:solidFill>
          <a:latin typeface="+mn-lt"/>
          <a:ea typeface="+mn-ea"/>
          <a:cs typeface="+mn-cs"/>
        </a:defRPr>
      </a:lvl1pPr>
      <a:lvl2pPr marL="742950" indent="-285750" algn="l" rtl="0" eaLnBrk="1" fontAlgn="base" hangingPunct="1">
        <a:spcBef>
          <a:spcPct val="20000"/>
        </a:spcBef>
        <a:spcAft>
          <a:spcPct val="0"/>
        </a:spcAft>
        <a:defRPr sz="2400">
          <a:solidFill>
            <a:srgbClr val="002D46"/>
          </a:solidFill>
          <a:latin typeface="+mn-lt"/>
        </a:defRPr>
      </a:lvl2pPr>
      <a:lvl3pPr marL="1143000" indent="-228600" algn="l" rtl="0" eaLnBrk="1" fontAlgn="base" hangingPunct="1">
        <a:spcBef>
          <a:spcPct val="20000"/>
        </a:spcBef>
        <a:spcAft>
          <a:spcPct val="0"/>
        </a:spcAft>
        <a:buChar char="•"/>
        <a:defRPr sz="2000">
          <a:solidFill>
            <a:srgbClr val="002D46"/>
          </a:solidFill>
          <a:latin typeface="+mn-lt"/>
        </a:defRPr>
      </a:lvl3pPr>
      <a:lvl4pPr marL="1600200" indent="-228600" algn="l" rtl="0" eaLnBrk="1" fontAlgn="base" hangingPunct="1">
        <a:spcBef>
          <a:spcPct val="20000"/>
        </a:spcBef>
        <a:spcAft>
          <a:spcPct val="0"/>
        </a:spcAft>
        <a:defRPr>
          <a:solidFill>
            <a:srgbClr val="002D46"/>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Office for National Statistics Logo">
            <a:extLst>
              <a:ext uri="{FF2B5EF4-FFF2-40B4-BE49-F238E27FC236}">
                <a16:creationId xmlns:a16="http://schemas.microsoft.com/office/drawing/2014/main" id="{9D6A1342-DE99-4B4D-B5AF-C43FDAE08636}"/>
              </a:ext>
            </a:extLst>
          </p:cNvPr>
          <p:cNvPicPr>
            <a:picLocks noChangeAspect="1"/>
          </p:cNvPicPr>
          <p:nvPr userDrawn="1"/>
        </p:nvPicPr>
        <p:blipFill>
          <a:blip r:embed="rId30"/>
          <a:stretch>
            <a:fillRect/>
          </a:stretch>
        </p:blipFill>
        <p:spPr>
          <a:xfrm>
            <a:off x="8140701" y="860003"/>
            <a:ext cx="3213700" cy="571500"/>
          </a:xfrm>
          <a:prstGeom prst="rect">
            <a:avLst/>
          </a:prstGeom>
        </p:spPr>
      </p:pic>
      <p:sp>
        <p:nvSpPr>
          <p:cNvPr id="12" name="Slide Number Placeholder 5">
            <a:extLst>
              <a:ext uri="{FF2B5EF4-FFF2-40B4-BE49-F238E27FC236}">
                <a16:creationId xmlns:a16="http://schemas.microsoft.com/office/drawing/2014/main" id="{948F094D-06E7-4D4C-A30E-6245801E4D2F}"/>
              </a:ext>
            </a:extLst>
          </p:cNvPr>
          <p:cNvSpPr>
            <a:spLocks noGrp="1"/>
          </p:cNvSpPr>
          <p:nvPr>
            <p:ph type="sldNum" sz="quarter" idx="4"/>
          </p:nvPr>
        </p:nvSpPr>
        <p:spPr>
          <a:xfrm>
            <a:off x="4662087" y="6250893"/>
            <a:ext cx="2867827" cy="365125"/>
          </a:xfrm>
          <a:prstGeom prst="rect">
            <a:avLst/>
          </a:prstGeom>
        </p:spPr>
        <p:txBody>
          <a:bodyPr/>
          <a:lstStyle>
            <a:lvl1pPr>
              <a:defRPr sz="1500">
                <a:solidFill>
                  <a:srgbClr val="003C57"/>
                </a:solidFill>
              </a:defRPr>
            </a:lvl1pPr>
          </a:lstStyle>
          <a:p>
            <a:pPr algn="ctr"/>
            <a:fld id="{232417FB-2EF4-EC49-BC13-97513C37E9E5}" type="slidenum">
              <a:rPr lang="en-US" smtClean="0"/>
              <a:pPr algn="ctr"/>
              <a:t>‹#›</a:t>
            </a:fld>
            <a:endParaRPr lang="en-US" dirty="0"/>
          </a:p>
        </p:txBody>
      </p:sp>
      <p:sp>
        <p:nvSpPr>
          <p:cNvPr id="14" name="Footer Placeholder 13">
            <a:extLst>
              <a:ext uri="{FF2B5EF4-FFF2-40B4-BE49-F238E27FC236}">
                <a16:creationId xmlns:a16="http://schemas.microsoft.com/office/drawing/2014/main" id="{2947E464-F91B-FD47-B97A-E5129B454413}"/>
              </a:ext>
            </a:extLst>
          </p:cNvPr>
          <p:cNvSpPr>
            <a:spLocks noGrp="1"/>
          </p:cNvSpPr>
          <p:nvPr>
            <p:ph type="ftr" sz="quarter" idx="3"/>
          </p:nvPr>
        </p:nvSpPr>
        <p:spPr>
          <a:xfrm>
            <a:off x="7529914" y="6250892"/>
            <a:ext cx="3842031" cy="365125"/>
          </a:xfrm>
          <a:prstGeom prst="rect">
            <a:avLst/>
          </a:prstGeom>
        </p:spPr>
        <p:txBody>
          <a:bodyPr vert="horz" lIns="91440" tIns="45720" rIns="0" bIns="45720" rtlCol="0" anchor="ctr"/>
          <a:lstStyle>
            <a:lvl1pPr algn="r">
              <a:defRPr sz="1500" b="1">
                <a:solidFill>
                  <a:srgbClr val="003C57"/>
                </a:solidFill>
              </a:defRPr>
            </a:lvl1pPr>
          </a:lstStyle>
          <a:p>
            <a:endParaRPr lang="en-US" dirty="0"/>
          </a:p>
        </p:txBody>
      </p:sp>
      <p:sp>
        <p:nvSpPr>
          <p:cNvPr id="16" name="Date Placeholder 15">
            <a:extLst>
              <a:ext uri="{FF2B5EF4-FFF2-40B4-BE49-F238E27FC236}">
                <a16:creationId xmlns:a16="http://schemas.microsoft.com/office/drawing/2014/main" id="{C57F1779-22FA-E74D-A68A-DE59AC0306AC}"/>
              </a:ext>
            </a:extLst>
          </p:cNvPr>
          <p:cNvSpPr>
            <a:spLocks noGrp="1"/>
          </p:cNvSpPr>
          <p:nvPr>
            <p:ph type="dt" sz="half" idx="2"/>
          </p:nvPr>
        </p:nvSpPr>
        <p:spPr>
          <a:xfrm>
            <a:off x="838200" y="6250894"/>
            <a:ext cx="2743200" cy="365125"/>
          </a:xfrm>
          <a:prstGeom prst="rect">
            <a:avLst/>
          </a:prstGeom>
        </p:spPr>
        <p:txBody>
          <a:bodyPr vert="horz" lIns="0" tIns="45720" rIns="91440" bIns="45720" rtlCol="0" anchor="ctr"/>
          <a:lstStyle>
            <a:lvl1pPr algn="l">
              <a:defRPr sz="1500" b="1">
                <a:solidFill>
                  <a:srgbClr val="003C57"/>
                </a:solidFill>
              </a:defRPr>
            </a:lvl1pPr>
          </a:lstStyle>
          <a:p>
            <a:fld id="{AA9C08DE-0D15-4FE9-B5AC-33FE673C34C5}" type="datetime3">
              <a:rPr lang="en-US" smtClean="0"/>
              <a:t>17 March 2022</a:t>
            </a:fld>
            <a:endParaRPr lang="en-US" dirty="0"/>
          </a:p>
        </p:txBody>
      </p:sp>
      <p:sp>
        <p:nvSpPr>
          <p:cNvPr id="9" name="Title Placeholder 1">
            <a:extLst>
              <a:ext uri="{FF2B5EF4-FFF2-40B4-BE49-F238E27FC236}">
                <a16:creationId xmlns:a16="http://schemas.microsoft.com/office/drawing/2014/main" id="{C7606C98-43DA-624E-A126-318E4E297157}"/>
              </a:ext>
            </a:extLst>
          </p:cNvPr>
          <p:cNvSpPr txBox="1">
            <a:spLocks/>
          </p:cNvSpPr>
          <p:nvPr userDrawn="1"/>
        </p:nvSpPr>
        <p:spPr>
          <a:xfrm>
            <a:off x="838201" y="714371"/>
            <a:ext cx="6691713" cy="3832846"/>
          </a:xfrm>
          <a:prstGeom prst="rect">
            <a:avLst/>
          </a:prstGeom>
          <a:ln>
            <a:noFill/>
          </a:ln>
        </p:spPr>
        <p:txBody>
          <a:bodyPr vert="horz" lIns="68580" tIns="34290" rIns="68580" bIns="34290" rtlCol="0" anchor="t" anchorCtr="0">
            <a:normAutofit/>
          </a:bodyPr>
          <a:lstStyle>
            <a:lvl1pPr algn="l" defTabSz="914400" rtl="0" eaLnBrk="1" latinLnBrk="0" hangingPunct="1">
              <a:lnSpc>
                <a:spcPct val="90000"/>
              </a:lnSpc>
              <a:spcBef>
                <a:spcPct val="0"/>
              </a:spcBef>
              <a:buNone/>
              <a:defRPr sz="4400" b="1" kern="1200" baseline="0">
                <a:solidFill>
                  <a:srgbClr val="003C57"/>
                </a:solidFill>
                <a:latin typeface="+mj-lt"/>
                <a:ea typeface="+mj-ea"/>
                <a:cs typeface="+mj-cs"/>
              </a:defRPr>
            </a:lvl1pPr>
          </a:lstStyle>
          <a:p>
            <a:endParaRPr lang="en-US" sz="3600" dirty="0">
              <a:solidFill>
                <a:srgbClr val="183E56"/>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E5DCB11-47E3-BC4E-87BE-ED66A7AC92CD}"/>
              </a:ext>
            </a:extLst>
          </p:cNvPr>
          <p:cNvCxnSpPr>
            <a:cxnSpLocks/>
          </p:cNvCxnSpPr>
          <p:nvPr userDrawn="1"/>
        </p:nvCxnSpPr>
        <p:spPr>
          <a:xfrm>
            <a:off x="823943" y="6055339"/>
            <a:ext cx="10548000" cy="0"/>
          </a:xfrm>
          <a:prstGeom prst="line">
            <a:avLst/>
          </a:prstGeom>
          <a:ln w="25400">
            <a:solidFill>
              <a:srgbClr val="003C57"/>
            </a:solidFill>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B695BB35-B7F9-BE46-A43E-B9B750880AE4}"/>
              </a:ext>
            </a:extLst>
          </p:cNvPr>
          <p:cNvSpPr txBox="1">
            <a:spLocks/>
          </p:cNvSpPr>
          <p:nvPr userDrawn="1"/>
        </p:nvSpPr>
        <p:spPr>
          <a:xfrm>
            <a:off x="838201" y="644845"/>
            <a:ext cx="7052953" cy="3490605"/>
          </a:xfrm>
          <a:prstGeom prst="rect">
            <a:avLst/>
          </a:prstGeom>
        </p:spPr>
        <p:txBody>
          <a:bodyPr/>
          <a:lstStyle>
            <a:lvl1pPr algn="l" defTabSz="914400" rtl="0" eaLnBrk="1" latinLnBrk="0" hangingPunct="1">
              <a:lnSpc>
                <a:spcPct val="90000"/>
              </a:lnSpc>
              <a:spcBef>
                <a:spcPct val="0"/>
              </a:spcBef>
              <a:buNone/>
              <a:defRPr sz="4800" b="1" kern="1200" baseline="0">
                <a:solidFill>
                  <a:srgbClr val="003C57"/>
                </a:solidFill>
                <a:latin typeface="+mj-lt"/>
                <a:ea typeface="+mj-ea"/>
                <a:cs typeface="+mj-cs"/>
              </a:defRPr>
            </a:lvl1pPr>
          </a:lstStyle>
          <a:p>
            <a:endParaRPr lang="en-US" sz="3600" dirty="0"/>
          </a:p>
        </p:txBody>
      </p:sp>
      <p:sp>
        <p:nvSpPr>
          <p:cNvPr id="4" name="Title Placeholder 3">
            <a:extLst>
              <a:ext uri="{FF2B5EF4-FFF2-40B4-BE49-F238E27FC236}">
                <a16:creationId xmlns:a16="http://schemas.microsoft.com/office/drawing/2014/main" id="{4D2E5A76-65BE-0B4A-9E47-4BFC8F8BB5CE}"/>
              </a:ext>
            </a:extLst>
          </p:cNvPr>
          <p:cNvSpPr>
            <a:spLocks noGrp="1"/>
          </p:cNvSpPr>
          <p:nvPr>
            <p:ph type="title"/>
          </p:nvPr>
        </p:nvSpPr>
        <p:spPr>
          <a:xfrm>
            <a:off x="849344" y="880839"/>
            <a:ext cx="6910357" cy="3817821"/>
          </a:xfrm>
          <a:prstGeom prst="rect">
            <a:avLst/>
          </a:prstGeom>
        </p:spPr>
        <p:txBody>
          <a:bodyPr vert="horz" lIns="0" tIns="45720" rIns="91440" bIns="45720" rtlCol="0" anchor="t" anchorCtr="0">
            <a:normAutofit/>
          </a:bodyPr>
          <a:lstStyle/>
          <a:p>
            <a:r>
              <a:rPr lang="en-US" dirty="0"/>
              <a:t>Write your title here</a:t>
            </a:r>
            <a:br>
              <a:rPr lang="en-US" dirty="0"/>
            </a:br>
            <a:r>
              <a:rPr lang="en-US" dirty="0"/>
              <a:t>(in sentence case)</a:t>
            </a:r>
          </a:p>
        </p:txBody>
      </p:sp>
      <p:sp>
        <p:nvSpPr>
          <p:cNvPr id="3" name="Text Placeholder 2">
            <a:extLst>
              <a:ext uri="{FF2B5EF4-FFF2-40B4-BE49-F238E27FC236}">
                <a16:creationId xmlns:a16="http://schemas.microsoft.com/office/drawing/2014/main" id="{CBE85E22-5EF0-604F-9D81-8D55219770BA}"/>
              </a:ext>
            </a:extLst>
          </p:cNvPr>
          <p:cNvSpPr>
            <a:spLocks noGrp="1"/>
          </p:cNvSpPr>
          <p:nvPr>
            <p:ph type="body" idx="1"/>
          </p:nvPr>
        </p:nvSpPr>
        <p:spPr>
          <a:xfrm>
            <a:off x="838200" y="3081406"/>
            <a:ext cx="10515600" cy="2034917"/>
          </a:xfrm>
          <a:prstGeom prst="rect">
            <a:avLst/>
          </a:prstGeom>
        </p:spPr>
        <p:txBody>
          <a:bodyPr vert="horz" lIns="0" tIns="4680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51515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Lst>
  <p:hf sldNum="0" hdr="0" ftr="0"/>
  <p:txStyles>
    <p:titleStyle>
      <a:lvl1pPr algn="l" defTabSz="685800" rtl="0" eaLnBrk="1" latinLnBrk="0" hangingPunct="1">
        <a:lnSpc>
          <a:spcPct val="90000"/>
        </a:lnSpc>
        <a:spcBef>
          <a:spcPct val="0"/>
        </a:spcBef>
        <a:spcAft>
          <a:spcPts val="750"/>
        </a:spcAft>
        <a:buNone/>
        <a:defRPr sz="3600" b="1" kern="1200" baseline="0">
          <a:solidFill>
            <a:srgbClr val="003C57"/>
          </a:solidFill>
          <a:latin typeface="+mj-lt"/>
          <a:ea typeface="+mj-ea"/>
          <a:cs typeface="+mj-cs"/>
        </a:defRPr>
      </a:lvl1pPr>
    </p:titleStyle>
    <p:bodyStyle>
      <a:lvl1pPr marL="0" indent="0" algn="l" defTabSz="685800" rtl="0" eaLnBrk="1" latinLnBrk="0" hangingPunct="1">
        <a:lnSpc>
          <a:spcPct val="110000"/>
        </a:lnSpc>
        <a:spcBef>
          <a:spcPts val="0"/>
        </a:spcBef>
        <a:spcAft>
          <a:spcPts val="750"/>
        </a:spcAft>
        <a:buFont typeface="Arial" panose="020B0604020202020204" pitchFamily="34" charset="0"/>
        <a:buNone/>
        <a:defRPr sz="2400" kern="1200">
          <a:solidFill>
            <a:srgbClr val="003C57"/>
          </a:solidFill>
          <a:latin typeface="+mn-lt"/>
          <a:ea typeface="+mn-ea"/>
          <a:cs typeface="+mn-cs"/>
        </a:defRPr>
      </a:lvl1pPr>
      <a:lvl2pPr marL="514350" indent="-171450" algn="l" defTabSz="685800" rtl="0" eaLnBrk="1" latinLnBrk="0" hangingPunct="1">
        <a:lnSpc>
          <a:spcPct val="110000"/>
        </a:lnSpc>
        <a:spcBef>
          <a:spcPts val="0"/>
        </a:spcBef>
        <a:spcAft>
          <a:spcPts val="750"/>
        </a:spcAft>
        <a:buFont typeface="Arial" panose="020B0604020202020204" pitchFamily="34" charset="0"/>
        <a:buChar char="•"/>
        <a:defRPr sz="2100" kern="1200">
          <a:solidFill>
            <a:srgbClr val="003C57"/>
          </a:solidFill>
          <a:latin typeface="+mn-lt"/>
          <a:ea typeface="+mn-ea"/>
          <a:cs typeface="+mn-cs"/>
        </a:defRPr>
      </a:lvl2pPr>
      <a:lvl3pPr marL="857250" indent="-171450" algn="l" defTabSz="685800" rtl="0" eaLnBrk="1" latinLnBrk="0" hangingPunct="1">
        <a:lnSpc>
          <a:spcPct val="110000"/>
        </a:lnSpc>
        <a:spcBef>
          <a:spcPts val="0"/>
        </a:spcBef>
        <a:spcAft>
          <a:spcPts val="750"/>
        </a:spcAft>
        <a:buFont typeface="Arial" panose="020B0604020202020204" pitchFamily="34" charset="0"/>
        <a:buChar char="•"/>
        <a:defRPr sz="1800" kern="1200">
          <a:solidFill>
            <a:srgbClr val="003C57"/>
          </a:solidFill>
          <a:latin typeface="+mn-lt"/>
          <a:ea typeface="+mn-ea"/>
          <a:cs typeface="+mn-cs"/>
        </a:defRPr>
      </a:lvl3pPr>
      <a:lvl4pPr marL="1200150" indent="-171450" algn="l" defTabSz="685800" rtl="0" eaLnBrk="1" latinLnBrk="0" hangingPunct="1">
        <a:lnSpc>
          <a:spcPct val="110000"/>
        </a:lnSpc>
        <a:spcBef>
          <a:spcPts val="0"/>
        </a:spcBef>
        <a:spcAft>
          <a:spcPts val="750"/>
        </a:spcAft>
        <a:buFont typeface="Arial" panose="020B0604020202020204" pitchFamily="34" charset="0"/>
        <a:buChar char="•"/>
        <a:defRPr sz="1500" kern="1200">
          <a:solidFill>
            <a:srgbClr val="003C57"/>
          </a:solidFill>
          <a:latin typeface="+mn-lt"/>
          <a:ea typeface="+mn-ea"/>
          <a:cs typeface="+mn-cs"/>
        </a:defRPr>
      </a:lvl4pPr>
      <a:lvl5pPr marL="1543050" indent="-171450" algn="l" defTabSz="685800" rtl="0" eaLnBrk="1" latinLnBrk="0" hangingPunct="1">
        <a:lnSpc>
          <a:spcPct val="110000"/>
        </a:lnSpc>
        <a:spcBef>
          <a:spcPts val="0"/>
        </a:spcBef>
        <a:spcAft>
          <a:spcPts val="750"/>
        </a:spcAft>
        <a:buFont typeface="Arial" panose="020B0604020202020204" pitchFamily="34" charset="0"/>
        <a:buChar char="•"/>
        <a:defRPr sz="1350" kern="1200">
          <a:solidFill>
            <a:srgbClr val="003C57"/>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5F5F6"/>
        </a:solidFill>
        <a:effectLst/>
      </p:bgPr>
    </p:bg>
    <p:spTree>
      <p:nvGrpSpPr>
        <p:cNvPr id="1" name=""/>
        <p:cNvGrpSpPr/>
        <p:nvPr/>
      </p:nvGrpSpPr>
      <p:grpSpPr>
        <a:xfrm>
          <a:off x="0" y="0"/>
          <a:ext cx="0" cy="0"/>
          <a:chOff x="0" y="0"/>
          <a:chExt cx="0" cy="0"/>
        </a:xfrm>
      </p:grpSpPr>
      <p:sp>
        <p:nvSpPr>
          <p:cNvPr id="12" name="Slide Number Placeholder">
            <a:extLst>
              <a:ext uri="{FF2B5EF4-FFF2-40B4-BE49-F238E27FC236}">
                <a16:creationId xmlns:a16="http://schemas.microsoft.com/office/drawing/2014/main" id="{948F094D-06E7-4D4C-A30E-6245801E4D2F}"/>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2947E464-F91B-FD47-B97A-E5129B45441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ctr"/>
          <a:lstStyle>
            <a:lvl1pPr algn="r">
              <a:defRPr sz="2000" b="1">
                <a:solidFill>
                  <a:srgbClr val="003C57"/>
                </a:solidFill>
              </a:defRPr>
            </a:lvl1pPr>
          </a:lstStyle>
          <a:p>
            <a:endParaRPr lang="en-US"/>
          </a:p>
        </p:txBody>
      </p:sp>
      <p:sp>
        <p:nvSpPr>
          <p:cNvPr id="5" name="Title Placeholder">
            <a:extLst>
              <a:ext uri="{FF2B5EF4-FFF2-40B4-BE49-F238E27FC236}">
                <a16:creationId xmlns:a16="http://schemas.microsoft.com/office/drawing/2014/main" id="{6DBF0174-0E48-4922-B59E-9E207247D338}"/>
              </a:ext>
            </a:extLst>
          </p:cNvPr>
          <p:cNvSpPr>
            <a:spLocks noGrp="1"/>
          </p:cNvSpPr>
          <p:nvPr>
            <p:ph type="title"/>
          </p:nvPr>
        </p:nvSpPr>
        <p:spPr>
          <a:xfrm>
            <a:off x="838200" y="826982"/>
            <a:ext cx="7379711" cy="2149034"/>
          </a:xfrm>
          <a:prstGeom prst="rect">
            <a:avLst/>
          </a:prstGeom>
        </p:spPr>
        <p:txBody>
          <a:bodyPr vert="horz" lIns="0" tIns="0" rIns="0" bIns="0" rtlCol="0" anchor="t" anchorCtr="0">
            <a:normAutofit/>
          </a:bodyPr>
          <a:lstStyle/>
          <a:p>
            <a:r>
              <a:rPr lang="en-US"/>
              <a:t>Write your title here </a:t>
            </a:r>
            <a:br>
              <a:rPr lang="en-US"/>
            </a:br>
            <a:r>
              <a:rPr lang="en-US"/>
              <a:t>(in sentence case)</a:t>
            </a:r>
            <a:endParaRPr lang="en-GB"/>
          </a:p>
        </p:txBody>
      </p:sp>
      <p:sp>
        <p:nvSpPr>
          <p:cNvPr id="3" name="Text Placeholder">
            <a:extLst>
              <a:ext uri="{FF2B5EF4-FFF2-40B4-BE49-F238E27FC236}">
                <a16:creationId xmlns:a16="http://schemas.microsoft.com/office/drawing/2014/main" id="{CBE85E22-5EF0-604F-9D81-8D55219770BA}"/>
              </a:ext>
            </a:extLst>
          </p:cNvPr>
          <p:cNvSpPr>
            <a:spLocks noGrp="1"/>
          </p:cNvSpPr>
          <p:nvPr>
            <p:ph type="body" idx="1"/>
          </p:nvPr>
        </p:nvSpPr>
        <p:spPr>
          <a:xfrm>
            <a:off x="838200" y="3081404"/>
            <a:ext cx="7379711" cy="2391425"/>
          </a:xfrm>
          <a:prstGeom prst="rect">
            <a:avLst/>
          </a:prstGeom>
        </p:spPr>
        <p:txBody>
          <a:bodyPr vert="horz" wrap="square" lIns="0" tIns="46800" rIns="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 (minimum recommended text size 18pt)</a:t>
            </a:r>
          </a:p>
        </p:txBody>
      </p:sp>
      <p:sp>
        <p:nvSpPr>
          <p:cNvPr id="16" name="Date Placeholder">
            <a:extLst>
              <a:ext uri="{FF2B5EF4-FFF2-40B4-BE49-F238E27FC236}">
                <a16:creationId xmlns:a16="http://schemas.microsoft.com/office/drawing/2014/main" id="{C57F1779-22FA-E74D-A68A-DE59AC0306AC}"/>
              </a:ext>
            </a:extLst>
          </p:cNvPr>
          <p:cNvSpPr>
            <a:spLocks noGrp="1"/>
          </p:cNvSpPr>
          <p:nvPr>
            <p:ph type="dt" sz="half" idx="2"/>
          </p:nvPr>
        </p:nvSpPr>
        <p:spPr>
          <a:xfrm>
            <a:off x="838200" y="5531312"/>
            <a:ext cx="2743200" cy="365125"/>
          </a:xfrm>
          <a:prstGeom prst="rect">
            <a:avLst/>
          </a:prstGeom>
        </p:spPr>
        <p:txBody>
          <a:bodyPr vert="horz" lIns="0" tIns="45720" rIns="91440" bIns="45720" rtlCol="0" anchor="ctr"/>
          <a:lstStyle>
            <a:lvl1pPr algn="l">
              <a:defRPr sz="2000" b="1">
                <a:solidFill>
                  <a:srgbClr val="003C57"/>
                </a:solidFill>
              </a:defRPr>
            </a:lvl1pPr>
          </a:lstStyle>
          <a:p>
            <a:fld id="{695CE8D2-2A51-934B-BEE8-FEA5F81FAF91}" type="datetime4">
              <a:rPr lang="en-GB" smtClean="0"/>
              <a:t>17 March 2022</a:t>
            </a:fld>
            <a:endParaRPr lang="en-US"/>
          </a:p>
        </p:txBody>
      </p:sp>
      <p:cxnSp>
        <p:nvCxnSpPr>
          <p:cNvPr id="15" name="Line">
            <a:extLst>
              <a:ext uri="{FF2B5EF4-FFF2-40B4-BE49-F238E27FC236}">
                <a16:creationId xmlns:a16="http://schemas.microsoft.com/office/drawing/2014/main" id="{6E5DCB11-47E3-BC4E-87BE-ED66A7AC92CD}"/>
              </a:ext>
            </a:extLst>
          </p:cNvPr>
          <p:cNvCxnSpPr>
            <a:cxnSpLocks/>
          </p:cNvCxnSpPr>
          <p:nvPr userDrawn="1"/>
        </p:nvCxnSpPr>
        <p:spPr>
          <a:xfrm>
            <a:off x="822000"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Logo" descr="Office for National Statistics logo">
            <a:extLst>
              <a:ext uri="{FF2B5EF4-FFF2-40B4-BE49-F238E27FC236}">
                <a16:creationId xmlns:a16="http://schemas.microsoft.com/office/drawing/2014/main" id="{825F068C-C955-AD4A-A83F-5D4A84BF033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47849" y="6281865"/>
            <a:ext cx="3489869" cy="306034"/>
          </a:xfrm>
          <a:prstGeom prst="rect">
            <a:avLst/>
          </a:prstGeom>
        </p:spPr>
      </p:pic>
      <p:pic>
        <p:nvPicPr>
          <p:cNvPr id="10" name="Graphic 9">
            <a:extLst>
              <a:ext uri="{FF2B5EF4-FFF2-40B4-BE49-F238E27FC236}">
                <a16:creationId xmlns:a16="http://schemas.microsoft.com/office/drawing/2014/main" id="{D0081CDA-ECB1-443B-BCFA-5ED3827DD9E9}"/>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7619467" y="1568835"/>
            <a:ext cx="3769258" cy="4290954"/>
          </a:xfrm>
          <a:prstGeom prst="rect">
            <a:avLst/>
          </a:prstGeom>
        </p:spPr>
      </p:pic>
    </p:spTree>
    <p:extLst>
      <p:ext uri="{BB962C8B-B14F-4D97-AF65-F5344CB8AC3E}">
        <p14:creationId xmlns:p14="http://schemas.microsoft.com/office/powerpoint/2010/main" val="2597910473"/>
      </p:ext>
    </p:extLst>
  </p:cSld>
  <p:clrMap bg1="lt1" tx1="dk1" bg2="lt2" tx2="dk2" accent1="accent1" accent2="accent2" accent3="accent3" accent4="accent4" accent5="accent5" accent6="accent6" hlink="hlink" folHlink="folHlink"/>
  <p:sldLayoutIdLst>
    <p:sldLayoutId id="2147483672" r:id="rId1"/>
    <p:sldLayoutId id="2147483661" r:id="rId2"/>
  </p:sldLayoutIdLst>
  <p:hf sldNum="0" hdr="0"/>
  <p:txStyles>
    <p:titleStyle>
      <a:lvl1pPr algn="l" defTabSz="914400" rtl="0" eaLnBrk="1" latinLnBrk="0" hangingPunct="1">
        <a:lnSpc>
          <a:spcPct val="95000"/>
        </a:lnSpc>
        <a:spcBef>
          <a:spcPct val="0"/>
        </a:spcBef>
        <a:spcAft>
          <a:spcPts val="1000"/>
        </a:spcAft>
        <a:buNone/>
        <a:defRPr sz="4800" b="1" kern="1200" baseline="0">
          <a:solidFill>
            <a:srgbClr val="003C57"/>
          </a:solidFill>
          <a:latin typeface="+mj-lt"/>
          <a:ea typeface="+mj-ea"/>
          <a:cs typeface="+mj-cs"/>
        </a:defRPr>
      </a:lvl1pPr>
    </p:titleStyle>
    <p:bodyStyle>
      <a:lvl1pPr marL="252000" indent="-252000" algn="l" defTabSz="914400" rtl="0" eaLnBrk="1" latinLnBrk="0" hangingPunct="1">
        <a:lnSpc>
          <a:spcPct val="110000"/>
        </a:lnSpc>
        <a:spcBef>
          <a:spcPts val="0"/>
        </a:spcBef>
        <a:spcAft>
          <a:spcPts val="500"/>
        </a:spcAft>
        <a:buFont typeface="Arial" panose="020B0604020202020204" pitchFamily="34" charset="0"/>
        <a:buChar char="•"/>
        <a:defRPr sz="3200" kern="1200">
          <a:solidFill>
            <a:srgbClr val="003C57"/>
          </a:solidFill>
          <a:latin typeface="+mn-lt"/>
          <a:ea typeface="+mn-ea"/>
          <a:cs typeface="+mn-cs"/>
        </a:defRPr>
      </a:lvl1pPr>
      <a:lvl2pPr marL="468000" indent="-216000" algn="l" defTabSz="914400" rtl="0" eaLnBrk="1" latinLnBrk="0" hangingPunct="1">
        <a:lnSpc>
          <a:spcPct val="110000"/>
        </a:lnSpc>
        <a:spcBef>
          <a:spcPts val="0"/>
        </a:spcBef>
        <a:spcAft>
          <a:spcPts val="500"/>
        </a:spcAft>
        <a:buFont typeface="Arial" panose="020B0604020202020204" pitchFamily="34" charset="0"/>
        <a:buChar char="•"/>
        <a:defRPr sz="2800" kern="1200">
          <a:solidFill>
            <a:srgbClr val="003C57"/>
          </a:solidFill>
          <a:latin typeface="+mn-lt"/>
          <a:ea typeface="+mn-ea"/>
          <a:cs typeface="+mn-cs"/>
        </a:defRPr>
      </a:lvl2pPr>
      <a:lvl3pPr marL="648000" indent="-180000" algn="l" defTabSz="914400" rtl="0" eaLnBrk="1" latinLnBrk="0" hangingPunct="1">
        <a:lnSpc>
          <a:spcPct val="110000"/>
        </a:lnSpc>
        <a:spcBef>
          <a:spcPts val="0"/>
        </a:spcBef>
        <a:spcAft>
          <a:spcPts val="500"/>
        </a:spcAft>
        <a:buFont typeface="Arial" panose="020B0604020202020204" pitchFamily="34" charset="0"/>
        <a:buChar char="•"/>
        <a:defRPr sz="2400" kern="1200">
          <a:solidFill>
            <a:srgbClr val="003C57"/>
          </a:solidFill>
          <a:latin typeface="+mn-lt"/>
          <a:ea typeface="+mn-ea"/>
          <a:cs typeface="+mn-cs"/>
        </a:defRPr>
      </a:lvl3pPr>
      <a:lvl4pPr marL="828000" indent="-180000" algn="l" defTabSz="914400" rtl="0" eaLnBrk="1" latinLnBrk="0" hangingPunct="1">
        <a:lnSpc>
          <a:spcPct val="110000"/>
        </a:lnSpc>
        <a:spcBef>
          <a:spcPts val="0"/>
        </a:spcBef>
        <a:spcAft>
          <a:spcPts val="500"/>
        </a:spcAft>
        <a:buFont typeface="Arial" panose="020B0604020202020204" pitchFamily="34" charset="0"/>
        <a:buChar char="•"/>
        <a:defRPr sz="2000" kern="1200">
          <a:solidFill>
            <a:srgbClr val="003C57"/>
          </a:solidFill>
          <a:latin typeface="+mn-lt"/>
          <a:ea typeface="+mn-ea"/>
          <a:cs typeface="+mn-cs"/>
        </a:defRPr>
      </a:lvl4pPr>
      <a:lvl5pPr marL="1008000" indent="-180000" algn="l" defTabSz="914400" rtl="0" eaLnBrk="1" latinLnBrk="0" hangingPunct="1">
        <a:lnSpc>
          <a:spcPct val="110000"/>
        </a:lnSpc>
        <a:spcBef>
          <a:spcPts val="0"/>
        </a:spcBef>
        <a:spcAft>
          <a:spcPts val="500"/>
        </a:spcAft>
        <a:buFont typeface="Arial" panose="020B0604020202020204" pitchFamily="34" charset="0"/>
        <a:buChar char="•"/>
        <a:defRPr sz="1800" kern="1200">
          <a:solidFill>
            <a:srgbClr val="003C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orient="horz" pos="3634" userDrawn="1">
          <p15:clr>
            <a:srgbClr val="F26B43"/>
          </p15:clr>
        </p15:guide>
        <p15:guide id="3" pos="7174" userDrawn="1">
          <p15:clr>
            <a:srgbClr val="F26B43"/>
          </p15:clr>
        </p15:guide>
        <p15:guide id="4" orient="horz" pos="3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Josh.Martin@ons.gov.uk" TargetMode="Externa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F2B7606F-25F1-44A9-85D1-9970728AB33E}"/>
              </a:ext>
            </a:extLst>
          </p:cNvPr>
          <p:cNvSpPr>
            <a:spLocks noGrp="1"/>
          </p:cNvSpPr>
          <p:nvPr>
            <p:ph type="title"/>
          </p:nvPr>
        </p:nvSpPr>
        <p:spPr>
          <a:xfrm>
            <a:off x="838200" y="848994"/>
            <a:ext cx="8915400" cy="3423977"/>
          </a:xfrm>
        </p:spPr>
        <p:txBody>
          <a:bodyPr>
            <a:normAutofit/>
          </a:bodyPr>
          <a:lstStyle/>
          <a:p>
            <a:r>
              <a:rPr lang="en-GB" sz="4000" dirty="0"/>
              <a:t>An occupation and asset driven approach to capital utilisation adjustment in productivity statistics</a:t>
            </a:r>
          </a:p>
        </p:txBody>
      </p:sp>
      <p:sp>
        <p:nvSpPr>
          <p:cNvPr id="9" name="Presenter Name">
            <a:extLst>
              <a:ext uri="{FF2B5EF4-FFF2-40B4-BE49-F238E27FC236}">
                <a16:creationId xmlns:a16="http://schemas.microsoft.com/office/drawing/2014/main" id="{A9819EFB-579D-4691-AE16-89A76B47EF06}"/>
              </a:ext>
            </a:extLst>
          </p:cNvPr>
          <p:cNvSpPr>
            <a:spLocks noGrp="1"/>
          </p:cNvSpPr>
          <p:nvPr>
            <p:ph idx="13"/>
          </p:nvPr>
        </p:nvSpPr>
        <p:spPr>
          <a:xfrm>
            <a:off x="838200" y="3779395"/>
            <a:ext cx="6433868" cy="437236"/>
          </a:xfrm>
        </p:spPr>
        <p:txBody>
          <a:bodyPr/>
          <a:lstStyle/>
          <a:p>
            <a:r>
              <a:rPr lang="en-GB" dirty="0"/>
              <a:t>Josh Martin </a:t>
            </a:r>
            <a:r>
              <a:rPr lang="en-GB" b="0" dirty="0"/>
              <a:t>and Kyle Jones </a:t>
            </a:r>
          </a:p>
        </p:txBody>
      </p:sp>
      <p:sp>
        <p:nvSpPr>
          <p:cNvPr id="8" name="Presenter Information">
            <a:extLst>
              <a:ext uri="{FF2B5EF4-FFF2-40B4-BE49-F238E27FC236}">
                <a16:creationId xmlns:a16="http://schemas.microsoft.com/office/drawing/2014/main" id="{1D76D23A-DF48-482E-864D-C3BFFE984D21}"/>
              </a:ext>
            </a:extLst>
          </p:cNvPr>
          <p:cNvSpPr>
            <a:spLocks noGrp="1"/>
          </p:cNvSpPr>
          <p:nvPr>
            <p:ph idx="1"/>
          </p:nvPr>
        </p:nvSpPr>
        <p:spPr>
          <a:xfrm>
            <a:off x="838199" y="4249009"/>
            <a:ext cx="7844161" cy="1195199"/>
          </a:xfrm>
        </p:spPr>
        <p:txBody>
          <a:bodyPr/>
          <a:lstStyle/>
          <a:p>
            <a:r>
              <a:rPr lang="en-GB" sz="1800" dirty="0"/>
              <a:t>Bank of England, Economic Statistics Centre of Excellence (</a:t>
            </a:r>
            <a:r>
              <a:rPr lang="en-GB" sz="1800" dirty="0" err="1"/>
              <a:t>ESCoE</a:t>
            </a:r>
            <a:r>
              <a:rPr lang="en-GB" sz="1800" dirty="0"/>
              <a:t>), formerly UK Office for National Statistics (ONS)</a:t>
            </a:r>
          </a:p>
          <a:p>
            <a:r>
              <a:rPr lang="en-GB" sz="1800" dirty="0"/>
              <a:t>Views my own</a:t>
            </a:r>
          </a:p>
          <a:p>
            <a:r>
              <a:rPr lang="en-GB" sz="1800" dirty="0">
                <a:solidFill>
                  <a:schemeClr val="tx1">
                    <a:lumMod val="50000"/>
                    <a:lumOff val="50000"/>
                  </a:schemeClr>
                </a:solidFill>
              </a:rPr>
              <a:t>Twitter: @JoshMartin_econ </a:t>
            </a:r>
          </a:p>
        </p:txBody>
      </p:sp>
      <p:sp>
        <p:nvSpPr>
          <p:cNvPr id="2" name="Date Placeholder">
            <a:extLst>
              <a:ext uri="{FF2B5EF4-FFF2-40B4-BE49-F238E27FC236}">
                <a16:creationId xmlns:a16="http://schemas.microsoft.com/office/drawing/2014/main" id="{2B42C91A-136F-0846-B8A8-6577BC193368}"/>
              </a:ext>
            </a:extLst>
          </p:cNvPr>
          <p:cNvSpPr>
            <a:spLocks noGrp="1"/>
          </p:cNvSpPr>
          <p:nvPr>
            <p:ph type="dt" sz="half" idx="10"/>
          </p:nvPr>
        </p:nvSpPr>
        <p:spPr>
          <a:xfrm>
            <a:off x="838199" y="5485491"/>
            <a:ext cx="4709845" cy="437236"/>
          </a:xfrm>
        </p:spPr>
        <p:txBody>
          <a:bodyPr/>
          <a:lstStyle/>
          <a:p>
            <a:r>
              <a:rPr lang="en-GB" dirty="0"/>
              <a:t>17/03/2022 NBER CRIW conference</a:t>
            </a:r>
            <a:endParaRPr lang="en-US" dirty="0"/>
          </a:p>
        </p:txBody>
      </p:sp>
      <p:pic>
        <p:nvPicPr>
          <p:cNvPr id="10" name="Picture 2" descr="The Twitter rules: safety, privacy, authenticity, and more">
            <a:extLst>
              <a:ext uri="{FF2B5EF4-FFF2-40B4-BE49-F238E27FC236}">
                <a16:creationId xmlns:a16="http://schemas.microsoft.com/office/drawing/2014/main" id="{751EF769-8A44-4ECB-8EAE-943F4179A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332" y="5047225"/>
            <a:ext cx="518777" cy="51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7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F1E9-BA61-4E1C-A7EE-12899D0A84D6}"/>
              </a:ext>
            </a:extLst>
          </p:cNvPr>
          <p:cNvSpPr>
            <a:spLocks noGrp="1"/>
          </p:cNvSpPr>
          <p:nvPr>
            <p:ph type="title"/>
          </p:nvPr>
        </p:nvSpPr>
        <p:spPr>
          <a:xfrm>
            <a:off x="838200" y="3212727"/>
            <a:ext cx="10515600" cy="609398"/>
          </a:xfrm>
        </p:spPr>
        <p:txBody>
          <a:bodyPr/>
          <a:lstStyle/>
          <a:p>
            <a:pPr algn="ctr"/>
            <a:r>
              <a:rPr lang="en-GB" sz="4400" dirty="0"/>
              <a:t>Approaches in the literature</a:t>
            </a:r>
          </a:p>
        </p:txBody>
      </p:sp>
    </p:spTree>
    <p:extLst>
      <p:ext uri="{BB962C8B-B14F-4D97-AF65-F5344CB8AC3E}">
        <p14:creationId xmlns:p14="http://schemas.microsoft.com/office/powerpoint/2010/main" val="15392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27E2-5A9F-47A8-AF4B-F94FEEAA9770}"/>
              </a:ext>
            </a:extLst>
          </p:cNvPr>
          <p:cNvSpPr>
            <a:spLocks noGrp="1"/>
          </p:cNvSpPr>
          <p:nvPr>
            <p:ph type="title"/>
          </p:nvPr>
        </p:nvSpPr>
        <p:spPr>
          <a:xfrm>
            <a:off x="838200" y="639644"/>
            <a:ext cx="10515600" cy="535531"/>
          </a:xfrm>
        </p:spPr>
        <p:txBody>
          <a:bodyPr/>
          <a:lstStyle/>
          <a:p>
            <a:r>
              <a:rPr lang="en-GB" sz="3200" dirty="0"/>
              <a:t>Literature Review </a:t>
            </a:r>
          </a:p>
        </p:txBody>
      </p:sp>
      <p:sp>
        <p:nvSpPr>
          <p:cNvPr id="3" name="Content Placeholder 2">
            <a:extLst>
              <a:ext uri="{FF2B5EF4-FFF2-40B4-BE49-F238E27FC236}">
                <a16:creationId xmlns:a16="http://schemas.microsoft.com/office/drawing/2014/main" id="{185F8D18-0055-4E96-B13C-8A4A0ABFDF5C}"/>
              </a:ext>
            </a:extLst>
          </p:cNvPr>
          <p:cNvSpPr>
            <a:spLocks noGrp="1"/>
          </p:cNvSpPr>
          <p:nvPr>
            <p:ph idx="1"/>
          </p:nvPr>
        </p:nvSpPr>
        <p:spPr>
          <a:xfrm>
            <a:off x="838200" y="1364684"/>
            <a:ext cx="10515600" cy="4128631"/>
          </a:xfrm>
        </p:spPr>
        <p:txBody>
          <a:bodyPr/>
          <a:lstStyle/>
          <a:p>
            <a:pPr marL="342900" indent="-342900">
              <a:lnSpc>
                <a:spcPct val="150000"/>
              </a:lnSpc>
              <a:buFont typeface="Arial" panose="020B0604020202020204" pitchFamily="34" charset="0"/>
              <a:buChar char="•"/>
            </a:pPr>
            <a:r>
              <a:rPr lang="en-GB" b="1" dirty="0">
                <a:solidFill>
                  <a:schemeClr val="accent3"/>
                </a:solidFill>
              </a:rPr>
              <a:t>Model capital utilisation</a:t>
            </a:r>
            <a:r>
              <a:rPr lang="en-GB" dirty="0">
                <a:solidFill>
                  <a:schemeClr val="accent3"/>
                </a:solidFill>
              </a:rPr>
              <a:t>: </a:t>
            </a:r>
            <a:r>
              <a:rPr lang="en-GB" sz="2000" dirty="0">
                <a:solidFill>
                  <a:schemeClr val="accent3"/>
                </a:solidFill>
              </a:rPr>
              <a:t>Burnside and Eichenbaum (1994),  Larsen, Neiss and Shortall (2001)</a:t>
            </a:r>
          </a:p>
          <a:p>
            <a:pPr marL="342900" indent="-342900">
              <a:lnSpc>
                <a:spcPct val="150000"/>
              </a:lnSpc>
              <a:buFont typeface="Arial" panose="020B0604020202020204" pitchFamily="34" charset="0"/>
              <a:buChar char="•"/>
            </a:pPr>
            <a:r>
              <a:rPr lang="en-GB" b="1" dirty="0">
                <a:solidFill>
                  <a:schemeClr val="accent3"/>
                </a:solidFill>
              </a:rPr>
              <a:t>Using labour hours worked</a:t>
            </a:r>
            <a:r>
              <a:rPr lang="en-GB" dirty="0">
                <a:solidFill>
                  <a:schemeClr val="accent3"/>
                </a:solidFill>
              </a:rPr>
              <a:t>: </a:t>
            </a:r>
            <a:r>
              <a:rPr lang="en-GB" sz="2000" dirty="0">
                <a:solidFill>
                  <a:schemeClr val="accent3"/>
                </a:solidFill>
              </a:rPr>
              <a:t>Foss (1981),  Basu and Kimball (1997), Basu et al (2006), Gorodnichenko and Shapiro (2011), Fernald (2013)</a:t>
            </a:r>
          </a:p>
          <a:p>
            <a:pPr marL="342900" indent="-342900">
              <a:lnSpc>
                <a:spcPct val="150000"/>
              </a:lnSpc>
              <a:buFont typeface="Arial" panose="020B0604020202020204" pitchFamily="34" charset="0"/>
              <a:buChar char="•"/>
            </a:pPr>
            <a:r>
              <a:rPr lang="en-GB" b="1" dirty="0">
                <a:solidFill>
                  <a:schemeClr val="accent3"/>
                </a:solidFill>
              </a:rPr>
              <a:t>Using inputs</a:t>
            </a:r>
            <a:r>
              <a:rPr lang="en-GB" dirty="0">
                <a:solidFill>
                  <a:schemeClr val="accent3"/>
                </a:solidFill>
              </a:rPr>
              <a:t>: </a:t>
            </a:r>
            <a:r>
              <a:rPr lang="en-GB" sz="2000" dirty="0">
                <a:solidFill>
                  <a:schemeClr val="accent3"/>
                </a:solidFill>
              </a:rPr>
              <a:t>Burnside, Eichenbaum and Rebelo (1995), Basu (1995)</a:t>
            </a:r>
          </a:p>
          <a:p>
            <a:pPr marL="342900" indent="-342900">
              <a:lnSpc>
                <a:spcPct val="150000"/>
              </a:lnSpc>
              <a:buFont typeface="Arial" panose="020B0604020202020204" pitchFamily="34" charset="0"/>
              <a:buChar char="•"/>
            </a:pPr>
            <a:r>
              <a:rPr lang="en-GB" b="1" dirty="0">
                <a:solidFill>
                  <a:schemeClr val="accent3"/>
                </a:solidFill>
              </a:rPr>
              <a:t>Survey based measures</a:t>
            </a:r>
            <a:r>
              <a:rPr lang="en-GB" dirty="0">
                <a:solidFill>
                  <a:schemeClr val="accent3"/>
                </a:solidFill>
              </a:rPr>
              <a:t>: </a:t>
            </a:r>
            <a:r>
              <a:rPr lang="en-GB" sz="2000" dirty="0">
                <a:solidFill>
                  <a:schemeClr val="accent3"/>
                </a:solidFill>
              </a:rPr>
              <a:t>Comin et al (2020)</a:t>
            </a:r>
          </a:p>
          <a:p>
            <a:pPr marL="342900" indent="-342900">
              <a:lnSpc>
                <a:spcPct val="150000"/>
              </a:lnSpc>
              <a:buFont typeface="Arial" panose="020B0604020202020204" pitchFamily="34" charset="0"/>
              <a:buChar char="•"/>
            </a:pPr>
            <a:r>
              <a:rPr lang="en-GB" b="1" dirty="0">
                <a:solidFill>
                  <a:schemeClr val="accent3"/>
                </a:solidFill>
              </a:rPr>
              <a:t>‘Model response’ philosophy</a:t>
            </a:r>
            <a:r>
              <a:rPr lang="en-GB" dirty="0">
                <a:solidFill>
                  <a:schemeClr val="accent3"/>
                </a:solidFill>
              </a:rPr>
              <a:t>: </a:t>
            </a:r>
            <a:r>
              <a:rPr lang="en-GB" sz="2000" dirty="0">
                <a:solidFill>
                  <a:schemeClr val="accent3"/>
                </a:solidFill>
              </a:rPr>
              <a:t>Berndt and Fuss (1986) and Hulten (1986)</a:t>
            </a:r>
            <a:endParaRPr lang="en-GB" dirty="0">
              <a:solidFill>
                <a:schemeClr val="accent3"/>
              </a:solidFill>
            </a:endParaRPr>
          </a:p>
        </p:txBody>
      </p:sp>
    </p:spTree>
    <p:extLst>
      <p:ext uri="{BB962C8B-B14F-4D97-AF65-F5344CB8AC3E}">
        <p14:creationId xmlns:p14="http://schemas.microsoft.com/office/powerpoint/2010/main" val="30603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7852-7923-4355-8C4D-E1AA6A4D9F44}"/>
              </a:ext>
            </a:extLst>
          </p:cNvPr>
          <p:cNvSpPr>
            <a:spLocks noGrp="1"/>
          </p:cNvSpPr>
          <p:nvPr>
            <p:ph type="title"/>
          </p:nvPr>
        </p:nvSpPr>
        <p:spPr>
          <a:xfrm>
            <a:off x="838200" y="546798"/>
            <a:ext cx="10515600" cy="480131"/>
          </a:xfrm>
        </p:spPr>
        <p:txBody>
          <a:bodyPr/>
          <a:lstStyle/>
          <a:p>
            <a:r>
              <a:rPr lang="en-GB" sz="2800" dirty="0"/>
              <a:t>Problems with the standard hours-based approach </a:t>
            </a:r>
          </a:p>
        </p:txBody>
      </p:sp>
      <p:sp>
        <p:nvSpPr>
          <p:cNvPr id="3" name="Content Placeholder 2">
            <a:extLst>
              <a:ext uri="{FF2B5EF4-FFF2-40B4-BE49-F238E27FC236}">
                <a16:creationId xmlns:a16="http://schemas.microsoft.com/office/drawing/2014/main" id="{FE91D8F7-80D8-4273-AAB4-FF93BD5CC42A}"/>
              </a:ext>
            </a:extLst>
          </p:cNvPr>
          <p:cNvSpPr>
            <a:spLocks noGrp="1"/>
          </p:cNvSpPr>
          <p:nvPr>
            <p:ph idx="1"/>
          </p:nvPr>
        </p:nvSpPr>
        <p:spPr>
          <a:xfrm>
            <a:off x="838200" y="1338010"/>
            <a:ext cx="10515600" cy="4181979"/>
          </a:xfrm>
        </p:spPr>
        <p:txBody>
          <a:bodyPr/>
          <a:lstStyle/>
          <a:p>
            <a:r>
              <a:rPr lang="en-GB" dirty="0">
                <a:solidFill>
                  <a:schemeClr val="accent3"/>
                </a:solidFill>
              </a:rPr>
              <a:t>The hours approach follows the concept that workers are needed to work capital, and so if labour works less, the capital will work less hence its use as a proxy for capital utilisation. However, problems exist with this measure: </a:t>
            </a:r>
          </a:p>
          <a:p>
            <a:endParaRPr lang="en-GB" dirty="0">
              <a:solidFill>
                <a:schemeClr val="accent3"/>
              </a:solidFill>
            </a:endParaRPr>
          </a:p>
          <a:p>
            <a:pPr marL="342900" indent="-342900">
              <a:buFont typeface="Arial" panose="020B0604020202020204" pitchFamily="34" charset="0"/>
              <a:buChar char="•"/>
            </a:pPr>
            <a:r>
              <a:rPr lang="en-GB" dirty="0">
                <a:solidFill>
                  <a:schemeClr val="accent3"/>
                </a:solidFill>
              </a:rPr>
              <a:t>Doesn’t reflect industry variation</a:t>
            </a:r>
          </a:p>
          <a:p>
            <a:pPr marL="342900" indent="-342900">
              <a:buFont typeface="Arial" panose="020B0604020202020204" pitchFamily="34" charset="0"/>
              <a:buChar char="•"/>
            </a:pPr>
            <a:r>
              <a:rPr lang="en-GB" dirty="0">
                <a:solidFill>
                  <a:schemeClr val="accent3"/>
                </a:solidFill>
              </a:rPr>
              <a:t>Doesn’t reflect person variation</a:t>
            </a:r>
          </a:p>
          <a:p>
            <a:pPr marL="342900" indent="-342900">
              <a:buFont typeface="Arial" panose="020B0604020202020204" pitchFamily="34" charset="0"/>
              <a:buChar char="•"/>
            </a:pPr>
            <a:r>
              <a:rPr lang="en-GB" dirty="0">
                <a:solidFill>
                  <a:schemeClr val="accent3"/>
                </a:solidFill>
              </a:rPr>
              <a:t>Doesn’t reflect types of capital </a:t>
            </a:r>
          </a:p>
          <a:p>
            <a:pPr marL="857250" lvl="1" indent="-342900"/>
            <a:r>
              <a:rPr lang="en-GB" sz="2400" dirty="0">
                <a:solidFill>
                  <a:schemeClr val="accent3"/>
                </a:solidFill>
              </a:rPr>
              <a:t>(Assumes all labour uses all capital equally)</a:t>
            </a:r>
          </a:p>
          <a:p>
            <a:pPr marL="342900" indent="-342900">
              <a:buFont typeface="Arial" panose="020B0604020202020204" pitchFamily="34" charset="0"/>
              <a:buChar char="•"/>
            </a:pPr>
            <a:r>
              <a:rPr lang="en-GB" dirty="0">
                <a:solidFill>
                  <a:schemeClr val="accent3"/>
                </a:solidFill>
              </a:rPr>
              <a:t>No baseline</a:t>
            </a:r>
          </a:p>
          <a:p>
            <a:endParaRPr lang="en-GB" dirty="0"/>
          </a:p>
        </p:txBody>
      </p:sp>
    </p:spTree>
    <p:extLst>
      <p:ext uri="{BB962C8B-B14F-4D97-AF65-F5344CB8AC3E}">
        <p14:creationId xmlns:p14="http://schemas.microsoft.com/office/powerpoint/2010/main" val="317336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F1E9-BA61-4E1C-A7EE-12899D0A84D6}"/>
              </a:ext>
            </a:extLst>
          </p:cNvPr>
          <p:cNvSpPr>
            <a:spLocks noGrp="1"/>
          </p:cNvSpPr>
          <p:nvPr>
            <p:ph type="title"/>
          </p:nvPr>
        </p:nvSpPr>
        <p:spPr/>
        <p:txBody>
          <a:bodyPr/>
          <a:lstStyle/>
          <a:p>
            <a:pPr algn="ctr"/>
            <a:r>
              <a:rPr lang="en-GB" sz="4400" dirty="0"/>
              <a:t>Our approach</a:t>
            </a:r>
          </a:p>
        </p:txBody>
      </p:sp>
    </p:spTree>
    <p:extLst>
      <p:ext uri="{BB962C8B-B14F-4D97-AF65-F5344CB8AC3E}">
        <p14:creationId xmlns:p14="http://schemas.microsoft.com/office/powerpoint/2010/main" val="2161314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B0AB-5FB3-476B-A85F-7B8CA3B994B6}"/>
              </a:ext>
            </a:extLst>
          </p:cNvPr>
          <p:cNvSpPr>
            <a:spLocks noGrp="1"/>
          </p:cNvSpPr>
          <p:nvPr>
            <p:ph type="title"/>
          </p:nvPr>
        </p:nvSpPr>
        <p:spPr>
          <a:xfrm>
            <a:off x="838200" y="884150"/>
            <a:ext cx="10515600" cy="590931"/>
          </a:xfrm>
        </p:spPr>
        <p:txBody>
          <a:bodyPr/>
          <a:lstStyle/>
          <a:p>
            <a:r>
              <a:rPr lang="en-GB" dirty="0"/>
              <a:t>The production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FD96AE-852E-42DA-A201-157D2134798E}"/>
                  </a:ext>
                </a:extLst>
              </p:cNvPr>
              <p:cNvSpPr>
                <a:spLocks noGrp="1"/>
              </p:cNvSpPr>
              <p:nvPr>
                <p:ph idx="1"/>
              </p:nvPr>
            </p:nvSpPr>
            <p:spPr>
              <a:xfrm>
                <a:off x="838200" y="1911110"/>
                <a:ext cx="10515600" cy="4006290"/>
              </a:xfrm>
            </p:spPr>
            <p:txBody>
              <a:bodyPr/>
              <a:lstStyle/>
              <a:p>
                <a:pPr algn="ctr"/>
                <a14:m>
                  <m:oMathPara xmlns:m="http://schemas.openxmlformats.org/officeDocument/2006/math">
                    <m:oMathParaPr>
                      <m:jc m:val="centerGroup"/>
                    </m:oMathParaPr>
                    <m:oMath xmlns:m="http://schemas.openxmlformats.org/officeDocument/2006/math">
                      <m:r>
                        <a:rPr lang="en-GB" sz="3600" b="0" i="1" dirty="0" smtClean="0">
                          <a:latin typeface="Cambria Math" panose="02040503050406030204" pitchFamily="18" charset="0"/>
                        </a:rPr>
                        <m:t>𝑌</m:t>
                      </m:r>
                      <m:r>
                        <a:rPr lang="en-GB" sz="3600" b="0" i="1" dirty="0" smtClean="0">
                          <a:latin typeface="Cambria Math" panose="02040503050406030204" pitchFamily="18" charset="0"/>
                        </a:rPr>
                        <m:t> = </m:t>
                      </m:r>
                      <m:r>
                        <a:rPr lang="en-GB" sz="3600" b="0" i="1" dirty="0" smtClean="0">
                          <a:latin typeface="Cambria Math" panose="02040503050406030204" pitchFamily="18" charset="0"/>
                        </a:rPr>
                        <m:t>𝑓</m:t>
                      </m:r>
                      <m:r>
                        <a:rPr lang="en-GB" sz="3600" b="0" i="1" dirty="0" smtClean="0">
                          <a:latin typeface="Cambria Math" panose="02040503050406030204" pitchFamily="18" charset="0"/>
                        </a:rPr>
                        <m:t>(</m:t>
                      </m:r>
                      <m:r>
                        <a:rPr lang="en-GB" sz="3600" b="0" i="1" dirty="0" smtClean="0">
                          <a:latin typeface="Cambria Math" panose="02040503050406030204" pitchFamily="18" charset="0"/>
                        </a:rPr>
                        <m:t>𝐾</m:t>
                      </m:r>
                      <m:r>
                        <a:rPr lang="en-GB" sz="3600" b="0" i="1" dirty="0" smtClean="0">
                          <a:latin typeface="Cambria Math" panose="02040503050406030204" pitchFamily="18" charset="0"/>
                        </a:rPr>
                        <m:t>(</m:t>
                      </m:r>
                      <m:r>
                        <a:rPr lang="en-GB" sz="3600" b="0" i="1" dirty="0" smtClean="0">
                          <a:latin typeface="Cambria Math" panose="02040503050406030204" pitchFamily="18" charset="0"/>
                        </a:rPr>
                        <m:t>𝑘</m:t>
                      </m:r>
                      <m:r>
                        <a:rPr lang="en-GB" sz="3600" b="0" i="1" baseline="-25000" dirty="0">
                          <a:latin typeface="Cambria Math" panose="02040503050406030204" pitchFamily="18" charset="0"/>
                        </a:rPr>
                        <m:t>1</m:t>
                      </m:r>
                      <m:r>
                        <a:rPr lang="en-GB" sz="3600" b="0" i="1" dirty="0">
                          <a:latin typeface="Cambria Math" panose="02040503050406030204" pitchFamily="18" charset="0"/>
                        </a:rPr>
                        <m:t>,…,</m:t>
                      </m:r>
                      <m:r>
                        <a:rPr lang="en-GB" sz="3600" b="0" i="1" dirty="0" err="1">
                          <a:latin typeface="Cambria Math" panose="02040503050406030204" pitchFamily="18" charset="0"/>
                        </a:rPr>
                        <m:t>𝑘</m:t>
                      </m:r>
                      <m:r>
                        <a:rPr lang="en-GB" sz="3600" b="0" i="1" baseline="-25000" dirty="0" err="1">
                          <a:latin typeface="Cambria Math" panose="02040503050406030204" pitchFamily="18" charset="0"/>
                        </a:rPr>
                        <m:t>𝑁</m:t>
                      </m:r>
                      <m:r>
                        <a:rPr lang="en-GB" sz="3600" b="0" i="1" dirty="0">
                          <a:latin typeface="Cambria Math" panose="02040503050406030204" pitchFamily="18" charset="0"/>
                        </a:rPr>
                        <m:t>),</m:t>
                      </m:r>
                      <m:r>
                        <a:rPr lang="en-GB" sz="3600" b="0" i="1" dirty="0">
                          <a:latin typeface="Cambria Math" panose="02040503050406030204" pitchFamily="18" charset="0"/>
                        </a:rPr>
                        <m:t>𝐿</m:t>
                      </m:r>
                      <m:r>
                        <a:rPr lang="en-GB" sz="3600" b="0" i="1" dirty="0">
                          <a:latin typeface="Cambria Math" panose="02040503050406030204" pitchFamily="18" charset="0"/>
                        </a:rPr>
                        <m:t>(</m:t>
                      </m:r>
                      <m:r>
                        <a:rPr lang="en-GB" sz="3600" b="0" i="1" dirty="0">
                          <a:latin typeface="Cambria Math" panose="02040503050406030204" pitchFamily="18" charset="0"/>
                        </a:rPr>
                        <m:t>𝑙</m:t>
                      </m:r>
                      <m:r>
                        <a:rPr lang="en-GB" sz="3600" b="0" i="1" baseline="-25000" dirty="0">
                          <a:latin typeface="Cambria Math" panose="02040503050406030204" pitchFamily="18" charset="0"/>
                        </a:rPr>
                        <m:t>1</m:t>
                      </m:r>
                      <m:r>
                        <a:rPr lang="en-GB" sz="3600" b="0" i="1" dirty="0">
                          <a:latin typeface="Cambria Math" panose="02040503050406030204" pitchFamily="18" charset="0"/>
                        </a:rPr>
                        <m:t>,…,</m:t>
                      </m:r>
                      <m:r>
                        <a:rPr lang="en-GB" sz="3600" b="0" i="1" dirty="0" err="1">
                          <a:latin typeface="Cambria Math" panose="02040503050406030204" pitchFamily="18" charset="0"/>
                        </a:rPr>
                        <m:t>𝑙</m:t>
                      </m:r>
                      <m:r>
                        <a:rPr lang="en-GB" sz="3600" b="0" i="1" baseline="-25000" dirty="0" err="1">
                          <a:latin typeface="Cambria Math" panose="02040503050406030204" pitchFamily="18" charset="0"/>
                        </a:rPr>
                        <m:t>𝑁</m:t>
                      </m:r>
                      <m:r>
                        <a:rPr lang="en-GB" sz="3600" b="0" i="1" dirty="0">
                          <a:latin typeface="Cambria Math" panose="02040503050406030204" pitchFamily="18" charset="0"/>
                        </a:rPr>
                        <m:t>),…,</m:t>
                      </m:r>
                      <m:r>
                        <a:rPr lang="en-GB" sz="3600" b="0" i="1" dirty="0">
                          <a:latin typeface="Cambria Math" panose="02040503050406030204" pitchFamily="18" charset="0"/>
                        </a:rPr>
                        <m:t>𝐴</m:t>
                      </m:r>
                      <m:r>
                        <a:rPr lang="en-GB" sz="3600" b="0" i="1" dirty="0">
                          <a:latin typeface="Cambria Math" panose="02040503050406030204" pitchFamily="18" charset="0"/>
                        </a:rPr>
                        <m:t>)</m:t>
                      </m:r>
                    </m:oMath>
                  </m:oMathPara>
                </a14:m>
                <a:endParaRPr lang="en-GB" sz="3600" dirty="0"/>
              </a:p>
              <a:p>
                <a:pPr marL="0" indent="0">
                  <a:lnSpc>
                    <a:spcPct val="100000"/>
                  </a:lnSpc>
                  <a:buNone/>
                </a:pPr>
                <a:endParaRPr lang="en-GB" dirty="0"/>
              </a:p>
              <a:p>
                <a:pPr marL="0" indent="0">
                  <a:lnSpc>
                    <a:spcPct val="100000"/>
                  </a:lnSpc>
                  <a:buNone/>
                </a:pPr>
                <a:r>
                  <a:rPr lang="en-GB" dirty="0"/>
                  <a:t>Where</a:t>
                </a:r>
              </a:p>
              <a:p>
                <a:pPr marL="0" indent="0">
                  <a:lnSpc>
                    <a:spcPct val="100000"/>
                  </a:lnSpc>
                  <a:buNone/>
                </a:pPr>
                <a:r>
                  <a:rPr lang="en-GB" dirty="0"/>
                  <a:t>Y = Output</a:t>
                </a:r>
              </a:p>
              <a:p>
                <a:pPr marL="0" indent="0">
                  <a:lnSpc>
                    <a:spcPct val="100000"/>
                  </a:lnSpc>
                  <a:buNone/>
                </a:pPr>
                <a:r>
                  <a:rPr lang="en-GB" dirty="0"/>
                  <a:t>f(.) is any functional form</a:t>
                </a:r>
              </a:p>
              <a:p>
                <a:pPr marL="0" indent="0">
                  <a:lnSpc>
                    <a:spcPct val="100000"/>
                  </a:lnSpc>
                  <a:buNone/>
                </a:pPr>
                <a:r>
                  <a:rPr lang="en-GB" dirty="0"/>
                  <a:t>K = an aggregator function of capital types (capital services, using user costs)</a:t>
                </a:r>
              </a:p>
              <a:p>
                <a:pPr>
                  <a:lnSpc>
                    <a:spcPct val="100000"/>
                  </a:lnSpc>
                </a:pPr>
                <a:r>
                  <a:rPr lang="en-GB" dirty="0"/>
                  <a:t>L = an aggregator function of labour types (QALI, using relative pay shares)</a:t>
                </a:r>
              </a:p>
              <a:p>
                <a:pPr marL="0" indent="0">
                  <a:lnSpc>
                    <a:spcPct val="100000"/>
                  </a:lnSpc>
                  <a:buNone/>
                </a:pPr>
                <a:r>
                  <a:rPr lang="en-GB" dirty="0"/>
                  <a:t>A = an index of productivity</a:t>
                </a:r>
                <a:endParaRPr lang="en-GB" sz="3600" b="1" dirty="0"/>
              </a:p>
            </p:txBody>
          </p:sp>
        </mc:Choice>
        <mc:Fallback xmlns="">
          <p:sp>
            <p:nvSpPr>
              <p:cNvPr id="3" name="Content Placeholder 2">
                <a:extLst>
                  <a:ext uri="{FF2B5EF4-FFF2-40B4-BE49-F238E27FC236}">
                    <a16:creationId xmlns:a16="http://schemas.microsoft.com/office/drawing/2014/main" id="{93FD96AE-852E-42DA-A201-157D2134798E}"/>
                  </a:ext>
                </a:extLst>
              </p:cNvPr>
              <p:cNvSpPr>
                <a:spLocks noGrp="1" noRot="1" noChangeAspect="1" noMove="1" noResize="1" noEditPoints="1" noAdjustHandles="1" noChangeArrowheads="1" noChangeShapeType="1" noTextEdit="1"/>
              </p:cNvSpPr>
              <p:nvPr>
                <p:ph idx="1"/>
              </p:nvPr>
            </p:nvSpPr>
            <p:spPr>
              <a:xfrm>
                <a:off x="838200" y="1911110"/>
                <a:ext cx="10515600" cy="4006290"/>
              </a:xfrm>
              <a:blipFill>
                <a:blip r:embed="rId2"/>
                <a:stretch>
                  <a:fillRect l="-1797" r="-1275" b="-2588"/>
                </a:stretch>
              </a:blipFill>
            </p:spPr>
            <p:txBody>
              <a:bodyPr/>
              <a:lstStyle/>
              <a:p>
                <a:r>
                  <a:rPr lang="en-GB">
                    <a:noFill/>
                  </a:rPr>
                  <a:t> </a:t>
                </a:r>
              </a:p>
            </p:txBody>
          </p:sp>
        </mc:Fallback>
      </mc:AlternateContent>
    </p:spTree>
    <p:extLst>
      <p:ext uri="{BB962C8B-B14F-4D97-AF65-F5344CB8AC3E}">
        <p14:creationId xmlns:p14="http://schemas.microsoft.com/office/powerpoint/2010/main" val="377470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904A-79DA-43C6-8C93-EF291DF059B1}"/>
              </a:ext>
            </a:extLst>
          </p:cNvPr>
          <p:cNvSpPr>
            <a:spLocks noGrp="1"/>
          </p:cNvSpPr>
          <p:nvPr>
            <p:ph type="title"/>
          </p:nvPr>
        </p:nvSpPr>
        <p:spPr/>
        <p:txBody>
          <a:bodyPr/>
          <a:lstStyle/>
          <a:p>
            <a:r>
              <a:rPr lang="en-GB" dirty="0"/>
              <a:t>Capital services measure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FE02F4-CAE4-4E0B-8DDC-248B8A58120E}"/>
                  </a:ext>
                </a:extLst>
              </p:cNvPr>
              <p:cNvSpPr>
                <a:spLocks noGrp="1"/>
              </p:cNvSpPr>
              <p:nvPr>
                <p:ph idx="1"/>
              </p:nvPr>
            </p:nvSpPr>
            <p:spPr>
              <a:xfrm>
                <a:off x="838200" y="1618147"/>
                <a:ext cx="10515600" cy="4012189"/>
              </a:xfrm>
            </p:spPr>
            <p:txBody>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𝐾</m:t>
                          </m:r>
                        </m:e>
                        <m:sub>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nary>
                        <m:naryPr>
                          <m:chr m:val="∏"/>
                          <m:subHide m:val="on"/>
                          <m:supHide m:val="on"/>
                          <m:ctrlPr>
                            <a:rPr lang="en-GB" b="0" i="1" smtClean="0">
                              <a:latin typeface="Cambria Math" panose="02040503050406030204" pitchFamily="18" charset="0"/>
                              <a:ea typeface="Cambria Math" panose="02040503050406030204" pitchFamily="18" charset="0"/>
                            </a:rPr>
                          </m:ctrlPr>
                        </m:naryPr>
                        <m:sub/>
                        <m:sup/>
                        <m:e>
                          <m:sSup>
                            <m:sSupPr>
                              <m:ctrlPr>
                                <a:rPr lang="en-GB" b="0" i="1" smtClean="0">
                                  <a:latin typeface="Cambria Math" panose="02040503050406030204" pitchFamily="18" charset="0"/>
                                  <a:ea typeface="Cambria Math" panose="02040503050406030204" pitchFamily="18" charset="0"/>
                                </a:rPr>
                              </m:ctrlPr>
                            </m:sSupPr>
                            <m:e>
                              <m:d>
                                <m:dPr>
                                  <m:ctrlPr>
                                    <a:rPr lang="en-GB" i="1">
                                      <a:latin typeface="Cambria Math" panose="02040503050406030204" pitchFamily="18" charset="0"/>
                                      <a:ea typeface="Cambria Math" panose="02040503050406030204" pitchFamily="18" charset="0"/>
                                    </a:rPr>
                                  </m:ctrlPr>
                                </m:dPr>
                                <m:e>
                                  <m:f>
                                    <m:fPr>
                                      <m:ctrlPr>
                                        <a:rPr lang="en-GB" i="1">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𝑃𝑆</m:t>
                                          </m:r>
                                        </m:e>
                                        <m:sub>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𝑎</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m:t>
                                          </m:r>
                                        </m:sub>
                                      </m:sSub>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𝑃𝑆</m:t>
                                          </m:r>
                                        </m:e>
                                        <m:sub>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𝑎</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m:t>
                                          </m:r>
                                          <m:r>
                                            <a:rPr lang="en-GB" i="1">
                                              <a:latin typeface="Cambria Math" panose="02040503050406030204" pitchFamily="18" charset="0"/>
                                              <a:ea typeface="Cambria Math" panose="02040503050406030204" pitchFamily="18" charset="0"/>
                                            </a:rPr>
                                            <m:t>−1</m:t>
                                          </m:r>
                                        </m:sub>
                                      </m:sSub>
                                    </m:den>
                                  </m:f>
                                </m:e>
                              </m:d>
                            </m:e>
                            <m:sup>
                              <m:sSub>
                                <m:sSubPr>
                                  <m:ctrlPr>
                                    <a:rPr lang="en-GB" b="0" i="1" smtClean="0">
                                      <a:latin typeface="Cambria Math" panose="02040503050406030204" pitchFamily="18" charset="0"/>
                                      <a:ea typeface="Cambria Math" panose="02040503050406030204" pitchFamily="18" charset="0"/>
                                    </a:rPr>
                                  </m:ctrlPr>
                                </m:sSubPr>
                                <m:e>
                                  <m:acc>
                                    <m:accPr>
                                      <m:chr m:val="̅"/>
                                      <m:ctrlPr>
                                        <a:rPr lang="en-GB" b="0" i="1" smtClean="0">
                                          <a:latin typeface="Cambria Math" panose="02040503050406030204" pitchFamily="18" charset="0"/>
                                          <a:ea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𝑈𝐶𝑆</m:t>
                                      </m:r>
                                    </m:e>
                                  </m:acc>
                                </m:e>
                                <m:sub>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sub>
                              </m:sSub>
                            </m:sup>
                          </m:sSup>
                          <m:r>
                            <a:rPr lang="en-GB" b="0" i="1" smtClean="0">
                              <a:latin typeface="Cambria Math" panose="02040503050406030204" pitchFamily="18" charset="0"/>
                              <a:ea typeface="Cambria Math" panose="02040503050406030204" pitchFamily="18" charset="0"/>
                            </a:rPr>
                            <m:t>−1</m:t>
                          </m:r>
                        </m:e>
                      </m:nary>
                    </m:oMath>
                  </m:oMathPara>
                </a14:m>
                <a:endParaRPr lang="en-GB" dirty="0"/>
              </a:p>
              <a:p>
                <a:pPr marL="0" indent="0">
                  <a:lnSpc>
                    <a:spcPct val="100000"/>
                  </a:lnSpc>
                  <a:buNone/>
                </a:pPr>
                <a:r>
                  <a:rPr lang="en-GB" dirty="0"/>
                  <a:t>Where</a:t>
                </a:r>
              </a:p>
              <a:p>
                <a:pPr marL="0" indent="0">
                  <a:lnSpc>
                    <a:spcPct val="100000"/>
                  </a:lnSpc>
                  <a:buNone/>
                </a:pPr>
                <a14:m>
                  <m:oMath xmlns:m="http://schemas.openxmlformats.org/officeDocument/2006/math">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𝐾</m:t>
                        </m:r>
                      </m:e>
                      <m:sub>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sub>
                    </m:sSub>
                  </m:oMath>
                </a14:m>
                <a:r>
                  <a:rPr lang="en-GB" dirty="0"/>
                  <a:t> = change in capital services in industry </a:t>
                </a:r>
                <a14:m>
                  <m:oMath xmlns:m="http://schemas.openxmlformats.org/officeDocument/2006/math">
                    <m:r>
                      <a:rPr lang="en-GB" b="0" i="1" smtClean="0">
                        <a:latin typeface="Cambria Math" panose="02040503050406030204" pitchFamily="18" charset="0"/>
                      </a:rPr>
                      <m:t>𝑖</m:t>
                    </m:r>
                  </m:oMath>
                </a14:m>
                <a:r>
                  <a:rPr lang="en-GB" dirty="0"/>
                  <a:t> at time </a:t>
                </a:r>
                <a14:m>
                  <m:oMath xmlns:m="http://schemas.openxmlformats.org/officeDocument/2006/math">
                    <m:r>
                      <a:rPr lang="en-GB" b="0" i="1" smtClean="0">
                        <a:latin typeface="Cambria Math" panose="02040503050406030204" pitchFamily="18" charset="0"/>
                      </a:rPr>
                      <m:t>𝑡</m:t>
                    </m:r>
                  </m:oMath>
                </a14:m>
                <a:endParaRPr lang="en-GB" dirty="0"/>
              </a:p>
              <a:p>
                <a:pPr marL="0" indent="0">
                  <a:lnSpc>
                    <a:spcPct val="100000"/>
                  </a:lnSpc>
                  <a:buNone/>
                </a:pPr>
                <a14:m>
                  <m:oMath xmlns:m="http://schemas.openxmlformats.org/officeDocument/2006/math">
                    <m:nary>
                      <m:naryPr>
                        <m:chr m:val="∏"/>
                        <m:subHide m:val="on"/>
                        <m:supHide m:val="on"/>
                        <m:ctrlPr>
                          <a:rPr lang="en-GB" i="1" smtClean="0">
                            <a:latin typeface="Cambria Math" panose="02040503050406030204" pitchFamily="18" charset="0"/>
                          </a:rPr>
                        </m:ctrlPr>
                      </m:naryPr>
                      <m:sub/>
                      <m:sup/>
                      <m:e>
                        <m:r>
                          <a:rPr lang="en-GB" b="0" i="1" smtClean="0">
                            <a:latin typeface="Cambria Math" panose="02040503050406030204" pitchFamily="18" charset="0"/>
                          </a:rPr>
                          <m:t> </m:t>
                        </m:r>
                      </m:e>
                    </m:nary>
                  </m:oMath>
                </a14:m>
                <a:r>
                  <a:rPr lang="en-GB" dirty="0"/>
                  <a:t>= a “product” symbol</a:t>
                </a:r>
              </a:p>
              <a:p>
                <a:pPr>
                  <a:lnSpc>
                    <a:spcPct val="100000"/>
                  </a:lnSpc>
                </a:pPr>
                <a14:m>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𝑃𝑆</m:t>
                        </m:r>
                      </m:e>
                      <m:sub>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𝑎</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m:t>
                        </m:r>
                      </m:sub>
                    </m:sSub>
                    <m:r>
                      <a:rPr lang="en-GB" i="1">
                        <a:latin typeface="Cambria Math" panose="02040503050406030204" pitchFamily="18" charset="0"/>
                        <a:ea typeface="Cambria Math" panose="02040503050406030204" pitchFamily="18" charset="0"/>
                      </a:rPr>
                      <m:t> </m:t>
                    </m:r>
                  </m:oMath>
                </a14:m>
                <a:r>
                  <a:rPr lang="en-GB" dirty="0"/>
                  <a:t>= productive capital stock in industry </a:t>
                </a:r>
                <a14:m>
                  <m:oMath xmlns:m="http://schemas.openxmlformats.org/officeDocument/2006/math">
                    <m:r>
                      <a:rPr lang="en-GB" i="1">
                        <a:latin typeface="Cambria Math" panose="02040503050406030204" pitchFamily="18" charset="0"/>
                      </a:rPr>
                      <m:t>𝑖</m:t>
                    </m:r>
                  </m:oMath>
                </a14:m>
                <a:r>
                  <a:rPr lang="en-GB" dirty="0"/>
                  <a:t> of asset </a:t>
                </a:r>
                <a14:m>
                  <m:oMath xmlns:m="http://schemas.openxmlformats.org/officeDocument/2006/math">
                    <m:r>
                      <a:rPr lang="en-GB" b="0" i="1" smtClean="0">
                        <a:latin typeface="Cambria Math" panose="02040503050406030204" pitchFamily="18" charset="0"/>
                      </a:rPr>
                      <m:t>𝑎</m:t>
                    </m:r>
                  </m:oMath>
                </a14:m>
                <a:r>
                  <a:rPr lang="en-GB" dirty="0"/>
                  <a:t> at time </a:t>
                </a:r>
                <a14:m>
                  <m:oMath xmlns:m="http://schemas.openxmlformats.org/officeDocument/2006/math">
                    <m:r>
                      <a:rPr lang="en-GB" i="1">
                        <a:latin typeface="Cambria Math" panose="02040503050406030204" pitchFamily="18" charset="0"/>
                      </a:rPr>
                      <m:t>𝑡</m:t>
                    </m:r>
                  </m:oMath>
                </a14:m>
                <a:endParaRPr lang="en-GB" dirty="0"/>
              </a:p>
              <a:p>
                <a:pPr>
                  <a:lnSpc>
                    <a:spcPct val="100000"/>
                  </a:lnSpc>
                </a:pPr>
                <a14:m>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acc>
                          <m:accPr>
                            <m:chr m:val="̅"/>
                            <m:ctrlPr>
                              <a:rPr lang="en-GB" b="0" i="1" smtClean="0">
                                <a:latin typeface="Cambria Math" panose="02040503050406030204" pitchFamily="18" charset="0"/>
                                <a:ea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𝑈𝐶𝑆</m:t>
                            </m:r>
                          </m:e>
                        </m:acc>
                      </m:e>
                      <m:sub>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sub>
                    </m:sSub>
                  </m:oMath>
                </a14:m>
                <a:r>
                  <a:rPr lang="en-GB" dirty="0"/>
                  <a:t>= the two-period average of the user cost of capital in industry </a:t>
                </a:r>
                <a14:m>
                  <m:oMath xmlns:m="http://schemas.openxmlformats.org/officeDocument/2006/math">
                    <m:r>
                      <a:rPr lang="en-GB" i="1">
                        <a:latin typeface="Cambria Math" panose="02040503050406030204" pitchFamily="18" charset="0"/>
                      </a:rPr>
                      <m:t>𝑖</m:t>
                    </m:r>
                  </m:oMath>
                </a14:m>
                <a:r>
                  <a:rPr lang="en-GB" dirty="0"/>
                  <a:t> of asset </a:t>
                </a:r>
                <a14:m>
                  <m:oMath xmlns:m="http://schemas.openxmlformats.org/officeDocument/2006/math">
                    <m:r>
                      <a:rPr lang="en-GB" i="1">
                        <a:latin typeface="Cambria Math" panose="02040503050406030204" pitchFamily="18" charset="0"/>
                      </a:rPr>
                      <m:t>𝑎</m:t>
                    </m:r>
                  </m:oMath>
                </a14:m>
                <a:r>
                  <a:rPr lang="en-GB" dirty="0"/>
                  <a:t> at time </a:t>
                </a:r>
                <a14:m>
                  <m:oMath xmlns:m="http://schemas.openxmlformats.org/officeDocument/2006/math">
                    <m:r>
                      <a:rPr lang="en-GB" i="1">
                        <a:latin typeface="Cambria Math" panose="02040503050406030204" pitchFamily="18" charset="0"/>
                      </a:rPr>
                      <m:t>𝑡</m:t>
                    </m:r>
                  </m:oMath>
                </a14:m>
                <a:endParaRPr lang="en-GB" dirty="0"/>
              </a:p>
            </p:txBody>
          </p:sp>
        </mc:Choice>
        <mc:Fallback xmlns="">
          <p:sp>
            <p:nvSpPr>
              <p:cNvPr id="3" name="Content Placeholder 2">
                <a:extLst>
                  <a:ext uri="{FF2B5EF4-FFF2-40B4-BE49-F238E27FC236}">
                    <a16:creationId xmlns:a16="http://schemas.microsoft.com/office/drawing/2014/main" id="{E5FE02F4-CAE4-4E0B-8DDC-248B8A58120E}"/>
                  </a:ext>
                </a:extLst>
              </p:cNvPr>
              <p:cNvSpPr>
                <a:spLocks noGrp="1" noRot="1" noChangeAspect="1" noMove="1" noResize="1" noEditPoints="1" noAdjustHandles="1" noChangeArrowheads="1" noChangeShapeType="1" noTextEdit="1"/>
              </p:cNvSpPr>
              <p:nvPr>
                <p:ph idx="1"/>
              </p:nvPr>
            </p:nvSpPr>
            <p:spPr>
              <a:xfrm>
                <a:off x="838200" y="1618147"/>
                <a:ext cx="10515600" cy="4012189"/>
              </a:xfrm>
              <a:blipFill>
                <a:blip r:embed="rId2"/>
                <a:stretch>
                  <a:fillRect l="-5391" b="-2580"/>
                </a:stretch>
              </a:blipFill>
            </p:spPr>
            <p:txBody>
              <a:bodyPr/>
              <a:lstStyle/>
              <a:p>
                <a:r>
                  <a:rPr lang="en-GB">
                    <a:noFill/>
                  </a:rPr>
                  <a:t> </a:t>
                </a:r>
              </a:p>
            </p:txBody>
          </p:sp>
        </mc:Fallback>
      </mc:AlternateContent>
    </p:spTree>
    <p:extLst>
      <p:ext uri="{BB962C8B-B14F-4D97-AF65-F5344CB8AC3E}">
        <p14:creationId xmlns:p14="http://schemas.microsoft.com/office/powerpoint/2010/main" val="1521277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365F-48D7-4585-B497-FBF8E8B03968}"/>
              </a:ext>
            </a:extLst>
          </p:cNvPr>
          <p:cNvSpPr>
            <a:spLocks noGrp="1"/>
          </p:cNvSpPr>
          <p:nvPr>
            <p:ph type="title"/>
          </p:nvPr>
        </p:nvSpPr>
        <p:spPr>
          <a:xfrm>
            <a:off x="838200" y="529044"/>
            <a:ext cx="10515600" cy="1089529"/>
          </a:xfrm>
        </p:spPr>
        <p:txBody>
          <a:bodyPr/>
          <a:lstStyle/>
          <a:p>
            <a:r>
              <a:rPr lang="en-GB" dirty="0"/>
              <a:t>What happens to the user cost when utilisation falls?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863F19-93B1-4259-BD68-78F7F1ABD510}"/>
                  </a:ext>
                </a:extLst>
              </p:cNvPr>
              <p:cNvSpPr>
                <a:spLocks noGrp="1"/>
              </p:cNvSpPr>
              <p:nvPr>
                <p:ph idx="1"/>
              </p:nvPr>
            </p:nvSpPr>
            <p:spPr>
              <a:xfrm>
                <a:off x="878365" y="1676238"/>
                <a:ext cx="11131859" cy="1043427"/>
              </a:xfrm>
            </p:spPr>
            <p:txBody>
              <a:bodyPr/>
              <a:lstStyle/>
              <a:p>
                <a:pPr algn="ct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𝑈𝑠𝑒𝑟</m:t>
                      </m:r>
                      <m:r>
                        <a:rPr lang="en-GB" sz="2200" i="1" dirty="0" smtClean="0">
                          <a:latin typeface="Cambria Math" panose="02040503050406030204" pitchFamily="18" charset="0"/>
                        </a:rPr>
                        <m:t> </m:t>
                      </m:r>
                      <m:r>
                        <a:rPr lang="en-GB" sz="2200" i="1" dirty="0" smtClean="0">
                          <a:latin typeface="Cambria Math" panose="02040503050406030204" pitchFamily="18" charset="0"/>
                        </a:rPr>
                        <m:t>𝑐𝑜𝑠𝑡</m:t>
                      </m:r>
                      <m:r>
                        <a:rPr lang="en-GB" sz="2200" i="1" dirty="0" smtClean="0">
                          <a:latin typeface="Cambria Math" panose="02040503050406030204" pitchFamily="18" charset="0"/>
                          <a:ea typeface="Cambria Math" panose="02040503050406030204" pitchFamily="18" charset="0"/>
                        </a:rPr>
                        <m:t>=</m:t>
                      </m:r>
                      <m:r>
                        <a:rPr lang="en-GB" sz="2200" i="1" dirty="0" smtClean="0">
                          <a:latin typeface="Cambria Math" panose="02040503050406030204" pitchFamily="18" charset="0"/>
                        </a:rPr>
                        <m:t>𝑃𝑆</m:t>
                      </m:r>
                      <m:r>
                        <a:rPr lang="en-GB" sz="2200" i="1" dirty="0" smtClean="0">
                          <a:latin typeface="Cambria Math" panose="02040503050406030204" pitchFamily="18" charset="0"/>
                          <a:ea typeface="Cambria Math" panose="02040503050406030204" pitchFamily="18" charset="0"/>
                        </a:rPr>
                        <m:t>×</m:t>
                      </m:r>
                      <m:r>
                        <a:rPr lang="en-GB" sz="2200" i="1" dirty="0" smtClean="0">
                          <a:latin typeface="Cambria Math" panose="02040503050406030204" pitchFamily="18" charset="0"/>
                        </a:rPr>
                        <m:t>( </m:t>
                      </m:r>
                      <m:r>
                        <a:rPr lang="en-GB" sz="2200" i="1" dirty="0" smtClean="0">
                          <a:solidFill>
                            <a:schemeClr val="tx1">
                              <a:lumMod val="50000"/>
                              <a:lumOff val="50000"/>
                            </a:schemeClr>
                          </a:solidFill>
                          <a:latin typeface="Cambria Math" panose="02040503050406030204" pitchFamily="18" charset="0"/>
                        </a:rPr>
                        <m:t>𝑅𝑜𝑅</m:t>
                      </m:r>
                      <m:r>
                        <a:rPr lang="en-GB" sz="2200" b="0" i="1" dirty="0" smtClean="0">
                          <a:latin typeface="Cambria Math" panose="02040503050406030204" pitchFamily="18" charset="0"/>
                        </a:rPr>
                        <m:t>+</m:t>
                      </m:r>
                      <m:r>
                        <a:rPr lang="en-GB" sz="2200" i="1" dirty="0" smtClean="0">
                          <a:solidFill>
                            <a:schemeClr val="accent2"/>
                          </a:solidFill>
                          <a:latin typeface="Cambria Math" panose="02040503050406030204" pitchFamily="18" charset="0"/>
                        </a:rPr>
                        <m:t>𝐷𝑒𝑝𝑟𝑒𝑐𝑖𝑎𝑡𝑖𝑜𝑛</m:t>
                      </m:r>
                      <m:r>
                        <a:rPr lang="en-GB" sz="2200" i="1" dirty="0" smtClean="0">
                          <a:solidFill>
                            <a:schemeClr val="accent2"/>
                          </a:solidFill>
                          <a:latin typeface="Cambria Math" panose="02040503050406030204" pitchFamily="18" charset="0"/>
                        </a:rPr>
                        <m:t> </m:t>
                      </m:r>
                      <m:r>
                        <a:rPr lang="en-GB" sz="2200" i="1" dirty="0" smtClean="0">
                          <a:solidFill>
                            <a:schemeClr val="accent2"/>
                          </a:solidFill>
                          <a:latin typeface="Cambria Math" panose="02040503050406030204" pitchFamily="18" charset="0"/>
                        </a:rPr>
                        <m:t>𝑟𝑎𝑡𝑒</m:t>
                      </m:r>
                      <m:r>
                        <a:rPr lang="en-GB" sz="2200" b="0" i="1" dirty="0" smtClean="0">
                          <a:latin typeface="Cambria Math" panose="02040503050406030204" pitchFamily="18" charset="0"/>
                        </a:rPr>
                        <m:t>−</m:t>
                      </m:r>
                      <m:r>
                        <a:rPr lang="en-GB" sz="2200" i="1" dirty="0" smtClean="0">
                          <a:solidFill>
                            <a:srgbClr val="7030A0"/>
                          </a:solidFill>
                          <a:latin typeface="Cambria Math" panose="02040503050406030204" pitchFamily="18" charset="0"/>
                        </a:rPr>
                        <m:t>(1</m:t>
                      </m:r>
                      <m:r>
                        <a:rPr lang="en-GB" sz="2200" b="0" i="1" dirty="0" smtClean="0">
                          <a:solidFill>
                            <a:srgbClr val="7030A0"/>
                          </a:solidFill>
                          <a:latin typeface="Cambria Math" panose="02040503050406030204" pitchFamily="18" charset="0"/>
                        </a:rPr>
                        <m:t>+</m:t>
                      </m:r>
                      <m:r>
                        <a:rPr lang="en-GB" sz="2200" i="1" dirty="0" smtClean="0">
                          <a:solidFill>
                            <a:srgbClr val="7030A0"/>
                          </a:solidFill>
                          <a:latin typeface="Cambria Math" panose="02040503050406030204" pitchFamily="18" charset="0"/>
                        </a:rPr>
                        <m:t>𝑑𝑒𝑝</m:t>
                      </m:r>
                      <m:r>
                        <a:rPr lang="en-GB" sz="2200" i="1" dirty="0" smtClean="0">
                          <a:solidFill>
                            <a:srgbClr val="7030A0"/>
                          </a:solidFill>
                          <a:latin typeface="Cambria Math" panose="02040503050406030204" pitchFamily="18" charset="0"/>
                        </a:rPr>
                        <m:t> </m:t>
                      </m:r>
                      <m:r>
                        <a:rPr lang="en-GB" sz="2200" i="1" dirty="0" smtClean="0">
                          <a:solidFill>
                            <a:srgbClr val="7030A0"/>
                          </a:solidFill>
                          <a:latin typeface="Cambria Math" panose="02040503050406030204" pitchFamily="18" charset="0"/>
                        </a:rPr>
                        <m:t>𝑟𝑎𝑡𝑒</m:t>
                      </m:r>
                      <m:r>
                        <a:rPr lang="en-GB" sz="2200" i="1" dirty="0" smtClean="0">
                          <a:solidFill>
                            <a:srgbClr val="7030A0"/>
                          </a:solidFill>
                          <a:latin typeface="Cambria Math" panose="02040503050406030204" pitchFamily="18" charset="0"/>
                        </a:rPr>
                        <m:t>)×</m:t>
                      </m:r>
                      <m:r>
                        <a:rPr lang="en-GB" sz="2200" i="1" dirty="0" smtClean="0">
                          <a:solidFill>
                            <a:srgbClr val="7030A0"/>
                          </a:solidFill>
                          <a:latin typeface="Cambria Math" panose="02040503050406030204" pitchFamily="18" charset="0"/>
                        </a:rPr>
                        <m:t>𝑝𝑟𝑖𝑐𝑒</m:t>
                      </m:r>
                      <m:r>
                        <a:rPr lang="en-GB" sz="2200" i="1" dirty="0" smtClean="0">
                          <a:solidFill>
                            <a:srgbClr val="7030A0"/>
                          </a:solidFill>
                          <a:latin typeface="Cambria Math" panose="02040503050406030204" pitchFamily="18" charset="0"/>
                        </a:rPr>
                        <m:t> </m:t>
                      </m:r>
                      <m:r>
                        <a:rPr lang="en-GB" sz="2200" i="1" dirty="0" smtClean="0">
                          <a:solidFill>
                            <a:srgbClr val="7030A0"/>
                          </a:solidFill>
                          <a:latin typeface="Cambria Math" panose="02040503050406030204" pitchFamily="18" charset="0"/>
                        </a:rPr>
                        <m:t>𝑐h𝑎𝑛𝑔𝑒</m:t>
                      </m:r>
                      <m:r>
                        <a:rPr lang="en-GB" sz="2200" i="1" dirty="0" smtClean="0">
                          <a:latin typeface="Cambria Math" panose="02040503050406030204" pitchFamily="18" charset="0"/>
                        </a:rPr>
                        <m:t>)</m:t>
                      </m:r>
                    </m:oMath>
                  </m:oMathPara>
                </a14:m>
                <a:endParaRPr lang="en-GB" sz="2200" dirty="0"/>
              </a:p>
              <a:p>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𝑈𝑠𝑒𝑟</m:t>
                      </m:r>
                      <m:r>
                        <a:rPr lang="en-GB" sz="2200" i="1" dirty="0" smtClean="0">
                          <a:latin typeface="Cambria Math" panose="02040503050406030204" pitchFamily="18" charset="0"/>
                        </a:rPr>
                        <m:t> </m:t>
                      </m:r>
                      <m:r>
                        <a:rPr lang="en-GB" sz="2200" i="1" dirty="0" smtClean="0">
                          <a:latin typeface="Cambria Math" panose="02040503050406030204" pitchFamily="18" charset="0"/>
                        </a:rPr>
                        <m:t>𝑐𝑜𝑠𝑡</m:t>
                      </m:r>
                      <m:r>
                        <a:rPr lang="en-GB" sz="2200" b="0" i="1" dirty="0" smtClean="0">
                          <a:latin typeface="Cambria Math" panose="02040503050406030204" pitchFamily="18" charset="0"/>
                        </a:rPr>
                        <m:t>=</m:t>
                      </m:r>
                      <m:r>
                        <a:rPr lang="en-GB" sz="2200" i="1" dirty="0" smtClean="0">
                          <a:solidFill>
                            <a:schemeClr val="tx1">
                              <a:lumMod val="50000"/>
                              <a:lumOff val="50000"/>
                            </a:schemeClr>
                          </a:solidFill>
                          <a:latin typeface="Cambria Math" panose="02040503050406030204" pitchFamily="18" charset="0"/>
                        </a:rPr>
                        <m:t>𝑅𝑒𝑡𝑢𝑟𝑛</m:t>
                      </m:r>
                      <m:r>
                        <a:rPr lang="en-GB" sz="2200" b="0" i="1" dirty="0" smtClean="0">
                          <a:solidFill>
                            <a:schemeClr val="tx1">
                              <a:lumMod val="50000"/>
                              <a:lumOff val="50000"/>
                            </a:schemeClr>
                          </a:solidFill>
                          <a:latin typeface="Cambria Math" panose="02040503050406030204" pitchFamily="18" charset="0"/>
                        </a:rPr>
                        <m:t> </m:t>
                      </m:r>
                      <m:r>
                        <a:rPr lang="en-GB" sz="2200" b="0" i="1" dirty="0" smtClean="0">
                          <a:solidFill>
                            <a:schemeClr val="tx1">
                              <a:lumMod val="50000"/>
                              <a:lumOff val="50000"/>
                            </a:schemeClr>
                          </a:solidFill>
                          <a:latin typeface="Cambria Math" panose="02040503050406030204" pitchFamily="18" charset="0"/>
                        </a:rPr>
                        <m:t>𝑜𝑛</m:t>
                      </m:r>
                      <m:r>
                        <a:rPr lang="en-GB" sz="2200" b="0" i="1" dirty="0" smtClean="0">
                          <a:solidFill>
                            <a:schemeClr val="tx1">
                              <a:lumMod val="50000"/>
                              <a:lumOff val="50000"/>
                            </a:schemeClr>
                          </a:solidFill>
                          <a:latin typeface="Cambria Math" panose="02040503050406030204" pitchFamily="18" charset="0"/>
                        </a:rPr>
                        <m:t> </m:t>
                      </m:r>
                      <m:r>
                        <a:rPr lang="en-GB" sz="2200" b="0" i="1" dirty="0" smtClean="0">
                          <a:solidFill>
                            <a:schemeClr val="tx1">
                              <a:lumMod val="50000"/>
                              <a:lumOff val="50000"/>
                            </a:schemeClr>
                          </a:solidFill>
                          <a:latin typeface="Cambria Math" panose="02040503050406030204" pitchFamily="18" charset="0"/>
                        </a:rPr>
                        <m:t>𝑐𝑎𝑝𝑖𝑡𝑎𝑙</m:t>
                      </m:r>
                      <m:r>
                        <a:rPr lang="en-GB" sz="2200" b="0" i="1" dirty="0" smtClean="0">
                          <a:latin typeface="Cambria Math" panose="02040503050406030204" pitchFamily="18" charset="0"/>
                        </a:rPr>
                        <m:t>+</m:t>
                      </m:r>
                      <m:r>
                        <a:rPr lang="en-GB" sz="2200" b="0" i="1" dirty="0" smtClean="0">
                          <a:solidFill>
                            <a:schemeClr val="accent2"/>
                          </a:solidFill>
                          <a:latin typeface="Cambria Math" panose="02040503050406030204" pitchFamily="18" charset="0"/>
                        </a:rPr>
                        <m:t>𝑐</m:t>
                      </m:r>
                      <m:r>
                        <a:rPr lang="en-GB" sz="2200" i="1" dirty="0" smtClean="0">
                          <a:solidFill>
                            <a:schemeClr val="accent2"/>
                          </a:solidFill>
                          <a:latin typeface="Cambria Math" panose="02040503050406030204" pitchFamily="18" charset="0"/>
                        </a:rPr>
                        <m:t>𝑜𝑚𝑝𝑒𝑛𝑠𝑎𝑡𝑖𝑜𝑛</m:t>
                      </m:r>
                      <m:r>
                        <a:rPr lang="en-GB" sz="2200" i="1" dirty="0" smtClean="0">
                          <a:solidFill>
                            <a:schemeClr val="accent2"/>
                          </a:solidFill>
                          <a:latin typeface="Cambria Math" panose="02040503050406030204" pitchFamily="18" charset="0"/>
                        </a:rPr>
                        <m:t> </m:t>
                      </m:r>
                      <m:r>
                        <a:rPr lang="en-GB" sz="2200" i="1" dirty="0" smtClean="0">
                          <a:solidFill>
                            <a:schemeClr val="accent2"/>
                          </a:solidFill>
                          <a:latin typeface="Cambria Math" panose="02040503050406030204" pitchFamily="18" charset="0"/>
                        </a:rPr>
                        <m:t>𝑓𝑜𝑟</m:t>
                      </m:r>
                      <m:r>
                        <a:rPr lang="en-GB" sz="2200" i="1" dirty="0" smtClean="0">
                          <a:solidFill>
                            <a:schemeClr val="accent2"/>
                          </a:solidFill>
                          <a:latin typeface="Cambria Math" panose="02040503050406030204" pitchFamily="18" charset="0"/>
                        </a:rPr>
                        <m:t> </m:t>
                      </m:r>
                      <m:r>
                        <a:rPr lang="en-GB" sz="2200" i="1" dirty="0" smtClean="0">
                          <a:solidFill>
                            <a:schemeClr val="accent2"/>
                          </a:solidFill>
                          <a:latin typeface="Cambria Math" panose="02040503050406030204" pitchFamily="18" charset="0"/>
                        </a:rPr>
                        <m:t>𝑑𝑒𝑝𝑟𝑒𝑐𝑖𝑎𝑡𝑖𝑜𝑛</m:t>
                      </m:r>
                      <m:r>
                        <a:rPr lang="en-GB" sz="2200" i="1" dirty="0" smtClean="0">
                          <a:solidFill>
                            <a:schemeClr val="accent2"/>
                          </a:solidFill>
                          <a:latin typeface="Cambria Math" panose="02040503050406030204" pitchFamily="18" charset="0"/>
                        </a:rPr>
                        <m:t> – </m:t>
                      </m:r>
                      <m:r>
                        <a:rPr lang="en-GB" sz="2200" i="1" dirty="0" smtClean="0">
                          <a:solidFill>
                            <a:srgbClr val="7030A0"/>
                          </a:solidFill>
                          <a:latin typeface="Cambria Math" panose="02040503050406030204" pitchFamily="18" charset="0"/>
                        </a:rPr>
                        <m:t>𝐻𝑜𝑙𝑑𝑖𝑛𝑔</m:t>
                      </m:r>
                      <m:r>
                        <a:rPr lang="en-GB" sz="2200" i="1" dirty="0" smtClean="0">
                          <a:solidFill>
                            <a:srgbClr val="7030A0"/>
                          </a:solidFill>
                          <a:latin typeface="Cambria Math" panose="02040503050406030204" pitchFamily="18" charset="0"/>
                        </a:rPr>
                        <m:t> </m:t>
                      </m:r>
                      <m:r>
                        <a:rPr lang="en-GB" sz="2200" i="1" dirty="0" smtClean="0">
                          <a:solidFill>
                            <a:srgbClr val="7030A0"/>
                          </a:solidFill>
                          <a:latin typeface="Cambria Math" panose="02040503050406030204" pitchFamily="18" charset="0"/>
                        </a:rPr>
                        <m:t>𝑔𝑎𝑖𝑛𝑠</m:t>
                      </m:r>
                      <m:r>
                        <a:rPr lang="en-GB" sz="2200" b="0" i="1" dirty="0" smtClean="0">
                          <a:solidFill>
                            <a:srgbClr val="7030A0"/>
                          </a:solidFill>
                          <a:latin typeface="Cambria Math" panose="02040503050406030204" pitchFamily="18" charset="0"/>
                        </a:rPr>
                        <m:t>/</m:t>
                      </m:r>
                      <m:r>
                        <a:rPr lang="en-GB" sz="2200" b="0" i="1" dirty="0" smtClean="0">
                          <a:solidFill>
                            <a:srgbClr val="7030A0"/>
                          </a:solidFill>
                          <a:latin typeface="Cambria Math" panose="02040503050406030204" pitchFamily="18" charset="0"/>
                        </a:rPr>
                        <m:t>𝑙𝑜𝑠𝑠𝑒𝑠</m:t>
                      </m:r>
                    </m:oMath>
                  </m:oMathPara>
                </a14:m>
                <a:endParaRPr lang="en-GB" sz="2200" dirty="0"/>
              </a:p>
            </p:txBody>
          </p:sp>
        </mc:Choice>
        <mc:Fallback xmlns="">
          <p:sp>
            <p:nvSpPr>
              <p:cNvPr id="3" name="Content Placeholder 2">
                <a:extLst>
                  <a:ext uri="{FF2B5EF4-FFF2-40B4-BE49-F238E27FC236}">
                    <a16:creationId xmlns:a16="http://schemas.microsoft.com/office/drawing/2014/main" id="{96863F19-93B1-4259-BD68-78F7F1ABD510}"/>
                  </a:ext>
                </a:extLst>
              </p:cNvPr>
              <p:cNvSpPr>
                <a:spLocks noGrp="1" noRot="1" noChangeAspect="1" noMove="1" noResize="1" noEditPoints="1" noAdjustHandles="1" noChangeArrowheads="1" noChangeShapeType="1" noTextEdit="1"/>
              </p:cNvSpPr>
              <p:nvPr>
                <p:ph idx="1"/>
              </p:nvPr>
            </p:nvSpPr>
            <p:spPr>
              <a:xfrm>
                <a:off x="878365" y="1676238"/>
                <a:ext cx="11131859" cy="1043427"/>
              </a:xfrm>
              <a:blipFill>
                <a:blip r:embed="rId2"/>
                <a:stretch>
                  <a:fillRect/>
                </a:stretch>
              </a:blipFill>
            </p:spPr>
            <p:txBody>
              <a:bodyPr/>
              <a:lstStyle/>
              <a:p>
                <a:r>
                  <a:rPr lang="en-GB">
                    <a:noFill/>
                  </a:rPr>
                  <a:t> </a:t>
                </a:r>
              </a:p>
            </p:txBody>
          </p:sp>
        </mc:Fallback>
      </mc:AlternateContent>
      <p:sp>
        <p:nvSpPr>
          <p:cNvPr id="4" name="Arrow: Down 3">
            <a:extLst>
              <a:ext uri="{FF2B5EF4-FFF2-40B4-BE49-F238E27FC236}">
                <a16:creationId xmlns:a16="http://schemas.microsoft.com/office/drawing/2014/main" id="{0BD3192B-6987-451A-AE50-CD8129EFBB7D}"/>
              </a:ext>
            </a:extLst>
          </p:cNvPr>
          <p:cNvSpPr/>
          <p:nvPr/>
        </p:nvSpPr>
        <p:spPr>
          <a:xfrm>
            <a:off x="3311364" y="2793215"/>
            <a:ext cx="301841" cy="46814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801D53BA-ECB7-4DB7-ABE6-EA359218EDC0}"/>
              </a:ext>
            </a:extLst>
          </p:cNvPr>
          <p:cNvSpPr/>
          <p:nvPr/>
        </p:nvSpPr>
        <p:spPr>
          <a:xfrm>
            <a:off x="7130247" y="2793214"/>
            <a:ext cx="301841" cy="46814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8484ABEE-ECC9-46F1-A238-CFAA9ACF07E5}"/>
              </a:ext>
            </a:extLst>
          </p:cNvPr>
          <p:cNvSpPr/>
          <p:nvPr/>
        </p:nvSpPr>
        <p:spPr>
          <a:xfrm rot="10800000">
            <a:off x="10380953" y="2793214"/>
            <a:ext cx="301841" cy="468141"/>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15989881-9CC2-4935-B983-A43F9DCC9BD5}"/>
              </a:ext>
            </a:extLst>
          </p:cNvPr>
          <p:cNvSpPr/>
          <p:nvPr/>
        </p:nvSpPr>
        <p:spPr>
          <a:xfrm>
            <a:off x="1703772" y="2793214"/>
            <a:ext cx="301841" cy="46814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6ED3A638-4D5D-4B80-81B4-B8B1EAFC945F}"/>
              </a:ext>
            </a:extLst>
          </p:cNvPr>
          <p:cNvSpPr/>
          <p:nvPr/>
        </p:nvSpPr>
        <p:spPr>
          <a:xfrm rot="10800000">
            <a:off x="10380953" y="3784108"/>
            <a:ext cx="301841" cy="468141"/>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15D3E84-8777-498C-8352-070CF4CED5C1}"/>
              </a:ext>
            </a:extLst>
          </p:cNvPr>
          <p:cNvSpPr/>
          <p:nvPr/>
        </p:nvSpPr>
        <p:spPr>
          <a:xfrm>
            <a:off x="7009659" y="3994954"/>
            <a:ext cx="543016" cy="12428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638D268-A563-4876-A8B5-C34AF3FEC731}"/>
              </a:ext>
            </a:extLst>
          </p:cNvPr>
          <p:cNvSpPr/>
          <p:nvPr/>
        </p:nvSpPr>
        <p:spPr>
          <a:xfrm>
            <a:off x="3190776" y="3994954"/>
            <a:ext cx="543016" cy="12428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57B10429-6ECC-4DC2-95C2-704BED14B607}"/>
              </a:ext>
            </a:extLst>
          </p:cNvPr>
          <p:cNvSpPr/>
          <p:nvPr/>
        </p:nvSpPr>
        <p:spPr>
          <a:xfrm rot="10800000">
            <a:off x="10386130" y="4987000"/>
            <a:ext cx="301841" cy="468141"/>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2959B0B-91ED-483A-A970-8635761D8C9E}"/>
              </a:ext>
            </a:extLst>
          </p:cNvPr>
          <p:cNvSpPr/>
          <p:nvPr/>
        </p:nvSpPr>
        <p:spPr>
          <a:xfrm>
            <a:off x="7014836" y="5197846"/>
            <a:ext cx="543016" cy="12428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954FE45-89FD-46C8-9173-0CE61389B86C}"/>
              </a:ext>
            </a:extLst>
          </p:cNvPr>
          <p:cNvSpPr/>
          <p:nvPr/>
        </p:nvSpPr>
        <p:spPr>
          <a:xfrm>
            <a:off x="1589100" y="5197846"/>
            <a:ext cx="543016" cy="12428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D81D45FC-DD05-41F1-AFC8-8D304AE97C70}"/>
              </a:ext>
            </a:extLst>
          </p:cNvPr>
          <p:cNvSpPr/>
          <p:nvPr/>
        </p:nvSpPr>
        <p:spPr>
          <a:xfrm rot="10800000">
            <a:off x="1680096" y="3760883"/>
            <a:ext cx="301841" cy="468141"/>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Down 19">
            <a:extLst>
              <a:ext uri="{FF2B5EF4-FFF2-40B4-BE49-F238E27FC236}">
                <a16:creationId xmlns:a16="http://schemas.microsoft.com/office/drawing/2014/main" id="{48F2E134-B36A-43BF-B7A3-9567A8444DCF}"/>
              </a:ext>
            </a:extLst>
          </p:cNvPr>
          <p:cNvSpPr/>
          <p:nvPr/>
        </p:nvSpPr>
        <p:spPr>
          <a:xfrm>
            <a:off x="3311363" y="5025918"/>
            <a:ext cx="301841" cy="46814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66B74D6-4314-4723-A6D2-E687B15E740C}"/>
              </a:ext>
            </a:extLst>
          </p:cNvPr>
          <p:cNvSpPr txBox="1"/>
          <p:nvPr/>
        </p:nvSpPr>
        <p:spPr>
          <a:xfrm>
            <a:off x="181776" y="2806719"/>
            <a:ext cx="810478" cy="369332"/>
          </a:xfrm>
          <a:prstGeom prst="rect">
            <a:avLst/>
          </a:prstGeom>
        </p:spPr>
        <p:txBody>
          <a:bodyPr vert="horz" wrap="none" lIns="0" tIns="45720" rIns="91440" bIns="45720" rtlCol="0" anchor="b" anchorCtr="0">
            <a:spAutoFit/>
          </a:bodyPr>
          <a:lstStyle/>
          <a:p>
            <a:pPr algn="l"/>
            <a:r>
              <a:rPr lang="en-GB" dirty="0">
                <a:solidFill>
                  <a:srgbClr val="183E56"/>
                </a:solidFill>
                <a:latin typeface="Arial" panose="020B0604020202020204" pitchFamily="34" charset="0"/>
                <a:cs typeface="Arial" panose="020B0604020202020204" pitchFamily="34" charset="0"/>
              </a:rPr>
              <a:t>Theory</a:t>
            </a:r>
          </a:p>
        </p:txBody>
      </p:sp>
      <p:sp>
        <p:nvSpPr>
          <p:cNvPr id="22" name="TextBox 21">
            <a:extLst>
              <a:ext uri="{FF2B5EF4-FFF2-40B4-BE49-F238E27FC236}">
                <a16:creationId xmlns:a16="http://schemas.microsoft.com/office/drawing/2014/main" id="{7F537E93-82ED-45AE-A682-8360FDC2D06F}"/>
              </a:ext>
            </a:extLst>
          </p:cNvPr>
          <p:cNvSpPr txBox="1"/>
          <p:nvPr/>
        </p:nvSpPr>
        <p:spPr>
          <a:xfrm>
            <a:off x="136124" y="3602909"/>
            <a:ext cx="1404152" cy="923330"/>
          </a:xfrm>
          <a:prstGeom prst="rect">
            <a:avLst/>
          </a:prstGeom>
        </p:spPr>
        <p:txBody>
          <a:bodyPr vert="horz" wrap="square" lIns="0" tIns="45720" rIns="91440" bIns="45720" rtlCol="0" anchor="b" anchorCtr="0">
            <a:spAutoFit/>
          </a:bodyPr>
          <a:lstStyle/>
          <a:p>
            <a:pPr algn="l"/>
            <a:r>
              <a:rPr lang="en-GB" dirty="0">
                <a:solidFill>
                  <a:srgbClr val="183E56"/>
                </a:solidFill>
                <a:latin typeface="Arial" panose="020B0604020202020204" pitchFamily="34" charset="0"/>
                <a:cs typeface="Arial" panose="020B0604020202020204" pitchFamily="34" charset="0"/>
              </a:rPr>
              <a:t>Practice: exogenous </a:t>
            </a:r>
            <a:r>
              <a:rPr lang="en-GB" dirty="0" err="1">
                <a:solidFill>
                  <a:srgbClr val="183E56"/>
                </a:solidFill>
                <a:latin typeface="Arial" panose="020B0604020202020204" pitchFamily="34" charset="0"/>
                <a:cs typeface="Arial" panose="020B0604020202020204" pitchFamily="34" charset="0"/>
              </a:rPr>
              <a:t>RoR</a:t>
            </a:r>
            <a:endParaRPr lang="en-GB" dirty="0">
              <a:solidFill>
                <a:srgbClr val="183E56"/>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DCAE2B4-1B5F-4CD0-94FE-B499EE5D343D}"/>
              </a:ext>
            </a:extLst>
          </p:cNvPr>
          <p:cNvSpPr txBox="1"/>
          <p:nvPr/>
        </p:nvSpPr>
        <p:spPr>
          <a:xfrm>
            <a:off x="136124" y="4860468"/>
            <a:ext cx="1404152" cy="923330"/>
          </a:xfrm>
          <a:prstGeom prst="rect">
            <a:avLst/>
          </a:prstGeom>
        </p:spPr>
        <p:txBody>
          <a:bodyPr vert="horz" wrap="square" lIns="0" tIns="45720" rIns="91440" bIns="45720" rtlCol="0" anchor="b" anchorCtr="0">
            <a:spAutoFit/>
          </a:bodyPr>
          <a:lstStyle/>
          <a:p>
            <a:pPr algn="l"/>
            <a:r>
              <a:rPr lang="en-GB" dirty="0">
                <a:solidFill>
                  <a:srgbClr val="183E56"/>
                </a:solidFill>
                <a:latin typeface="Arial" panose="020B0604020202020204" pitchFamily="34" charset="0"/>
                <a:cs typeface="Arial" panose="020B0604020202020204" pitchFamily="34" charset="0"/>
              </a:rPr>
              <a:t>Practice: endogenous </a:t>
            </a:r>
            <a:r>
              <a:rPr lang="en-GB" dirty="0" err="1">
                <a:solidFill>
                  <a:srgbClr val="183E56"/>
                </a:solidFill>
                <a:latin typeface="Arial" panose="020B0604020202020204" pitchFamily="34" charset="0"/>
                <a:cs typeface="Arial" panose="020B0604020202020204" pitchFamily="34" charset="0"/>
              </a:rPr>
              <a:t>RoR</a:t>
            </a:r>
            <a:endParaRPr lang="en-GB" dirty="0">
              <a:solidFill>
                <a:srgbClr val="183E56"/>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09D2858-F3DC-4643-B360-F70B4B975594}"/>
              </a:ext>
            </a:extLst>
          </p:cNvPr>
          <p:cNvSpPr txBox="1"/>
          <p:nvPr/>
        </p:nvSpPr>
        <p:spPr>
          <a:xfrm>
            <a:off x="3766713" y="4890656"/>
            <a:ext cx="1260629" cy="738664"/>
          </a:xfrm>
          <a:prstGeom prst="rect">
            <a:avLst/>
          </a:prstGeom>
        </p:spPr>
        <p:txBody>
          <a:bodyPr vert="horz" wrap="square" lIns="0" tIns="45720" rIns="91440" bIns="45720" rtlCol="0" anchor="b" anchorCtr="0">
            <a:spAutoFit/>
          </a:bodyPr>
          <a:lstStyle/>
          <a:p>
            <a:pPr algn="l"/>
            <a:r>
              <a:rPr lang="en-GB" sz="1400" dirty="0">
                <a:solidFill>
                  <a:srgbClr val="183E56"/>
                </a:solidFill>
                <a:latin typeface="Arial" panose="020B0604020202020204" pitchFamily="34" charset="0"/>
                <a:cs typeface="Arial" panose="020B0604020202020204" pitchFamily="34" charset="0"/>
              </a:rPr>
              <a:t>Assuming capital income doesn’t rise</a:t>
            </a:r>
          </a:p>
        </p:txBody>
      </p:sp>
      <p:sp>
        <p:nvSpPr>
          <p:cNvPr id="26" name="Rectangle 25">
            <a:extLst>
              <a:ext uri="{FF2B5EF4-FFF2-40B4-BE49-F238E27FC236}">
                <a16:creationId xmlns:a16="http://schemas.microsoft.com/office/drawing/2014/main" id="{4353B828-8186-4EE3-8259-46A2FA902D08}"/>
              </a:ext>
            </a:extLst>
          </p:cNvPr>
          <p:cNvSpPr/>
          <p:nvPr/>
        </p:nvSpPr>
        <p:spPr>
          <a:xfrm>
            <a:off x="4954477" y="2140958"/>
            <a:ext cx="4051919" cy="366203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938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2" grpId="0" animBg="1"/>
      <p:bldP spid="13" grpId="0" animBg="1"/>
      <p:bldP spid="15" grpId="0" animBg="1"/>
      <p:bldP spid="16" grpId="0" animBg="1"/>
      <p:bldP spid="18" grpId="0" animBg="1"/>
      <p:bldP spid="19" grpId="0" animBg="1"/>
      <p:bldP spid="20" grpId="0" animBg="1"/>
      <p:bldP spid="21" grpId="0"/>
      <p:bldP spid="22" grpId="0"/>
      <p:bldP spid="23" grpId="0"/>
      <p:bldP spid="24"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CE08-28EA-4E1E-ADF4-C0DFE6410AE8}"/>
              </a:ext>
            </a:extLst>
          </p:cNvPr>
          <p:cNvSpPr>
            <a:spLocks noGrp="1"/>
          </p:cNvSpPr>
          <p:nvPr>
            <p:ph type="title"/>
          </p:nvPr>
        </p:nvSpPr>
        <p:spPr/>
        <p:txBody>
          <a:bodyPr/>
          <a:lstStyle/>
          <a:p>
            <a:r>
              <a:rPr lang="en-GB" dirty="0"/>
              <a:t>The production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14038F-8461-4A90-972E-EF2EC9BE1833}"/>
                  </a:ext>
                </a:extLst>
              </p:cNvPr>
              <p:cNvSpPr>
                <a:spLocks noGrp="1"/>
              </p:cNvSpPr>
              <p:nvPr>
                <p:ph idx="1"/>
              </p:nvPr>
            </p:nvSpPr>
            <p:spPr>
              <a:xfrm>
                <a:off x="838200" y="1911110"/>
                <a:ext cx="10515600" cy="3479159"/>
              </a:xfrm>
            </p:spPr>
            <p:txBody>
              <a:bodyPr/>
              <a:lstStyle/>
              <a:p>
                <a:pPr algn="ctr"/>
                <a14:m>
                  <m:oMathPara xmlns:m="http://schemas.openxmlformats.org/officeDocument/2006/math">
                    <m:oMathParaPr>
                      <m:jc m:val="centerGroup"/>
                    </m:oMathParaPr>
                    <m:oMath xmlns:m="http://schemas.openxmlformats.org/officeDocument/2006/math">
                      <m:r>
                        <a:rPr lang="en-GB" sz="3600" b="0" i="1" dirty="0" smtClean="0">
                          <a:latin typeface="Cambria Math" panose="02040503050406030204" pitchFamily="18" charset="0"/>
                        </a:rPr>
                        <m:t>𝑌</m:t>
                      </m:r>
                      <m:r>
                        <a:rPr lang="en-GB" sz="3600" b="0" i="1" dirty="0" smtClean="0">
                          <a:latin typeface="Cambria Math" panose="02040503050406030204" pitchFamily="18" charset="0"/>
                        </a:rPr>
                        <m:t> = </m:t>
                      </m:r>
                      <m:r>
                        <a:rPr lang="en-GB" sz="3600" b="0" i="1" dirty="0" smtClean="0">
                          <a:latin typeface="Cambria Math" panose="02040503050406030204" pitchFamily="18" charset="0"/>
                        </a:rPr>
                        <m:t>𝑓</m:t>
                      </m:r>
                      <m:r>
                        <a:rPr lang="en-GB" sz="3600" b="0" i="1" dirty="0" smtClean="0">
                          <a:latin typeface="Cambria Math" panose="02040503050406030204" pitchFamily="18" charset="0"/>
                        </a:rPr>
                        <m:t>(</m:t>
                      </m:r>
                      <m:r>
                        <a:rPr lang="en-GB" sz="3600" b="0" i="1" dirty="0" smtClean="0">
                          <a:latin typeface="Cambria Math" panose="02040503050406030204" pitchFamily="18" charset="0"/>
                        </a:rPr>
                        <m:t>𝐾</m:t>
                      </m:r>
                      <m:r>
                        <a:rPr lang="en-GB" sz="3600" b="0" i="1" dirty="0" smtClean="0">
                          <a:latin typeface="Cambria Math" panose="02040503050406030204" pitchFamily="18" charset="0"/>
                        </a:rPr>
                        <m:t>(</m:t>
                      </m:r>
                      <m:r>
                        <a:rPr lang="en-GB" sz="3600" b="0" i="1" dirty="0" smtClean="0">
                          <a:latin typeface="Cambria Math" panose="02040503050406030204" pitchFamily="18" charset="0"/>
                        </a:rPr>
                        <m:t>𝑘</m:t>
                      </m:r>
                      <m:r>
                        <a:rPr lang="en-GB" sz="3600" b="0" i="1" baseline="-25000" dirty="0">
                          <a:latin typeface="Cambria Math" panose="02040503050406030204" pitchFamily="18" charset="0"/>
                        </a:rPr>
                        <m:t>1</m:t>
                      </m:r>
                      <m:r>
                        <a:rPr lang="en-GB" sz="3600" b="0" i="1" dirty="0">
                          <a:latin typeface="Cambria Math" panose="02040503050406030204" pitchFamily="18" charset="0"/>
                        </a:rPr>
                        <m:t>,…,</m:t>
                      </m:r>
                      <m:r>
                        <a:rPr lang="en-GB" sz="3600" b="0" i="1" dirty="0" err="1">
                          <a:latin typeface="Cambria Math" panose="02040503050406030204" pitchFamily="18" charset="0"/>
                        </a:rPr>
                        <m:t>𝑘</m:t>
                      </m:r>
                      <m:r>
                        <a:rPr lang="en-GB" sz="3600" b="0" i="1" baseline="-25000" dirty="0" err="1">
                          <a:latin typeface="Cambria Math" panose="02040503050406030204" pitchFamily="18" charset="0"/>
                        </a:rPr>
                        <m:t>𝑁</m:t>
                      </m:r>
                      <m:r>
                        <a:rPr lang="en-GB" sz="3600" b="0" i="1" dirty="0">
                          <a:latin typeface="Cambria Math" panose="02040503050406030204" pitchFamily="18" charset="0"/>
                        </a:rPr>
                        <m:t>),</m:t>
                      </m:r>
                      <m:r>
                        <a:rPr lang="en-GB" sz="3600" b="0" i="1" dirty="0">
                          <a:latin typeface="Cambria Math" panose="02040503050406030204" pitchFamily="18" charset="0"/>
                        </a:rPr>
                        <m:t>𝐿</m:t>
                      </m:r>
                      <m:r>
                        <a:rPr lang="en-GB" sz="3600" b="0" i="1" dirty="0">
                          <a:latin typeface="Cambria Math" panose="02040503050406030204" pitchFamily="18" charset="0"/>
                        </a:rPr>
                        <m:t>(</m:t>
                      </m:r>
                      <m:r>
                        <a:rPr lang="en-GB" sz="3600" b="0" i="1" dirty="0">
                          <a:latin typeface="Cambria Math" panose="02040503050406030204" pitchFamily="18" charset="0"/>
                        </a:rPr>
                        <m:t>𝑙</m:t>
                      </m:r>
                      <m:r>
                        <a:rPr lang="en-GB" sz="3600" b="0" i="1" baseline="-25000" dirty="0">
                          <a:latin typeface="Cambria Math" panose="02040503050406030204" pitchFamily="18" charset="0"/>
                        </a:rPr>
                        <m:t>1</m:t>
                      </m:r>
                      <m:r>
                        <a:rPr lang="en-GB" sz="3600" b="0" i="1" dirty="0">
                          <a:latin typeface="Cambria Math" panose="02040503050406030204" pitchFamily="18" charset="0"/>
                        </a:rPr>
                        <m:t>,…,</m:t>
                      </m:r>
                      <m:r>
                        <a:rPr lang="en-GB" sz="3600" b="0" i="1" dirty="0" err="1">
                          <a:latin typeface="Cambria Math" panose="02040503050406030204" pitchFamily="18" charset="0"/>
                        </a:rPr>
                        <m:t>𝑙</m:t>
                      </m:r>
                      <m:r>
                        <a:rPr lang="en-GB" sz="3600" b="0" i="1" baseline="-25000" dirty="0" err="1">
                          <a:latin typeface="Cambria Math" panose="02040503050406030204" pitchFamily="18" charset="0"/>
                        </a:rPr>
                        <m:t>𝑁</m:t>
                      </m:r>
                      <m:r>
                        <a:rPr lang="en-GB" sz="3600" b="0" i="1" dirty="0">
                          <a:latin typeface="Cambria Math" panose="02040503050406030204" pitchFamily="18" charset="0"/>
                        </a:rPr>
                        <m:t>),…,</m:t>
                      </m:r>
                      <m:r>
                        <a:rPr lang="en-GB" sz="3600" b="0" i="1" dirty="0">
                          <a:latin typeface="Cambria Math" panose="02040503050406030204" pitchFamily="18" charset="0"/>
                        </a:rPr>
                        <m:t>𝐴</m:t>
                      </m:r>
                      <m:r>
                        <a:rPr lang="en-GB" sz="3600" b="0" i="1" dirty="0">
                          <a:latin typeface="Cambria Math" panose="02040503050406030204" pitchFamily="18" charset="0"/>
                        </a:rPr>
                        <m:t>)</m:t>
                      </m:r>
                    </m:oMath>
                  </m:oMathPara>
                </a14:m>
                <a:endParaRPr lang="en-GB" sz="3600" dirty="0"/>
              </a:p>
              <a:p>
                <a:endParaRPr lang="en-GB" sz="3600" dirty="0"/>
              </a:p>
              <a:p>
                <a:pPr marL="457200" indent="-457200">
                  <a:buFont typeface="Arial" panose="020B0604020202020204" pitchFamily="34" charset="0"/>
                  <a:buChar char="•"/>
                </a:pPr>
                <a:r>
                  <a:rPr lang="en-GB" sz="2800" dirty="0"/>
                  <a:t>There are various labour types that work with various capital types (not all work with all)</a:t>
                </a:r>
              </a:p>
              <a:p>
                <a:pPr marL="457200" indent="-457200">
                  <a:buFont typeface="Arial" panose="020B0604020202020204" pitchFamily="34" charset="0"/>
                  <a:buChar char="•"/>
                </a:pPr>
                <a:r>
                  <a:rPr lang="en-GB" sz="2800" dirty="0"/>
                  <a:t>The hours worked of relevant labour types are a good proxy for the hours worked of relevant capital types</a:t>
                </a:r>
                <a:endParaRPr lang="en-GB" dirty="0"/>
              </a:p>
            </p:txBody>
          </p:sp>
        </mc:Choice>
        <mc:Fallback xmlns="">
          <p:sp>
            <p:nvSpPr>
              <p:cNvPr id="3" name="Content Placeholder 2">
                <a:extLst>
                  <a:ext uri="{FF2B5EF4-FFF2-40B4-BE49-F238E27FC236}">
                    <a16:creationId xmlns:a16="http://schemas.microsoft.com/office/drawing/2014/main" id="{0614038F-8461-4A90-972E-EF2EC9BE1833}"/>
                  </a:ext>
                </a:extLst>
              </p:cNvPr>
              <p:cNvSpPr>
                <a:spLocks noGrp="1" noRot="1" noChangeAspect="1" noMove="1" noResize="1" noEditPoints="1" noAdjustHandles="1" noChangeArrowheads="1" noChangeShapeType="1" noTextEdit="1"/>
              </p:cNvSpPr>
              <p:nvPr>
                <p:ph idx="1"/>
              </p:nvPr>
            </p:nvSpPr>
            <p:spPr>
              <a:xfrm>
                <a:off x="838200" y="1911110"/>
                <a:ext cx="10515600" cy="3479159"/>
              </a:xfrm>
              <a:blipFill>
                <a:blip r:embed="rId2"/>
                <a:stretch>
                  <a:fillRect l="-1913" r="-1855" b="-4035"/>
                </a:stretch>
              </a:blipFill>
            </p:spPr>
            <p:txBody>
              <a:bodyPr/>
              <a:lstStyle/>
              <a:p>
                <a:r>
                  <a:rPr lang="en-GB">
                    <a:noFill/>
                  </a:rPr>
                  <a:t> </a:t>
                </a:r>
              </a:p>
            </p:txBody>
          </p:sp>
        </mc:Fallback>
      </mc:AlternateContent>
    </p:spTree>
    <p:extLst>
      <p:ext uri="{BB962C8B-B14F-4D97-AF65-F5344CB8AC3E}">
        <p14:creationId xmlns:p14="http://schemas.microsoft.com/office/powerpoint/2010/main" val="224602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904A-79DA-43C6-8C93-EF291DF059B1}"/>
              </a:ext>
            </a:extLst>
          </p:cNvPr>
          <p:cNvSpPr>
            <a:spLocks noGrp="1"/>
          </p:cNvSpPr>
          <p:nvPr>
            <p:ph type="title"/>
          </p:nvPr>
        </p:nvSpPr>
        <p:spPr/>
        <p:txBody>
          <a:bodyPr/>
          <a:lstStyle/>
          <a:p>
            <a:r>
              <a:rPr lang="en-GB" dirty="0"/>
              <a:t>Augmenting the capital services measure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FE02F4-CAE4-4E0B-8DDC-248B8A58120E}"/>
                  </a:ext>
                </a:extLst>
              </p:cNvPr>
              <p:cNvSpPr>
                <a:spLocks noGrp="1"/>
              </p:cNvSpPr>
              <p:nvPr>
                <p:ph idx="1"/>
              </p:nvPr>
            </p:nvSpPr>
            <p:spPr>
              <a:xfrm>
                <a:off x="838200" y="1544715"/>
                <a:ext cx="10515600" cy="4268299"/>
              </a:xfrm>
            </p:spPr>
            <p:txBody>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𝐾</m:t>
                          </m:r>
                        </m:e>
                        <m:sub>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nary>
                        <m:naryPr>
                          <m:chr m:val="∏"/>
                          <m:subHide m:val="on"/>
                          <m:supHide m:val="on"/>
                          <m:ctrlPr>
                            <a:rPr lang="en-GB" b="0" i="1" smtClean="0">
                              <a:latin typeface="Cambria Math" panose="02040503050406030204" pitchFamily="18" charset="0"/>
                              <a:ea typeface="Cambria Math" panose="02040503050406030204" pitchFamily="18" charset="0"/>
                            </a:rPr>
                          </m:ctrlPr>
                        </m:naryPr>
                        <m:sub/>
                        <m:sup/>
                        <m:e>
                          <m:sSup>
                            <m:sSupPr>
                              <m:ctrlPr>
                                <a:rPr lang="en-GB" b="0" i="1" smtClean="0">
                                  <a:latin typeface="Cambria Math" panose="02040503050406030204" pitchFamily="18" charset="0"/>
                                  <a:ea typeface="Cambria Math" panose="02040503050406030204" pitchFamily="18" charset="0"/>
                                </a:rPr>
                              </m:ctrlPr>
                            </m:sSupPr>
                            <m:e>
                              <m:d>
                                <m:dPr>
                                  <m:ctrlPr>
                                    <a:rPr lang="en-GB" i="1">
                                      <a:latin typeface="Cambria Math" panose="02040503050406030204" pitchFamily="18" charset="0"/>
                                      <a:ea typeface="Cambria Math" panose="02040503050406030204" pitchFamily="18" charset="0"/>
                                    </a:rPr>
                                  </m:ctrlPr>
                                </m:dPr>
                                <m:e>
                                  <m:f>
                                    <m:fPr>
                                      <m:ctrlPr>
                                        <a:rPr lang="en-GB" i="1">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𝑃𝑆</m:t>
                                          </m:r>
                                        </m:e>
                                        <m:sub>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𝑎</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m:t>
                                          </m:r>
                                        </m:sub>
                                      </m:sSub>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𝑃𝑆</m:t>
                                          </m:r>
                                        </m:e>
                                        <m:sub>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𝑎</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m:t>
                                          </m:r>
                                          <m:r>
                                            <a:rPr lang="en-GB" i="1">
                                              <a:latin typeface="Cambria Math" panose="02040503050406030204" pitchFamily="18" charset="0"/>
                                              <a:ea typeface="Cambria Math" panose="02040503050406030204" pitchFamily="18" charset="0"/>
                                            </a:rPr>
                                            <m:t>−1</m:t>
                                          </m:r>
                                        </m:sub>
                                      </m:sSub>
                                    </m:den>
                                  </m:f>
                                </m:e>
                              </m:d>
                            </m:e>
                            <m:sup>
                              <m:sSub>
                                <m:sSubPr>
                                  <m:ctrlPr>
                                    <a:rPr lang="en-GB" b="0" i="1" smtClean="0">
                                      <a:latin typeface="Cambria Math" panose="02040503050406030204" pitchFamily="18" charset="0"/>
                                      <a:ea typeface="Cambria Math" panose="02040503050406030204" pitchFamily="18" charset="0"/>
                                    </a:rPr>
                                  </m:ctrlPr>
                                </m:sSubPr>
                                <m:e>
                                  <m:acc>
                                    <m:accPr>
                                      <m:chr m:val="̅"/>
                                      <m:ctrlPr>
                                        <a:rPr lang="en-GB" b="0" i="1" smtClean="0">
                                          <a:latin typeface="Cambria Math" panose="02040503050406030204" pitchFamily="18" charset="0"/>
                                          <a:ea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𝑈𝐶𝑆</m:t>
                                      </m:r>
                                    </m:e>
                                  </m:acc>
                                </m:e>
                                <m:sub>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sub>
                              </m:sSub>
                            </m:sup>
                          </m:sSup>
                          <m:r>
                            <a:rPr lang="en-GB" b="0" i="1" smtClean="0">
                              <a:latin typeface="Cambria Math" panose="02040503050406030204" pitchFamily="18" charset="0"/>
                              <a:ea typeface="Cambria Math" panose="02040503050406030204" pitchFamily="18" charset="0"/>
                            </a:rPr>
                            <m:t>−1</m:t>
                          </m:r>
                        </m:e>
                      </m:nary>
                    </m:oMath>
                  </m:oMathPara>
                </a14:m>
                <a:endParaRPr lang="en-GB" dirty="0"/>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acc>
                            <m:accPr>
                              <m:chr m:val="̃"/>
                              <m:ctrlPr>
                                <a:rPr lang="en-GB" i="1" smtClean="0">
                                  <a:latin typeface="Cambria Math" panose="02040503050406030204" pitchFamily="18" charset="0"/>
                                  <a:ea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𝐾</m:t>
                              </m:r>
                            </m:e>
                          </m:acc>
                        </m:e>
                        <m:sub>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nary>
                        <m:naryPr>
                          <m:chr m:val="∏"/>
                          <m:subHide m:val="on"/>
                          <m:supHide m:val="on"/>
                          <m:ctrlPr>
                            <a:rPr lang="en-GB" b="0" i="1" smtClean="0">
                              <a:latin typeface="Cambria Math" panose="02040503050406030204" pitchFamily="18" charset="0"/>
                              <a:ea typeface="Cambria Math" panose="02040503050406030204" pitchFamily="18" charset="0"/>
                            </a:rPr>
                          </m:ctrlPr>
                        </m:naryPr>
                        <m:sub/>
                        <m:sup/>
                        <m:e>
                          <m:sSup>
                            <m:sSupPr>
                              <m:ctrlPr>
                                <a:rPr lang="en-GB" b="0" i="1" smtClean="0">
                                  <a:latin typeface="Cambria Math" panose="02040503050406030204" pitchFamily="18" charset="0"/>
                                  <a:ea typeface="Cambria Math" panose="02040503050406030204" pitchFamily="18" charset="0"/>
                                </a:rPr>
                              </m:ctrlPr>
                            </m:sSupPr>
                            <m:e>
                              <m:d>
                                <m:dPr>
                                  <m:ctrlPr>
                                    <a:rPr lang="en-GB" i="1">
                                      <a:latin typeface="Cambria Math" panose="02040503050406030204" pitchFamily="18" charset="0"/>
                                      <a:ea typeface="Cambria Math" panose="02040503050406030204" pitchFamily="18" charset="0"/>
                                    </a:rPr>
                                  </m:ctrlPr>
                                </m:dPr>
                                <m:e>
                                  <m:f>
                                    <m:fPr>
                                      <m:ctrlPr>
                                        <a:rPr lang="en-GB" i="1">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𝑃𝑆</m:t>
                                          </m:r>
                                        </m:e>
                                        <m:sub>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𝑎</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m:t>
                                          </m:r>
                                        </m:sub>
                                      </m:sSub>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𝑃𝑆</m:t>
                                          </m:r>
                                        </m:e>
                                        <m:sub>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𝑎</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m:t>
                                          </m:r>
                                          <m:r>
                                            <a:rPr lang="en-GB" i="1">
                                              <a:latin typeface="Cambria Math" panose="02040503050406030204" pitchFamily="18" charset="0"/>
                                              <a:ea typeface="Cambria Math" panose="02040503050406030204" pitchFamily="18" charset="0"/>
                                            </a:rPr>
                                            <m:t>−1</m:t>
                                          </m:r>
                                        </m:sub>
                                      </m:sSub>
                                    </m:den>
                                  </m:f>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𝑈</m:t>
                                      </m:r>
                                    </m:e>
                                    <m:sub>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sub>
                                  </m:sSub>
                                </m:e>
                              </m:d>
                            </m:e>
                            <m:sup>
                              <m:sSub>
                                <m:sSubPr>
                                  <m:ctrlPr>
                                    <a:rPr lang="en-GB" b="0" i="1" smtClean="0">
                                      <a:latin typeface="Cambria Math" panose="02040503050406030204" pitchFamily="18" charset="0"/>
                                      <a:ea typeface="Cambria Math" panose="02040503050406030204" pitchFamily="18" charset="0"/>
                                    </a:rPr>
                                  </m:ctrlPr>
                                </m:sSubPr>
                                <m:e>
                                  <m:acc>
                                    <m:accPr>
                                      <m:chr m:val="̅"/>
                                      <m:ctrlPr>
                                        <a:rPr lang="en-GB" b="0" i="1" smtClean="0">
                                          <a:latin typeface="Cambria Math" panose="02040503050406030204" pitchFamily="18" charset="0"/>
                                          <a:ea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𝑈𝐶𝑆</m:t>
                                      </m:r>
                                    </m:e>
                                  </m:acc>
                                </m:e>
                                <m:sub>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sub>
                              </m:sSub>
                            </m:sup>
                          </m:sSup>
                          <m:r>
                            <a:rPr lang="en-GB" b="0" i="1" smtClean="0">
                              <a:latin typeface="Cambria Math" panose="02040503050406030204" pitchFamily="18" charset="0"/>
                              <a:ea typeface="Cambria Math" panose="02040503050406030204" pitchFamily="18" charset="0"/>
                            </a:rPr>
                            <m:t>−1</m:t>
                          </m:r>
                        </m:e>
                      </m:nary>
                    </m:oMath>
                  </m:oMathPara>
                </a14:m>
                <a:endParaRPr lang="en-GB" dirty="0"/>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𝑈</m:t>
                          </m:r>
                        </m:e>
                        <m:sub>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nary>
                        <m:naryPr>
                          <m:chr m:val="∏"/>
                          <m:subHide m:val="on"/>
                          <m:supHide m:val="on"/>
                          <m:ctrlPr>
                            <a:rPr lang="en-GB" b="0" i="1" smtClean="0">
                              <a:latin typeface="Cambria Math" panose="02040503050406030204" pitchFamily="18" charset="0"/>
                              <a:ea typeface="Cambria Math" panose="02040503050406030204" pitchFamily="18" charset="0"/>
                            </a:rPr>
                          </m:ctrlPr>
                        </m:naryPr>
                        <m:sub/>
                        <m:sup/>
                        <m:e>
                          <m:sSup>
                            <m:sSupPr>
                              <m:ctrlPr>
                                <a:rPr lang="en-GB" b="0" i="1" smtClean="0">
                                  <a:latin typeface="Cambria Math" panose="02040503050406030204" pitchFamily="18" charset="0"/>
                                  <a:ea typeface="Cambria Math" panose="02040503050406030204" pitchFamily="18" charset="0"/>
                                </a:rPr>
                              </m:ctrlPr>
                            </m:sSupPr>
                            <m:e>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𝑈</m:t>
                                      </m:r>
                                    </m:e>
                                    <m:sub>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m:t>
                                      </m:r>
                                    </m:sub>
                                  </m:sSub>
                                </m:e>
                              </m:d>
                            </m:e>
                            <m:sup>
                              <m:sSub>
                                <m:sSubPr>
                                  <m:ctrlPr>
                                    <a:rPr lang="en-GB" b="0" i="1" smtClean="0">
                                      <a:latin typeface="Cambria Math" panose="02040503050406030204" pitchFamily="18" charset="0"/>
                                      <a:ea typeface="Cambria Math" panose="02040503050406030204" pitchFamily="18" charset="0"/>
                                    </a:rPr>
                                  </m:ctrlPr>
                                </m:sSubPr>
                                <m:e>
                                  <m:acc>
                                    <m:accPr>
                                      <m:chr m:val="̅"/>
                                      <m:ctrlPr>
                                        <a:rPr lang="en-GB" b="0" i="1" smtClean="0">
                                          <a:latin typeface="Cambria Math" panose="02040503050406030204" pitchFamily="18" charset="0"/>
                                          <a:ea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𝑈𝐶𝑆</m:t>
                                      </m:r>
                                    </m:e>
                                  </m:acc>
                                </m:e>
                                <m:sub>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sub>
                              </m:sSub>
                            </m:sup>
                          </m:sSup>
                          <m:r>
                            <a:rPr lang="en-GB" b="0" i="1" smtClean="0">
                              <a:latin typeface="Cambria Math" panose="02040503050406030204" pitchFamily="18" charset="0"/>
                              <a:ea typeface="Cambria Math" panose="02040503050406030204" pitchFamily="18" charset="0"/>
                            </a:rPr>
                            <m:t>−1</m:t>
                          </m:r>
                        </m:e>
                      </m:nary>
                    </m:oMath>
                  </m:oMathPara>
                </a14:m>
                <a:endParaRPr lang="en-GB"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acc>
                            <m:accPr>
                              <m:chr m:val="̃"/>
                              <m:ctrlPr>
                                <a:rPr lang="en-GB" i="1" smtClean="0">
                                  <a:latin typeface="Cambria Math" panose="02040503050406030204" pitchFamily="18" charset="0"/>
                                  <a:ea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𝐾</m:t>
                              </m:r>
                            </m:e>
                          </m:acc>
                        </m:e>
                        <m:sub>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𝐾</m:t>
                              </m:r>
                            </m:e>
                            <m:sub>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m:t>
                              </m:r>
                            </m:sub>
                          </m:sSub>
                        </m:e>
                      </m:d>
                      <m:r>
                        <a:rPr lang="en-GB" b="0" i="1" smtClean="0">
                          <a:latin typeface="Cambria Math" panose="02040503050406030204" pitchFamily="18" charset="0"/>
                          <a:ea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1+∆</m:t>
                          </m:r>
                          <m:sSub>
                            <m:sSubPr>
                              <m:ctrlPr>
                                <a:rPr lang="en-GB" i="1">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𝑈</m:t>
                              </m:r>
                            </m:e>
                            <m:sub>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m:t>
                              </m:r>
                            </m:sub>
                          </m:sSub>
                        </m:e>
                      </m:d>
                      <m:r>
                        <a:rPr lang="en-GB" b="0" i="1" smtClean="0">
                          <a:latin typeface="Cambria Math" panose="02040503050406030204" pitchFamily="18" charset="0"/>
                          <a:ea typeface="Cambria Math" panose="02040503050406030204" pitchFamily="18" charset="0"/>
                        </a:rPr>
                        <m:t>−1≈</m:t>
                      </m:r>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𝐾</m:t>
                          </m:r>
                        </m:e>
                        <m:sub>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𝑈</m:t>
                          </m:r>
                        </m:e>
                        <m:sub>
                          <m: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𝑡</m:t>
                          </m:r>
                        </m:sub>
                      </m:sSub>
                    </m:oMath>
                  </m:oMathPara>
                </a14:m>
                <a:endParaRPr lang="en-GB" dirty="0"/>
              </a:p>
            </p:txBody>
          </p:sp>
        </mc:Choice>
        <mc:Fallback xmlns="">
          <p:sp>
            <p:nvSpPr>
              <p:cNvPr id="3" name="Content Placeholder 2">
                <a:extLst>
                  <a:ext uri="{FF2B5EF4-FFF2-40B4-BE49-F238E27FC236}">
                    <a16:creationId xmlns:a16="http://schemas.microsoft.com/office/drawing/2014/main" id="{E5FE02F4-CAE4-4E0B-8DDC-248B8A58120E}"/>
                  </a:ext>
                </a:extLst>
              </p:cNvPr>
              <p:cNvSpPr>
                <a:spLocks noGrp="1" noRot="1" noChangeAspect="1" noMove="1" noResize="1" noEditPoints="1" noAdjustHandles="1" noChangeArrowheads="1" noChangeShapeType="1" noTextEdit="1"/>
              </p:cNvSpPr>
              <p:nvPr>
                <p:ph idx="1"/>
              </p:nvPr>
            </p:nvSpPr>
            <p:spPr>
              <a:xfrm>
                <a:off x="838200" y="1544715"/>
                <a:ext cx="10515600" cy="4268299"/>
              </a:xfr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8526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201C-497D-4E10-8FEE-7A6CCEE076B8}"/>
              </a:ext>
            </a:extLst>
          </p:cNvPr>
          <p:cNvSpPr>
            <a:spLocks noGrp="1"/>
          </p:cNvSpPr>
          <p:nvPr>
            <p:ph type="title"/>
          </p:nvPr>
        </p:nvSpPr>
        <p:spPr/>
        <p:txBody>
          <a:bodyPr/>
          <a:lstStyle/>
          <a:p>
            <a:r>
              <a:rPr lang="en-GB" dirty="0"/>
              <a:t>Our approach – Modified capital hours</a:t>
            </a:r>
          </a:p>
        </p:txBody>
      </p:sp>
      <p:graphicFrame>
        <p:nvGraphicFramePr>
          <p:cNvPr id="9" name="Diagram 8">
            <a:extLst>
              <a:ext uri="{FF2B5EF4-FFF2-40B4-BE49-F238E27FC236}">
                <a16:creationId xmlns:a16="http://schemas.microsoft.com/office/drawing/2014/main" id="{20FEECCC-0DAC-4620-8E2E-2D92726CAE88}"/>
              </a:ext>
            </a:extLst>
          </p:cNvPr>
          <p:cNvGraphicFramePr/>
          <p:nvPr/>
        </p:nvGraphicFramePr>
        <p:xfrm>
          <a:off x="838200" y="1328354"/>
          <a:ext cx="10515600" cy="4663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a:extLst>
              <a:ext uri="{FF2B5EF4-FFF2-40B4-BE49-F238E27FC236}">
                <a16:creationId xmlns:a16="http://schemas.microsoft.com/office/drawing/2014/main" id="{E50B3EE8-5028-4AD9-AE1F-06D5FF3D9BF2}"/>
              </a:ext>
            </a:extLst>
          </p:cNvPr>
          <p:cNvCxnSpPr>
            <a:cxnSpLocks/>
          </p:cNvCxnSpPr>
          <p:nvPr/>
        </p:nvCxnSpPr>
        <p:spPr>
          <a:xfrm flipV="1">
            <a:off x="4757737" y="4362450"/>
            <a:ext cx="0" cy="70582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E3DF7E4-C2EA-44D5-A434-08FC2EBA8605}"/>
              </a:ext>
            </a:extLst>
          </p:cNvPr>
          <p:cNvSpPr txBox="1"/>
          <p:nvPr/>
        </p:nvSpPr>
        <p:spPr>
          <a:xfrm>
            <a:off x="3505200" y="5068276"/>
            <a:ext cx="2505075" cy="923330"/>
          </a:xfrm>
          <a:prstGeom prst="rect">
            <a:avLst/>
          </a:prstGeom>
        </p:spPr>
        <p:txBody>
          <a:bodyPr vert="horz" wrap="square" lIns="0" tIns="45720" rIns="91440" bIns="45720" rtlCol="0" anchor="b" anchorCtr="0">
            <a:spAutoFit/>
          </a:bodyPr>
          <a:lstStyle/>
          <a:p>
            <a:pPr algn="l"/>
            <a:r>
              <a:rPr lang="en-GB" dirty="0">
                <a:solidFill>
                  <a:srgbClr val="183E56"/>
                </a:solidFill>
                <a:latin typeface="Arial" panose="020B0604020202020204" pitchFamily="34" charset="0"/>
                <a:cs typeface="Arial" panose="020B0604020202020204" pitchFamily="34" charset="0"/>
              </a:rPr>
              <a:t>Using O*NET data and inspection of asset and  occupation descriptions</a:t>
            </a:r>
          </a:p>
        </p:txBody>
      </p:sp>
      <p:sp>
        <p:nvSpPr>
          <p:cNvPr id="15" name="TextBox 14">
            <a:extLst>
              <a:ext uri="{FF2B5EF4-FFF2-40B4-BE49-F238E27FC236}">
                <a16:creationId xmlns:a16="http://schemas.microsoft.com/office/drawing/2014/main" id="{7941EBF4-81CF-4D8D-ACAE-29A967F4178A}"/>
              </a:ext>
            </a:extLst>
          </p:cNvPr>
          <p:cNvSpPr txBox="1"/>
          <p:nvPr/>
        </p:nvSpPr>
        <p:spPr>
          <a:xfrm>
            <a:off x="6653214" y="5050520"/>
            <a:ext cx="1562100" cy="923330"/>
          </a:xfrm>
          <a:prstGeom prst="rect">
            <a:avLst/>
          </a:prstGeom>
        </p:spPr>
        <p:txBody>
          <a:bodyPr vert="horz" wrap="square" lIns="0" tIns="45720" rIns="91440" bIns="45720" rtlCol="0" anchor="b" anchorCtr="0">
            <a:spAutoFit/>
          </a:bodyPr>
          <a:lstStyle/>
          <a:p>
            <a:pPr algn="l"/>
            <a:r>
              <a:rPr lang="en-GB" dirty="0">
                <a:solidFill>
                  <a:srgbClr val="183E56"/>
                </a:solidFill>
                <a:latin typeface="Arial" panose="020B0604020202020204" pitchFamily="34" charset="0"/>
                <a:cs typeface="Arial" panose="020B0604020202020204" pitchFamily="34" charset="0"/>
              </a:rPr>
              <a:t>To control for time trend in hours worked</a:t>
            </a:r>
          </a:p>
        </p:txBody>
      </p:sp>
      <p:cxnSp>
        <p:nvCxnSpPr>
          <p:cNvPr id="16" name="Straight Arrow Connector 15">
            <a:extLst>
              <a:ext uri="{FF2B5EF4-FFF2-40B4-BE49-F238E27FC236}">
                <a16:creationId xmlns:a16="http://schemas.microsoft.com/office/drawing/2014/main" id="{D197BDC7-948E-4D21-BC3A-64BE85E18CD9}"/>
              </a:ext>
            </a:extLst>
          </p:cNvPr>
          <p:cNvCxnSpPr>
            <a:cxnSpLocks/>
          </p:cNvCxnSpPr>
          <p:nvPr/>
        </p:nvCxnSpPr>
        <p:spPr>
          <a:xfrm flipV="1">
            <a:off x="7429501" y="4362450"/>
            <a:ext cx="0" cy="70582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EDF5AB-6AFB-48FE-B49E-7365FFF02C63}"/>
              </a:ext>
            </a:extLst>
          </p:cNvPr>
          <p:cNvSpPr txBox="1"/>
          <p:nvPr/>
        </p:nvSpPr>
        <p:spPr>
          <a:xfrm>
            <a:off x="1235868" y="5050520"/>
            <a:ext cx="1626383" cy="923330"/>
          </a:xfrm>
          <a:prstGeom prst="rect">
            <a:avLst/>
          </a:prstGeom>
        </p:spPr>
        <p:txBody>
          <a:bodyPr vert="horz" wrap="square" lIns="0" tIns="45720" rIns="91440" bIns="45720" rtlCol="0" anchor="b" anchorCtr="0">
            <a:spAutoFit/>
          </a:bodyPr>
          <a:lstStyle/>
          <a:p>
            <a:pPr algn="l"/>
            <a:r>
              <a:rPr lang="en-GB" dirty="0">
                <a:solidFill>
                  <a:srgbClr val="183E56"/>
                </a:solidFill>
                <a:latin typeface="Arial" panose="020B0604020202020204" pitchFamily="34" charset="0"/>
                <a:cs typeface="Arial" panose="020B0604020202020204" pitchFamily="34" charset="0"/>
              </a:rPr>
              <a:t>Using domain knowledge and judgement</a:t>
            </a:r>
          </a:p>
        </p:txBody>
      </p:sp>
      <p:cxnSp>
        <p:nvCxnSpPr>
          <p:cNvPr id="18" name="Straight Arrow Connector 17">
            <a:extLst>
              <a:ext uri="{FF2B5EF4-FFF2-40B4-BE49-F238E27FC236}">
                <a16:creationId xmlns:a16="http://schemas.microsoft.com/office/drawing/2014/main" id="{1E6D2AD5-2AC3-457E-A7E8-B204581C2DCF}"/>
              </a:ext>
            </a:extLst>
          </p:cNvPr>
          <p:cNvCxnSpPr>
            <a:cxnSpLocks/>
          </p:cNvCxnSpPr>
          <p:nvPr/>
        </p:nvCxnSpPr>
        <p:spPr>
          <a:xfrm flipV="1">
            <a:off x="2012156" y="4362450"/>
            <a:ext cx="0" cy="70582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19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1F28-B219-4224-9D68-B22E188B91FE}"/>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54F668DD-EBC7-41C1-959E-713C4AFDB0DA}"/>
              </a:ext>
            </a:extLst>
          </p:cNvPr>
          <p:cNvSpPr>
            <a:spLocks noGrp="1"/>
          </p:cNvSpPr>
          <p:nvPr>
            <p:ph idx="1"/>
          </p:nvPr>
        </p:nvSpPr>
        <p:spPr>
          <a:xfrm>
            <a:off x="838200" y="1911110"/>
            <a:ext cx="10515600" cy="2836931"/>
          </a:xfrm>
        </p:spPr>
        <p:txBody>
          <a:bodyPr/>
          <a:lstStyle/>
          <a:p>
            <a:pPr marL="342900" indent="-342900">
              <a:buFont typeface="Arial" panose="020B0604020202020204" pitchFamily="34" charset="0"/>
              <a:buChar char="•"/>
            </a:pPr>
            <a:r>
              <a:rPr lang="en-GB" sz="2800" dirty="0">
                <a:solidFill>
                  <a:schemeClr val="accent3"/>
                </a:solidFill>
              </a:rPr>
              <a:t>The problem </a:t>
            </a:r>
          </a:p>
          <a:p>
            <a:pPr marL="342900" indent="-342900">
              <a:buFont typeface="Arial" panose="020B0604020202020204" pitchFamily="34" charset="0"/>
              <a:buChar char="•"/>
            </a:pPr>
            <a:r>
              <a:rPr lang="en-GB" sz="2800" dirty="0">
                <a:solidFill>
                  <a:schemeClr val="accent3"/>
                </a:solidFill>
              </a:rPr>
              <a:t>Literature </a:t>
            </a:r>
          </a:p>
          <a:p>
            <a:pPr marL="342900" indent="-342900">
              <a:buFont typeface="Arial" panose="020B0604020202020204" pitchFamily="34" charset="0"/>
              <a:buChar char="•"/>
            </a:pPr>
            <a:r>
              <a:rPr lang="en-GB" sz="2800" dirty="0">
                <a:solidFill>
                  <a:schemeClr val="accent3"/>
                </a:solidFill>
              </a:rPr>
              <a:t>Our method </a:t>
            </a:r>
          </a:p>
          <a:p>
            <a:pPr marL="342900" indent="-342900">
              <a:buFont typeface="Arial" panose="020B0604020202020204" pitchFamily="34" charset="0"/>
              <a:buChar char="•"/>
            </a:pPr>
            <a:r>
              <a:rPr lang="en-GB" sz="2800" dirty="0">
                <a:solidFill>
                  <a:schemeClr val="accent3"/>
                </a:solidFill>
              </a:rPr>
              <a:t>Results </a:t>
            </a:r>
          </a:p>
          <a:p>
            <a:pPr marL="342900" indent="-342900">
              <a:buFont typeface="Arial" panose="020B0604020202020204" pitchFamily="34" charset="0"/>
              <a:buChar char="•"/>
            </a:pPr>
            <a:r>
              <a:rPr lang="en-GB" sz="2800" dirty="0">
                <a:solidFill>
                  <a:schemeClr val="accent3"/>
                </a:solidFill>
              </a:rPr>
              <a:t>Next steps</a:t>
            </a:r>
          </a:p>
        </p:txBody>
      </p:sp>
    </p:spTree>
    <p:extLst>
      <p:ext uri="{BB962C8B-B14F-4D97-AF65-F5344CB8AC3E}">
        <p14:creationId xmlns:p14="http://schemas.microsoft.com/office/powerpoint/2010/main" val="2556280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6DD3-5BCD-4900-924C-5F2E5D31F786}"/>
              </a:ext>
            </a:extLst>
          </p:cNvPr>
          <p:cNvSpPr>
            <a:spLocks noGrp="1"/>
          </p:cNvSpPr>
          <p:nvPr>
            <p:ph type="title"/>
          </p:nvPr>
        </p:nvSpPr>
        <p:spPr/>
        <p:txBody>
          <a:bodyPr/>
          <a:lstStyle/>
          <a:p>
            <a:r>
              <a:rPr lang="en-GB" dirty="0"/>
              <a:t>Occupations and assets</a:t>
            </a:r>
          </a:p>
        </p:txBody>
      </p:sp>
      <p:pic>
        <p:nvPicPr>
          <p:cNvPr id="5" name="Graphic 4" descr="Take Off with solid fill">
            <a:extLst>
              <a:ext uri="{FF2B5EF4-FFF2-40B4-BE49-F238E27FC236}">
                <a16:creationId xmlns:a16="http://schemas.microsoft.com/office/drawing/2014/main" id="{262995E4-0ADA-42AF-B6AF-611A89919F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89714" y="1673658"/>
            <a:ext cx="1858746" cy="1858746"/>
          </a:xfrm>
          <a:prstGeom prst="rect">
            <a:avLst/>
          </a:prstGeom>
        </p:spPr>
      </p:pic>
      <p:pic>
        <p:nvPicPr>
          <p:cNvPr id="7" name="Graphic 6" descr="Office worker male with solid fill">
            <a:extLst>
              <a:ext uri="{FF2B5EF4-FFF2-40B4-BE49-F238E27FC236}">
                <a16:creationId xmlns:a16="http://schemas.microsoft.com/office/drawing/2014/main" id="{6266166D-38D9-4B68-B6A2-BD651B21D4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1948" y="3701604"/>
            <a:ext cx="1781175" cy="1781175"/>
          </a:xfrm>
          <a:prstGeom prst="rect">
            <a:avLst/>
          </a:prstGeom>
        </p:spPr>
      </p:pic>
      <p:pic>
        <p:nvPicPr>
          <p:cNvPr id="9" name="Graphic 8" descr="Pilot female with solid fill">
            <a:extLst>
              <a:ext uri="{FF2B5EF4-FFF2-40B4-BE49-F238E27FC236}">
                <a16:creationId xmlns:a16="http://schemas.microsoft.com/office/drawing/2014/main" id="{1A1B1B6C-AB23-40DB-95E0-C1B705AB6F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60998" y="1673658"/>
            <a:ext cx="1612125" cy="1612125"/>
          </a:xfrm>
          <a:prstGeom prst="rect">
            <a:avLst/>
          </a:prstGeom>
        </p:spPr>
      </p:pic>
      <p:pic>
        <p:nvPicPr>
          <p:cNvPr id="11" name="Graphic 10" descr="Computer with solid fill">
            <a:extLst>
              <a:ext uri="{FF2B5EF4-FFF2-40B4-BE49-F238E27FC236}">
                <a16:creationId xmlns:a16="http://schemas.microsoft.com/office/drawing/2014/main" id="{F6D547A8-3550-4F6B-8FB4-CA5B94F491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89714" y="3844479"/>
            <a:ext cx="1781175" cy="1781175"/>
          </a:xfrm>
          <a:prstGeom prst="rect">
            <a:avLst/>
          </a:prstGeom>
        </p:spPr>
      </p:pic>
    </p:spTree>
    <p:extLst>
      <p:ext uri="{BB962C8B-B14F-4D97-AF65-F5344CB8AC3E}">
        <p14:creationId xmlns:p14="http://schemas.microsoft.com/office/powerpoint/2010/main" val="311783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5416B3-94A3-4A5C-AADD-4CFF2CCAB53A}"/>
              </a:ext>
            </a:extLst>
          </p:cNvPr>
          <p:cNvSpPr>
            <a:spLocks noGrp="1"/>
          </p:cNvSpPr>
          <p:nvPr>
            <p:ph type="title"/>
          </p:nvPr>
        </p:nvSpPr>
        <p:spPr>
          <a:xfrm>
            <a:off x="509794" y="77846"/>
            <a:ext cx="10515600" cy="480131"/>
          </a:xfrm>
        </p:spPr>
        <p:txBody>
          <a:bodyPr/>
          <a:lstStyle/>
          <a:p>
            <a:r>
              <a:rPr lang="en-GB" sz="2800" dirty="0"/>
              <a:t>Assets and associated occupations</a:t>
            </a:r>
          </a:p>
        </p:txBody>
      </p:sp>
      <p:graphicFrame>
        <p:nvGraphicFramePr>
          <p:cNvPr id="6" name="Content Placeholder 3">
            <a:extLst>
              <a:ext uri="{FF2B5EF4-FFF2-40B4-BE49-F238E27FC236}">
                <a16:creationId xmlns:a16="http://schemas.microsoft.com/office/drawing/2014/main" id="{7A8C0DD9-9E09-44D2-8AB4-7201D96A2E04}"/>
              </a:ext>
            </a:extLst>
          </p:cNvPr>
          <p:cNvGraphicFramePr>
            <a:graphicFrameLocks noGrp="1"/>
          </p:cNvGraphicFramePr>
          <p:nvPr>
            <p:ph idx="1"/>
            <p:extLst>
              <p:ext uri="{D42A27DB-BD31-4B8C-83A1-F6EECF244321}">
                <p14:modId xmlns:p14="http://schemas.microsoft.com/office/powerpoint/2010/main" val="654626223"/>
              </p:ext>
            </p:extLst>
          </p:nvPr>
        </p:nvGraphicFramePr>
        <p:xfrm>
          <a:off x="509794" y="613377"/>
          <a:ext cx="11172411" cy="5899010"/>
        </p:xfrm>
        <a:graphic>
          <a:graphicData uri="http://schemas.openxmlformats.org/drawingml/2006/table">
            <a:tbl>
              <a:tblPr firstRow="1" firstCol="1" bandRow="1">
                <a:tableStyleId>{5940675A-B579-460E-94D1-54222C63F5DA}</a:tableStyleId>
              </a:tblPr>
              <a:tblGrid>
                <a:gridCol w="2736866">
                  <a:extLst>
                    <a:ext uri="{9D8B030D-6E8A-4147-A177-3AD203B41FA5}">
                      <a16:colId xmlns:a16="http://schemas.microsoft.com/office/drawing/2014/main" val="3781475453"/>
                    </a:ext>
                  </a:extLst>
                </a:gridCol>
                <a:gridCol w="3261727">
                  <a:extLst>
                    <a:ext uri="{9D8B030D-6E8A-4147-A177-3AD203B41FA5}">
                      <a16:colId xmlns:a16="http://schemas.microsoft.com/office/drawing/2014/main" val="2714501937"/>
                    </a:ext>
                  </a:extLst>
                </a:gridCol>
                <a:gridCol w="5173818">
                  <a:extLst>
                    <a:ext uri="{9D8B030D-6E8A-4147-A177-3AD203B41FA5}">
                      <a16:colId xmlns:a16="http://schemas.microsoft.com/office/drawing/2014/main" val="1033544856"/>
                    </a:ext>
                  </a:extLst>
                </a:gridCol>
              </a:tblGrid>
              <a:tr h="220190">
                <a:tc>
                  <a:txBody>
                    <a:bodyPr/>
                    <a:lstStyle/>
                    <a:p>
                      <a:pPr>
                        <a:lnSpc>
                          <a:spcPct val="107000"/>
                        </a:lnSpc>
                        <a:spcAft>
                          <a:spcPts val="0"/>
                        </a:spcAft>
                      </a:pPr>
                      <a:r>
                        <a:rPr lang="en-GB" sz="1400" b="1">
                          <a:effectLst/>
                        </a:rPr>
                        <a:t>Asset</a:t>
                      </a:r>
                      <a:endParaRPr lang="en-GB" sz="1400" b="1">
                        <a:effectLst/>
                        <a:latin typeface="Calibri"/>
                        <a:ea typeface="Calibri" panose="020F0502020204030204" pitchFamily="34" charset="0"/>
                        <a:cs typeface="Times New Roman"/>
                      </a:endParaRPr>
                    </a:p>
                  </a:txBody>
                  <a:tcPr marL="17803" marR="17803" marT="0" marB="0"/>
                </a:tc>
                <a:tc>
                  <a:txBody>
                    <a:bodyPr/>
                    <a:lstStyle/>
                    <a:p>
                      <a:pPr>
                        <a:lnSpc>
                          <a:spcPct val="107000"/>
                        </a:lnSpc>
                        <a:spcAft>
                          <a:spcPts val="0"/>
                        </a:spcAft>
                      </a:pPr>
                      <a:r>
                        <a:rPr lang="en-GB" sz="1400" b="1">
                          <a:effectLst/>
                        </a:rPr>
                        <a:t>Occupations</a:t>
                      </a:r>
                      <a:endParaRPr lang="en-GB" sz="1400" b="1" dirty="0">
                        <a:effectLst/>
                        <a:latin typeface="Calibri"/>
                        <a:ea typeface="Calibri" panose="020F0502020204030204" pitchFamily="34" charset="0"/>
                        <a:cs typeface="Times New Roman"/>
                      </a:endParaRPr>
                    </a:p>
                  </a:txBody>
                  <a:tcPr marL="17803" marR="17803" marT="0" marB="0"/>
                </a:tc>
                <a:tc>
                  <a:txBody>
                    <a:bodyPr/>
                    <a:lstStyle/>
                    <a:p>
                      <a:pPr>
                        <a:lnSpc>
                          <a:spcPct val="107000"/>
                        </a:lnSpc>
                        <a:spcAft>
                          <a:spcPts val="0"/>
                        </a:spcAft>
                      </a:pPr>
                      <a:r>
                        <a:rPr lang="en-GB" sz="1400" b="1">
                          <a:effectLst/>
                        </a:rPr>
                        <a:t>Comments</a:t>
                      </a:r>
                      <a:endParaRPr lang="en-GB" sz="1400" b="1">
                        <a:effectLst/>
                        <a:latin typeface="Calibri"/>
                        <a:ea typeface="Calibri" panose="020F0502020204030204" pitchFamily="34" charset="0"/>
                        <a:cs typeface="Times New Roman"/>
                      </a:endParaRPr>
                    </a:p>
                  </a:txBody>
                  <a:tcPr marL="17803" marR="17803" marT="0" marB="0"/>
                </a:tc>
                <a:extLst>
                  <a:ext uri="{0D108BD9-81ED-4DB2-BD59-A6C34878D82A}">
                    <a16:rowId xmlns:a16="http://schemas.microsoft.com/office/drawing/2014/main" val="2101033548"/>
                  </a:ext>
                </a:extLst>
              </a:tr>
              <a:tr h="426319">
                <a:tc>
                  <a:txBody>
                    <a:bodyPr/>
                    <a:lstStyle/>
                    <a:p>
                      <a:pPr>
                        <a:lnSpc>
                          <a:spcPct val="107000"/>
                        </a:lnSpc>
                        <a:spcAft>
                          <a:spcPts val="0"/>
                        </a:spcAft>
                      </a:pPr>
                      <a:r>
                        <a:rPr lang="en-GB" sz="1400" dirty="0">
                          <a:effectLst/>
                        </a:rPr>
                        <a:t>Other buildings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dirty="0">
                          <a:effectLst/>
                        </a:rPr>
                        <a:t>All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dirty="0">
                          <a:effectLst/>
                        </a:rPr>
                        <a:t>All workers in business owned buildings, hence office-hours only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tc>
                <a:extLst>
                  <a:ext uri="{0D108BD9-81ED-4DB2-BD59-A6C34878D82A}">
                    <a16:rowId xmlns:a16="http://schemas.microsoft.com/office/drawing/2014/main" val="3547479921"/>
                  </a:ext>
                </a:extLst>
              </a:tr>
              <a:tr h="452055">
                <a:tc>
                  <a:txBody>
                    <a:bodyPr/>
                    <a:lstStyle/>
                    <a:p>
                      <a:pPr>
                        <a:lnSpc>
                          <a:spcPct val="107000"/>
                        </a:lnSpc>
                        <a:spcAft>
                          <a:spcPts val="0"/>
                        </a:spcAft>
                      </a:pPr>
                      <a:r>
                        <a:rPr lang="en-GB" sz="1400" dirty="0">
                          <a:effectLst/>
                        </a:rPr>
                        <a:t>Structures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dirty="0">
                          <a:effectLst/>
                        </a:rPr>
                        <a:t>All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dirty="0">
                          <a:effectLst/>
                        </a:rPr>
                        <a:t>This class includes roads and a range of public infrastructure, used indirectly by most workers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tc>
                <a:extLst>
                  <a:ext uri="{0D108BD9-81ED-4DB2-BD59-A6C34878D82A}">
                    <a16:rowId xmlns:a16="http://schemas.microsoft.com/office/drawing/2014/main" val="2918800797"/>
                  </a:ext>
                </a:extLst>
              </a:tr>
              <a:tr h="863709">
                <a:tc>
                  <a:txBody>
                    <a:bodyPr/>
                    <a:lstStyle/>
                    <a:p>
                      <a:pPr>
                        <a:lnSpc>
                          <a:spcPct val="107000"/>
                        </a:lnSpc>
                        <a:spcAft>
                          <a:spcPts val="0"/>
                        </a:spcAft>
                      </a:pPr>
                      <a:r>
                        <a:rPr lang="en-GB" sz="1400" dirty="0">
                          <a:effectLst/>
                        </a:rPr>
                        <a:t>“Heavy” other machinery and equipment (OME)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dirty="0">
                          <a:effectLst/>
                        </a:rPr>
                        <a:t>A range that use agricultural, manufacturing, construction or other substantial machinery or equipment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a:effectLst/>
                        </a:rPr>
                        <a:t>See text for more details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tc>
                <a:extLst>
                  <a:ext uri="{0D108BD9-81ED-4DB2-BD59-A6C34878D82A}">
                    <a16:rowId xmlns:a16="http://schemas.microsoft.com/office/drawing/2014/main" val="3369278374"/>
                  </a:ext>
                </a:extLst>
              </a:tr>
              <a:tr h="683918">
                <a:tc>
                  <a:txBody>
                    <a:bodyPr/>
                    <a:lstStyle/>
                    <a:p>
                      <a:pPr>
                        <a:lnSpc>
                          <a:spcPct val="107000"/>
                        </a:lnSpc>
                        <a:spcAft>
                          <a:spcPts val="0"/>
                        </a:spcAft>
                      </a:pPr>
                      <a:r>
                        <a:rPr lang="en-GB" sz="1400">
                          <a:effectLst/>
                        </a:rPr>
                        <a:t>“Light” other machinery and equipment (OME)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a:effectLst/>
                        </a:rPr>
                        <a:t>All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dirty="0">
                          <a:effectLst/>
                        </a:rPr>
                        <a:t>“Light” OME encompasses office furniture, shelving, etc. and it is difficult to think of any occupations that use none of these types of capital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tc>
                <a:extLst>
                  <a:ext uri="{0D108BD9-81ED-4DB2-BD59-A6C34878D82A}">
                    <a16:rowId xmlns:a16="http://schemas.microsoft.com/office/drawing/2014/main" val="2488616974"/>
                  </a:ext>
                </a:extLst>
              </a:tr>
              <a:tr h="683918">
                <a:tc>
                  <a:txBody>
                    <a:bodyPr/>
                    <a:lstStyle/>
                    <a:p>
                      <a:pPr>
                        <a:lnSpc>
                          <a:spcPct val="107000"/>
                        </a:lnSpc>
                        <a:spcAft>
                          <a:spcPts val="0"/>
                        </a:spcAft>
                      </a:pPr>
                      <a:r>
                        <a:rPr lang="en-GB" sz="1400" dirty="0">
                          <a:effectLst/>
                        </a:rPr>
                        <a:t>IT hardware and telecoms equipment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a:effectLst/>
                        </a:rPr>
                        <a:t>Primarily office-based occupations, and other occupations that use ICT equipment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tc>
                <a:extLst>
                  <a:ext uri="{0D108BD9-81ED-4DB2-BD59-A6C34878D82A}">
                    <a16:rowId xmlns:a16="http://schemas.microsoft.com/office/drawing/2014/main" val="637200757"/>
                  </a:ext>
                </a:extLst>
              </a:tr>
              <a:tr h="683918">
                <a:tc>
                  <a:txBody>
                    <a:bodyPr/>
                    <a:lstStyle/>
                    <a:p>
                      <a:pPr>
                        <a:lnSpc>
                          <a:spcPct val="107000"/>
                        </a:lnSpc>
                        <a:spcAft>
                          <a:spcPts val="0"/>
                        </a:spcAft>
                      </a:pPr>
                      <a:r>
                        <a:rPr lang="en-GB" sz="1400">
                          <a:effectLst/>
                        </a:rPr>
                        <a:t>Transport equipment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dirty="0">
                          <a:effectLst/>
                        </a:rPr>
                        <a:t>Drivers, pilots, etc. and all occupations where transport equipment is integral to their role.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a:effectLst/>
                        </a:rPr>
                        <a:t>Heavily concentrated in certain industries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tc>
                <a:extLst>
                  <a:ext uri="{0D108BD9-81ED-4DB2-BD59-A6C34878D82A}">
                    <a16:rowId xmlns:a16="http://schemas.microsoft.com/office/drawing/2014/main" val="310360796"/>
                  </a:ext>
                </a:extLst>
              </a:tr>
              <a:tr h="220190">
                <a:tc>
                  <a:txBody>
                    <a:bodyPr/>
                    <a:lstStyle/>
                    <a:p>
                      <a:pPr>
                        <a:lnSpc>
                          <a:spcPct val="107000"/>
                        </a:lnSpc>
                        <a:spcAft>
                          <a:spcPts val="0"/>
                        </a:spcAft>
                      </a:pPr>
                      <a:r>
                        <a:rPr lang="en-GB" sz="1400">
                          <a:effectLst/>
                        </a:rPr>
                        <a:t>Cultivated assets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a:effectLst/>
                        </a:rPr>
                        <a:t>N/A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a:effectLst/>
                        </a:rPr>
                        <a:t>No variation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tc>
                <a:extLst>
                  <a:ext uri="{0D108BD9-81ED-4DB2-BD59-A6C34878D82A}">
                    <a16:rowId xmlns:a16="http://schemas.microsoft.com/office/drawing/2014/main" val="2768735651"/>
                  </a:ext>
                </a:extLst>
              </a:tr>
              <a:tr h="452055">
                <a:tc>
                  <a:txBody>
                    <a:bodyPr/>
                    <a:lstStyle/>
                    <a:p>
                      <a:pPr>
                        <a:lnSpc>
                          <a:spcPct val="107000"/>
                        </a:lnSpc>
                        <a:spcAft>
                          <a:spcPts val="0"/>
                        </a:spcAft>
                      </a:pPr>
                      <a:r>
                        <a:rPr lang="en-GB" sz="1400">
                          <a:effectLst/>
                        </a:rPr>
                        <a:t>Software and databases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a:effectLst/>
                        </a:rPr>
                        <a:t>As for IT hardware and telecoms equipment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tc>
                <a:extLst>
                  <a:ext uri="{0D108BD9-81ED-4DB2-BD59-A6C34878D82A}">
                    <a16:rowId xmlns:a16="http://schemas.microsoft.com/office/drawing/2014/main" val="213355373"/>
                  </a:ext>
                </a:extLst>
              </a:tr>
              <a:tr h="452055">
                <a:tc>
                  <a:txBody>
                    <a:bodyPr/>
                    <a:lstStyle/>
                    <a:p>
                      <a:pPr>
                        <a:lnSpc>
                          <a:spcPct val="107000"/>
                        </a:lnSpc>
                        <a:spcAft>
                          <a:spcPts val="0"/>
                        </a:spcAft>
                      </a:pPr>
                      <a:r>
                        <a:rPr lang="en-GB" sz="1400">
                          <a:effectLst/>
                        </a:rPr>
                        <a:t>Entertainment, literary and artistic originals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a:effectLst/>
                        </a:rPr>
                        <a:t>N/A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a:effectLst/>
                        </a:rPr>
                        <a:t>No variation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tc>
                <a:extLst>
                  <a:ext uri="{0D108BD9-81ED-4DB2-BD59-A6C34878D82A}">
                    <a16:rowId xmlns:a16="http://schemas.microsoft.com/office/drawing/2014/main" val="1740985147"/>
                  </a:ext>
                </a:extLst>
              </a:tr>
              <a:tr h="247098">
                <a:tc>
                  <a:txBody>
                    <a:bodyPr/>
                    <a:lstStyle/>
                    <a:p>
                      <a:pPr>
                        <a:lnSpc>
                          <a:spcPct val="107000"/>
                        </a:lnSpc>
                        <a:spcAft>
                          <a:spcPts val="0"/>
                        </a:spcAft>
                      </a:pPr>
                      <a:r>
                        <a:rPr lang="en-GB" sz="1400">
                          <a:effectLst/>
                        </a:rPr>
                        <a:t>Research and development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a:effectLst/>
                        </a:rPr>
                        <a:t>N/A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a:effectLst/>
                        </a:rPr>
                        <a:t>No variation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tc>
                <a:extLst>
                  <a:ext uri="{0D108BD9-81ED-4DB2-BD59-A6C34878D82A}">
                    <a16:rowId xmlns:a16="http://schemas.microsoft.com/office/drawing/2014/main" val="3226525746"/>
                  </a:ext>
                </a:extLst>
              </a:tr>
              <a:tr h="513585">
                <a:tc>
                  <a:txBody>
                    <a:bodyPr/>
                    <a:lstStyle/>
                    <a:p>
                      <a:pPr>
                        <a:lnSpc>
                          <a:spcPct val="107000"/>
                        </a:lnSpc>
                        <a:spcAft>
                          <a:spcPts val="0"/>
                        </a:spcAft>
                      </a:pPr>
                      <a:r>
                        <a:rPr lang="en-GB" sz="1400" dirty="0">
                          <a:effectLst/>
                        </a:rPr>
                        <a:t>Mineral exploration and evaluation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dirty="0">
                          <a:effectLst/>
                        </a:rPr>
                        <a:t>All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nchor="ctr"/>
                </a:tc>
                <a:tc>
                  <a:txBody>
                    <a:bodyPr/>
                    <a:lstStyle/>
                    <a:p>
                      <a:pPr>
                        <a:lnSpc>
                          <a:spcPct val="107000"/>
                        </a:lnSpc>
                        <a:spcAft>
                          <a:spcPts val="0"/>
                        </a:spcAft>
                      </a:pPr>
                      <a:r>
                        <a:rPr lang="en-GB" sz="1400" dirty="0">
                          <a:effectLst/>
                        </a:rPr>
                        <a:t>Only present in the mining and quarrying industry, where utilisation of the asset reflects the degree of activity.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03" marR="17803" marT="0" marB="0"/>
                </a:tc>
                <a:extLst>
                  <a:ext uri="{0D108BD9-81ED-4DB2-BD59-A6C34878D82A}">
                    <a16:rowId xmlns:a16="http://schemas.microsoft.com/office/drawing/2014/main" val="3282571344"/>
                  </a:ext>
                </a:extLst>
              </a:tr>
            </a:tbl>
          </a:graphicData>
        </a:graphic>
      </p:graphicFrame>
    </p:spTree>
    <p:extLst>
      <p:ext uri="{BB962C8B-B14F-4D97-AF65-F5344CB8AC3E}">
        <p14:creationId xmlns:p14="http://schemas.microsoft.com/office/powerpoint/2010/main" val="4139163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8876-A9BF-481A-A647-A1EDAE7E679D}"/>
              </a:ext>
            </a:extLst>
          </p:cNvPr>
          <p:cNvSpPr>
            <a:spLocks noGrp="1"/>
          </p:cNvSpPr>
          <p:nvPr>
            <p:ph type="title"/>
          </p:nvPr>
        </p:nvSpPr>
        <p:spPr>
          <a:xfrm>
            <a:off x="838200" y="884150"/>
            <a:ext cx="9610725" cy="590931"/>
          </a:xfrm>
        </p:spPr>
        <p:txBody>
          <a:bodyPr/>
          <a:lstStyle/>
          <a:p>
            <a:r>
              <a:rPr lang="en-GB" dirty="0">
                <a:cs typeface="Arial"/>
              </a:rPr>
              <a:t>Consider: why does capital depreciate?</a:t>
            </a:r>
            <a:endParaRPr lang="en-GB" dirty="0"/>
          </a:p>
        </p:txBody>
      </p:sp>
      <p:sp>
        <p:nvSpPr>
          <p:cNvPr id="3" name="Content Placeholder 2">
            <a:extLst>
              <a:ext uri="{FF2B5EF4-FFF2-40B4-BE49-F238E27FC236}">
                <a16:creationId xmlns:a16="http://schemas.microsoft.com/office/drawing/2014/main" id="{D2BE7173-7EA2-4F59-84E9-0D490A8D2797}"/>
              </a:ext>
            </a:extLst>
          </p:cNvPr>
          <p:cNvSpPr>
            <a:spLocks noGrp="1"/>
          </p:cNvSpPr>
          <p:nvPr>
            <p:ph idx="1"/>
          </p:nvPr>
        </p:nvSpPr>
        <p:spPr>
          <a:xfrm>
            <a:off x="838200" y="1911110"/>
            <a:ext cx="10515600" cy="3112968"/>
          </a:xfrm>
        </p:spPr>
        <p:txBody>
          <a:bodyPr/>
          <a:lstStyle/>
          <a:p>
            <a:pPr marL="342900" indent="-342900">
              <a:buChar char="•"/>
            </a:pPr>
            <a:r>
              <a:rPr lang="en-GB" sz="2800" dirty="0">
                <a:solidFill>
                  <a:schemeClr val="accent1"/>
                </a:solidFill>
                <a:cs typeface="Arial" panose="020B0604020202020204"/>
              </a:rPr>
              <a:t>Wear and tear – physical (use-based) depreciation</a:t>
            </a:r>
            <a:endParaRPr lang="en-US" sz="2800" dirty="0">
              <a:solidFill>
                <a:schemeClr val="accent1"/>
              </a:solidFill>
            </a:endParaRPr>
          </a:p>
          <a:p>
            <a:pPr marL="857250" lvl="1" indent="-342900"/>
            <a:r>
              <a:rPr lang="en-GB" sz="2400" dirty="0">
                <a:solidFill>
                  <a:schemeClr val="accent1"/>
                </a:solidFill>
                <a:cs typeface="Arial" panose="020B0604020202020204"/>
              </a:rPr>
              <a:t>e.g. a machine with repeated use</a:t>
            </a:r>
          </a:p>
          <a:p>
            <a:pPr marL="342900" indent="-342900">
              <a:buChar char="•"/>
            </a:pPr>
            <a:endParaRPr lang="en-GB" sz="2800" dirty="0">
              <a:solidFill>
                <a:schemeClr val="accent3"/>
              </a:solidFill>
              <a:cs typeface="Arial" panose="020B0604020202020204"/>
            </a:endParaRPr>
          </a:p>
          <a:p>
            <a:pPr marL="342900" indent="-342900">
              <a:buChar char="•"/>
            </a:pPr>
            <a:r>
              <a:rPr lang="en-GB" sz="2800" dirty="0">
                <a:solidFill>
                  <a:schemeClr val="accent6"/>
                </a:solidFill>
                <a:cs typeface="Arial" panose="020B0604020202020204"/>
              </a:rPr>
              <a:t>Obsolescence – time-based depreciation</a:t>
            </a:r>
          </a:p>
          <a:p>
            <a:pPr marL="857250" lvl="1" indent="-342900"/>
            <a:r>
              <a:rPr lang="en-GB" sz="2400" dirty="0">
                <a:solidFill>
                  <a:schemeClr val="accent6"/>
                </a:solidFill>
                <a:cs typeface="Arial" panose="020B0604020202020204"/>
              </a:rPr>
              <a:t>e.g. a computer once newer models come out</a:t>
            </a:r>
          </a:p>
          <a:p>
            <a:pPr marL="857250" lvl="1" indent="-342900"/>
            <a:r>
              <a:rPr lang="en-GB" sz="2400" dirty="0">
                <a:solidFill>
                  <a:schemeClr val="accent6"/>
                </a:solidFill>
                <a:cs typeface="Arial" panose="020B0604020202020204"/>
              </a:rPr>
              <a:t>In the extreme, intangible assets</a:t>
            </a:r>
          </a:p>
        </p:txBody>
      </p:sp>
      <p:sp>
        <p:nvSpPr>
          <p:cNvPr id="4" name="Rectangle 3">
            <a:extLst>
              <a:ext uri="{FF2B5EF4-FFF2-40B4-BE49-F238E27FC236}">
                <a16:creationId xmlns:a16="http://schemas.microsoft.com/office/drawing/2014/main" id="{C756A51B-D553-4E25-A22B-145439C0AB82}"/>
              </a:ext>
            </a:extLst>
          </p:cNvPr>
          <p:cNvSpPr/>
          <p:nvPr/>
        </p:nvSpPr>
        <p:spPr>
          <a:xfrm>
            <a:off x="9591675" y="1911110"/>
            <a:ext cx="1524000" cy="1089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Change in utilisation affects this</a:t>
            </a:r>
          </a:p>
        </p:txBody>
      </p:sp>
      <p:sp>
        <p:nvSpPr>
          <p:cNvPr id="5" name="Rectangle 4">
            <a:extLst>
              <a:ext uri="{FF2B5EF4-FFF2-40B4-BE49-F238E27FC236}">
                <a16:creationId xmlns:a16="http://schemas.microsoft.com/office/drawing/2014/main" id="{B011910C-A613-4A33-99C5-10AEB1220216}"/>
              </a:ext>
            </a:extLst>
          </p:cNvPr>
          <p:cNvSpPr/>
          <p:nvPr/>
        </p:nvSpPr>
        <p:spPr>
          <a:xfrm>
            <a:off x="9591675" y="3638551"/>
            <a:ext cx="1524000" cy="1089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Change in utilisation doesn’t affect this</a:t>
            </a:r>
          </a:p>
        </p:txBody>
      </p:sp>
    </p:spTree>
    <p:extLst>
      <p:ext uri="{BB962C8B-B14F-4D97-AF65-F5344CB8AC3E}">
        <p14:creationId xmlns:p14="http://schemas.microsoft.com/office/powerpoint/2010/main" val="2500047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6563-1ED2-4687-B248-0D2A120B922E}"/>
              </a:ext>
            </a:extLst>
          </p:cNvPr>
          <p:cNvSpPr>
            <a:spLocks noGrp="1"/>
          </p:cNvSpPr>
          <p:nvPr>
            <p:ph type="title"/>
          </p:nvPr>
        </p:nvSpPr>
        <p:spPr/>
        <p:txBody>
          <a:bodyPr/>
          <a:lstStyle/>
          <a:p>
            <a:r>
              <a:rPr lang="en-GB" dirty="0"/>
              <a:t>Range of capital utilisation adjustment factors</a:t>
            </a:r>
          </a:p>
        </p:txBody>
      </p:sp>
      <p:cxnSp>
        <p:nvCxnSpPr>
          <p:cNvPr id="5" name="Straight Arrow Connector 4">
            <a:extLst>
              <a:ext uri="{FF2B5EF4-FFF2-40B4-BE49-F238E27FC236}">
                <a16:creationId xmlns:a16="http://schemas.microsoft.com/office/drawing/2014/main" id="{EBEFF5D9-ED0E-47A9-82B7-A9D3FBA54357}"/>
              </a:ext>
            </a:extLst>
          </p:cNvPr>
          <p:cNvCxnSpPr/>
          <p:nvPr/>
        </p:nvCxnSpPr>
        <p:spPr>
          <a:xfrm>
            <a:off x="1200150" y="2657475"/>
            <a:ext cx="94964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E4F301E-0C27-4F64-828C-04C420D14BA4}"/>
              </a:ext>
            </a:extLst>
          </p:cNvPr>
          <p:cNvSpPr txBox="1"/>
          <p:nvPr/>
        </p:nvSpPr>
        <p:spPr>
          <a:xfrm>
            <a:off x="609601" y="1730561"/>
            <a:ext cx="1762122" cy="830997"/>
          </a:xfrm>
          <a:prstGeom prst="rect">
            <a:avLst/>
          </a:prstGeom>
        </p:spPr>
        <p:txBody>
          <a:bodyPr vert="horz" wrap="square" lIns="0" tIns="45720" rIns="91440" bIns="45720" rtlCol="0" anchor="b" anchorCtr="0">
            <a:spAutoFit/>
          </a:bodyPr>
          <a:lstStyle/>
          <a:p>
            <a:pPr algn="ctr"/>
            <a:r>
              <a:rPr lang="en-GB" sz="2400" dirty="0">
                <a:solidFill>
                  <a:srgbClr val="183E56"/>
                </a:solidFill>
                <a:latin typeface="Arial" panose="020B0604020202020204" pitchFamily="34" charset="0"/>
                <a:cs typeface="Arial" panose="020B0604020202020204" pitchFamily="34" charset="0"/>
              </a:rPr>
              <a:t>Utilisation doesn’t vary</a:t>
            </a:r>
          </a:p>
        </p:txBody>
      </p:sp>
      <p:sp>
        <p:nvSpPr>
          <p:cNvPr id="7" name="TextBox 6">
            <a:extLst>
              <a:ext uri="{FF2B5EF4-FFF2-40B4-BE49-F238E27FC236}">
                <a16:creationId xmlns:a16="http://schemas.microsoft.com/office/drawing/2014/main" id="{693F8D16-9C39-4A48-A715-CF7EF1274190}"/>
              </a:ext>
            </a:extLst>
          </p:cNvPr>
          <p:cNvSpPr txBox="1"/>
          <p:nvPr/>
        </p:nvSpPr>
        <p:spPr>
          <a:xfrm>
            <a:off x="9715501" y="1730560"/>
            <a:ext cx="1638299" cy="830997"/>
          </a:xfrm>
          <a:prstGeom prst="rect">
            <a:avLst/>
          </a:prstGeom>
        </p:spPr>
        <p:txBody>
          <a:bodyPr vert="horz" wrap="square" lIns="0" tIns="45720" rIns="91440" bIns="45720" rtlCol="0" anchor="b" anchorCtr="0">
            <a:spAutoFit/>
          </a:bodyPr>
          <a:lstStyle/>
          <a:p>
            <a:pPr algn="ctr"/>
            <a:r>
              <a:rPr lang="en-GB" sz="2400" dirty="0">
                <a:solidFill>
                  <a:srgbClr val="183E56"/>
                </a:solidFill>
                <a:latin typeface="Arial" panose="020B0604020202020204" pitchFamily="34" charset="0"/>
                <a:cs typeface="Arial" panose="020B0604020202020204" pitchFamily="34" charset="0"/>
              </a:rPr>
              <a:t>Utilisation varies a lot</a:t>
            </a:r>
          </a:p>
        </p:txBody>
      </p:sp>
      <p:sp>
        <p:nvSpPr>
          <p:cNvPr id="8" name="TextBox 7">
            <a:extLst>
              <a:ext uri="{FF2B5EF4-FFF2-40B4-BE49-F238E27FC236}">
                <a16:creationId xmlns:a16="http://schemas.microsoft.com/office/drawing/2014/main" id="{2C1CCBE7-559D-4150-9956-ECBBD2E4BD97}"/>
              </a:ext>
            </a:extLst>
          </p:cNvPr>
          <p:cNvSpPr txBox="1"/>
          <p:nvPr/>
        </p:nvSpPr>
        <p:spPr>
          <a:xfrm>
            <a:off x="8134352" y="3020019"/>
            <a:ext cx="1400174" cy="400110"/>
          </a:xfrm>
          <a:prstGeom prst="rect">
            <a:avLst/>
          </a:prstGeom>
        </p:spPr>
        <p:txBody>
          <a:bodyPr vert="horz" wrap="square" lIns="0" tIns="45720" rIns="91440" bIns="45720" rtlCol="0" anchor="b" anchorCtr="0">
            <a:spAutoFit/>
          </a:bodyPr>
          <a:lstStyle/>
          <a:p>
            <a:pPr algn="ctr"/>
            <a:r>
              <a:rPr lang="en-GB" sz="2000" dirty="0">
                <a:solidFill>
                  <a:srgbClr val="183E56"/>
                </a:solidFill>
                <a:latin typeface="Arial" panose="020B0604020202020204" pitchFamily="34" charset="0"/>
                <a:cs typeface="Arial" panose="020B0604020202020204" pitchFamily="34" charset="0"/>
              </a:rPr>
              <a:t>Machinery</a:t>
            </a:r>
          </a:p>
        </p:txBody>
      </p:sp>
      <p:sp>
        <p:nvSpPr>
          <p:cNvPr id="9" name="TextBox 8">
            <a:extLst>
              <a:ext uri="{FF2B5EF4-FFF2-40B4-BE49-F238E27FC236}">
                <a16:creationId xmlns:a16="http://schemas.microsoft.com/office/drawing/2014/main" id="{68626D2B-DDBD-4E8F-B419-8AC9980C2631}"/>
              </a:ext>
            </a:extLst>
          </p:cNvPr>
          <p:cNvSpPr txBox="1"/>
          <p:nvPr/>
        </p:nvSpPr>
        <p:spPr>
          <a:xfrm>
            <a:off x="8134352" y="3518784"/>
            <a:ext cx="1400174" cy="707886"/>
          </a:xfrm>
          <a:prstGeom prst="rect">
            <a:avLst/>
          </a:prstGeom>
        </p:spPr>
        <p:txBody>
          <a:bodyPr vert="horz" wrap="square" lIns="0" tIns="45720" rIns="91440" bIns="45720" rtlCol="0" anchor="b" anchorCtr="0">
            <a:spAutoFit/>
          </a:bodyPr>
          <a:lstStyle/>
          <a:p>
            <a:pPr algn="ctr"/>
            <a:r>
              <a:rPr lang="en-GB" sz="2000" dirty="0">
                <a:solidFill>
                  <a:srgbClr val="183E56"/>
                </a:solidFill>
                <a:latin typeface="Arial" panose="020B0604020202020204" pitchFamily="34" charset="0"/>
                <a:cs typeface="Arial" panose="020B0604020202020204" pitchFamily="34" charset="0"/>
              </a:rPr>
              <a:t>Transport equipment</a:t>
            </a:r>
          </a:p>
        </p:txBody>
      </p:sp>
      <p:sp>
        <p:nvSpPr>
          <p:cNvPr id="10" name="TextBox 9">
            <a:extLst>
              <a:ext uri="{FF2B5EF4-FFF2-40B4-BE49-F238E27FC236}">
                <a16:creationId xmlns:a16="http://schemas.microsoft.com/office/drawing/2014/main" id="{B20D2036-9110-4BD3-B9D0-F2303639D793}"/>
              </a:ext>
            </a:extLst>
          </p:cNvPr>
          <p:cNvSpPr txBox="1"/>
          <p:nvPr/>
        </p:nvSpPr>
        <p:spPr>
          <a:xfrm>
            <a:off x="5810254" y="3018879"/>
            <a:ext cx="1400174" cy="400110"/>
          </a:xfrm>
          <a:prstGeom prst="rect">
            <a:avLst/>
          </a:prstGeom>
        </p:spPr>
        <p:txBody>
          <a:bodyPr vert="horz" wrap="square" lIns="0" tIns="45720" rIns="91440" bIns="45720" rtlCol="0" anchor="b" anchorCtr="0">
            <a:spAutoFit/>
          </a:bodyPr>
          <a:lstStyle/>
          <a:p>
            <a:pPr algn="ctr"/>
            <a:r>
              <a:rPr lang="en-GB" sz="2000" dirty="0">
                <a:solidFill>
                  <a:srgbClr val="183E56"/>
                </a:solidFill>
                <a:latin typeface="Arial" panose="020B0604020202020204" pitchFamily="34" charset="0"/>
                <a:cs typeface="Arial" panose="020B0604020202020204" pitchFamily="34" charset="0"/>
              </a:rPr>
              <a:t>Structures</a:t>
            </a:r>
          </a:p>
        </p:txBody>
      </p:sp>
      <p:sp>
        <p:nvSpPr>
          <p:cNvPr id="11" name="TextBox 10">
            <a:extLst>
              <a:ext uri="{FF2B5EF4-FFF2-40B4-BE49-F238E27FC236}">
                <a16:creationId xmlns:a16="http://schemas.microsoft.com/office/drawing/2014/main" id="{9EA24461-75C5-4009-9F79-7E76FDB9D22A}"/>
              </a:ext>
            </a:extLst>
          </p:cNvPr>
          <p:cNvSpPr txBox="1"/>
          <p:nvPr/>
        </p:nvSpPr>
        <p:spPr>
          <a:xfrm>
            <a:off x="3600457" y="3018130"/>
            <a:ext cx="1400174" cy="400110"/>
          </a:xfrm>
          <a:prstGeom prst="rect">
            <a:avLst/>
          </a:prstGeom>
        </p:spPr>
        <p:txBody>
          <a:bodyPr vert="horz" wrap="square" lIns="0" tIns="45720" rIns="91440" bIns="45720" rtlCol="0" anchor="b" anchorCtr="0">
            <a:spAutoFit/>
          </a:bodyPr>
          <a:lstStyle/>
          <a:p>
            <a:pPr algn="ctr"/>
            <a:r>
              <a:rPr lang="en-GB" sz="2000" dirty="0">
                <a:solidFill>
                  <a:srgbClr val="183E56"/>
                </a:solidFill>
                <a:latin typeface="Arial" panose="020B0604020202020204" pitchFamily="34" charset="0"/>
                <a:cs typeface="Arial" panose="020B0604020202020204" pitchFamily="34" charset="0"/>
              </a:rPr>
              <a:t>Buildings</a:t>
            </a:r>
          </a:p>
        </p:txBody>
      </p:sp>
      <p:sp>
        <p:nvSpPr>
          <p:cNvPr id="12" name="TextBox 11">
            <a:extLst>
              <a:ext uri="{FF2B5EF4-FFF2-40B4-BE49-F238E27FC236}">
                <a16:creationId xmlns:a16="http://schemas.microsoft.com/office/drawing/2014/main" id="{C00FCE35-B4A4-4011-A3A8-CB38310E3689}"/>
              </a:ext>
            </a:extLst>
          </p:cNvPr>
          <p:cNvSpPr txBox="1"/>
          <p:nvPr/>
        </p:nvSpPr>
        <p:spPr>
          <a:xfrm>
            <a:off x="3619502" y="3444391"/>
            <a:ext cx="1400174" cy="707886"/>
          </a:xfrm>
          <a:prstGeom prst="rect">
            <a:avLst/>
          </a:prstGeom>
        </p:spPr>
        <p:txBody>
          <a:bodyPr vert="horz" wrap="square" lIns="0" tIns="45720" rIns="91440" bIns="45720" rtlCol="0" anchor="b" anchorCtr="0">
            <a:spAutoFit/>
          </a:bodyPr>
          <a:lstStyle/>
          <a:p>
            <a:pPr algn="ctr"/>
            <a:r>
              <a:rPr lang="en-GB" sz="2000" dirty="0">
                <a:solidFill>
                  <a:srgbClr val="00B050"/>
                </a:solidFill>
                <a:latin typeface="Arial" panose="020B0604020202020204" pitchFamily="34" charset="0"/>
                <a:cs typeface="Arial" panose="020B0604020202020204" pitchFamily="34" charset="0"/>
              </a:rPr>
              <a:t>Telecoms equipment</a:t>
            </a:r>
          </a:p>
        </p:txBody>
      </p:sp>
      <p:sp>
        <p:nvSpPr>
          <p:cNvPr id="13" name="TextBox 12">
            <a:extLst>
              <a:ext uri="{FF2B5EF4-FFF2-40B4-BE49-F238E27FC236}">
                <a16:creationId xmlns:a16="http://schemas.microsoft.com/office/drawing/2014/main" id="{84F171BF-7D3B-4047-ADB5-E671388C9713}"/>
              </a:ext>
            </a:extLst>
          </p:cNvPr>
          <p:cNvSpPr txBox="1"/>
          <p:nvPr/>
        </p:nvSpPr>
        <p:spPr>
          <a:xfrm>
            <a:off x="3424237" y="4200525"/>
            <a:ext cx="1790705" cy="400110"/>
          </a:xfrm>
          <a:prstGeom prst="rect">
            <a:avLst/>
          </a:prstGeom>
        </p:spPr>
        <p:txBody>
          <a:bodyPr vert="horz" wrap="square" lIns="0" tIns="45720" rIns="91440" bIns="45720" rtlCol="0" anchor="b" anchorCtr="0">
            <a:spAutoFit/>
          </a:bodyPr>
          <a:lstStyle/>
          <a:p>
            <a:pPr algn="ctr"/>
            <a:r>
              <a:rPr lang="en-GB" sz="2000" dirty="0">
                <a:solidFill>
                  <a:srgbClr val="00B050"/>
                </a:solidFill>
                <a:latin typeface="Arial" panose="020B0604020202020204" pitchFamily="34" charset="0"/>
                <a:cs typeface="Arial" panose="020B0604020202020204" pitchFamily="34" charset="0"/>
              </a:rPr>
              <a:t>ICT hardware</a:t>
            </a:r>
          </a:p>
        </p:txBody>
      </p:sp>
      <p:sp>
        <p:nvSpPr>
          <p:cNvPr id="14" name="TextBox 13">
            <a:extLst>
              <a:ext uri="{FF2B5EF4-FFF2-40B4-BE49-F238E27FC236}">
                <a16:creationId xmlns:a16="http://schemas.microsoft.com/office/drawing/2014/main" id="{8FFA96EA-935E-492D-B06B-A8513DCC3BCE}"/>
              </a:ext>
            </a:extLst>
          </p:cNvPr>
          <p:cNvSpPr txBox="1"/>
          <p:nvPr/>
        </p:nvSpPr>
        <p:spPr>
          <a:xfrm>
            <a:off x="3543301" y="4655961"/>
            <a:ext cx="1552578" cy="400110"/>
          </a:xfrm>
          <a:prstGeom prst="rect">
            <a:avLst/>
          </a:prstGeom>
        </p:spPr>
        <p:txBody>
          <a:bodyPr vert="horz" wrap="square" lIns="0" tIns="45720" rIns="91440" bIns="45720" rtlCol="0" anchor="b" anchorCtr="0">
            <a:spAutoFit/>
          </a:bodyPr>
          <a:lstStyle/>
          <a:p>
            <a:pPr algn="ctr"/>
            <a:r>
              <a:rPr lang="en-GB" sz="2000" dirty="0">
                <a:solidFill>
                  <a:srgbClr val="00B0F0"/>
                </a:solidFill>
                <a:latin typeface="Arial" panose="020B0604020202020204" pitchFamily="34" charset="0"/>
                <a:cs typeface="Arial" panose="020B0604020202020204" pitchFamily="34" charset="0"/>
              </a:rPr>
              <a:t>Software</a:t>
            </a:r>
          </a:p>
        </p:txBody>
      </p:sp>
      <p:sp>
        <p:nvSpPr>
          <p:cNvPr id="15" name="TextBox 14">
            <a:extLst>
              <a:ext uri="{FF2B5EF4-FFF2-40B4-BE49-F238E27FC236}">
                <a16:creationId xmlns:a16="http://schemas.microsoft.com/office/drawing/2014/main" id="{E2A8DDB2-8E12-4E8B-8F63-81617CA1C761}"/>
              </a:ext>
            </a:extLst>
          </p:cNvPr>
          <p:cNvSpPr txBox="1"/>
          <p:nvPr/>
        </p:nvSpPr>
        <p:spPr>
          <a:xfrm>
            <a:off x="3543301" y="5104319"/>
            <a:ext cx="1552578" cy="707886"/>
          </a:xfrm>
          <a:prstGeom prst="rect">
            <a:avLst/>
          </a:prstGeom>
        </p:spPr>
        <p:txBody>
          <a:bodyPr vert="horz" wrap="square" lIns="0" tIns="45720" rIns="91440" bIns="45720" rtlCol="0" anchor="b" anchorCtr="0">
            <a:spAutoFit/>
          </a:bodyPr>
          <a:lstStyle/>
          <a:p>
            <a:pPr algn="ctr"/>
            <a:r>
              <a:rPr lang="en-GB" sz="2000" dirty="0">
                <a:solidFill>
                  <a:srgbClr val="00B0F0"/>
                </a:solidFill>
                <a:latin typeface="Arial" panose="020B0604020202020204" pitchFamily="34" charset="0"/>
                <a:cs typeface="Arial" panose="020B0604020202020204" pitchFamily="34" charset="0"/>
              </a:rPr>
              <a:t>Mineral exploration</a:t>
            </a:r>
          </a:p>
        </p:txBody>
      </p:sp>
      <p:sp>
        <p:nvSpPr>
          <p:cNvPr id="16" name="TextBox 15">
            <a:extLst>
              <a:ext uri="{FF2B5EF4-FFF2-40B4-BE49-F238E27FC236}">
                <a16:creationId xmlns:a16="http://schemas.microsoft.com/office/drawing/2014/main" id="{313C4246-C7CF-44F5-9DCF-E32C065B2AF8}"/>
              </a:ext>
            </a:extLst>
          </p:cNvPr>
          <p:cNvSpPr txBox="1"/>
          <p:nvPr/>
        </p:nvSpPr>
        <p:spPr>
          <a:xfrm>
            <a:off x="962020" y="3883952"/>
            <a:ext cx="1552578" cy="400110"/>
          </a:xfrm>
          <a:prstGeom prst="rect">
            <a:avLst/>
          </a:prstGeom>
        </p:spPr>
        <p:txBody>
          <a:bodyPr vert="horz" wrap="square" lIns="0" tIns="45720" rIns="91440" bIns="45720" rtlCol="0" anchor="b" anchorCtr="0">
            <a:spAutoFit/>
          </a:bodyPr>
          <a:lstStyle/>
          <a:p>
            <a:pPr algn="ctr"/>
            <a:r>
              <a:rPr lang="en-GB" sz="2000" dirty="0">
                <a:solidFill>
                  <a:srgbClr val="00B0F0"/>
                </a:solidFill>
                <a:latin typeface="Arial" panose="020B0604020202020204" pitchFamily="34" charset="0"/>
                <a:cs typeface="Arial" panose="020B0604020202020204" pitchFamily="34" charset="0"/>
              </a:rPr>
              <a:t>R&amp;D</a:t>
            </a:r>
          </a:p>
        </p:txBody>
      </p:sp>
      <p:sp>
        <p:nvSpPr>
          <p:cNvPr id="17" name="TextBox 16">
            <a:extLst>
              <a:ext uri="{FF2B5EF4-FFF2-40B4-BE49-F238E27FC236}">
                <a16:creationId xmlns:a16="http://schemas.microsoft.com/office/drawing/2014/main" id="{36E30F6B-65EC-4F73-A3AC-ACD852CE74C0}"/>
              </a:ext>
            </a:extLst>
          </p:cNvPr>
          <p:cNvSpPr txBox="1"/>
          <p:nvPr/>
        </p:nvSpPr>
        <p:spPr>
          <a:xfrm>
            <a:off x="962020" y="2987661"/>
            <a:ext cx="1552578" cy="707886"/>
          </a:xfrm>
          <a:prstGeom prst="rect">
            <a:avLst/>
          </a:prstGeom>
        </p:spPr>
        <p:txBody>
          <a:bodyPr vert="horz" wrap="square" lIns="0" tIns="45720" rIns="91440" bIns="45720" rtlCol="0" anchor="b" anchorCtr="0">
            <a:spAutoFit/>
          </a:bodyPr>
          <a:lstStyle/>
          <a:p>
            <a:pPr algn="ctr"/>
            <a:r>
              <a:rPr lang="en-GB" sz="2000" dirty="0">
                <a:solidFill>
                  <a:srgbClr val="00B0F0"/>
                </a:solidFill>
                <a:latin typeface="Arial" panose="020B0604020202020204" pitchFamily="34" charset="0"/>
                <a:cs typeface="Arial" panose="020B0604020202020204" pitchFamily="34" charset="0"/>
              </a:rPr>
              <a:t>Cultivated assets</a:t>
            </a:r>
          </a:p>
        </p:txBody>
      </p:sp>
      <p:sp>
        <p:nvSpPr>
          <p:cNvPr id="18" name="TextBox 17">
            <a:extLst>
              <a:ext uri="{FF2B5EF4-FFF2-40B4-BE49-F238E27FC236}">
                <a16:creationId xmlns:a16="http://schemas.microsoft.com/office/drawing/2014/main" id="{ADE76EF4-C70A-40E2-B8EC-BDC63BFAB3F0}"/>
              </a:ext>
            </a:extLst>
          </p:cNvPr>
          <p:cNvSpPr txBox="1"/>
          <p:nvPr/>
        </p:nvSpPr>
        <p:spPr>
          <a:xfrm>
            <a:off x="842956" y="4466358"/>
            <a:ext cx="1790705" cy="707886"/>
          </a:xfrm>
          <a:prstGeom prst="rect">
            <a:avLst/>
          </a:prstGeom>
        </p:spPr>
        <p:txBody>
          <a:bodyPr vert="horz" wrap="square" lIns="0" tIns="45720" rIns="91440" bIns="45720" rtlCol="0" anchor="b" anchorCtr="0">
            <a:spAutoFit/>
          </a:bodyPr>
          <a:lstStyle/>
          <a:p>
            <a:pPr algn="ctr"/>
            <a:r>
              <a:rPr lang="en-GB" sz="2000" dirty="0">
                <a:solidFill>
                  <a:srgbClr val="00B0F0"/>
                </a:solidFill>
                <a:latin typeface="Arial" panose="020B0604020202020204" pitchFamily="34" charset="0"/>
                <a:cs typeface="Arial" panose="020B0604020202020204" pitchFamily="34" charset="0"/>
              </a:rPr>
              <a:t>Entertainment originals</a:t>
            </a:r>
          </a:p>
        </p:txBody>
      </p:sp>
    </p:spTree>
    <p:extLst>
      <p:ext uri="{BB962C8B-B14F-4D97-AF65-F5344CB8AC3E}">
        <p14:creationId xmlns:p14="http://schemas.microsoft.com/office/powerpoint/2010/main" val="4254459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118-8C9E-41E5-BBB0-FA1796E19301}"/>
              </a:ext>
            </a:extLst>
          </p:cNvPr>
          <p:cNvSpPr>
            <a:spLocks noGrp="1"/>
          </p:cNvSpPr>
          <p:nvPr>
            <p:ph type="title"/>
          </p:nvPr>
        </p:nvSpPr>
        <p:spPr>
          <a:xfrm>
            <a:off x="838200" y="884150"/>
            <a:ext cx="10515600" cy="590931"/>
          </a:xfrm>
        </p:spPr>
        <p:txBody>
          <a:bodyPr/>
          <a:lstStyle/>
          <a:p>
            <a:r>
              <a:rPr lang="en-GB" dirty="0"/>
              <a:t>Buildings utilisation = 1 – homeworking hours</a:t>
            </a:r>
          </a:p>
        </p:txBody>
      </p:sp>
      <p:graphicFrame>
        <p:nvGraphicFramePr>
          <p:cNvPr id="6" name="Table 5">
            <a:extLst>
              <a:ext uri="{FF2B5EF4-FFF2-40B4-BE49-F238E27FC236}">
                <a16:creationId xmlns:a16="http://schemas.microsoft.com/office/drawing/2014/main" id="{51B42BAD-0F81-4A47-A436-6121A40C9BA8}"/>
              </a:ext>
            </a:extLst>
          </p:cNvPr>
          <p:cNvGraphicFramePr>
            <a:graphicFrameLocks noGrp="1"/>
          </p:cNvGraphicFramePr>
          <p:nvPr>
            <p:extLst>
              <p:ext uri="{D42A27DB-BD31-4B8C-83A1-F6EECF244321}">
                <p14:modId xmlns:p14="http://schemas.microsoft.com/office/powerpoint/2010/main" val="3749764500"/>
              </p:ext>
            </p:extLst>
          </p:nvPr>
        </p:nvGraphicFramePr>
        <p:xfrm>
          <a:off x="838200" y="1828242"/>
          <a:ext cx="10515600" cy="3552772"/>
        </p:xfrm>
        <a:graphic>
          <a:graphicData uri="http://schemas.openxmlformats.org/drawingml/2006/table">
            <a:tbl>
              <a:tblPr firstRow="1" firstCol="1" bandRow="1">
                <a:tableStyleId>{5940675A-B579-460E-94D1-54222C63F5DA}</a:tableStyleId>
              </a:tblPr>
              <a:tblGrid>
                <a:gridCol w="2640903">
                  <a:extLst>
                    <a:ext uri="{9D8B030D-6E8A-4147-A177-3AD203B41FA5}">
                      <a16:colId xmlns:a16="http://schemas.microsoft.com/office/drawing/2014/main" val="3037354483"/>
                    </a:ext>
                  </a:extLst>
                </a:gridCol>
                <a:gridCol w="3386718">
                  <a:extLst>
                    <a:ext uri="{9D8B030D-6E8A-4147-A177-3AD203B41FA5}">
                      <a16:colId xmlns:a16="http://schemas.microsoft.com/office/drawing/2014/main" val="472755770"/>
                    </a:ext>
                  </a:extLst>
                </a:gridCol>
                <a:gridCol w="4487979">
                  <a:extLst>
                    <a:ext uri="{9D8B030D-6E8A-4147-A177-3AD203B41FA5}">
                      <a16:colId xmlns:a16="http://schemas.microsoft.com/office/drawing/2014/main" val="24869795"/>
                    </a:ext>
                  </a:extLst>
                </a:gridCol>
              </a:tblGrid>
              <a:tr h="540432">
                <a:tc>
                  <a:txBody>
                    <a:bodyPr/>
                    <a:lstStyle/>
                    <a:p>
                      <a:pPr>
                        <a:lnSpc>
                          <a:spcPct val="107000"/>
                        </a:lnSpc>
                        <a:spcAft>
                          <a:spcPts val="0"/>
                        </a:spcAft>
                      </a:pPr>
                      <a:r>
                        <a:rPr lang="en-GB" sz="2000" b="1">
                          <a:solidFill>
                            <a:schemeClr val="accent3"/>
                          </a:solidFill>
                          <a:effectLst/>
                        </a:rPr>
                        <a:t>Homeworking status</a:t>
                      </a:r>
                      <a:endParaRPr lang="en-GB" sz="2000" b="1">
                        <a:solidFill>
                          <a:schemeClr val="accent3"/>
                        </a:solidFill>
                        <a:effectLst/>
                        <a:latin typeface="Calibri"/>
                        <a:ea typeface="Calibri" panose="020F0502020204030204" pitchFamily="34" charset="0"/>
                        <a:cs typeface="Times New Roman"/>
                      </a:endParaRPr>
                    </a:p>
                  </a:txBody>
                  <a:tcPr marL="61030" marR="61030" marT="0" marB="0"/>
                </a:tc>
                <a:tc>
                  <a:txBody>
                    <a:bodyPr/>
                    <a:lstStyle/>
                    <a:p>
                      <a:pPr>
                        <a:lnSpc>
                          <a:spcPct val="107000"/>
                        </a:lnSpc>
                        <a:spcAft>
                          <a:spcPts val="0"/>
                        </a:spcAft>
                      </a:pPr>
                      <a:r>
                        <a:rPr lang="en-GB" sz="2000" b="1" dirty="0">
                          <a:solidFill>
                            <a:schemeClr val="accent3"/>
                          </a:solidFill>
                          <a:effectLst/>
                        </a:rPr>
                        <a:t>Proportion of hours assumed to be worked at home</a:t>
                      </a:r>
                      <a:endParaRPr lang="en-GB" sz="2000" b="1" dirty="0">
                        <a:solidFill>
                          <a:schemeClr val="accent3"/>
                        </a:solidFill>
                        <a:effectLst/>
                        <a:latin typeface="Calibri"/>
                        <a:ea typeface="Calibri" panose="020F0502020204030204" pitchFamily="34" charset="0"/>
                        <a:cs typeface="Times New Roman"/>
                      </a:endParaRPr>
                    </a:p>
                  </a:txBody>
                  <a:tcPr marL="61030" marR="61030" marT="0" marB="0"/>
                </a:tc>
                <a:tc>
                  <a:txBody>
                    <a:bodyPr/>
                    <a:lstStyle/>
                    <a:p>
                      <a:pPr>
                        <a:lnSpc>
                          <a:spcPct val="107000"/>
                        </a:lnSpc>
                        <a:spcAft>
                          <a:spcPts val="0"/>
                        </a:spcAft>
                      </a:pPr>
                      <a:r>
                        <a:rPr lang="en-GB" sz="2000" b="1">
                          <a:solidFill>
                            <a:schemeClr val="accent3"/>
                          </a:solidFill>
                          <a:effectLst/>
                        </a:rPr>
                        <a:t>Comments</a:t>
                      </a:r>
                      <a:endParaRPr lang="en-GB" sz="2000" b="1">
                        <a:solidFill>
                          <a:schemeClr val="accent3"/>
                        </a:solidFill>
                        <a:effectLst/>
                        <a:latin typeface="Calibri"/>
                        <a:ea typeface="Calibri" panose="020F0502020204030204" pitchFamily="34" charset="0"/>
                        <a:cs typeface="Times New Roman"/>
                      </a:endParaRPr>
                    </a:p>
                  </a:txBody>
                  <a:tcPr marL="61030" marR="61030" marT="0" marB="0"/>
                </a:tc>
                <a:extLst>
                  <a:ext uri="{0D108BD9-81ED-4DB2-BD59-A6C34878D82A}">
                    <a16:rowId xmlns:a16="http://schemas.microsoft.com/office/drawing/2014/main" val="2943120077"/>
                  </a:ext>
                </a:extLst>
              </a:tr>
              <a:tr h="540432">
                <a:tc>
                  <a:txBody>
                    <a:bodyPr/>
                    <a:lstStyle/>
                    <a:p>
                      <a:pPr>
                        <a:lnSpc>
                          <a:spcPct val="107000"/>
                        </a:lnSpc>
                        <a:spcAft>
                          <a:spcPts val="0"/>
                        </a:spcAft>
                      </a:pPr>
                      <a:r>
                        <a:rPr lang="en-GB" sz="2000">
                          <a:solidFill>
                            <a:schemeClr val="accent3"/>
                          </a:solidFill>
                          <a:effectLst/>
                        </a:rPr>
                        <a:t>Mainly work at home</a:t>
                      </a:r>
                      <a:endParaRPr lang="en-GB" sz="2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30" marR="61030" marT="0" marB="0"/>
                </a:tc>
                <a:tc>
                  <a:txBody>
                    <a:bodyPr/>
                    <a:lstStyle/>
                    <a:p>
                      <a:pPr algn="ctr">
                        <a:lnSpc>
                          <a:spcPct val="107000"/>
                        </a:lnSpc>
                        <a:spcAft>
                          <a:spcPts val="0"/>
                        </a:spcAft>
                      </a:pPr>
                      <a:r>
                        <a:rPr lang="en-GB" sz="2000">
                          <a:solidFill>
                            <a:schemeClr val="accent3"/>
                          </a:solidFill>
                          <a:effectLst/>
                        </a:rPr>
                        <a:t>90%</a:t>
                      </a:r>
                      <a:endParaRPr lang="en-GB" sz="2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30" marR="61030" marT="0" marB="0" anchor="ctr"/>
                </a:tc>
                <a:tc>
                  <a:txBody>
                    <a:bodyPr/>
                    <a:lstStyle/>
                    <a:p>
                      <a:pPr>
                        <a:lnSpc>
                          <a:spcPct val="107000"/>
                        </a:lnSpc>
                        <a:spcAft>
                          <a:spcPts val="0"/>
                        </a:spcAft>
                      </a:pPr>
                      <a:r>
                        <a:rPr lang="en-GB" sz="2000" dirty="0">
                          <a:solidFill>
                            <a:schemeClr val="accent3"/>
                          </a:solidFill>
                          <a:effectLst/>
                        </a:rPr>
                        <a:t>Equivalent to one day a week in the office every other week, on average</a:t>
                      </a:r>
                      <a:endParaRPr lang="en-GB" sz="2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30" marR="61030" marT="0" marB="0"/>
                </a:tc>
                <a:extLst>
                  <a:ext uri="{0D108BD9-81ED-4DB2-BD59-A6C34878D82A}">
                    <a16:rowId xmlns:a16="http://schemas.microsoft.com/office/drawing/2014/main" val="3912568103"/>
                  </a:ext>
                </a:extLst>
              </a:tr>
              <a:tr h="540432">
                <a:tc>
                  <a:txBody>
                    <a:bodyPr/>
                    <a:lstStyle/>
                    <a:p>
                      <a:pPr>
                        <a:lnSpc>
                          <a:spcPct val="107000"/>
                        </a:lnSpc>
                        <a:spcAft>
                          <a:spcPts val="0"/>
                        </a:spcAft>
                      </a:pPr>
                      <a:r>
                        <a:rPr lang="en-GB" sz="2000" dirty="0">
                          <a:solidFill>
                            <a:schemeClr val="accent3"/>
                          </a:solidFill>
                          <a:effectLst/>
                        </a:rPr>
                        <a:t>Recently worked from home</a:t>
                      </a:r>
                      <a:endParaRPr lang="en-GB" sz="2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30" marR="61030" marT="0" marB="0"/>
                </a:tc>
                <a:tc>
                  <a:txBody>
                    <a:bodyPr/>
                    <a:lstStyle/>
                    <a:p>
                      <a:pPr algn="ctr">
                        <a:lnSpc>
                          <a:spcPct val="107000"/>
                        </a:lnSpc>
                        <a:spcAft>
                          <a:spcPts val="0"/>
                        </a:spcAft>
                      </a:pPr>
                      <a:r>
                        <a:rPr lang="en-GB" sz="2000">
                          <a:solidFill>
                            <a:schemeClr val="accent3"/>
                          </a:solidFill>
                          <a:effectLst/>
                        </a:rPr>
                        <a:t>25%</a:t>
                      </a:r>
                      <a:endParaRPr lang="en-GB" sz="2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30" marR="61030" marT="0" marB="0" anchor="ctr"/>
                </a:tc>
                <a:tc>
                  <a:txBody>
                    <a:bodyPr/>
                    <a:lstStyle/>
                    <a:p>
                      <a:pPr>
                        <a:lnSpc>
                          <a:spcPct val="107000"/>
                        </a:lnSpc>
                        <a:spcAft>
                          <a:spcPts val="0"/>
                        </a:spcAft>
                      </a:pPr>
                      <a:r>
                        <a:rPr lang="en-GB" sz="2000">
                          <a:solidFill>
                            <a:schemeClr val="accent3"/>
                          </a:solidFill>
                          <a:effectLst/>
                        </a:rPr>
                        <a:t>Equivalent to one day a week at home for most, and some for a little longer, on average</a:t>
                      </a:r>
                      <a:endParaRPr lang="en-GB" sz="2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30" marR="61030" marT="0" marB="0"/>
                </a:tc>
                <a:extLst>
                  <a:ext uri="{0D108BD9-81ED-4DB2-BD59-A6C34878D82A}">
                    <a16:rowId xmlns:a16="http://schemas.microsoft.com/office/drawing/2014/main" val="3180849540"/>
                  </a:ext>
                </a:extLst>
              </a:tr>
              <a:tr h="357196">
                <a:tc>
                  <a:txBody>
                    <a:bodyPr/>
                    <a:lstStyle/>
                    <a:p>
                      <a:pPr>
                        <a:lnSpc>
                          <a:spcPct val="107000"/>
                        </a:lnSpc>
                        <a:spcAft>
                          <a:spcPts val="0"/>
                        </a:spcAft>
                      </a:pPr>
                      <a:r>
                        <a:rPr lang="en-GB" sz="2000">
                          <a:solidFill>
                            <a:schemeClr val="accent3"/>
                          </a:solidFill>
                          <a:effectLst/>
                        </a:rPr>
                        <a:t>Occasionally work at home</a:t>
                      </a:r>
                      <a:endParaRPr lang="en-GB" sz="2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30" marR="61030" marT="0" marB="0"/>
                </a:tc>
                <a:tc>
                  <a:txBody>
                    <a:bodyPr/>
                    <a:lstStyle/>
                    <a:p>
                      <a:pPr algn="ctr">
                        <a:lnSpc>
                          <a:spcPct val="107000"/>
                        </a:lnSpc>
                        <a:spcAft>
                          <a:spcPts val="0"/>
                        </a:spcAft>
                      </a:pPr>
                      <a:r>
                        <a:rPr lang="en-GB" sz="2000">
                          <a:solidFill>
                            <a:schemeClr val="accent3"/>
                          </a:solidFill>
                          <a:effectLst/>
                        </a:rPr>
                        <a:t>5%</a:t>
                      </a:r>
                      <a:endParaRPr lang="en-GB" sz="2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30" marR="61030" marT="0" marB="0" anchor="ctr"/>
                </a:tc>
                <a:tc>
                  <a:txBody>
                    <a:bodyPr/>
                    <a:lstStyle/>
                    <a:p>
                      <a:pPr>
                        <a:lnSpc>
                          <a:spcPct val="107000"/>
                        </a:lnSpc>
                        <a:spcAft>
                          <a:spcPts val="0"/>
                        </a:spcAft>
                      </a:pPr>
                      <a:r>
                        <a:rPr lang="en-GB" sz="2000">
                          <a:solidFill>
                            <a:schemeClr val="accent3"/>
                          </a:solidFill>
                          <a:effectLst/>
                        </a:rPr>
                        <a:t>Equivalent to one day at home a month, on average</a:t>
                      </a:r>
                      <a:endParaRPr lang="en-GB" sz="2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30" marR="61030" marT="0" marB="0"/>
                </a:tc>
                <a:extLst>
                  <a:ext uri="{0D108BD9-81ED-4DB2-BD59-A6C34878D82A}">
                    <a16:rowId xmlns:a16="http://schemas.microsoft.com/office/drawing/2014/main" val="3542702180"/>
                  </a:ext>
                </a:extLst>
              </a:tr>
              <a:tr h="357196">
                <a:tc>
                  <a:txBody>
                    <a:bodyPr/>
                    <a:lstStyle/>
                    <a:p>
                      <a:pPr>
                        <a:lnSpc>
                          <a:spcPct val="107000"/>
                        </a:lnSpc>
                        <a:spcAft>
                          <a:spcPts val="0"/>
                        </a:spcAft>
                      </a:pPr>
                      <a:r>
                        <a:rPr lang="en-GB" sz="2000" dirty="0">
                          <a:solidFill>
                            <a:schemeClr val="accent3"/>
                          </a:solidFill>
                          <a:effectLst/>
                        </a:rPr>
                        <a:t>Never work at home</a:t>
                      </a:r>
                      <a:endParaRPr lang="en-GB" sz="2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30" marR="61030" marT="0" marB="0"/>
                </a:tc>
                <a:tc>
                  <a:txBody>
                    <a:bodyPr/>
                    <a:lstStyle/>
                    <a:p>
                      <a:pPr algn="ctr">
                        <a:lnSpc>
                          <a:spcPct val="107000"/>
                        </a:lnSpc>
                        <a:spcAft>
                          <a:spcPts val="0"/>
                        </a:spcAft>
                      </a:pPr>
                      <a:r>
                        <a:rPr lang="en-GB" sz="2000" dirty="0">
                          <a:solidFill>
                            <a:schemeClr val="accent3"/>
                          </a:solidFill>
                          <a:effectLst/>
                        </a:rPr>
                        <a:t>0%</a:t>
                      </a:r>
                      <a:endParaRPr lang="en-GB" sz="2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30" marR="61030" marT="0" marB="0" anchor="ctr"/>
                </a:tc>
                <a:tc>
                  <a:txBody>
                    <a:bodyPr/>
                    <a:lstStyle/>
                    <a:p>
                      <a:pPr>
                        <a:lnSpc>
                          <a:spcPct val="107000"/>
                        </a:lnSpc>
                        <a:spcAft>
                          <a:spcPts val="0"/>
                        </a:spcAft>
                      </a:pPr>
                      <a:r>
                        <a:rPr lang="en-GB" sz="2000" dirty="0">
                          <a:solidFill>
                            <a:schemeClr val="accent3"/>
                          </a:solidFill>
                          <a:effectLst/>
                        </a:rPr>
                        <a:t> </a:t>
                      </a:r>
                      <a:endParaRPr lang="en-GB" sz="2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30" marR="61030" marT="0" marB="0"/>
                </a:tc>
                <a:extLst>
                  <a:ext uri="{0D108BD9-81ED-4DB2-BD59-A6C34878D82A}">
                    <a16:rowId xmlns:a16="http://schemas.microsoft.com/office/drawing/2014/main" val="2977717830"/>
                  </a:ext>
                </a:extLst>
              </a:tr>
            </a:tbl>
          </a:graphicData>
        </a:graphic>
      </p:graphicFrame>
      <p:sp>
        <p:nvSpPr>
          <p:cNvPr id="10" name="TextBox 9">
            <a:extLst>
              <a:ext uri="{FF2B5EF4-FFF2-40B4-BE49-F238E27FC236}">
                <a16:creationId xmlns:a16="http://schemas.microsoft.com/office/drawing/2014/main" id="{B4B54E3A-BAF3-450A-A10B-7B151399CD3A}"/>
              </a:ext>
            </a:extLst>
          </p:cNvPr>
          <p:cNvSpPr txBox="1"/>
          <p:nvPr/>
        </p:nvSpPr>
        <p:spPr>
          <a:xfrm>
            <a:off x="838200" y="5450443"/>
            <a:ext cx="5645135" cy="369332"/>
          </a:xfrm>
          <a:prstGeom prst="rect">
            <a:avLst/>
          </a:prstGeom>
        </p:spPr>
        <p:txBody>
          <a:bodyPr vert="horz" wrap="none" lIns="0" tIns="45720" rIns="91440" bIns="45720" rtlCol="0" anchor="b" anchorCtr="0">
            <a:spAutoFit/>
          </a:bodyPr>
          <a:lstStyle/>
          <a:p>
            <a:pPr algn="l"/>
            <a:r>
              <a:rPr lang="en-GB" dirty="0">
                <a:solidFill>
                  <a:schemeClr val="tx2"/>
                </a:solidFill>
                <a:latin typeface="Arial" panose="020B0604020202020204" pitchFamily="34" charset="0"/>
                <a:cs typeface="Arial" panose="020B0604020202020204" pitchFamily="34" charset="0"/>
              </a:rPr>
              <a:t>Based on ONS (2021), Felstead and </a:t>
            </a:r>
            <a:r>
              <a:rPr lang="en-GB" dirty="0" err="1">
                <a:solidFill>
                  <a:schemeClr val="tx2"/>
                </a:solidFill>
                <a:latin typeface="Arial" panose="020B0604020202020204" pitchFamily="34" charset="0"/>
                <a:cs typeface="Arial" panose="020B0604020202020204" pitchFamily="34" charset="0"/>
              </a:rPr>
              <a:t>Reuschke</a:t>
            </a:r>
            <a:r>
              <a:rPr lang="en-GB" dirty="0">
                <a:solidFill>
                  <a:schemeClr val="tx2"/>
                </a:solidFill>
                <a:latin typeface="Arial" panose="020B0604020202020204" pitchFamily="34" charset="0"/>
                <a:cs typeface="Arial" panose="020B0604020202020204" pitchFamily="34" charset="0"/>
              </a:rPr>
              <a:t> (2020)</a:t>
            </a:r>
          </a:p>
        </p:txBody>
      </p:sp>
    </p:spTree>
    <p:extLst>
      <p:ext uri="{BB962C8B-B14F-4D97-AF65-F5344CB8AC3E}">
        <p14:creationId xmlns:p14="http://schemas.microsoft.com/office/powerpoint/2010/main" val="325569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9BDC-DF8B-4E84-B5DE-662735710B62}"/>
              </a:ext>
            </a:extLst>
          </p:cNvPr>
          <p:cNvSpPr>
            <a:spLocks noGrp="1"/>
          </p:cNvSpPr>
          <p:nvPr>
            <p:ph type="title"/>
          </p:nvPr>
        </p:nvSpPr>
        <p:spPr/>
        <p:txBody>
          <a:bodyPr/>
          <a:lstStyle/>
          <a:p>
            <a:r>
              <a:rPr lang="en-GB" dirty="0"/>
              <a:t>Summary </a:t>
            </a:r>
          </a:p>
        </p:txBody>
      </p:sp>
      <p:graphicFrame>
        <p:nvGraphicFramePr>
          <p:cNvPr id="6" name="Content Placeholder 5">
            <a:extLst>
              <a:ext uri="{FF2B5EF4-FFF2-40B4-BE49-F238E27FC236}">
                <a16:creationId xmlns:a16="http://schemas.microsoft.com/office/drawing/2014/main" id="{2DA2869A-03DB-432F-9CC6-467CEF8A047C}"/>
              </a:ext>
            </a:extLst>
          </p:cNvPr>
          <p:cNvGraphicFramePr>
            <a:graphicFrameLocks noGrp="1"/>
          </p:cNvGraphicFramePr>
          <p:nvPr>
            <p:ph idx="1"/>
            <p:extLst>
              <p:ext uri="{D42A27DB-BD31-4B8C-83A1-F6EECF244321}">
                <p14:modId xmlns:p14="http://schemas.microsoft.com/office/powerpoint/2010/main" val="2614443273"/>
              </p:ext>
            </p:extLst>
          </p:nvPr>
        </p:nvGraphicFramePr>
        <p:xfrm>
          <a:off x="838200" y="1911349"/>
          <a:ext cx="10515600"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143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F1E9-BA61-4E1C-A7EE-12899D0A84D6}"/>
              </a:ext>
            </a:extLst>
          </p:cNvPr>
          <p:cNvSpPr>
            <a:spLocks noGrp="1"/>
          </p:cNvSpPr>
          <p:nvPr>
            <p:ph type="title"/>
          </p:nvPr>
        </p:nvSpPr>
        <p:spPr/>
        <p:txBody>
          <a:bodyPr/>
          <a:lstStyle/>
          <a:p>
            <a:pPr algn="ctr"/>
            <a:r>
              <a:rPr lang="en-GB" sz="4400" dirty="0"/>
              <a:t>Results</a:t>
            </a:r>
          </a:p>
        </p:txBody>
      </p:sp>
    </p:spTree>
    <p:extLst>
      <p:ext uri="{BB962C8B-B14F-4D97-AF65-F5344CB8AC3E}">
        <p14:creationId xmlns:p14="http://schemas.microsoft.com/office/powerpoint/2010/main" val="1116469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2">
            <a:extLst>
              <a:ext uri="{FF2B5EF4-FFF2-40B4-BE49-F238E27FC236}">
                <a16:creationId xmlns:a16="http://schemas.microsoft.com/office/drawing/2014/main" id="{DF7FFB6D-A553-4DB9-BC97-0A77F6C11E7F}"/>
              </a:ext>
            </a:extLst>
          </p:cNvPr>
          <p:cNvSpPr>
            <a:spLocks noGrp="1"/>
          </p:cNvSpPr>
          <p:nvPr>
            <p:ph idx="1"/>
          </p:nvPr>
        </p:nvSpPr>
        <p:spPr>
          <a:xfrm>
            <a:off x="838200" y="189083"/>
            <a:ext cx="10515600" cy="468141"/>
          </a:xfrm>
        </p:spPr>
        <p:txBody>
          <a:bodyPr/>
          <a:lstStyle/>
          <a:p>
            <a:r>
              <a:rPr lang="en-GB" b="1" dirty="0"/>
              <a:t>Proportion of hours worked in each occupation-asset group</a:t>
            </a:r>
            <a:r>
              <a:rPr lang="en-GB" dirty="0"/>
              <a:t>, 2018</a:t>
            </a:r>
          </a:p>
        </p:txBody>
      </p:sp>
      <p:graphicFrame>
        <p:nvGraphicFramePr>
          <p:cNvPr id="4" name="Chart 3">
            <a:extLst>
              <a:ext uri="{FF2B5EF4-FFF2-40B4-BE49-F238E27FC236}">
                <a16:creationId xmlns:a16="http://schemas.microsoft.com/office/drawing/2014/main" id="{87E1C10F-8712-482E-BA1D-0E059864F9CD}"/>
              </a:ext>
            </a:extLst>
          </p:cNvPr>
          <p:cNvGraphicFramePr>
            <a:graphicFrameLocks/>
          </p:cNvGraphicFramePr>
          <p:nvPr>
            <p:extLst>
              <p:ext uri="{D42A27DB-BD31-4B8C-83A1-F6EECF244321}">
                <p14:modId xmlns:p14="http://schemas.microsoft.com/office/powerpoint/2010/main" val="3926594405"/>
              </p:ext>
            </p:extLst>
          </p:nvPr>
        </p:nvGraphicFramePr>
        <p:xfrm>
          <a:off x="838200" y="828675"/>
          <a:ext cx="10515599" cy="554354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647C6E8-1F92-42E8-9EEE-ED1FD31E24F4}"/>
              </a:ext>
            </a:extLst>
          </p:cNvPr>
          <p:cNvSpPr txBox="1"/>
          <p:nvPr/>
        </p:nvSpPr>
        <p:spPr>
          <a:xfrm>
            <a:off x="9870280" y="2590501"/>
            <a:ext cx="1885951" cy="1077218"/>
          </a:xfrm>
          <a:prstGeom prst="rect">
            <a:avLst/>
          </a:prstGeom>
          <a:noFill/>
        </p:spPr>
        <p:txBody>
          <a:bodyPr vert="horz" wrap="square" lIns="0" tIns="45720" rIns="91440" bIns="45720" rtlCol="0" anchor="b" anchorCtr="0">
            <a:spAutoFit/>
          </a:bodyPr>
          <a:lstStyle/>
          <a:p>
            <a:pPr algn="ctr"/>
            <a:r>
              <a:rPr lang="en-GB" sz="1600" b="1" dirty="0">
                <a:solidFill>
                  <a:srgbClr val="183E56"/>
                </a:solidFill>
                <a:latin typeface="Arial" panose="020B0604020202020204" pitchFamily="34" charset="0"/>
                <a:cs typeface="Arial" panose="020B0604020202020204" pitchFamily="34" charset="0"/>
              </a:rPr>
              <a:t>Transport usage highest in agriculture and transport</a:t>
            </a:r>
          </a:p>
        </p:txBody>
      </p:sp>
      <p:cxnSp>
        <p:nvCxnSpPr>
          <p:cNvPr id="5" name="Straight Arrow Connector 4">
            <a:extLst>
              <a:ext uri="{FF2B5EF4-FFF2-40B4-BE49-F238E27FC236}">
                <a16:creationId xmlns:a16="http://schemas.microsoft.com/office/drawing/2014/main" id="{14B8B6BC-68FC-46D7-8341-AA8920B42B57}"/>
              </a:ext>
            </a:extLst>
          </p:cNvPr>
          <p:cNvCxnSpPr>
            <a:cxnSpLocks/>
            <a:stCxn id="2" idx="1"/>
          </p:cNvCxnSpPr>
          <p:nvPr/>
        </p:nvCxnSpPr>
        <p:spPr>
          <a:xfrm flipH="1" flipV="1">
            <a:off x="8239125" y="1838325"/>
            <a:ext cx="1631155" cy="1290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C2244E3-2B5E-4E50-A6CD-B5BCAE16AB65}"/>
              </a:ext>
            </a:extLst>
          </p:cNvPr>
          <p:cNvCxnSpPr>
            <a:cxnSpLocks/>
            <a:stCxn id="2" idx="1"/>
          </p:cNvCxnSpPr>
          <p:nvPr/>
        </p:nvCxnSpPr>
        <p:spPr>
          <a:xfrm flipH="1">
            <a:off x="8648700" y="3129110"/>
            <a:ext cx="1221580" cy="2135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3E4996D-CDBC-4037-84F9-7435E7E55BC9}"/>
              </a:ext>
            </a:extLst>
          </p:cNvPr>
          <p:cNvSpPr txBox="1"/>
          <p:nvPr/>
        </p:nvSpPr>
        <p:spPr>
          <a:xfrm>
            <a:off x="10467974" y="4218682"/>
            <a:ext cx="1724026" cy="1077218"/>
          </a:xfrm>
          <a:prstGeom prst="rect">
            <a:avLst/>
          </a:prstGeom>
          <a:noFill/>
        </p:spPr>
        <p:txBody>
          <a:bodyPr vert="horz" wrap="square" lIns="0" tIns="45720" rIns="91440" bIns="45720" rtlCol="0" anchor="b" anchorCtr="0">
            <a:spAutoFit/>
          </a:bodyPr>
          <a:lstStyle/>
          <a:p>
            <a:pPr algn="ctr"/>
            <a:r>
              <a:rPr lang="en-GB" sz="1600" b="1" dirty="0">
                <a:solidFill>
                  <a:schemeClr val="accent1"/>
                </a:solidFill>
                <a:latin typeface="Arial" panose="020B0604020202020204" pitchFamily="34" charset="0"/>
                <a:cs typeface="Arial" panose="020B0604020202020204" pitchFamily="34" charset="0"/>
              </a:rPr>
              <a:t>ICT usage highest in services industries</a:t>
            </a:r>
          </a:p>
        </p:txBody>
      </p:sp>
      <p:sp>
        <p:nvSpPr>
          <p:cNvPr id="17" name="TextBox 16">
            <a:extLst>
              <a:ext uri="{FF2B5EF4-FFF2-40B4-BE49-F238E27FC236}">
                <a16:creationId xmlns:a16="http://schemas.microsoft.com/office/drawing/2014/main" id="{3FA25B64-3418-4C5B-AF7C-B522C5C73770}"/>
              </a:ext>
            </a:extLst>
          </p:cNvPr>
          <p:cNvSpPr txBox="1"/>
          <p:nvPr/>
        </p:nvSpPr>
        <p:spPr>
          <a:xfrm>
            <a:off x="9464276" y="1607133"/>
            <a:ext cx="2295527" cy="830997"/>
          </a:xfrm>
          <a:prstGeom prst="rect">
            <a:avLst/>
          </a:prstGeom>
          <a:noFill/>
        </p:spPr>
        <p:txBody>
          <a:bodyPr vert="horz" wrap="square" lIns="0" tIns="45720" rIns="91440" bIns="45720" rtlCol="0" anchor="b" anchorCtr="0">
            <a:spAutoFit/>
          </a:bodyPr>
          <a:lstStyle/>
          <a:p>
            <a:pPr algn="ctr"/>
            <a:r>
              <a:rPr lang="en-GB" sz="1600" b="1" dirty="0">
                <a:solidFill>
                  <a:schemeClr val="accent2"/>
                </a:solidFill>
                <a:latin typeface="Arial" panose="020B0604020202020204" pitchFamily="34" charset="0"/>
                <a:cs typeface="Arial" panose="020B0604020202020204" pitchFamily="34" charset="0"/>
              </a:rPr>
              <a:t>“Heavy” OME usage highest in production industries</a:t>
            </a:r>
          </a:p>
        </p:txBody>
      </p:sp>
    </p:spTree>
    <p:extLst>
      <p:ext uri="{BB962C8B-B14F-4D97-AF65-F5344CB8AC3E}">
        <p14:creationId xmlns:p14="http://schemas.microsoft.com/office/powerpoint/2010/main" val="2308381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DC89929-8521-404A-AE73-E1E30DAD79C3}"/>
              </a:ext>
            </a:extLst>
          </p:cNvPr>
          <p:cNvSpPr>
            <a:spLocks noGrp="1"/>
          </p:cNvSpPr>
          <p:nvPr>
            <p:ph idx="1"/>
          </p:nvPr>
        </p:nvSpPr>
        <p:spPr>
          <a:xfrm>
            <a:off x="838200" y="698956"/>
            <a:ext cx="10515600" cy="468141"/>
          </a:xfrm>
        </p:spPr>
        <p:txBody>
          <a:bodyPr/>
          <a:lstStyle/>
          <a:p>
            <a:r>
              <a:rPr lang="en-GB" b="1" dirty="0"/>
              <a:t>Capital utilisation series</a:t>
            </a:r>
            <a:r>
              <a:rPr lang="en-GB" dirty="0"/>
              <a:t>, UK market sector, indexed to Q1 2002 = 100</a:t>
            </a:r>
          </a:p>
        </p:txBody>
      </p:sp>
      <p:sp>
        <p:nvSpPr>
          <p:cNvPr id="5" name="TextBox 4">
            <a:extLst>
              <a:ext uri="{FF2B5EF4-FFF2-40B4-BE49-F238E27FC236}">
                <a16:creationId xmlns:a16="http://schemas.microsoft.com/office/drawing/2014/main" id="{78E56C1F-4405-486D-92B0-6E8488042393}"/>
              </a:ext>
            </a:extLst>
          </p:cNvPr>
          <p:cNvSpPr txBox="1"/>
          <p:nvPr/>
        </p:nvSpPr>
        <p:spPr>
          <a:xfrm>
            <a:off x="557212" y="1123352"/>
            <a:ext cx="2157112" cy="584775"/>
          </a:xfrm>
          <a:prstGeom prst="rect">
            <a:avLst/>
          </a:prstGeom>
        </p:spPr>
        <p:txBody>
          <a:bodyPr vert="horz" wrap="square" lIns="0" tIns="45720" rIns="91440" bIns="45720" rtlCol="0" anchor="b" anchorCtr="0">
            <a:spAutoFit/>
          </a:bodyPr>
          <a:lstStyle/>
          <a:p>
            <a:pPr algn="l"/>
            <a:r>
              <a:rPr lang="en-GB" sz="1600" dirty="0">
                <a:solidFill>
                  <a:schemeClr val="bg1">
                    <a:lumMod val="50000"/>
                  </a:schemeClr>
                </a:solidFill>
                <a:latin typeface="Arial" panose="020B0604020202020204" pitchFamily="34" charset="0"/>
                <a:cs typeface="Arial" panose="020B0604020202020204" pitchFamily="34" charset="0"/>
              </a:rPr>
              <a:t>Capital utilisation index, Q1 2002 = 100</a:t>
            </a:r>
          </a:p>
        </p:txBody>
      </p:sp>
      <p:graphicFrame>
        <p:nvGraphicFramePr>
          <p:cNvPr id="6" name="Chart 5">
            <a:extLst>
              <a:ext uri="{FF2B5EF4-FFF2-40B4-BE49-F238E27FC236}">
                <a16:creationId xmlns:a16="http://schemas.microsoft.com/office/drawing/2014/main" id="{EF0E86AF-77B3-4EFE-876D-D3B441B0FFCA}"/>
              </a:ext>
            </a:extLst>
          </p:cNvPr>
          <p:cNvGraphicFramePr/>
          <p:nvPr/>
        </p:nvGraphicFramePr>
        <p:xfrm>
          <a:off x="933450" y="1635237"/>
          <a:ext cx="10420350" cy="4375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7916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DC89929-8521-404A-AE73-E1E30DAD79C3}"/>
              </a:ext>
            </a:extLst>
          </p:cNvPr>
          <p:cNvSpPr>
            <a:spLocks noGrp="1"/>
          </p:cNvSpPr>
          <p:nvPr>
            <p:ph idx="1"/>
          </p:nvPr>
        </p:nvSpPr>
        <p:spPr>
          <a:xfrm>
            <a:off x="838200" y="698956"/>
            <a:ext cx="10515600" cy="468141"/>
          </a:xfrm>
        </p:spPr>
        <p:txBody>
          <a:bodyPr/>
          <a:lstStyle/>
          <a:p>
            <a:r>
              <a:rPr lang="en-GB" b="1" dirty="0"/>
              <a:t>Capital utilisation series</a:t>
            </a:r>
            <a:r>
              <a:rPr lang="en-GB" dirty="0"/>
              <a:t>, UK market sector, indexed to Q1 2002 = 100</a:t>
            </a:r>
          </a:p>
        </p:txBody>
      </p:sp>
      <p:graphicFrame>
        <p:nvGraphicFramePr>
          <p:cNvPr id="6" name="Chart 5">
            <a:extLst>
              <a:ext uri="{FF2B5EF4-FFF2-40B4-BE49-F238E27FC236}">
                <a16:creationId xmlns:a16="http://schemas.microsoft.com/office/drawing/2014/main" id="{EF0E86AF-77B3-4EFE-876D-D3B441B0FFCA}"/>
              </a:ext>
            </a:extLst>
          </p:cNvPr>
          <p:cNvGraphicFramePr/>
          <p:nvPr>
            <p:extLst>
              <p:ext uri="{D42A27DB-BD31-4B8C-83A1-F6EECF244321}">
                <p14:modId xmlns:p14="http://schemas.microsoft.com/office/powerpoint/2010/main" val="620240083"/>
              </p:ext>
            </p:extLst>
          </p:nvPr>
        </p:nvGraphicFramePr>
        <p:xfrm>
          <a:off x="933450" y="1635237"/>
          <a:ext cx="10420350" cy="43750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366C5E4-C5FA-4092-A2C4-3CCC85158303}"/>
              </a:ext>
            </a:extLst>
          </p:cNvPr>
          <p:cNvSpPr txBox="1"/>
          <p:nvPr/>
        </p:nvSpPr>
        <p:spPr>
          <a:xfrm>
            <a:off x="557212" y="1123352"/>
            <a:ext cx="2157112" cy="584775"/>
          </a:xfrm>
          <a:prstGeom prst="rect">
            <a:avLst/>
          </a:prstGeom>
        </p:spPr>
        <p:txBody>
          <a:bodyPr vert="horz" wrap="square" lIns="0" tIns="45720" rIns="91440" bIns="45720" rtlCol="0" anchor="b" anchorCtr="0">
            <a:spAutoFit/>
          </a:bodyPr>
          <a:lstStyle/>
          <a:p>
            <a:pPr algn="l"/>
            <a:r>
              <a:rPr lang="en-GB" sz="1600" dirty="0">
                <a:solidFill>
                  <a:schemeClr val="bg1">
                    <a:lumMod val="50000"/>
                  </a:schemeClr>
                </a:solidFill>
                <a:latin typeface="Arial" panose="020B0604020202020204" pitchFamily="34" charset="0"/>
                <a:cs typeface="Arial" panose="020B0604020202020204" pitchFamily="34" charset="0"/>
              </a:rPr>
              <a:t>Capital utilisation index, Q1 2002 = 100</a:t>
            </a:r>
          </a:p>
        </p:txBody>
      </p:sp>
    </p:spTree>
    <p:extLst>
      <p:ext uri="{BB962C8B-B14F-4D97-AF65-F5344CB8AC3E}">
        <p14:creationId xmlns:p14="http://schemas.microsoft.com/office/powerpoint/2010/main" val="271067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F1E9-BA61-4E1C-A7EE-12899D0A84D6}"/>
              </a:ext>
            </a:extLst>
          </p:cNvPr>
          <p:cNvSpPr>
            <a:spLocks noGrp="1"/>
          </p:cNvSpPr>
          <p:nvPr>
            <p:ph type="title"/>
          </p:nvPr>
        </p:nvSpPr>
        <p:spPr>
          <a:xfrm>
            <a:off x="838200" y="3212727"/>
            <a:ext cx="10515600" cy="609398"/>
          </a:xfrm>
        </p:spPr>
        <p:txBody>
          <a:bodyPr/>
          <a:lstStyle/>
          <a:p>
            <a:pPr algn="ctr"/>
            <a:r>
              <a:rPr lang="en-GB" sz="4400" dirty="0"/>
              <a:t>The problem with doing nothing</a:t>
            </a:r>
          </a:p>
        </p:txBody>
      </p:sp>
    </p:spTree>
    <p:extLst>
      <p:ext uri="{BB962C8B-B14F-4D97-AF65-F5344CB8AC3E}">
        <p14:creationId xmlns:p14="http://schemas.microsoft.com/office/powerpoint/2010/main" val="884722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DC89929-8521-404A-AE73-E1E30DAD79C3}"/>
              </a:ext>
            </a:extLst>
          </p:cNvPr>
          <p:cNvSpPr>
            <a:spLocks noGrp="1"/>
          </p:cNvSpPr>
          <p:nvPr>
            <p:ph idx="1"/>
          </p:nvPr>
        </p:nvSpPr>
        <p:spPr>
          <a:xfrm>
            <a:off x="838200" y="698956"/>
            <a:ext cx="10515600" cy="468141"/>
          </a:xfrm>
        </p:spPr>
        <p:txBody>
          <a:bodyPr/>
          <a:lstStyle/>
          <a:p>
            <a:r>
              <a:rPr lang="en-GB" b="1" dirty="0"/>
              <a:t>Capital utilisation series</a:t>
            </a:r>
            <a:r>
              <a:rPr lang="en-GB" dirty="0"/>
              <a:t>, UK manufacturing, indexed to Q1 2002 = 100</a:t>
            </a:r>
          </a:p>
        </p:txBody>
      </p:sp>
      <p:graphicFrame>
        <p:nvGraphicFramePr>
          <p:cNvPr id="7" name="Chart 6">
            <a:extLst>
              <a:ext uri="{FF2B5EF4-FFF2-40B4-BE49-F238E27FC236}">
                <a16:creationId xmlns:a16="http://schemas.microsoft.com/office/drawing/2014/main" id="{BF4F0FD7-A9D0-411D-8AC4-0AE504787F20}"/>
              </a:ext>
            </a:extLst>
          </p:cNvPr>
          <p:cNvGraphicFramePr/>
          <p:nvPr>
            <p:extLst>
              <p:ext uri="{D42A27DB-BD31-4B8C-83A1-F6EECF244321}">
                <p14:modId xmlns:p14="http://schemas.microsoft.com/office/powerpoint/2010/main" val="3104774622"/>
              </p:ext>
            </p:extLst>
          </p:nvPr>
        </p:nvGraphicFramePr>
        <p:xfrm>
          <a:off x="838200" y="1733549"/>
          <a:ext cx="10334625" cy="40010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9070FEE-6E4C-41D8-8AA8-C2EA0AD568A1}"/>
              </a:ext>
            </a:extLst>
          </p:cNvPr>
          <p:cNvSpPr txBox="1"/>
          <p:nvPr/>
        </p:nvSpPr>
        <p:spPr>
          <a:xfrm>
            <a:off x="557212" y="1123352"/>
            <a:ext cx="2157112" cy="584775"/>
          </a:xfrm>
          <a:prstGeom prst="rect">
            <a:avLst/>
          </a:prstGeom>
        </p:spPr>
        <p:txBody>
          <a:bodyPr vert="horz" wrap="square" lIns="0" tIns="45720" rIns="91440" bIns="45720" rtlCol="0" anchor="b" anchorCtr="0">
            <a:spAutoFit/>
          </a:bodyPr>
          <a:lstStyle/>
          <a:p>
            <a:pPr algn="l"/>
            <a:r>
              <a:rPr lang="en-GB" sz="1600" dirty="0">
                <a:solidFill>
                  <a:schemeClr val="bg1">
                    <a:lumMod val="50000"/>
                  </a:schemeClr>
                </a:solidFill>
                <a:latin typeface="Arial" panose="020B0604020202020204" pitchFamily="34" charset="0"/>
                <a:cs typeface="Arial" panose="020B0604020202020204" pitchFamily="34" charset="0"/>
              </a:rPr>
              <a:t>Capital utilisation index, Q1 2002 = 100</a:t>
            </a:r>
          </a:p>
        </p:txBody>
      </p:sp>
    </p:spTree>
    <p:extLst>
      <p:ext uri="{BB962C8B-B14F-4D97-AF65-F5344CB8AC3E}">
        <p14:creationId xmlns:p14="http://schemas.microsoft.com/office/powerpoint/2010/main" val="3677724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2">
            <a:extLst>
              <a:ext uri="{FF2B5EF4-FFF2-40B4-BE49-F238E27FC236}">
                <a16:creationId xmlns:a16="http://schemas.microsoft.com/office/drawing/2014/main" id="{F087F588-8FCC-4876-8BD8-94CF1525C401}"/>
              </a:ext>
            </a:extLst>
          </p:cNvPr>
          <p:cNvSpPr txBox="1">
            <a:spLocks/>
          </p:cNvSpPr>
          <p:nvPr/>
        </p:nvSpPr>
        <p:spPr>
          <a:xfrm>
            <a:off x="871538" y="106668"/>
            <a:ext cx="10515600" cy="874407"/>
          </a:xfrm>
          <a:prstGeom prst="rect">
            <a:avLst/>
          </a:prstGeom>
        </p:spPr>
        <p:txBody>
          <a:bodyPr vert="horz" wrap="square" lIns="0" tIns="46800" rIns="0" bIns="45720" rtlCol="0" anchor="t" anchorCtr="0">
            <a:spAutoFit/>
          </a:bodyPr>
          <a:lstStyle>
            <a:lvl1pPr marL="0" indent="0" algn="l" defTabSz="685800" rtl="0" eaLnBrk="1" latinLnBrk="0" hangingPunct="1">
              <a:lnSpc>
                <a:spcPct val="110000"/>
              </a:lnSpc>
              <a:spcBef>
                <a:spcPts val="0"/>
              </a:spcBef>
              <a:spcAft>
                <a:spcPts val="750"/>
              </a:spcAft>
              <a:buFont typeface="Arial" panose="020B0604020202020204" pitchFamily="34" charset="0"/>
              <a:buNone/>
              <a:defRPr sz="2400" kern="1200">
                <a:solidFill>
                  <a:schemeClr val="tx2"/>
                </a:solidFill>
                <a:latin typeface="+mn-lt"/>
                <a:ea typeface="+mn-ea"/>
                <a:cs typeface="+mn-cs"/>
              </a:defRPr>
            </a:lvl1pPr>
            <a:lvl2pPr marL="514350" indent="-171450" algn="l" defTabSz="685800" rtl="0" eaLnBrk="1" latinLnBrk="0" hangingPunct="1">
              <a:lnSpc>
                <a:spcPct val="110000"/>
              </a:lnSpc>
              <a:spcBef>
                <a:spcPts val="0"/>
              </a:spcBef>
              <a:spcAft>
                <a:spcPts val="375"/>
              </a:spcAft>
              <a:buFont typeface="Arial" panose="020B0604020202020204" pitchFamily="34" charset="0"/>
              <a:buChar char="•"/>
              <a:defRPr sz="2100" kern="1200">
                <a:solidFill>
                  <a:schemeClr val="tx2"/>
                </a:solidFill>
                <a:latin typeface="+mn-lt"/>
                <a:ea typeface="+mn-ea"/>
                <a:cs typeface="+mn-cs"/>
              </a:defRPr>
            </a:lvl2pPr>
            <a:lvl3pPr marL="857250" indent="-171450" algn="l" defTabSz="685800" rtl="0" eaLnBrk="1" latinLnBrk="0" hangingPunct="1">
              <a:lnSpc>
                <a:spcPct val="110000"/>
              </a:lnSpc>
              <a:spcBef>
                <a:spcPts val="0"/>
              </a:spcBef>
              <a:spcAft>
                <a:spcPts val="375"/>
              </a:spcAft>
              <a:buFont typeface="Arial" panose="020B060402020202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110000"/>
              </a:lnSpc>
              <a:spcBef>
                <a:spcPts val="0"/>
              </a:spcBef>
              <a:spcAft>
                <a:spcPts val="375"/>
              </a:spcAft>
              <a:buFont typeface="Arial" panose="020B0604020202020204" pitchFamily="34" charset="0"/>
              <a:buChar char="•"/>
              <a:defRPr sz="1500" kern="1200">
                <a:solidFill>
                  <a:schemeClr val="tx2"/>
                </a:solidFill>
                <a:latin typeface="+mn-lt"/>
                <a:ea typeface="+mn-ea"/>
                <a:cs typeface="+mn-cs"/>
              </a:defRPr>
            </a:lvl4pPr>
            <a:lvl5pPr marL="1543050" indent="-171450" algn="l" defTabSz="685800" rtl="0" eaLnBrk="1" latinLnBrk="0" hangingPunct="1">
              <a:lnSpc>
                <a:spcPct val="110000"/>
              </a:lnSpc>
              <a:spcBef>
                <a:spcPts val="0"/>
              </a:spcBef>
              <a:spcAft>
                <a:spcPts val="375"/>
              </a:spcAft>
              <a:buFont typeface="Arial" panose="020B0604020202020204" pitchFamily="34" charset="0"/>
              <a:buChar char="•"/>
              <a:defRPr sz="15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t>Quarter on quarter changes in capital utilisation</a:t>
            </a:r>
            <a:r>
              <a:rPr lang="en-GB" dirty="0"/>
              <a:t>, minimum, maximum and median across 64 division-level industries, UK market sector</a:t>
            </a:r>
          </a:p>
        </p:txBody>
      </p:sp>
      <p:graphicFrame>
        <p:nvGraphicFramePr>
          <p:cNvPr id="7" name="Chart 6">
            <a:extLst>
              <a:ext uri="{FF2B5EF4-FFF2-40B4-BE49-F238E27FC236}">
                <a16:creationId xmlns:a16="http://schemas.microsoft.com/office/drawing/2014/main" id="{22DF0BC2-DED0-4956-9BA8-A471DB015923}"/>
              </a:ext>
            </a:extLst>
          </p:cNvPr>
          <p:cNvGraphicFramePr/>
          <p:nvPr>
            <p:extLst>
              <p:ext uri="{D42A27DB-BD31-4B8C-83A1-F6EECF244321}">
                <p14:modId xmlns:p14="http://schemas.microsoft.com/office/powerpoint/2010/main" val="2907620305"/>
              </p:ext>
            </p:extLst>
          </p:nvPr>
        </p:nvGraphicFramePr>
        <p:xfrm>
          <a:off x="838201" y="981075"/>
          <a:ext cx="10582274" cy="5400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1503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2">
            <a:extLst>
              <a:ext uri="{FF2B5EF4-FFF2-40B4-BE49-F238E27FC236}">
                <a16:creationId xmlns:a16="http://schemas.microsoft.com/office/drawing/2014/main" id="{F087F588-8FCC-4876-8BD8-94CF1525C401}"/>
              </a:ext>
            </a:extLst>
          </p:cNvPr>
          <p:cNvSpPr txBox="1">
            <a:spLocks/>
          </p:cNvSpPr>
          <p:nvPr/>
        </p:nvSpPr>
        <p:spPr>
          <a:xfrm>
            <a:off x="871538" y="106668"/>
            <a:ext cx="10515600" cy="874407"/>
          </a:xfrm>
          <a:prstGeom prst="rect">
            <a:avLst/>
          </a:prstGeom>
        </p:spPr>
        <p:txBody>
          <a:bodyPr vert="horz" wrap="square" lIns="0" tIns="46800" rIns="0" bIns="45720" rtlCol="0" anchor="t" anchorCtr="0">
            <a:spAutoFit/>
          </a:bodyPr>
          <a:lstStyle>
            <a:lvl1pPr marL="0" indent="0" algn="l" defTabSz="685800" rtl="0" eaLnBrk="1" latinLnBrk="0" hangingPunct="1">
              <a:lnSpc>
                <a:spcPct val="110000"/>
              </a:lnSpc>
              <a:spcBef>
                <a:spcPts val="0"/>
              </a:spcBef>
              <a:spcAft>
                <a:spcPts val="750"/>
              </a:spcAft>
              <a:buFont typeface="Arial" panose="020B0604020202020204" pitchFamily="34" charset="0"/>
              <a:buNone/>
              <a:defRPr sz="2400" kern="1200">
                <a:solidFill>
                  <a:schemeClr val="tx2"/>
                </a:solidFill>
                <a:latin typeface="+mn-lt"/>
                <a:ea typeface="+mn-ea"/>
                <a:cs typeface="+mn-cs"/>
              </a:defRPr>
            </a:lvl1pPr>
            <a:lvl2pPr marL="514350" indent="-171450" algn="l" defTabSz="685800" rtl="0" eaLnBrk="1" latinLnBrk="0" hangingPunct="1">
              <a:lnSpc>
                <a:spcPct val="110000"/>
              </a:lnSpc>
              <a:spcBef>
                <a:spcPts val="0"/>
              </a:spcBef>
              <a:spcAft>
                <a:spcPts val="375"/>
              </a:spcAft>
              <a:buFont typeface="Arial" panose="020B0604020202020204" pitchFamily="34" charset="0"/>
              <a:buChar char="•"/>
              <a:defRPr sz="2100" kern="1200">
                <a:solidFill>
                  <a:schemeClr val="tx2"/>
                </a:solidFill>
                <a:latin typeface="+mn-lt"/>
                <a:ea typeface="+mn-ea"/>
                <a:cs typeface="+mn-cs"/>
              </a:defRPr>
            </a:lvl2pPr>
            <a:lvl3pPr marL="857250" indent="-171450" algn="l" defTabSz="685800" rtl="0" eaLnBrk="1" latinLnBrk="0" hangingPunct="1">
              <a:lnSpc>
                <a:spcPct val="110000"/>
              </a:lnSpc>
              <a:spcBef>
                <a:spcPts val="0"/>
              </a:spcBef>
              <a:spcAft>
                <a:spcPts val="375"/>
              </a:spcAft>
              <a:buFont typeface="Arial" panose="020B060402020202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110000"/>
              </a:lnSpc>
              <a:spcBef>
                <a:spcPts val="0"/>
              </a:spcBef>
              <a:spcAft>
                <a:spcPts val="375"/>
              </a:spcAft>
              <a:buFont typeface="Arial" panose="020B0604020202020204" pitchFamily="34" charset="0"/>
              <a:buChar char="•"/>
              <a:defRPr sz="1500" kern="1200">
                <a:solidFill>
                  <a:schemeClr val="tx2"/>
                </a:solidFill>
                <a:latin typeface="+mn-lt"/>
                <a:ea typeface="+mn-ea"/>
                <a:cs typeface="+mn-cs"/>
              </a:defRPr>
            </a:lvl4pPr>
            <a:lvl5pPr marL="1543050" indent="-171450" algn="l" defTabSz="685800" rtl="0" eaLnBrk="1" latinLnBrk="0" hangingPunct="1">
              <a:lnSpc>
                <a:spcPct val="110000"/>
              </a:lnSpc>
              <a:spcBef>
                <a:spcPts val="0"/>
              </a:spcBef>
              <a:spcAft>
                <a:spcPts val="375"/>
              </a:spcAft>
              <a:buFont typeface="Arial" panose="020B0604020202020204" pitchFamily="34" charset="0"/>
              <a:buChar char="•"/>
              <a:defRPr sz="15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t>Quarter on quarter changes in capital utilisation</a:t>
            </a:r>
            <a:r>
              <a:rPr lang="en-GB" dirty="0"/>
              <a:t>, section-level industries, Quarter 2 2020</a:t>
            </a:r>
          </a:p>
        </p:txBody>
      </p:sp>
      <p:graphicFrame>
        <p:nvGraphicFramePr>
          <p:cNvPr id="4" name="Chart 3">
            <a:extLst>
              <a:ext uri="{FF2B5EF4-FFF2-40B4-BE49-F238E27FC236}">
                <a16:creationId xmlns:a16="http://schemas.microsoft.com/office/drawing/2014/main" id="{ACC0425B-3DF1-476E-8BBD-8EE2C9032527}"/>
              </a:ext>
            </a:extLst>
          </p:cNvPr>
          <p:cNvGraphicFramePr/>
          <p:nvPr>
            <p:extLst>
              <p:ext uri="{D42A27DB-BD31-4B8C-83A1-F6EECF244321}">
                <p14:modId xmlns:p14="http://schemas.microsoft.com/office/powerpoint/2010/main" val="2367920213"/>
              </p:ext>
            </p:extLst>
          </p:nvPr>
        </p:nvGraphicFramePr>
        <p:xfrm>
          <a:off x="871539" y="981075"/>
          <a:ext cx="10301286"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2663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2">
            <a:extLst>
              <a:ext uri="{FF2B5EF4-FFF2-40B4-BE49-F238E27FC236}">
                <a16:creationId xmlns:a16="http://schemas.microsoft.com/office/drawing/2014/main" id="{F087F588-8FCC-4876-8BD8-94CF1525C401}"/>
              </a:ext>
            </a:extLst>
          </p:cNvPr>
          <p:cNvSpPr txBox="1">
            <a:spLocks/>
          </p:cNvSpPr>
          <p:nvPr/>
        </p:nvSpPr>
        <p:spPr>
          <a:xfrm>
            <a:off x="871537" y="419101"/>
            <a:ext cx="10515600" cy="468141"/>
          </a:xfrm>
          <a:prstGeom prst="rect">
            <a:avLst/>
          </a:prstGeom>
        </p:spPr>
        <p:txBody>
          <a:bodyPr vert="horz" wrap="square" lIns="0" tIns="46800" rIns="0" bIns="45720" rtlCol="0" anchor="t" anchorCtr="0">
            <a:spAutoFit/>
          </a:bodyPr>
          <a:lstStyle>
            <a:lvl1pPr marL="0" indent="0" algn="l" defTabSz="685800" rtl="0" eaLnBrk="1" latinLnBrk="0" hangingPunct="1">
              <a:lnSpc>
                <a:spcPct val="110000"/>
              </a:lnSpc>
              <a:spcBef>
                <a:spcPts val="0"/>
              </a:spcBef>
              <a:spcAft>
                <a:spcPts val="750"/>
              </a:spcAft>
              <a:buFont typeface="Arial" panose="020B0604020202020204" pitchFamily="34" charset="0"/>
              <a:buNone/>
              <a:defRPr sz="2400" kern="1200">
                <a:solidFill>
                  <a:schemeClr val="tx2"/>
                </a:solidFill>
                <a:latin typeface="+mn-lt"/>
                <a:ea typeface="+mn-ea"/>
                <a:cs typeface="+mn-cs"/>
              </a:defRPr>
            </a:lvl1pPr>
            <a:lvl2pPr marL="514350" indent="-171450" algn="l" defTabSz="685800" rtl="0" eaLnBrk="1" latinLnBrk="0" hangingPunct="1">
              <a:lnSpc>
                <a:spcPct val="110000"/>
              </a:lnSpc>
              <a:spcBef>
                <a:spcPts val="0"/>
              </a:spcBef>
              <a:spcAft>
                <a:spcPts val="375"/>
              </a:spcAft>
              <a:buFont typeface="Arial" panose="020B0604020202020204" pitchFamily="34" charset="0"/>
              <a:buChar char="•"/>
              <a:defRPr sz="2100" kern="1200">
                <a:solidFill>
                  <a:schemeClr val="tx2"/>
                </a:solidFill>
                <a:latin typeface="+mn-lt"/>
                <a:ea typeface="+mn-ea"/>
                <a:cs typeface="+mn-cs"/>
              </a:defRPr>
            </a:lvl2pPr>
            <a:lvl3pPr marL="857250" indent="-171450" algn="l" defTabSz="685800" rtl="0" eaLnBrk="1" latinLnBrk="0" hangingPunct="1">
              <a:lnSpc>
                <a:spcPct val="110000"/>
              </a:lnSpc>
              <a:spcBef>
                <a:spcPts val="0"/>
              </a:spcBef>
              <a:spcAft>
                <a:spcPts val="375"/>
              </a:spcAft>
              <a:buFont typeface="Arial" panose="020B060402020202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110000"/>
              </a:lnSpc>
              <a:spcBef>
                <a:spcPts val="0"/>
              </a:spcBef>
              <a:spcAft>
                <a:spcPts val="375"/>
              </a:spcAft>
              <a:buFont typeface="Arial" panose="020B0604020202020204" pitchFamily="34" charset="0"/>
              <a:buChar char="•"/>
              <a:defRPr sz="1500" kern="1200">
                <a:solidFill>
                  <a:schemeClr val="tx2"/>
                </a:solidFill>
                <a:latin typeface="+mn-lt"/>
                <a:ea typeface="+mn-ea"/>
                <a:cs typeface="+mn-cs"/>
              </a:defRPr>
            </a:lvl4pPr>
            <a:lvl5pPr marL="1543050" indent="-171450" algn="l" defTabSz="685800" rtl="0" eaLnBrk="1" latinLnBrk="0" hangingPunct="1">
              <a:lnSpc>
                <a:spcPct val="110000"/>
              </a:lnSpc>
              <a:spcBef>
                <a:spcPts val="0"/>
              </a:spcBef>
              <a:spcAft>
                <a:spcPts val="375"/>
              </a:spcAft>
              <a:buFont typeface="Arial" panose="020B0604020202020204" pitchFamily="34" charset="0"/>
              <a:buChar char="•"/>
              <a:defRPr sz="15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t>Quarter on year changes in multi-factor productivity</a:t>
            </a:r>
            <a:r>
              <a:rPr lang="en-GB" dirty="0"/>
              <a:t>, UK market sector</a:t>
            </a:r>
          </a:p>
        </p:txBody>
      </p:sp>
      <p:graphicFrame>
        <p:nvGraphicFramePr>
          <p:cNvPr id="5" name="Chart 4">
            <a:extLst>
              <a:ext uri="{FF2B5EF4-FFF2-40B4-BE49-F238E27FC236}">
                <a16:creationId xmlns:a16="http://schemas.microsoft.com/office/drawing/2014/main" id="{2E40EB9D-BB7C-459B-8B14-540846DC66D8}"/>
              </a:ext>
            </a:extLst>
          </p:cNvPr>
          <p:cNvGraphicFramePr/>
          <p:nvPr>
            <p:extLst>
              <p:ext uri="{D42A27DB-BD31-4B8C-83A1-F6EECF244321}">
                <p14:modId xmlns:p14="http://schemas.microsoft.com/office/powerpoint/2010/main" val="3283292751"/>
              </p:ext>
            </p:extLst>
          </p:nvPr>
        </p:nvGraphicFramePr>
        <p:xfrm>
          <a:off x="952500" y="1066800"/>
          <a:ext cx="10515599" cy="5372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0493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8354061-68F8-4636-A5F8-68FE4182A026}"/>
              </a:ext>
            </a:extLst>
          </p:cNvPr>
          <p:cNvGraphicFramePr>
            <a:graphicFrameLocks/>
          </p:cNvGraphicFramePr>
          <p:nvPr>
            <p:extLst>
              <p:ext uri="{D42A27DB-BD31-4B8C-83A1-F6EECF244321}">
                <p14:modId xmlns:p14="http://schemas.microsoft.com/office/powerpoint/2010/main" val="4028165307"/>
              </p:ext>
            </p:extLst>
          </p:nvPr>
        </p:nvGraphicFramePr>
        <p:xfrm>
          <a:off x="871537" y="981075"/>
          <a:ext cx="10322643" cy="5438976"/>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12">
            <a:extLst>
              <a:ext uri="{FF2B5EF4-FFF2-40B4-BE49-F238E27FC236}">
                <a16:creationId xmlns:a16="http://schemas.microsoft.com/office/drawing/2014/main" id="{F087F588-8FCC-4876-8BD8-94CF1525C401}"/>
              </a:ext>
            </a:extLst>
          </p:cNvPr>
          <p:cNvSpPr txBox="1">
            <a:spLocks/>
          </p:cNvSpPr>
          <p:nvPr/>
        </p:nvSpPr>
        <p:spPr>
          <a:xfrm>
            <a:off x="871538" y="106668"/>
            <a:ext cx="10515600" cy="874407"/>
          </a:xfrm>
          <a:prstGeom prst="rect">
            <a:avLst/>
          </a:prstGeom>
        </p:spPr>
        <p:txBody>
          <a:bodyPr vert="horz" wrap="square" lIns="0" tIns="46800" rIns="0" bIns="45720" rtlCol="0" anchor="t" anchorCtr="0">
            <a:spAutoFit/>
          </a:bodyPr>
          <a:lstStyle>
            <a:lvl1pPr marL="0" indent="0" algn="l" defTabSz="685800" rtl="0" eaLnBrk="1" latinLnBrk="0" hangingPunct="1">
              <a:lnSpc>
                <a:spcPct val="110000"/>
              </a:lnSpc>
              <a:spcBef>
                <a:spcPts val="0"/>
              </a:spcBef>
              <a:spcAft>
                <a:spcPts val="750"/>
              </a:spcAft>
              <a:buFont typeface="Arial" panose="020B0604020202020204" pitchFamily="34" charset="0"/>
              <a:buNone/>
              <a:defRPr sz="2400" kern="1200">
                <a:solidFill>
                  <a:schemeClr val="tx2"/>
                </a:solidFill>
                <a:latin typeface="+mn-lt"/>
                <a:ea typeface="+mn-ea"/>
                <a:cs typeface="+mn-cs"/>
              </a:defRPr>
            </a:lvl1pPr>
            <a:lvl2pPr marL="514350" indent="-171450" algn="l" defTabSz="685800" rtl="0" eaLnBrk="1" latinLnBrk="0" hangingPunct="1">
              <a:lnSpc>
                <a:spcPct val="110000"/>
              </a:lnSpc>
              <a:spcBef>
                <a:spcPts val="0"/>
              </a:spcBef>
              <a:spcAft>
                <a:spcPts val="375"/>
              </a:spcAft>
              <a:buFont typeface="Arial" panose="020B0604020202020204" pitchFamily="34" charset="0"/>
              <a:buChar char="•"/>
              <a:defRPr sz="2100" kern="1200">
                <a:solidFill>
                  <a:schemeClr val="tx2"/>
                </a:solidFill>
                <a:latin typeface="+mn-lt"/>
                <a:ea typeface="+mn-ea"/>
                <a:cs typeface="+mn-cs"/>
              </a:defRPr>
            </a:lvl2pPr>
            <a:lvl3pPr marL="857250" indent="-171450" algn="l" defTabSz="685800" rtl="0" eaLnBrk="1" latinLnBrk="0" hangingPunct="1">
              <a:lnSpc>
                <a:spcPct val="110000"/>
              </a:lnSpc>
              <a:spcBef>
                <a:spcPts val="0"/>
              </a:spcBef>
              <a:spcAft>
                <a:spcPts val="375"/>
              </a:spcAft>
              <a:buFont typeface="Arial" panose="020B060402020202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110000"/>
              </a:lnSpc>
              <a:spcBef>
                <a:spcPts val="0"/>
              </a:spcBef>
              <a:spcAft>
                <a:spcPts val="375"/>
              </a:spcAft>
              <a:buFont typeface="Arial" panose="020B0604020202020204" pitchFamily="34" charset="0"/>
              <a:buChar char="•"/>
              <a:defRPr sz="1500" kern="1200">
                <a:solidFill>
                  <a:schemeClr val="tx2"/>
                </a:solidFill>
                <a:latin typeface="+mn-lt"/>
                <a:ea typeface="+mn-ea"/>
                <a:cs typeface="+mn-cs"/>
              </a:defRPr>
            </a:lvl4pPr>
            <a:lvl5pPr marL="1543050" indent="-171450" algn="l" defTabSz="685800" rtl="0" eaLnBrk="1" latinLnBrk="0" hangingPunct="1">
              <a:lnSpc>
                <a:spcPct val="110000"/>
              </a:lnSpc>
              <a:spcBef>
                <a:spcPts val="0"/>
              </a:spcBef>
              <a:spcAft>
                <a:spcPts val="375"/>
              </a:spcAft>
              <a:buFont typeface="Arial" panose="020B0604020202020204" pitchFamily="34" charset="0"/>
              <a:buChar char="•"/>
              <a:defRPr sz="15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t>Quarter on quarter changes in multi-factor productivity</a:t>
            </a:r>
            <a:r>
              <a:rPr lang="en-GB" dirty="0"/>
              <a:t>, section-level industries, Quarter 2 2020</a:t>
            </a:r>
          </a:p>
        </p:txBody>
      </p:sp>
      <p:sp>
        <p:nvSpPr>
          <p:cNvPr id="2" name="Rectangle 1">
            <a:extLst>
              <a:ext uri="{FF2B5EF4-FFF2-40B4-BE49-F238E27FC236}">
                <a16:creationId xmlns:a16="http://schemas.microsoft.com/office/drawing/2014/main" id="{AD41E350-3075-4F98-8B54-AD2A23F7E923}"/>
              </a:ext>
            </a:extLst>
          </p:cNvPr>
          <p:cNvSpPr/>
          <p:nvPr/>
        </p:nvSpPr>
        <p:spPr>
          <a:xfrm>
            <a:off x="2738438" y="3220252"/>
            <a:ext cx="6781800" cy="4857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6804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04A084-F5EE-41FB-8BBB-226FA722FFDD}"/>
              </a:ext>
            </a:extLst>
          </p:cNvPr>
          <p:cNvSpPr>
            <a:spLocks noGrp="1"/>
          </p:cNvSpPr>
          <p:nvPr>
            <p:ph type="title"/>
          </p:nvPr>
        </p:nvSpPr>
        <p:spPr/>
        <p:txBody>
          <a:bodyPr/>
          <a:lstStyle/>
          <a:p>
            <a:r>
              <a:rPr lang="en-GB" dirty="0"/>
              <a:t>Next steps</a:t>
            </a:r>
          </a:p>
        </p:txBody>
      </p:sp>
    </p:spTree>
    <p:extLst>
      <p:ext uri="{BB962C8B-B14F-4D97-AF65-F5344CB8AC3E}">
        <p14:creationId xmlns:p14="http://schemas.microsoft.com/office/powerpoint/2010/main" val="3914018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9A55-4CD4-4FCC-9413-E6407CF54EA4}"/>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57D08A8F-C988-4E2E-94DF-3CC6E24F329B}"/>
              </a:ext>
            </a:extLst>
          </p:cNvPr>
          <p:cNvSpPr>
            <a:spLocks noGrp="1"/>
          </p:cNvSpPr>
          <p:nvPr>
            <p:ph idx="1"/>
          </p:nvPr>
        </p:nvSpPr>
        <p:spPr>
          <a:xfrm>
            <a:off x="838200" y="1911110"/>
            <a:ext cx="10515600" cy="3499484"/>
          </a:xfrm>
        </p:spPr>
        <p:txBody>
          <a:bodyPr/>
          <a:lstStyle/>
          <a:p>
            <a:pPr marL="342900" indent="-342900">
              <a:lnSpc>
                <a:spcPct val="100000"/>
              </a:lnSpc>
              <a:buFont typeface="Arial" panose="020B0604020202020204" pitchFamily="34" charset="0"/>
              <a:buChar char="•"/>
            </a:pPr>
            <a:r>
              <a:rPr lang="en-GB" sz="2800" dirty="0"/>
              <a:t>Awaiting reviewer comments for publication as an </a:t>
            </a:r>
            <a:r>
              <a:rPr lang="en-GB" sz="2800" dirty="0" err="1"/>
              <a:t>ESCoE</a:t>
            </a:r>
            <a:r>
              <a:rPr lang="en-GB" sz="2800" dirty="0"/>
              <a:t> discussion paper</a:t>
            </a:r>
          </a:p>
          <a:p>
            <a:pPr marL="857250" lvl="1" indent="-342900">
              <a:lnSpc>
                <a:spcPct val="100000"/>
              </a:lnSpc>
            </a:pPr>
            <a:r>
              <a:rPr lang="en-GB" sz="2500" dirty="0"/>
              <a:t>Seeking feedback from users of ONS productivity statistics</a:t>
            </a:r>
          </a:p>
          <a:p>
            <a:pPr marL="342900" indent="-342900">
              <a:lnSpc>
                <a:spcPct val="100000"/>
              </a:lnSpc>
              <a:buFont typeface="Arial" panose="020B0604020202020204" pitchFamily="34" charset="0"/>
              <a:buChar char="•"/>
            </a:pPr>
            <a:endParaRPr lang="en-GB" sz="1000" dirty="0"/>
          </a:p>
          <a:p>
            <a:pPr marL="342900" indent="-342900">
              <a:lnSpc>
                <a:spcPct val="100000"/>
              </a:lnSpc>
              <a:buFont typeface="Arial" panose="020B0604020202020204" pitchFamily="34" charset="0"/>
              <a:buChar char="•"/>
            </a:pPr>
            <a:r>
              <a:rPr lang="en-GB" sz="2800" dirty="0"/>
              <a:t>Reflect on feedback from this conference and consider revisions</a:t>
            </a:r>
          </a:p>
          <a:p>
            <a:pPr marL="342900" indent="-342900">
              <a:lnSpc>
                <a:spcPct val="100000"/>
              </a:lnSpc>
              <a:buFont typeface="Arial" panose="020B0604020202020204" pitchFamily="34" charset="0"/>
              <a:buChar char="•"/>
            </a:pPr>
            <a:endParaRPr lang="en-GB" sz="1000" dirty="0"/>
          </a:p>
          <a:p>
            <a:pPr marL="342900" indent="-342900">
              <a:lnSpc>
                <a:spcPct val="100000"/>
              </a:lnSpc>
              <a:buFont typeface="Arial" panose="020B0604020202020204" pitchFamily="34" charset="0"/>
              <a:buChar char="•"/>
            </a:pPr>
            <a:r>
              <a:rPr lang="en-GB" sz="2800" dirty="0"/>
              <a:t>Consider implementation in official ONS multifactor productivity statistics</a:t>
            </a:r>
          </a:p>
        </p:txBody>
      </p:sp>
    </p:spTree>
    <p:extLst>
      <p:ext uri="{BB962C8B-B14F-4D97-AF65-F5344CB8AC3E}">
        <p14:creationId xmlns:p14="http://schemas.microsoft.com/office/powerpoint/2010/main" val="1524748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E861EF-F501-42E4-895C-C8A3DCF31F21}"/>
              </a:ext>
            </a:extLst>
          </p:cNvPr>
          <p:cNvSpPr>
            <a:spLocks noGrp="1"/>
          </p:cNvSpPr>
          <p:nvPr>
            <p:ph type="title"/>
          </p:nvPr>
        </p:nvSpPr>
        <p:spPr/>
        <p:txBody>
          <a:bodyPr/>
          <a:lstStyle/>
          <a:p>
            <a:r>
              <a:rPr lang="en-GB"/>
              <a:t>Thank you for listening</a:t>
            </a:r>
          </a:p>
        </p:txBody>
      </p:sp>
      <p:sp>
        <p:nvSpPr>
          <p:cNvPr id="5" name="Text Placeholder 4">
            <a:extLst>
              <a:ext uri="{FF2B5EF4-FFF2-40B4-BE49-F238E27FC236}">
                <a16:creationId xmlns:a16="http://schemas.microsoft.com/office/drawing/2014/main" id="{A738E923-990D-400C-A7D8-8A3963F4D420}"/>
              </a:ext>
            </a:extLst>
          </p:cNvPr>
          <p:cNvSpPr>
            <a:spLocks noGrp="1"/>
          </p:cNvSpPr>
          <p:nvPr>
            <p:ph idx="1"/>
          </p:nvPr>
        </p:nvSpPr>
        <p:spPr>
          <a:xfrm>
            <a:off x="838200" y="1444873"/>
            <a:ext cx="10773792" cy="4103172"/>
          </a:xfrm>
        </p:spPr>
        <p:txBody>
          <a:bodyPr>
            <a:normAutofit fontScale="92500" lnSpcReduction="10000"/>
          </a:bodyPr>
          <a:lstStyle/>
          <a:p>
            <a:pPr marL="0" indent="0">
              <a:buNone/>
            </a:pPr>
            <a:r>
              <a:rPr lang="en-GB" dirty="0"/>
              <a:t>Open to questions</a:t>
            </a:r>
          </a:p>
          <a:p>
            <a:pPr marL="0" indent="0">
              <a:buNone/>
            </a:pPr>
            <a:endParaRPr lang="en-GB" dirty="0"/>
          </a:p>
          <a:p>
            <a:pPr marL="0" indent="0">
              <a:buNone/>
            </a:pPr>
            <a:r>
              <a:rPr lang="en-GB" b="1" dirty="0"/>
              <a:t>Josh Martin</a:t>
            </a:r>
          </a:p>
          <a:p>
            <a:pPr marL="0" indent="0">
              <a:buNone/>
            </a:pPr>
            <a:r>
              <a:rPr lang="en-GB" sz="2800" dirty="0"/>
              <a:t>Bank of England, and Economic Statistics Centre of Excellence (</a:t>
            </a:r>
            <a:r>
              <a:rPr lang="en-GB" sz="2800" dirty="0" err="1"/>
              <a:t>ESCoE</a:t>
            </a:r>
            <a:r>
              <a:rPr lang="en-GB" sz="2800" dirty="0"/>
              <a:t>), formerly UK Office for National Statistics (ONS)</a:t>
            </a:r>
          </a:p>
          <a:p>
            <a:pPr marL="0" indent="0">
              <a:buNone/>
            </a:pPr>
            <a:endParaRPr lang="en-GB" dirty="0"/>
          </a:p>
          <a:p>
            <a:pPr marL="0" indent="0">
              <a:buNone/>
            </a:pPr>
            <a:r>
              <a:rPr lang="en-GB" dirty="0">
                <a:solidFill>
                  <a:srgbClr val="00B0F0"/>
                </a:solidFill>
              </a:rPr>
              <a:t>Twitter: @JoshMartin_econ</a:t>
            </a:r>
            <a:endParaRPr lang="en-GB" dirty="0">
              <a:solidFill>
                <a:srgbClr val="00B0F0"/>
              </a:solidFill>
              <a:hlinkClick r:id="rId2">
                <a:extLst>
                  <a:ext uri="{A12FA001-AC4F-418D-AE19-62706E023703}">
                    <ahyp:hlinkClr xmlns:ahyp="http://schemas.microsoft.com/office/drawing/2018/hyperlinkcolor" val="tx"/>
                  </a:ext>
                </a:extLst>
              </a:hlinkClick>
            </a:endParaRPr>
          </a:p>
          <a:p>
            <a:pPr marL="0" indent="0">
              <a:buNone/>
            </a:pPr>
            <a:r>
              <a:rPr lang="en-GB" dirty="0"/>
              <a:t>Email: Josh.Martin@bankofengland.co.uk</a:t>
            </a:r>
          </a:p>
        </p:txBody>
      </p:sp>
      <p:pic>
        <p:nvPicPr>
          <p:cNvPr id="4098" name="Picture 2" descr="The Twitter rules: safety, privacy, authenticity, and more">
            <a:extLst>
              <a:ext uri="{FF2B5EF4-FFF2-40B4-BE49-F238E27FC236}">
                <a16:creationId xmlns:a16="http://schemas.microsoft.com/office/drawing/2014/main" id="{9EDAD8A6-B818-46D6-BDF2-8B2112927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904" y="4171949"/>
            <a:ext cx="775947" cy="77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59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F1E9-BA61-4E1C-A7EE-12899D0A84D6}"/>
              </a:ext>
            </a:extLst>
          </p:cNvPr>
          <p:cNvSpPr>
            <a:spLocks noGrp="1"/>
          </p:cNvSpPr>
          <p:nvPr>
            <p:ph type="title"/>
          </p:nvPr>
        </p:nvSpPr>
        <p:spPr>
          <a:xfrm>
            <a:off x="838200" y="3212727"/>
            <a:ext cx="10515600" cy="609398"/>
          </a:xfrm>
        </p:spPr>
        <p:txBody>
          <a:bodyPr/>
          <a:lstStyle/>
          <a:p>
            <a:pPr algn="ctr"/>
            <a:r>
              <a:rPr lang="en-GB" sz="4400" dirty="0"/>
              <a:t>Annex</a:t>
            </a:r>
          </a:p>
        </p:txBody>
      </p:sp>
    </p:spTree>
    <p:extLst>
      <p:ext uri="{BB962C8B-B14F-4D97-AF65-F5344CB8AC3E}">
        <p14:creationId xmlns:p14="http://schemas.microsoft.com/office/powerpoint/2010/main" val="3979889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95DBD3-6D1A-4E4B-BADD-57E1CADE8560}"/>
              </a:ext>
            </a:extLst>
          </p:cNvPr>
          <p:cNvSpPr>
            <a:spLocks noGrp="1"/>
          </p:cNvSpPr>
          <p:nvPr>
            <p:ph type="title"/>
          </p:nvPr>
        </p:nvSpPr>
        <p:spPr>
          <a:xfrm>
            <a:off x="838200" y="768599"/>
            <a:ext cx="10515600" cy="1089529"/>
          </a:xfrm>
        </p:spPr>
        <p:txBody>
          <a:bodyPr/>
          <a:lstStyle/>
          <a:p>
            <a:r>
              <a:rPr lang="en-GB" dirty="0"/>
              <a:t>Implications for productivity with and without a capital utilisation adjustment</a:t>
            </a:r>
          </a:p>
        </p:txBody>
      </p:sp>
      <p:sp>
        <p:nvSpPr>
          <p:cNvPr id="4" name="Content Placeholder 3">
            <a:extLst>
              <a:ext uri="{FF2B5EF4-FFF2-40B4-BE49-F238E27FC236}">
                <a16:creationId xmlns:a16="http://schemas.microsoft.com/office/drawing/2014/main" id="{F54838B7-1206-410E-9422-137D2F103BED}"/>
              </a:ext>
            </a:extLst>
          </p:cNvPr>
          <p:cNvSpPr>
            <a:spLocks noGrp="1"/>
          </p:cNvSpPr>
          <p:nvPr>
            <p:ph idx="1"/>
          </p:nvPr>
        </p:nvSpPr>
        <p:spPr>
          <a:xfrm>
            <a:off x="838200" y="1911110"/>
            <a:ext cx="10515600" cy="468141"/>
          </a:xfrm>
        </p:spPr>
        <p:txBody>
          <a:bodyPr/>
          <a:lstStyle/>
          <a:p>
            <a:r>
              <a:rPr lang="en-GB" dirty="0"/>
              <a:t>Change in Productivity = Change in output – change in inputs</a:t>
            </a:r>
          </a:p>
        </p:txBody>
      </p:sp>
      <p:cxnSp>
        <p:nvCxnSpPr>
          <p:cNvPr id="6" name="Straight Arrow Connector 5">
            <a:extLst>
              <a:ext uri="{FF2B5EF4-FFF2-40B4-BE49-F238E27FC236}">
                <a16:creationId xmlns:a16="http://schemas.microsoft.com/office/drawing/2014/main" id="{9A987713-4486-4E04-974E-1272D98892B6}"/>
              </a:ext>
            </a:extLst>
          </p:cNvPr>
          <p:cNvCxnSpPr/>
          <p:nvPr/>
        </p:nvCxnSpPr>
        <p:spPr>
          <a:xfrm>
            <a:off x="4629150" y="2705782"/>
            <a:ext cx="0" cy="7524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DBB1831-3D05-4769-BB89-6A3B3F153137}"/>
              </a:ext>
            </a:extLst>
          </p:cNvPr>
          <p:cNvSpPr txBox="1"/>
          <p:nvPr/>
        </p:nvSpPr>
        <p:spPr>
          <a:xfrm>
            <a:off x="4905374" y="2881848"/>
            <a:ext cx="592470" cy="369332"/>
          </a:xfrm>
          <a:prstGeom prst="rect">
            <a:avLst/>
          </a:prstGeom>
        </p:spPr>
        <p:txBody>
          <a:bodyPr vert="horz" wrap="none" lIns="0" tIns="45720" rIns="91440" bIns="45720" rtlCol="0" anchor="b" anchorCtr="0">
            <a:spAutoFit/>
          </a:bodyPr>
          <a:lstStyle/>
          <a:p>
            <a:pPr algn="l"/>
            <a:r>
              <a:rPr lang="en-GB" dirty="0">
                <a:solidFill>
                  <a:srgbClr val="183E56"/>
                </a:solidFill>
                <a:latin typeface="Arial" panose="020B0604020202020204" pitchFamily="34" charset="0"/>
                <a:cs typeface="Arial" panose="020B0604020202020204" pitchFamily="34" charset="0"/>
              </a:rPr>
              <a:t>GDP</a:t>
            </a:r>
          </a:p>
        </p:txBody>
      </p:sp>
      <p:cxnSp>
        <p:nvCxnSpPr>
          <p:cNvPr id="8" name="Straight Arrow Connector 7">
            <a:extLst>
              <a:ext uri="{FF2B5EF4-FFF2-40B4-BE49-F238E27FC236}">
                <a16:creationId xmlns:a16="http://schemas.microsoft.com/office/drawing/2014/main" id="{84EBF809-F1D6-48D8-B732-68C9D11F4DED}"/>
              </a:ext>
            </a:extLst>
          </p:cNvPr>
          <p:cNvCxnSpPr/>
          <p:nvPr/>
        </p:nvCxnSpPr>
        <p:spPr>
          <a:xfrm>
            <a:off x="6981826" y="2742128"/>
            <a:ext cx="0" cy="7524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A53D04-F400-48F4-9528-F8DE36B3E8F0}"/>
              </a:ext>
            </a:extLst>
          </p:cNvPr>
          <p:cNvSpPr txBox="1"/>
          <p:nvPr/>
        </p:nvSpPr>
        <p:spPr>
          <a:xfrm>
            <a:off x="7258050" y="2681003"/>
            <a:ext cx="1076321" cy="923330"/>
          </a:xfrm>
          <a:prstGeom prst="rect">
            <a:avLst/>
          </a:prstGeom>
        </p:spPr>
        <p:txBody>
          <a:bodyPr vert="horz" wrap="square" lIns="0" tIns="45720" rIns="91440" bIns="45720" rtlCol="0" anchor="b" anchorCtr="0">
            <a:spAutoFit/>
          </a:bodyPr>
          <a:lstStyle/>
          <a:p>
            <a:pPr algn="l"/>
            <a:r>
              <a:rPr lang="en-GB" dirty="0">
                <a:solidFill>
                  <a:srgbClr val="183E56"/>
                </a:solidFill>
                <a:latin typeface="Arial" panose="020B0604020202020204" pitchFamily="34" charset="0"/>
                <a:cs typeface="Arial" panose="020B0604020202020204" pitchFamily="34" charset="0"/>
              </a:rPr>
              <a:t>Labour input (60%)</a:t>
            </a:r>
          </a:p>
        </p:txBody>
      </p:sp>
      <p:sp>
        <p:nvSpPr>
          <p:cNvPr id="11" name="TextBox 10">
            <a:extLst>
              <a:ext uri="{FF2B5EF4-FFF2-40B4-BE49-F238E27FC236}">
                <a16:creationId xmlns:a16="http://schemas.microsoft.com/office/drawing/2014/main" id="{35A34169-0E9A-4B4A-9EA8-C7A87ABEB1EB}"/>
              </a:ext>
            </a:extLst>
          </p:cNvPr>
          <p:cNvSpPr txBox="1"/>
          <p:nvPr/>
        </p:nvSpPr>
        <p:spPr>
          <a:xfrm>
            <a:off x="8953505" y="2681003"/>
            <a:ext cx="1076322" cy="923330"/>
          </a:xfrm>
          <a:prstGeom prst="rect">
            <a:avLst/>
          </a:prstGeom>
        </p:spPr>
        <p:txBody>
          <a:bodyPr vert="horz" wrap="square" lIns="0" tIns="45720" rIns="91440" bIns="45720" rtlCol="0" anchor="b" anchorCtr="0">
            <a:spAutoFit/>
          </a:bodyPr>
          <a:lstStyle/>
          <a:p>
            <a:pPr algn="l"/>
            <a:r>
              <a:rPr lang="en-GB" dirty="0">
                <a:solidFill>
                  <a:srgbClr val="183E56"/>
                </a:solidFill>
                <a:latin typeface="Arial" panose="020B0604020202020204" pitchFamily="34" charset="0"/>
                <a:cs typeface="Arial" panose="020B0604020202020204" pitchFamily="34" charset="0"/>
              </a:rPr>
              <a:t>Capital input</a:t>
            </a:r>
          </a:p>
          <a:p>
            <a:pPr algn="l"/>
            <a:r>
              <a:rPr lang="en-GB" dirty="0">
                <a:solidFill>
                  <a:srgbClr val="183E56"/>
                </a:solidFill>
                <a:latin typeface="Arial" panose="020B0604020202020204" pitchFamily="34" charset="0"/>
                <a:cs typeface="Arial" panose="020B0604020202020204" pitchFamily="34" charset="0"/>
              </a:rPr>
              <a:t>(40%)</a:t>
            </a:r>
          </a:p>
        </p:txBody>
      </p:sp>
      <p:cxnSp>
        <p:nvCxnSpPr>
          <p:cNvPr id="13" name="Straight Arrow Connector 12">
            <a:extLst>
              <a:ext uri="{FF2B5EF4-FFF2-40B4-BE49-F238E27FC236}">
                <a16:creationId xmlns:a16="http://schemas.microsoft.com/office/drawing/2014/main" id="{1F695D03-0032-430A-9330-0F568ECDFF34}"/>
              </a:ext>
            </a:extLst>
          </p:cNvPr>
          <p:cNvCxnSpPr/>
          <p:nvPr/>
        </p:nvCxnSpPr>
        <p:spPr>
          <a:xfrm>
            <a:off x="1704016" y="2710068"/>
            <a:ext cx="0" cy="7524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374BBB6-915C-404D-B678-D64702D29E30}"/>
              </a:ext>
            </a:extLst>
          </p:cNvPr>
          <p:cNvSpPr txBox="1"/>
          <p:nvPr/>
        </p:nvSpPr>
        <p:spPr>
          <a:xfrm>
            <a:off x="2000251" y="2775928"/>
            <a:ext cx="1934534" cy="646331"/>
          </a:xfrm>
          <a:prstGeom prst="rect">
            <a:avLst/>
          </a:prstGeom>
        </p:spPr>
        <p:txBody>
          <a:bodyPr vert="horz" wrap="square" lIns="0" tIns="45720" rIns="91440" bIns="45720" rtlCol="0" anchor="b" anchorCtr="0">
            <a:spAutoFit/>
          </a:bodyPr>
          <a:lstStyle/>
          <a:p>
            <a:pPr algn="l"/>
            <a:r>
              <a:rPr lang="en-GB" dirty="0">
                <a:solidFill>
                  <a:srgbClr val="183E56"/>
                </a:solidFill>
                <a:latin typeface="Arial" panose="020B0604020202020204" pitchFamily="34" charset="0"/>
                <a:cs typeface="Arial" panose="020B0604020202020204" pitchFamily="34" charset="0"/>
              </a:rPr>
              <a:t>Multifactor productivity</a:t>
            </a:r>
          </a:p>
        </p:txBody>
      </p:sp>
      <p:cxnSp>
        <p:nvCxnSpPr>
          <p:cNvPr id="15" name="Straight Arrow Connector 14">
            <a:extLst>
              <a:ext uri="{FF2B5EF4-FFF2-40B4-BE49-F238E27FC236}">
                <a16:creationId xmlns:a16="http://schemas.microsoft.com/office/drawing/2014/main" id="{53ACDB1B-7367-45C0-85FE-C1755149D607}"/>
              </a:ext>
            </a:extLst>
          </p:cNvPr>
          <p:cNvCxnSpPr/>
          <p:nvPr/>
        </p:nvCxnSpPr>
        <p:spPr>
          <a:xfrm>
            <a:off x="4629150" y="4229782"/>
            <a:ext cx="0" cy="752475"/>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7DC6095-3B31-4FF8-A9E9-C6550F68C5D4}"/>
              </a:ext>
            </a:extLst>
          </p:cNvPr>
          <p:cNvSpPr txBox="1"/>
          <p:nvPr/>
        </p:nvSpPr>
        <p:spPr>
          <a:xfrm>
            <a:off x="4905374" y="4405848"/>
            <a:ext cx="592470" cy="369332"/>
          </a:xfrm>
          <a:prstGeom prst="rect">
            <a:avLst/>
          </a:prstGeom>
        </p:spPr>
        <p:txBody>
          <a:bodyPr vert="horz" wrap="none" lIns="0" tIns="45720" rIns="91440" bIns="45720" rtlCol="0" anchor="b" anchorCtr="0">
            <a:spAutoFit/>
          </a:bodyPr>
          <a:lstStyle/>
          <a:p>
            <a:pPr algn="l"/>
            <a:r>
              <a:rPr lang="en-GB" dirty="0">
                <a:solidFill>
                  <a:schemeClr val="accent6"/>
                </a:solidFill>
                <a:latin typeface="Arial" panose="020B0604020202020204" pitchFamily="34" charset="0"/>
                <a:cs typeface="Arial" panose="020B0604020202020204" pitchFamily="34" charset="0"/>
              </a:rPr>
              <a:t>GDP</a:t>
            </a:r>
          </a:p>
        </p:txBody>
      </p:sp>
      <p:cxnSp>
        <p:nvCxnSpPr>
          <p:cNvPr id="17" name="Straight Arrow Connector 16">
            <a:extLst>
              <a:ext uri="{FF2B5EF4-FFF2-40B4-BE49-F238E27FC236}">
                <a16:creationId xmlns:a16="http://schemas.microsoft.com/office/drawing/2014/main" id="{1EFC6C49-FD4A-4A6D-8509-22E09468DA4D}"/>
              </a:ext>
            </a:extLst>
          </p:cNvPr>
          <p:cNvCxnSpPr/>
          <p:nvPr/>
        </p:nvCxnSpPr>
        <p:spPr>
          <a:xfrm>
            <a:off x="6981826" y="4266128"/>
            <a:ext cx="0" cy="752475"/>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DAC14A-667C-4A59-A792-3665978BE250}"/>
              </a:ext>
            </a:extLst>
          </p:cNvPr>
          <p:cNvSpPr txBox="1"/>
          <p:nvPr/>
        </p:nvSpPr>
        <p:spPr>
          <a:xfrm>
            <a:off x="7225651" y="4151858"/>
            <a:ext cx="1076321" cy="923330"/>
          </a:xfrm>
          <a:prstGeom prst="rect">
            <a:avLst/>
          </a:prstGeom>
        </p:spPr>
        <p:txBody>
          <a:bodyPr vert="horz" wrap="square" lIns="0" tIns="45720" rIns="91440" bIns="45720" rtlCol="0" anchor="b" anchorCtr="0">
            <a:spAutoFit/>
          </a:bodyPr>
          <a:lstStyle/>
          <a:p>
            <a:pPr algn="l"/>
            <a:r>
              <a:rPr lang="en-GB" dirty="0">
                <a:solidFill>
                  <a:schemeClr val="accent6"/>
                </a:solidFill>
                <a:latin typeface="Arial" panose="020B0604020202020204" pitchFamily="34" charset="0"/>
                <a:cs typeface="Arial" panose="020B0604020202020204" pitchFamily="34" charset="0"/>
              </a:rPr>
              <a:t>Labour input (60%)</a:t>
            </a:r>
          </a:p>
        </p:txBody>
      </p:sp>
      <p:sp>
        <p:nvSpPr>
          <p:cNvPr id="20" name="TextBox 19">
            <a:extLst>
              <a:ext uri="{FF2B5EF4-FFF2-40B4-BE49-F238E27FC236}">
                <a16:creationId xmlns:a16="http://schemas.microsoft.com/office/drawing/2014/main" id="{DCBD8E8A-EF8E-45FF-963E-FF051B4C9714}"/>
              </a:ext>
            </a:extLst>
          </p:cNvPr>
          <p:cNvSpPr txBox="1"/>
          <p:nvPr/>
        </p:nvSpPr>
        <p:spPr>
          <a:xfrm>
            <a:off x="8953505" y="4144354"/>
            <a:ext cx="1076322" cy="923330"/>
          </a:xfrm>
          <a:prstGeom prst="rect">
            <a:avLst/>
          </a:prstGeom>
        </p:spPr>
        <p:txBody>
          <a:bodyPr vert="horz" wrap="square" lIns="0" tIns="45720" rIns="91440" bIns="45720" rtlCol="0" anchor="b" anchorCtr="0">
            <a:spAutoFit/>
          </a:bodyPr>
          <a:lstStyle/>
          <a:p>
            <a:pPr algn="l"/>
            <a:r>
              <a:rPr lang="en-GB" dirty="0">
                <a:solidFill>
                  <a:schemeClr val="accent6"/>
                </a:solidFill>
                <a:latin typeface="Arial" panose="020B0604020202020204" pitchFamily="34" charset="0"/>
                <a:cs typeface="Arial" panose="020B0604020202020204" pitchFamily="34" charset="0"/>
              </a:rPr>
              <a:t>Capital input (40%)</a:t>
            </a:r>
          </a:p>
        </p:txBody>
      </p:sp>
      <p:sp>
        <p:nvSpPr>
          <p:cNvPr id="22" name="TextBox 21">
            <a:extLst>
              <a:ext uri="{FF2B5EF4-FFF2-40B4-BE49-F238E27FC236}">
                <a16:creationId xmlns:a16="http://schemas.microsoft.com/office/drawing/2014/main" id="{E644F596-9E6F-46FF-9879-2648F887E325}"/>
              </a:ext>
            </a:extLst>
          </p:cNvPr>
          <p:cNvSpPr txBox="1"/>
          <p:nvPr/>
        </p:nvSpPr>
        <p:spPr>
          <a:xfrm>
            <a:off x="2000252" y="4288044"/>
            <a:ext cx="1977366" cy="646331"/>
          </a:xfrm>
          <a:prstGeom prst="rect">
            <a:avLst/>
          </a:prstGeom>
        </p:spPr>
        <p:txBody>
          <a:bodyPr vert="horz" wrap="square" lIns="0" tIns="45720" rIns="91440" bIns="45720" rtlCol="0" anchor="b" anchorCtr="0">
            <a:spAutoFit/>
          </a:bodyPr>
          <a:lstStyle/>
          <a:p>
            <a:pPr algn="l"/>
            <a:r>
              <a:rPr lang="en-GB" dirty="0">
                <a:solidFill>
                  <a:schemeClr val="accent6"/>
                </a:solidFill>
                <a:latin typeface="Arial" panose="020B0604020202020204" pitchFamily="34" charset="0"/>
                <a:cs typeface="Arial" panose="020B0604020202020204" pitchFamily="34" charset="0"/>
              </a:rPr>
              <a:t>Multifactor productivity</a:t>
            </a:r>
          </a:p>
        </p:txBody>
      </p:sp>
      <p:sp>
        <p:nvSpPr>
          <p:cNvPr id="23" name="Plus Sign 22">
            <a:extLst>
              <a:ext uri="{FF2B5EF4-FFF2-40B4-BE49-F238E27FC236}">
                <a16:creationId xmlns:a16="http://schemas.microsoft.com/office/drawing/2014/main" id="{4DE0D68F-0468-46A9-9890-455761041E1A}"/>
              </a:ext>
            </a:extLst>
          </p:cNvPr>
          <p:cNvSpPr/>
          <p:nvPr/>
        </p:nvSpPr>
        <p:spPr>
          <a:xfrm>
            <a:off x="8046712" y="2986041"/>
            <a:ext cx="354335" cy="323314"/>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EEB31021-53E7-4F0C-B1D5-55570957056D}"/>
              </a:ext>
            </a:extLst>
          </p:cNvPr>
          <p:cNvCxnSpPr/>
          <p:nvPr/>
        </p:nvCxnSpPr>
        <p:spPr>
          <a:xfrm>
            <a:off x="8677276" y="4282855"/>
            <a:ext cx="0" cy="752475"/>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Plus Sign 24">
            <a:extLst>
              <a:ext uri="{FF2B5EF4-FFF2-40B4-BE49-F238E27FC236}">
                <a16:creationId xmlns:a16="http://schemas.microsoft.com/office/drawing/2014/main" id="{26BADC2A-2F5B-492F-A43C-7054A01AA7BE}"/>
              </a:ext>
            </a:extLst>
          </p:cNvPr>
          <p:cNvSpPr/>
          <p:nvPr/>
        </p:nvSpPr>
        <p:spPr>
          <a:xfrm>
            <a:off x="8124805" y="4451866"/>
            <a:ext cx="354335" cy="323314"/>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28" name="TextBox 27">
            <a:extLst>
              <a:ext uri="{FF2B5EF4-FFF2-40B4-BE49-F238E27FC236}">
                <a16:creationId xmlns:a16="http://schemas.microsoft.com/office/drawing/2014/main" id="{BE41A9B0-298C-4819-A804-1EA2DA394928}"/>
              </a:ext>
            </a:extLst>
          </p:cNvPr>
          <p:cNvSpPr txBox="1"/>
          <p:nvPr/>
        </p:nvSpPr>
        <p:spPr>
          <a:xfrm>
            <a:off x="1565786" y="4288044"/>
            <a:ext cx="374461" cy="646331"/>
          </a:xfrm>
          <a:prstGeom prst="rect">
            <a:avLst/>
          </a:prstGeom>
        </p:spPr>
        <p:txBody>
          <a:bodyPr vert="horz" wrap="none" lIns="0" tIns="45720" rIns="91440" bIns="45720" rtlCol="0" anchor="b" anchorCtr="0">
            <a:spAutoFit/>
          </a:bodyPr>
          <a:lstStyle/>
          <a:p>
            <a:pPr algn="l"/>
            <a:r>
              <a:rPr lang="en-GB" sz="3600" b="1" dirty="0">
                <a:solidFill>
                  <a:schemeClr val="accent6"/>
                </a:solidFill>
                <a:latin typeface="Arial" panose="020B0604020202020204" pitchFamily="34" charset="0"/>
                <a:cs typeface="Arial" panose="020B0604020202020204" pitchFamily="34" charset="0"/>
              </a:rPr>
              <a:t>?</a:t>
            </a:r>
          </a:p>
        </p:txBody>
      </p:sp>
      <p:sp>
        <p:nvSpPr>
          <p:cNvPr id="31" name="Arrow: Left-Right 30">
            <a:extLst>
              <a:ext uri="{FF2B5EF4-FFF2-40B4-BE49-F238E27FC236}">
                <a16:creationId xmlns:a16="http://schemas.microsoft.com/office/drawing/2014/main" id="{33E1959B-04A1-457E-B215-598645AFF664}"/>
              </a:ext>
            </a:extLst>
          </p:cNvPr>
          <p:cNvSpPr/>
          <p:nvPr/>
        </p:nvSpPr>
        <p:spPr>
          <a:xfrm>
            <a:off x="8472488" y="3027429"/>
            <a:ext cx="361950" cy="21907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673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4" grpId="0"/>
      <p:bldP spid="16" grpId="0"/>
      <p:bldP spid="18" grpId="0"/>
      <p:bldP spid="20" grpId="0"/>
      <p:bldP spid="22" grpId="0"/>
      <p:bldP spid="23" grpId="0" animBg="1"/>
      <p:bldP spid="25" grpId="0" animBg="1"/>
      <p:bldP spid="28" grpId="0"/>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61D157-A5D5-40E1-979F-AF13802703D4}"/>
              </a:ext>
            </a:extLst>
          </p:cNvPr>
          <p:cNvSpPr>
            <a:spLocks noGrp="1"/>
          </p:cNvSpPr>
          <p:nvPr>
            <p:ph idx="1"/>
          </p:nvPr>
        </p:nvSpPr>
        <p:spPr/>
        <p:txBody>
          <a:bodyPr/>
          <a:lstStyle/>
          <a:p>
            <a:r>
              <a:rPr lang="en-GB" b="1" dirty="0"/>
              <a:t>Economic output</a:t>
            </a:r>
            <a:r>
              <a:rPr lang="en-GB" dirty="0"/>
              <a:t>: </a:t>
            </a:r>
            <a:r>
              <a:rPr lang="en-GB" sz="2200" dirty="0"/>
              <a:t>GDP, Chained Volume Measure, seasonally adjusted</a:t>
            </a:r>
          </a:p>
        </p:txBody>
      </p:sp>
      <p:sp>
        <p:nvSpPr>
          <p:cNvPr id="4" name="TextBox 3">
            <a:extLst>
              <a:ext uri="{FF2B5EF4-FFF2-40B4-BE49-F238E27FC236}">
                <a16:creationId xmlns:a16="http://schemas.microsoft.com/office/drawing/2014/main" id="{1FDA087E-F284-4BD3-A373-5D5AB68D0CFD}"/>
              </a:ext>
            </a:extLst>
          </p:cNvPr>
          <p:cNvSpPr txBox="1"/>
          <p:nvPr/>
        </p:nvSpPr>
        <p:spPr>
          <a:xfrm>
            <a:off x="838199" y="1167097"/>
            <a:ext cx="908262" cy="307777"/>
          </a:xfrm>
          <a:prstGeom prst="rect">
            <a:avLst/>
          </a:prstGeom>
        </p:spPr>
        <p:txBody>
          <a:bodyPr vert="horz" wrap="none" lIns="0" tIns="45720" rIns="91440" bIns="45720" rtlCol="0" anchor="b" anchorCtr="0">
            <a:spAutoFit/>
          </a:bodyPr>
          <a:lstStyle/>
          <a:p>
            <a:pPr algn="l"/>
            <a:r>
              <a:rPr lang="en-GB" sz="1400" dirty="0">
                <a:solidFill>
                  <a:schemeClr val="bg1">
                    <a:lumMod val="50000"/>
                  </a:schemeClr>
                </a:solidFill>
                <a:latin typeface="Arial" panose="020B0604020202020204" pitchFamily="34" charset="0"/>
                <a:cs typeface="Arial" panose="020B0604020202020204" pitchFamily="34" charset="0"/>
              </a:rPr>
              <a:t>£m (CVM)</a:t>
            </a:r>
          </a:p>
        </p:txBody>
      </p:sp>
      <p:graphicFrame>
        <p:nvGraphicFramePr>
          <p:cNvPr id="7" name="Chart 6">
            <a:extLst>
              <a:ext uri="{FF2B5EF4-FFF2-40B4-BE49-F238E27FC236}">
                <a16:creationId xmlns:a16="http://schemas.microsoft.com/office/drawing/2014/main" id="{0D06B9E1-565A-4150-A30A-07D26A561898}"/>
              </a:ext>
            </a:extLst>
          </p:cNvPr>
          <p:cNvGraphicFramePr>
            <a:graphicFrameLocks/>
          </p:cNvGraphicFramePr>
          <p:nvPr>
            <p:extLst>
              <p:ext uri="{D42A27DB-BD31-4B8C-83A1-F6EECF244321}">
                <p14:modId xmlns:p14="http://schemas.microsoft.com/office/powerpoint/2010/main" val="1636325887"/>
              </p:ext>
            </p:extLst>
          </p:nvPr>
        </p:nvGraphicFramePr>
        <p:xfrm>
          <a:off x="752474" y="1474874"/>
          <a:ext cx="10267951" cy="4325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5874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5BFCA-1272-4CAA-864A-EAAD21FF7C41}"/>
              </a:ext>
            </a:extLst>
          </p:cNvPr>
          <p:cNvSpPr>
            <a:spLocks noGrp="1"/>
          </p:cNvSpPr>
          <p:nvPr>
            <p:ph type="title"/>
          </p:nvPr>
        </p:nvSpPr>
        <p:spPr>
          <a:xfrm>
            <a:off x="838200" y="413634"/>
            <a:ext cx="10515600" cy="978729"/>
          </a:xfrm>
        </p:spPr>
        <p:txBody>
          <a:bodyPr/>
          <a:lstStyle/>
          <a:p>
            <a:r>
              <a:rPr lang="en-GB" sz="3200" dirty="0"/>
              <a:t>What is the problem and what is a capital utilisation adjustment?</a:t>
            </a:r>
          </a:p>
        </p:txBody>
      </p:sp>
      <p:sp>
        <p:nvSpPr>
          <p:cNvPr id="3" name="Content Placeholder 2">
            <a:extLst>
              <a:ext uri="{FF2B5EF4-FFF2-40B4-BE49-F238E27FC236}">
                <a16:creationId xmlns:a16="http://schemas.microsoft.com/office/drawing/2014/main" id="{37F91B53-ABB9-45D4-8E52-DF922FD874E3}"/>
              </a:ext>
            </a:extLst>
          </p:cNvPr>
          <p:cNvSpPr>
            <a:spLocks noGrp="1"/>
          </p:cNvSpPr>
          <p:nvPr>
            <p:ph idx="1"/>
          </p:nvPr>
        </p:nvSpPr>
        <p:spPr>
          <a:xfrm>
            <a:off x="838200" y="1555761"/>
            <a:ext cx="10515600" cy="4128631"/>
          </a:xfrm>
        </p:spPr>
        <p:txBody>
          <a:bodyPr/>
          <a:lstStyle/>
          <a:p>
            <a:pPr marL="342900" indent="-342900">
              <a:buFont typeface="Arial" panose="020B0604020202020204" pitchFamily="34" charset="0"/>
              <a:buChar char="•"/>
            </a:pPr>
            <a:r>
              <a:rPr lang="en-GB" dirty="0">
                <a:solidFill>
                  <a:schemeClr val="accent3"/>
                </a:solidFill>
              </a:rPr>
              <a:t>As measured, capital services are not responsive to economic conditions</a:t>
            </a:r>
            <a:endParaRPr lang="en-GB" dirty="0">
              <a:solidFill>
                <a:schemeClr val="accent3"/>
              </a:solidFill>
              <a:cs typeface="Arial"/>
            </a:endParaRPr>
          </a:p>
          <a:p>
            <a:pPr marL="342900" indent="-342900">
              <a:buFont typeface="Arial" panose="020B0604020202020204" pitchFamily="34" charset="0"/>
              <a:buChar char="•"/>
            </a:pPr>
            <a:r>
              <a:rPr lang="en-GB" dirty="0">
                <a:solidFill>
                  <a:schemeClr val="accent3"/>
                </a:solidFill>
              </a:rPr>
              <a:t>They effectively represent the flow of services that </a:t>
            </a:r>
            <a:r>
              <a:rPr lang="en-GB" i="1" dirty="0">
                <a:solidFill>
                  <a:schemeClr val="accent3"/>
                </a:solidFill>
              </a:rPr>
              <a:t>could </a:t>
            </a:r>
            <a:r>
              <a:rPr lang="en-GB" dirty="0">
                <a:solidFill>
                  <a:schemeClr val="accent3"/>
                </a:solidFill>
              </a:rPr>
              <a:t>exist, if called upon – the capacity of the capital</a:t>
            </a:r>
            <a:endParaRPr lang="en-GB" dirty="0">
              <a:solidFill>
                <a:schemeClr val="accent3"/>
              </a:solidFill>
              <a:cs typeface="Arial"/>
            </a:endParaRPr>
          </a:p>
          <a:p>
            <a:pPr marL="342900" indent="-342900">
              <a:buFont typeface="Arial" panose="020B0604020202020204" pitchFamily="34" charset="0"/>
              <a:buChar char="•"/>
            </a:pPr>
            <a:r>
              <a:rPr lang="en-GB" dirty="0">
                <a:solidFill>
                  <a:schemeClr val="accent3"/>
                </a:solidFill>
              </a:rPr>
              <a:t>They do not, however, show how much capital is actually entering production</a:t>
            </a:r>
            <a:endParaRPr lang="en-GB" dirty="0">
              <a:solidFill>
                <a:schemeClr val="accent3"/>
              </a:solidFill>
              <a:cs typeface="Arial"/>
            </a:endParaRPr>
          </a:p>
          <a:p>
            <a:pPr marL="342900" indent="-342900">
              <a:buFont typeface="Arial" panose="020B0604020202020204" pitchFamily="34" charset="0"/>
              <a:buChar char="•"/>
            </a:pPr>
            <a:r>
              <a:rPr lang="en-GB" dirty="0">
                <a:solidFill>
                  <a:schemeClr val="accent3"/>
                </a:solidFill>
              </a:rPr>
              <a:t>When not allowing for varying capital utilisation we are instead assuming constant capital utilisation over time</a:t>
            </a:r>
            <a:endParaRPr lang="en-GB" dirty="0">
              <a:solidFill>
                <a:schemeClr val="accent3"/>
              </a:solidFill>
              <a:cs typeface="Arial"/>
            </a:endParaRPr>
          </a:p>
          <a:p>
            <a:pPr marL="342900" indent="-342900">
              <a:buFont typeface="Arial" panose="020B0604020202020204" pitchFamily="34" charset="0"/>
              <a:buChar char="•"/>
            </a:pPr>
            <a:r>
              <a:rPr lang="en-GB" dirty="0">
                <a:solidFill>
                  <a:schemeClr val="accent3"/>
                </a:solidFill>
              </a:rPr>
              <a:t>If we want to understand productivity as output/input actually used, we need to adjust for capital utilisation</a:t>
            </a:r>
            <a:endParaRPr lang="en-GB" dirty="0">
              <a:solidFill>
                <a:schemeClr val="accent3"/>
              </a:solidFill>
              <a:cs typeface="Arial"/>
            </a:endParaRPr>
          </a:p>
        </p:txBody>
      </p:sp>
    </p:spTree>
    <p:extLst>
      <p:ext uri="{BB962C8B-B14F-4D97-AF65-F5344CB8AC3E}">
        <p14:creationId xmlns:p14="http://schemas.microsoft.com/office/powerpoint/2010/main" val="3736436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249031-F677-47EA-844C-C16B12E9757E}"/>
              </a:ext>
            </a:extLst>
          </p:cNvPr>
          <p:cNvSpPr>
            <a:spLocks noGrp="1"/>
          </p:cNvSpPr>
          <p:nvPr>
            <p:ph type="title"/>
          </p:nvPr>
        </p:nvSpPr>
        <p:spPr>
          <a:xfrm>
            <a:off x="338137" y="99454"/>
            <a:ext cx="10515600" cy="480131"/>
          </a:xfrm>
        </p:spPr>
        <p:txBody>
          <a:bodyPr/>
          <a:lstStyle/>
          <a:p>
            <a:r>
              <a:rPr lang="en-GB" sz="2800" dirty="0"/>
              <a:t>Use-based deterioration factors by asset</a:t>
            </a:r>
          </a:p>
        </p:txBody>
      </p:sp>
      <p:graphicFrame>
        <p:nvGraphicFramePr>
          <p:cNvPr id="6" name="Table 5">
            <a:extLst>
              <a:ext uri="{FF2B5EF4-FFF2-40B4-BE49-F238E27FC236}">
                <a16:creationId xmlns:a16="http://schemas.microsoft.com/office/drawing/2014/main" id="{76751C4F-7F3A-42D5-A542-B06F1730E323}"/>
              </a:ext>
            </a:extLst>
          </p:cNvPr>
          <p:cNvGraphicFramePr>
            <a:graphicFrameLocks noGrp="1"/>
          </p:cNvGraphicFramePr>
          <p:nvPr>
            <p:extLst>
              <p:ext uri="{D42A27DB-BD31-4B8C-83A1-F6EECF244321}">
                <p14:modId xmlns:p14="http://schemas.microsoft.com/office/powerpoint/2010/main" val="3858980618"/>
              </p:ext>
            </p:extLst>
          </p:nvPr>
        </p:nvGraphicFramePr>
        <p:xfrm>
          <a:off x="338137" y="682610"/>
          <a:ext cx="11515725" cy="5749996"/>
        </p:xfrm>
        <a:graphic>
          <a:graphicData uri="http://schemas.openxmlformats.org/drawingml/2006/table">
            <a:tbl>
              <a:tblPr firstRow="1" firstCol="1" bandRow="1">
                <a:tableStyleId>{5940675A-B579-460E-94D1-54222C63F5DA}</a:tableStyleId>
              </a:tblPr>
              <a:tblGrid>
                <a:gridCol w="1814513">
                  <a:extLst>
                    <a:ext uri="{9D8B030D-6E8A-4147-A177-3AD203B41FA5}">
                      <a16:colId xmlns:a16="http://schemas.microsoft.com/office/drawing/2014/main" val="400171466"/>
                    </a:ext>
                  </a:extLst>
                </a:gridCol>
                <a:gridCol w="1960440">
                  <a:extLst>
                    <a:ext uri="{9D8B030D-6E8A-4147-A177-3AD203B41FA5}">
                      <a16:colId xmlns:a16="http://schemas.microsoft.com/office/drawing/2014/main" val="4213493670"/>
                    </a:ext>
                  </a:extLst>
                </a:gridCol>
                <a:gridCol w="1940495">
                  <a:extLst>
                    <a:ext uri="{9D8B030D-6E8A-4147-A177-3AD203B41FA5}">
                      <a16:colId xmlns:a16="http://schemas.microsoft.com/office/drawing/2014/main" val="3202679450"/>
                    </a:ext>
                  </a:extLst>
                </a:gridCol>
                <a:gridCol w="5800277">
                  <a:extLst>
                    <a:ext uri="{9D8B030D-6E8A-4147-A177-3AD203B41FA5}">
                      <a16:colId xmlns:a16="http://schemas.microsoft.com/office/drawing/2014/main" val="1350252686"/>
                    </a:ext>
                  </a:extLst>
                </a:gridCol>
              </a:tblGrid>
              <a:tr h="517100">
                <a:tc>
                  <a:txBody>
                    <a:bodyPr/>
                    <a:lstStyle/>
                    <a:p>
                      <a:pPr>
                        <a:lnSpc>
                          <a:spcPct val="107000"/>
                        </a:lnSpc>
                        <a:spcAft>
                          <a:spcPts val="0"/>
                        </a:spcAft>
                      </a:pPr>
                      <a:r>
                        <a:rPr lang="en-GB" sz="1600" b="1">
                          <a:effectLst/>
                        </a:rPr>
                        <a:t>Asset</a:t>
                      </a:r>
                      <a:endParaRPr lang="en-GB" sz="1600" b="1">
                        <a:effectLst/>
                        <a:latin typeface="Calibri"/>
                        <a:ea typeface="Calibri" panose="020F0502020204030204" pitchFamily="34" charset="0"/>
                        <a:cs typeface="Times New Roman"/>
                      </a:endParaRPr>
                    </a:p>
                  </a:txBody>
                  <a:tcPr marL="11897" marR="11897" marT="0" marB="0" anchor="ctr"/>
                </a:tc>
                <a:tc>
                  <a:txBody>
                    <a:bodyPr/>
                    <a:lstStyle/>
                    <a:p>
                      <a:pPr>
                        <a:lnSpc>
                          <a:spcPct val="107000"/>
                        </a:lnSpc>
                        <a:spcAft>
                          <a:spcPts val="0"/>
                        </a:spcAft>
                      </a:pPr>
                      <a:r>
                        <a:rPr lang="en-GB" sz="1600" b="1">
                          <a:effectLst/>
                        </a:rPr>
                        <a:t>Typical depreciation rate</a:t>
                      </a:r>
                      <a:endParaRPr lang="en-GB" sz="1600" b="1">
                        <a:effectLst/>
                        <a:latin typeface="Calibri"/>
                        <a:ea typeface="Calibri" panose="020F0502020204030204" pitchFamily="34" charset="0"/>
                        <a:cs typeface="Times New Roman"/>
                      </a:endParaRPr>
                    </a:p>
                  </a:txBody>
                  <a:tcPr marL="11897" marR="11897" marT="0" marB="0" anchor="ctr"/>
                </a:tc>
                <a:tc>
                  <a:txBody>
                    <a:bodyPr/>
                    <a:lstStyle/>
                    <a:p>
                      <a:pPr>
                        <a:lnSpc>
                          <a:spcPct val="107000"/>
                        </a:lnSpc>
                        <a:spcAft>
                          <a:spcPts val="0"/>
                        </a:spcAft>
                      </a:pPr>
                      <a:r>
                        <a:rPr lang="en-GB" sz="1600" b="1" dirty="0">
                          <a:effectLst/>
                        </a:rPr>
                        <a:t>Use-based deterioration factor</a:t>
                      </a:r>
                      <a:endParaRPr lang="en-GB" sz="1600" b="1" dirty="0">
                        <a:effectLst/>
                        <a:latin typeface="Calibri"/>
                        <a:ea typeface="Calibri" panose="020F0502020204030204" pitchFamily="34" charset="0"/>
                        <a:cs typeface="Times New Roman"/>
                      </a:endParaRPr>
                    </a:p>
                  </a:txBody>
                  <a:tcPr marL="11897" marR="11897" marT="0" marB="0" anchor="ctr"/>
                </a:tc>
                <a:tc>
                  <a:txBody>
                    <a:bodyPr/>
                    <a:lstStyle/>
                    <a:p>
                      <a:pPr>
                        <a:lnSpc>
                          <a:spcPct val="107000"/>
                        </a:lnSpc>
                        <a:spcAft>
                          <a:spcPts val="0"/>
                        </a:spcAft>
                      </a:pPr>
                      <a:r>
                        <a:rPr lang="en-GB" sz="1600" b="1">
                          <a:effectLst/>
                        </a:rPr>
                        <a:t>Rationale</a:t>
                      </a:r>
                      <a:endParaRPr lang="en-GB" sz="1600" b="1">
                        <a:effectLst/>
                        <a:latin typeface="Calibri"/>
                        <a:ea typeface="Calibri" panose="020F0502020204030204" pitchFamily="34" charset="0"/>
                        <a:cs typeface="Times New Roman"/>
                      </a:endParaRPr>
                    </a:p>
                  </a:txBody>
                  <a:tcPr marL="11897" marR="11897" marT="0" marB="0" anchor="ctr"/>
                </a:tc>
                <a:extLst>
                  <a:ext uri="{0D108BD9-81ED-4DB2-BD59-A6C34878D82A}">
                    <a16:rowId xmlns:a16="http://schemas.microsoft.com/office/drawing/2014/main" val="1394302586"/>
                  </a:ext>
                </a:extLst>
              </a:tr>
              <a:tr h="782327">
                <a:tc>
                  <a:txBody>
                    <a:bodyPr/>
                    <a:lstStyle/>
                    <a:p>
                      <a:pPr>
                        <a:lnSpc>
                          <a:spcPct val="107000"/>
                        </a:lnSpc>
                        <a:spcAft>
                          <a:spcPts val="0"/>
                        </a:spcAft>
                      </a:pPr>
                      <a:r>
                        <a:rPr lang="en-GB" sz="1600">
                          <a:effectLst/>
                        </a:rPr>
                        <a:t>Other buildings</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~5%</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20%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marL="0" indent="0">
                        <a:lnSpc>
                          <a:spcPct val="107000"/>
                        </a:lnSpc>
                        <a:spcAft>
                          <a:spcPts val="0"/>
                        </a:spcAft>
                        <a:buNone/>
                      </a:pPr>
                      <a:r>
                        <a:rPr lang="en-GB" sz="1600">
                          <a:effectLst/>
                        </a:rPr>
                        <a:t>Depreciation mainly due to obsolescence and weathering over time. Continues to provide services in the form of shelter/storage even when not used.</a:t>
                      </a:r>
                      <a:endParaRPr lang="en-GB" sz="1600">
                        <a:effectLst/>
                        <a:latin typeface="Calibri"/>
                        <a:ea typeface="Calibri" panose="020F0502020204030204" pitchFamily="34" charset="0"/>
                        <a:cs typeface="Times New Roman"/>
                      </a:endParaRPr>
                    </a:p>
                  </a:txBody>
                  <a:tcPr marL="11897" marR="11897" marT="0" marB="0" anchor="b"/>
                </a:tc>
                <a:extLst>
                  <a:ext uri="{0D108BD9-81ED-4DB2-BD59-A6C34878D82A}">
                    <a16:rowId xmlns:a16="http://schemas.microsoft.com/office/drawing/2014/main" val="1195911279"/>
                  </a:ext>
                </a:extLst>
              </a:tr>
              <a:tr h="1047554">
                <a:tc>
                  <a:txBody>
                    <a:bodyPr/>
                    <a:lstStyle/>
                    <a:p>
                      <a:pPr>
                        <a:lnSpc>
                          <a:spcPct val="107000"/>
                        </a:lnSpc>
                        <a:spcAft>
                          <a:spcPts val="0"/>
                        </a:spcAft>
                      </a:pPr>
                      <a:r>
                        <a:rPr lang="en-GB" sz="1600">
                          <a:effectLst/>
                        </a:rPr>
                        <a:t>Structures</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2-5%</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50%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marL="0" indent="0">
                        <a:lnSpc>
                          <a:spcPct val="107000"/>
                        </a:lnSpc>
                        <a:spcAft>
                          <a:spcPts val="0"/>
                        </a:spcAft>
                        <a:buNone/>
                      </a:pPr>
                      <a:r>
                        <a:rPr lang="en-GB" sz="1600">
                          <a:effectLst/>
                        </a:rPr>
                        <a:t>Clearly some depreciation of roads and other public infrastructure through repeated use. Given long assets lives, much of the depreciation is also due to obsolescence and weathering over time.</a:t>
                      </a:r>
                      <a:endParaRPr lang="en-GB" sz="1600">
                        <a:effectLst/>
                        <a:latin typeface="Calibri"/>
                        <a:ea typeface="Calibri" panose="020F0502020204030204" pitchFamily="34" charset="0"/>
                        <a:cs typeface="Times New Roman"/>
                      </a:endParaRPr>
                    </a:p>
                  </a:txBody>
                  <a:tcPr marL="11897" marR="11897" marT="0" marB="0" anchor="b"/>
                </a:tc>
                <a:extLst>
                  <a:ext uri="{0D108BD9-81ED-4DB2-BD59-A6C34878D82A}">
                    <a16:rowId xmlns:a16="http://schemas.microsoft.com/office/drawing/2014/main" val="2247827379"/>
                  </a:ext>
                </a:extLst>
              </a:tr>
              <a:tr h="525580">
                <a:tc>
                  <a:txBody>
                    <a:bodyPr/>
                    <a:lstStyle/>
                    <a:p>
                      <a:pPr>
                        <a:lnSpc>
                          <a:spcPct val="107000"/>
                        </a:lnSpc>
                        <a:spcAft>
                          <a:spcPts val="0"/>
                        </a:spcAft>
                      </a:pPr>
                      <a:r>
                        <a:rPr lang="en-GB" sz="1600">
                          <a:effectLst/>
                        </a:rPr>
                        <a:t>Transport equipment</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15-20%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80%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marL="0" indent="0">
                        <a:lnSpc>
                          <a:spcPct val="107000"/>
                        </a:lnSpc>
                        <a:spcAft>
                          <a:spcPts val="0"/>
                        </a:spcAft>
                        <a:buNone/>
                      </a:pPr>
                      <a:r>
                        <a:rPr lang="en-GB" sz="1600">
                          <a:effectLst/>
                        </a:rPr>
                        <a:t>Deterioration mostly due to use, since many mechanical parts that wear out through repeated use.</a:t>
                      </a:r>
                      <a:endParaRPr lang="en-GB" sz="1600">
                        <a:effectLst/>
                        <a:latin typeface="Calibri"/>
                        <a:ea typeface="Calibri" panose="020F0502020204030204" pitchFamily="34" charset="0"/>
                        <a:cs typeface="Times New Roman"/>
                      </a:endParaRPr>
                    </a:p>
                  </a:txBody>
                  <a:tcPr marL="11897" marR="11897" marT="0" marB="0" anchor="b"/>
                </a:tc>
                <a:extLst>
                  <a:ext uri="{0D108BD9-81ED-4DB2-BD59-A6C34878D82A}">
                    <a16:rowId xmlns:a16="http://schemas.microsoft.com/office/drawing/2014/main" val="2318661897"/>
                  </a:ext>
                </a:extLst>
              </a:tr>
              <a:tr h="782327">
                <a:tc>
                  <a:txBody>
                    <a:bodyPr/>
                    <a:lstStyle/>
                    <a:p>
                      <a:pPr>
                        <a:lnSpc>
                          <a:spcPct val="107000"/>
                        </a:lnSpc>
                        <a:spcAft>
                          <a:spcPts val="0"/>
                        </a:spcAft>
                      </a:pPr>
                      <a:r>
                        <a:rPr lang="en-GB" sz="1600">
                          <a:effectLst/>
                        </a:rPr>
                        <a:t>Other machinery and equipment</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10-15%</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80%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marL="0" indent="0">
                        <a:lnSpc>
                          <a:spcPct val="107000"/>
                        </a:lnSpc>
                        <a:spcAft>
                          <a:spcPts val="0"/>
                        </a:spcAft>
                        <a:buNone/>
                      </a:pPr>
                      <a:r>
                        <a:rPr lang="en-GB" sz="1600">
                          <a:effectLst/>
                        </a:rPr>
                        <a:t>Mostly due to use, since many mechanical parts that wear out through repeated use. As with all assets, some obsolescence and weathering over time.</a:t>
                      </a:r>
                      <a:endParaRPr lang="en-GB" sz="1600">
                        <a:effectLst/>
                        <a:latin typeface="Calibri"/>
                        <a:ea typeface="Calibri" panose="020F0502020204030204" pitchFamily="34" charset="0"/>
                        <a:cs typeface="Times New Roman"/>
                      </a:endParaRPr>
                    </a:p>
                  </a:txBody>
                  <a:tcPr marL="11897" marR="11897" marT="0" marB="0" anchor="b"/>
                </a:tc>
                <a:extLst>
                  <a:ext uri="{0D108BD9-81ED-4DB2-BD59-A6C34878D82A}">
                    <a16:rowId xmlns:a16="http://schemas.microsoft.com/office/drawing/2014/main" val="3455346515"/>
                  </a:ext>
                </a:extLst>
              </a:tr>
              <a:tr h="1047554">
                <a:tc>
                  <a:txBody>
                    <a:bodyPr/>
                    <a:lstStyle/>
                    <a:p>
                      <a:pPr>
                        <a:lnSpc>
                          <a:spcPct val="107000"/>
                        </a:lnSpc>
                        <a:spcAft>
                          <a:spcPts val="0"/>
                        </a:spcAft>
                      </a:pPr>
                      <a:r>
                        <a:rPr lang="en-GB" sz="1600">
                          <a:effectLst/>
                        </a:rPr>
                        <a:t>Telecoms equipment</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~20%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20%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marL="0" indent="0">
                        <a:lnSpc>
                          <a:spcPct val="107000"/>
                        </a:lnSpc>
                        <a:spcAft>
                          <a:spcPts val="0"/>
                        </a:spcAft>
                        <a:buNone/>
                      </a:pPr>
                      <a:r>
                        <a:rPr lang="en-GB" sz="1600">
                          <a:effectLst/>
                        </a:rPr>
                        <a:t>Relatively short asset lives, mostly due to high rates obsolescence due to technological change. Use largely due to consumers rather than producers, and many assets will be automated.</a:t>
                      </a:r>
                      <a:endParaRPr lang="en-GB" sz="1600">
                        <a:effectLst/>
                        <a:latin typeface="Calibri"/>
                        <a:ea typeface="Calibri" panose="020F0502020204030204" pitchFamily="34" charset="0"/>
                        <a:cs typeface="Times New Roman"/>
                      </a:endParaRPr>
                    </a:p>
                  </a:txBody>
                  <a:tcPr marL="11897" marR="11897" marT="0" marB="0" anchor="b"/>
                </a:tc>
                <a:extLst>
                  <a:ext uri="{0D108BD9-81ED-4DB2-BD59-A6C34878D82A}">
                    <a16:rowId xmlns:a16="http://schemas.microsoft.com/office/drawing/2014/main" val="1437779292"/>
                  </a:ext>
                </a:extLst>
              </a:tr>
              <a:tr h="1047554">
                <a:tc>
                  <a:txBody>
                    <a:bodyPr/>
                    <a:lstStyle/>
                    <a:p>
                      <a:pPr>
                        <a:lnSpc>
                          <a:spcPct val="107000"/>
                        </a:lnSpc>
                        <a:spcAft>
                          <a:spcPts val="0"/>
                        </a:spcAft>
                      </a:pPr>
                      <a:r>
                        <a:rPr lang="en-GB" sz="1600">
                          <a:effectLst/>
                        </a:rPr>
                        <a:t>IT hardware</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~40%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20%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marL="0" indent="0">
                        <a:lnSpc>
                          <a:spcPct val="107000"/>
                        </a:lnSpc>
                        <a:spcAft>
                          <a:spcPts val="0"/>
                        </a:spcAft>
                        <a:buNone/>
                      </a:pPr>
                      <a:r>
                        <a:rPr lang="en-GB" sz="1600" dirty="0">
                          <a:effectLst/>
                        </a:rPr>
                        <a:t>Have relatively short asset lives, mostly due to high rates obsolescence due to technological change. Strain on processors from use can lead to failure of components, although more likely due to time. Assets can be fragile.</a:t>
                      </a:r>
                      <a:endParaRPr lang="en-GB" sz="1600" dirty="0">
                        <a:effectLst/>
                        <a:latin typeface="Calibri"/>
                        <a:ea typeface="Calibri" panose="020F0502020204030204" pitchFamily="34" charset="0"/>
                        <a:cs typeface="Times New Roman"/>
                      </a:endParaRPr>
                    </a:p>
                  </a:txBody>
                  <a:tcPr marL="11897" marR="11897" marT="0" marB="0" anchor="b"/>
                </a:tc>
                <a:extLst>
                  <a:ext uri="{0D108BD9-81ED-4DB2-BD59-A6C34878D82A}">
                    <a16:rowId xmlns:a16="http://schemas.microsoft.com/office/drawing/2014/main" val="1437439124"/>
                  </a:ext>
                </a:extLst>
              </a:tr>
            </a:tbl>
          </a:graphicData>
        </a:graphic>
      </p:graphicFrame>
    </p:spTree>
    <p:extLst>
      <p:ext uri="{BB962C8B-B14F-4D97-AF65-F5344CB8AC3E}">
        <p14:creationId xmlns:p14="http://schemas.microsoft.com/office/powerpoint/2010/main" val="1349759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8B67C7-B30B-41BA-AFB7-627FA15D9740}"/>
              </a:ext>
            </a:extLst>
          </p:cNvPr>
          <p:cNvSpPr>
            <a:spLocks noGrp="1"/>
          </p:cNvSpPr>
          <p:nvPr>
            <p:ph type="title"/>
          </p:nvPr>
        </p:nvSpPr>
        <p:spPr>
          <a:xfrm>
            <a:off x="338137" y="101254"/>
            <a:ext cx="10515600" cy="480131"/>
          </a:xfrm>
        </p:spPr>
        <p:txBody>
          <a:bodyPr/>
          <a:lstStyle/>
          <a:p>
            <a:r>
              <a:rPr lang="en-GB" sz="2800" dirty="0"/>
              <a:t>Use-based deterioration factors by asset (continued)</a:t>
            </a:r>
          </a:p>
        </p:txBody>
      </p:sp>
      <p:graphicFrame>
        <p:nvGraphicFramePr>
          <p:cNvPr id="6" name="Table 5">
            <a:extLst>
              <a:ext uri="{FF2B5EF4-FFF2-40B4-BE49-F238E27FC236}">
                <a16:creationId xmlns:a16="http://schemas.microsoft.com/office/drawing/2014/main" id="{9196AA95-2759-40AF-8AE9-F3E8680E7684}"/>
              </a:ext>
            </a:extLst>
          </p:cNvPr>
          <p:cNvGraphicFramePr>
            <a:graphicFrameLocks noGrp="1"/>
          </p:cNvGraphicFramePr>
          <p:nvPr>
            <p:extLst>
              <p:ext uri="{D42A27DB-BD31-4B8C-83A1-F6EECF244321}">
                <p14:modId xmlns:p14="http://schemas.microsoft.com/office/powerpoint/2010/main" val="3965967224"/>
              </p:ext>
            </p:extLst>
          </p:nvPr>
        </p:nvGraphicFramePr>
        <p:xfrm>
          <a:off x="338137" y="744179"/>
          <a:ext cx="11515725" cy="5677766"/>
        </p:xfrm>
        <a:graphic>
          <a:graphicData uri="http://schemas.openxmlformats.org/drawingml/2006/table">
            <a:tbl>
              <a:tblPr firstRow="1" firstCol="1" bandRow="1">
                <a:tableStyleId>{5940675A-B579-460E-94D1-54222C63F5DA}</a:tableStyleId>
              </a:tblPr>
              <a:tblGrid>
                <a:gridCol w="2044116">
                  <a:extLst>
                    <a:ext uri="{9D8B030D-6E8A-4147-A177-3AD203B41FA5}">
                      <a16:colId xmlns:a16="http://schemas.microsoft.com/office/drawing/2014/main" val="1778101456"/>
                    </a:ext>
                  </a:extLst>
                </a:gridCol>
                <a:gridCol w="1730837">
                  <a:extLst>
                    <a:ext uri="{9D8B030D-6E8A-4147-A177-3AD203B41FA5}">
                      <a16:colId xmlns:a16="http://schemas.microsoft.com/office/drawing/2014/main" val="2083630859"/>
                    </a:ext>
                  </a:extLst>
                </a:gridCol>
                <a:gridCol w="2035047">
                  <a:extLst>
                    <a:ext uri="{9D8B030D-6E8A-4147-A177-3AD203B41FA5}">
                      <a16:colId xmlns:a16="http://schemas.microsoft.com/office/drawing/2014/main" val="568706785"/>
                    </a:ext>
                  </a:extLst>
                </a:gridCol>
                <a:gridCol w="5705725">
                  <a:extLst>
                    <a:ext uri="{9D8B030D-6E8A-4147-A177-3AD203B41FA5}">
                      <a16:colId xmlns:a16="http://schemas.microsoft.com/office/drawing/2014/main" val="1752595062"/>
                    </a:ext>
                  </a:extLst>
                </a:gridCol>
              </a:tblGrid>
              <a:tr h="530279">
                <a:tc>
                  <a:txBody>
                    <a:bodyPr/>
                    <a:lstStyle/>
                    <a:p>
                      <a:pPr>
                        <a:lnSpc>
                          <a:spcPct val="107000"/>
                        </a:lnSpc>
                        <a:spcAft>
                          <a:spcPts val="0"/>
                        </a:spcAft>
                      </a:pPr>
                      <a:r>
                        <a:rPr lang="en-GB" sz="1600" b="1">
                          <a:effectLst/>
                        </a:rPr>
                        <a:t>Asset</a:t>
                      </a:r>
                      <a:endParaRPr lang="en-GB" sz="1600" b="1">
                        <a:effectLst/>
                        <a:latin typeface="Calibri"/>
                        <a:ea typeface="Calibri" panose="020F0502020204030204" pitchFamily="34" charset="0"/>
                        <a:cs typeface="Times New Roman"/>
                      </a:endParaRPr>
                    </a:p>
                  </a:txBody>
                  <a:tcPr marL="11897" marR="11897" marT="0" marB="0" anchor="ctr"/>
                </a:tc>
                <a:tc>
                  <a:txBody>
                    <a:bodyPr/>
                    <a:lstStyle/>
                    <a:p>
                      <a:pPr>
                        <a:lnSpc>
                          <a:spcPct val="107000"/>
                        </a:lnSpc>
                        <a:spcAft>
                          <a:spcPts val="0"/>
                        </a:spcAft>
                      </a:pPr>
                      <a:r>
                        <a:rPr lang="en-GB" sz="1600" b="1">
                          <a:effectLst/>
                        </a:rPr>
                        <a:t>Typical depreciation rate</a:t>
                      </a:r>
                      <a:endParaRPr lang="en-GB" sz="1600" b="1">
                        <a:effectLst/>
                        <a:latin typeface="Calibri"/>
                        <a:ea typeface="Calibri" panose="020F0502020204030204" pitchFamily="34" charset="0"/>
                        <a:cs typeface="Times New Roman"/>
                      </a:endParaRPr>
                    </a:p>
                  </a:txBody>
                  <a:tcPr marL="11897" marR="11897" marT="0" marB="0" anchor="ctr"/>
                </a:tc>
                <a:tc>
                  <a:txBody>
                    <a:bodyPr/>
                    <a:lstStyle/>
                    <a:p>
                      <a:pPr>
                        <a:lnSpc>
                          <a:spcPct val="107000"/>
                        </a:lnSpc>
                        <a:spcAft>
                          <a:spcPts val="0"/>
                        </a:spcAft>
                      </a:pPr>
                      <a:r>
                        <a:rPr lang="en-GB" sz="1600" b="1">
                          <a:effectLst/>
                        </a:rPr>
                        <a:t>Use-based deterioration factor</a:t>
                      </a:r>
                      <a:endParaRPr lang="en-GB" sz="1600" b="1">
                        <a:effectLst/>
                        <a:latin typeface="Calibri"/>
                        <a:ea typeface="Calibri" panose="020F0502020204030204" pitchFamily="34" charset="0"/>
                        <a:cs typeface="Times New Roman"/>
                      </a:endParaRPr>
                    </a:p>
                  </a:txBody>
                  <a:tcPr marL="11897" marR="11897" marT="0" marB="0" anchor="ctr"/>
                </a:tc>
                <a:tc>
                  <a:txBody>
                    <a:bodyPr/>
                    <a:lstStyle/>
                    <a:p>
                      <a:pPr>
                        <a:lnSpc>
                          <a:spcPct val="107000"/>
                        </a:lnSpc>
                        <a:spcAft>
                          <a:spcPts val="0"/>
                        </a:spcAft>
                      </a:pPr>
                      <a:r>
                        <a:rPr lang="en-GB" sz="1600" b="1">
                          <a:effectLst/>
                        </a:rPr>
                        <a:t>Rationale</a:t>
                      </a:r>
                      <a:endParaRPr lang="en-GB" sz="1600" b="1">
                        <a:effectLst/>
                        <a:latin typeface="Calibri"/>
                        <a:ea typeface="Calibri" panose="020F0502020204030204" pitchFamily="34" charset="0"/>
                        <a:cs typeface="Times New Roman"/>
                      </a:endParaRPr>
                    </a:p>
                  </a:txBody>
                  <a:tcPr marL="11897" marR="11897" marT="0" marB="0" anchor="ctr"/>
                </a:tc>
                <a:extLst>
                  <a:ext uri="{0D108BD9-81ED-4DB2-BD59-A6C34878D82A}">
                    <a16:rowId xmlns:a16="http://schemas.microsoft.com/office/drawing/2014/main" val="1079264083"/>
                  </a:ext>
                </a:extLst>
              </a:tr>
              <a:tr h="863295">
                <a:tc>
                  <a:txBody>
                    <a:bodyPr/>
                    <a:lstStyle/>
                    <a:p>
                      <a:pPr algn="l">
                        <a:lnSpc>
                          <a:spcPct val="107000"/>
                        </a:lnSpc>
                        <a:spcAft>
                          <a:spcPts val="0"/>
                        </a:spcAft>
                      </a:pPr>
                      <a:r>
                        <a:rPr lang="en-GB" sz="1600">
                          <a:effectLst/>
                        </a:rPr>
                        <a:t>Cultivated assets</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~40%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marL="0" indent="0">
                        <a:lnSpc>
                          <a:spcPct val="107000"/>
                        </a:lnSpc>
                        <a:spcAft>
                          <a:spcPts val="0"/>
                        </a:spcAft>
                        <a:buNone/>
                      </a:pPr>
                      <a:r>
                        <a:rPr lang="en-GB" sz="1600">
                          <a:effectLst/>
                        </a:rPr>
                        <a:t>Assets will continue growing and developing over time regardless of harvesting. Effective management and use (harvesting) may even reduce deterioration.</a:t>
                      </a:r>
                      <a:endParaRPr lang="en-GB" sz="1600">
                        <a:effectLst/>
                        <a:latin typeface="Calibri"/>
                        <a:ea typeface="Calibri" panose="020F0502020204030204" pitchFamily="34" charset="0"/>
                        <a:cs typeface="Times New Roman"/>
                      </a:endParaRPr>
                    </a:p>
                  </a:txBody>
                  <a:tcPr marL="11897" marR="11897" marT="0" marB="0" anchor="b"/>
                </a:tc>
                <a:extLst>
                  <a:ext uri="{0D108BD9-81ED-4DB2-BD59-A6C34878D82A}">
                    <a16:rowId xmlns:a16="http://schemas.microsoft.com/office/drawing/2014/main" val="1634366291"/>
                  </a:ext>
                </a:extLst>
              </a:tr>
              <a:tr h="1248983">
                <a:tc>
                  <a:txBody>
                    <a:bodyPr/>
                    <a:lstStyle/>
                    <a:p>
                      <a:pPr algn="l">
                        <a:lnSpc>
                          <a:spcPct val="107000"/>
                        </a:lnSpc>
                        <a:spcAft>
                          <a:spcPts val="0"/>
                        </a:spcAft>
                      </a:pPr>
                      <a:r>
                        <a:rPr lang="en-GB" sz="1600">
                          <a:effectLst/>
                        </a:rPr>
                        <a:t>Software and databases</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~40%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20%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marL="0" indent="0">
                        <a:lnSpc>
                          <a:spcPct val="107000"/>
                        </a:lnSpc>
                        <a:spcAft>
                          <a:spcPts val="0"/>
                        </a:spcAft>
                        <a:buNone/>
                      </a:pPr>
                      <a:r>
                        <a:rPr lang="en-GB" sz="1600">
                          <a:effectLst/>
                        </a:rPr>
                        <a:t>As an intangible, no physical wear and tear is possible, but the rate of obsolescence could be linked to use – since reduced use might delay the extraction of value from database assets. Utilisation could also vary, as some software and database assets will be actively used by workers.</a:t>
                      </a:r>
                      <a:endParaRPr lang="en-GB" sz="1600">
                        <a:effectLst/>
                        <a:latin typeface="Calibri"/>
                        <a:ea typeface="Calibri" panose="020F0502020204030204" pitchFamily="34" charset="0"/>
                        <a:cs typeface="Times New Roman"/>
                      </a:endParaRPr>
                    </a:p>
                  </a:txBody>
                  <a:tcPr marL="11897" marR="11897" marT="0" marB="0" anchor="b"/>
                </a:tc>
                <a:extLst>
                  <a:ext uri="{0D108BD9-81ED-4DB2-BD59-A6C34878D82A}">
                    <a16:rowId xmlns:a16="http://schemas.microsoft.com/office/drawing/2014/main" val="1666158962"/>
                  </a:ext>
                </a:extLst>
              </a:tr>
              <a:tr h="981157">
                <a:tc>
                  <a:txBody>
                    <a:bodyPr/>
                    <a:lstStyle/>
                    <a:p>
                      <a:pPr algn="l">
                        <a:lnSpc>
                          <a:spcPct val="107000"/>
                        </a:lnSpc>
                        <a:spcAft>
                          <a:spcPts val="0"/>
                        </a:spcAft>
                      </a:pPr>
                      <a:r>
                        <a:rPr lang="en-GB" sz="1600">
                          <a:effectLst/>
                        </a:rPr>
                        <a:t>Mineral exploration and evaluation</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~20%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20%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marL="0" indent="0">
                        <a:lnSpc>
                          <a:spcPct val="107000"/>
                        </a:lnSpc>
                        <a:spcAft>
                          <a:spcPts val="0"/>
                        </a:spcAft>
                        <a:buNone/>
                      </a:pPr>
                      <a:r>
                        <a:rPr lang="en-GB" sz="1600">
                          <a:effectLst/>
                        </a:rPr>
                        <a:t>As an intangible, no physical wear and tear is possible, but the rate of obsolescence could be linked to use – since reduced use might delay the extraction of value from the information assets.</a:t>
                      </a:r>
                      <a:endParaRPr lang="en-GB" sz="1600">
                        <a:effectLst/>
                        <a:latin typeface="Calibri"/>
                        <a:ea typeface="Calibri" panose="020F0502020204030204" pitchFamily="34" charset="0"/>
                        <a:cs typeface="Times New Roman"/>
                      </a:endParaRPr>
                    </a:p>
                  </a:txBody>
                  <a:tcPr marL="11897" marR="11897" marT="0" marB="0" anchor="b"/>
                </a:tc>
                <a:extLst>
                  <a:ext uri="{0D108BD9-81ED-4DB2-BD59-A6C34878D82A}">
                    <a16:rowId xmlns:a16="http://schemas.microsoft.com/office/drawing/2014/main" val="3680353232"/>
                  </a:ext>
                </a:extLst>
              </a:tr>
              <a:tr h="981157">
                <a:tc>
                  <a:txBody>
                    <a:bodyPr/>
                    <a:lstStyle/>
                    <a:p>
                      <a:pPr algn="l">
                        <a:lnSpc>
                          <a:spcPct val="107000"/>
                        </a:lnSpc>
                        <a:spcAft>
                          <a:spcPts val="0"/>
                        </a:spcAft>
                      </a:pPr>
                      <a:r>
                        <a:rPr lang="en-GB" sz="1600">
                          <a:effectLst/>
                        </a:rPr>
                        <a:t>Entertainment, literary and artistic originals</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~20%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marL="0" indent="0">
                        <a:lnSpc>
                          <a:spcPct val="107000"/>
                        </a:lnSpc>
                        <a:spcAft>
                          <a:spcPts val="0"/>
                        </a:spcAft>
                        <a:buNone/>
                      </a:pPr>
                      <a:r>
                        <a:rPr lang="en-GB" sz="1600">
                          <a:effectLst/>
                        </a:rPr>
                        <a:t>Depreciation based solely on obsolescence over time, linked to royalties from, and sales of, licenses to use and copies of the asset. Driven by demand and consumers, rather than owners.</a:t>
                      </a:r>
                      <a:endParaRPr lang="en-GB" sz="1600">
                        <a:effectLst/>
                        <a:latin typeface="Calibri"/>
                        <a:ea typeface="Calibri" panose="020F0502020204030204" pitchFamily="34" charset="0"/>
                        <a:cs typeface="Times New Roman"/>
                      </a:endParaRPr>
                    </a:p>
                  </a:txBody>
                  <a:tcPr marL="11897" marR="11897" marT="0" marB="0" anchor="b"/>
                </a:tc>
                <a:extLst>
                  <a:ext uri="{0D108BD9-81ED-4DB2-BD59-A6C34878D82A}">
                    <a16:rowId xmlns:a16="http://schemas.microsoft.com/office/drawing/2014/main" val="1721636400"/>
                  </a:ext>
                </a:extLst>
              </a:tr>
              <a:tr h="981157">
                <a:tc>
                  <a:txBody>
                    <a:bodyPr/>
                    <a:lstStyle/>
                    <a:p>
                      <a:pPr algn="l">
                        <a:lnSpc>
                          <a:spcPct val="107000"/>
                        </a:lnSpc>
                        <a:spcAft>
                          <a:spcPts val="0"/>
                        </a:spcAft>
                      </a:pPr>
                      <a:r>
                        <a:rPr lang="en-GB" sz="1600">
                          <a:effectLst/>
                        </a:rPr>
                        <a:t>Research and development</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20-30%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algn="ctr">
                        <a:lnSpc>
                          <a:spcPct val="107000"/>
                        </a:lnSpc>
                        <a:spcAft>
                          <a:spcPts val="0"/>
                        </a:spcAft>
                      </a:pPr>
                      <a:r>
                        <a:rPr lang="en-GB" sz="1600">
                          <a:effectLst/>
                        </a:rPr>
                        <a:t>0%</a:t>
                      </a:r>
                      <a:endParaRPr lang="en-GB" sz="1600">
                        <a:effectLst/>
                        <a:latin typeface="Calibri"/>
                        <a:ea typeface="Calibri" panose="020F0502020204030204" pitchFamily="34" charset="0"/>
                        <a:cs typeface="Times New Roman"/>
                      </a:endParaRPr>
                    </a:p>
                  </a:txBody>
                  <a:tcPr marL="11897" marR="11897" marT="0" marB="0" anchor="ctr"/>
                </a:tc>
                <a:tc>
                  <a:txBody>
                    <a:bodyPr/>
                    <a:lstStyle/>
                    <a:p>
                      <a:pPr marL="0" indent="0">
                        <a:lnSpc>
                          <a:spcPct val="107000"/>
                        </a:lnSpc>
                        <a:spcAft>
                          <a:spcPts val="0"/>
                        </a:spcAft>
                        <a:buNone/>
                      </a:pPr>
                      <a:r>
                        <a:rPr lang="en-GB" sz="1600">
                          <a:effectLst/>
                        </a:rPr>
                        <a:t>Depreciation based solely on obsolescence over time, linked to product cycles of relevant products. Driven by demand and consumers, rather than owners.</a:t>
                      </a:r>
                      <a:endParaRPr lang="en-GB" sz="1600">
                        <a:effectLst/>
                        <a:latin typeface="Calibri"/>
                        <a:ea typeface="Calibri" panose="020F0502020204030204" pitchFamily="34" charset="0"/>
                        <a:cs typeface="Times New Roman"/>
                      </a:endParaRPr>
                    </a:p>
                  </a:txBody>
                  <a:tcPr marL="11897" marR="11897" marT="0" marB="0" anchor="b"/>
                </a:tc>
                <a:extLst>
                  <a:ext uri="{0D108BD9-81ED-4DB2-BD59-A6C34878D82A}">
                    <a16:rowId xmlns:a16="http://schemas.microsoft.com/office/drawing/2014/main" val="3690941524"/>
                  </a:ext>
                </a:extLst>
              </a:tr>
            </a:tbl>
          </a:graphicData>
        </a:graphic>
      </p:graphicFrame>
    </p:spTree>
    <p:extLst>
      <p:ext uri="{BB962C8B-B14F-4D97-AF65-F5344CB8AC3E}">
        <p14:creationId xmlns:p14="http://schemas.microsoft.com/office/powerpoint/2010/main" val="425357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3617E6-75A1-46A4-9020-EED6BBF967C4}"/>
              </a:ext>
            </a:extLst>
          </p:cNvPr>
          <p:cNvSpPr>
            <a:spLocks noGrp="1"/>
          </p:cNvSpPr>
          <p:nvPr>
            <p:ph type="title"/>
          </p:nvPr>
        </p:nvSpPr>
        <p:spPr>
          <a:xfrm>
            <a:off x="838200" y="569825"/>
            <a:ext cx="10515600" cy="978729"/>
          </a:xfrm>
        </p:spPr>
        <p:txBody>
          <a:bodyPr/>
          <a:lstStyle/>
          <a:p>
            <a:r>
              <a:rPr lang="en-GB" dirty="0"/>
              <a:t>Proportion of hours worked at home</a:t>
            </a:r>
            <a:br>
              <a:rPr lang="en-GB" dirty="0"/>
            </a:br>
            <a:r>
              <a:rPr lang="en-GB" sz="2800" dirty="0"/>
              <a:t>(Inverse of buildings utilisation)</a:t>
            </a:r>
            <a:endParaRPr lang="en-GB" dirty="0"/>
          </a:p>
        </p:txBody>
      </p:sp>
      <p:sp>
        <p:nvSpPr>
          <p:cNvPr id="5" name="Date Placeholder 4">
            <a:extLst>
              <a:ext uri="{FF2B5EF4-FFF2-40B4-BE49-F238E27FC236}">
                <a16:creationId xmlns:a16="http://schemas.microsoft.com/office/drawing/2014/main" id="{95B48A63-D75A-446E-926A-191577B4294F}"/>
              </a:ext>
            </a:extLst>
          </p:cNvPr>
          <p:cNvSpPr>
            <a:spLocks noGrp="1"/>
          </p:cNvSpPr>
          <p:nvPr>
            <p:ph type="dt" sz="half" idx="4294967295"/>
          </p:nvPr>
        </p:nvSpPr>
        <p:spPr>
          <a:xfrm>
            <a:off x="9448800" y="6534150"/>
            <a:ext cx="2743200" cy="365125"/>
          </a:xfrm>
        </p:spPr>
        <p:txBody>
          <a:bodyPr/>
          <a:lstStyle/>
          <a:p>
            <a:fld id="{7608933B-0BE2-4884-97A2-F0B698E55D86}" type="datetime3">
              <a:rPr lang="en-US" smtClean="0"/>
              <a:t>17 March 2022</a:t>
            </a:fld>
            <a:endParaRPr lang="en-US" dirty="0"/>
          </a:p>
        </p:txBody>
      </p:sp>
      <p:graphicFrame>
        <p:nvGraphicFramePr>
          <p:cNvPr id="8" name="Content Placeholder 7">
            <a:extLst>
              <a:ext uri="{FF2B5EF4-FFF2-40B4-BE49-F238E27FC236}">
                <a16:creationId xmlns:a16="http://schemas.microsoft.com/office/drawing/2014/main" id="{57C619A6-6F64-4A5D-8077-424ADB154094}"/>
              </a:ext>
            </a:extLst>
          </p:cNvPr>
          <p:cNvGraphicFramePr>
            <a:graphicFrameLocks noGrp="1"/>
          </p:cNvGraphicFramePr>
          <p:nvPr>
            <p:ph idx="1"/>
            <p:extLst>
              <p:ext uri="{D42A27DB-BD31-4B8C-83A1-F6EECF244321}">
                <p14:modId xmlns:p14="http://schemas.microsoft.com/office/powerpoint/2010/main" val="2354162658"/>
              </p:ext>
            </p:extLst>
          </p:nvPr>
        </p:nvGraphicFramePr>
        <p:xfrm>
          <a:off x="838200" y="1628775"/>
          <a:ext cx="10515600" cy="42481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2109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ABFA-5D2A-41C9-9881-FFD355A53CBD}"/>
              </a:ext>
            </a:extLst>
          </p:cNvPr>
          <p:cNvSpPr>
            <a:spLocks noGrp="1"/>
          </p:cNvSpPr>
          <p:nvPr>
            <p:ph type="title"/>
          </p:nvPr>
        </p:nvSpPr>
        <p:spPr>
          <a:xfrm>
            <a:off x="838192" y="323223"/>
            <a:ext cx="10591807" cy="978729"/>
          </a:xfrm>
        </p:spPr>
        <p:txBody>
          <a:bodyPr/>
          <a:lstStyle/>
          <a:p>
            <a:r>
              <a:rPr lang="en-GB" sz="3200" dirty="0"/>
              <a:t>Pros and cons to various implementation approaches in capital services and MFP measures</a:t>
            </a:r>
          </a:p>
        </p:txBody>
      </p:sp>
      <p:graphicFrame>
        <p:nvGraphicFramePr>
          <p:cNvPr id="3" name="Content Placeholder 2">
            <a:extLst>
              <a:ext uri="{FF2B5EF4-FFF2-40B4-BE49-F238E27FC236}">
                <a16:creationId xmlns:a16="http://schemas.microsoft.com/office/drawing/2014/main" id="{D2D39183-144C-467D-AEB0-00E58882F631}"/>
              </a:ext>
            </a:extLst>
          </p:cNvPr>
          <p:cNvGraphicFramePr>
            <a:graphicFrameLocks noGrp="1"/>
          </p:cNvGraphicFramePr>
          <p:nvPr>
            <p:ph idx="1"/>
            <p:extLst>
              <p:ext uri="{D42A27DB-BD31-4B8C-83A1-F6EECF244321}">
                <p14:modId xmlns:p14="http://schemas.microsoft.com/office/powerpoint/2010/main" val="612534753"/>
              </p:ext>
            </p:extLst>
          </p:nvPr>
        </p:nvGraphicFramePr>
        <p:xfrm>
          <a:off x="838203" y="1301952"/>
          <a:ext cx="10515594" cy="4636772"/>
        </p:xfrm>
        <a:graphic>
          <a:graphicData uri="http://schemas.openxmlformats.org/drawingml/2006/table">
            <a:tbl>
              <a:tblPr firstRow="1" firstCol="1" bandRow="1">
                <a:tableStyleId>{5940675A-B579-460E-94D1-54222C63F5DA}</a:tableStyleId>
              </a:tblPr>
              <a:tblGrid>
                <a:gridCol w="2371722">
                  <a:extLst>
                    <a:ext uri="{9D8B030D-6E8A-4147-A177-3AD203B41FA5}">
                      <a16:colId xmlns:a16="http://schemas.microsoft.com/office/drawing/2014/main" val="678795660"/>
                    </a:ext>
                  </a:extLst>
                </a:gridCol>
                <a:gridCol w="5000625">
                  <a:extLst>
                    <a:ext uri="{9D8B030D-6E8A-4147-A177-3AD203B41FA5}">
                      <a16:colId xmlns:a16="http://schemas.microsoft.com/office/drawing/2014/main" val="257264446"/>
                    </a:ext>
                  </a:extLst>
                </a:gridCol>
                <a:gridCol w="3143247">
                  <a:extLst>
                    <a:ext uri="{9D8B030D-6E8A-4147-A177-3AD203B41FA5}">
                      <a16:colId xmlns:a16="http://schemas.microsoft.com/office/drawing/2014/main" val="2348833440"/>
                    </a:ext>
                  </a:extLst>
                </a:gridCol>
              </a:tblGrid>
              <a:tr h="210290">
                <a:tc>
                  <a:txBody>
                    <a:bodyPr/>
                    <a:lstStyle/>
                    <a:p>
                      <a:pPr>
                        <a:lnSpc>
                          <a:spcPct val="107000"/>
                        </a:lnSpc>
                        <a:spcAft>
                          <a:spcPts val="0"/>
                        </a:spcAft>
                      </a:pPr>
                      <a:r>
                        <a:rPr lang="en-GB" sz="1800" b="1" dirty="0">
                          <a:effectLst/>
                        </a:rPr>
                        <a:t>Approach</a:t>
                      </a:r>
                      <a:endParaRPr lang="en-GB" sz="1800" b="1" dirty="0">
                        <a:effectLst/>
                        <a:latin typeface="Calibri"/>
                        <a:ea typeface="Calibri" panose="020F0502020204030204" pitchFamily="34" charset="0"/>
                        <a:cs typeface="Times New Roman"/>
                      </a:endParaRPr>
                    </a:p>
                  </a:txBody>
                  <a:tcPr marL="9443" marR="9443" marT="0" marB="0"/>
                </a:tc>
                <a:tc>
                  <a:txBody>
                    <a:bodyPr/>
                    <a:lstStyle/>
                    <a:p>
                      <a:pPr>
                        <a:lnSpc>
                          <a:spcPct val="107000"/>
                        </a:lnSpc>
                        <a:spcAft>
                          <a:spcPts val="0"/>
                        </a:spcAft>
                      </a:pPr>
                      <a:r>
                        <a:rPr lang="en-GB" sz="1800" b="1">
                          <a:effectLst/>
                        </a:rPr>
                        <a:t>Pros</a:t>
                      </a:r>
                      <a:endParaRPr lang="en-GB" sz="1800" b="1">
                        <a:effectLst/>
                        <a:latin typeface="Calibri"/>
                        <a:ea typeface="Calibri" panose="020F0502020204030204" pitchFamily="34" charset="0"/>
                        <a:cs typeface="Times New Roman"/>
                      </a:endParaRPr>
                    </a:p>
                  </a:txBody>
                  <a:tcPr marL="9443" marR="9443" marT="0" marB="0"/>
                </a:tc>
                <a:tc>
                  <a:txBody>
                    <a:bodyPr/>
                    <a:lstStyle/>
                    <a:p>
                      <a:pPr>
                        <a:lnSpc>
                          <a:spcPct val="107000"/>
                        </a:lnSpc>
                        <a:spcAft>
                          <a:spcPts val="0"/>
                        </a:spcAft>
                      </a:pPr>
                      <a:r>
                        <a:rPr lang="en-GB" sz="1800" b="1">
                          <a:effectLst/>
                        </a:rPr>
                        <a:t>Cons</a:t>
                      </a:r>
                      <a:endParaRPr lang="en-GB" sz="1800" b="1">
                        <a:effectLst/>
                        <a:latin typeface="Calibri"/>
                        <a:ea typeface="Calibri" panose="020F0502020204030204" pitchFamily="34" charset="0"/>
                        <a:cs typeface="Times New Roman"/>
                      </a:endParaRPr>
                    </a:p>
                  </a:txBody>
                  <a:tcPr marL="9443" marR="9443" marT="0" marB="0"/>
                </a:tc>
                <a:extLst>
                  <a:ext uri="{0D108BD9-81ED-4DB2-BD59-A6C34878D82A}">
                    <a16:rowId xmlns:a16="http://schemas.microsoft.com/office/drawing/2014/main" val="2643555148"/>
                  </a:ext>
                </a:extLst>
              </a:tr>
              <a:tr h="874662">
                <a:tc>
                  <a:txBody>
                    <a:bodyPr/>
                    <a:lstStyle/>
                    <a:p>
                      <a:pPr>
                        <a:lnSpc>
                          <a:spcPct val="107000"/>
                        </a:lnSpc>
                        <a:spcAft>
                          <a:spcPts val="0"/>
                        </a:spcAft>
                      </a:pPr>
                      <a:r>
                        <a:rPr lang="en-GB" sz="1800">
                          <a:effectLst/>
                        </a:rPr>
                        <a:t>Implement across full time series</a:t>
                      </a:r>
                      <a:endParaRPr lang="en-GB" sz="1800">
                        <a:effectLst/>
                        <a:latin typeface="Calibri"/>
                        <a:ea typeface="Calibri" panose="020F0502020204030204" pitchFamily="34" charset="0"/>
                        <a:cs typeface="Times New Roman"/>
                      </a:endParaRPr>
                    </a:p>
                  </a:txBody>
                  <a:tcPr marL="9443" marR="9443" marT="0" marB="0" anchor="ctr"/>
                </a:tc>
                <a:tc>
                  <a:txBody>
                    <a:bodyPr/>
                    <a:lstStyle/>
                    <a:p>
                      <a:pPr marL="342900" lvl="0" indent="-342900">
                        <a:lnSpc>
                          <a:spcPct val="107000"/>
                        </a:lnSpc>
                        <a:spcAft>
                          <a:spcPts val="0"/>
                        </a:spcAft>
                        <a:buFont typeface="Symbol" panose="05050102010706020507" pitchFamily="18" charset="2"/>
                        <a:buChar char=""/>
                      </a:pPr>
                      <a:r>
                        <a:rPr lang="en-GB" sz="1800" dirty="0">
                          <a:effectLst/>
                        </a:rPr>
                        <a:t>Clear</a:t>
                      </a:r>
                    </a:p>
                    <a:p>
                      <a:pPr marL="342900" lvl="0" indent="-342900">
                        <a:lnSpc>
                          <a:spcPct val="107000"/>
                        </a:lnSpc>
                        <a:spcAft>
                          <a:spcPts val="0"/>
                        </a:spcAft>
                        <a:buFont typeface="Symbol" panose="05050102010706020507" pitchFamily="18" charset="2"/>
                        <a:buChar char=""/>
                      </a:pPr>
                      <a:r>
                        <a:rPr lang="en-GB" sz="1800" dirty="0">
                          <a:effectLst/>
                        </a:rPr>
                        <a:t>No need to decide ‘when counts’</a:t>
                      </a:r>
                      <a:endParaRPr lang="en-GB" sz="1800" dirty="0">
                        <a:effectLst/>
                        <a:latin typeface="Calibri"/>
                        <a:ea typeface="Calibri" panose="020F0502020204030204" pitchFamily="34" charset="0"/>
                        <a:cs typeface="Times New Roman"/>
                      </a:endParaRPr>
                    </a:p>
                  </a:txBody>
                  <a:tcPr marL="9443" marR="9443" marT="0" marB="0"/>
                </a:tc>
                <a:tc>
                  <a:txBody>
                    <a:bodyPr/>
                    <a:lstStyle/>
                    <a:p>
                      <a:pPr marL="342900" lvl="0" indent="-342900">
                        <a:lnSpc>
                          <a:spcPct val="107000"/>
                        </a:lnSpc>
                        <a:spcAft>
                          <a:spcPts val="0"/>
                        </a:spcAft>
                        <a:buFont typeface="Symbol" panose="05050102010706020507" pitchFamily="18" charset="2"/>
                        <a:buChar char=""/>
                      </a:pPr>
                      <a:r>
                        <a:rPr lang="en-GB" sz="1800">
                          <a:effectLst/>
                        </a:rPr>
                        <a:t>Variation outside of ‘shocks’ could just be noise – may reduce intelligence of MFP</a:t>
                      </a:r>
                      <a:endParaRPr lang="en-GB" sz="1800">
                        <a:effectLst/>
                        <a:latin typeface="Calibri"/>
                        <a:ea typeface="Calibri" panose="020F0502020204030204" pitchFamily="34" charset="0"/>
                        <a:cs typeface="Times New Roman"/>
                      </a:endParaRPr>
                    </a:p>
                  </a:txBody>
                  <a:tcPr marL="9443" marR="9443" marT="0" marB="0"/>
                </a:tc>
                <a:extLst>
                  <a:ext uri="{0D108BD9-81ED-4DB2-BD59-A6C34878D82A}">
                    <a16:rowId xmlns:a16="http://schemas.microsoft.com/office/drawing/2014/main" val="3077336482"/>
                  </a:ext>
                </a:extLst>
              </a:tr>
              <a:tr h="1096119">
                <a:tc>
                  <a:txBody>
                    <a:bodyPr/>
                    <a:lstStyle/>
                    <a:p>
                      <a:pPr>
                        <a:lnSpc>
                          <a:spcPct val="107000"/>
                        </a:lnSpc>
                        <a:spcAft>
                          <a:spcPts val="0"/>
                        </a:spcAft>
                      </a:pPr>
                      <a:r>
                        <a:rPr lang="en-GB" sz="1800">
                          <a:effectLst/>
                        </a:rPr>
                        <a:t>Implement only during economic downturns (2008/09, pandemic, maybe others)</a:t>
                      </a:r>
                      <a:endParaRPr lang="en-GB" sz="1800">
                        <a:effectLst/>
                        <a:latin typeface="Calibri"/>
                        <a:ea typeface="Calibri" panose="020F0502020204030204" pitchFamily="34" charset="0"/>
                        <a:cs typeface="Times New Roman"/>
                      </a:endParaRPr>
                    </a:p>
                  </a:txBody>
                  <a:tcPr marL="9443" marR="9443" marT="0" marB="0" anchor="ctr"/>
                </a:tc>
                <a:tc>
                  <a:txBody>
                    <a:bodyPr/>
                    <a:lstStyle/>
                    <a:p>
                      <a:pPr marL="342900" lvl="0" indent="-342900">
                        <a:lnSpc>
                          <a:spcPct val="107000"/>
                        </a:lnSpc>
                        <a:spcAft>
                          <a:spcPts val="0"/>
                        </a:spcAft>
                        <a:buFont typeface="Symbol" panose="05050102010706020507" pitchFamily="18" charset="2"/>
                        <a:buChar char=""/>
                      </a:pPr>
                      <a:r>
                        <a:rPr lang="en-GB" sz="1800">
                          <a:effectLst/>
                        </a:rPr>
                        <a:t>Remove some pro-cyclicality in MFP</a:t>
                      </a:r>
                    </a:p>
                    <a:p>
                      <a:pPr marL="342900" lvl="0" indent="-342900">
                        <a:lnSpc>
                          <a:spcPct val="107000"/>
                        </a:lnSpc>
                        <a:spcAft>
                          <a:spcPts val="0"/>
                        </a:spcAft>
                        <a:buFont typeface="Symbol" panose="05050102010706020507" pitchFamily="18" charset="2"/>
                        <a:buChar char=""/>
                      </a:pPr>
                      <a:r>
                        <a:rPr lang="en-GB" sz="1800">
                          <a:effectLst/>
                        </a:rPr>
                        <a:t>Avoids introducing noise outside of economic downturns</a:t>
                      </a:r>
                      <a:endParaRPr lang="en-GB" sz="1800">
                        <a:effectLst/>
                        <a:latin typeface="Calibri"/>
                        <a:ea typeface="Calibri" panose="020F0502020204030204" pitchFamily="34" charset="0"/>
                        <a:cs typeface="Times New Roman"/>
                      </a:endParaRPr>
                    </a:p>
                  </a:txBody>
                  <a:tcPr marL="9443" marR="9443" marT="0" marB="0"/>
                </a:tc>
                <a:tc>
                  <a:txBody>
                    <a:bodyPr/>
                    <a:lstStyle/>
                    <a:p>
                      <a:pPr marL="342900" lvl="0" indent="-342900">
                        <a:lnSpc>
                          <a:spcPct val="107000"/>
                        </a:lnSpc>
                        <a:spcAft>
                          <a:spcPts val="0"/>
                        </a:spcAft>
                        <a:buFont typeface="Symbol" panose="05050102010706020507" pitchFamily="18" charset="2"/>
                        <a:buChar char=""/>
                      </a:pPr>
                      <a:r>
                        <a:rPr lang="en-GB" sz="1800">
                          <a:effectLst/>
                        </a:rPr>
                        <a:t>Creates internal inconsistency</a:t>
                      </a:r>
                    </a:p>
                    <a:p>
                      <a:pPr marL="342900" lvl="0" indent="-342900">
                        <a:lnSpc>
                          <a:spcPct val="107000"/>
                        </a:lnSpc>
                        <a:spcAft>
                          <a:spcPts val="0"/>
                        </a:spcAft>
                        <a:buFont typeface="Symbol" panose="05050102010706020507" pitchFamily="18" charset="2"/>
                        <a:buChar char=""/>
                      </a:pPr>
                      <a:r>
                        <a:rPr lang="en-GB" sz="1800">
                          <a:effectLst/>
                        </a:rPr>
                        <a:t>Requires a decision on what to implement – ‘when counts’?</a:t>
                      </a:r>
                      <a:endParaRPr lang="en-GB" sz="1800">
                        <a:effectLst/>
                        <a:latin typeface="Calibri"/>
                        <a:ea typeface="Calibri" panose="020F0502020204030204" pitchFamily="34" charset="0"/>
                        <a:cs typeface="Times New Roman"/>
                      </a:endParaRPr>
                    </a:p>
                  </a:txBody>
                  <a:tcPr marL="9443" marR="9443" marT="0" marB="0"/>
                </a:tc>
                <a:extLst>
                  <a:ext uri="{0D108BD9-81ED-4DB2-BD59-A6C34878D82A}">
                    <a16:rowId xmlns:a16="http://schemas.microsoft.com/office/drawing/2014/main" val="3792349256"/>
                  </a:ext>
                </a:extLst>
              </a:tr>
              <a:tr h="1317577">
                <a:tc>
                  <a:txBody>
                    <a:bodyPr/>
                    <a:lstStyle/>
                    <a:p>
                      <a:pPr>
                        <a:lnSpc>
                          <a:spcPct val="107000"/>
                        </a:lnSpc>
                        <a:spcAft>
                          <a:spcPts val="0"/>
                        </a:spcAft>
                      </a:pPr>
                      <a:r>
                        <a:rPr lang="en-GB" sz="1800">
                          <a:effectLst/>
                        </a:rPr>
                        <a:t>Implement only during the pandemic period</a:t>
                      </a:r>
                      <a:endParaRPr lang="en-GB" sz="1800">
                        <a:effectLst/>
                        <a:latin typeface="Calibri"/>
                        <a:ea typeface="Calibri" panose="020F0502020204030204" pitchFamily="34" charset="0"/>
                        <a:cs typeface="Times New Roman"/>
                      </a:endParaRPr>
                    </a:p>
                  </a:txBody>
                  <a:tcPr marL="9443" marR="9443" marT="0" marB="0" anchor="ctr"/>
                </a:tc>
                <a:tc>
                  <a:txBody>
                    <a:bodyPr/>
                    <a:lstStyle/>
                    <a:p>
                      <a:pPr marL="342900" lvl="0" indent="-342900">
                        <a:lnSpc>
                          <a:spcPct val="107000"/>
                        </a:lnSpc>
                        <a:spcAft>
                          <a:spcPts val="0"/>
                        </a:spcAft>
                        <a:buFont typeface="Symbol" panose="05050102010706020507" pitchFamily="18" charset="2"/>
                        <a:buChar char=""/>
                      </a:pPr>
                      <a:r>
                        <a:rPr lang="en-GB" sz="1800">
                          <a:effectLst/>
                        </a:rPr>
                        <a:t>Unprecedented shock – not to adjust reduces interpretability of MFP</a:t>
                      </a:r>
                    </a:p>
                    <a:p>
                      <a:pPr marL="342900" lvl="0" indent="-342900">
                        <a:lnSpc>
                          <a:spcPct val="107000"/>
                        </a:lnSpc>
                        <a:spcAft>
                          <a:spcPts val="0"/>
                        </a:spcAft>
                        <a:buFont typeface="Symbol" panose="05050102010706020507" pitchFamily="18" charset="2"/>
                        <a:buChar char=""/>
                      </a:pPr>
                      <a:r>
                        <a:rPr lang="en-GB" sz="1800">
                          <a:effectLst/>
                        </a:rPr>
                        <a:t>Avoids introducing noise outside of economic downturns</a:t>
                      </a:r>
                    </a:p>
                    <a:p>
                      <a:pPr marL="342900" lvl="0" indent="-342900">
                        <a:lnSpc>
                          <a:spcPct val="107000"/>
                        </a:lnSpc>
                        <a:spcAft>
                          <a:spcPts val="0"/>
                        </a:spcAft>
                        <a:buFont typeface="Symbol" panose="05050102010706020507" pitchFamily="18" charset="2"/>
                        <a:buChar char=""/>
                      </a:pPr>
                      <a:r>
                        <a:rPr lang="en-GB" sz="1800">
                          <a:effectLst/>
                        </a:rPr>
                        <a:t>No major decisions to make on ‘when counts’ </a:t>
                      </a:r>
                      <a:endParaRPr lang="en-GB" sz="1800">
                        <a:effectLst/>
                        <a:latin typeface="Calibri"/>
                        <a:ea typeface="Calibri" panose="020F0502020204030204" pitchFamily="34" charset="0"/>
                        <a:cs typeface="Times New Roman"/>
                      </a:endParaRPr>
                    </a:p>
                  </a:txBody>
                  <a:tcPr marL="9443" marR="9443" marT="0" marB="0"/>
                </a:tc>
                <a:tc>
                  <a:txBody>
                    <a:bodyPr/>
                    <a:lstStyle/>
                    <a:p>
                      <a:pPr marL="342900" lvl="0" indent="-342900">
                        <a:lnSpc>
                          <a:spcPct val="107000"/>
                        </a:lnSpc>
                        <a:spcAft>
                          <a:spcPts val="0"/>
                        </a:spcAft>
                        <a:buFont typeface="Symbol" panose="05050102010706020507" pitchFamily="18" charset="2"/>
                        <a:buChar char=""/>
                      </a:pPr>
                      <a:r>
                        <a:rPr lang="en-GB" sz="1800" dirty="0">
                          <a:effectLst/>
                        </a:rPr>
                        <a:t>Need to decide when pandemic period starts and ends</a:t>
                      </a:r>
                    </a:p>
                    <a:p>
                      <a:pPr marL="342900" lvl="0" indent="-342900">
                        <a:lnSpc>
                          <a:spcPct val="107000"/>
                        </a:lnSpc>
                        <a:spcAft>
                          <a:spcPts val="0"/>
                        </a:spcAft>
                        <a:buFont typeface="Symbol" panose="05050102010706020507" pitchFamily="18" charset="2"/>
                        <a:buChar char=""/>
                      </a:pPr>
                      <a:r>
                        <a:rPr lang="en-GB" sz="1800" dirty="0">
                          <a:effectLst/>
                        </a:rPr>
                        <a:t>Creates internal inconsistency</a:t>
                      </a:r>
                      <a:endParaRPr lang="en-GB" sz="1800" dirty="0">
                        <a:effectLst/>
                        <a:latin typeface="Calibri"/>
                        <a:ea typeface="Calibri" panose="020F0502020204030204" pitchFamily="34" charset="0"/>
                        <a:cs typeface="Times New Roman"/>
                      </a:endParaRPr>
                    </a:p>
                  </a:txBody>
                  <a:tcPr marL="9443" marR="9443" marT="0" marB="0"/>
                </a:tc>
                <a:extLst>
                  <a:ext uri="{0D108BD9-81ED-4DB2-BD59-A6C34878D82A}">
                    <a16:rowId xmlns:a16="http://schemas.microsoft.com/office/drawing/2014/main" val="1363920797"/>
                  </a:ext>
                </a:extLst>
              </a:tr>
            </a:tbl>
          </a:graphicData>
        </a:graphic>
      </p:graphicFrame>
    </p:spTree>
    <p:extLst>
      <p:ext uri="{BB962C8B-B14F-4D97-AF65-F5344CB8AC3E}">
        <p14:creationId xmlns:p14="http://schemas.microsoft.com/office/powerpoint/2010/main" val="290840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87C385-EF00-4B34-995D-15880C1BD5DE}"/>
              </a:ext>
            </a:extLst>
          </p:cNvPr>
          <p:cNvSpPr>
            <a:spLocks noGrp="1"/>
          </p:cNvSpPr>
          <p:nvPr>
            <p:ph idx="1"/>
          </p:nvPr>
        </p:nvSpPr>
        <p:spPr>
          <a:xfrm>
            <a:off x="838200" y="698956"/>
            <a:ext cx="10515600" cy="468141"/>
          </a:xfrm>
        </p:spPr>
        <p:txBody>
          <a:bodyPr/>
          <a:lstStyle/>
          <a:p>
            <a:r>
              <a:rPr lang="en-GB" b="1" dirty="0"/>
              <a:t>Hours worked</a:t>
            </a:r>
            <a:r>
              <a:rPr lang="en-GB" dirty="0"/>
              <a:t>: </a:t>
            </a:r>
            <a:r>
              <a:rPr lang="en-GB" sz="2200" dirty="0"/>
              <a:t>Total actual hours worked, whole economy, seasonally adjusted</a:t>
            </a:r>
          </a:p>
        </p:txBody>
      </p:sp>
      <p:sp>
        <p:nvSpPr>
          <p:cNvPr id="6" name="TextBox 5">
            <a:extLst>
              <a:ext uri="{FF2B5EF4-FFF2-40B4-BE49-F238E27FC236}">
                <a16:creationId xmlns:a16="http://schemas.microsoft.com/office/drawing/2014/main" id="{2BD28E4F-7694-4866-A9C5-A607E925097A}"/>
              </a:ext>
            </a:extLst>
          </p:cNvPr>
          <p:cNvSpPr txBox="1"/>
          <p:nvPr/>
        </p:nvSpPr>
        <p:spPr>
          <a:xfrm>
            <a:off x="600074" y="1167097"/>
            <a:ext cx="1466107" cy="307777"/>
          </a:xfrm>
          <a:prstGeom prst="rect">
            <a:avLst/>
          </a:prstGeom>
        </p:spPr>
        <p:txBody>
          <a:bodyPr vert="horz" wrap="none" lIns="0" tIns="45720" rIns="91440" bIns="45720" rtlCol="0" anchor="b" anchorCtr="0">
            <a:spAutoFit/>
          </a:bodyPr>
          <a:lstStyle/>
          <a:p>
            <a:pPr algn="l"/>
            <a:r>
              <a:rPr lang="en-GB" sz="1400" dirty="0">
                <a:solidFill>
                  <a:schemeClr val="bg1">
                    <a:lumMod val="50000"/>
                  </a:schemeClr>
                </a:solidFill>
                <a:latin typeface="Arial" panose="020B0604020202020204" pitchFamily="34" charset="0"/>
                <a:cs typeface="Arial" panose="020B0604020202020204" pitchFamily="34" charset="0"/>
              </a:rPr>
              <a:t>Millions per week</a:t>
            </a:r>
          </a:p>
        </p:txBody>
      </p:sp>
      <p:graphicFrame>
        <p:nvGraphicFramePr>
          <p:cNvPr id="7" name="Chart 6">
            <a:extLst>
              <a:ext uri="{FF2B5EF4-FFF2-40B4-BE49-F238E27FC236}">
                <a16:creationId xmlns:a16="http://schemas.microsoft.com/office/drawing/2014/main" id="{14EAE79E-D34E-48F9-9665-CD41A6B599BA}"/>
              </a:ext>
            </a:extLst>
          </p:cNvPr>
          <p:cNvGraphicFramePr>
            <a:graphicFrameLocks/>
          </p:cNvGraphicFramePr>
          <p:nvPr>
            <p:extLst>
              <p:ext uri="{D42A27DB-BD31-4B8C-83A1-F6EECF244321}">
                <p14:modId xmlns:p14="http://schemas.microsoft.com/office/powerpoint/2010/main" val="2694894072"/>
              </p:ext>
            </p:extLst>
          </p:nvPr>
        </p:nvGraphicFramePr>
        <p:xfrm>
          <a:off x="838200" y="1474874"/>
          <a:ext cx="10315575" cy="43449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609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073E8A-207A-4E67-90CE-EEE947F9D00F}"/>
              </a:ext>
            </a:extLst>
          </p:cNvPr>
          <p:cNvSpPr>
            <a:spLocks noGrp="1"/>
          </p:cNvSpPr>
          <p:nvPr>
            <p:ph idx="1"/>
          </p:nvPr>
        </p:nvSpPr>
        <p:spPr/>
        <p:txBody>
          <a:bodyPr/>
          <a:lstStyle/>
          <a:p>
            <a:r>
              <a:rPr lang="en-GB" b="1" dirty="0"/>
              <a:t>Business investment</a:t>
            </a:r>
            <a:r>
              <a:rPr lang="en-GB" dirty="0"/>
              <a:t>: </a:t>
            </a:r>
            <a:r>
              <a:rPr lang="en-GB" sz="2200" dirty="0"/>
              <a:t>Chained Volume Measure, seasonally adjusted</a:t>
            </a:r>
          </a:p>
        </p:txBody>
      </p:sp>
      <p:sp>
        <p:nvSpPr>
          <p:cNvPr id="6" name="TextBox 5">
            <a:extLst>
              <a:ext uri="{FF2B5EF4-FFF2-40B4-BE49-F238E27FC236}">
                <a16:creationId xmlns:a16="http://schemas.microsoft.com/office/drawing/2014/main" id="{809BD5E5-E03B-4A62-9BBE-426EAFCF45FD}"/>
              </a:ext>
            </a:extLst>
          </p:cNvPr>
          <p:cNvSpPr txBox="1"/>
          <p:nvPr/>
        </p:nvSpPr>
        <p:spPr>
          <a:xfrm>
            <a:off x="838199" y="1194171"/>
            <a:ext cx="908262" cy="307777"/>
          </a:xfrm>
          <a:prstGeom prst="rect">
            <a:avLst/>
          </a:prstGeom>
        </p:spPr>
        <p:txBody>
          <a:bodyPr vert="horz" wrap="none" lIns="0" tIns="45720" rIns="91440" bIns="45720" rtlCol="0" anchor="b" anchorCtr="0">
            <a:spAutoFit/>
          </a:bodyPr>
          <a:lstStyle/>
          <a:p>
            <a:pPr algn="l"/>
            <a:r>
              <a:rPr lang="en-GB" sz="1400" dirty="0">
                <a:solidFill>
                  <a:schemeClr val="bg1">
                    <a:lumMod val="50000"/>
                  </a:schemeClr>
                </a:solidFill>
                <a:latin typeface="Arial" panose="020B0604020202020204" pitchFamily="34" charset="0"/>
                <a:cs typeface="Arial" panose="020B0604020202020204" pitchFamily="34" charset="0"/>
              </a:rPr>
              <a:t>£m (CVM)</a:t>
            </a:r>
          </a:p>
        </p:txBody>
      </p:sp>
      <p:graphicFrame>
        <p:nvGraphicFramePr>
          <p:cNvPr id="7" name="Chart 6">
            <a:extLst>
              <a:ext uri="{FF2B5EF4-FFF2-40B4-BE49-F238E27FC236}">
                <a16:creationId xmlns:a16="http://schemas.microsoft.com/office/drawing/2014/main" id="{BCC430A7-1965-4C24-92A1-5C92ADDC8CB8}"/>
              </a:ext>
            </a:extLst>
          </p:cNvPr>
          <p:cNvGraphicFramePr>
            <a:graphicFrameLocks/>
          </p:cNvGraphicFramePr>
          <p:nvPr>
            <p:extLst>
              <p:ext uri="{D42A27DB-BD31-4B8C-83A1-F6EECF244321}">
                <p14:modId xmlns:p14="http://schemas.microsoft.com/office/powerpoint/2010/main" val="2227757390"/>
              </p:ext>
            </p:extLst>
          </p:nvPr>
        </p:nvGraphicFramePr>
        <p:xfrm>
          <a:off x="838199" y="1529022"/>
          <a:ext cx="10010776" cy="4271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508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BE202A-56CD-4C31-8181-97CDE3ADBAE0}"/>
              </a:ext>
            </a:extLst>
          </p:cNvPr>
          <p:cNvSpPr>
            <a:spLocks noGrp="1"/>
          </p:cNvSpPr>
          <p:nvPr>
            <p:ph idx="1"/>
          </p:nvPr>
        </p:nvSpPr>
        <p:spPr>
          <a:xfrm>
            <a:off x="838200" y="698956"/>
            <a:ext cx="10515600" cy="468141"/>
          </a:xfrm>
        </p:spPr>
        <p:txBody>
          <a:bodyPr/>
          <a:lstStyle/>
          <a:p>
            <a:r>
              <a:rPr lang="en-GB" b="1" dirty="0"/>
              <a:t>Capital stock</a:t>
            </a:r>
            <a:r>
              <a:rPr lang="en-GB" dirty="0"/>
              <a:t>: </a:t>
            </a:r>
            <a:r>
              <a:rPr lang="en-GB" sz="2200" dirty="0"/>
              <a:t>Market sector, constant prices, not seasonally adjusted</a:t>
            </a:r>
          </a:p>
        </p:txBody>
      </p:sp>
      <p:sp>
        <p:nvSpPr>
          <p:cNvPr id="6" name="TextBox 5">
            <a:extLst>
              <a:ext uri="{FF2B5EF4-FFF2-40B4-BE49-F238E27FC236}">
                <a16:creationId xmlns:a16="http://schemas.microsoft.com/office/drawing/2014/main" id="{A65F4503-6C4E-40DB-97DB-15093AFCB7B9}"/>
              </a:ext>
            </a:extLst>
          </p:cNvPr>
          <p:cNvSpPr txBox="1"/>
          <p:nvPr/>
        </p:nvSpPr>
        <p:spPr>
          <a:xfrm>
            <a:off x="838200" y="1229269"/>
            <a:ext cx="749564" cy="307777"/>
          </a:xfrm>
          <a:prstGeom prst="rect">
            <a:avLst/>
          </a:prstGeom>
        </p:spPr>
        <p:txBody>
          <a:bodyPr vert="horz" wrap="none" lIns="0" tIns="45720" rIns="91440" bIns="45720" rtlCol="0" anchor="b" anchorCtr="0">
            <a:spAutoFit/>
          </a:bodyPr>
          <a:lstStyle/>
          <a:p>
            <a:pPr algn="l"/>
            <a:r>
              <a:rPr lang="en-GB" sz="1400" dirty="0">
                <a:solidFill>
                  <a:schemeClr val="bg1">
                    <a:lumMod val="50000"/>
                  </a:schemeClr>
                </a:solidFill>
                <a:latin typeface="Arial" panose="020B0604020202020204" pitchFamily="34" charset="0"/>
                <a:cs typeface="Arial" panose="020B0604020202020204" pitchFamily="34" charset="0"/>
              </a:rPr>
              <a:t>£m (KP)</a:t>
            </a:r>
          </a:p>
        </p:txBody>
      </p:sp>
      <p:graphicFrame>
        <p:nvGraphicFramePr>
          <p:cNvPr id="7" name="Chart 6">
            <a:extLst>
              <a:ext uri="{FF2B5EF4-FFF2-40B4-BE49-F238E27FC236}">
                <a16:creationId xmlns:a16="http://schemas.microsoft.com/office/drawing/2014/main" id="{036B8DFE-A775-4CDA-820B-22049C107056}"/>
              </a:ext>
            </a:extLst>
          </p:cNvPr>
          <p:cNvGraphicFramePr>
            <a:graphicFrameLocks/>
          </p:cNvGraphicFramePr>
          <p:nvPr>
            <p:extLst>
              <p:ext uri="{D42A27DB-BD31-4B8C-83A1-F6EECF244321}">
                <p14:modId xmlns:p14="http://schemas.microsoft.com/office/powerpoint/2010/main" val="20578991"/>
              </p:ext>
            </p:extLst>
          </p:nvPr>
        </p:nvGraphicFramePr>
        <p:xfrm>
          <a:off x="590550" y="1599218"/>
          <a:ext cx="10325100" cy="42491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731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BE202A-56CD-4C31-8181-97CDE3ADBAE0}"/>
              </a:ext>
            </a:extLst>
          </p:cNvPr>
          <p:cNvSpPr>
            <a:spLocks noGrp="1"/>
          </p:cNvSpPr>
          <p:nvPr>
            <p:ph idx="1"/>
          </p:nvPr>
        </p:nvSpPr>
        <p:spPr>
          <a:xfrm>
            <a:off x="838200" y="698956"/>
            <a:ext cx="10515600" cy="468141"/>
          </a:xfrm>
        </p:spPr>
        <p:txBody>
          <a:bodyPr/>
          <a:lstStyle/>
          <a:p>
            <a:r>
              <a:rPr lang="en-GB" b="1" dirty="0">
                <a:solidFill>
                  <a:schemeClr val="accent1"/>
                </a:solidFill>
              </a:rPr>
              <a:t>GDP</a:t>
            </a:r>
            <a:r>
              <a:rPr lang="en-GB" b="1" dirty="0"/>
              <a:t>, </a:t>
            </a:r>
            <a:r>
              <a:rPr lang="en-GB" b="1" dirty="0">
                <a:solidFill>
                  <a:schemeClr val="accent2"/>
                </a:solidFill>
              </a:rPr>
              <a:t>hours worked</a:t>
            </a:r>
            <a:r>
              <a:rPr lang="en-GB" b="1" dirty="0"/>
              <a:t>, </a:t>
            </a:r>
            <a:r>
              <a:rPr lang="en-GB" b="1" dirty="0">
                <a:solidFill>
                  <a:schemeClr val="accent3"/>
                </a:solidFill>
              </a:rPr>
              <a:t>business investment</a:t>
            </a:r>
            <a:r>
              <a:rPr lang="en-GB" b="1" dirty="0"/>
              <a:t>, </a:t>
            </a:r>
            <a:r>
              <a:rPr lang="en-GB" b="1" dirty="0">
                <a:solidFill>
                  <a:schemeClr val="accent4"/>
                </a:solidFill>
              </a:rPr>
              <a:t>capital stock</a:t>
            </a:r>
            <a:endParaRPr lang="en-GB" sz="2200" dirty="0">
              <a:solidFill>
                <a:schemeClr val="accent4"/>
              </a:solidFill>
            </a:endParaRPr>
          </a:p>
        </p:txBody>
      </p:sp>
      <p:sp>
        <p:nvSpPr>
          <p:cNvPr id="6" name="TextBox 5">
            <a:extLst>
              <a:ext uri="{FF2B5EF4-FFF2-40B4-BE49-F238E27FC236}">
                <a16:creationId xmlns:a16="http://schemas.microsoft.com/office/drawing/2014/main" id="{A65F4503-6C4E-40DB-97DB-15093AFCB7B9}"/>
              </a:ext>
            </a:extLst>
          </p:cNvPr>
          <p:cNvSpPr txBox="1"/>
          <p:nvPr/>
        </p:nvSpPr>
        <p:spPr>
          <a:xfrm>
            <a:off x="666750" y="1229269"/>
            <a:ext cx="1478931" cy="307777"/>
          </a:xfrm>
          <a:prstGeom prst="rect">
            <a:avLst/>
          </a:prstGeom>
        </p:spPr>
        <p:txBody>
          <a:bodyPr vert="horz" wrap="none" lIns="0" tIns="45720" rIns="91440" bIns="45720" rtlCol="0" anchor="b" anchorCtr="0">
            <a:spAutoFit/>
          </a:bodyPr>
          <a:lstStyle/>
          <a:p>
            <a:pPr algn="l"/>
            <a:r>
              <a:rPr lang="en-GB" sz="1400" dirty="0">
                <a:solidFill>
                  <a:schemeClr val="bg1">
                    <a:lumMod val="50000"/>
                  </a:schemeClr>
                </a:solidFill>
                <a:latin typeface="Arial" panose="020B0604020202020204" pitchFamily="34" charset="0"/>
                <a:cs typeface="Arial" panose="020B0604020202020204" pitchFamily="34" charset="0"/>
              </a:rPr>
              <a:t>Index 2019 = 100</a:t>
            </a:r>
          </a:p>
        </p:txBody>
      </p:sp>
      <p:graphicFrame>
        <p:nvGraphicFramePr>
          <p:cNvPr id="5" name="Chart 4">
            <a:extLst>
              <a:ext uri="{FF2B5EF4-FFF2-40B4-BE49-F238E27FC236}">
                <a16:creationId xmlns:a16="http://schemas.microsoft.com/office/drawing/2014/main" id="{5800C0B0-61D1-4FA3-97AC-3EEB68FC1664}"/>
              </a:ext>
            </a:extLst>
          </p:cNvPr>
          <p:cNvGraphicFramePr>
            <a:graphicFrameLocks/>
          </p:cNvGraphicFramePr>
          <p:nvPr>
            <p:extLst>
              <p:ext uri="{D42A27DB-BD31-4B8C-83A1-F6EECF244321}">
                <p14:modId xmlns:p14="http://schemas.microsoft.com/office/powerpoint/2010/main" val="4161783317"/>
              </p:ext>
            </p:extLst>
          </p:nvPr>
        </p:nvGraphicFramePr>
        <p:xfrm>
          <a:off x="990600" y="1599218"/>
          <a:ext cx="9982200" cy="4211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113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7C841F-69DB-47B6-8223-E6A39F4E2FD6}"/>
              </a:ext>
            </a:extLst>
          </p:cNvPr>
          <p:cNvSpPr>
            <a:spLocks noGrp="1"/>
          </p:cNvSpPr>
          <p:nvPr>
            <p:ph idx="1"/>
          </p:nvPr>
        </p:nvSpPr>
        <p:spPr>
          <a:xfrm>
            <a:off x="838200" y="524821"/>
            <a:ext cx="10515600" cy="874407"/>
          </a:xfrm>
        </p:spPr>
        <p:txBody>
          <a:bodyPr/>
          <a:lstStyle/>
          <a:p>
            <a:r>
              <a:rPr lang="en-GB" b="1" dirty="0">
                <a:solidFill>
                  <a:schemeClr val="accent1"/>
                </a:solidFill>
              </a:rPr>
              <a:t>GDP</a:t>
            </a:r>
            <a:r>
              <a:rPr lang="en-GB" b="1" dirty="0"/>
              <a:t>, </a:t>
            </a:r>
            <a:r>
              <a:rPr lang="en-GB" b="1" dirty="0">
                <a:solidFill>
                  <a:schemeClr val="accent2"/>
                </a:solidFill>
              </a:rPr>
              <a:t>hours worked</a:t>
            </a:r>
            <a:r>
              <a:rPr lang="en-GB" b="1" dirty="0"/>
              <a:t>, </a:t>
            </a:r>
            <a:r>
              <a:rPr lang="en-GB" b="1" dirty="0">
                <a:solidFill>
                  <a:schemeClr val="accent3"/>
                </a:solidFill>
              </a:rPr>
              <a:t>business investment</a:t>
            </a:r>
            <a:r>
              <a:rPr lang="en-GB" b="1" dirty="0"/>
              <a:t>, </a:t>
            </a:r>
            <a:r>
              <a:rPr lang="en-GB" b="1" dirty="0">
                <a:solidFill>
                  <a:schemeClr val="accent4"/>
                </a:solidFill>
              </a:rPr>
              <a:t>capital services without utilisation adjustment, </a:t>
            </a:r>
            <a:r>
              <a:rPr lang="en-GB" b="1" dirty="0">
                <a:solidFill>
                  <a:schemeClr val="accent5"/>
                </a:solidFill>
              </a:rPr>
              <a:t>capital services with utilisation adjustment</a:t>
            </a:r>
            <a:endParaRPr lang="en-GB" sz="2200" dirty="0">
              <a:solidFill>
                <a:schemeClr val="accent5"/>
              </a:solidFill>
            </a:endParaRPr>
          </a:p>
        </p:txBody>
      </p:sp>
      <p:graphicFrame>
        <p:nvGraphicFramePr>
          <p:cNvPr id="8" name="Chart 7">
            <a:extLst>
              <a:ext uri="{FF2B5EF4-FFF2-40B4-BE49-F238E27FC236}">
                <a16:creationId xmlns:a16="http://schemas.microsoft.com/office/drawing/2014/main" id="{40DD20D5-9043-4427-A6A8-51A8F1ACF95B}"/>
              </a:ext>
            </a:extLst>
          </p:cNvPr>
          <p:cNvGraphicFramePr>
            <a:graphicFrameLocks/>
          </p:cNvGraphicFramePr>
          <p:nvPr>
            <p:extLst>
              <p:ext uri="{D42A27DB-BD31-4B8C-83A1-F6EECF244321}">
                <p14:modId xmlns:p14="http://schemas.microsoft.com/office/powerpoint/2010/main" val="893671434"/>
              </p:ext>
            </p:extLst>
          </p:nvPr>
        </p:nvGraphicFramePr>
        <p:xfrm>
          <a:off x="838200" y="1573363"/>
          <a:ext cx="10296525" cy="43226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50F6481-CCF5-4667-958A-330D8DF7CC81}"/>
              </a:ext>
            </a:extLst>
          </p:cNvPr>
          <p:cNvSpPr txBox="1"/>
          <p:nvPr/>
        </p:nvSpPr>
        <p:spPr>
          <a:xfrm>
            <a:off x="638175" y="1332407"/>
            <a:ext cx="1478931" cy="307777"/>
          </a:xfrm>
          <a:prstGeom prst="rect">
            <a:avLst/>
          </a:prstGeom>
        </p:spPr>
        <p:txBody>
          <a:bodyPr vert="horz" wrap="none" lIns="0" tIns="45720" rIns="91440" bIns="45720" rtlCol="0" anchor="b" anchorCtr="0">
            <a:spAutoFit/>
          </a:bodyPr>
          <a:lstStyle/>
          <a:p>
            <a:pPr algn="l"/>
            <a:r>
              <a:rPr lang="en-GB" sz="1400" dirty="0">
                <a:solidFill>
                  <a:schemeClr val="bg1">
                    <a:lumMod val="50000"/>
                  </a:schemeClr>
                </a:solidFill>
                <a:latin typeface="Arial" panose="020B0604020202020204" pitchFamily="34" charset="0"/>
                <a:cs typeface="Arial" panose="020B0604020202020204" pitchFamily="34" charset="0"/>
              </a:rPr>
              <a:t>Index 2019 = 100</a:t>
            </a:r>
          </a:p>
        </p:txBody>
      </p:sp>
    </p:spTree>
    <p:extLst>
      <p:ext uri="{BB962C8B-B14F-4D97-AF65-F5344CB8AC3E}">
        <p14:creationId xmlns:p14="http://schemas.microsoft.com/office/powerpoint/2010/main" val="923268702"/>
      </p:ext>
    </p:extLst>
  </p:cSld>
  <p:clrMapOvr>
    <a:masterClrMapping/>
  </p:clrMapOvr>
</p:sld>
</file>

<file path=ppt/theme/theme1.xml><?xml version="1.0" encoding="utf-8"?>
<a:theme xmlns:a="http://schemas.openxmlformats.org/drawingml/2006/main" name="ONS presentation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NS presentation theme" id="{29794437-5928-4A08-8E12-0E32FD50AE6F}" vid="{8E4FC095-981F-456B-A175-2F1A116AE0ED}"/>
    </a:ext>
  </a:extLst>
</a:theme>
</file>

<file path=ppt/theme/theme2.xml><?xml version="1.0" encoding="utf-8"?>
<a:theme xmlns:a="http://schemas.openxmlformats.org/drawingml/2006/main" name="Default Design Slide Master: blank">
  <a:themeElements>
    <a:clrScheme name="Default Design Slide Master: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Slide Master: 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Slide Master: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Slide Master: 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Slide Master: 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Slide Master: 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Slide Master: 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Slide Master: 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Slide Master: 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Slide Master: 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Slide Master: 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Slide Master: 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Slide Master: 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Slide Master: 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NS">
  <a:themeElements>
    <a:clrScheme name="ONS">
      <a:dk1>
        <a:srgbClr val="003B57"/>
      </a:dk1>
      <a:lt1>
        <a:srgbClr val="FFFFFF"/>
      </a:lt1>
      <a:dk2>
        <a:srgbClr val="414041"/>
      </a:dk2>
      <a:lt2>
        <a:srgbClr val="CFD2D3"/>
      </a:lt2>
      <a:accent1>
        <a:srgbClr val="205F95"/>
      </a:accent1>
      <a:accent2>
        <a:srgbClr val="B8860A"/>
      </a:accent2>
      <a:accent3>
        <a:srgbClr val="003B57"/>
      </a:accent3>
      <a:accent4>
        <a:srgbClr val="007F7F"/>
      </a:accent4>
      <a:accent5>
        <a:srgbClr val="27A0CC"/>
      </a:accent5>
      <a:accent6>
        <a:srgbClr val="0E8242"/>
      </a:accent6>
      <a:hlink>
        <a:srgbClr val="27A0CC"/>
      </a:hlink>
      <a:folHlink>
        <a:srgbClr val="D236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b" anchorCtr="0">
        <a:spAutoFit/>
      </a:bodyPr>
      <a:lstStyle>
        <a:defPPr algn="l">
          <a:defRPr dirty="0" smtClean="0">
            <a:solidFill>
              <a:srgbClr val="183E56"/>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NS powerpoint template.potx" id="{1B530CFF-C9F4-41F2-B36B-275168A2E07E}" vid="{6E57E1EB-567B-4EBE-873C-BD2CBD932D6E}"/>
    </a:ext>
  </a:extLst>
</a:theme>
</file>

<file path=ppt/theme/theme4.xml><?xml version="1.0" encoding="utf-8"?>
<a:theme xmlns:a="http://schemas.openxmlformats.org/drawingml/2006/main" name="ONS">
  <a:themeElements>
    <a:clrScheme name="Custom 2">
      <a:dk1>
        <a:srgbClr val="003B57"/>
      </a:dk1>
      <a:lt1>
        <a:srgbClr val="FFFFFF"/>
      </a:lt1>
      <a:dk2>
        <a:srgbClr val="414041"/>
      </a:dk2>
      <a:lt2>
        <a:srgbClr val="CFD2D3"/>
      </a:lt2>
      <a:accent1>
        <a:srgbClr val="206095"/>
      </a:accent1>
      <a:accent2>
        <a:srgbClr val="27A0CC"/>
      </a:accent2>
      <a:accent3>
        <a:srgbClr val="003C57"/>
      </a:accent3>
      <a:accent4>
        <a:srgbClr val="118C7B"/>
      </a:accent4>
      <a:accent5>
        <a:srgbClr val="A8BD3A"/>
      </a:accent5>
      <a:accent6>
        <a:srgbClr val="871A5B"/>
      </a:accent6>
      <a:hlink>
        <a:srgbClr val="3383EF"/>
      </a:hlink>
      <a:folHlink>
        <a:srgbClr val="2A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b" anchorCtr="0">
        <a:spAutoFit/>
      </a:bodyPr>
      <a:lstStyle>
        <a:defPPr algn="l">
          <a:defRPr dirty="0" smtClean="0">
            <a:solidFill>
              <a:srgbClr val="183E56"/>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for National Statistics Powerpoint Template v5-06" id="{4AA31625-65EB-D141-9091-C49F0E63EB0A}" vid="{75903E48-F888-234A-BA37-1F6CAD49057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cord_Type xmlns="e182b503-b204-4cc9-be02-78c0dd1d9d19" xsi:nil="true"/>
    <EDRMSOwner xmlns="e182b503-b204-4cc9-be02-78c0dd1d9d19" xsi:nil="true"/>
    <RetentionType xmlns="e182b503-b204-4cc9-be02-78c0dd1d9d19">Notify</RetentionType>
    <RetentionDate xmlns="e182b503-b204-4cc9-be02-78c0dd1d9d19" xsi:nil="true"/>
    <Retention xmlns="e182b503-b204-4cc9-be02-78c0dd1d9d19">0</Reten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0AD06A7ABEDD47BF1BE682DA4C21D6" ma:contentTypeVersion="28" ma:contentTypeDescription="Create a new document." ma:contentTypeScope="" ma:versionID="7b18ade78d21f2dc3bbd3dea265eb849">
  <xsd:schema xmlns:xsd="http://www.w3.org/2001/XMLSchema" xmlns:xs="http://www.w3.org/2001/XMLSchema" xmlns:p="http://schemas.microsoft.com/office/2006/metadata/properties" xmlns:ns2="e182b503-b204-4cc9-be02-78c0dd1d9d19" xmlns:ns3="9e256027-25a2-433d-bf83-2a8425185562" targetNamespace="http://schemas.microsoft.com/office/2006/metadata/properties" ma:root="true" ma:fieldsID="8ca1a1a54529c4a3c8278af6113a78ac" ns2:_="" ns3:_="">
    <xsd:import namespace="e182b503-b204-4cc9-be02-78c0dd1d9d19"/>
    <xsd:import namespace="9e256027-25a2-433d-bf83-2a8425185562"/>
    <xsd:element name="properties">
      <xsd:complexType>
        <xsd:sequence>
          <xsd:element name="documentManagement">
            <xsd:complexType>
              <xsd:all>
                <xsd:element ref="ns2:EDRMSOwner" minOccurs="0"/>
                <xsd:element ref="ns2:Record_Type" minOccurs="0"/>
                <xsd:element ref="ns2:RetentionDate" minOccurs="0"/>
                <xsd:element ref="ns2:RetentionType" minOccurs="0"/>
                <xsd:element ref="ns2:Retention"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82b503-b204-4cc9-be02-78c0dd1d9d19" elementFormDefault="qualified">
    <xsd:import namespace="http://schemas.microsoft.com/office/2006/documentManagement/types"/>
    <xsd:import namespace="http://schemas.microsoft.com/office/infopath/2007/PartnerControls"/>
    <xsd:element name="EDRMSOwner" ma:index="4" nillable="true" ma:displayName="EDRMSOwner" ma:internalName="EDRMSOwner" ma:readOnly="false">
      <xsd:simpleType>
        <xsd:restriction base="dms:Text"/>
      </xsd:simpleType>
    </xsd:element>
    <xsd:element name="Record_Type" ma:index="5" nillable="true" ma:displayName="Record Type" ma:format="Dropdown" ma:internalName="Record_Type" ma:readOnly="false">
      <xsd:simpleType>
        <xsd:union memberTypes="dms:Text">
          <xsd:simpleType>
            <xsd:restriction base="dms:Choice">
              <xsd:enumeration value="Business Plans"/>
              <xsd:enumeration value="Commercial"/>
              <xsd:enumeration value="Correspondence, Guidance etc"/>
              <xsd:enumeration value="Financial"/>
              <xsd:enumeration value="Legislation"/>
              <xsd:enumeration value="Meeting papers (inc. agendas minutes etc)"/>
              <xsd:enumeration value="Policy Papers"/>
              <xsd:enumeration value="Private Office Papers"/>
              <xsd:enumeration value="Programme and Project"/>
              <xsd:enumeration value="Reports"/>
              <xsd:enumeration value="Salaries"/>
              <xsd:enumeration value="Staff Disciplinary Matters"/>
              <xsd:enumeration value="Staff Employment, Career, Health etc"/>
              <xsd:enumeration value="Statistical"/>
              <xsd:enumeration value="Systems"/>
              <xsd:enumeration value="zMigration"/>
            </xsd:restriction>
          </xsd:simpleType>
        </xsd:union>
      </xsd:simpleType>
    </xsd:element>
    <xsd:element name="RetentionDate" ma:index="6" nillable="true" ma:displayName="Retention Date" ma:format="DateOnly" ma:internalName="Retention_x0020_Date" ma:readOnly="false">
      <xsd:simpleType>
        <xsd:restriction base="dms:DateTime"/>
      </xsd:simpleType>
    </xsd:element>
    <xsd:element name="RetentionType" ma:index="7" nillable="true" ma:displayName="Retention Type" ma:default="Notify" ma:format="Dropdown" ma:internalName="Retention_x0020_Type" ma:readOnly="false">
      <xsd:simpleType>
        <xsd:restriction base="dms:Choice">
          <xsd:enumeration value="Notify"/>
          <xsd:enumeration value="Delete"/>
          <xsd:enumeration value="Declare"/>
        </xsd:restriction>
      </xsd:simpleType>
    </xsd:element>
    <xsd:element name="Retention" ma:index="8" nillable="true" ma:displayName="Retention" ma:default="0" ma:internalName="Retention" ma:readOnly="false" ma:percentage="FALSE">
      <xsd:simpleType>
        <xsd:restriction base="dms:Number"/>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256027-25a2-433d-bf83-2a8425185562"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3042954F-84C8-497F-B6D2-EE611FE8942F}">
  <ds:schemaRefs>
    <ds:schemaRef ds:uri="http://purl.org/dc/terms/"/>
    <ds:schemaRef ds:uri="e182b503-b204-4cc9-be02-78c0dd1d9d19"/>
    <ds:schemaRef ds:uri="9e256027-25a2-433d-bf83-2a842518556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9A21CAC-569A-4384-8090-2C4BC1E6B4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82b503-b204-4cc9-be02-78c0dd1d9d19"/>
    <ds:schemaRef ds:uri="9e256027-25a2-433d-bf83-2a84251855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331E7F-D8B7-428D-95B1-88AA4F1EA8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ONS_presentation_theme (5)</Template>
  <TotalTime>1084</TotalTime>
  <Words>2133</Words>
  <Application>Microsoft Office PowerPoint</Application>
  <PresentationFormat>Widescreen</PresentationFormat>
  <Paragraphs>291</Paragraphs>
  <Slides>44</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44</vt:i4>
      </vt:variant>
    </vt:vector>
  </HeadingPairs>
  <TitlesOfParts>
    <vt:vector size="52" baseType="lpstr">
      <vt:lpstr>Arial</vt:lpstr>
      <vt:lpstr>Calibri</vt:lpstr>
      <vt:lpstr>Cambria Math</vt:lpstr>
      <vt:lpstr>Symbol</vt:lpstr>
      <vt:lpstr>ONS presentation theme</vt:lpstr>
      <vt:lpstr>Default Design Slide Master: blank</vt:lpstr>
      <vt:lpstr>1_ONS</vt:lpstr>
      <vt:lpstr>ONS</vt:lpstr>
      <vt:lpstr>An occupation and asset driven approach to capital utilisation adjustment in productivity statistics</vt:lpstr>
      <vt:lpstr>Overview</vt:lpstr>
      <vt:lpstr>The problem with doing nothing</vt:lpstr>
      <vt:lpstr>PowerPoint Presentation</vt:lpstr>
      <vt:lpstr>PowerPoint Presentation</vt:lpstr>
      <vt:lpstr>PowerPoint Presentation</vt:lpstr>
      <vt:lpstr>PowerPoint Presentation</vt:lpstr>
      <vt:lpstr>PowerPoint Presentation</vt:lpstr>
      <vt:lpstr>PowerPoint Presentation</vt:lpstr>
      <vt:lpstr>Approaches in the literature</vt:lpstr>
      <vt:lpstr>Literature Review </vt:lpstr>
      <vt:lpstr>Problems with the standard hours-based approach </vt:lpstr>
      <vt:lpstr>Our approach</vt:lpstr>
      <vt:lpstr>The production function</vt:lpstr>
      <vt:lpstr>Capital services measure</vt:lpstr>
      <vt:lpstr>What happens to the user cost when utilisation falls?</vt:lpstr>
      <vt:lpstr>The production function</vt:lpstr>
      <vt:lpstr>Augmenting the capital services measure</vt:lpstr>
      <vt:lpstr>Our approach – Modified capital hours</vt:lpstr>
      <vt:lpstr>Occupations and assets</vt:lpstr>
      <vt:lpstr>Assets and associated occupations</vt:lpstr>
      <vt:lpstr>Consider: why does capital depreciate?</vt:lpstr>
      <vt:lpstr>Range of capital utilisation adjustment factors</vt:lpstr>
      <vt:lpstr>Buildings utilisation = 1 – homeworking hours</vt:lpstr>
      <vt:lpstr>Summary </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Next steps</vt:lpstr>
      <vt:lpstr>Thank you for listening</vt:lpstr>
      <vt:lpstr>Annex</vt:lpstr>
      <vt:lpstr>Implications for productivity with and without a capital utilisation adjustment</vt:lpstr>
      <vt:lpstr>What is the problem and what is a capital utilisation adjustment?</vt:lpstr>
      <vt:lpstr>Use-based deterioration factors by asset</vt:lpstr>
      <vt:lpstr>Use-based deterioration factors by asset (continued)</vt:lpstr>
      <vt:lpstr>Proportion of hours worked at home (Inverse of buildings utilisation)</vt:lpstr>
      <vt:lpstr>Pros and cons to various implementation approaches in capital services and MFP 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Kyle</dc:creator>
  <cp:lastModifiedBy>Josh Martin</cp:lastModifiedBy>
  <cp:revision>72</cp:revision>
  <dcterms:created xsi:type="dcterms:W3CDTF">2021-02-12T11:40:15Z</dcterms:created>
  <dcterms:modified xsi:type="dcterms:W3CDTF">2022-03-17T12:16:09Z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0x010100B10AD06A7ABEDD47BF1BE682DA4C21D6</vt:lpwstr>
  </property>
</Properties>
</file>