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>
        <p:scale>
          <a:sx n="75" d="100"/>
          <a:sy n="75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13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3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6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28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08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021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55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59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47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49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4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EE27-9C02-4401-9F38-43F99380DA97}" type="datetimeFigureOut">
              <a:rPr lang="es-CL" smtClean="0"/>
              <a:t>18-07-2021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F173-8215-49BD-AC21-3287A1F35ED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4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7" y="777240"/>
            <a:ext cx="11742631" cy="3960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6" y="5240495"/>
            <a:ext cx="3924300" cy="901700"/>
          </a:xfrm>
          <a:prstGeom prst="rect">
            <a:avLst/>
          </a:prstGeom>
        </p:spPr>
      </p:pic>
      <p:pic>
        <p:nvPicPr>
          <p:cNvPr id="1026" name="Picture 2" descr="J-PAL | Nexo Políticas Públic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06" y="5011734"/>
            <a:ext cx="3422650" cy="1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ivo:Logo del Ministerio de Educación (Chile).jpg - Wikipedia, la 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088" y="4948268"/>
            <a:ext cx="1498993" cy="14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" y="1425334"/>
            <a:ext cx="9640824" cy="466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2991"/>
            <a:ext cx="12128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Assignment Probabilities and Centralized Application and Assignment Platforms 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6" y="1268150"/>
            <a:ext cx="117603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platforms collects ranked ordered lists i.e. applications during a period of time.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algorithm </a:t>
            </a:r>
            <a:r>
              <a:rPr lang="en-US" dirty="0"/>
              <a:t>assigns options to applicants by encoding priorities, applications and capacities.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Depending </a:t>
            </a:r>
            <a:r>
              <a:rPr lang="en-US" dirty="0"/>
              <a:t>on the algorithm used - there could be strategic incentives when applying. </a:t>
            </a:r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Information on the probability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assignment </a:t>
            </a:r>
            <a:r>
              <a:rPr lang="en-US" dirty="0"/>
              <a:t>for each option/portfolio is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input to determine application strategy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show that if parents must engage in </a:t>
            </a:r>
            <a:r>
              <a:rPr lang="en-US" dirty="0" smtClean="0"/>
              <a:t>costly search prior </a:t>
            </a:r>
            <a:r>
              <a:rPr lang="en-US" dirty="0"/>
              <a:t>to </a:t>
            </a:r>
            <a:r>
              <a:rPr lang="en-US" dirty="0" smtClean="0"/>
              <a:t>applying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Information on the probability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assignment </a:t>
            </a:r>
            <a:r>
              <a:rPr lang="en-US" dirty="0"/>
              <a:t>for each option/portfolio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 always required </a:t>
            </a:r>
            <a:r>
              <a:rPr lang="en-US" dirty="0" smtClean="0"/>
              <a:t>for optimal school search/choice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Problem: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Virtually no school choice systems provide information on assignment probabilities.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Learning  </a:t>
            </a:r>
            <a:r>
              <a:rPr lang="en-US" dirty="0"/>
              <a:t>admissions chances is difficult if not impossible for an individual family.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Beliefs </a:t>
            </a:r>
            <a:r>
              <a:rPr lang="en-US" dirty="0"/>
              <a:t>are biased </a:t>
            </a:r>
            <a:r>
              <a:rPr lang="en-US" dirty="0" smtClean="0"/>
              <a:t>(optimistic</a:t>
            </a:r>
            <a:r>
              <a:rPr lang="en-US" dirty="0"/>
              <a:t>) and this leads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under-search</a:t>
            </a:r>
            <a:r>
              <a:rPr lang="en-US" dirty="0"/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 short applications and 3) more families unassigned.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48" y="934125"/>
            <a:ext cx="939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Widespread use of centralized platforms to assign students to schools.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" y="-19605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Solution: Smart Platforms Can Help Families Avoid Strategic Mistakes </a:t>
            </a:r>
            <a:endParaRPr lang="es-C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064" y="1033271"/>
            <a:ext cx="113842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Conceptual </a:t>
            </a:r>
            <a:r>
              <a:rPr lang="es-CL" sz="2400" b="1" dirty="0" err="1" smtClean="0">
                <a:solidFill>
                  <a:srgbClr val="0070C0"/>
                </a:solidFill>
              </a:rPr>
              <a:t>Solution</a:t>
            </a:r>
            <a:r>
              <a:rPr lang="es-CL" sz="2400" b="1" dirty="0" smtClean="0">
                <a:solidFill>
                  <a:srgbClr val="0070C0"/>
                </a:solidFill>
              </a:rPr>
              <a:t> – </a:t>
            </a:r>
            <a:r>
              <a:rPr lang="es-CL" sz="2400" b="1" dirty="0" err="1" smtClean="0">
                <a:solidFill>
                  <a:srgbClr val="0070C0"/>
                </a:solidFill>
              </a:rPr>
              <a:t>Platform</a:t>
            </a:r>
            <a:r>
              <a:rPr lang="es-CL" sz="2400" b="1" dirty="0" smtClean="0">
                <a:solidFill>
                  <a:srgbClr val="0070C0"/>
                </a:solidFill>
              </a:rPr>
              <a:t> Can </a:t>
            </a:r>
            <a:r>
              <a:rPr lang="es-CL" sz="2400" b="1" dirty="0" err="1" smtClean="0">
                <a:solidFill>
                  <a:srgbClr val="0070C0"/>
                </a:solidFill>
              </a:rPr>
              <a:t>Predict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r>
              <a:rPr lang="es-CL" sz="2400" b="1" dirty="0" err="1" smtClean="0">
                <a:solidFill>
                  <a:srgbClr val="0070C0"/>
                </a:solidFill>
              </a:rPr>
              <a:t>Assignment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r>
              <a:rPr lang="es-CL" sz="2400" b="1" dirty="0" err="1" smtClean="0">
                <a:solidFill>
                  <a:srgbClr val="0070C0"/>
                </a:solidFill>
              </a:rPr>
              <a:t>Probabilities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r>
              <a:rPr lang="es-CL" sz="2400" b="1" dirty="0" err="1" smtClean="0">
                <a:solidFill>
                  <a:srgbClr val="0070C0"/>
                </a:solidFill>
              </a:rPr>
              <a:t>Better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r>
              <a:rPr lang="es-CL" sz="2400" b="1" dirty="0" err="1" smtClean="0">
                <a:solidFill>
                  <a:srgbClr val="0070C0"/>
                </a:solidFill>
              </a:rPr>
              <a:t>Than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r>
              <a:rPr lang="es-CL" sz="2400" b="1" dirty="0" err="1" smtClean="0">
                <a:solidFill>
                  <a:srgbClr val="0070C0"/>
                </a:solidFill>
              </a:rPr>
              <a:t>People</a:t>
            </a:r>
            <a:endParaRPr lang="es-CL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Figuring</a:t>
            </a:r>
            <a:r>
              <a:rPr lang="es-CL" dirty="0" smtClean="0"/>
              <a:t> </a:t>
            </a:r>
            <a:r>
              <a:rPr lang="es-CL" dirty="0" err="1"/>
              <a:t>out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assignment</a:t>
            </a:r>
            <a:r>
              <a:rPr lang="es-CL" dirty="0"/>
              <a:t> </a:t>
            </a:r>
            <a:r>
              <a:rPr lang="es-CL" dirty="0" err="1"/>
              <a:t>probabilities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each</a:t>
            </a:r>
            <a:r>
              <a:rPr lang="es-CL" dirty="0"/>
              <a:t> individual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smtClean="0"/>
              <a:t>a </a:t>
            </a:r>
            <a:r>
              <a:rPr lang="es-CL" dirty="0" err="1" smtClean="0"/>
              <a:t>prediction</a:t>
            </a:r>
            <a:r>
              <a:rPr lang="es-CL" dirty="0" smtClean="0"/>
              <a:t> </a:t>
            </a:r>
            <a:r>
              <a:rPr lang="es-CL" dirty="0" err="1" smtClean="0"/>
              <a:t>problem</a:t>
            </a:r>
            <a:r>
              <a:rPr lang="es-CL" dirty="0" smtClean="0"/>
              <a:t> (</a:t>
            </a:r>
            <a:r>
              <a:rPr lang="es-CL" dirty="0" err="1" smtClean="0"/>
              <a:t>predicting</a:t>
            </a:r>
            <a:r>
              <a:rPr lang="es-CL" dirty="0" smtClean="0"/>
              <a:t> </a:t>
            </a:r>
            <a:r>
              <a:rPr lang="es-CL" dirty="0" err="1" smtClean="0"/>
              <a:t>equilibrium</a:t>
            </a:r>
            <a:r>
              <a:rPr lang="es-CL" dirty="0" smtClean="0"/>
              <a:t> </a:t>
            </a:r>
            <a:r>
              <a:rPr lang="es-CL" dirty="0" err="1" smtClean="0"/>
              <a:t>cutoffs</a:t>
            </a:r>
            <a:r>
              <a:rPr lang="es-CL" dirty="0" smtClean="0"/>
              <a:t>).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/>
              <a:t>matching</a:t>
            </a:r>
            <a:r>
              <a:rPr lang="es-CL" dirty="0"/>
              <a:t> </a:t>
            </a:r>
            <a:r>
              <a:rPr lang="es-CL" dirty="0" err="1"/>
              <a:t>platform</a:t>
            </a:r>
            <a:r>
              <a:rPr lang="es-CL" dirty="0"/>
              <a:t> </a:t>
            </a:r>
            <a:r>
              <a:rPr lang="es-CL" dirty="0" err="1"/>
              <a:t>aggregates</a:t>
            </a:r>
            <a:r>
              <a:rPr lang="es-CL" dirty="0"/>
              <a:t> </a:t>
            </a:r>
            <a:r>
              <a:rPr lang="es-CL" dirty="0" err="1"/>
              <a:t>all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information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demand</a:t>
            </a:r>
            <a:r>
              <a:rPr lang="es-CL" dirty="0"/>
              <a:t> and </a:t>
            </a:r>
            <a:r>
              <a:rPr lang="es-CL" dirty="0" err="1"/>
              <a:t>supply</a:t>
            </a:r>
            <a:r>
              <a:rPr lang="es-CL" dirty="0"/>
              <a:t> + </a:t>
            </a:r>
            <a:r>
              <a:rPr lang="es-CL" dirty="0" err="1" smtClean="0"/>
              <a:t>algorithm</a:t>
            </a:r>
            <a:r>
              <a:rPr lang="es-CL" dirty="0" smtClean="0"/>
              <a:t> + </a:t>
            </a:r>
            <a:r>
              <a:rPr lang="es-CL" dirty="0" err="1" smtClean="0"/>
              <a:t>past</a:t>
            </a:r>
            <a:r>
              <a:rPr lang="es-CL" dirty="0" smtClean="0"/>
              <a:t> </a:t>
            </a:r>
            <a:r>
              <a:rPr lang="es-CL" dirty="0" err="1" smtClean="0"/>
              <a:t>experience</a:t>
            </a:r>
            <a:r>
              <a:rPr lang="es-CL" dirty="0" smtClean="0"/>
              <a:t>.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platform</a:t>
            </a:r>
            <a:r>
              <a:rPr lang="es-CL" dirty="0" smtClean="0"/>
              <a:t> can </a:t>
            </a:r>
            <a:r>
              <a:rPr lang="es-CL" dirty="0" err="1" smtClean="0"/>
              <a:t>predict</a:t>
            </a:r>
            <a:r>
              <a:rPr lang="es-CL" dirty="0" smtClean="0"/>
              <a:t> </a:t>
            </a:r>
            <a:r>
              <a:rPr lang="es-CL" dirty="0" err="1"/>
              <a:t>the</a:t>
            </a:r>
            <a:r>
              <a:rPr lang="es-CL" dirty="0"/>
              <a:t> final </a:t>
            </a:r>
            <a:r>
              <a:rPr lang="es-CL" dirty="0" err="1" smtClean="0"/>
              <a:t>assignment</a:t>
            </a:r>
            <a:r>
              <a:rPr lang="es-CL" dirty="0" smtClean="0"/>
              <a:t> </a:t>
            </a:r>
            <a:r>
              <a:rPr lang="es-CL" dirty="0" err="1" smtClean="0"/>
              <a:t>probability</a:t>
            </a:r>
            <a:r>
              <a:rPr lang="es-CL" dirty="0" smtClean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each</a:t>
            </a:r>
            <a:r>
              <a:rPr lang="es-CL" dirty="0"/>
              <a:t> </a:t>
            </a:r>
            <a:r>
              <a:rPr lang="es-CL" dirty="0" err="1" smtClean="0"/>
              <a:t>families</a:t>
            </a:r>
            <a:r>
              <a:rPr lang="es-CL" dirty="0" smtClean="0"/>
              <a:t> </a:t>
            </a:r>
            <a:r>
              <a:rPr lang="es-CL" dirty="0" err="1"/>
              <a:t>application</a:t>
            </a:r>
            <a:r>
              <a:rPr lang="es-CL" dirty="0"/>
              <a:t> </a:t>
            </a:r>
            <a:r>
              <a:rPr lang="es-CL" dirty="0" smtClean="0"/>
              <a:t>portfolio.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r>
              <a:rPr lang="es-CL" i="1" dirty="0" err="1" smtClean="0">
                <a:solidFill>
                  <a:schemeClr val="accent1">
                    <a:lumMod val="75000"/>
                  </a:schemeClr>
                </a:solidFill>
              </a:rPr>
              <a:t>Providing</a:t>
            </a:r>
            <a:r>
              <a:rPr lang="es-C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families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es-C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personalized</a:t>
            </a:r>
            <a:r>
              <a:rPr lang="es-CL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i="1" u="sng" dirty="0" err="1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es-CL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smtClean="0">
                <a:solidFill>
                  <a:schemeClr val="accent1">
                    <a:lumMod val="75000"/>
                  </a:schemeClr>
                </a:solidFill>
              </a:rPr>
              <a:t>can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help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them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adjust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and/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es-C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i="1" dirty="0" err="1" smtClean="0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es-CL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L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i="1" dirty="0">
              <a:solidFill>
                <a:srgbClr val="2EB6A9"/>
              </a:solidFill>
            </a:endParaRPr>
          </a:p>
          <a:p>
            <a:r>
              <a:rPr lang="es-CL" sz="2400" b="1" dirty="0" err="1" smtClean="0">
                <a:solidFill>
                  <a:srgbClr val="0070C0"/>
                </a:solidFill>
              </a:rPr>
              <a:t>Practical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r>
              <a:rPr lang="es-CL" sz="2400" b="1" dirty="0" err="1">
                <a:solidFill>
                  <a:srgbClr val="0070C0"/>
                </a:solidFill>
              </a:rPr>
              <a:t>Implementation</a:t>
            </a:r>
            <a:r>
              <a:rPr lang="es-CL" sz="2400" b="1" dirty="0">
                <a:solidFill>
                  <a:srgbClr val="0070C0"/>
                </a:solidFill>
              </a:rPr>
              <a:t> and </a:t>
            </a:r>
            <a:r>
              <a:rPr lang="es-CL" sz="2400" b="1" dirty="0" err="1" smtClean="0">
                <a:solidFill>
                  <a:srgbClr val="0070C0"/>
                </a:solidFill>
              </a:rPr>
              <a:t>Evaluation</a:t>
            </a:r>
            <a:r>
              <a:rPr lang="es-CL" sz="2400" b="1" dirty="0" smtClean="0">
                <a:solidFill>
                  <a:srgbClr val="0070C0"/>
                </a:solidFill>
              </a:rPr>
              <a:t> – </a:t>
            </a:r>
            <a:r>
              <a:rPr lang="es-CL" sz="2400" b="1" dirty="0" err="1" smtClean="0">
                <a:solidFill>
                  <a:srgbClr val="0070C0"/>
                </a:solidFill>
              </a:rPr>
              <a:t>Provide</a:t>
            </a:r>
            <a:r>
              <a:rPr lang="es-CL" sz="2400" b="1" dirty="0" smtClean="0">
                <a:solidFill>
                  <a:srgbClr val="0070C0"/>
                </a:solidFill>
              </a:rPr>
              <a:t> Live </a:t>
            </a:r>
            <a:r>
              <a:rPr lang="es-CL" sz="2400" b="1" dirty="0" err="1" smtClean="0">
                <a:solidFill>
                  <a:srgbClr val="0070C0"/>
                </a:solidFill>
              </a:rPr>
              <a:t>Feedback</a:t>
            </a:r>
            <a:r>
              <a:rPr lang="es-CL" sz="2400" b="1" dirty="0" smtClean="0">
                <a:solidFill>
                  <a:srgbClr val="0070C0"/>
                </a:solidFill>
              </a:rPr>
              <a:t> </a:t>
            </a:r>
            <a:endParaRPr lang="es-CL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Evidence</a:t>
            </a:r>
            <a:r>
              <a:rPr lang="es-CL" dirty="0" smtClean="0"/>
              <a:t> </a:t>
            </a:r>
            <a:r>
              <a:rPr lang="es-CL" dirty="0" err="1" smtClean="0"/>
              <a:t>suggests</a:t>
            </a:r>
            <a:r>
              <a:rPr lang="es-CL" dirty="0" smtClean="0"/>
              <a:t> </a:t>
            </a:r>
            <a:r>
              <a:rPr lang="es-CL" dirty="0" err="1" smtClean="0"/>
              <a:t>costly</a:t>
            </a:r>
            <a:r>
              <a:rPr lang="es-CL" dirty="0" smtClean="0"/>
              <a:t> </a:t>
            </a:r>
            <a:r>
              <a:rPr lang="es-CL" dirty="0" err="1" smtClean="0"/>
              <a:t>search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meaningful</a:t>
            </a:r>
            <a:r>
              <a:rPr lang="es-CL" dirty="0" smtClean="0"/>
              <a:t> </a:t>
            </a:r>
            <a:r>
              <a:rPr lang="es-CL" dirty="0" err="1" smtClean="0"/>
              <a:t>part</a:t>
            </a:r>
            <a:r>
              <a:rPr lang="es-CL" dirty="0" smtClean="0"/>
              <a:t> of </a:t>
            </a:r>
            <a:r>
              <a:rPr lang="es-CL" dirty="0" err="1" smtClean="0"/>
              <a:t>school</a:t>
            </a:r>
            <a:r>
              <a:rPr lang="es-CL" dirty="0" smtClean="0"/>
              <a:t> </a:t>
            </a:r>
            <a:r>
              <a:rPr lang="es-CL" dirty="0" err="1" smtClean="0"/>
              <a:t>choice</a:t>
            </a:r>
            <a:r>
              <a:rPr lang="es-CL" dirty="0" smtClean="0"/>
              <a:t> </a:t>
            </a:r>
            <a:r>
              <a:rPr lang="es-CL" dirty="0" err="1" smtClean="0"/>
              <a:t>process</a:t>
            </a:r>
            <a:r>
              <a:rPr lang="es-CL" dirty="0" smtClean="0"/>
              <a:t> and </a:t>
            </a:r>
            <a:r>
              <a:rPr lang="es-CL" dirty="0" err="1" smtClean="0"/>
              <a:t>biased</a:t>
            </a:r>
            <a:r>
              <a:rPr lang="es-CL" dirty="0" smtClean="0"/>
              <a:t> </a:t>
            </a:r>
            <a:r>
              <a:rPr lang="es-CL" dirty="0" err="1" smtClean="0"/>
              <a:t>beliefs</a:t>
            </a:r>
            <a:r>
              <a:rPr lang="es-CL" dirty="0" smtClean="0"/>
              <a:t> </a:t>
            </a:r>
            <a:r>
              <a:rPr lang="es-CL" dirty="0" err="1" smtClean="0"/>
              <a:t>distort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process</a:t>
            </a:r>
            <a:r>
              <a:rPr lang="es-CL" dirty="0" smtClean="0"/>
              <a:t>. </a:t>
            </a:r>
          </a:p>
          <a:p>
            <a:r>
              <a:rPr lang="es-CL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Work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ConsiliumBots</a:t>
            </a:r>
            <a:r>
              <a:rPr lang="es-CL" dirty="0" smtClean="0"/>
              <a:t> (</a:t>
            </a:r>
            <a:r>
              <a:rPr lang="es-CL" dirty="0" err="1" smtClean="0"/>
              <a:t>EdTech</a:t>
            </a:r>
            <a:r>
              <a:rPr lang="es-CL" dirty="0" smtClean="0"/>
              <a:t> NGO) 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s-CL" b="1" dirty="0" err="1">
                <a:solidFill>
                  <a:schemeClr val="accent1">
                    <a:lumMod val="75000"/>
                  </a:schemeClr>
                </a:solidFill>
              </a:rPr>
              <a:t>evaluate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</a:rPr>
              <a:t>live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</a:rPr>
              <a:t>feedback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 smtClean="0"/>
              <a:t>intervention</a:t>
            </a:r>
            <a:r>
              <a:rPr lang="es-CL" dirty="0" smtClean="0"/>
              <a:t> in </a:t>
            </a:r>
            <a:r>
              <a:rPr lang="es-CL" dirty="0" err="1"/>
              <a:t>multiple</a:t>
            </a:r>
            <a:r>
              <a:rPr lang="es-CL" dirty="0"/>
              <a:t> </a:t>
            </a:r>
            <a:r>
              <a:rPr lang="es-CL" dirty="0" err="1" smtClean="0"/>
              <a:t>cities</a:t>
            </a:r>
            <a:r>
              <a:rPr lang="es-CL" dirty="0" smtClean="0"/>
              <a:t> in Chile and </a:t>
            </a:r>
            <a:r>
              <a:rPr lang="es-CL" dirty="0" err="1" smtClean="0"/>
              <a:t>then</a:t>
            </a:r>
            <a:r>
              <a:rPr lang="es-CL" dirty="0" smtClean="0"/>
              <a:t> in New Haven, CT.  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We</a:t>
            </a:r>
            <a:r>
              <a:rPr lang="es-CL" dirty="0" smtClean="0"/>
              <a:t> </a:t>
            </a:r>
            <a:r>
              <a:rPr lang="es-CL" dirty="0" err="1" smtClean="0"/>
              <a:t>find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intervention</a:t>
            </a:r>
            <a:r>
              <a:rPr lang="es-CL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be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eﬀective and generalizable </a:t>
            </a:r>
            <a:r>
              <a:rPr lang="en-US" dirty="0"/>
              <a:t>approach </a:t>
            </a:r>
            <a:r>
              <a:rPr lang="en-US" dirty="0" smtClean="0"/>
              <a:t>to get more families into schools they want. </a:t>
            </a:r>
            <a:r>
              <a:rPr lang="es-CL" dirty="0" smtClean="0"/>
              <a:t> 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>
                <a:solidFill>
                  <a:schemeClr val="accent1">
                    <a:lumMod val="75000"/>
                  </a:schemeClr>
                </a:solidFill>
              </a:rPr>
              <a:t>replicate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dirty="0" err="1"/>
              <a:t>across</a:t>
            </a:r>
            <a:r>
              <a:rPr lang="es-CL" dirty="0"/>
              <a:t> </a:t>
            </a:r>
            <a:r>
              <a:rPr lang="es-CL" dirty="0" err="1" smtClean="0"/>
              <a:t>settings</a:t>
            </a:r>
            <a:r>
              <a:rPr lang="es-CL" dirty="0" smtClean="0"/>
              <a:t> and </a:t>
            </a:r>
            <a:r>
              <a:rPr lang="es-CL" dirty="0" err="1" smtClean="0"/>
              <a:t>over</a:t>
            </a:r>
            <a:r>
              <a:rPr lang="es-CL" dirty="0" smtClean="0"/>
              <a:t> time (20 </a:t>
            </a:r>
            <a:r>
              <a:rPr lang="es-CL" dirty="0" err="1" smtClean="0"/>
              <a:t>cities</a:t>
            </a:r>
            <a:r>
              <a:rPr lang="es-CL" dirty="0" smtClean="0"/>
              <a:t> in Chile </a:t>
            </a:r>
            <a:r>
              <a:rPr lang="es-CL" dirty="0" err="1" smtClean="0"/>
              <a:t>over</a:t>
            </a:r>
            <a:r>
              <a:rPr lang="es-CL" dirty="0" smtClean="0"/>
              <a:t> </a:t>
            </a:r>
            <a:r>
              <a:rPr lang="es-CL" dirty="0" err="1" smtClean="0"/>
              <a:t>four</a:t>
            </a:r>
            <a:r>
              <a:rPr lang="es-CL" dirty="0" smtClean="0"/>
              <a:t> </a:t>
            </a:r>
            <a:r>
              <a:rPr lang="es-CL" dirty="0" err="1" smtClean="0"/>
              <a:t>years</a:t>
            </a:r>
            <a:r>
              <a:rPr lang="es-CL" dirty="0" smtClean="0"/>
              <a:t>, </a:t>
            </a:r>
            <a:r>
              <a:rPr lang="es-CL" dirty="0" err="1" smtClean="0"/>
              <a:t>then</a:t>
            </a:r>
            <a:r>
              <a:rPr lang="es-CL" dirty="0" smtClean="0"/>
              <a:t> in New Haven, CT) 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Recently</a:t>
            </a:r>
            <a:r>
              <a:rPr lang="es-CL" dirty="0" smtClean="0"/>
              <a:t> </a:t>
            </a:r>
            <a:r>
              <a:rPr lang="es-CL" dirty="0" err="1" smtClean="0"/>
              <a:t>implemented</a:t>
            </a:r>
            <a:r>
              <a:rPr lang="es-CL" dirty="0" smtClean="0"/>
              <a:t> 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>
                <a:solidFill>
                  <a:schemeClr val="accent1">
                    <a:lumMod val="75000"/>
                  </a:schemeClr>
                </a:solidFill>
              </a:rPr>
              <a:t>ConsiliumBots</a:t>
            </a:r>
            <a:r>
              <a:rPr lang="es-CL" dirty="0" smtClean="0"/>
              <a:t> in </a:t>
            </a:r>
            <a:r>
              <a:rPr lang="es-CL" dirty="0" err="1"/>
              <a:t>cities</a:t>
            </a:r>
            <a:r>
              <a:rPr lang="es-CL" dirty="0"/>
              <a:t> </a:t>
            </a:r>
            <a:r>
              <a:rPr lang="es-CL" dirty="0" smtClean="0"/>
              <a:t>in </a:t>
            </a:r>
            <a:r>
              <a:rPr lang="es-CL" dirty="0" err="1" smtClean="0"/>
              <a:t>Peru</a:t>
            </a:r>
            <a:r>
              <a:rPr lang="es-CL" dirty="0"/>
              <a:t>, Ecuador, and </a:t>
            </a:r>
            <a:r>
              <a:rPr lang="es-CL" dirty="0" err="1" smtClean="0"/>
              <a:t>Brazil</a:t>
            </a:r>
            <a:r>
              <a:rPr lang="es-CL" dirty="0" smtClean="0"/>
              <a:t> (no </a:t>
            </a:r>
            <a:r>
              <a:rPr lang="es-CL" dirty="0" err="1" smtClean="0"/>
              <a:t>results</a:t>
            </a:r>
            <a:r>
              <a:rPr lang="es-CL" dirty="0" smtClean="0"/>
              <a:t> </a:t>
            </a:r>
            <a:r>
              <a:rPr lang="es-CL" dirty="0" err="1" smtClean="0"/>
              <a:t>yet</a:t>
            </a:r>
            <a:r>
              <a:rPr lang="es-CL" dirty="0" smtClean="0"/>
              <a:t>)</a:t>
            </a:r>
            <a:endParaRPr lang="es-CL" dirty="0"/>
          </a:p>
          <a:p>
            <a:endParaRPr lang="en-US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33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" y="1564132"/>
            <a:ext cx="9080499" cy="424582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3256" y="-23742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Platform Reaches out to Provides Personalized Information</a:t>
            </a:r>
            <a:endParaRPr lang="es-C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" y="903470"/>
            <a:ext cx="966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 reacts with live feedback when applications have high risk of non-placement. </a:t>
            </a:r>
          </a:p>
          <a:p>
            <a:r>
              <a:rPr lang="en-US" dirty="0" smtClean="0"/>
              <a:t>Reaches out to participants later with updates as more data comes in. (via SMS, </a:t>
            </a:r>
            <a:r>
              <a:rPr lang="en-US" dirty="0" err="1" smtClean="0"/>
              <a:t>Whatsapp</a:t>
            </a:r>
            <a:r>
              <a:rPr lang="en-US" dirty="0" smtClean="0"/>
              <a:t> </a:t>
            </a:r>
            <a:r>
              <a:rPr lang="en-US" dirty="0" err="1" smtClean="0"/>
              <a:t>Chatbot</a:t>
            </a:r>
            <a:r>
              <a:rPr lang="en-US" dirty="0" smtClean="0"/>
              <a:t>)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502920" y="6115797"/>
            <a:ext cx="932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this intervention does not provide information about option attributes or other alternatives. 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29" y="2229033"/>
            <a:ext cx="2913297" cy="35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3296282"/>
            <a:ext cx="5937206" cy="31806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832" y="-118555"/>
            <a:ext cx="117530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Regression Discontinuity and RCT Results Indicate Robust Positive Effects </a:t>
            </a:r>
            <a:endParaRPr lang="es-CL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068799" y="6858000"/>
            <a:ext cx="4588765" cy="2464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66" y="3359782"/>
            <a:ext cx="5921654" cy="31806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2600" y="1207008"/>
            <a:ext cx="10537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err="1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CL" sz="20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2000" b="1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22</a:t>
            </a:r>
            <a:r>
              <a:rPr lang="es-CL" sz="2000" dirty="0"/>
              <a:t>% of ``</a:t>
            </a:r>
            <a:r>
              <a:rPr lang="es-CL" sz="2000" dirty="0" err="1"/>
              <a:t>risky</a:t>
            </a:r>
            <a:r>
              <a:rPr lang="es-CL" sz="2000" dirty="0"/>
              <a:t>'' </a:t>
            </a:r>
            <a:r>
              <a:rPr lang="es-CL" sz="2000" dirty="0" err="1"/>
              <a:t>applicants</a:t>
            </a:r>
            <a:r>
              <a:rPr lang="es-CL" sz="2000" dirty="0"/>
              <a:t> to </a:t>
            </a:r>
            <a:r>
              <a:rPr lang="es-CL" sz="2000" dirty="0" err="1"/>
              <a:t>extend</a:t>
            </a:r>
            <a:r>
              <a:rPr lang="es-CL" sz="2000" dirty="0"/>
              <a:t> </a:t>
            </a:r>
            <a:r>
              <a:rPr lang="es-CL" sz="2000" dirty="0" err="1"/>
              <a:t>rank</a:t>
            </a:r>
            <a:r>
              <a:rPr lang="es-CL" sz="2000" dirty="0"/>
              <a:t> </a:t>
            </a:r>
            <a:r>
              <a:rPr lang="es-CL" sz="2000" dirty="0" err="1"/>
              <a:t>lists</a:t>
            </a:r>
            <a:r>
              <a:rPr lang="es-CL" sz="2000" dirty="0"/>
              <a:t>, </a:t>
            </a:r>
            <a:r>
              <a:rPr lang="es-CL" sz="2000" dirty="0" err="1"/>
              <a:t>reducing</a:t>
            </a:r>
            <a:r>
              <a:rPr lang="es-CL" sz="2000" dirty="0"/>
              <a:t> non-</a:t>
            </a:r>
            <a:r>
              <a:rPr lang="es-CL" sz="2000" dirty="0" err="1"/>
              <a:t>placement</a:t>
            </a:r>
            <a:r>
              <a:rPr lang="es-CL" sz="2000" dirty="0"/>
              <a:t> </a:t>
            </a:r>
            <a:r>
              <a:rPr lang="es-CL" sz="2000" dirty="0" err="1"/>
              <a:t>risk</a:t>
            </a:r>
            <a:r>
              <a:rPr lang="es-CL" sz="2000" dirty="0"/>
              <a:t> </a:t>
            </a:r>
            <a:r>
              <a:rPr lang="es-CL" sz="2000" dirty="0" err="1"/>
              <a:t>by</a:t>
            </a:r>
            <a:r>
              <a:rPr lang="es-CL" sz="2000" dirty="0"/>
              <a:t> 58</a:t>
            </a:r>
            <a:r>
              <a:rPr lang="es-CL" sz="2000" dirty="0" smtClean="0"/>
              <a:t>% </a:t>
            </a:r>
            <a:endParaRPr lang="es-C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Encouragement design RCT shows these results are not just relevant at the cutoff.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Replication across many settings and over time suggest these findings have been generalizable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Overall the reaction is largely consistent with the model of search described in the paper. 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6289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489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Solution: Smart Platforms Can Help Families Avoid Strategic Mistakes </vt:lpstr>
      <vt:lpstr>Platform Reaches out to Provides Personalized Information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Neilson</dc:creator>
  <cp:lastModifiedBy>Chris Neilson</cp:lastModifiedBy>
  <cp:revision>14</cp:revision>
  <dcterms:created xsi:type="dcterms:W3CDTF">2021-07-18T15:24:37Z</dcterms:created>
  <dcterms:modified xsi:type="dcterms:W3CDTF">2021-07-18T18:42:32Z</dcterms:modified>
</cp:coreProperties>
</file>