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handoutMasterIdLst>
    <p:handoutMasterId r:id="rId9"/>
  </p:handoutMasterIdLst>
  <p:sldIdLst>
    <p:sldId id="265" r:id="rId3"/>
    <p:sldId id="494" r:id="rId4"/>
    <p:sldId id="515" r:id="rId5"/>
    <p:sldId id="519" r:id="rId6"/>
    <p:sldId id="512" r:id="rId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0066"/>
    <a:srgbClr val="001848"/>
    <a:srgbClr val="0000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73099" autoAdjust="0"/>
  </p:normalViewPr>
  <p:slideViewPr>
    <p:cSldViewPr snapToGrid="0">
      <p:cViewPr varScale="1">
        <p:scale>
          <a:sx n="88" d="100"/>
          <a:sy n="88" d="100"/>
        </p:scale>
        <p:origin x="376"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DA6386-0E2E-794C-9E11-CF5E7706A7AA}"/>
              </a:ext>
            </a:extLst>
          </p:cNvPr>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38FB25-DDDC-9847-99A3-EDFFA69176AB}"/>
              </a:ext>
            </a:extLst>
          </p:cNvPr>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C2305F7B-BAE8-5444-9534-5550ECC0D1DF}" type="datetimeFigureOut">
              <a:rPr lang="en-US" smtClean="0"/>
              <a:t>7/14/21</a:t>
            </a:fld>
            <a:endParaRPr lang="en-US"/>
          </a:p>
        </p:txBody>
      </p:sp>
      <p:sp>
        <p:nvSpPr>
          <p:cNvPr id="4" name="Footer Placeholder 3">
            <a:extLst>
              <a:ext uri="{FF2B5EF4-FFF2-40B4-BE49-F238E27FC236}">
                <a16:creationId xmlns:a16="http://schemas.microsoft.com/office/drawing/2014/main" id="{114F76B6-3799-1848-8316-237FD10AE4A5}"/>
              </a:ext>
            </a:extLst>
          </p:cNvPr>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572D0-4ED8-A842-898E-CFF63F1681DD}"/>
              </a:ext>
            </a:extLst>
          </p:cNvPr>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764EA4A8-0ACB-644C-87D7-33AC00B8563D}" type="slidenum">
              <a:rPr lang="en-US" smtClean="0"/>
              <a:t>‹#›</a:t>
            </a:fld>
            <a:endParaRPr lang="en-US"/>
          </a:p>
        </p:txBody>
      </p:sp>
    </p:spTree>
    <p:extLst>
      <p:ext uri="{BB962C8B-B14F-4D97-AF65-F5344CB8AC3E}">
        <p14:creationId xmlns:p14="http://schemas.microsoft.com/office/powerpoint/2010/main" val="329112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F926C889-1227-4632-84A1-4A42F94A06B5}" type="datetimeFigureOut">
              <a:rPr lang="en-US" smtClean="0"/>
              <a:t>7/14/21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B1DA767D-0AFC-473A-810D-92CF56E984EE}" type="slidenum">
              <a:rPr lang="en-US" smtClean="0"/>
              <a:t>‹#›</a:t>
            </a:fld>
            <a:endParaRPr lang="en-US"/>
          </a:p>
        </p:txBody>
      </p:sp>
    </p:spTree>
    <p:extLst>
      <p:ext uri="{BB962C8B-B14F-4D97-AF65-F5344CB8AC3E}">
        <p14:creationId xmlns:p14="http://schemas.microsoft.com/office/powerpoint/2010/main" val="337649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Digitization is </a:t>
            </a:r>
            <a:r>
              <a:rPr lang="en-US" dirty="0" err="1"/>
              <a:t>fudementally</a:t>
            </a:r>
            <a:r>
              <a:rPr lang="en-US" dirty="0"/>
              <a:t> altering markets.</a:t>
            </a:r>
          </a:p>
        </p:txBody>
      </p:sp>
      <p:sp>
        <p:nvSpPr>
          <p:cNvPr id="4" name="Slide Number Placeholder 3"/>
          <p:cNvSpPr>
            <a:spLocks noGrp="1"/>
          </p:cNvSpPr>
          <p:nvPr>
            <p:ph type="sldNum" sz="quarter" idx="5"/>
          </p:nvPr>
        </p:nvSpPr>
        <p:spPr/>
        <p:txBody>
          <a:bodyPr/>
          <a:lstStyle/>
          <a:p>
            <a:fld id="{B1DA767D-0AFC-473A-810D-92CF56E984EE}" type="slidenum">
              <a:rPr lang="en-US" smtClean="0"/>
              <a:t>1</a:t>
            </a:fld>
            <a:endParaRPr lang="en-US"/>
          </a:p>
        </p:txBody>
      </p:sp>
    </p:spTree>
    <p:extLst>
      <p:ext uri="{BB962C8B-B14F-4D97-AF65-F5344CB8AC3E}">
        <p14:creationId xmlns:p14="http://schemas.microsoft.com/office/powerpoint/2010/main" val="14093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767D-0AFC-473A-810D-92CF56E984EE}" type="slidenum">
              <a:rPr lang="en-US" smtClean="0"/>
              <a:t>3</a:t>
            </a:fld>
            <a:endParaRPr lang="en-US"/>
          </a:p>
        </p:txBody>
      </p:sp>
    </p:spTree>
    <p:extLst>
      <p:ext uri="{BB962C8B-B14F-4D97-AF65-F5344CB8AC3E}">
        <p14:creationId xmlns:p14="http://schemas.microsoft.com/office/powerpoint/2010/main" val="7985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HD-title-maroon.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HD-title-maroon.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244941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1848"/>
          </a:solidFill>
        </p:spPr>
        <p:txBody>
          <a:bodyPr/>
          <a:lstStyle>
            <a:lvl1pPr algn="ctr">
              <a:defRPr b="1">
                <a:solidFill>
                  <a:schemeClr val="bg1"/>
                </a:solidFill>
                <a:latin typeface="+mj-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mj-lt"/>
              </a:defRPr>
            </a:lvl1pPr>
          </a:lstStyle>
          <a:p>
            <a:fld id="{43C03A03-EC83-4FB5-8C32-9FD62550047A}" type="datetimeFigureOut">
              <a:rPr lang="en-US" smtClean="0"/>
              <a:pPr/>
              <a:t>7/14/21</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B788E319-75C8-4D97-B0DF-CF6DC88D066D}" type="slidenum">
              <a:rPr lang="en-US" smtClean="0"/>
              <a:pPr/>
              <a:t>‹#›</a:t>
            </a:fld>
            <a:endParaRPr lang="en-US"/>
          </a:p>
        </p:txBody>
      </p:sp>
    </p:spTree>
    <p:extLst>
      <p:ext uri="{BB962C8B-B14F-4D97-AF65-F5344CB8AC3E}">
        <p14:creationId xmlns:p14="http://schemas.microsoft.com/office/powerpoint/2010/main" val="162148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mj-lt"/>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mj-lt"/>
              </a:defRPr>
            </a:lvl1pPr>
          </a:lstStyle>
          <a:p>
            <a:fld id="{43C03A03-EC83-4FB5-8C32-9FD62550047A}" type="datetimeFigureOut">
              <a:rPr lang="en-US" smtClean="0"/>
              <a:pPr/>
              <a:t>7/14/21</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B788E319-75C8-4D97-B0DF-CF6DC88D066D}" type="slidenum">
              <a:rPr lang="en-US" smtClean="0"/>
              <a:pPr/>
              <a:t>‹#›</a:t>
            </a:fld>
            <a:endParaRPr lang="en-US"/>
          </a:p>
        </p:txBody>
      </p:sp>
    </p:spTree>
    <p:extLst>
      <p:ext uri="{BB962C8B-B14F-4D97-AF65-F5344CB8AC3E}">
        <p14:creationId xmlns:p14="http://schemas.microsoft.com/office/powerpoint/2010/main" val="334666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787400"/>
            <a:ext cx="10668000" cy="1143000"/>
          </a:xfrm>
        </p:spPr>
        <p:txBody>
          <a:bodyPr/>
          <a:lstStyle>
            <a:lvl1pPr algn="l">
              <a:defRPr>
                <a:solidFill>
                  <a:srgbClr val="7A0019"/>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hasCustomPrompt="1"/>
          </p:nvPr>
        </p:nvSpPr>
        <p:spPr>
          <a:xfrm>
            <a:off x="914400" y="2921000"/>
            <a:ext cx="10668000" cy="609600"/>
          </a:xfrm>
        </p:spPr>
        <p:txBody>
          <a:bodyPr/>
          <a:lstStyle>
            <a:lvl1pPr marL="0" indent="0">
              <a:buNone/>
              <a:defRPr sz="2400">
                <a:solidFill>
                  <a:schemeClr val="tx1">
                    <a:lumMod val="65000"/>
                    <a:lumOff val="35000"/>
                  </a:schemeClr>
                </a:solidFill>
              </a:defRPr>
            </a:lvl1pPr>
            <a:lvl2pPr marL="457250" indent="0">
              <a:buNone/>
              <a:defRPr sz="2400">
                <a:solidFill>
                  <a:srgbClr val="FFFFFF"/>
                </a:solidFill>
              </a:defRPr>
            </a:lvl2pPr>
            <a:lvl3pPr marL="914498" indent="0">
              <a:buNone/>
              <a:defRPr sz="2400">
                <a:solidFill>
                  <a:srgbClr val="FFFFFF"/>
                </a:solidFill>
              </a:defRPr>
            </a:lvl3pPr>
            <a:lvl4pPr marL="1371748" indent="0">
              <a:buNone/>
              <a:defRPr sz="2400">
                <a:solidFill>
                  <a:srgbClr val="FFFFFF"/>
                </a:solidFill>
              </a:defRPr>
            </a:lvl4pPr>
            <a:lvl5pPr marL="1828998" indent="0">
              <a:buNone/>
              <a:defRPr sz="2400">
                <a:solidFill>
                  <a:srgbClr val="FFFFFF"/>
                </a:solidFill>
              </a:defRPr>
            </a:lvl5pPr>
          </a:lstStyle>
          <a:p>
            <a:pPr lvl="0"/>
            <a:r>
              <a:rPr lang="en-US" dirty="0"/>
              <a:t>Presenter/unit/department name</a:t>
            </a:r>
          </a:p>
        </p:txBody>
      </p:sp>
      <p:sp>
        <p:nvSpPr>
          <p:cNvPr id="10" name="Text Placeholder 9"/>
          <p:cNvSpPr>
            <a:spLocks noGrp="1"/>
          </p:cNvSpPr>
          <p:nvPr>
            <p:ph type="body" sz="quarter" idx="12" hasCustomPrompt="1"/>
          </p:nvPr>
        </p:nvSpPr>
        <p:spPr>
          <a:xfrm>
            <a:off x="914400" y="3530600"/>
            <a:ext cx="10668000" cy="508000"/>
          </a:xfrm>
        </p:spPr>
        <p:txBody>
          <a:bodyPr/>
          <a:lstStyle>
            <a:lvl1pPr marL="0" indent="0">
              <a:buNone/>
              <a:defRPr sz="1600">
                <a:solidFill>
                  <a:schemeClr val="tx1">
                    <a:lumMod val="65000"/>
                    <a:lumOff val="35000"/>
                  </a:schemeClr>
                </a:solidFill>
              </a:defRPr>
            </a:lvl1pPr>
            <a:lvl2pPr marL="457250" indent="0">
              <a:buNone/>
              <a:defRPr sz="1600">
                <a:solidFill>
                  <a:srgbClr val="FFFFFF"/>
                </a:solidFill>
              </a:defRPr>
            </a:lvl2pPr>
            <a:lvl3pPr marL="914498" indent="0">
              <a:buNone/>
              <a:defRPr sz="1600">
                <a:solidFill>
                  <a:srgbClr val="FFFFFF"/>
                </a:solidFill>
              </a:defRPr>
            </a:lvl3pPr>
            <a:lvl4pPr marL="1371748" indent="0">
              <a:buNone/>
              <a:defRPr sz="1600">
                <a:solidFill>
                  <a:srgbClr val="FFFFFF"/>
                </a:solidFill>
              </a:defRPr>
            </a:lvl4pPr>
            <a:lvl5pPr marL="1828998" indent="0">
              <a:buNone/>
              <a:defRPr sz="1600">
                <a:solidFill>
                  <a:srgbClr val="FFFFFF"/>
                </a:solidFill>
              </a:defRPr>
            </a:lvl5pPr>
          </a:lstStyle>
          <a:p>
            <a:pPr lvl="0"/>
            <a:r>
              <a:rPr lang="en-US" dirty="0"/>
              <a:t>Date</a:t>
            </a:r>
          </a:p>
        </p:txBody>
      </p:sp>
      <p:pic>
        <p:nvPicPr>
          <p:cNvPr id="3" name="graphics_HD-title-maroon.png" descr="/Users/ranja/Documents/5-resources/ppt/2018 ppt-with R/new/working files/graphics_HD-title-maroon.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0" y="5013960"/>
            <a:ext cx="12192000" cy="1844040"/>
          </a:xfrm>
          <a:prstGeom prst="rect">
            <a:avLst/>
          </a:prstGeom>
        </p:spPr>
      </p:pic>
    </p:spTree>
    <p:extLst>
      <p:ext uri="{BB962C8B-B14F-4D97-AF65-F5344CB8AC3E}">
        <p14:creationId xmlns:p14="http://schemas.microsoft.com/office/powerpoint/2010/main" val="219328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513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914400" y="787400"/>
            <a:ext cx="10668000" cy="1143000"/>
          </a:xfrm>
        </p:spPr>
        <p:txBody>
          <a:bodyPr/>
          <a:lstStyle>
            <a:lvl1pPr algn="l">
              <a:defRPr>
                <a:solidFill>
                  <a:srgbClr val="7A0019"/>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hasCustomPrompt="1"/>
          </p:nvPr>
        </p:nvSpPr>
        <p:spPr>
          <a:xfrm>
            <a:off x="914400" y="2921000"/>
            <a:ext cx="10668000" cy="609600"/>
          </a:xfrm>
        </p:spPr>
        <p:txBody>
          <a:bodyPr/>
          <a:lstStyle>
            <a:lvl1pPr marL="0" indent="0">
              <a:buNone/>
              <a:defRPr sz="2400">
                <a:solidFill>
                  <a:schemeClr val="tx1">
                    <a:lumMod val="65000"/>
                    <a:lumOff val="35000"/>
                  </a:schemeClr>
                </a:solidFill>
              </a:defRPr>
            </a:lvl1pPr>
            <a:lvl2pPr marL="457250" indent="0">
              <a:buNone/>
              <a:defRPr sz="2400">
                <a:solidFill>
                  <a:srgbClr val="FFFFFF"/>
                </a:solidFill>
              </a:defRPr>
            </a:lvl2pPr>
            <a:lvl3pPr marL="914498" indent="0">
              <a:buNone/>
              <a:defRPr sz="2400">
                <a:solidFill>
                  <a:srgbClr val="FFFFFF"/>
                </a:solidFill>
              </a:defRPr>
            </a:lvl3pPr>
            <a:lvl4pPr marL="1371748" indent="0">
              <a:buNone/>
              <a:defRPr sz="2400">
                <a:solidFill>
                  <a:srgbClr val="FFFFFF"/>
                </a:solidFill>
              </a:defRPr>
            </a:lvl4pPr>
            <a:lvl5pPr marL="1828998" indent="0">
              <a:buNone/>
              <a:defRPr sz="2400">
                <a:solidFill>
                  <a:srgbClr val="FFFFFF"/>
                </a:solidFill>
              </a:defRPr>
            </a:lvl5pPr>
          </a:lstStyle>
          <a:p>
            <a:pPr lvl="0"/>
            <a:r>
              <a:rPr lang="en-US" dirty="0"/>
              <a:t>Presenter/unit/department name</a:t>
            </a:r>
          </a:p>
        </p:txBody>
      </p:sp>
      <p:sp>
        <p:nvSpPr>
          <p:cNvPr id="10" name="Text Placeholder 9"/>
          <p:cNvSpPr>
            <a:spLocks noGrp="1"/>
          </p:cNvSpPr>
          <p:nvPr>
            <p:ph type="body" sz="quarter" idx="12" hasCustomPrompt="1"/>
          </p:nvPr>
        </p:nvSpPr>
        <p:spPr>
          <a:xfrm>
            <a:off x="914400" y="3530600"/>
            <a:ext cx="10668000" cy="508000"/>
          </a:xfrm>
        </p:spPr>
        <p:txBody>
          <a:bodyPr/>
          <a:lstStyle>
            <a:lvl1pPr marL="0" indent="0">
              <a:buNone/>
              <a:defRPr sz="1600">
                <a:solidFill>
                  <a:schemeClr val="tx1">
                    <a:lumMod val="65000"/>
                    <a:lumOff val="35000"/>
                  </a:schemeClr>
                </a:solidFill>
              </a:defRPr>
            </a:lvl1pPr>
            <a:lvl2pPr marL="457250" indent="0">
              <a:buNone/>
              <a:defRPr sz="1600">
                <a:solidFill>
                  <a:srgbClr val="FFFFFF"/>
                </a:solidFill>
              </a:defRPr>
            </a:lvl2pPr>
            <a:lvl3pPr marL="914498" indent="0">
              <a:buNone/>
              <a:defRPr sz="1600">
                <a:solidFill>
                  <a:srgbClr val="FFFFFF"/>
                </a:solidFill>
              </a:defRPr>
            </a:lvl3pPr>
            <a:lvl4pPr marL="1371748" indent="0">
              <a:buNone/>
              <a:defRPr sz="1600">
                <a:solidFill>
                  <a:srgbClr val="FFFFFF"/>
                </a:solidFill>
              </a:defRPr>
            </a:lvl4pPr>
            <a:lvl5pPr marL="1828998" indent="0">
              <a:buNone/>
              <a:defRPr sz="1600">
                <a:solidFill>
                  <a:srgbClr val="FFFFFF"/>
                </a:solidFill>
              </a:defRPr>
            </a:lvl5pPr>
          </a:lstStyle>
          <a:p>
            <a:pPr lvl="0"/>
            <a:r>
              <a:rPr lang="en-US" dirty="0"/>
              <a:t>Date</a:t>
            </a:r>
          </a:p>
        </p:txBody>
      </p:sp>
      <p:pic>
        <p:nvPicPr>
          <p:cNvPr id="3" name="graphics_HD-title-maroon.png" descr="/Users/ranja/Documents/5-resources/ppt/2018 ppt-with R/new/working files/graphics_HD-title-maroon.png"/>
          <p:cNvPicPr>
            <a:picLocks noChangeAspect="1"/>
          </p:cNvPicPr>
          <p:nvPr userDrawn="1"/>
        </p:nvPicPr>
        <p:blipFill>
          <a:blip r:embed="rId2" r:link="rId3" cstate="screen">
            <a:extLst>
              <a:ext uri="{28A0092B-C50C-407E-A947-70E740481C1C}">
                <a14:useLocalDpi xmlns:a14="http://schemas.microsoft.com/office/drawing/2010/main"/>
              </a:ext>
            </a:extLst>
          </a:blip>
          <a:stretch>
            <a:fillRect/>
          </a:stretch>
        </p:blipFill>
        <p:spPr>
          <a:xfrm>
            <a:off x="0" y="5013960"/>
            <a:ext cx="12192000" cy="1844040"/>
          </a:xfrm>
          <a:prstGeom prst="rect">
            <a:avLst/>
          </a:prstGeom>
        </p:spPr>
      </p:pic>
    </p:spTree>
    <p:extLst>
      <p:ext uri="{BB962C8B-B14F-4D97-AF65-F5344CB8AC3E}">
        <p14:creationId xmlns:p14="http://schemas.microsoft.com/office/powerpoint/2010/main" val="3147985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18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0" i="0" cap="none"/>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50" indent="0">
              <a:buNone/>
              <a:defRPr sz="1867"/>
            </a:lvl2pPr>
            <a:lvl3pPr marL="914498" indent="0">
              <a:buNone/>
              <a:defRPr sz="1600"/>
            </a:lvl3pPr>
            <a:lvl4pPr marL="1371748" indent="0">
              <a:buNone/>
              <a:defRPr sz="1467"/>
            </a:lvl4pPr>
            <a:lvl5pPr marL="1828998" indent="0">
              <a:buNone/>
              <a:defRPr sz="1467"/>
            </a:lvl5pPr>
            <a:lvl6pPr marL="2286248" indent="0">
              <a:buNone/>
              <a:defRPr sz="1467"/>
            </a:lvl6pPr>
            <a:lvl7pPr marL="2743497" indent="0">
              <a:buNone/>
              <a:defRPr sz="1467"/>
            </a:lvl7pPr>
            <a:lvl8pPr marL="3200747" indent="0">
              <a:buNone/>
              <a:defRPr sz="1467"/>
            </a:lvl8pPr>
            <a:lvl9pPr marL="3657997" indent="0">
              <a:buNone/>
              <a:defRPr sz="1467"/>
            </a:lvl9pPr>
          </a:lstStyle>
          <a:p>
            <a:pPr lvl="0"/>
            <a:r>
              <a:rPr lang="en-US"/>
              <a:t>Edit Master text styles</a:t>
            </a:r>
          </a:p>
        </p:txBody>
      </p:sp>
    </p:spTree>
    <p:extLst>
      <p:ext uri="{BB962C8B-B14F-4D97-AF65-F5344CB8AC3E}">
        <p14:creationId xmlns:p14="http://schemas.microsoft.com/office/powerpoint/2010/main" val="4151534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1752600"/>
            <a:ext cx="5080000" cy="39624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080000" cy="3962400"/>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49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50" indent="0">
              <a:buNone/>
              <a:defRPr sz="2000" b="1"/>
            </a:lvl2pPr>
            <a:lvl3pPr marL="914498" indent="0">
              <a:buNone/>
              <a:defRPr sz="1867" b="1"/>
            </a:lvl3pPr>
            <a:lvl4pPr marL="1371748" indent="0">
              <a:buNone/>
              <a:defRPr sz="1600" b="1"/>
            </a:lvl4pPr>
            <a:lvl5pPr marL="1828998" indent="0">
              <a:buNone/>
              <a:defRPr sz="1600" b="1"/>
            </a:lvl5pPr>
            <a:lvl6pPr marL="2286248" indent="0">
              <a:buNone/>
              <a:defRPr sz="1600" b="1"/>
            </a:lvl6pPr>
            <a:lvl7pPr marL="2743497" indent="0">
              <a:buNone/>
              <a:defRPr sz="1600" b="1"/>
            </a:lvl7pPr>
            <a:lvl8pPr marL="3200747" indent="0">
              <a:buNone/>
              <a:defRPr sz="1600" b="1"/>
            </a:lvl8pPr>
            <a:lvl9pPr marL="3657997"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2400" b="1"/>
            </a:lvl1pPr>
            <a:lvl2pPr marL="457250" indent="0">
              <a:buNone/>
              <a:defRPr sz="2000" b="1"/>
            </a:lvl2pPr>
            <a:lvl3pPr marL="914498" indent="0">
              <a:buNone/>
              <a:defRPr sz="1867" b="1"/>
            </a:lvl3pPr>
            <a:lvl4pPr marL="1371748" indent="0">
              <a:buNone/>
              <a:defRPr sz="1600" b="1"/>
            </a:lvl4pPr>
            <a:lvl5pPr marL="1828998" indent="0">
              <a:buNone/>
              <a:defRPr sz="1600" b="1"/>
            </a:lvl5pPr>
            <a:lvl6pPr marL="2286248" indent="0">
              <a:buNone/>
              <a:defRPr sz="1600" b="1"/>
            </a:lvl6pPr>
            <a:lvl7pPr marL="2743497" indent="0">
              <a:buNone/>
              <a:defRPr sz="1600" b="1"/>
            </a:lvl7pPr>
            <a:lvl8pPr marL="3200747" indent="0">
              <a:buNone/>
              <a:defRPr sz="1600" b="1"/>
            </a:lvl8pPr>
            <a:lvl9pPr marL="3657997"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4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478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00612"/>
          </a:xfrm>
          <a:solidFill>
            <a:srgbClr val="820000"/>
          </a:solidFill>
          <a:ln>
            <a:solidFill>
              <a:srgbClr val="001848"/>
            </a:solidFill>
          </a:ln>
        </p:spPr>
        <p:txBody>
          <a:bodyPr/>
          <a:lstStyle>
            <a:lvl1pPr algn="ct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5413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35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3"/>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467"/>
            </a:lvl1pPr>
            <a:lvl2pPr marL="457250" indent="0">
              <a:buNone/>
              <a:defRPr sz="1200"/>
            </a:lvl2pPr>
            <a:lvl3pPr marL="914498" indent="0">
              <a:buNone/>
              <a:defRPr sz="1067"/>
            </a:lvl3pPr>
            <a:lvl4pPr marL="1371748" indent="0">
              <a:buNone/>
              <a:defRPr sz="933"/>
            </a:lvl4pPr>
            <a:lvl5pPr marL="1828998" indent="0">
              <a:buNone/>
              <a:defRPr sz="933"/>
            </a:lvl5pPr>
            <a:lvl6pPr marL="2286248" indent="0">
              <a:buNone/>
              <a:defRPr sz="933"/>
            </a:lvl6pPr>
            <a:lvl7pPr marL="2743497" indent="0">
              <a:buNone/>
              <a:defRPr sz="933"/>
            </a:lvl7pPr>
            <a:lvl8pPr marL="3200747" indent="0">
              <a:buNone/>
              <a:defRPr sz="933"/>
            </a:lvl8pPr>
            <a:lvl9pPr marL="3657997" indent="0">
              <a:buNone/>
              <a:defRPr sz="933"/>
            </a:lvl9pPr>
          </a:lstStyle>
          <a:p>
            <a:pPr lvl="0"/>
            <a:r>
              <a:rPr lang="en-US"/>
              <a:t>Edit Master text styles</a:t>
            </a:r>
          </a:p>
        </p:txBody>
      </p:sp>
    </p:spTree>
    <p:extLst>
      <p:ext uri="{BB962C8B-B14F-4D97-AF65-F5344CB8AC3E}">
        <p14:creationId xmlns:p14="http://schemas.microsoft.com/office/powerpoint/2010/main" val="65176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50" indent="0">
              <a:buNone/>
              <a:defRPr sz="2800"/>
            </a:lvl2pPr>
            <a:lvl3pPr marL="914498" indent="0">
              <a:buNone/>
              <a:defRPr sz="2400"/>
            </a:lvl3pPr>
            <a:lvl4pPr marL="1371748" indent="0">
              <a:buNone/>
              <a:defRPr sz="2000"/>
            </a:lvl4pPr>
            <a:lvl5pPr marL="1828998" indent="0">
              <a:buNone/>
              <a:defRPr sz="2000"/>
            </a:lvl5pPr>
            <a:lvl6pPr marL="2286248" indent="0">
              <a:buNone/>
              <a:defRPr sz="2000"/>
            </a:lvl6pPr>
            <a:lvl7pPr marL="2743497" indent="0">
              <a:buNone/>
              <a:defRPr sz="2000"/>
            </a:lvl7pPr>
            <a:lvl8pPr marL="3200747" indent="0">
              <a:buNone/>
              <a:defRPr sz="2000"/>
            </a:lvl8pPr>
            <a:lvl9pPr marL="3657997"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467"/>
            </a:lvl1pPr>
            <a:lvl2pPr marL="457250" indent="0">
              <a:buNone/>
              <a:defRPr sz="1200"/>
            </a:lvl2pPr>
            <a:lvl3pPr marL="914498" indent="0">
              <a:buNone/>
              <a:defRPr sz="1067"/>
            </a:lvl3pPr>
            <a:lvl4pPr marL="1371748" indent="0">
              <a:buNone/>
              <a:defRPr sz="933"/>
            </a:lvl4pPr>
            <a:lvl5pPr marL="1828998" indent="0">
              <a:buNone/>
              <a:defRPr sz="933"/>
            </a:lvl5pPr>
            <a:lvl6pPr marL="2286248" indent="0">
              <a:buNone/>
              <a:defRPr sz="933"/>
            </a:lvl6pPr>
            <a:lvl7pPr marL="2743497" indent="0">
              <a:buNone/>
              <a:defRPr sz="933"/>
            </a:lvl7pPr>
            <a:lvl8pPr marL="3200747" indent="0">
              <a:buNone/>
              <a:defRPr sz="933"/>
            </a:lvl8pPr>
            <a:lvl9pPr marL="3657997" indent="0">
              <a:buNone/>
              <a:defRPr sz="933"/>
            </a:lvl9pPr>
          </a:lstStyle>
          <a:p>
            <a:pPr lvl="0"/>
            <a:r>
              <a:rPr lang="en-US"/>
              <a:t>Edit Master text styles</a:t>
            </a:r>
          </a:p>
        </p:txBody>
      </p:sp>
    </p:spTree>
    <p:extLst>
      <p:ext uri="{BB962C8B-B14F-4D97-AF65-F5344CB8AC3E}">
        <p14:creationId xmlns:p14="http://schemas.microsoft.com/office/powerpoint/2010/main" val="2266249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8152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304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58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372174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09158"/>
          </a:xfrm>
          <a:solidFill>
            <a:srgbClr val="820000"/>
          </a:solidFill>
        </p:spPr>
        <p:txBody>
          <a:bodyPr/>
          <a:lstStyle>
            <a:lvl1pPr algn="ctr">
              <a:defRPr b="1">
                <a:solidFill>
                  <a:schemeClr val="bg1"/>
                </a:solidFill>
                <a:latin typeface="+mj-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43150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81162"/>
          </a:xfrm>
          <a:solidFill>
            <a:srgbClr val="820000"/>
          </a:solidFill>
        </p:spPr>
        <p:txBody>
          <a:bodyPr/>
          <a:lstStyle>
            <a:lvl1pPr algn="ctr">
              <a:defRPr b="1">
                <a:solidFill>
                  <a:schemeClr val="bg1"/>
                </a:solidFill>
                <a:latin typeface="+mj-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atin typeface="+mj-lt"/>
              </a:defRPr>
            </a:lvl1pPr>
          </a:lstStyle>
          <a:p>
            <a:fld id="{B788E319-75C8-4D97-B0DF-CF6DC88D066D}" type="slidenum">
              <a:rPr lang="en-US" smtClean="0"/>
              <a:pPr/>
              <a:t>‹#›</a:t>
            </a:fld>
            <a:endParaRPr lang="en-US"/>
          </a:p>
        </p:txBody>
      </p:sp>
    </p:spTree>
    <p:extLst>
      <p:ext uri="{BB962C8B-B14F-4D97-AF65-F5344CB8AC3E}">
        <p14:creationId xmlns:p14="http://schemas.microsoft.com/office/powerpoint/2010/main" val="74833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26249"/>
          </a:xfrm>
          <a:solidFill>
            <a:srgbClr val="820000"/>
          </a:solidFill>
        </p:spPr>
        <p:txBody>
          <a:bodyPr/>
          <a:lstStyle>
            <a:lvl1pPr algn="ctr">
              <a:defRPr b="1">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63919161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11738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298182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C03A03-EC83-4FB5-8C32-9FD62550047A}" type="datetimeFigureOut">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8E319-75C8-4D97-B0DF-CF6DC88D066D}" type="slidenum">
              <a:rPr lang="en-US" smtClean="0"/>
              <a:t>‹#›</a:t>
            </a:fld>
            <a:endParaRPr lang="en-US"/>
          </a:p>
        </p:txBody>
      </p:sp>
    </p:spTree>
    <p:extLst>
      <p:ext uri="{BB962C8B-B14F-4D97-AF65-F5344CB8AC3E}">
        <p14:creationId xmlns:p14="http://schemas.microsoft.com/office/powerpoint/2010/main" val="103332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file://localhost/Users/ranja/Documents/5-resources/ppt/2018%20ppt-with%20R/new/working%20files/graphics_HD-M-maroon.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3A03-EC83-4FB5-8C32-9FD62550047A}" type="datetimeFigureOut">
              <a:rPr lang="en-US" smtClean="0"/>
              <a:t>7/14/21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8E319-75C8-4D97-B0DF-CF6DC88D066D}" type="slidenum">
              <a:rPr lang="en-US" smtClean="0"/>
              <a:t>‹#›</a:t>
            </a:fld>
            <a:endParaRPr lang="en-US"/>
          </a:p>
        </p:txBody>
      </p:sp>
    </p:spTree>
    <p:extLst>
      <p:ext uri="{BB962C8B-B14F-4D97-AF65-F5344CB8AC3E}">
        <p14:creationId xmlns:p14="http://schemas.microsoft.com/office/powerpoint/2010/main" val="11002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68589" tIns="34295" rIns="68589" bIns="34295"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752600"/>
            <a:ext cx="10363200" cy="396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68589" tIns="34295" rIns="68589" bIns="34295"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s_HD-M-maroon.png" descr="/Users/ranja/Documents/5-resources/ppt/2018 ppt-with R/new/working files/graphics_HD-M-maroon.png"/>
          <p:cNvPicPr>
            <a:picLocks noChangeAspect="1"/>
          </p:cNvPicPr>
          <p:nvPr userDrawn="1"/>
        </p:nvPicPr>
        <p:blipFill>
          <a:blip r:embed="rId13" r:link="rId14" cstate="screen">
            <a:extLst>
              <a:ext uri="{28A0092B-C50C-407E-A947-70E740481C1C}">
                <a14:useLocalDpi xmlns:a14="http://schemas.microsoft.com/office/drawing/2010/main"/>
              </a:ext>
            </a:extLst>
          </a:blip>
          <a:stretch>
            <a:fillRect/>
          </a:stretch>
        </p:blipFill>
        <p:spPr>
          <a:xfrm>
            <a:off x="0" y="6469381"/>
            <a:ext cx="12192000" cy="388620"/>
          </a:xfrm>
          <a:prstGeom prst="rect">
            <a:avLst/>
          </a:prstGeom>
        </p:spPr>
      </p:pic>
    </p:spTree>
    <p:extLst>
      <p:ext uri="{BB962C8B-B14F-4D97-AF65-F5344CB8AC3E}">
        <p14:creationId xmlns:p14="http://schemas.microsoft.com/office/powerpoint/2010/main" val="3488864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44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4400">
          <a:solidFill>
            <a:srgbClr val="7A0019"/>
          </a:solidFill>
          <a:latin typeface="Corbel" charset="0"/>
          <a:ea typeface="ＭＳ Ｐゴシック" charset="0"/>
          <a:cs typeface="ＭＳ Ｐゴシック" charset="0"/>
        </a:defRPr>
      </a:lvl5pPr>
      <a:lvl6pPr marL="457250"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6pPr>
      <a:lvl7pPr marL="91449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7pPr>
      <a:lvl8pPr marL="137174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8pPr>
      <a:lvl9pPr marL="1828998" algn="ctr" rtl="0" eaLnBrk="1" fontAlgn="base" hangingPunct="1">
        <a:spcBef>
          <a:spcPct val="0"/>
        </a:spcBef>
        <a:spcAft>
          <a:spcPct val="0"/>
        </a:spcAft>
        <a:defRPr sz="4400">
          <a:solidFill>
            <a:srgbClr val="7A0019"/>
          </a:solidFill>
          <a:latin typeface="Arial" charset="0"/>
          <a:ea typeface="ＭＳ Ｐゴシック" charset="0"/>
          <a:cs typeface="ＭＳ Ｐゴシック" charset="0"/>
        </a:defRPr>
      </a:lvl9pPr>
    </p:titleStyle>
    <p:bodyStyle>
      <a:lvl1pPr marL="342937" indent="-342937" algn="l" rtl="0" eaLnBrk="1" fontAlgn="base" hangingPunct="1">
        <a:spcBef>
          <a:spcPct val="20000"/>
        </a:spcBef>
        <a:spcAft>
          <a:spcPct val="0"/>
        </a:spcAft>
        <a:buClr>
          <a:srgbClr val="7A0019"/>
        </a:buClr>
        <a:buChar char="•"/>
        <a:defRPr sz="3200">
          <a:solidFill>
            <a:srgbClr val="595959"/>
          </a:solidFill>
          <a:latin typeface="+mn-lt"/>
          <a:ea typeface="ＭＳ Ｐゴシック" charset="0"/>
          <a:cs typeface="ＭＳ Ｐゴシック" charset="0"/>
        </a:defRPr>
      </a:lvl1pPr>
      <a:lvl2pPr marL="743031" indent="-285781" algn="l" rtl="0" eaLnBrk="1" fontAlgn="base" hangingPunct="1">
        <a:spcBef>
          <a:spcPct val="20000"/>
        </a:spcBef>
        <a:spcAft>
          <a:spcPct val="0"/>
        </a:spcAft>
        <a:buClr>
          <a:srgbClr val="7A0019"/>
        </a:buClr>
        <a:buChar char="–"/>
        <a:defRPr sz="2800">
          <a:solidFill>
            <a:srgbClr val="595959"/>
          </a:solidFill>
          <a:latin typeface="+mn-lt"/>
          <a:ea typeface="ＭＳ Ｐゴシック" charset="0"/>
        </a:defRPr>
      </a:lvl2pPr>
      <a:lvl3pPr marL="1143123" indent="-228625" algn="l" rtl="0" eaLnBrk="1" fontAlgn="base" hangingPunct="1">
        <a:spcBef>
          <a:spcPct val="20000"/>
        </a:spcBef>
        <a:spcAft>
          <a:spcPct val="0"/>
        </a:spcAft>
        <a:buClr>
          <a:srgbClr val="7A0019"/>
        </a:buClr>
        <a:buChar char="•"/>
        <a:defRPr sz="2400">
          <a:solidFill>
            <a:srgbClr val="595959"/>
          </a:solidFill>
          <a:latin typeface="+mn-lt"/>
          <a:ea typeface="ＭＳ Ｐゴシック" charset="0"/>
        </a:defRPr>
      </a:lvl3pPr>
      <a:lvl4pPr marL="160037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4pPr>
      <a:lvl5pPr marL="2057623" indent="-228625" algn="l" rtl="0" eaLnBrk="1" fontAlgn="base" hangingPunct="1">
        <a:spcBef>
          <a:spcPct val="20000"/>
        </a:spcBef>
        <a:spcAft>
          <a:spcPct val="0"/>
        </a:spcAft>
        <a:buClr>
          <a:srgbClr val="7A0019"/>
        </a:buClr>
        <a:buChar char="»"/>
        <a:defRPr sz="2000">
          <a:solidFill>
            <a:srgbClr val="595959"/>
          </a:solidFill>
          <a:latin typeface="+mn-lt"/>
          <a:ea typeface="ＭＳ Ｐゴシック" charset="0"/>
        </a:defRPr>
      </a:lvl5pPr>
      <a:lvl6pPr marL="2514872" indent="-228625" algn="l" rtl="0" eaLnBrk="1" fontAlgn="base" hangingPunct="1">
        <a:spcBef>
          <a:spcPct val="20000"/>
        </a:spcBef>
        <a:spcAft>
          <a:spcPct val="0"/>
        </a:spcAft>
        <a:buClr>
          <a:srgbClr val="7A0019"/>
        </a:buClr>
        <a:buChar char="»"/>
        <a:defRPr sz="2000">
          <a:solidFill>
            <a:schemeClr val="tx1"/>
          </a:solidFill>
          <a:latin typeface="+mn-lt"/>
          <a:ea typeface="+mn-ea"/>
        </a:defRPr>
      </a:lvl6pPr>
      <a:lvl7pPr marL="2972122" indent="-228625" algn="l" rtl="0" eaLnBrk="1" fontAlgn="base" hangingPunct="1">
        <a:spcBef>
          <a:spcPct val="20000"/>
        </a:spcBef>
        <a:spcAft>
          <a:spcPct val="0"/>
        </a:spcAft>
        <a:buClr>
          <a:srgbClr val="7A0019"/>
        </a:buClr>
        <a:buChar char="»"/>
        <a:defRPr sz="2000">
          <a:solidFill>
            <a:schemeClr val="tx1"/>
          </a:solidFill>
          <a:latin typeface="+mn-lt"/>
          <a:ea typeface="+mn-ea"/>
        </a:defRPr>
      </a:lvl7pPr>
      <a:lvl8pPr marL="3429372" indent="-228625" algn="l" rtl="0" eaLnBrk="1" fontAlgn="base" hangingPunct="1">
        <a:spcBef>
          <a:spcPct val="20000"/>
        </a:spcBef>
        <a:spcAft>
          <a:spcPct val="0"/>
        </a:spcAft>
        <a:buClr>
          <a:srgbClr val="7A0019"/>
        </a:buClr>
        <a:buChar char="»"/>
        <a:defRPr sz="2000">
          <a:solidFill>
            <a:schemeClr val="tx1"/>
          </a:solidFill>
          <a:latin typeface="+mn-lt"/>
          <a:ea typeface="+mn-ea"/>
        </a:defRPr>
      </a:lvl8pPr>
      <a:lvl9pPr marL="3886621" indent="-228625" algn="l" rtl="0" eaLnBrk="1" fontAlgn="base" hangingPunct="1">
        <a:spcBef>
          <a:spcPct val="20000"/>
        </a:spcBef>
        <a:spcAft>
          <a:spcPct val="0"/>
        </a:spcAft>
        <a:buClr>
          <a:srgbClr val="7A0019"/>
        </a:buClr>
        <a:buChar char="»"/>
        <a:defRPr sz="2000">
          <a:solidFill>
            <a:schemeClr val="tx1"/>
          </a:solidFill>
          <a:latin typeface="+mn-lt"/>
          <a:ea typeface="+mn-ea"/>
        </a:defRPr>
      </a:lvl9pPr>
    </p:bodyStyle>
    <p:otherStyle>
      <a:defPPr>
        <a:defRPr lang="en-US"/>
      </a:defPPr>
      <a:lvl1pPr marL="0" algn="l" defTabSz="457250" rtl="0" eaLnBrk="1" latinLnBrk="0" hangingPunct="1">
        <a:defRPr sz="1867" kern="1200">
          <a:solidFill>
            <a:schemeClr val="tx1"/>
          </a:solidFill>
          <a:latin typeface="+mn-lt"/>
          <a:ea typeface="+mn-ea"/>
          <a:cs typeface="+mn-cs"/>
        </a:defRPr>
      </a:lvl1pPr>
      <a:lvl2pPr marL="457250" algn="l" defTabSz="457250" rtl="0" eaLnBrk="1" latinLnBrk="0" hangingPunct="1">
        <a:defRPr sz="1867" kern="1200">
          <a:solidFill>
            <a:schemeClr val="tx1"/>
          </a:solidFill>
          <a:latin typeface="+mn-lt"/>
          <a:ea typeface="+mn-ea"/>
          <a:cs typeface="+mn-cs"/>
        </a:defRPr>
      </a:lvl2pPr>
      <a:lvl3pPr marL="914498" algn="l" defTabSz="457250" rtl="0" eaLnBrk="1" latinLnBrk="0" hangingPunct="1">
        <a:defRPr sz="1867" kern="1200">
          <a:solidFill>
            <a:schemeClr val="tx1"/>
          </a:solidFill>
          <a:latin typeface="+mn-lt"/>
          <a:ea typeface="+mn-ea"/>
          <a:cs typeface="+mn-cs"/>
        </a:defRPr>
      </a:lvl3pPr>
      <a:lvl4pPr marL="1371748" algn="l" defTabSz="457250" rtl="0" eaLnBrk="1" latinLnBrk="0" hangingPunct="1">
        <a:defRPr sz="1867" kern="1200">
          <a:solidFill>
            <a:schemeClr val="tx1"/>
          </a:solidFill>
          <a:latin typeface="+mn-lt"/>
          <a:ea typeface="+mn-ea"/>
          <a:cs typeface="+mn-cs"/>
        </a:defRPr>
      </a:lvl4pPr>
      <a:lvl5pPr marL="1828998" algn="l" defTabSz="457250" rtl="0" eaLnBrk="1" latinLnBrk="0" hangingPunct="1">
        <a:defRPr sz="1867" kern="1200">
          <a:solidFill>
            <a:schemeClr val="tx1"/>
          </a:solidFill>
          <a:latin typeface="+mn-lt"/>
          <a:ea typeface="+mn-ea"/>
          <a:cs typeface="+mn-cs"/>
        </a:defRPr>
      </a:lvl5pPr>
      <a:lvl6pPr marL="2286248" algn="l" defTabSz="457250" rtl="0" eaLnBrk="1" latinLnBrk="0" hangingPunct="1">
        <a:defRPr sz="1867" kern="1200">
          <a:solidFill>
            <a:schemeClr val="tx1"/>
          </a:solidFill>
          <a:latin typeface="+mn-lt"/>
          <a:ea typeface="+mn-ea"/>
          <a:cs typeface="+mn-cs"/>
        </a:defRPr>
      </a:lvl6pPr>
      <a:lvl7pPr marL="2743497" algn="l" defTabSz="457250" rtl="0" eaLnBrk="1" latinLnBrk="0" hangingPunct="1">
        <a:defRPr sz="1867" kern="1200">
          <a:solidFill>
            <a:schemeClr val="tx1"/>
          </a:solidFill>
          <a:latin typeface="+mn-lt"/>
          <a:ea typeface="+mn-ea"/>
          <a:cs typeface="+mn-cs"/>
        </a:defRPr>
      </a:lvl7pPr>
      <a:lvl8pPr marL="3200747" algn="l" defTabSz="457250" rtl="0" eaLnBrk="1" latinLnBrk="0" hangingPunct="1">
        <a:defRPr sz="1867" kern="1200">
          <a:solidFill>
            <a:schemeClr val="tx1"/>
          </a:solidFill>
          <a:latin typeface="+mn-lt"/>
          <a:ea typeface="+mn-ea"/>
          <a:cs typeface="+mn-cs"/>
        </a:defRPr>
      </a:lvl8pPr>
      <a:lvl9pPr marL="3657997" algn="l" defTabSz="457250"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From Laborer to Founder</a:t>
            </a:r>
          </a:p>
        </p:txBody>
      </p:sp>
      <p:sp>
        <p:nvSpPr>
          <p:cNvPr id="5" name="Subtitle 2">
            <a:extLst>
              <a:ext uri="{FF2B5EF4-FFF2-40B4-BE49-F238E27FC236}">
                <a16:creationId xmlns:a16="http://schemas.microsoft.com/office/drawing/2014/main" id="{14CAF341-60C9-8D4D-A3B1-85B63C9E2C85}"/>
              </a:ext>
            </a:extLst>
          </p:cNvPr>
          <p:cNvSpPr txBox="1">
            <a:spLocks/>
          </p:cNvSpPr>
          <p:nvPr/>
        </p:nvSpPr>
        <p:spPr>
          <a:xfrm>
            <a:off x="2910601" y="4183658"/>
            <a:ext cx="6400800" cy="16368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latin typeface="Consolas" panose="020B0609020204030204" pitchFamily="49" charset="0"/>
                <a:cs typeface="Consolas" panose="020B0609020204030204" pitchFamily="49" charset="0"/>
              </a:rPr>
              <a:t>NBER Lightning Talk</a:t>
            </a:r>
          </a:p>
          <a:p>
            <a:pPr marL="0" indent="0" algn="ctr">
              <a:buNone/>
            </a:pPr>
            <a:endParaRPr lang="en-US" sz="1800" b="1" dirty="0">
              <a:latin typeface="Consolas" panose="020B0609020204030204" pitchFamily="49" charset="0"/>
              <a:cs typeface="Consolas" panose="020B0609020204030204" pitchFamily="49" charset="0"/>
            </a:endParaRPr>
          </a:p>
          <a:p>
            <a:pPr marL="0" indent="0" algn="ctr">
              <a:buNone/>
            </a:pPr>
            <a:endParaRPr lang="en-US" sz="1800" b="1" dirty="0">
              <a:latin typeface="Consolas" panose="020B0609020204030204" pitchFamily="49" charset="0"/>
              <a:cs typeface="Consolas" panose="020B0609020204030204" pitchFamily="49" charset="0"/>
            </a:endParaRPr>
          </a:p>
        </p:txBody>
      </p:sp>
      <p:sp>
        <p:nvSpPr>
          <p:cNvPr id="6" name="Subtitle 2">
            <a:extLst>
              <a:ext uri="{FF2B5EF4-FFF2-40B4-BE49-F238E27FC236}">
                <a16:creationId xmlns:a16="http://schemas.microsoft.com/office/drawing/2014/main" id="{ABAC06F0-330A-BD47-8B68-BE986C3A135D}"/>
              </a:ext>
            </a:extLst>
          </p:cNvPr>
          <p:cNvSpPr txBox="1">
            <a:spLocks/>
          </p:cNvSpPr>
          <p:nvPr/>
        </p:nvSpPr>
        <p:spPr>
          <a:xfrm>
            <a:off x="4238234" y="2497753"/>
            <a:ext cx="3657600" cy="914400"/>
          </a:xfrm>
          <a:prstGeom prst="rect">
            <a:avLst/>
          </a:prstGeom>
        </p:spPr>
        <p:txBody>
          <a:bodyPr vert="horz" lIns="91440" tIns="45720" rIns="91440" bIns="45720" rtlCol="0">
            <a:normAutofit/>
          </a:bodyPr>
          <a:lstStyle/>
          <a:p>
            <a:pPr algn="ctr">
              <a:spcBef>
                <a:spcPct val="20000"/>
              </a:spcBef>
              <a:defRPr/>
            </a:pPr>
            <a:r>
              <a:rPr lang="en-US" sz="2800" b="1" dirty="0">
                <a:solidFill>
                  <a:srgbClr val="001848"/>
                </a:solidFill>
                <a:latin typeface="Consolas" panose="020B0609020204030204" pitchFamily="49" charset="0"/>
                <a:cs typeface="Consolas" panose="020B0609020204030204" pitchFamily="49" charset="0"/>
              </a:rPr>
              <a:t>Moshe Barach</a:t>
            </a:r>
            <a:endParaRPr lang="en-US" sz="2800" b="1" i="1" dirty="0">
              <a:solidFill>
                <a:srgbClr val="001848"/>
              </a:solidFill>
              <a:latin typeface="Consolas" panose="020B0609020204030204" pitchFamily="49" charset="0"/>
              <a:cs typeface="Consolas" panose="020B0609020204030204" pitchFamily="49" charset="0"/>
            </a:endParaRPr>
          </a:p>
        </p:txBody>
      </p:sp>
      <p:pic>
        <p:nvPicPr>
          <p:cNvPr id="9" name="Picture 8">
            <a:extLst>
              <a:ext uri="{FF2B5EF4-FFF2-40B4-BE49-F238E27FC236}">
                <a16:creationId xmlns:a16="http://schemas.microsoft.com/office/drawing/2014/main" id="{8FCB2050-5FB5-D446-AC93-4DEFDFDE66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5961" y="3072153"/>
            <a:ext cx="857538" cy="857538"/>
          </a:xfrm>
          <a:prstGeom prst="rect">
            <a:avLst/>
          </a:prstGeom>
        </p:spPr>
      </p:pic>
      <p:sp>
        <p:nvSpPr>
          <p:cNvPr id="10" name="Title 1">
            <a:extLst>
              <a:ext uri="{FF2B5EF4-FFF2-40B4-BE49-F238E27FC236}">
                <a16:creationId xmlns:a16="http://schemas.microsoft.com/office/drawing/2014/main" id="{9D33C270-8358-F846-91C5-DBCC032AC4E3}"/>
              </a:ext>
            </a:extLst>
          </p:cNvPr>
          <p:cNvSpPr txBox="1">
            <a:spLocks/>
          </p:cNvSpPr>
          <p:nvPr/>
        </p:nvSpPr>
        <p:spPr>
          <a:xfrm>
            <a:off x="0" y="0"/>
            <a:ext cx="12192000" cy="1726249"/>
          </a:xfrm>
          <a:prstGeom prst="rect">
            <a:avLst/>
          </a:prstGeom>
          <a:solidFill>
            <a:srgbClr val="82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0019"/>
                </a:solidFill>
                <a:latin typeface="+mj-lt"/>
                <a:ea typeface="+mj-ea"/>
                <a:cs typeface="+mj-cs"/>
              </a:defRPr>
            </a:lvl1pPr>
          </a:lstStyle>
          <a:p>
            <a:pPr algn="ctr"/>
            <a:r>
              <a:rPr lang="en-US" sz="4000" b="1" dirty="0">
                <a:solidFill>
                  <a:schemeClr val="bg1"/>
                </a:solidFill>
                <a:latin typeface="Consolas" panose="020B0609020204030204" pitchFamily="49" charset="0"/>
                <a:cs typeface="Consolas" panose="020B0609020204030204" pitchFamily="49" charset="0"/>
              </a:rPr>
              <a:t>The effects of filtering on search and matching</a:t>
            </a:r>
          </a:p>
        </p:txBody>
      </p:sp>
    </p:spTree>
    <p:extLst>
      <p:ext uri="{BB962C8B-B14F-4D97-AF65-F5344CB8AC3E}">
        <p14:creationId xmlns:p14="http://schemas.microsoft.com/office/powerpoint/2010/main" val="367550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DEDA7-F714-A84C-BFFA-308D21CEAF01}"/>
              </a:ext>
            </a:extLst>
          </p:cNvPr>
          <p:cNvSpPr>
            <a:spLocks noGrp="1"/>
          </p:cNvSpPr>
          <p:nvPr>
            <p:ph type="title"/>
          </p:nvPr>
        </p:nvSpPr>
        <p:spPr/>
        <p:txBody>
          <a:bodyPr/>
          <a:lstStyle/>
          <a:p>
            <a:r>
              <a:rPr lang="en-US" dirty="0"/>
              <a:t>Experimental design</a:t>
            </a:r>
          </a:p>
        </p:txBody>
      </p:sp>
      <p:sp>
        <p:nvSpPr>
          <p:cNvPr id="8" name="Text Placeholder 7">
            <a:extLst>
              <a:ext uri="{FF2B5EF4-FFF2-40B4-BE49-F238E27FC236}">
                <a16:creationId xmlns:a16="http://schemas.microsoft.com/office/drawing/2014/main" id="{28AEBD63-DF0F-A841-8770-A0066AF498FC}"/>
              </a:ext>
            </a:extLst>
          </p:cNvPr>
          <p:cNvSpPr>
            <a:spLocks noGrp="1"/>
          </p:cNvSpPr>
          <p:nvPr>
            <p:ph type="body" idx="1"/>
          </p:nvPr>
        </p:nvSpPr>
        <p:spPr/>
        <p:txBody>
          <a:bodyPr/>
          <a:lstStyle/>
          <a:p>
            <a:r>
              <a:rPr lang="en-US" dirty="0"/>
              <a:t>Control Recruitment Interface</a:t>
            </a:r>
          </a:p>
        </p:txBody>
      </p:sp>
      <p:sp>
        <p:nvSpPr>
          <p:cNvPr id="9" name="Text Placeholder 8">
            <a:extLst>
              <a:ext uri="{FF2B5EF4-FFF2-40B4-BE49-F238E27FC236}">
                <a16:creationId xmlns:a16="http://schemas.microsoft.com/office/drawing/2014/main" id="{77E82813-1CC2-5640-AE8F-B89FD4E299C5}"/>
              </a:ext>
            </a:extLst>
          </p:cNvPr>
          <p:cNvSpPr>
            <a:spLocks noGrp="1"/>
          </p:cNvSpPr>
          <p:nvPr>
            <p:ph type="body" sz="quarter" idx="3"/>
          </p:nvPr>
        </p:nvSpPr>
        <p:spPr>
          <a:xfrm>
            <a:off x="6172200" y="1666649"/>
            <a:ext cx="5410200" cy="823912"/>
          </a:xfrm>
        </p:spPr>
        <p:txBody>
          <a:bodyPr/>
          <a:lstStyle/>
          <a:p>
            <a:r>
              <a:rPr lang="en-US" dirty="0"/>
              <a:t>Treatment Recruitment Interface</a:t>
            </a:r>
          </a:p>
        </p:txBody>
      </p:sp>
      <p:sp>
        <p:nvSpPr>
          <p:cNvPr id="13" name="Rectangle 12">
            <a:extLst>
              <a:ext uri="{FF2B5EF4-FFF2-40B4-BE49-F238E27FC236}">
                <a16:creationId xmlns:a16="http://schemas.microsoft.com/office/drawing/2014/main" id="{BC0908BD-A25D-CF49-A249-B271570320E7}"/>
              </a:ext>
            </a:extLst>
          </p:cNvPr>
          <p:cNvSpPr/>
          <p:nvPr/>
        </p:nvSpPr>
        <p:spPr>
          <a:xfrm>
            <a:off x="4272197" y="3140300"/>
            <a:ext cx="989350" cy="34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oogle Shape;96;p21">
            <a:extLst>
              <a:ext uri="{FF2B5EF4-FFF2-40B4-BE49-F238E27FC236}">
                <a16:creationId xmlns:a16="http://schemas.microsoft.com/office/drawing/2014/main" id="{FE56F836-64E1-A044-9202-CF49E605F79D}"/>
              </a:ext>
            </a:extLst>
          </p:cNvPr>
          <p:cNvPicPr preferRelativeResize="0">
            <a:picLocks noGrp="1"/>
          </p:cNvPicPr>
          <p:nvPr>
            <p:ph sz="half" idx="2"/>
          </p:nvPr>
        </p:nvPicPr>
        <p:blipFill>
          <a:blip r:embed="rId2" cstate="screen">
            <a:alphaModFix/>
            <a:extLst>
              <a:ext uri="{28A0092B-C50C-407E-A947-70E740481C1C}">
                <a14:useLocalDpi xmlns:a14="http://schemas.microsoft.com/office/drawing/2010/main"/>
              </a:ext>
            </a:extLst>
          </a:blip>
          <a:stretch>
            <a:fillRect/>
          </a:stretch>
        </p:blipFill>
        <p:spPr>
          <a:xfrm>
            <a:off x="839788" y="2654506"/>
            <a:ext cx="5157787" cy="3385725"/>
          </a:xfrm>
          <a:prstGeom prst="rect">
            <a:avLst/>
          </a:prstGeom>
          <a:noFill/>
          <a:ln>
            <a:noFill/>
          </a:ln>
        </p:spPr>
      </p:pic>
      <p:sp>
        <p:nvSpPr>
          <p:cNvPr id="18" name="Rectangle 17">
            <a:extLst>
              <a:ext uri="{FF2B5EF4-FFF2-40B4-BE49-F238E27FC236}">
                <a16:creationId xmlns:a16="http://schemas.microsoft.com/office/drawing/2014/main" id="{269D88A1-95AA-A44B-865E-9B37988DD421}"/>
              </a:ext>
            </a:extLst>
          </p:cNvPr>
          <p:cNvSpPr/>
          <p:nvPr/>
        </p:nvSpPr>
        <p:spPr>
          <a:xfrm>
            <a:off x="4272197" y="3972393"/>
            <a:ext cx="764498" cy="344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oogle Shape;101;p22">
            <a:extLst>
              <a:ext uri="{FF2B5EF4-FFF2-40B4-BE49-F238E27FC236}">
                <a16:creationId xmlns:a16="http://schemas.microsoft.com/office/drawing/2014/main" id="{39076D1E-F444-F24E-9425-495AF7AE5B6E}"/>
              </a:ext>
            </a:extLst>
          </p:cNvPr>
          <p:cNvPicPr preferRelativeResize="0">
            <a:picLocks noGrp="1"/>
          </p:cNvPicPr>
          <p:nvPr>
            <p:ph sz="quarter" idx="4"/>
          </p:nvPr>
        </p:nvPicPr>
        <p:blipFill>
          <a:blip r:embed="rId3" cstate="screen">
            <a:alphaModFix/>
            <a:extLst>
              <a:ext uri="{28A0092B-C50C-407E-A947-70E740481C1C}">
                <a14:useLocalDpi xmlns:a14="http://schemas.microsoft.com/office/drawing/2010/main"/>
              </a:ext>
            </a:extLst>
          </a:blip>
          <a:stretch>
            <a:fillRect/>
          </a:stretch>
        </p:blipFill>
        <p:spPr>
          <a:xfrm>
            <a:off x="6172200" y="2646169"/>
            <a:ext cx="5183188" cy="3402399"/>
          </a:xfrm>
          <a:prstGeom prst="rect">
            <a:avLst/>
          </a:prstGeom>
          <a:noFill/>
          <a:ln>
            <a:noFill/>
          </a:ln>
        </p:spPr>
      </p:pic>
      <p:pic>
        <p:nvPicPr>
          <p:cNvPr id="10" name="Google Shape;107;p23">
            <a:extLst>
              <a:ext uri="{FF2B5EF4-FFF2-40B4-BE49-F238E27FC236}">
                <a16:creationId xmlns:a16="http://schemas.microsoft.com/office/drawing/2014/main" id="{EFE081C2-D5F1-2340-BA89-8B2C1381D89E}"/>
              </a:ext>
            </a:extLst>
          </p:cNvPr>
          <p:cNvPicPr preferRelativeResize="0"/>
          <p:nvPr/>
        </p:nvPicPr>
        <p:blipFill>
          <a:blip r:embed="rId4">
            <a:alphaModFix/>
          </a:blip>
          <a:stretch>
            <a:fillRect/>
          </a:stretch>
        </p:blipFill>
        <p:spPr>
          <a:xfrm>
            <a:off x="6172200" y="3601185"/>
            <a:ext cx="5180012" cy="3104415"/>
          </a:xfrm>
          <a:prstGeom prst="rect">
            <a:avLst/>
          </a:prstGeom>
          <a:noFill/>
          <a:ln>
            <a:noFill/>
          </a:ln>
        </p:spPr>
      </p:pic>
      <p:sp>
        <p:nvSpPr>
          <p:cNvPr id="22" name="Google Shape;102;p22">
            <a:extLst>
              <a:ext uri="{FF2B5EF4-FFF2-40B4-BE49-F238E27FC236}">
                <a16:creationId xmlns:a16="http://schemas.microsoft.com/office/drawing/2014/main" id="{66E0136D-0304-5F4C-B35A-8C5A1FDA9783}"/>
              </a:ext>
            </a:extLst>
          </p:cNvPr>
          <p:cNvSpPr/>
          <p:nvPr/>
        </p:nvSpPr>
        <p:spPr>
          <a:xfrm>
            <a:off x="9571857" y="3424539"/>
            <a:ext cx="597600" cy="552800"/>
          </a:xfrm>
          <a:prstGeom prst="downArrow">
            <a:avLst>
              <a:gd name="adj1" fmla="val 50000"/>
              <a:gd name="adj2" fmla="val 50000"/>
            </a:avLst>
          </a:prstGeom>
          <a:solidFill>
            <a:srgbClr val="0000FF"/>
          </a:solidFill>
          <a:ln>
            <a:noFill/>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410977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F15B10-1064-9143-81F2-8DE057331016}"/>
              </a:ext>
            </a:extLst>
          </p:cNvPr>
          <p:cNvPicPr>
            <a:picLocks noChangeAspect="1"/>
          </p:cNvPicPr>
          <p:nvPr/>
        </p:nvPicPr>
        <p:blipFill>
          <a:blip r:embed="rId3"/>
          <a:stretch>
            <a:fillRect/>
          </a:stretch>
        </p:blipFill>
        <p:spPr>
          <a:xfrm>
            <a:off x="161399" y="2162507"/>
            <a:ext cx="6288811" cy="3694677"/>
          </a:xfrm>
          <a:prstGeom prst="rect">
            <a:avLst/>
          </a:prstGeom>
        </p:spPr>
      </p:pic>
      <p:sp>
        <p:nvSpPr>
          <p:cNvPr id="2" name="Title 1">
            <a:extLst>
              <a:ext uri="{FF2B5EF4-FFF2-40B4-BE49-F238E27FC236}">
                <a16:creationId xmlns:a16="http://schemas.microsoft.com/office/drawing/2014/main" id="{BB715250-1BA7-5248-9FE5-8FE519202D4C}"/>
              </a:ext>
            </a:extLst>
          </p:cNvPr>
          <p:cNvSpPr>
            <a:spLocks noGrp="1"/>
          </p:cNvSpPr>
          <p:nvPr>
            <p:ph type="title"/>
          </p:nvPr>
        </p:nvSpPr>
        <p:spPr>
          <a:xfrm>
            <a:off x="1" y="1"/>
            <a:ext cx="6618514" cy="1753666"/>
          </a:xfrm>
        </p:spPr>
        <p:txBody>
          <a:bodyPr>
            <a:normAutofit/>
          </a:bodyPr>
          <a:lstStyle/>
          <a:p>
            <a:r>
              <a:rPr lang="en-US" sz="3400" dirty="0">
                <a:solidFill>
                  <a:srgbClr val="FFFFFF"/>
                </a:solidFill>
              </a:rPr>
              <a:t>Filters reduce search effort but still increase observable match quality </a:t>
            </a:r>
          </a:p>
        </p:txBody>
      </p:sp>
      <p:pic>
        <p:nvPicPr>
          <p:cNvPr id="11" name="Content Placeholder 10">
            <a:extLst>
              <a:ext uri="{FF2B5EF4-FFF2-40B4-BE49-F238E27FC236}">
                <a16:creationId xmlns:a16="http://schemas.microsoft.com/office/drawing/2014/main" id="{6C8EFD03-EEEF-094A-A239-6B9FEB1365B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6916804" y="285135"/>
            <a:ext cx="4833637" cy="6049196"/>
          </a:xfrm>
        </p:spPr>
        <p:style>
          <a:lnRef idx="2">
            <a:schemeClr val="dk1"/>
          </a:lnRef>
          <a:fillRef idx="1">
            <a:schemeClr val="lt1"/>
          </a:fillRef>
          <a:effectRef idx="0">
            <a:schemeClr val="dk1"/>
          </a:effectRef>
          <a:fontRef idx="minor">
            <a:schemeClr val="dk1"/>
          </a:fontRef>
        </p:style>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7F40CF0-2605-C14A-B1BF-EEDCB11C2C91}"/>
                  </a:ext>
                </a:extLst>
              </p:cNvPr>
              <p:cNvSpPr txBox="1"/>
              <p:nvPr/>
            </p:nvSpPr>
            <p:spPr>
              <a:xfrm>
                <a:off x="12254" y="5924026"/>
                <a:ext cx="6755406" cy="820609"/>
              </a:xfrm>
              <a:prstGeom prst="rect">
                <a:avLst/>
              </a:prstGeom>
              <a:noFill/>
            </p:spPr>
            <p:txBody>
              <a:bodyPr wrap="square" rtlCol="0">
                <a:spAutoFit/>
              </a:bodyPr>
              <a:lstStyle/>
              <a:p>
                <a14:m>
                  <m:oMath xmlns:m="http://schemas.openxmlformats.org/officeDocument/2006/math">
                    <m:sSub>
                      <m:sSubPr>
                        <m:ctrlPr>
                          <a:rPr lang="en-US" sz="1400" i="1"/>
                        </m:ctrlPr>
                      </m:sSubPr>
                      <m:e>
                        <m:r>
                          <a:rPr lang="en-US" sz="1400" i="1"/>
                          <m:t>𝑦</m:t>
                        </m:r>
                      </m:e>
                      <m:sub>
                        <m:r>
                          <a:rPr lang="en-US" sz="1400" i="1"/>
                          <m:t>𝑖𝑗</m:t>
                        </m:r>
                      </m:sub>
                    </m:sSub>
                    <m:r>
                      <a:rPr lang="en-US" sz="1400" i="1"/>
                      <m:t>=</m:t>
                    </m:r>
                    <m:sSub>
                      <m:sSubPr>
                        <m:ctrlPr>
                          <a:rPr lang="en-US" sz="1400" i="1"/>
                        </m:ctrlPr>
                      </m:sSubPr>
                      <m:e>
                        <m:r>
                          <a:rPr lang="en-US" sz="1400" i="1"/>
                          <m:t>𝛽</m:t>
                        </m:r>
                      </m:e>
                      <m:sub>
                        <m:r>
                          <a:rPr lang="en-US" sz="1400" i="1"/>
                          <m:t>1</m:t>
                        </m:r>
                      </m:sub>
                    </m:sSub>
                    <m:sSub>
                      <m:sSubPr>
                        <m:ctrlPr>
                          <a:rPr lang="en-US" sz="1400" i="1"/>
                        </m:ctrlPr>
                      </m:sSubPr>
                      <m:e>
                        <m:r>
                          <a:rPr lang="en-US" sz="1400" i="1"/>
                          <m:t>𝑇𝑅𝑇</m:t>
                        </m:r>
                      </m:e>
                      <m:sub>
                        <m:r>
                          <a:rPr lang="en-US" sz="1400" i="1"/>
                          <m:t>𝑗</m:t>
                        </m:r>
                      </m:sub>
                    </m:sSub>
                    <m:r>
                      <a:rPr lang="en-US" sz="1400" i="1"/>
                      <m:t>+</m:t>
                    </m:r>
                    <m:sSub>
                      <m:sSubPr>
                        <m:ctrlPr>
                          <a:rPr lang="en-US" sz="1400" i="1"/>
                        </m:ctrlPr>
                      </m:sSubPr>
                      <m:e>
                        <m:r>
                          <a:rPr lang="en-US" sz="1400" i="1"/>
                          <m:t>𝛽</m:t>
                        </m:r>
                      </m:e>
                      <m:sub>
                        <m:r>
                          <a:rPr lang="en-US" sz="1400" i="1"/>
                          <m:t>2</m:t>
                        </m:r>
                      </m:sub>
                    </m:sSub>
                    <m:sSub>
                      <m:sSubPr>
                        <m:ctrlPr>
                          <a:rPr lang="en-US" sz="1400" i="1"/>
                        </m:ctrlPr>
                      </m:sSubPr>
                      <m:e>
                        <m:r>
                          <a:rPr lang="en-US" sz="1400" i="1"/>
                          <m:t>𝐵𝑖𝑑</m:t>
                        </m:r>
                      </m:e>
                      <m:sub>
                        <m:r>
                          <a:rPr lang="en-US" sz="1400" i="1"/>
                          <m:t>𝑖𝑗</m:t>
                        </m:r>
                      </m:sub>
                    </m:sSub>
                    <m:r>
                      <a:rPr lang="en-US" sz="1400" i="1"/>
                      <m:t>+</m:t>
                    </m:r>
                    <m:sSub>
                      <m:sSubPr>
                        <m:ctrlPr>
                          <a:rPr lang="en-US" sz="1400" i="1"/>
                        </m:ctrlPr>
                      </m:sSubPr>
                      <m:e>
                        <m:r>
                          <a:rPr lang="en-US" sz="1400" i="1"/>
                          <m:t>𝛾</m:t>
                        </m:r>
                      </m:e>
                      <m:sub>
                        <m:r>
                          <a:rPr lang="en-US" sz="1400" i="1"/>
                          <m:t>𝑗</m:t>
                        </m:r>
                      </m:sub>
                    </m:sSub>
                    <m:r>
                      <a:rPr lang="en-US" sz="1400" i="1"/>
                      <m:t>+</m:t>
                    </m:r>
                    <m:sSub>
                      <m:sSubPr>
                        <m:ctrlPr>
                          <a:rPr lang="en-US" sz="1400" i="1"/>
                        </m:ctrlPr>
                      </m:sSubPr>
                      <m:e>
                        <m:r>
                          <a:rPr lang="en-US" sz="1400" i="1"/>
                          <m:t>𝜃</m:t>
                        </m:r>
                      </m:e>
                      <m:sub>
                        <m:r>
                          <a:rPr lang="en-US" sz="1400" i="1"/>
                          <m:t>𝑖</m:t>
                        </m:r>
                      </m:sub>
                    </m:sSub>
                    <m:r>
                      <a:rPr lang="en-US" sz="1400" i="1"/>
                      <m:t>+</m:t>
                    </m:r>
                    <m:sSub>
                      <m:sSubPr>
                        <m:ctrlPr>
                          <a:rPr lang="en-US" sz="1400" i="1"/>
                        </m:ctrlPr>
                      </m:sSubPr>
                      <m:e>
                        <m:r>
                          <a:rPr lang="en-US" sz="1400" i="1"/>
                          <m:t>𝜀</m:t>
                        </m:r>
                      </m:e>
                      <m:sub>
                        <m:r>
                          <a:rPr lang="en-US" sz="1400" i="1"/>
                          <m:t>𝑖𝑗</m:t>
                        </m:r>
                      </m:sub>
                    </m:sSub>
                  </m:oMath>
                </a14:m>
                <a:r>
                  <a:rPr lang="en-US" sz="1400" dirty="0"/>
                  <a:t>; where </a:t>
                </a:r>
                <a14:m>
                  <m:oMath xmlns:m="http://schemas.openxmlformats.org/officeDocument/2006/math">
                    <m:sSub>
                      <m:sSubPr>
                        <m:ctrlPr>
                          <a:rPr lang="en-US" sz="1400" i="1"/>
                        </m:ctrlPr>
                      </m:sSubPr>
                      <m:e>
                        <m:r>
                          <a:rPr lang="en-US" sz="1400" i="1"/>
                          <m:t>𝛾</m:t>
                        </m:r>
                      </m:e>
                      <m:sub>
                        <m:r>
                          <a:rPr lang="en-US" sz="1400" i="1"/>
                          <m:t>𝑗</m:t>
                        </m:r>
                      </m:sub>
                    </m:sSub>
                  </m:oMath>
                </a14:m>
                <a:r>
                  <a:rPr lang="en-US" sz="1400" dirty="0"/>
                  <a:t> is a job category FE, and  </a:t>
                </a:r>
                <a14:m>
                  <m:oMath xmlns:m="http://schemas.openxmlformats.org/officeDocument/2006/math">
                    <m:sSub>
                      <m:sSubPr>
                        <m:ctrlPr>
                          <a:rPr lang="en-US" sz="1400" i="1"/>
                        </m:ctrlPr>
                      </m:sSubPr>
                      <m:e>
                        <m:r>
                          <a:rPr lang="en-US" sz="1400" i="1"/>
                          <m:t>𝜃</m:t>
                        </m:r>
                      </m:e>
                      <m:sub>
                        <m:r>
                          <a:rPr lang="en-US" sz="1400" i="1"/>
                          <m:t>𝑖</m:t>
                        </m:r>
                      </m:sub>
                    </m:sSub>
                  </m:oMath>
                </a14:m>
                <a:r>
                  <a:rPr lang="en-US" sz="1400" dirty="0"/>
                  <a:t> is a contractor FE. SE clustered at employer level.</a:t>
                </a:r>
              </a:p>
              <a:p>
                <a:r>
                  <a:rPr lang="en-US" dirty="0"/>
                  <a:t>  </a:t>
                </a:r>
              </a:p>
            </p:txBody>
          </p:sp>
        </mc:Choice>
        <mc:Fallback>
          <p:sp>
            <p:nvSpPr>
              <p:cNvPr id="6" name="TextBox 5">
                <a:extLst>
                  <a:ext uri="{FF2B5EF4-FFF2-40B4-BE49-F238E27FC236}">
                    <a16:creationId xmlns:a16="http://schemas.microsoft.com/office/drawing/2014/main" id="{D7F40CF0-2605-C14A-B1BF-EEDCB11C2C91}"/>
                  </a:ext>
                </a:extLst>
              </p:cNvPr>
              <p:cNvSpPr txBox="1">
                <a:spLocks noRot="1" noChangeAspect="1" noMove="1" noResize="1" noEditPoints="1" noAdjustHandles="1" noChangeArrowheads="1" noChangeShapeType="1" noTextEdit="1"/>
              </p:cNvSpPr>
              <p:nvPr/>
            </p:nvSpPr>
            <p:spPr>
              <a:xfrm>
                <a:off x="12254" y="5924026"/>
                <a:ext cx="6755406" cy="820609"/>
              </a:xfrm>
              <a:prstGeom prst="rect">
                <a:avLst/>
              </a:prstGeom>
              <a:blipFill>
                <a:blip r:embed="rId5"/>
                <a:stretch>
                  <a:fillRect l="-188" t="-3077"/>
                </a:stretch>
              </a:blipFill>
            </p:spPr>
            <p:txBody>
              <a:bodyPr/>
              <a:lstStyle/>
              <a:p>
                <a:r>
                  <a:rPr lang="en-US">
                    <a:noFill/>
                  </a:rPr>
                  <a:t> </a:t>
                </a:r>
              </a:p>
            </p:txBody>
          </p:sp>
        </mc:Fallback>
      </mc:AlternateContent>
    </p:spTree>
    <p:extLst>
      <p:ext uri="{BB962C8B-B14F-4D97-AF65-F5344CB8AC3E}">
        <p14:creationId xmlns:p14="http://schemas.microsoft.com/office/powerpoint/2010/main" val="88649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0179-7F65-864D-B000-241A6DC92F6F}"/>
              </a:ext>
            </a:extLst>
          </p:cNvPr>
          <p:cNvSpPr>
            <a:spLocks noGrp="1"/>
          </p:cNvSpPr>
          <p:nvPr>
            <p:ph type="title"/>
          </p:nvPr>
        </p:nvSpPr>
        <p:spPr/>
        <p:txBody>
          <a:bodyPr/>
          <a:lstStyle/>
          <a:p>
            <a:r>
              <a:rPr lang="en-US" dirty="0"/>
              <a:t>Less variation in match opportunities</a:t>
            </a:r>
          </a:p>
        </p:txBody>
      </p:sp>
      <p:pic>
        <p:nvPicPr>
          <p:cNvPr id="5" name="Content Placeholder 4">
            <a:extLst>
              <a:ext uri="{FF2B5EF4-FFF2-40B4-BE49-F238E27FC236}">
                <a16:creationId xmlns:a16="http://schemas.microsoft.com/office/drawing/2014/main" id="{519CAC01-803C-B646-9B55-CF6DF1BCBE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6887" y="1801122"/>
            <a:ext cx="5916770" cy="3527794"/>
          </a:xfrm>
        </p:spPr>
      </p:pic>
      <p:sp>
        <p:nvSpPr>
          <p:cNvPr id="6" name="TextBox 5">
            <a:extLst>
              <a:ext uri="{FF2B5EF4-FFF2-40B4-BE49-F238E27FC236}">
                <a16:creationId xmlns:a16="http://schemas.microsoft.com/office/drawing/2014/main" id="{48FCE6CD-E113-F642-88B3-BC42859C10C8}"/>
              </a:ext>
            </a:extLst>
          </p:cNvPr>
          <p:cNvSpPr txBox="1"/>
          <p:nvPr/>
        </p:nvSpPr>
        <p:spPr>
          <a:xfrm>
            <a:off x="6096000" y="5589081"/>
            <a:ext cx="6212116" cy="1384995"/>
          </a:xfrm>
          <a:prstGeom prst="rect">
            <a:avLst/>
          </a:prstGeom>
          <a:noFill/>
        </p:spPr>
        <p:txBody>
          <a:bodyPr wrap="square" rtlCol="0">
            <a:spAutoFit/>
          </a:bodyPr>
          <a:lstStyle/>
          <a:p>
            <a:r>
              <a:rPr lang="en-US" sz="1200" i="1" dirty="0"/>
              <a:t>Notes: </a:t>
            </a:r>
            <a:r>
              <a:rPr lang="en-US" sz="1200" dirty="0"/>
              <a:t>The sample is limited to applicants who submitted their first on platform bids during the experiment. Treatment applicants are limited to those applicants who submitted only bids to treatment jobs during the experimental period. Control applicants are limited to those applicants who submitted only bids to control jobs during the experimental period. Workers who submitted bids to both types of jobs are removed from the sample. </a:t>
            </a:r>
          </a:p>
          <a:p>
            <a:endParaRPr lang="en-US" sz="1200" dirty="0"/>
          </a:p>
        </p:txBody>
      </p:sp>
      <p:pic>
        <p:nvPicPr>
          <p:cNvPr id="4" name="Picture 3">
            <a:extLst>
              <a:ext uri="{FF2B5EF4-FFF2-40B4-BE49-F238E27FC236}">
                <a16:creationId xmlns:a16="http://schemas.microsoft.com/office/drawing/2014/main" id="{96D3FA79-6AED-F34D-93BB-8860186C8812}"/>
              </a:ext>
            </a:extLst>
          </p:cNvPr>
          <p:cNvPicPr>
            <a:picLocks noChangeAspect="1"/>
          </p:cNvPicPr>
          <p:nvPr/>
        </p:nvPicPr>
        <p:blipFill>
          <a:blip r:embed="rId3"/>
          <a:stretch>
            <a:fillRect/>
          </a:stretch>
        </p:blipFill>
        <p:spPr>
          <a:xfrm>
            <a:off x="-1" y="1700613"/>
            <a:ext cx="5617153" cy="5157386"/>
          </a:xfrm>
          <a:prstGeom prst="rect">
            <a:avLst/>
          </a:prstGeom>
        </p:spPr>
      </p:pic>
      <p:sp>
        <p:nvSpPr>
          <p:cNvPr id="7" name="TextBox 6">
            <a:extLst>
              <a:ext uri="{FF2B5EF4-FFF2-40B4-BE49-F238E27FC236}">
                <a16:creationId xmlns:a16="http://schemas.microsoft.com/office/drawing/2014/main" id="{B4C3C755-4E08-BD40-AF4D-050B17662FB9}"/>
              </a:ext>
            </a:extLst>
          </p:cNvPr>
          <p:cNvSpPr txBox="1"/>
          <p:nvPr/>
        </p:nvSpPr>
        <p:spPr>
          <a:xfrm>
            <a:off x="7721599" y="2583543"/>
            <a:ext cx="3460884" cy="369332"/>
          </a:xfrm>
          <a:prstGeom prst="rect">
            <a:avLst/>
          </a:prstGeom>
          <a:noFill/>
        </p:spPr>
        <p:txBody>
          <a:bodyPr wrap="none" rtlCol="0">
            <a:spAutoFit/>
          </a:bodyPr>
          <a:lstStyle/>
          <a:p>
            <a:r>
              <a:rPr lang="en-US" dirty="0"/>
              <a:t>Cox Hazard Ratio .931 (.03)</a:t>
            </a:r>
          </a:p>
        </p:txBody>
      </p:sp>
    </p:spTree>
    <p:extLst>
      <p:ext uri="{BB962C8B-B14F-4D97-AF65-F5344CB8AC3E}">
        <p14:creationId xmlns:p14="http://schemas.microsoft.com/office/powerpoint/2010/main" val="25771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75E665-603B-CA44-A4AA-0AACE1D38537}"/>
              </a:ext>
            </a:extLst>
          </p:cNvPr>
          <p:cNvSpPr>
            <a:spLocks noGrp="1"/>
          </p:cNvSpPr>
          <p:nvPr>
            <p:ph type="title"/>
          </p:nvPr>
        </p:nvSpPr>
        <p:spPr/>
        <p:txBody>
          <a:bodyPr/>
          <a:lstStyle/>
          <a:p>
            <a:r>
              <a:rPr lang="en-US" dirty="0"/>
              <a:t>Recap </a:t>
            </a:r>
          </a:p>
        </p:txBody>
      </p:sp>
      <p:sp>
        <p:nvSpPr>
          <p:cNvPr id="3" name="Content Placeholder 2">
            <a:extLst>
              <a:ext uri="{FF2B5EF4-FFF2-40B4-BE49-F238E27FC236}">
                <a16:creationId xmlns:a16="http://schemas.microsoft.com/office/drawing/2014/main" id="{4404542D-7B42-F94F-AF87-65867477ABC0}"/>
              </a:ext>
            </a:extLst>
          </p:cNvPr>
          <p:cNvSpPr>
            <a:spLocks noGrp="1"/>
          </p:cNvSpPr>
          <p:nvPr>
            <p:ph sz="half" idx="1"/>
          </p:nvPr>
        </p:nvSpPr>
        <p:spPr/>
        <p:txBody>
          <a:bodyPr>
            <a:normAutofit fontScale="70000" lnSpcReduction="20000"/>
          </a:bodyPr>
          <a:lstStyle/>
          <a:p>
            <a:pPr marL="0" indent="0" algn="ctr">
              <a:buNone/>
            </a:pPr>
            <a:r>
              <a:rPr lang="en-US" b="1" dirty="0"/>
              <a:t>Findings</a:t>
            </a:r>
          </a:p>
          <a:p>
            <a:endParaRPr lang="en-US" dirty="0"/>
          </a:p>
          <a:p>
            <a:r>
              <a:rPr lang="en-US" dirty="0"/>
              <a:t>Employers reduce screening effort directed at non-invited workers.</a:t>
            </a:r>
          </a:p>
          <a:p>
            <a:endParaRPr lang="en-US" dirty="0"/>
          </a:p>
          <a:p>
            <a:r>
              <a:rPr lang="en-US" dirty="0"/>
              <a:t>Higher “quality” observable pool &amp; hires.</a:t>
            </a:r>
          </a:p>
          <a:p>
            <a:pPr marL="0" indent="0">
              <a:buNone/>
            </a:pPr>
            <a:endParaRPr lang="en-US" dirty="0"/>
          </a:p>
          <a:p>
            <a:r>
              <a:rPr lang="en-US" dirty="0"/>
              <a:t>Less variance in matches.</a:t>
            </a:r>
          </a:p>
          <a:p>
            <a:endParaRPr lang="en-US" dirty="0"/>
          </a:p>
          <a:p>
            <a:r>
              <a:rPr lang="en-US" dirty="0"/>
              <a:t>Harder for new “products” to break in.</a:t>
            </a:r>
          </a:p>
        </p:txBody>
      </p:sp>
      <p:sp>
        <p:nvSpPr>
          <p:cNvPr id="5" name="Content Placeholder 4">
            <a:extLst>
              <a:ext uri="{FF2B5EF4-FFF2-40B4-BE49-F238E27FC236}">
                <a16:creationId xmlns:a16="http://schemas.microsoft.com/office/drawing/2014/main" id="{AFF9F5EB-8FED-B947-907D-AA714963C53D}"/>
              </a:ext>
            </a:extLst>
          </p:cNvPr>
          <p:cNvSpPr>
            <a:spLocks noGrp="1"/>
          </p:cNvSpPr>
          <p:nvPr>
            <p:ph sz="half" idx="2"/>
          </p:nvPr>
        </p:nvSpPr>
        <p:spPr/>
        <p:txBody>
          <a:bodyPr>
            <a:normAutofit fontScale="70000" lnSpcReduction="20000"/>
          </a:bodyPr>
          <a:lstStyle/>
          <a:p>
            <a:pPr marL="0" indent="0" algn="ctr">
              <a:buNone/>
            </a:pPr>
            <a:r>
              <a:rPr lang="en-US" b="1" dirty="0"/>
              <a:t>Implications</a:t>
            </a:r>
          </a:p>
          <a:p>
            <a:endParaRPr lang="en-US" dirty="0"/>
          </a:p>
          <a:p>
            <a:r>
              <a:rPr lang="en-US" dirty="0"/>
              <a:t>Filters generate value by sorting applicants and reducing screening costs.</a:t>
            </a:r>
          </a:p>
          <a:p>
            <a:endParaRPr lang="en-US" dirty="0"/>
          </a:p>
          <a:p>
            <a:r>
              <a:rPr lang="en-US" dirty="0"/>
              <a:t>This sorting generates disparities in opportunity for different groups especially novice workers or new products. </a:t>
            </a:r>
          </a:p>
          <a:p>
            <a:endParaRPr lang="en-US" dirty="0"/>
          </a:p>
          <a:p>
            <a:r>
              <a:rPr lang="en-US" dirty="0"/>
              <a:t>The disparities in opportunities stem from buyers having similar preferences.</a:t>
            </a:r>
          </a:p>
          <a:p>
            <a:endParaRPr lang="en-US" dirty="0"/>
          </a:p>
          <a:p>
            <a:endParaRPr lang="en-US" dirty="0"/>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7743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VP-regents-PowerPoint-HD-3">
  <a:themeElements>
    <a:clrScheme name="Custom 1">
      <a:dk1>
        <a:sysClr val="windowText" lastClr="000000"/>
      </a:dk1>
      <a:lt1>
        <a:sysClr val="window" lastClr="FFFFFF"/>
      </a:lt1>
      <a:dk2>
        <a:srgbClr val="1F497D"/>
      </a:dk2>
      <a:lt2>
        <a:srgbClr val="D7D9D7"/>
      </a:lt2>
      <a:accent1>
        <a:srgbClr val="7A0019"/>
      </a:accent1>
      <a:accent2>
        <a:srgbClr val="FFCC33"/>
      </a:accent2>
      <a:accent3>
        <a:srgbClr val="C82936"/>
      </a:accent3>
      <a:accent4>
        <a:srgbClr val="003D4C"/>
      </a:accent4>
      <a:accent5>
        <a:srgbClr val="79C9C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25286</TotalTime>
  <Words>238</Words>
  <Application>Microsoft Macintosh PowerPoint</Application>
  <PresentationFormat>Widescreen</PresentationFormat>
  <Paragraphs>37</Paragraphs>
  <Slides>5</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Consolas</vt:lpstr>
      <vt:lpstr>Corbel</vt:lpstr>
      <vt:lpstr>Verdana</vt:lpstr>
      <vt:lpstr>Office Theme</vt:lpstr>
      <vt:lpstr>SVP-regents-PowerPoint-HD-3</vt:lpstr>
      <vt:lpstr>From Laborer to Founder</vt:lpstr>
      <vt:lpstr>Experimental design</vt:lpstr>
      <vt:lpstr>Filters reduce search effort but still increase observable match quality </vt:lpstr>
      <vt:lpstr>Less variation in match opportunities</vt:lpstr>
      <vt:lpstr>Recap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Rider</dc:creator>
  <cp:lastModifiedBy>Suppressed entry</cp:lastModifiedBy>
  <cp:revision>513</cp:revision>
  <cp:lastPrinted>2019-08-19T22:42:19Z</cp:lastPrinted>
  <dcterms:created xsi:type="dcterms:W3CDTF">2014-11-11T19:25:45Z</dcterms:created>
  <dcterms:modified xsi:type="dcterms:W3CDTF">2021-07-15T19:13:15Z</dcterms:modified>
</cp:coreProperties>
</file>