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303" r:id="rId3"/>
    <p:sldId id="259" r:id="rId4"/>
    <p:sldId id="286" r:id="rId5"/>
    <p:sldId id="260" r:id="rId6"/>
    <p:sldId id="265" r:id="rId7"/>
    <p:sldId id="261" r:id="rId8"/>
    <p:sldId id="262" r:id="rId9"/>
    <p:sldId id="263" r:id="rId10"/>
    <p:sldId id="264" r:id="rId11"/>
    <p:sldId id="327" r:id="rId12"/>
    <p:sldId id="266" r:id="rId13"/>
    <p:sldId id="285" r:id="rId14"/>
    <p:sldId id="311" r:id="rId15"/>
    <p:sldId id="282" r:id="rId16"/>
    <p:sldId id="312" r:id="rId17"/>
    <p:sldId id="313" r:id="rId18"/>
    <p:sldId id="298" r:id="rId19"/>
    <p:sldId id="297" r:id="rId20"/>
    <p:sldId id="314" r:id="rId21"/>
    <p:sldId id="315" r:id="rId22"/>
    <p:sldId id="316" r:id="rId23"/>
    <p:sldId id="299" r:id="rId24"/>
    <p:sldId id="300" r:id="rId25"/>
    <p:sldId id="317" r:id="rId26"/>
    <p:sldId id="318" r:id="rId27"/>
    <p:sldId id="296" r:id="rId28"/>
    <p:sldId id="287" r:id="rId29"/>
    <p:sldId id="288" r:id="rId30"/>
    <p:sldId id="289" r:id="rId31"/>
    <p:sldId id="290" r:id="rId32"/>
    <p:sldId id="291" r:id="rId33"/>
    <p:sldId id="294" r:id="rId34"/>
    <p:sldId id="295" r:id="rId35"/>
    <p:sldId id="268" r:id="rId36"/>
    <p:sldId id="271" r:id="rId37"/>
    <p:sldId id="272" r:id="rId38"/>
    <p:sldId id="273" r:id="rId39"/>
    <p:sldId id="274" r:id="rId40"/>
    <p:sldId id="277" r:id="rId41"/>
    <p:sldId id="278" r:id="rId42"/>
    <p:sldId id="279" r:id="rId43"/>
    <p:sldId id="280" r:id="rId44"/>
    <p:sldId id="304" r:id="rId45"/>
    <p:sldId id="305" r:id="rId46"/>
    <p:sldId id="325" r:id="rId47"/>
    <p:sldId id="330" r:id="rId48"/>
    <p:sldId id="332" r:id="rId49"/>
    <p:sldId id="336" r:id="rId50"/>
    <p:sldId id="308" r:id="rId51"/>
    <p:sldId id="334" r:id="rId52"/>
    <p:sldId id="328" r:id="rId53"/>
    <p:sldId id="275" r:id="rId54"/>
    <p:sldId id="276" r:id="rId55"/>
    <p:sldId id="329" r:id="rId56"/>
    <p:sldId id="333" r:id="rId57"/>
    <p:sldId id="324" r:id="rId58"/>
    <p:sldId id="319" r:id="rId59"/>
    <p:sldId id="320" r:id="rId60"/>
    <p:sldId id="292" r:id="rId61"/>
    <p:sldId id="293" r:id="rId62"/>
    <p:sldId id="321" r:id="rId63"/>
    <p:sldId id="326" r:id="rId64"/>
    <p:sldId id="322" r:id="rId65"/>
    <p:sldId id="323" r:id="rId66"/>
    <p:sldId id="281" r:id="rId67"/>
    <p:sldId id="337" r:id="rId68"/>
    <p:sldId id="309" r:id="rId69"/>
    <p:sldId id="310" r:id="rId70"/>
    <p:sldId id="335" r:id="rId71"/>
    <p:sldId id="301" r:id="rId72"/>
    <p:sldId id="302" r:id="rId73"/>
    <p:sldId id="306" r:id="rId74"/>
    <p:sldId id="307" r:id="rId75"/>
    <p:sldId id="283" r:id="rId76"/>
    <p:sldId id="284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anna\AppData\Local\Temp\hispanic_education_piechart_09_08_20_AJ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anna\AppData\Local\Temp\hispanic_education_piechart_09_08_20_AJ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Highest Educational Attainment </a:t>
            </a:r>
          </a:p>
          <a:p>
            <a:pPr>
              <a:defRPr/>
            </a:pPr>
            <a:r>
              <a:rPr lang="en-US"/>
              <a:t>for Hispanics (ages 25-75)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C23-409A-A836-7D62C2C006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C23-409A-A836-7D62C2C006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C23-409A-A836-7D62C2C006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C23-409A-A836-7D62C2C006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Sheet1!$A$36:$A$39</c:f>
              <c:strCache>
                <c:ptCount val="4"/>
                <c:pt idx="0">
                  <c:v>Less than HS</c:v>
                </c:pt>
                <c:pt idx="1">
                  <c:v>HS Grad </c:v>
                </c:pt>
                <c:pt idx="2">
                  <c:v>Some College</c:v>
                </c:pt>
                <c:pt idx="3">
                  <c:v>College and More</c:v>
                </c:pt>
              </c:strCache>
            </c:strRef>
          </c:cat>
          <c:val>
            <c:numRef>
              <c:f>Sheet1!$C$36:$C$39</c:f>
              <c:numCache>
                <c:formatCode>0.00</c:formatCode>
                <c:ptCount val="4"/>
                <c:pt idx="0">
                  <c:v>35.799999999999997</c:v>
                </c:pt>
                <c:pt idx="1">
                  <c:v>25.799999999999997</c:v>
                </c:pt>
                <c:pt idx="2">
                  <c:v>23.8</c:v>
                </c:pt>
                <c:pt idx="3">
                  <c:v>14.600000000000001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23-409A-A836-7D62C2C006B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Highest Educational Attainment </a:t>
            </a:r>
          </a:p>
          <a:p>
            <a:pPr>
              <a:defRPr/>
            </a:pPr>
            <a:r>
              <a:rPr lang="en-US"/>
              <a:t>for Non-Hispanics </a:t>
            </a:r>
            <a:r>
              <a:rPr lang="en-US" sz="1400" b="1" i="0" u="none" strike="noStrike" cap="all" baseline="0">
                <a:effectLst/>
              </a:rPr>
              <a:t>(ages 25-75)</a:t>
            </a:r>
            <a:r>
              <a:rPr lang="en-US" sz="1400" b="1" i="0" u="none" strike="noStrike" cap="all" baseline="0"/>
              <a:t>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ED-42FE-982F-D689B34765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ED-42FE-982F-D689B34765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BED-42FE-982F-D689B34765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ED-42FE-982F-D689B34765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Sheet1!$G$36:$G$39</c:f>
              <c:strCache>
                <c:ptCount val="4"/>
                <c:pt idx="0">
                  <c:v>Less than HS</c:v>
                </c:pt>
                <c:pt idx="1">
                  <c:v>HS Grad </c:v>
                </c:pt>
                <c:pt idx="2">
                  <c:v>Some College</c:v>
                </c:pt>
                <c:pt idx="3">
                  <c:v>College and More</c:v>
                </c:pt>
              </c:strCache>
            </c:strRef>
          </c:cat>
          <c:val>
            <c:numRef>
              <c:f>Sheet1!$I$36:$I$39</c:f>
              <c:numCache>
                <c:formatCode>0.00</c:formatCode>
                <c:ptCount val="4"/>
                <c:pt idx="0">
                  <c:v>9.43</c:v>
                </c:pt>
                <c:pt idx="1">
                  <c:v>28.25</c:v>
                </c:pt>
                <c:pt idx="2">
                  <c:v>30.54</c:v>
                </c:pt>
                <c:pt idx="3">
                  <c:v>31.78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ED-42FE-982F-D689B347658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CCB15-3656-489E-9E22-96627A9A955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F4C6B-C0F3-4AFC-8269-D07A24642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7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Double check 2000 chart to make sure it’s correct (there was a problem with the wage chart)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F4C6B-C0F3-4AFC-8269-D07A246421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1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Hispanics more likely to have an accession at all ages and more likely to be separated at all ages -&gt; more rotation (churn), some potential difference in age for accessions conditional on unemployment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F4C6B-C0F3-4AFC-8269-D07A246421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64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EEO questions, including if they are veterans or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F4C6B-C0F3-4AFC-8269-D07A246421D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45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estimates for women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F4C6B-C0F3-4AFC-8269-D07A246421D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3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estimates for women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F4C6B-C0F3-4AFC-8269-D07A246421D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56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estimates for women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F4C6B-C0F3-4AFC-8269-D07A246421D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3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5F19C-C1EA-40AB-BA40-0E12D4766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CD20C9-9B7F-481D-81F9-C06C43D5F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F35AC-4757-45B3-A471-7324D9964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CB13-7ADE-4252-B4BC-F34CAF868A0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7863C-F842-46A7-8F90-1A28BFBB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8A37F-CD42-444E-9C6F-F86F78D5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BFE6-98DD-4D90-B4CA-B2513C7D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5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75576-9415-4B75-888B-310EE6FE7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8F183-992F-4E29-9317-D8467EDB65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A25C5-4DB5-4EDC-A0EA-13A52AF19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CB13-7ADE-4252-B4BC-F34CAF868A0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984D9-0802-4CD9-926C-1A91FC64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7EDD4-C3D4-4AC4-8FBA-12FD94EF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BFE6-98DD-4D90-B4CA-B2513C7D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1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636E05-80D6-4E35-9AD5-BB2389EA13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0618C-6F05-4402-9BFF-C5D9AF8A7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A7D68-2AEF-4AD9-BCD5-87B2E7E7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CB13-7ADE-4252-B4BC-F34CAF868A0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44557-A2F3-46B9-9BCF-5160E4B9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637BA-B4A5-4B3E-A476-2FEC6C93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BFE6-98DD-4D90-B4CA-B2513C7D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0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5F06B-B2C6-42B7-9750-36C4BC052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32282-8ADA-4FE3-B5F6-1F25AF0E3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99BFF-80DC-469D-AFCD-05008670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CB13-7ADE-4252-B4BC-F34CAF868A0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514A9-2095-4CBB-881B-E7FD45D9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19BA2-38CF-4128-B49F-76AB6A9C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BFE6-98DD-4D90-B4CA-B2513C7D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8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8C085-8A23-42A2-936D-ABCF9A866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6FE19-754A-4456-9E5B-8404D6554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76A2E-5342-4FB0-A6A5-566C9B06B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CB13-7ADE-4252-B4BC-F34CAF868A0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4BEE6-9403-4875-B63E-CEDE85835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D655A-260B-4A81-9C01-210371F0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BFE6-98DD-4D90-B4CA-B2513C7D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5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BFFDF-A3DC-4708-9061-0CC71E3E3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AD062-A1DE-4ACE-98ED-A2508C4E0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EEAAD-86AF-4AD3-BEE7-DC10235A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2F1F2-54DE-4D92-9B59-549D50CAD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CB13-7ADE-4252-B4BC-F34CAF868A0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E8C7F-F3A1-4496-B153-789A338E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275831-B926-46E3-BBC2-1E17CB29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BFE6-98DD-4D90-B4CA-B2513C7D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2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2BE77-14FB-424C-88D2-DAB08438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70103-AB44-496F-BC56-5168B873E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424DD-584F-4A23-81E5-E1CC0D0B3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A124C3-5DC3-41EF-B859-F52CA81D8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1C618-9BB5-47E2-8C59-6E28018FC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A7FCBB-480F-4644-8BB8-09ADCA0D1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CB13-7ADE-4252-B4BC-F34CAF868A0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432B4-7105-4457-A04A-2D98C348B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398562-B17D-42FF-AC26-4AEED0F4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BFE6-98DD-4D90-B4CA-B2513C7D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5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5C5CB-5BD9-4348-AA08-CF2E1F74E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37CB5-9E35-4D45-A2D3-755FD879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CB13-7ADE-4252-B4BC-F34CAF868A0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75C87F-A170-40FC-BD90-671692E5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A8972-791D-4211-B3EB-71AD9F69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BFE6-98DD-4D90-B4CA-B2513C7D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4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F3D13-A094-48D7-8ADE-8AF96CA80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CB13-7ADE-4252-B4BC-F34CAF868A0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33E7ED-A33B-48DE-8EEA-81A0D9CC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3A7C1-D5DE-4607-9E19-52004AAFF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BFE6-98DD-4D90-B4CA-B2513C7D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3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0447-9AAB-4136-BD57-4B6A7CB87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89CC1-68C5-427E-AA37-22E2421E8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76BF7-107C-4D44-8949-0BAA33474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40569-75A9-4EDD-B43C-07B897EE0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CB13-7ADE-4252-B4BC-F34CAF868A0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0C4C6-93D6-4C51-A08F-5A8AB33C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5548B-9F38-4B4C-8603-2C130DA1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BFE6-98DD-4D90-B4CA-B2513C7D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3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886C7-6B41-46E8-AC8F-EC2816F50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4D9A4C-CC2B-4024-AA14-B45DC89746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AB424-ECBD-4444-A594-B729F2E38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C5D3D-8DF8-4ED8-85B9-F8BA11A85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CB13-7ADE-4252-B4BC-F34CAF868A0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1EB02-7468-46F8-8A72-6C1A8ED3C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095D0-B0F4-44BB-A86A-C7C8C186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BFE6-98DD-4D90-B4CA-B2513C7D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2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005811-6B5F-4AA4-A324-81155E5D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A350B-EFE4-4F26-8AF3-ED566D962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3CC68-5823-4A63-838D-2F61E17AC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0CB13-7ADE-4252-B4BC-F34CAF868A0E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07D2D-FF4E-4B48-BF01-4816F0B43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E261C-FA54-40B5-954A-FFB16F458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4BFE6-98DD-4D90-B4CA-B2513C7D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0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%20(CdIE)\Papers\Joanna%20Lahey\Hispanic_Age\Pilot_data\Estimation_results\Tables.xlsx!Sum_Stats_full%20Presentation!R3C3:R20C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file:///D:\Dropbox%20(CdIE)\Papers\Joanna%20Lahey\Hispanic_Age\Pilot_data\Estimation_results\Tables.xlsx!Hispanic_Age_Signals%20Present!R13C4:R15C6" TargetMode="External"/><Relationship Id="rId5" Type="http://schemas.openxmlformats.org/officeDocument/2006/relationships/image" Target="../media/image41.emf"/><Relationship Id="rId4" Type="http://schemas.openxmlformats.org/officeDocument/2006/relationships/oleObject" Target="file:///D:\Dropbox%20(CdIE)\Papers\Joanna%20Lahey\Hispanic_Age\Pilot_data\Estimation_results\Tables.xlsx!Hispanic_Age_Signals%20Present!R5C4:R10C6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D:\Dropbox%20(CdIE)\Papers\Joanna%20Lahey\Hispanic_Age\Pilot_data\Graphs_2020\1_Quality_raw_rating\rating_general_smooth_clerical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D:\Dropbox%20(CdIE)\Papers\Joanna%20Lahey\Hispanic_Age\Pilot_data\Graphs_2020\1_Quality_raw_rating\rating_Hfn_Hln_smooth_clerical.png" TargetMode="External"/><Relationship Id="rId7" Type="http://schemas.openxmlformats.org/officeDocument/2006/relationships/image" Target="file:///D:\Dropbox%20(CdIE)\Papers\Joanna%20Lahey\Hispanic_Age\Pilot_data\Graphs_2020\1_Quality_raw_rating\rating_NHfn_Hln_smooth_clerical.pn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file:///D:\Dropbox%20(CdIE)\Papers\Joanna%20Lahey\Hispanic_Age\Pilot_data\Graphs_2020\1_Quality_raw_rating\rating_Hfn_NHln_smooth_clerical.png" TargetMode="Externa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D:\Dropbox%20(CdIE)\Papers\Joanna%20Lahey\Hispanic_Age\Pilot_data\Graphs_2020\1_Quality_raw_skills\skills_general_smooth_clerical.png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%20(CdIE)\Papers\Joanna%20Lahey\Hispanic_Age\Pilot_data\Estimation_results\Tables.xlsx!F_Table%201%20Presentation!R4C3:R13C5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%20(CdIE)\Papers\Joanna%20Lahey\Hispanic_Age\Pilot_data\Estimation_results\Tables.xlsx!F_Table%201%20Presentation!R17C3:R34C5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%20(CdIE)\Papers\Joanna%20Lahey\Hispanic_Age\Pilot_data\Estimation_results\Tables.xlsx!F_Table%202%20Presentation!R4C3:R21C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D:\Dropbox%20(CdIE)\Papers\Joanna%20Lahey\Hispanic_Age\Pilot_data\Graphs_2020\Effects_graphs\rating_marginal_effect_by_age.png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D:\Dropbox%20(CdIE)\Papers\Joanna%20Lahey\Hispanic_Age\Pilot_data\Graphs_2020\3_Quality_raw_gender_rating\rating_general_smooth_clerical.png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file:///D:\Dropbox%20(CdIE)\Papers\Joanna%20Lahey\Hispanic_Age\Pilot_data\Graphs_2020\3_Quality_raw_gender_rating\rating_Hfn_NHln_smooth_clerical.png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file:///D:\Dropbox%20(CdIE)\Papers\Joanna%20Lahey\Hispanic_Age\Pilot_data\Graphs_2020\3_Quality_raw_gender_rating\rating_NHfn_Hln_smooth_clerical.png" TargetMode="Externa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D:\Dropbox%20(CdIE)\Papers\Joanna%20Lahey\Hispanic_Age\Pilot_data\Graphs_2020\7_Quality_raw_HRmatch_rating\rating_general_smooth_clerical.png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D:\Dropbox%20(CdIE)\Papers\Joanna%20Lahey\Hispanic_Age\Pilot_data\Graphs_2020\11_Quality_raw_participant_gender_rating\rating_general_smooth_clerical.png" TargetMode="External"/><Relationship Id="rId7" Type="http://schemas.openxmlformats.org/officeDocument/2006/relationships/image" Target="file:///D:\Dropbox%20(CdIE)\Papers\Joanna%20Lahey\Hispanic_Age\Pilot_data\Graphs_2020\13_Quality_raw_participant_race_rating\rating_general_smooth_clerical.png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file:///D:\Dropbox%20(CdIE)\Papers\Joanna%20Lahey\Hispanic_Age\Pilot_data\Graphs_2020\12_Quality_raw_participant_ethnicity_rating\rating_general_smooth_clerical.png" TargetMode="External"/><Relationship Id="rId4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D:\Dropbox%20(CdIE)\Papers\Joanna%20Lahey\Hispanic_Age\Pilot_data\Graphs_2020\14_Quality_raw_participant_age_rating\rating_general_smooth_clerical.png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D:\Dropbox%20(CdIE)\Papers\Joanna%20Lahey\Hispanic_Age\Pilot_data\Graphs_2020\15_Quality_raw_participant_education_rating\rating_general_smooth_clerical.png" TargetMode="External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D:\Dropbox%20(CdIE)\Papers\Joanna%20Lahey\Hispanic_Age\Pilot_data\Graphs_2020\17_Quality_raw_participant_trust_rating\rating_general_smooth_clerical.png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5" Type="http://schemas.openxmlformats.org/officeDocument/2006/relationships/image" Target="file:///D:\Dropbox%20(CdIE)\Papers\Joanna%20Lahey\Hispanic_Age\Pilot_data\Graphs_2020\18_Quality_raw_participant_altruism_rating\rating_general_smooth_clerical.png" TargetMode="External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file:///D:\Dropbox%20(CdIE)\Papers\Joanna%20Lahey\Hispanic_Age\Pilot_data\Graphs_2020\5_Quality_raw_northeast_rating\rating_general_smooth_clerical.png" TargetMode="External"/><Relationship Id="rId7" Type="http://schemas.openxmlformats.org/officeDocument/2006/relationships/image" Target="file:///D:\Dropbox%20(CdIE)\Papers\Joanna%20Lahey\Hispanic_Age\Pilot_data\Graphs_2020\5_Quality_raw_southwest_rating\rating_general_smooth_clerical.png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file:///D:\Dropbox%20(CdIE)\Papers\Joanna%20Lahey\Hispanic_Age\Pilot_data\Graphs_2020\5_Quality_raw_west_rating\rating_general_smooth_clerical.png" TargetMode="External"/><Relationship Id="rId5" Type="http://schemas.openxmlformats.org/officeDocument/2006/relationships/image" Target="file:///D:\Dropbox%20(CdIE)\Papers\Joanna%20Lahey\Hispanic_Age\Pilot_data\Graphs_2020\5_Quality_raw_southeast_rating\rating_general_smooth_clerical.png" TargetMode="External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openxmlformats.org/officeDocument/2006/relationships/image" Target="file:///D:\Dropbox%20(CdIE)\Papers\Joanna%20Lahey\Hispanic_Age\Pilot_data\Graphs_2020\5_Quality_raw_midwest_rating\rating_general_smooth_clerical.png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D:\Dropbox%20(CdIE)\Papers\Joanna%20Lahey\Hispanic_Age\Pilot_data\Graphs_2020\16_Quality_raw_red_vs_blue_rating\rating_general_smooth_clerical.png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D:\Dropbox%20(CdIE)\Papers\Joanna%20Lahey\Hispanic_Age\Pilot_data\Graphs_2020\1_Quality_raw_supervision\supervision_general_smooth_clerical.png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D:\Dropbox%20(CdIE)\Papers\Joanna%20Lahey\Hispanic_Age\Pilot_data\Graphs_2020\1_Quality_raw_communication\communication_general_smooth_clerical.png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file:///D:\Dropbox%20(CdIE)\Papers\Joanna%20Lahey\Hispanic_Age\Pilot_data\Estimation_results\Tables.xlsx!Stereotypes_catholic!R3C4:R15C5" TargetMode="External"/><Relationship Id="rId5" Type="http://schemas.openxmlformats.org/officeDocument/2006/relationships/image" Target="../media/image72.emf"/><Relationship Id="rId4" Type="http://schemas.openxmlformats.org/officeDocument/2006/relationships/oleObject" Target="file:///D:\Dropbox%20(CdIE)\Papers\Joanna%20Lahey\Hispanic_Age\Pilot_data\Estimation_results\Tables.xlsx!Stereotypes_children!R3C4:R15C5" TargetMode="External"/><Relationship Id="rId9" Type="http://schemas.openxmlformats.org/officeDocument/2006/relationships/slide" Target="slide6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oleObject" Target="file:///D:\Dropbox%20(CdIE)\Papers\Joanna%20Lahey\Hispanic_Age\Pilot_data\Estimation_results\lasso_results.xlsx!Validation_Results!R11C15:R15C19" TargetMode="External"/><Relationship Id="rId7" Type="http://schemas.openxmlformats.org/officeDocument/2006/relationships/oleObject" Target="file:///D:\Dropbox%20(CdIE)\Papers\Joanna%20Lahey\Hispanic_Age\Pilot_data\Estimation_results\lasso_results.xlsx!Prediction_correlations!R11C14:R13C16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7.emf"/><Relationship Id="rId5" Type="http://schemas.openxmlformats.org/officeDocument/2006/relationships/oleObject" Target="file:///D:\Dropbox%20(CdIE)\Papers\Joanna%20Lahey\Hispanic_Age\Pilot_data\Estimation_results\lasso_results.xlsx!Validation_Results2!R9C15:R13C19" TargetMode="External"/><Relationship Id="rId4" Type="http://schemas.openxmlformats.org/officeDocument/2006/relationships/image" Target="../media/image76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file:///D:\Dropbox%20(CdIE)\Papers\Joanna%20Lahey\Hispanic_Age\Pilot_data\Graphs_2020\Effects_graphs\rating_marginal_effect_hispanic_at_different_ages.png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notesSlide" Target="../notesSlides/notesSlide5.xml"/><Relationship Id="rId7" Type="http://schemas.openxmlformats.org/officeDocument/2006/relationships/oleObject" Target="file:///D:\Dropbox%20(CdIE)\Papers\Joanna%20Lahey\Hispanic_Age\Pilot_data\Estimation_results\Tables.xlsx!Altruism!R3C4:R12C5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0.emf"/><Relationship Id="rId5" Type="http://schemas.openxmlformats.org/officeDocument/2006/relationships/oleObject" Target="file:///D:\Dropbox%20(CdIE)\Papers\Joanna%20Lahey\Hispanic_Age\Pilot_data\Estimation_results\Tables.xlsx!Trust!R3C4:R12C5" TargetMode="External"/><Relationship Id="rId4" Type="http://schemas.openxmlformats.org/officeDocument/2006/relationships/slide" Target="slide4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file:///D:\Dropbox%20(CdIE)\Papers\Joanna%20Lahey\Hispanic_Age\Pilot_data\Graphs_2020\9_Quality_raw_children_rating\rating_general_smooth_clerical.png" TargetMode="Externa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4" Type="http://schemas.openxmlformats.org/officeDocument/2006/relationships/slide" Target="slide5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file:///D:\Dropbox%20(CdIE)\Papers\Joanna%20Lahey\Hispanic_Age\Pilot_data\Graphs_2020\8_Quality_raw_catholic_rating\rating_general_smooth_clerical.png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4" Type="http://schemas.openxmlformats.org/officeDocument/2006/relationships/slide" Target="slide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notesSlide" Target="../notesSlides/notesSlide6.xml"/><Relationship Id="rId7" Type="http://schemas.openxmlformats.org/officeDocument/2006/relationships/oleObject" Target="file:///D:\Dropbox%20(CdIE)\Papers\Joanna%20Lahey\Hispanic_Age\Pilot_data\Estimation_results\Tables.xlsx!Stereotypes_catholic_women!R3C4:R15C5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4.emf"/><Relationship Id="rId5" Type="http://schemas.openxmlformats.org/officeDocument/2006/relationships/oleObject" Target="file:///D:\Dropbox%20(CdIE)\Papers\Joanna%20Lahey\Hispanic_Age\Pilot_data\Estimation_results\Tables.xlsx!Stereotypes_children_women!R3C4:R15C5" TargetMode="External"/><Relationship Id="rId4" Type="http://schemas.openxmlformats.org/officeDocument/2006/relationships/slide" Target="slide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file:///D:\Dropbox%20(CdIE)\Papers\Joanna%20Lahey\Hispanic_Age\Pilot_data\Graphs_2020\4_Quality_raw_college_rating\rating_general_smooth_clerical.png" TargetMode="Externa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file:///D:\Dropbox%20(CdIE)\Papers\Joanna%20Lahey\Hispanic_Age\Pilot_data\Graphs_2020\6_Quality_raw_pmatch_rating\rating_general_smooth_clerical.png" TargetMode="Externa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D:\Dropbox%20(CdIE)\Papers\Joanna%20Lahey\Hispanic_Age\Pilot_data\Graphs_2020\7_Quality_raw_HRmatch_rating\rating_general_smooth_clerical.png" TargetMode="External"/><Relationship Id="rId4" Type="http://schemas.openxmlformats.org/officeDocument/2006/relationships/image" Target="../media/image5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7BE62-B05B-46B4-B42D-285261956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048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Age and the labor market for Hispanics in the United States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D620E-D264-4BF0-AD30-BE5659ABF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795029" cy="26300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By</a:t>
            </a:r>
          </a:p>
          <a:p>
            <a:r>
              <a:rPr lang="en-US" dirty="0"/>
              <a:t>Joanna Lahey </a:t>
            </a:r>
          </a:p>
          <a:p>
            <a:r>
              <a:rPr lang="en-US" dirty="0"/>
              <a:t>Texas </a:t>
            </a:r>
            <a:r>
              <a:rPr lang="en-US" dirty="0" err="1"/>
              <a:t>A&amp;M</a:t>
            </a:r>
            <a:r>
              <a:rPr lang="en-US" dirty="0"/>
              <a:t> University and NBER</a:t>
            </a:r>
          </a:p>
          <a:p>
            <a:r>
              <a:rPr lang="en-US" dirty="0"/>
              <a:t>and </a:t>
            </a:r>
          </a:p>
          <a:p>
            <a:r>
              <a:rPr lang="en-US" dirty="0"/>
              <a:t>Roberto Mosquera</a:t>
            </a:r>
          </a:p>
          <a:p>
            <a:r>
              <a:rPr lang="es-ES" dirty="0"/>
              <a:t>Universidad de las Américas Ecuador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16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8F923FF-DD0C-4FD3-A1B4-68DFA511C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215DC5-41CF-4DE3-9555-CD72636AD258}"/>
              </a:ext>
            </a:extLst>
          </p:cNvPr>
          <p:cNvSpPr txBox="1"/>
          <p:nvPr/>
        </p:nvSpPr>
        <p:spPr>
          <a:xfrm>
            <a:off x="359172" y="1144769"/>
            <a:ext cx="3724217" cy="2896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Labor Market Outcomes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824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AEB2B-B08D-4B24-AA23-A3A9088DE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834" y="179267"/>
            <a:ext cx="4118650" cy="3000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30B346-E200-460F-A1EE-9D4D65AFC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240" y="179267"/>
            <a:ext cx="4123760" cy="30000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71" y="4177748"/>
            <a:ext cx="370685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23F3CE-1F0A-4BE9-94D5-3BF87FC30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834" y="3549223"/>
            <a:ext cx="4118650" cy="29963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298B7A-B72F-498A-8066-8B3A23DFD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3355" y="3549226"/>
            <a:ext cx="4118645" cy="299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1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215DC5-41CF-4DE3-9555-CD72636AD258}"/>
              </a:ext>
            </a:extLst>
          </p:cNvPr>
          <p:cNvSpPr txBox="1"/>
          <p:nvPr/>
        </p:nvSpPr>
        <p:spPr>
          <a:xfrm>
            <a:off x="359172" y="1144769"/>
            <a:ext cx="3724217" cy="2896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Job Flows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85475-C65C-46F9-A4C5-0779BB67F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34" y="180070"/>
            <a:ext cx="4123944" cy="29992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A7F8EA-BC33-4A8D-809F-3B5C45AEF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056" y="180070"/>
            <a:ext cx="4123944" cy="2999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2AD0BB-CD56-4744-9475-1EBF0B5B1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34" y="3546308"/>
            <a:ext cx="4123944" cy="29992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1C75BD-74EF-4100-B8EE-2F5A4F2D99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991" y="3546308"/>
            <a:ext cx="4123944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71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8F923FF-DD0C-4FD3-A1B4-68DFA511C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2A26C-B0DD-43A7-A1B8-FE4DED09C831}"/>
              </a:ext>
            </a:extLst>
          </p:cNvPr>
          <p:cNvSpPr txBox="1"/>
          <p:nvPr/>
        </p:nvSpPr>
        <p:spPr>
          <a:xfrm>
            <a:off x="359172" y="1144769"/>
            <a:ext cx="3724217" cy="2896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Demographics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824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AFCC95-6AAB-4A3B-965A-9E04E2D1A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08" y="170354"/>
            <a:ext cx="4136009" cy="30089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E62BFB-996C-4126-A59A-964BC633E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990" y="170353"/>
            <a:ext cx="4136010" cy="30089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71" y="4177748"/>
            <a:ext cx="370685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C0B791-A10B-49DC-9EE4-23F35780D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07" y="3549224"/>
            <a:ext cx="4136009" cy="3008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1D3928-B794-4F52-9E7D-C6BB2390D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994" y="3549226"/>
            <a:ext cx="4136006" cy="300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2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8F923FF-DD0C-4FD3-A1B4-68DFA511C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7530A1-47CB-4947-8F7E-8FFC3AE9E6FA}"/>
              </a:ext>
            </a:extLst>
          </p:cNvPr>
          <p:cNvSpPr txBox="1"/>
          <p:nvPr/>
        </p:nvSpPr>
        <p:spPr>
          <a:xfrm>
            <a:off x="359172" y="1144769"/>
            <a:ext cx="3724217" cy="28964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Characteristics related to employability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824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9B0E0A-B4E8-4E96-B55F-96AD41EE5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298" y="194347"/>
            <a:ext cx="4267569" cy="3104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8561E1-2F08-45A5-96AE-DFEBFE058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116" y="204120"/>
            <a:ext cx="4267571" cy="310465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71" y="4177748"/>
            <a:ext cx="370685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5A52F-7676-431A-81BB-24C9E1D4E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298" y="3558997"/>
            <a:ext cx="4267569" cy="3104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F90E2E-2618-4BD3-8554-73E51379B5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434" y="3549224"/>
            <a:ext cx="4267566" cy="31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41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D8F4-9974-494F-A47E-C5DE8F872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Census/ACS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5C51-B053-4332-8DF5-38EB6CC65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clear patterns by Hispanic status and Age among the High School graduate population</a:t>
            </a:r>
          </a:p>
        </p:txBody>
      </p:sp>
    </p:spTree>
    <p:extLst>
      <p:ext uri="{BB962C8B-B14F-4D97-AF65-F5344CB8AC3E}">
        <p14:creationId xmlns:p14="http://schemas.microsoft.com/office/powerpoint/2010/main" val="2247281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AC316-F8EC-43BF-9790-D5423C10F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D1C94-DAED-4B6E-AB18-B435BA1FB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76138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Two laboratory experiments in which we showed 40 randomized resumes for a clerical position to</a:t>
            </a:r>
          </a:p>
          <a:p>
            <a:pPr lvl="1"/>
            <a:r>
              <a:rPr lang="en-US" dirty="0"/>
              <a:t>149 Students</a:t>
            </a:r>
          </a:p>
          <a:p>
            <a:pPr lvl="1"/>
            <a:r>
              <a:rPr lang="en-US" dirty="0"/>
              <a:t>68 HR managers</a:t>
            </a:r>
          </a:p>
          <a:p>
            <a:r>
              <a:rPr lang="en-US" dirty="0"/>
              <a:t>Asked them to rate resumes on a 1-7 Likert Scale </a:t>
            </a:r>
          </a:p>
          <a:p>
            <a:r>
              <a:rPr lang="en-US" dirty="0"/>
              <a:t>Tracked eyes</a:t>
            </a:r>
          </a:p>
          <a:p>
            <a:r>
              <a:rPr lang="en-US" dirty="0"/>
              <a:t>Age indicated by high school graduation date, ranged from 36-76</a:t>
            </a:r>
          </a:p>
          <a:p>
            <a:r>
              <a:rPr lang="en-US" dirty="0"/>
              <a:t>Hispanic status indicated by last name</a:t>
            </a:r>
          </a:p>
          <a:p>
            <a:pPr lvl="1"/>
            <a:r>
              <a:rPr lang="en-US" dirty="0"/>
              <a:t>There are no Hispanic first names in these resumes</a:t>
            </a:r>
          </a:p>
          <a:p>
            <a:r>
              <a:rPr lang="en-US" dirty="0"/>
              <a:t>Other resume items came from real resumes, following standard procedure for audit studies</a:t>
            </a:r>
          </a:p>
        </p:txBody>
      </p:sp>
    </p:spTree>
    <p:extLst>
      <p:ext uri="{BB962C8B-B14F-4D97-AF65-F5344CB8AC3E}">
        <p14:creationId xmlns:p14="http://schemas.microsoft.com/office/powerpoint/2010/main" val="2259285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271458A-5CA1-4538-8D22-2608A6025C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061877"/>
              </p:ext>
            </p:extLst>
          </p:nvPr>
        </p:nvGraphicFramePr>
        <p:xfrm>
          <a:off x="2034073" y="7755"/>
          <a:ext cx="5955830" cy="6833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Worksheet" r:id="rId3" imgW="2457472" imgH="2819270" progId="Excel.Sheet.12">
                  <p:embed/>
                </p:oleObj>
              </mc:Choice>
              <mc:Fallback>
                <p:oleObj name="Worksheet" r:id="rId3" imgW="2457472" imgH="2819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4073" y="7755"/>
                        <a:ext cx="5955830" cy="6833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899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23762EF-B6C7-4A82-B824-D5937D2294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135932"/>
              </p:ext>
            </p:extLst>
          </p:nvPr>
        </p:nvGraphicFramePr>
        <p:xfrm>
          <a:off x="3382963" y="61913"/>
          <a:ext cx="5410200" cy="669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Worksheet" r:id="rId3" imgW="2457472" imgH="3038351" progId="Excel.Sheet.12">
                  <p:embed/>
                </p:oleObj>
              </mc:Choice>
              <mc:Fallback>
                <p:oleObj name="Worksheet" r:id="rId3" imgW="2457472" imgH="30383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2963" y="61913"/>
                        <a:ext cx="5410200" cy="669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9763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68D0-5B9B-4C7D-8E1E-A7C4B8EAD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179" y="1894195"/>
            <a:ext cx="6545642" cy="476786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B9DE097-1795-4E5D-893E-23E24BBC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Student Sample</a:t>
            </a:r>
          </a:p>
        </p:txBody>
      </p:sp>
    </p:spTree>
    <p:extLst>
      <p:ext uri="{BB962C8B-B14F-4D97-AF65-F5344CB8AC3E}">
        <p14:creationId xmlns:p14="http://schemas.microsoft.com/office/powerpoint/2010/main" val="655758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1B3D5F-4294-40DC-8EF9-01A7B3B60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5433"/>
            <a:ext cx="6007745" cy="4376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C114DD-12AD-4CD0-9F6C-136474899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257" y="1855433"/>
            <a:ext cx="6007747" cy="43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2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EC6C-4939-4FA9-9228-DD38176B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137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 to Sloan for funding!</a:t>
            </a:r>
          </a:p>
        </p:txBody>
      </p:sp>
    </p:spTree>
    <p:extLst>
      <p:ext uri="{BB962C8B-B14F-4D97-AF65-F5344CB8AC3E}">
        <p14:creationId xmlns:p14="http://schemas.microsoft.com/office/powerpoint/2010/main" val="3668780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8CDEC7-920D-458B-9D60-7F480D71F7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8"/>
            <a:ext cx="6096000" cy="4320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BAE468-5038-4F53-A285-0131E190A8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39" y="1166328"/>
            <a:ext cx="5809861" cy="4320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776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E3F1217-1F4F-4EC5-BE61-13ACFA2CB1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870691"/>
              </p:ext>
            </p:extLst>
          </p:nvPr>
        </p:nvGraphicFramePr>
        <p:xfrm>
          <a:off x="3142694" y="27678"/>
          <a:ext cx="5885895" cy="6775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Worksheet" r:id="rId3" imgW="2457472" imgH="2829101" progId="Excel.Sheet.12">
                  <p:embed/>
                </p:oleObj>
              </mc:Choice>
              <mc:Fallback>
                <p:oleObj name="Worksheet" r:id="rId3" imgW="2457472" imgH="28291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2694" y="27678"/>
                        <a:ext cx="5885895" cy="6775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6448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6547D6D-3C5D-405E-9168-8F5A2DC071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470439"/>
              </p:ext>
            </p:extLst>
          </p:nvPr>
        </p:nvGraphicFramePr>
        <p:xfrm>
          <a:off x="3332648" y="0"/>
          <a:ext cx="5494111" cy="6814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Worksheet" r:id="rId3" imgW="2457472" imgH="3047831" progId="Excel.Sheet.12">
                  <p:embed/>
                </p:oleObj>
              </mc:Choice>
              <mc:Fallback>
                <p:oleObj name="Worksheet" r:id="rId3" imgW="2457472" imgH="30478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2648" y="0"/>
                        <a:ext cx="5494111" cy="6814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8659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32AE9-1BDD-4C75-8376-81A80B44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 Manager Sample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F11635-2FD4-44A7-8511-E9EB3F40B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50" y="1397822"/>
            <a:ext cx="7496099" cy="546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39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D3A7B8-01EF-4048-BDFA-988C9B015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9946"/>
            <a:ext cx="6096000" cy="4440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438FBB-9280-4309-8E54-0436D3892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59946"/>
            <a:ext cx="6096000" cy="44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30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2BCC5-7B73-4253-A222-03CD41636E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4185"/>
            <a:ext cx="5520612" cy="4176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1E110F-2AD5-4EF6-881A-BF79261ED1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84" y="1664185"/>
            <a:ext cx="5735216" cy="4176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585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15E2E-8482-4222-B266-57D012A46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Bottom-Line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F56FF-79D9-45A2-B21E-E150E9738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and HR samples treat Hispanic and non-Hispanic resumes very similarly across ages 36-76</a:t>
            </a:r>
          </a:p>
          <a:p>
            <a:r>
              <a:rPr lang="en-US" dirty="0"/>
              <a:t>This is in striking contrast to earlier results by Black/non-Black first names</a:t>
            </a:r>
          </a:p>
          <a:p>
            <a:r>
              <a:rPr lang="en-US" dirty="0"/>
              <a:t>It may be that Hispanic last names don’t signal Hispanic in the same way that Hispanic first names do</a:t>
            </a:r>
          </a:p>
          <a:p>
            <a:r>
              <a:rPr lang="en-US" dirty="0"/>
              <a:t>Experiments are not set up to test stereotypes about Hispanics</a:t>
            </a:r>
          </a:p>
        </p:txBody>
      </p:sp>
    </p:spTree>
    <p:extLst>
      <p:ext uri="{BB962C8B-B14F-4D97-AF65-F5344CB8AC3E}">
        <p14:creationId xmlns:p14="http://schemas.microsoft.com/office/powerpoint/2010/main" val="3812904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BF1E-5238-449A-AD8B-64BC1F7C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250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</a:t>
            </a:r>
            <a:r>
              <a:rPr lang="en-US" dirty="0" err="1"/>
              <a:t>mTurk</a:t>
            </a:r>
            <a:r>
              <a:rPr lang="en-US" dirty="0"/>
              <a:t> Experiment</a:t>
            </a:r>
          </a:p>
        </p:txBody>
      </p:sp>
    </p:spTree>
    <p:extLst>
      <p:ext uri="{BB962C8B-B14F-4D97-AF65-F5344CB8AC3E}">
        <p14:creationId xmlns:p14="http://schemas.microsoft.com/office/powerpoint/2010/main" val="4281954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C59B82-8FB1-40A9-AA7D-2F577EEF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Experimental Design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7DCCC0-3A43-46EA-8DD8-DFBEAC559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477164"/>
          </a:xfrm>
        </p:spPr>
        <p:txBody>
          <a:bodyPr/>
          <a:lstStyle/>
          <a:p>
            <a:r>
              <a:rPr lang="en-US" dirty="0"/>
              <a:t>We recruited participants in Amazon’s </a:t>
            </a:r>
            <a:r>
              <a:rPr lang="en-US" dirty="0" err="1"/>
              <a:t>MTurk</a:t>
            </a:r>
            <a:endParaRPr lang="en-US" dirty="0"/>
          </a:p>
          <a:p>
            <a:pPr lvl="1"/>
            <a:r>
              <a:rPr lang="en-US" dirty="0"/>
              <a:t>1,068 participants contacted in 5 waves</a:t>
            </a:r>
          </a:p>
          <a:p>
            <a:pPr lvl="1"/>
            <a:r>
              <a:rPr lang="en-US" dirty="0"/>
              <a:t>Participants were asked to rate 30 resumes hosted in a Qualtrics survey</a:t>
            </a:r>
          </a:p>
          <a:p>
            <a:pPr lvl="2"/>
            <a:r>
              <a:rPr lang="en-US" dirty="0"/>
              <a:t>More than 30,000 resumes were rated</a:t>
            </a:r>
          </a:p>
          <a:p>
            <a:pPr lvl="1"/>
            <a:r>
              <a:rPr lang="en-US" dirty="0"/>
              <a:t>Paid participants $4 for completing the survey</a:t>
            </a:r>
          </a:p>
          <a:p>
            <a:pPr lvl="1"/>
            <a:r>
              <a:rPr lang="en-US" dirty="0"/>
              <a:t>Survey designed to take 30 minutes to complete</a:t>
            </a:r>
          </a:p>
          <a:p>
            <a:r>
              <a:rPr lang="en-US" dirty="0"/>
              <a:t>Experiment ran from September 2019 to July 2020</a:t>
            </a:r>
          </a:p>
          <a:p>
            <a:r>
              <a:rPr lang="en-US" dirty="0"/>
              <a:t>Participants did not know they were part of an experiment until they completed the survey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15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34BC0-77F2-4502-A9B4-1AD52C704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873" y="62113"/>
            <a:ext cx="10420925" cy="750688"/>
          </a:xfrm>
        </p:spPr>
        <p:txBody>
          <a:bodyPr/>
          <a:lstStyle/>
          <a:p>
            <a:r>
              <a:rPr lang="en-US" dirty="0"/>
              <a:t>Experimental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4762F-4673-4A10-9047-AAEFD8649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863" y="877888"/>
            <a:ext cx="7562274" cy="58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8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44372-981A-4A37-AD7A-AA1A26AE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6F30B-0F9A-4848-A993-13DFE3EC4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14" y="1589103"/>
            <a:ext cx="10643586" cy="50957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Hispanic population in the US has been steadily growing </a:t>
            </a:r>
          </a:p>
          <a:p>
            <a:pPr lvl="1"/>
            <a:r>
              <a:rPr lang="en-US" dirty="0"/>
              <a:t>Both foreign-born and native-born</a:t>
            </a:r>
          </a:p>
          <a:p>
            <a:r>
              <a:rPr lang="en-US" dirty="0"/>
              <a:t>Age of Hispanics in the US has been steadily increasing over time</a:t>
            </a:r>
          </a:p>
          <a:p>
            <a:r>
              <a:rPr lang="en-US" dirty="0"/>
              <a:t>May be doing better</a:t>
            </a:r>
          </a:p>
          <a:p>
            <a:pPr lvl="1"/>
            <a:r>
              <a:rPr lang="en-US" dirty="0"/>
              <a:t>Less-educated white Hispanics have higher employment and LFP than less-educated white non-Hispanics</a:t>
            </a:r>
          </a:p>
          <a:p>
            <a:r>
              <a:rPr lang="en-US" dirty="0"/>
              <a:t>May be doing worse</a:t>
            </a:r>
          </a:p>
          <a:p>
            <a:pPr lvl="1"/>
            <a:r>
              <a:rPr lang="en-US" dirty="0"/>
              <a:t>Hispanic men have lower earnings trajectories than non-Hispanic men</a:t>
            </a:r>
          </a:p>
          <a:p>
            <a:pPr lvl="1"/>
            <a:r>
              <a:rPr lang="en-US" dirty="0"/>
              <a:t>Hispanic people are more likely than other groups to live in poverty in old age</a:t>
            </a:r>
          </a:p>
          <a:p>
            <a:pPr lvl="1"/>
            <a:r>
              <a:rPr lang="en-US" dirty="0"/>
              <a:t>Hispanic people have lower Social Security receipt</a:t>
            </a:r>
          </a:p>
          <a:p>
            <a:pPr lvl="1"/>
            <a:r>
              <a:rPr lang="en-US" dirty="0"/>
              <a:t>Hispanic people have a higher risk of being work-disabled at younger ages</a:t>
            </a:r>
          </a:p>
          <a:p>
            <a:r>
              <a:rPr lang="en-US" dirty="0"/>
              <a:t>Tracing employment patterns and discrimination by age is important</a:t>
            </a:r>
          </a:p>
        </p:txBody>
      </p:sp>
    </p:spTree>
    <p:extLst>
      <p:ext uri="{BB962C8B-B14F-4D97-AF65-F5344CB8AC3E}">
        <p14:creationId xmlns:p14="http://schemas.microsoft.com/office/powerpoint/2010/main" val="1161710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C59B82-8FB1-40A9-AA7D-2F577EEF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Experimental Design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7DCCC0-3A43-46EA-8DD8-DFBEAC559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47716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The survey had three parts:</a:t>
            </a:r>
          </a:p>
          <a:p>
            <a:pPr lvl="1"/>
            <a:r>
              <a:rPr lang="en-US" sz="3200" dirty="0"/>
              <a:t>Resume rating</a:t>
            </a:r>
          </a:p>
          <a:p>
            <a:pPr lvl="2"/>
            <a:r>
              <a:rPr lang="en-US" sz="3200" dirty="0"/>
              <a:t>Participants were asked to rate the ability to fulfill a clerical position for 30 fictitious candidates using a 7-point Likert Scale</a:t>
            </a:r>
          </a:p>
          <a:p>
            <a:pPr lvl="2"/>
            <a:r>
              <a:rPr lang="en-US" sz="3200" dirty="0"/>
              <a:t>Attention check question</a:t>
            </a:r>
          </a:p>
          <a:p>
            <a:pPr lvl="2"/>
            <a:r>
              <a:rPr lang="en-US" sz="3200" dirty="0"/>
              <a:t>We brought back the resumes and evaluated if the candidate had the necessary skills for the position, how much supervision they need, and their communication skills</a:t>
            </a:r>
          </a:p>
          <a:p>
            <a:pPr lvl="1"/>
            <a:r>
              <a:rPr lang="en-US" sz="3200" dirty="0"/>
              <a:t>Participant demographic information</a:t>
            </a:r>
          </a:p>
          <a:p>
            <a:pPr lvl="2"/>
            <a:r>
              <a:rPr lang="en-US" sz="2800" dirty="0"/>
              <a:t>A second attention check question</a:t>
            </a:r>
          </a:p>
          <a:p>
            <a:pPr lvl="1"/>
            <a:r>
              <a:rPr lang="en-US" sz="3200" dirty="0"/>
              <a:t>Trust and altruism questions (unincentivized)</a:t>
            </a:r>
          </a:p>
          <a:p>
            <a:endParaRPr lang="en-US" dirty="0"/>
          </a:p>
        </p:txBody>
      </p:sp>
      <p:sp>
        <p:nvSpPr>
          <p:cNvPr id="2" name="Rectangle: Rounded Corners 1">
            <a:hlinkClick r:id="rId2" action="ppaction://hlinksldjump"/>
            <a:extLst>
              <a:ext uri="{FF2B5EF4-FFF2-40B4-BE49-F238E27FC236}">
                <a16:creationId xmlns:a16="http://schemas.microsoft.com/office/drawing/2014/main" id="{225C2CF0-8A28-434D-8984-EAEF2249A9C8}"/>
              </a:ext>
            </a:extLst>
          </p:cNvPr>
          <p:cNvSpPr/>
          <p:nvPr/>
        </p:nvSpPr>
        <p:spPr>
          <a:xfrm>
            <a:off x="6096000" y="3139612"/>
            <a:ext cx="1328928" cy="3168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Question 1</a:t>
            </a:r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F87372D3-EB2F-424D-83D0-A53B87B29EAA}"/>
              </a:ext>
            </a:extLst>
          </p:cNvPr>
          <p:cNvSpPr/>
          <p:nvPr/>
        </p:nvSpPr>
        <p:spPr>
          <a:xfrm>
            <a:off x="6760464" y="5514004"/>
            <a:ext cx="1328928" cy="3168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732078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34BC0-77F2-4502-A9B4-1AD52C704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5574"/>
          </a:xfrm>
        </p:spPr>
        <p:txBody>
          <a:bodyPr/>
          <a:lstStyle/>
          <a:p>
            <a:r>
              <a:rPr lang="en-US" dirty="0"/>
              <a:t>Resumes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CED14F-EE7E-4DC3-87CE-0CB7AAD03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64" y="997527"/>
            <a:ext cx="6957291" cy="5738752"/>
          </a:xfrm>
        </p:spPr>
        <p:txBody>
          <a:bodyPr>
            <a:normAutofit/>
          </a:bodyPr>
          <a:lstStyle/>
          <a:p>
            <a:r>
              <a:rPr lang="en-US" dirty="0"/>
              <a:t>Resumes constructed combining all its components randomly using Lahey and Beasley’s (2009) resume randomizer</a:t>
            </a:r>
          </a:p>
          <a:p>
            <a:r>
              <a:rPr lang="en-US" dirty="0"/>
              <a:t>We draw the components from a pool of</a:t>
            </a:r>
          </a:p>
          <a:p>
            <a:pPr lvl="1"/>
            <a:r>
              <a:rPr lang="en-US" dirty="0"/>
              <a:t>216 different jobs</a:t>
            </a:r>
          </a:p>
          <a:p>
            <a:pPr lvl="1"/>
            <a:r>
              <a:rPr lang="en-US" dirty="0"/>
              <a:t>24 skills</a:t>
            </a:r>
          </a:p>
          <a:p>
            <a:pPr lvl="1"/>
            <a:r>
              <a:rPr lang="en-US" dirty="0"/>
              <a:t>80 first names and 40 last names (male and female)</a:t>
            </a:r>
          </a:p>
          <a:p>
            <a:pPr lvl="1"/>
            <a:r>
              <a:rPr lang="en-US" dirty="0"/>
              <a:t>82 addresses</a:t>
            </a:r>
          </a:p>
          <a:p>
            <a:pPr lvl="1"/>
            <a:r>
              <a:rPr lang="en-US" dirty="0"/>
              <a:t>72 phone numbers</a:t>
            </a:r>
          </a:p>
          <a:p>
            <a:pPr lvl="1"/>
            <a:r>
              <a:rPr lang="en-US" dirty="0"/>
              <a:t>77 high schools</a:t>
            </a:r>
          </a:p>
          <a:p>
            <a:pPr lvl="1"/>
            <a:r>
              <a:rPr lang="en-US" dirty="0"/>
              <a:t>41 high school graduation years (1962-2002)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2D00F-A62C-4946-BF81-472D9CBCD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7" y="121721"/>
            <a:ext cx="4533447" cy="661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10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C59B82-8FB1-40A9-AA7D-2F577EEF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15"/>
            <a:ext cx="10515600" cy="851690"/>
          </a:xfrm>
        </p:spPr>
        <p:txBody>
          <a:bodyPr/>
          <a:lstStyle/>
          <a:p>
            <a:r>
              <a:rPr lang="en-US" dirty="0"/>
              <a:t>Signaling Age and Ethnicity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7DCCC0-3A43-46EA-8DD8-DFBEAC559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3260436"/>
          </a:xfrm>
        </p:spPr>
        <p:txBody>
          <a:bodyPr>
            <a:normAutofit/>
          </a:bodyPr>
          <a:lstStyle/>
          <a:p>
            <a:r>
              <a:rPr lang="en-US" dirty="0"/>
              <a:t>We use high school graduation year to signal age</a:t>
            </a:r>
          </a:p>
          <a:p>
            <a:r>
              <a:rPr lang="en-US" dirty="0"/>
              <a:t>We use the candidate’s name on the resume to signal if the candidate is Hispanic</a:t>
            </a:r>
          </a:p>
          <a:p>
            <a:pPr lvl="1"/>
            <a:r>
              <a:rPr lang="en-US" dirty="0"/>
              <a:t>The distribution of names matches the proportion of Hispanics in Texas</a:t>
            </a:r>
          </a:p>
          <a:p>
            <a:pPr lvl="2"/>
            <a:r>
              <a:rPr lang="en-US" dirty="0"/>
              <a:t>80 percent of the resumes have non-Hispanic first and last name</a:t>
            </a:r>
          </a:p>
          <a:p>
            <a:pPr lvl="2"/>
            <a:r>
              <a:rPr lang="en-US" dirty="0"/>
              <a:t>10 percent have Hispanic first and last name</a:t>
            </a:r>
          </a:p>
          <a:p>
            <a:pPr lvl="2"/>
            <a:r>
              <a:rPr lang="en-US" dirty="0"/>
              <a:t>5 percent have a non-Hispanic first name and Hispanic last name</a:t>
            </a:r>
          </a:p>
          <a:p>
            <a:pPr lvl="2"/>
            <a:r>
              <a:rPr lang="en-US" dirty="0"/>
              <a:t>5 percent have a Hispanic first name and non-Hispanic last name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4C347D-40EB-41B8-AC63-457FD1EB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02" y="4498109"/>
            <a:ext cx="2743200" cy="2042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F6C0B5-424E-4C57-938F-20E13BD07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222" y="4800740"/>
            <a:ext cx="2743200" cy="1702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80F88E-66AC-40A5-A047-7609EE2FD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906" y="4831241"/>
            <a:ext cx="2743200" cy="1475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005022-7CA4-407A-B4CF-B2D25152A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106" y="4800740"/>
            <a:ext cx="2743200" cy="187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99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C59B82-8FB1-40A9-AA7D-2F577EEF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994468"/>
          </a:xfrm>
        </p:spPr>
        <p:txBody>
          <a:bodyPr/>
          <a:lstStyle/>
          <a:p>
            <a:r>
              <a:rPr lang="en-US" dirty="0"/>
              <a:t>Ensuring Data Quality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7DCCC0-3A43-46EA-8DD8-DFBEAC559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/>
          <a:lstStyle/>
          <a:p>
            <a:r>
              <a:rPr lang="en-US" dirty="0"/>
              <a:t>We took the following steps to ensure the best possible data quality:</a:t>
            </a:r>
          </a:p>
          <a:p>
            <a:pPr lvl="1"/>
            <a:r>
              <a:rPr lang="en-US" dirty="0"/>
              <a:t>Participants did not know they were part of an experiment</a:t>
            </a:r>
          </a:p>
          <a:p>
            <a:pPr lvl="2"/>
            <a:r>
              <a:rPr lang="en-US" dirty="0"/>
              <a:t>We debriefed participants at the end of the survey</a:t>
            </a:r>
          </a:p>
          <a:p>
            <a:pPr lvl="1"/>
            <a:r>
              <a:rPr lang="en-US" dirty="0"/>
              <a:t>Two attention check questions that required specific answers</a:t>
            </a:r>
          </a:p>
          <a:p>
            <a:pPr lvl="1"/>
            <a:r>
              <a:rPr lang="en-US" dirty="0"/>
              <a:t>Exclude participants who took less than 20 minutes to complete the survey</a:t>
            </a:r>
          </a:p>
          <a:p>
            <a:pPr lvl="1"/>
            <a:r>
              <a:rPr lang="en-US" dirty="0"/>
              <a:t>Exclude participants with duplicated IP addresses</a:t>
            </a:r>
          </a:p>
          <a:p>
            <a:pPr lvl="1"/>
            <a:r>
              <a:rPr lang="en-US" dirty="0"/>
              <a:t>Exclude participants with IP addresses outside of the US</a:t>
            </a:r>
          </a:p>
          <a:p>
            <a:r>
              <a:rPr lang="en-US" dirty="0"/>
              <a:t>353 participants did not pass at least one of the quality checks</a:t>
            </a:r>
          </a:p>
        </p:txBody>
      </p:sp>
    </p:spTree>
    <p:extLst>
      <p:ext uri="{BB962C8B-B14F-4D97-AF65-F5344CB8AC3E}">
        <p14:creationId xmlns:p14="http://schemas.microsoft.com/office/powerpoint/2010/main" val="2579516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E501A-822A-4CF2-8698-0337FC71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8531"/>
          </a:xfrm>
        </p:spPr>
        <p:txBody>
          <a:bodyPr/>
          <a:lstStyle/>
          <a:p>
            <a:r>
              <a:rPr lang="en-US" dirty="0"/>
              <a:t>Participant Summary Statistics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DF18255-2149-4B29-A9D7-3C5210B55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725819"/>
              </p:ext>
            </p:extLst>
          </p:nvPr>
        </p:nvGraphicFramePr>
        <p:xfrm>
          <a:off x="948531" y="828531"/>
          <a:ext cx="10294938" cy="592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Worksheet" r:id="rId3" imgW="10294713" imgH="5920646" progId="Excel.Sheet.12">
                  <p:link updateAutomatic="1"/>
                </p:oleObj>
              </mc:Choice>
              <mc:Fallback>
                <p:oleObj name="Worksheet" r:id="rId3" imgW="10294713" imgH="5920646" progId="Excel.Sheet.12">
                  <p:link updateAutomatic="1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DF18255-2149-4B29-A9D7-3C5210B553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8531" y="828531"/>
                        <a:ext cx="10294938" cy="592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909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C59B82-8FB1-40A9-AA7D-2F577EEF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4568"/>
          </a:xfrm>
        </p:spPr>
        <p:txBody>
          <a:bodyPr/>
          <a:lstStyle/>
          <a:p>
            <a:r>
              <a:rPr lang="en-US" dirty="0"/>
              <a:t>Do Resume Characteristics Predict Ratings?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7DCCC0-3A43-46EA-8DD8-DFBEAC559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7" y="781235"/>
            <a:ext cx="11665259" cy="59058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Three machine learning models, Linear regression:</a:t>
            </a:r>
          </a:p>
          <a:p>
            <a:pPr lvl="1"/>
            <a:r>
              <a:rPr lang="en-US"/>
              <a:t>Both Lassos </a:t>
            </a:r>
            <a:r>
              <a:rPr lang="en-US" dirty="0"/>
              <a:t>predict 22% of rating</a:t>
            </a:r>
          </a:p>
          <a:p>
            <a:pPr lvl="1"/>
            <a:r>
              <a:rPr lang="en-US" dirty="0"/>
              <a:t>OLS predicts 20%</a:t>
            </a:r>
          </a:p>
          <a:p>
            <a:pPr lvl="1"/>
            <a:r>
              <a:rPr lang="en-US" dirty="0"/>
              <a:t>Random Forest predicts 79%</a:t>
            </a:r>
          </a:p>
          <a:p>
            <a:r>
              <a:rPr lang="en-US" dirty="0"/>
              <a:t>LASSO predictor gives a high weight to</a:t>
            </a:r>
          </a:p>
          <a:p>
            <a:pPr lvl="1"/>
            <a:r>
              <a:rPr lang="en-US" dirty="0"/>
              <a:t>Job histories related to clerical experience</a:t>
            </a:r>
          </a:p>
          <a:p>
            <a:pPr lvl="1"/>
            <a:r>
              <a:rPr lang="en-US" dirty="0"/>
              <a:t>Job histories with details</a:t>
            </a:r>
          </a:p>
          <a:p>
            <a:pPr lvl="1"/>
            <a:r>
              <a:rPr lang="en-US" dirty="0"/>
              <a:t>Skills related to clerical work</a:t>
            </a:r>
          </a:p>
          <a:p>
            <a:r>
              <a:rPr lang="en-US" dirty="0"/>
              <a:t>LASSO predictor gives a low weight to</a:t>
            </a:r>
          </a:p>
          <a:p>
            <a:pPr lvl="1"/>
            <a:r>
              <a:rPr lang="en-US" dirty="0"/>
              <a:t>Job histories not related to clerical work (examples: waiter, babysitting)</a:t>
            </a:r>
          </a:p>
          <a:p>
            <a:pPr lvl="1"/>
            <a:r>
              <a:rPr lang="en-US" dirty="0"/>
              <a:t>High school name</a:t>
            </a:r>
          </a:p>
          <a:p>
            <a:pPr lvl="1"/>
            <a:r>
              <a:rPr lang="en-US" dirty="0"/>
              <a:t>Email provider</a:t>
            </a:r>
            <a:endParaRPr lang="en-US" b="1" dirty="0"/>
          </a:p>
          <a:p>
            <a:r>
              <a:rPr lang="en-US" b="1" dirty="0"/>
              <a:t>We conclude resume characteristics have a good predictive power suggesting that participants read the resumes before rating them </a:t>
            </a:r>
          </a:p>
        </p:txBody>
      </p:sp>
    </p:spTree>
    <p:extLst>
      <p:ext uri="{BB962C8B-B14F-4D97-AF65-F5344CB8AC3E}">
        <p14:creationId xmlns:p14="http://schemas.microsoft.com/office/powerpoint/2010/main" val="2055494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C59B82-8FB1-40A9-AA7D-2F577EEF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55" y="180398"/>
            <a:ext cx="12127345" cy="1325563"/>
          </a:xfrm>
        </p:spPr>
        <p:txBody>
          <a:bodyPr>
            <a:normAutofit/>
          </a:bodyPr>
          <a:lstStyle/>
          <a:p>
            <a:r>
              <a:rPr lang="en-US" dirty="0"/>
              <a:t>Participants Distinguish Age and Ethnicity from Resumes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A4D1BED-8278-4D89-86DD-C0123221B6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835210"/>
              </p:ext>
            </p:extLst>
          </p:nvPr>
        </p:nvGraphicFramePr>
        <p:xfrm>
          <a:off x="1862931" y="1648547"/>
          <a:ext cx="8466138" cy="19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Worksheet" r:id="rId4" imgW="8465701" imgH="1988679" progId="Excel.Sheet.12">
                  <p:link updateAutomatic="1"/>
                </p:oleObj>
              </mc:Choice>
              <mc:Fallback>
                <p:oleObj name="Worksheet" r:id="rId4" imgW="8465701" imgH="1988679" progId="Excel.Sheet.12">
                  <p:link updateAutomatic="1"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A4D1BED-8278-4D89-86DD-C0123221B6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2931" y="1648547"/>
                        <a:ext cx="8466138" cy="198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43CC6AE-A5B1-47E4-A5BA-76273C2CC6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077046"/>
              </p:ext>
            </p:extLst>
          </p:nvPr>
        </p:nvGraphicFramePr>
        <p:xfrm>
          <a:off x="1862931" y="4260705"/>
          <a:ext cx="84661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" name="Worksheet" r:id="rId6" imgW="8465701" imgH="1005793" progId="Excel.Sheet.12">
                  <p:link updateAutomatic="1"/>
                </p:oleObj>
              </mc:Choice>
              <mc:Fallback>
                <p:oleObj name="Worksheet" r:id="rId6" imgW="8465701" imgH="1005793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43CC6AE-A5B1-47E4-A5BA-76273C2CC6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62931" y="4260705"/>
                        <a:ext cx="8466138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775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38D99-A747-4BAA-B681-B737D2E1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07"/>
            <a:ext cx="10515600" cy="863311"/>
          </a:xfrm>
        </p:spPr>
        <p:txBody>
          <a:bodyPr/>
          <a:lstStyle/>
          <a:p>
            <a:r>
              <a:rPr lang="en-US" dirty="0"/>
              <a:t>Resume Ratings by Ethnicity and Age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5AAE36-191C-4ECC-AC21-F94F064B2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50544" y="1825625"/>
            <a:ext cx="4703619" cy="4351338"/>
          </a:xfrm>
        </p:spPr>
        <p:txBody>
          <a:bodyPr/>
          <a:lstStyle/>
          <a:p>
            <a:r>
              <a:rPr lang="en-US" dirty="0"/>
              <a:t>No significant difference between Hispanic and non-Hispanic resumes</a:t>
            </a:r>
          </a:p>
          <a:p>
            <a:r>
              <a:rPr lang="en-US" dirty="0"/>
              <a:t>Hispanics experience an increasing trend in ratings as they age</a:t>
            </a:r>
          </a:p>
          <a:p>
            <a:r>
              <a:rPr lang="en-US" dirty="0"/>
              <a:t>Slight decrease in ratings for older non-Hispanics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B1FC5F-D088-4C63-B918-AF288A5BCA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" y="1604963"/>
            <a:ext cx="6288859" cy="4572000"/>
          </a:xfrm>
        </p:spPr>
      </p:pic>
    </p:spTree>
    <p:extLst>
      <p:ext uri="{BB962C8B-B14F-4D97-AF65-F5344CB8AC3E}">
        <p14:creationId xmlns:p14="http://schemas.microsoft.com/office/powerpoint/2010/main" val="3226079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38D99-A747-4BAA-B681-B737D2E1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36" y="1"/>
            <a:ext cx="11674764" cy="822036"/>
          </a:xfrm>
        </p:spPr>
        <p:txBody>
          <a:bodyPr/>
          <a:lstStyle/>
          <a:p>
            <a:r>
              <a:rPr lang="en-US" dirty="0"/>
              <a:t>Resume Ratings by Type of Hispanic Signal and Age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5AAE36-191C-4ECC-AC21-F94F064B2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7838" y="4851399"/>
            <a:ext cx="11716326" cy="1891146"/>
          </a:xfrm>
        </p:spPr>
        <p:txBody>
          <a:bodyPr>
            <a:normAutofit/>
          </a:bodyPr>
          <a:lstStyle/>
          <a:p>
            <a:r>
              <a:rPr lang="en-US" dirty="0"/>
              <a:t>No significant difference compared to non-Hispanic resumes</a:t>
            </a:r>
          </a:p>
          <a:p>
            <a:r>
              <a:rPr lang="en-US" dirty="0"/>
              <a:t>Increasing trend in ratings for Hispanics as they age driven by mixed-signal groups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5B300D-45C4-4434-AD15-1427D1156328}"/>
              </a:ext>
            </a:extLst>
          </p:cNvPr>
          <p:cNvSpPr txBox="1"/>
          <p:nvPr/>
        </p:nvSpPr>
        <p:spPr>
          <a:xfrm>
            <a:off x="377536" y="822037"/>
            <a:ext cx="374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Hispanic first and last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C230E9-9A6D-4CCC-9F24-0683E1F7992E}"/>
              </a:ext>
            </a:extLst>
          </p:cNvPr>
          <p:cNvSpPr txBox="1"/>
          <p:nvPr/>
        </p:nvSpPr>
        <p:spPr>
          <a:xfrm>
            <a:off x="4342182" y="831274"/>
            <a:ext cx="402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Hispanic first name, non-Hispanic last name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0B5BFD-D46A-44F1-8872-450F0C327357}"/>
              </a:ext>
            </a:extLst>
          </p:cNvPr>
          <p:cNvSpPr txBox="1"/>
          <p:nvPr/>
        </p:nvSpPr>
        <p:spPr>
          <a:xfrm>
            <a:off x="8306830" y="822037"/>
            <a:ext cx="3745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Non-Hispanic first name, Hispanic last name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9E05D80-FFFB-41B5-9A26-D570766D46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2" y="1558344"/>
            <a:ext cx="4024870" cy="292608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85C421-381D-4BFD-AD14-9E9CD6F0DF0F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62" y="1558344"/>
            <a:ext cx="4024869" cy="2926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572163-1745-4BC2-B928-20CBFD36AEFC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130" y="1564071"/>
            <a:ext cx="4024869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59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38D99-A747-4BAA-B681-B737D2E1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07"/>
            <a:ext cx="11115963" cy="863311"/>
          </a:xfrm>
        </p:spPr>
        <p:txBody>
          <a:bodyPr>
            <a:normAutofit fontScale="90000"/>
          </a:bodyPr>
          <a:lstStyle/>
          <a:p>
            <a:r>
              <a:rPr lang="en-US" dirty="0"/>
              <a:t>Having Necessary Skills Ratings by Ethnicity and Age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5AAE36-191C-4ECC-AC21-F94F064B2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110" y="5740688"/>
            <a:ext cx="11520054" cy="8633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 significant differences between ethnicities</a:t>
            </a:r>
          </a:p>
          <a:p>
            <a:r>
              <a:rPr lang="en-US" dirty="0"/>
              <a:t>Pattern is consistent with the one in overall resume ratings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CBF1CD6-AEF4-4D48-80A9-C941C0C0EE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570" y="1069253"/>
            <a:ext cx="6288859" cy="4572000"/>
          </a:xfrm>
        </p:spPr>
      </p:pic>
    </p:spTree>
    <p:extLst>
      <p:ext uri="{BB962C8B-B14F-4D97-AF65-F5344CB8AC3E}">
        <p14:creationId xmlns:p14="http://schemas.microsoft.com/office/powerpoint/2010/main" val="297656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0DE81F3-873D-4449-87F0-2BAF60FA26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912061"/>
              </p:ext>
            </p:extLst>
          </p:nvPr>
        </p:nvGraphicFramePr>
        <p:xfrm>
          <a:off x="0" y="1505241"/>
          <a:ext cx="6649375" cy="4105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B96158E-5C6B-8A4C-82C0-95292D16B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487299"/>
              </p:ext>
            </p:extLst>
          </p:nvPr>
        </p:nvGraphicFramePr>
        <p:xfrm>
          <a:off x="4873841" y="1565565"/>
          <a:ext cx="7253056" cy="404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12E0677-C6AD-4863-A4FF-7722E708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17" y="179678"/>
            <a:ext cx="11647503" cy="1325563"/>
          </a:xfrm>
        </p:spPr>
        <p:txBody>
          <a:bodyPr/>
          <a:lstStyle/>
          <a:p>
            <a:r>
              <a:rPr lang="en-US" dirty="0"/>
              <a:t>Focus:  High School Graduates (in Orange/Grey)</a:t>
            </a:r>
          </a:p>
        </p:txBody>
      </p:sp>
    </p:spTree>
    <p:extLst>
      <p:ext uri="{BB962C8B-B14F-4D97-AF65-F5344CB8AC3E}">
        <p14:creationId xmlns:p14="http://schemas.microsoft.com/office/powerpoint/2010/main" val="42582933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A745-9EFF-4C9A-B522-79BD940A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28" y="0"/>
            <a:ext cx="11808542" cy="1325563"/>
          </a:xfrm>
        </p:spPr>
        <p:txBody>
          <a:bodyPr>
            <a:normAutofit/>
          </a:bodyPr>
          <a:lstStyle/>
          <a:p>
            <a:r>
              <a:rPr lang="en-US" dirty="0"/>
              <a:t>Estimation results: Differences between Ethnicities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CBA71-948A-431D-BDD4-9BDA75C39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24751"/>
            <a:ext cx="10515600" cy="13607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 average we cannot find a significant difference between Hispanics and non-Hispanics</a:t>
            </a:r>
          </a:p>
          <a:p>
            <a:r>
              <a:rPr lang="en-US" dirty="0"/>
              <a:t>We have power to detect anything but small effect sizes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056FD6F-7C40-4491-920E-8B7505C8BB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162726"/>
              </p:ext>
            </p:extLst>
          </p:nvPr>
        </p:nvGraphicFramePr>
        <p:xfrm>
          <a:off x="2728118" y="1172007"/>
          <a:ext cx="6735763" cy="387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Worksheet" r:id="rId3" imgW="6735921" imgH="3878517" progId="Excel.Sheet.12">
                  <p:link updateAutomatic="1"/>
                </p:oleObj>
              </mc:Choice>
              <mc:Fallback>
                <p:oleObj name="Worksheet" r:id="rId3" imgW="6735921" imgH="3878517" progId="Excel.Sheet.12">
                  <p:link updateAutomatic="1"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056FD6F-7C40-4491-920E-8B7505C8BB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8118" y="1172007"/>
                        <a:ext cx="6735763" cy="387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879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A745-9EFF-4C9A-B522-79BD940A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" y="0"/>
            <a:ext cx="12103510" cy="1325563"/>
          </a:xfrm>
        </p:spPr>
        <p:txBody>
          <a:bodyPr>
            <a:normAutofit/>
          </a:bodyPr>
          <a:lstStyle/>
          <a:p>
            <a:r>
              <a:rPr lang="en-US" dirty="0"/>
              <a:t>Estimation results: Differences between Ethnicities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443E0A4-3342-41E1-A028-395E5082F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16367"/>
              </p:ext>
            </p:extLst>
          </p:nvPr>
        </p:nvGraphicFramePr>
        <p:xfrm>
          <a:off x="2728118" y="876300"/>
          <a:ext cx="6735763" cy="598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Worksheet" r:id="rId3" imgW="6735921" imgH="5981731" progId="Excel.Sheet.12">
                  <p:link updateAutomatic="1"/>
                </p:oleObj>
              </mc:Choice>
              <mc:Fallback>
                <p:oleObj name="Worksheet" r:id="rId3" imgW="6735921" imgH="5981731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443E0A4-3342-41E1-A028-395E5082F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8118" y="876300"/>
                        <a:ext cx="6735763" cy="598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1744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A745-9EFF-4C9A-B522-79BD940A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97271"/>
            <a:ext cx="12025745" cy="964911"/>
          </a:xfrm>
        </p:spPr>
        <p:txBody>
          <a:bodyPr>
            <a:normAutofit fontScale="90000"/>
          </a:bodyPr>
          <a:lstStyle/>
          <a:p>
            <a:r>
              <a:rPr lang="en-US" dirty="0"/>
              <a:t>Estimation results: Differences between Ethnicities and 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CF37A-815E-48EA-BC08-4AD1E5491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296" y="681753"/>
            <a:ext cx="4287983" cy="5495210"/>
          </a:xfrm>
        </p:spPr>
        <p:txBody>
          <a:bodyPr/>
          <a:lstStyle/>
          <a:p>
            <a:r>
              <a:rPr lang="en-US" dirty="0"/>
              <a:t>Non-Hispanic ratings follow a linear pattern across age</a:t>
            </a:r>
          </a:p>
          <a:p>
            <a:r>
              <a:rPr lang="en-US" dirty="0"/>
              <a:t>Hispanics ratings follow a U-shaped pattern across age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04F62E2-D33C-4F6A-9FAE-DA358EF1D1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476684"/>
              </p:ext>
            </p:extLst>
          </p:nvPr>
        </p:nvGraphicFramePr>
        <p:xfrm>
          <a:off x="1407679" y="681753"/>
          <a:ext cx="5658139" cy="6143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Worksheet" r:id="rId3" imgW="6050200" imgH="6568409" progId="Excel.Sheet.12">
                  <p:link updateAutomatic="1"/>
                </p:oleObj>
              </mc:Choice>
              <mc:Fallback>
                <p:oleObj name="Worksheet" r:id="rId3" imgW="6050200" imgH="6568409" progId="Excel.Sheet.12">
                  <p:link updateAutomatic="1"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04F62E2-D33C-4F6A-9FAE-DA358EF1D1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7679" y="681753"/>
                        <a:ext cx="5658139" cy="6143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488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A745-9EFF-4C9A-B522-79BD940A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32616"/>
            <a:ext cx="11979564" cy="964911"/>
          </a:xfrm>
        </p:spPr>
        <p:txBody>
          <a:bodyPr>
            <a:normAutofit fontScale="90000"/>
          </a:bodyPr>
          <a:lstStyle/>
          <a:p>
            <a:r>
              <a:rPr lang="en-US" dirty="0"/>
              <a:t>Marginal Effect of Age for Hispanics and non-Hispanics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6971B0-3D6D-4E49-948F-22ABC7EB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23252"/>
            <a:ext cx="10515600" cy="755218"/>
          </a:xfrm>
        </p:spPr>
        <p:txBody>
          <a:bodyPr/>
          <a:lstStyle/>
          <a:p>
            <a:r>
              <a:rPr lang="en-US" dirty="0"/>
              <a:t>Age has an increasing effect for Hispanics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EAF7EA-7F7D-45D5-8DC5-F8171DBAC587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24" y="997527"/>
            <a:ext cx="628885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847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A745-9EFF-4C9A-B522-79BD940A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32616"/>
            <a:ext cx="11979564" cy="964911"/>
          </a:xfrm>
        </p:spPr>
        <p:txBody>
          <a:bodyPr>
            <a:normAutofit/>
          </a:bodyPr>
          <a:lstStyle/>
          <a:p>
            <a:r>
              <a:rPr lang="en-US" dirty="0"/>
              <a:t>Heterogeneity by Gender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6971B0-3D6D-4E49-948F-22ABC7EB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23252"/>
            <a:ext cx="10515600" cy="75521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Increasing trend in age for Hispanics driven by women</a:t>
            </a:r>
          </a:p>
          <a:p>
            <a:r>
              <a:rPr lang="en-US" dirty="0"/>
              <a:t>Ratings for men are very similar between Hispanics and non-Hispanics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68EC7-E2F6-4C93-98F8-F4FA89FA0E33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80" y="997527"/>
            <a:ext cx="628885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495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A745-9EFF-4C9A-B522-79BD940A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32616"/>
            <a:ext cx="11979564" cy="964911"/>
          </a:xfrm>
        </p:spPr>
        <p:txBody>
          <a:bodyPr>
            <a:normAutofit/>
          </a:bodyPr>
          <a:lstStyle/>
          <a:p>
            <a:r>
              <a:rPr lang="en-US" dirty="0"/>
              <a:t>Heterogeneity by Gender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6971B0-3D6D-4E49-948F-22ABC7EB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02044"/>
            <a:ext cx="10515600" cy="755218"/>
          </a:xfrm>
        </p:spPr>
        <p:txBody>
          <a:bodyPr>
            <a:normAutofit/>
          </a:bodyPr>
          <a:lstStyle/>
          <a:p>
            <a:r>
              <a:rPr lang="en-US" dirty="0"/>
              <a:t>Increasing trend in age for Hispanics with mixed signal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1B8B24-2D1E-4163-B136-AEF66A457A0D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64" y="1874520"/>
            <a:ext cx="4024869" cy="2926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7900E8-6485-4924-8A65-0D73119973EC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131" y="1874520"/>
            <a:ext cx="4024869" cy="29260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AF2940-60DF-4210-A5E7-B04256C76873}"/>
              </a:ext>
            </a:extLst>
          </p:cNvPr>
          <p:cNvSpPr txBox="1"/>
          <p:nvPr/>
        </p:nvSpPr>
        <p:spPr>
          <a:xfrm>
            <a:off x="449393" y="1334194"/>
            <a:ext cx="374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Hispanic first and last name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C6D9AC-892A-4F9E-BD46-104E102D2D0B}"/>
              </a:ext>
            </a:extLst>
          </p:cNvPr>
          <p:cNvSpPr txBox="1"/>
          <p:nvPr/>
        </p:nvSpPr>
        <p:spPr>
          <a:xfrm>
            <a:off x="4342182" y="1334194"/>
            <a:ext cx="402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Hispanic first name, non-Hispanic last name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6510AE-D8C4-4FB4-A08F-817A995015C6}"/>
              </a:ext>
            </a:extLst>
          </p:cNvPr>
          <p:cNvSpPr txBox="1"/>
          <p:nvPr/>
        </p:nvSpPr>
        <p:spPr>
          <a:xfrm>
            <a:off x="8306830" y="1334193"/>
            <a:ext cx="3745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Non-Hispanic first name, Hispanic last name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3F7BE-2E1D-4136-9793-9FA58D740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7" y="1703526"/>
            <a:ext cx="4116257" cy="299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380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57EB0-A5A4-46CB-83C8-7672D819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with HR Sample in Second Experiment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3E116-CE4B-4B9F-9F2B-C40A80A1C2EF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28" y="1892847"/>
            <a:ext cx="5659972" cy="411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334169-B9B2-4F42-9CC0-B1031FFEB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122" y="1812221"/>
            <a:ext cx="5587227" cy="40697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87C6E9-6B26-4A4B-AFC7-900A36194BD8}"/>
              </a:ext>
            </a:extLst>
          </p:cNvPr>
          <p:cNvSpPr txBox="1"/>
          <p:nvPr/>
        </p:nvSpPr>
        <p:spPr>
          <a:xfrm>
            <a:off x="916212" y="1451834"/>
            <a:ext cx="55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Matched </a:t>
            </a:r>
            <a:r>
              <a:rPr lang="en-US" dirty="0" err="1"/>
              <a:t>mTurk</a:t>
            </a:r>
            <a:r>
              <a:rPr lang="en-US" dirty="0"/>
              <a:t> sample on HR and Hiring </a:t>
            </a:r>
            <a:r>
              <a:rPr lang="en-US" dirty="0" err="1"/>
              <a:t>Experince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077970-F23D-4436-98F2-FE72E0A037F8}"/>
              </a:ext>
            </a:extLst>
          </p:cNvPr>
          <p:cNvSpPr txBox="1"/>
          <p:nvPr/>
        </p:nvSpPr>
        <p:spPr>
          <a:xfrm>
            <a:off x="7320515" y="1399592"/>
            <a:ext cx="382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HR Sample from Experiment 2</a:t>
            </a:r>
          </a:p>
        </p:txBody>
      </p:sp>
    </p:spTree>
    <p:extLst>
      <p:ext uri="{BB962C8B-B14F-4D97-AF65-F5344CB8AC3E}">
        <p14:creationId xmlns:p14="http://schemas.microsoft.com/office/powerpoint/2010/main" val="36699503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A745-9EFF-4C9A-B522-79BD940A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32616"/>
            <a:ext cx="11979564" cy="964911"/>
          </a:xfrm>
        </p:spPr>
        <p:txBody>
          <a:bodyPr>
            <a:normAutofit/>
          </a:bodyPr>
          <a:lstStyle/>
          <a:p>
            <a:r>
              <a:rPr lang="en-US" dirty="0"/>
              <a:t>Heterogeneity by Participant Characteristics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6971B0-3D6D-4E49-948F-22ABC7EB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90464"/>
            <a:ext cx="10515600" cy="147492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Patterns similar to main results</a:t>
            </a:r>
          </a:p>
          <a:p>
            <a:r>
              <a:rPr lang="en-US" dirty="0"/>
              <a:t>No differences for men or women</a:t>
            </a:r>
          </a:p>
          <a:p>
            <a:r>
              <a:rPr lang="en-US" dirty="0"/>
              <a:t>Hispanic participants give higher ratings overall, and slightly higher for Hispanic resumes</a:t>
            </a:r>
          </a:p>
          <a:p>
            <a:r>
              <a:rPr lang="en-US" dirty="0"/>
              <a:t>White participants give lower ratings, no difference between Hispanic and non-Hispanic resumes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AF2940-60DF-4210-A5E7-B04256C76873}"/>
              </a:ext>
            </a:extLst>
          </p:cNvPr>
          <p:cNvSpPr txBox="1"/>
          <p:nvPr/>
        </p:nvSpPr>
        <p:spPr>
          <a:xfrm>
            <a:off x="449393" y="1334194"/>
            <a:ext cx="374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C6D9AC-892A-4F9E-BD46-104E102D2D0B}"/>
              </a:ext>
            </a:extLst>
          </p:cNvPr>
          <p:cNvSpPr txBox="1"/>
          <p:nvPr/>
        </p:nvSpPr>
        <p:spPr>
          <a:xfrm>
            <a:off x="4238412" y="1391946"/>
            <a:ext cx="4024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Identifies as Hispanic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6510AE-D8C4-4FB4-A08F-817A995015C6}"/>
              </a:ext>
            </a:extLst>
          </p:cNvPr>
          <p:cNvSpPr txBox="1"/>
          <p:nvPr/>
        </p:nvSpPr>
        <p:spPr>
          <a:xfrm>
            <a:off x="8306830" y="1334193"/>
            <a:ext cx="374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236A7C-CB29-45DE-89D3-8A6B0A4963B4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3" y="1933955"/>
            <a:ext cx="4024869" cy="292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2CA31C-005F-4AAD-A39C-54BEC8CED12C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1" y="1933955"/>
            <a:ext cx="4024869" cy="29260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5E6D58-591B-4CAC-BCA2-93E26BEF749C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109" y="1933955"/>
            <a:ext cx="4024869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69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A745-9EFF-4C9A-B522-79BD940A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32616"/>
            <a:ext cx="11979564" cy="964911"/>
          </a:xfrm>
        </p:spPr>
        <p:txBody>
          <a:bodyPr>
            <a:normAutofit/>
          </a:bodyPr>
          <a:lstStyle/>
          <a:p>
            <a:r>
              <a:rPr lang="en-US" dirty="0"/>
              <a:t>Heterogeneity by Participant Characteristics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6971B0-3D6D-4E49-948F-22ABC7EB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5" y="4749553"/>
            <a:ext cx="11622734" cy="21084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Patterns similar to main results</a:t>
            </a:r>
          </a:p>
          <a:p>
            <a:r>
              <a:rPr lang="en-US" dirty="0"/>
              <a:t>Ratings flatter by age for younger participants, no difference between Hispanic and non-Hispanic resumes </a:t>
            </a:r>
          </a:p>
          <a:p>
            <a:r>
              <a:rPr lang="en-US" dirty="0"/>
              <a:t>Older participants prefer older Hispanic applicants to older non-Hispanic applicants</a:t>
            </a:r>
          </a:p>
          <a:p>
            <a:r>
              <a:rPr lang="en-US" dirty="0"/>
              <a:t>Less educated give higher ratings for older Hispanics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AF2940-60DF-4210-A5E7-B04256C76873}"/>
              </a:ext>
            </a:extLst>
          </p:cNvPr>
          <p:cNvSpPr txBox="1"/>
          <p:nvPr/>
        </p:nvSpPr>
        <p:spPr>
          <a:xfrm>
            <a:off x="2323913" y="1110619"/>
            <a:ext cx="374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C6D9AC-892A-4F9E-BD46-104E102D2D0B}"/>
              </a:ext>
            </a:extLst>
          </p:cNvPr>
          <p:cNvSpPr txBox="1"/>
          <p:nvPr/>
        </p:nvSpPr>
        <p:spPr>
          <a:xfrm>
            <a:off x="6112932" y="1110619"/>
            <a:ext cx="4024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Education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F30BB-C069-40BC-90BF-00794D8EC5E4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63" y="1710380"/>
            <a:ext cx="4024869" cy="2926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4DB82-F15F-4141-9F4E-43082EC87BD1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1710380"/>
            <a:ext cx="4024869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832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A745-9EFF-4C9A-B522-79BD940A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32616"/>
            <a:ext cx="11979564" cy="964911"/>
          </a:xfrm>
        </p:spPr>
        <p:txBody>
          <a:bodyPr>
            <a:normAutofit/>
          </a:bodyPr>
          <a:lstStyle/>
          <a:p>
            <a:r>
              <a:rPr lang="en-US" dirty="0"/>
              <a:t>Heterogeneity by Participant Characteristics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6971B0-3D6D-4E49-948F-22ABC7EB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5" y="4749553"/>
            <a:ext cx="11622734" cy="21084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Patterns similar to main results for low-trust participants</a:t>
            </a:r>
          </a:p>
          <a:p>
            <a:r>
              <a:rPr lang="en-US" dirty="0"/>
              <a:t>High-trust participants give Hispanics higher ratings but the difference is not significant</a:t>
            </a:r>
          </a:p>
          <a:p>
            <a:r>
              <a:rPr lang="en-US" dirty="0"/>
              <a:t>High-altruism participants give Hispanics higher ratings and the difference respect to low-altruism participants is significant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AF2940-60DF-4210-A5E7-B04256C76873}"/>
              </a:ext>
            </a:extLst>
          </p:cNvPr>
          <p:cNvSpPr txBox="1"/>
          <p:nvPr/>
        </p:nvSpPr>
        <p:spPr>
          <a:xfrm>
            <a:off x="2323913" y="1110619"/>
            <a:ext cx="374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Trust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C6D9AC-892A-4F9E-BD46-104E102D2D0B}"/>
              </a:ext>
            </a:extLst>
          </p:cNvPr>
          <p:cNvSpPr txBox="1"/>
          <p:nvPr/>
        </p:nvSpPr>
        <p:spPr>
          <a:xfrm>
            <a:off x="6112932" y="1110619"/>
            <a:ext cx="4024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Altruism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1AB09E-0EDE-40FF-A6A6-230BEB63D8E3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72" y="1710380"/>
            <a:ext cx="4024869" cy="292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3E6877-1660-407D-907E-A9EC9EAEC11A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1" y="1710380"/>
            <a:ext cx="4024869" cy="2926080"/>
          </a:xfrm>
          <a:prstGeom prst="rect">
            <a:avLst/>
          </a:prstGeom>
        </p:spPr>
      </p:pic>
      <p:sp>
        <p:nvSpPr>
          <p:cNvPr id="10" name="Rectangle: Rounded Corners 9">
            <a:hlinkClick r:id="rId6" action="ppaction://hlinksldjump"/>
            <a:extLst>
              <a:ext uri="{FF2B5EF4-FFF2-40B4-BE49-F238E27FC236}">
                <a16:creationId xmlns:a16="http://schemas.microsoft.com/office/drawing/2014/main" id="{B1CA077C-2AB1-4F2B-93E1-E182CC80C818}"/>
              </a:ext>
            </a:extLst>
          </p:cNvPr>
          <p:cNvSpPr/>
          <p:nvPr/>
        </p:nvSpPr>
        <p:spPr>
          <a:xfrm>
            <a:off x="8211559" y="6400800"/>
            <a:ext cx="3867912" cy="4245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Regression results</a:t>
            </a:r>
          </a:p>
        </p:txBody>
      </p:sp>
    </p:spTree>
    <p:extLst>
      <p:ext uri="{BB962C8B-B14F-4D97-AF65-F5344CB8AC3E}">
        <p14:creationId xmlns:p14="http://schemas.microsoft.com/office/powerpoint/2010/main" val="298057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197E-7365-484F-9DC9-E3A8BDA56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8E234-CA62-4D57-B752-E19DC810C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look at the Census/ACS by age and Hispanic status over time</a:t>
            </a:r>
          </a:p>
          <a:p>
            <a:pPr lvl="1"/>
            <a:r>
              <a:rPr lang="en-US" dirty="0"/>
              <a:t>Problem:  “Hispanic” not necessarily consistent over time</a:t>
            </a:r>
          </a:p>
          <a:p>
            <a:pPr lvl="2"/>
            <a:r>
              <a:rPr lang="en-US" dirty="0"/>
              <a:t>Affected by citizenship status, xenophobia, etc.</a:t>
            </a:r>
          </a:p>
          <a:p>
            <a:pPr lvl="2"/>
            <a:r>
              <a:rPr lang="en-US" dirty="0"/>
              <a:t>Affected by questionnaire/coding changes 1980, 2000, 2008</a:t>
            </a:r>
          </a:p>
          <a:p>
            <a:r>
              <a:rPr lang="en-US" dirty="0"/>
              <a:t>We re-analyze two previous experiments using students and HR manager samples</a:t>
            </a:r>
          </a:p>
          <a:p>
            <a:pPr lvl="1"/>
            <a:r>
              <a:rPr lang="en-US" dirty="0"/>
              <a:t>Compare resume ratings for </a:t>
            </a:r>
            <a:r>
              <a:rPr lang="en-US" dirty="0" err="1"/>
              <a:t>hs</a:t>
            </a:r>
            <a:r>
              <a:rPr lang="en-US" dirty="0"/>
              <a:t> educated clerical applicants with Hispanic vs. non-Hispanic last names</a:t>
            </a:r>
          </a:p>
          <a:p>
            <a:pPr lvl="1"/>
            <a:r>
              <a:rPr lang="en-US" dirty="0"/>
              <a:t>Only non-Hispanic first names</a:t>
            </a:r>
          </a:p>
          <a:p>
            <a:r>
              <a:rPr lang="en-US" dirty="0"/>
              <a:t>We use </a:t>
            </a:r>
            <a:r>
              <a:rPr lang="en-US" dirty="0" err="1"/>
              <a:t>mTurk</a:t>
            </a:r>
            <a:r>
              <a:rPr lang="en-US" dirty="0"/>
              <a:t> to have people rate resumes for </a:t>
            </a:r>
            <a:r>
              <a:rPr lang="en-US" dirty="0" err="1"/>
              <a:t>hs</a:t>
            </a:r>
            <a:r>
              <a:rPr lang="en-US" dirty="0"/>
              <a:t> educated clerical applicants </a:t>
            </a:r>
          </a:p>
        </p:txBody>
      </p:sp>
    </p:spTree>
    <p:extLst>
      <p:ext uri="{BB962C8B-B14F-4D97-AF65-F5344CB8AC3E}">
        <p14:creationId xmlns:p14="http://schemas.microsoft.com/office/powerpoint/2010/main" val="17170028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A745-9EFF-4C9A-B522-79BD940A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32616"/>
            <a:ext cx="11979564" cy="964911"/>
          </a:xfrm>
        </p:spPr>
        <p:txBody>
          <a:bodyPr>
            <a:normAutofit/>
          </a:bodyPr>
          <a:lstStyle/>
          <a:p>
            <a:r>
              <a:rPr lang="en-US" dirty="0"/>
              <a:t>Regional Heterogeneity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6971B0-3D6D-4E49-948F-22ABC7EB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0" y="4407626"/>
            <a:ext cx="3938016" cy="220348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Midwest and Southwest that have large Hispanic populations have higher ratings</a:t>
            </a:r>
          </a:p>
          <a:p>
            <a:r>
              <a:rPr lang="en-US" dirty="0"/>
              <a:t>The West displays a marked decreasing trend in ratings with age</a:t>
            </a:r>
          </a:p>
          <a:p>
            <a:pPr lvl="1"/>
            <a:r>
              <a:rPr lang="en-US" dirty="0"/>
              <a:t>* California is in the Southwest in this analysis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AF2940-60DF-4210-A5E7-B04256C76873}"/>
              </a:ext>
            </a:extLst>
          </p:cNvPr>
          <p:cNvSpPr txBox="1"/>
          <p:nvPr/>
        </p:nvSpPr>
        <p:spPr>
          <a:xfrm>
            <a:off x="222826" y="801100"/>
            <a:ext cx="374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Northeast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FF4D01-6DCF-4CD9-9F97-657121ACA54A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1170433"/>
            <a:ext cx="3657600" cy="2659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F78688-B480-426E-9563-D193A8DC24CF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34" y="1170433"/>
            <a:ext cx="3657600" cy="2659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177BA6-5F55-44B3-91AD-809CF3C11B7F}"/>
              </a:ext>
            </a:extLst>
          </p:cNvPr>
          <p:cNvSpPr txBox="1"/>
          <p:nvPr/>
        </p:nvSpPr>
        <p:spPr>
          <a:xfrm>
            <a:off x="4223265" y="801100"/>
            <a:ext cx="374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Southeast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3A7105-9943-4C27-9365-17707B9655E7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004" y="1170433"/>
            <a:ext cx="3657600" cy="26590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37B8015-16E6-451A-9895-66FECA7F95E7}"/>
              </a:ext>
            </a:extLst>
          </p:cNvPr>
          <p:cNvSpPr txBox="1"/>
          <p:nvPr/>
        </p:nvSpPr>
        <p:spPr>
          <a:xfrm>
            <a:off x="8097273" y="801100"/>
            <a:ext cx="374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Southwest*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1708252-AE74-4ED3-BD39-5D112C7FCD92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4166309"/>
            <a:ext cx="3657600" cy="26590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034913A-34C7-4EFB-AD17-24B080244EA0}"/>
              </a:ext>
            </a:extLst>
          </p:cNvPr>
          <p:cNvSpPr txBox="1"/>
          <p:nvPr/>
        </p:nvSpPr>
        <p:spPr>
          <a:xfrm>
            <a:off x="39192" y="4038294"/>
            <a:ext cx="374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Midwest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C1997A-6C00-4339-8152-1DE491608ECE}"/>
              </a:ext>
            </a:extLst>
          </p:cNvPr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34" y="4166309"/>
            <a:ext cx="3657600" cy="26590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C2402A8-5003-43AB-B277-6A1FEF89A505}"/>
              </a:ext>
            </a:extLst>
          </p:cNvPr>
          <p:cNvSpPr txBox="1"/>
          <p:nvPr/>
        </p:nvSpPr>
        <p:spPr>
          <a:xfrm>
            <a:off x="4223265" y="4038294"/>
            <a:ext cx="374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Northwest*</a:t>
            </a:r>
          </a:p>
        </p:txBody>
      </p:sp>
    </p:spTree>
    <p:extLst>
      <p:ext uri="{BB962C8B-B14F-4D97-AF65-F5344CB8AC3E}">
        <p14:creationId xmlns:p14="http://schemas.microsoft.com/office/powerpoint/2010/main" val="34564813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A745-9EFF-4C9A-B522-79BD940A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32616"/>
            <a:ext cx="11979564" cy="964911"/>
          </a:xfrm>
        </p:spPr>
        <p:txBody>
          <a:bodyPr>
            <a:normAutofit/>
          </a:bodyPr>
          <a:lstStyle/>
          <a:p>
            <a:r>
              <a:rPr lang="en-US" dirty="0"/>
              <a:t>Red vs Blue States Heterogeneity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6971B0-3D6D-4E49-948F-22ABC7EB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224" y="1298448"/>
            <a:ext cx="3938016" cy="27249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States ordered by 2016 election results</a:t>
            </a:r>
          </a:p>
          <a:p>
            <a:r>
              <a:rPr lang="en-US" dirty="0"/>
              <a:t>No significant difference</a:t>
            </a:r>
          </a:p>
          <a:p>
            <a:r>
              <a:rPr lang="en-US" dirty="0"/>
              <a:t>Patterns similar to main results</a:t>
            </a:r>
          </a:p>
          <a:p>
            <a:r>
              <a:rPr lang="en-US" dirty="0"/>
              <a:t>Upward trends by age in Hispanic ratings driven by participants in blue states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FB7CF-EF88-4DE8-844A-40B491F0ADD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4" y="1298448"/>
            <a:ext cx="628885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133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ED5535-BBC6-45C1-BD64-44D65A8F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the Effect of Hispanic Stereotypes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07220-80F2-418E-958A-D41002329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two approaches to analyze the potential effect of Hispanic stereotypes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When we brought back the resumes after the first attention check, we asked participants questions to asses potential stereotypes as outcome variables</a:t>
            </a:r>
          </a:p>
          <a:p>
            <a:pPr lvl="2"/>
            <a:r>
              <a:rPr lang="en-US" dirty="0"/>
              <a:t>Need for supervision</a:t>
            </a:r>
          </a:p>
          <a:p>
            <a:pPr lvl="2"/>
            <a:r>
              <a:rPr lang="en-US" dirty="0"/>
              <a:t>Communication skills</a:t>
            </a:r>
          </a:p>
        </p:txBody>
      </p:sp>
    </p:spTree>
    <p:extLst>
      <p:ext uri="{BB962C8B-B14F-4D97-AF65-F5344CB8AC3E}">
        <p14:creationId xmlns:p14="http://schemas.microsoft.com/office/powerpoint/2010/main" val="34520042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38D99-A747-4BAA-B681-B737D2E1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106507"/>
            <a:ext cx="11951207" cy="863311"/>
          </a:xfrm>
        </p:spPr>
        <p:txBody>
          <a:bodyPr>
            <a:normAutofit fontScale="90000"/>
          </a:bodyPr>
          <a:lstStyle/>
          <a:p>
            <a:r>
              <a:rPr lang="en-US" dirty="0"/>
              <a:t>Stereotype 1: Hispanics are lazy and need more supervision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5AAE36-191C-4ECC-AC21-F94F064B2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26680" y="1169838"/>
            <a:ext cx="4227484" cy="5434161"/>
          </a:xfrm>
        </p:spPr>
        <p:txBody>
          <a:bodyPr>
            <a:normAutofit/>
          </a:bodyPr>
          <a:lstStyle/>
          <a:p>
            <a:r>
              <a:rPr lang="en-US" dirty="0"/>
              <a:t>Y-axis is inverted: higher number, less need for supervision</a:t>
            </a:r>
          </a:p>
          <a:p>
            <a:r>
              <a:rPr lang="en-US" dirty="0"/>
              <a:t>No significant differences between ethnicities</a:t>
            </a:r>
          </a:p>
          <a:p>
            <a:pPr lvl="1"/>
            <a:r>
              <a:rPr lang="en-US" dirty="0"/>
              <a:t>Slightly lower rating for younger Hispanics</a:t>
            </a:r>
          </a:p>
          <a:p>
            <a:r>
              <a:rPr lang="en-US" dirty="0"/>
              <a:t>Pattern is consistent with the one in overall resume ratings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1F1A83-7BE2-451D-8142-B6F877CCAF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169838"/>
            <a:ext cx="6288859" cy="4572000"/>
          </a:xfrm>
        </p:spPr>
      </p:pic>
    </p:spTree>
    <p:extLst>
      <p:ext uri="{BB962C8B-B14F-4D97-AF65-F5344CB8AC3E}">
        <p14:creationId xmlns:p14="http://schemas.microsoft.com/office/powerpoint/2010/main" val="26817340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38D99-A747-4BAA-B681-B737D2E1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3" y="106507"/>
            <a:ext cx="11835290" cy="863311"/>
          </a:xfrm>
        </p:spPr>
        <p:txBody>
          <a:bodyPr>
            <a:normAutofit fontScale="90000"/>
          </a:bodyPr>
          <a:lstStyle/>
          <a:p>
            <a:r>
              <a:rPr lang="en-US" dirty="0"/>
              <a:t>Stereotype 2: Hispanics have poor communication skills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5AAE36-191C-4ECC-AC21-F94F064B2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55280" y="1500908"/>
            <a:ext cx="3998884" cy="5103091"/>
          </a:xfrm>
        </p:spPr>
        <p:txBody>
          <a:bodyPr>
            <a:normAutofit/>
          </a:bodyPr>
          <a:lstStyle/>
          <a:p>
            <a:r>
              <a:rPr lang="en-US" dirty="0"/>
              <a:t>No significant differences between ethnicities</a:t>
            </a:r>
          </a:p>
          <a:p>
            <a:pPr lvl="1"/>
            <a:r>
              <a:rPr lang="en-US" dirty="0"/>
              <a:t>If anything, communication skills for Hispanics increase with age</a:t>
            </a:r>
          </a:p>
          <a:p>
            <a:r>
              <a:rPr lang="en-US" dirty="0"/>
              <a:t>Pattern is consistent with the one in overall resume ratings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953817-1E8C-4FAA-B243-8EC2538EDB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93" y="1500908"/>
            <a:ext cx="6288859" cy="4572000"/>
          </a:xfrm>
        </p:spPr>
      </p:pic>
    </p:spTree>
    <p:extLst>
      <p:ext uri="{BB962C8B-B14F-4D97-AF65-F5344CB8AC3E}">
        <p14:creationId xmlns:p14="http://schemas.microsoft.com/office/powerpoint/2010/main" val="31079815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ED5535-BBC6-45C1-BD64-44D65A8F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the Effect of Hispanic Stereotypes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0607220-80F2-418E-958A-D41002329D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two approaches to analyze the potential effect of Hispanic stereotypes</a:t>
                </a:r>
              </a:p>
              <a:p>
                <a:pPr marL="914400" lvl="1" indent="-457200">
                  <a:buFont typeface="+mj-lt"/>
                  <a:buAutoNum type="arabicPeriod" startAt="2"/>
                </a:pPr>
                <a:r>
                  <a:rPr lang="en-US" dirty="0"/>
                  <a:t>We randomly changed resume characteristics to highlight traits related to stereotypes, then used an interaction term to determine whether the characteristic differentially affected Hispanics vs. non-Hispanics</a:t>
                </a:r>
              </a:p>
              <a:p>
                <a:pPr marL="457200" lvl="1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Hireability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𝑋𝑖𝑠𝑡𝑖𝑐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𝐻𝑖𝑠𝑝𝑎𝑛𝑖𝑐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𝑋𝑖𝑠𝑡𝑖𝑐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𝐻𝑖𝑠𝑝𝑎𝑛𝑖𝑐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2"/>
                <a:r>
                  <a:rPr lang="en-US" dirty="0"/>
                  <a:t>Use volunteering at PTA to signal having children</a:t>
                </a:r>
              </a:p>
              <a:p>
                <a:pPr lvl="2"/>
                <a:r>
                  <a:rPr lang="en-US" dirty="0"/>
                  <a:t>Use volunteering at food banks managed by Catholic churches to signal religiosity (compared to volunteering at secular food banks)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0607220-80F2-418E-958A-D41002329D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736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2E4DFE-0F05-4911-82BE-B58972E1A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Stereotype 3: Hispanics have many children and require time off work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A2255AA-8FD0-476C-A393-E6298A9F97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254123"/>
              </p:ext>
            </p:extLst>
          </p:nvPr>
        </p:nvGraphicFramePr>
        <p:xfrm>
          <a:off x="709613" y="1541463"/>
          <a:ext cx="4991100" cy="477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Worksheet" r:id="rId4" imgW="4991299" imgH="4777834" progId="Excel.Sheet.12">
                  <p:link updateAutomatic="1"/>
                </p:oleObj>
              </mc:Choice>
              <mc:Fallback>
                <p:oleObj name="Worksheet" r:id="rId4" imgW="4991299" imgH="477783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9613" y="1541463"/>
                        <a:ext cx="4991100" cy="477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54A21BD-15FE-4D8E-84C3-7CAB03DE9F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127981"/>
              </p:ext>
            </p:extLst>
          </p:nvPr>
        </p:nvGraphicFramePr>
        <p:xfrm>
          <a:off x="6169025" y="1541463"/>
          <a:ext cx="5486400" cy="477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Worksheet" r:id="rId6" imgW="5486612" imgH="4777834" progId="Excel.Sheet.12">
                  <p:link updateAutomatic="1"/>
                </p:oleObj>
              </mc:Choice>
              <mc:Fallback>
                <p:oleObj name="Worksheet" r:id="rId6" imgW="5486612" imgH="477783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69025" y="1541463"/>
                        <a:ext cx="5486400" cy="477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Rounded Corners 6">
            <a:hlinkClick r:id="rId8" action="ppaction://hlinksldjump"/>
            <a:extLst>
              <a:ext uri="{FF2B5EF4-FFF2-40B4-BE49-F238E27FC236}">
                <a16:creationId xmlns:a16="http://schemas.microsoft.com/office/drawing/2014/main" id="{D74C20D8-24A5-4BDA-B521-3BBC0451F943}"/>
              </a:ext>
            </a:extLst>
          </p:cNvPr>
          <p:cNvSpPr/>
          <p:nvPr/>
        </p:nvSpPr>
        <p:spPr>
          <a:xfrm>
            <a:off x="1271746" y="6319519"/>
            <a:ext cx="3867912" cy="4572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Effect across age</a:t>
            </a:r>
          </a:p>
        </p:txBody>
      </p:sp>
      <p:sp>
        <p:nvSpPr>
          <p:cNvPr id="9" name="Rectangle: Rounded Corners 8">
            <a:hlinkClick r:id="rId9" action="ppaction://hlinksldjump"/>
            <a:extLst>
              <a:ext uri="{FF2B5EF4-FFF2-40B4-BE49-F238E27FC236}">
                <a16:creationId xmlns:a16="http://schemas.microsoft.com/office/drawing/2014/main" id="{5687F794-96B2-480E-A78B-80387309ACF2}"/>
              </a:ext>
            </a:extLst>
          </p:cNvPr>
          <p:cNvSpPr/>
          <p:nvPr/>
        </p:nvSpPr>
        <p:spPr>
          <a:xfrm>
            <a:off x="7052342" y="6319519"/>
            <a:ext cx="3867912" cy="4572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Effect across age</a:t>
            </a:r>
          </a:p>
        </p:txBody>
      </p:sp>
    </p:spTree>
    <p:extLst>
      <p:ext uri="{BB962C8B-B14F-4D97-AF65-F5344CB8AC3E}">
        <p14:creationId xmlns:p14="http://schemas.microsoft.com/office/powerpoint/2010/main" val="13997136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FE8FE-05EE-4DDE-9227-1B5D523C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8B749-492E-4740-A69D-85232FFED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1411550"/>
            <a:ext cx="10954305" cy="5193436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dirty="0"/>
              <a:t>National survey data and three experiments suggest that for high school graduates (w/o college degrees)</a:t>
            </a:r>
          </a:p>
          <a:p>
            <a:pPr lvl="1">
              <a:lnSpc>
                <a:spcPts val="3400"/>
              </a:lnSpc>
            </a:pPr>
            <a:r>
              <a:rPr lang="en-US" dirty="0"/>
              <a:t>There is no discernable pattern to labor market outcomes differences by Hispanic vs. non-Hispanic status by cohort and age over time</a:t>
            </a:r>
          </a:p>
          <a:p>
            <a:pPr lvl="1">
              <a:lnSpc>
                <a:spcPts val="3400"/>
              </a:lnSpc>
            </a:pPr>
            <a:r>
              <a:rPr lang="en-US" dirty="0"/>
              <a:t>There is no discernable pattern to labor market outcomes by Hispanic vs. non-Hispanic status by age in a recent cross-section</a:t>
            </a:r>
          </a:p>
          <a:p>
            <a:pPr lvl="1">
              <a:lnSpc>
                <a:spcPts val="3400"/>
              </a:lnSpc>
            </a:pPr>
            <a:r>
              <a:rPr lang="en-US" dirty="0"/>
              <a:t>Hypothetical Hispanic and non-Hispanic job applicants for a clerical position are treated similarly by age in three different experiments</a:t>
            </a:r>
          </a:p>
          <a:p>
            <a:pPr lvl="1">
              <a:lnSpc>
                <a:spcPts val="3400"/>
              </a:lnSpc>
            </a:pPr>
            <a:r>
              <a:rPr lang="en-US" dirty="0"/>
              <a:t>Caveat:  not externally valid to other education levels!</a:t>
            </a:r>
          </a:p>
          <a:p>
            <a:pPr marL="0" indent="0">
              <a:lnSpc>
                <a:spcPts val="34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389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61743-AB2E-4C3E-AF87-68EADD3A0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55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29490055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BB227-A43A-48C9-AFAA-D5D40D9F2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596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224557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E60A-FC7D-4294-95DE-FEFD76BB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9953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Census/ACS Cohort Charts</a:t>
            </a:r>
          </a:p>
        </p:txBody>
      </p:sp>
    </p:spTree>
    <p:extLst>
      <p:ext uri="{BB962C8B-B14F-4D97-AF65-F5344CB8AC3E}">
        <p14:creationId xmlns:p14="http://schemas.microsoft.com/office/powerpoint/2010/main" val="25080851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34BC0-77F2-4502-A9B4-1AD52C704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4903"/>
          </a:xfrm>
        </p:spPr>
        <p:txBody>
          <a:bodyPr/>
          <a:lstStyle/>
          <a:p>
            <a:r>
              <a:rPr lang="en-US" dirty="0"/>
              <a:t>Attention Check Question1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ADC014-6C86-4843-BF11-A21C72439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85297"/>
            <a:ext cx="10972800" cy="3202721"/>
          </a:xfrm>
          <a:prstGeom prst="rect">
            <a:avLst/>
          </a:prstGeom>
        </p:spPr>
      </p:pic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0E910094-21C8-45B6-B6D8-4A43C9487AB7}"/>
              </a:ext>
            </a:extLst>
          </p:cNvPr>
          <p:cNvSpPr/>
          <p:nvPr/>
        </p:nvSpPr>
        <p:spPr>
          <a:xfrm>
            <a:off x="8086251" y="6294292"/>
            <a:ext cx="3867912" cy="4572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32635863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34BC0-77F2-4502-A9B4-1AD52C704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7526"/>
          </a:xfrm>
        </p:spPr>
        <p:txBody>
          <a:bodyPr/>
          <a:lstStyle/>
          <a:p>
            <a:r>
              <a:rPr lang="en-US" dirty="0"/>
              <a:t>Attention Check Question2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5E6F88-2108-4295-826A-545651A53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7527"/>
            <a:ext cx="10972800" cy="5318877"/>
          </a:xfrm>
          <a:prstGeom prst="rect">
            <a:avLst/>
          </a:prstGeom>
        </p:spPr>
      </p:pic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7073140F-16BB-48A3-B3DE-54A31C70C173}"/>
              </a:ext>
            </a:extLst>
          </p:cNvPr>
          <p:cNvSpPr/>
          <p:nvPr/>
        </p:nvSpPr>
        <p:spPr>
          <a:xfrm>
            <a:off x="8086251" y="6294292"/>
            <a:ext cx="3867912" cy="4572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39767921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C59B82-8FB1-40A9-AA7D-2F577EEF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4568"/>
          </a:xfrm>
        </p:spPr>
        <p:txBody>
          <a:bodyPr/>
          <a:lstStyle/>
          <a:p>
            <a:r>
              <a:rPr lang="en-US" dirty="0"/>
              <a:t>Do Resume Characteristics Predict Ratings?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7DCCC0-3A43-46EA-8DD8-DFBEAC559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53663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check if resume characteristics predict ratings we train three machine learning models including every resume characteristic except ethnicity and age:</a:t>
            </a:r>
          </a:p>
          <a:p>
            <a:pPr lvl="1"/>
            <a:r>
              <a:rPr lang="en-US" dirty="0"/>
              <a:t>Causal Forest</a:t>
            </a:r>
          </a:p>
          <a:p>
            <a:pPr lvl="1"/>
            <a:r>
              <a:rPr lang="en-US" dirty="0"/>
              <a:t>Linear LASSO</a:t>
            </a:r>
          </a:p>
          <a:p>
            <a:pPr lvl="1"/>
            <a:r>
              <a:rPr lang="en-US" dirty="0"/>
              <a:t>Adaptive LASSO</a:t>
            </a:r>
          </a:p>
          <a:p>
            <a:r>
              <a:rPr lang="en-US" dirty="0"/>
              <a:t>We also estimate a linear regression including the same controls</a:t>
            </a:r>
          </a:p>
          <a:p>
            <a:r>
              <a:rPr lang="en-US" dirty="0"/>
              <a:t>We check:</a:t>
            </a:r>
          </a:p>
          <a:p>
            <a:pPr lvl="1"/>
            <a:r>
              <a:rPr lang="en-US" dirty="0"/>
              <a:t>Fit of each model</a:t>
            </a:r>
          </a:p>
          <a:p>
            <a:pPr lvl="1"/>
            <a:r>
              <a:rPr lang="en-US" dirty="0"/>
              <a:t>The weight the LASSO predictor give to each resume characteristic</a:t>
            </a:r>
          </a:p>
          <a:p>
            <a:pPr lvl="1"/>
            <a:r>
              <a:rPr lang="en-US" dirty="0"/>
              <a:t>The correlation between the predictions of these models</a:t>
            </a:r>
          </a:p>
          <a:p>
            <a:r>
              <a:rPr lang="en-US" b="1" dirty="0"/>
              <a:t>We conclude resume characteristics have a good predictive power suggesting that participants read the resumes before rating them </a:t>
            </a:r>
          </a:p>
        </p:txBody>
      </p:sp>
    </p:spTree>
    <p:extLst>
      <p:ext uri="{BB962C8B-B14F-4D97-AF65-F5344CB8AC3E}">
        <p14:creationId xmlns:p14="http://schemas.microsoft.com/office/powerpoint/2010/main" val="158712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C59B82-8FB1-40A9-AA7D-2F577EEF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04568"/>
          </a:xfrm>
        </p:spPr>
        <p:txBody>
          <a:bodyPr/>
          <a:lstStyle/>
          <a:p>
            <a:r>
              <a:rPr lang="en-US" dirty="0"/>
              <a:t>Do Resume Characteristics Predict Ratings?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7DCCC0-3A43-46EA-8DD8-DFBEAC559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7" y="781235"/>
            <a:ext cx="11665259" cy="59058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check if resume characteristics predict ratings we train three machine learning models including every resume characteristic except name and age:</a:t>
            </a:r>
          </a:p>
          <a:p>
            <a:pPr lvl="1"/>
            <a:r>
              <a:rPr lang="en-US" dirty="0"/>
              <a:t>Causal Forest</a:t>
            </a:r>
          </a:p>
          <a:p>
            <a:pPr lvl="1"/>
            <a:r>
              <a:rPr lang="en-US" dirty="0"/>
              <a:t>Linear LASSO</a:t>
            </a:r>
          </a:p>
          <a:p>
            <a:pPr lvl="1"/>
            <a:r>
              <a:rPr lang="en-US" dirty="0"/>
              <a:t>Adaptive LASSO</a:t>
            </a:r>
          </a:p>
          <a:p>
            <a:r>
              <a:rPr lang="en-US" dirty="0"/>
              <a:t>We also estimate a linear regression including the same controls</a:t>
            </a:r>
          </a:p>
          <a:p>
            <a:r>
              <a:rPr lang="en-US" dirty="0"/>
              <a:t>LASSO predictor gives a high weight to</a:t>
            </a:r>
          </a:p>
          <a:p>
            <a:pPr lvl="1"/>
            <a:r>
              <a:rPr lang="en-US" dirty="0"/>
              <a:t>Job histories related to clerical experience</a:t>
            </a:r>
          </a:p>
          <a:p>
            <a:pPr lvl="1"/>
            <a:r>
              <a:rPr lang="en-US" dirty="0"/>
              <a:t>Job histories with details</a:t>
            </a:r>
          </a:p>
          <a:p>
            <a:pPr lvl="1"/>
            <a:r>
              <a:rPr lang="en-US" dirty="0"/>
              <a:t>Skills related to clerical work</a:t>
            </a:r>
          </a:p>
          <a:p>
            <a:r>
              <a:rPr lang="en-US" dirty="0"/>
              <a:t>LASSO predictor gives a low weight to</a:t>
            </a:r>
          </a:p>
          <a:p>
            <a:pPr lvl="1"/>
            <a:r>
              <a:rPr lang="en-US" dirty="0"/>
              <a:t>Job histories not related to clerical work (examples: waiter, babysitting)</a:t>
            </a:r>
          </a:p>
          <a:p>
            <a:pPr lvl="1"/>
            <a:r>
              <a:rPr lang="en-US" dirty="0"/>
              <a:t>High school name</a:t>
            </a:r>
          </a:p>
          <a:p>
            <a:pPr lvl="1"/>
            <a:r>
              <a:rPr lang="en-US" dirty="0"/>
              <a:t>Email provider</a:t>
            </a:r>
            <a:endParaRPr lang="en-US" b="1" dirty="0"/>
          </a:p>
          <a:p>
            <a:r>
              <a:rPr lang="en-US" b="1" dirty="0"/>
              <a:t>We conclude resume characteristics have a good predictive power suggesting that participants read the resumes before rating them </a:t>
            </a:r>
          </a:p>
        </p:txBody>
      </p:sp>
    </p:spTree>
    <p:extLst>
      <p:ext uri="{BB962C8B-B14F-4D97-AF65-F5344CB8AC3E}">
        <p14:creationId xmlns:p14="http://schemas.microsoft.com/office/powerpoint/2010/main" val="39362202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B1FA1-F74D-426C-AE81-0599C30D8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6413"/>
          </a:xfrm>
        </p:spPr>
        <p:txBody>
          <a:bodyPr/>
          <a:lstStyle/>
          <a:p>
            <a:r>
              <a:rPr lang="en-US" dirty="0"/>
              <a:t>Model Fit and Correlations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3F4F0-395D-434F-874B-8940A8F3D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09215"/>
            <a:ext cx="10515600" cy="964911"/>
          </a:xfrm>
        </p:spPr>
        <p:txBody>
          <a:bodyPr/>
          <a:lstStyle/>
          <a:p>
            <a:r>
              <a:rPr lang="en-US" dirty="0"/>
              <a:t>Both specifications have a good predictive power for a cross-section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9C6E4-C19F-4A07-8F30-C333E8BEEF4E}"/>
              </a:ext>
            </a:extLst>
          </p:cNvPr>
          <p:cNvSpPr txBox="1"/>
          <p:nvPr/>
        </p:nvSpPr>
        <p:spPr>
          <a:xfrm>
            <a:off x="1398154" y="1098202"/>
            <a:ext cx="360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Full sample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841D68-6601-42CD-BA24-C817868A4D04}"/>
              </a:ext>
            </a:extLst>
          </p:cNvPr>
          <p:cNvSpPr txBox="1"/>
          <p:nvPr/>
        </p:nvSpPr>
        <p:spPr>
          <a:xfrm>
            <a:off x="7406409" y="1115596"/>
            <a:ext cx="360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Applying Quality Checks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9D68667-6710-40DC-A627-24CE11289C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768475"/>
          <a:ext cx="5791200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0" name="Worksheet" r:id="rId3" imgW="5791094" imgH="1661191" progId="Excel.Sheet.12">
                  <p:link updateAutomatic="1"/>
                </p:oleObj>
              </mc:Choice>
              <mc:Fallback>
                <p:oleObj name="Worksheet" r:id="rId3" imgW="5791094" imgH="1661191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9D68667-6710-40DC-A627-24CE11289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768475"/>
                        <a:ext cx="5791200" cy="166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71CB114-22A4-498E-9633-50781ECA81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3055" y="1768475"/>
          <a:ext cx="5791200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1" name="Worksheet" r:id="rId5" imgW="5791094" imgH="1661191" progId="Excel.Sheet.12">
                  <p:link updateAutomatic="1"/>
                </p:oleObj>
              </mc:Choice>
              <mc:Fallback>
                <p:oleObj name="Worksheet" r:id="rId5" imgW="5791094" imgH="1661191" progId="Excel.Sheet.12">
                  <p:link updateAutomatic="1"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71CB114-22A4-498E-9633-50781ECA81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3055" y="1768475"/>
                        <a:ext cx="5791200" cy="166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7585F0D-A1DE-4BE7-B903-D6F0976047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1237" y="4475884"/>
          <a:ext cx="50895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2" name="Worksheet" r:id="rId7" imgW="5090107" imgH="1005793" progId="Excel.Sheet.12">
                  <p:link updateAutomatic="1"/>
                </p:oleObj>
              </mc:Choice>
              <mc:Fallback>
                <p:oleObj name="Worksheet" r:id="rId7" imgW="5090107" imgH="1005793" progId="Excel.Sheet.12">
                  <p:link updateAutomatic="1"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7585F0D-A1DE-4BE7-B903-D6F0976047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51237" y="4475884"/>
                        <a:ext cx="5089525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D40470E-AE3A-4DF0-8658-D180E562C184}"/>
              </a:ext>
            </a:extLst>
          </p:cNvPr>
          <p:cNvSpPr txBox="1"/>
          <p:nvPr/>
        </p:nvSpPr>
        <p:spPr>
          <a:xfrm>
            <a:off x="4293753" y="3887363"/>
            <a:ext cx="360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Correlations</a:t>
            </a:r>
          </a:p>
        </p:txBody>
      </p:sp>
    </p:spTree>
    <p:extLst>
      <p:ext uri="{BB962C8B-B14F-4D97-AF65-F5344CB8AC3E}">
        <p14:creationId xmlns:p14="http://schemas.microsoft.com/office/powerpoint/2010/main" val="3002985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C59B82-8FB1-40A9-AA7D-2F577EEF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55"/>
            <a:ext cx="10515600" cy="972062"/>
          </a:xfrm>
        </p:spPr>
        <p:txBody>
          <a:bodyPr/>
          <a:lstStyle/>
          <a:p>
            <a:r>
              <a:rPr lang="en-US" dirty="0"/>
              <a:t>Relative Weights in LASSO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7DCCC0-3A43-46EA-8DD8-DFBEAC559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5366327"/>
          </a:xfrm>
        </p:spPr>
        <p:txBody>
          <a:bodyPr>
            <a:normAutofit/>
          </a:bodyPr>
          <a:lstStyle/>
          <a:p>
            <a:r>
              <a:rPr lang="en-US" dirty="0"/>
              <a:t>LASSO predictor gives a high weight to</a:t>
            </a:r>
          </a:p>
          <a:p>
            <a:pPr lvl="1"/>
            <a:r>
              <a:rPr lang="en-US" dirty="0"/>
              <a:t>Job histories related to clerical experience</a:t>
            </a:r>
          </a:p>
          <a:p>
            <a:pPr lvl="1"/>
            <a:r>
              <a:rPr lang="en-US" dirty="0"/>
              <a:t>Job histories with details</a:t>
            </a:r>
          </a:p>
          <a:p>
            <a:pPr lvl="1"/>
            <a:r>
              <a:rPr lang="en-US" dirty="0"/>
              <a:t>Skills related to clerical work</a:t>
            </a:r>
          </a:p>
          <a:p>
            <a:r>
              <a:rPr lang="en-US" dirty="0"/>
              <a:t>LASSO predictor gives a low weight to</a:t>
            </a:r>
          </a:p>
          <a:p>
            <a:pPr lvl="1"/>
            <a:r>
              <a:rPr lang="en-US" dirty="0"/>
              <a:t>Job histories not related to clerical work (examples: waiter, babysitting)</a:t>
            </a:r>
          </a:p>
          <a:p>
            <a:pPr lvl="1"/>
            <a:r>
              <a:rPr lang="en-US" dirty="0"/>
              <a:t>High school name</a:t>
            </a:r>
          </a:p>
          <a:p>
            <a:pPr lvl="1"/>
            <a:r>
              <a:rPr lang="en-US" dirty="0"/>
              <a:t>Email provider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3728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A745-9EFF-4C9A-B522-79BD940A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32616"/>
            <a:ext cx="11979564" cy="964911"/>
          </a:xfrm>
        </p:spPr>
        <p:txBody>
          <a:bodyPr>
            <a:normAutofit/>
          </a:bodyPr>
          <a:lstStyle/>
          <a:p>
            <a:r>
              <a:rPr lang="en-US" dirty="0" err="1"/>
              <a:t>XMarginal</a:t>
            </a:r>
            <a:r>
              <a:rPr lang="en-US" dirty="0"/>
              <a:t> Effect of Ethnicity Across 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6971B0-3D6D-4E49-948F-22ABC7EB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23252"/>
            <a:ext cx="10515600" cy="755218"/>
          </a:xfrm>
        </p:spPr>
        <p:txBody>
          <a:bodyPr/>
          <a:lstStyle/>
          <a:p>
            <a:r>
              <a:rPr lang="en-US" dirty="0"/>
              <a:t>No significant difference across ethnicities except for the eldest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CB6411-1A8A-4C77-81BB-FC21192BAC3C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80" y="997527"/>
            <a:ext cx="628885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956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2E4DFE-0F05-4911-82BE-B58972E1A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Heterogeneity by Participant Characteristics: Trust and Altruism</a:t>
            </a:r>
          </a:p>
        </p:txBody>
      </p:sp>
      <p:sp>
        <p:nvSpPr>
          <p:cNvPr id="2" name="Rectangle: Rounded Corners 1">
            <a:hlinkClick r:id="rId4" action="ppaction://hlinksldjump"/>
            <a:extLst>
              <a:ext uri="{FF2B5EF4-FFF2-40B4-BE49-F238E27FC236}">
                <a16:creationId xmlns:a16="http://schemas.microsoft.com/office/drawing/2014/main" id="{92FA7CA5-DBB1-4028-8043-551AF8C2FD1F}"/>
              </a:ext>
            </a:extLst>
          </p:cNvPr>
          <p:cNvSpPr/>
          <p:nvPr/>
        </p:nvSpPr>
        <p:spPr>
          <a:xfrm>
            <a:off x="8086251" y="6294292"/>
            <a:ext cx="3867912" cy="4572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A419753-EFB7-4790-898D-4E30F1362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253417"/>
              </p:ext>
            </p:extLst>
          </p:nvPr>
        </p:nvGraphicFramePr>
        <p:xfrm>
          <a:off x="509016" y="1761236"/>
          <a:ext cx="5486400" cy="367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Worksheet" r:id="rId5" imgW="5486612" imgH="3680413" progId="Excel.Sheet.12">
                  <p:link updateAutomatic="1"/>
                </p:oleObj>
              </mc:Choice>
              <mc:Fallback>
                <p:oleObj name="Worksheet" r:id="rId5" imgW="5486612" imgH="368041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016" y="1761236"/>
                        <a:ext cx="5486400" cy="367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4B948C6-FA5F-4FE6-AD7C-7C184149B1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731694"/>
              </p:ext>
            </p:extLst>
          </p:nvPr>
        </p:nvGraphicFramePr>
        <p:xfrm>
          <a:off x="6288024" y="1761236"/>
          <a:ext cx="5486400" cy="367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Worksheet" r:id="rId7" imgW="5486612" imgH="3680413" progId="Excel.Sheet.12">
                  <p:link updateAutomatic="1"/>
                </p:oleObj>
              </mc:Choice>
              <mc:Fallback>
                <p:oleObj name="Worksheet" r:id="rId7" imgW="5486612" imgH="368041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88024" y="1761236"/>
                        <a:ext cx="5486400" cy="367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73381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38D99-A747-4BAA-B681-B737D2E1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3" y="106507"/>
            <a:ext cx="11835290" cy="863311"/>
          </a:xfrm>
        </p:spPr>
        <p:txBody>
          <a:bodyPr>
            <a:normAutofit fontScale="90000"/>
          </a:bodyPr>
          <a:lstStyle/>
          <a:p>
            <a:r>
              <a:rPr lang="en-US" dirty="0"/>
              <a:t>Stereotype 3: Hispanics have many children and require time off work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5AAE36-191C-4ECC-AC21-F94F064B2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344" y="1301567"/>
            <a:ext cx="4629820" cy="5302432"/>
          </a:xfrm>
        </p:spPr>
        <p:txBody>
          <a:bodyPr>
            <a:normAutofit/>
          </a:bodyPr>
          <a:lstStyle/>
          <a:p>
            <a:r>
              <a:rPr lang="en-US" dirty="0"/>
              <a:t>No significant differences between ethnicities</a:t>
            </a:r>
          </a:p>
          <a:p>
            <a:r>
              <a:rPr lang="en-US" dirty="0"/>
              <a:t>No evidence that children signal leads to smaller ratings</a:t>
            </a:r>
          </a:p>
          <a:p>
            <a:r>
              <a:rPr lang="en-US" dirty="0"/>
              <a:t>Sample with children signal is smaller so results are suggestive</a:t>
            </a:r>
          </a:p>
          <a:p>
            <a:pPr lvl="1"/>
            <a:r>
              <a:rPr lang="en-US" dirty="0"/>
              <a:t>Focus on general Hispanic indicator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5277ACF-2414-4454-B595-6C1D53CB8C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4" y="1301567"/>
            <a:ext cx="6288858" cy="4572000"/>
          </a:xfrm>
        </p:spPr>
      </p:pic>
      <p:sp>
        <p:nvSpPr>
          <p:cNvPr id="3" name="Rectangle: Rounded Corners 2">
            <a:hlinkClick r:id="rId4" action="ppaction://hlinksldjump"/>
            <a:extLst>
              <a:ext uri="{FF2B5EF4-FFF2-40B4-BE49-F238E27FC236}">
                <a16:creationId xmlns:a16="http://schemas.microsoft.com/office/drawing/2014/main" id="{E4B1C6A5-C12B-45F6-9BDA-96AC4AC54D51}"/>
              </a:ext>
            </a:extLst>
          </p:cNvPr>
          <p:cNvSpPr/>
          <p:nvPr/>
        </p:nvSpPr>
        <p:spPr>
          <a:xfrm>
            <a:off x="8086251" y="6294292"/>
            <a:ext cx="3867912" cy="4572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16859371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38D99-A747-4BAA-B681-B737D2E1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3" y="106507"/>
            <a:ext cx="11835290" cy="863311"/>
          </a:xfrm>
        </p:spPr>
        <p:txBody>
          <a:bodyPr>
            <a:normAutofit fontScale="90000"/>
          </a:bodyPr>
          <a:lstStyle/>
          <a:p>
            <a:r>
              <a:rPr lang="en-US" dirty="0"/>
              <a:t>Stereotype 3: Hispanics have many children and require time off work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5AAE36-191C-4ECC-AC21-F94F064B2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24344" y="1301567"/>
            <a:ext cx="4629820" cy="5302432"/>
          </a:xfrm>
        </p:spPr>
        <p:txBody>
          <a:bodyPr>
            <a:normAutofit/>
          </a:bodyPr>
          <a:lstStyle/>
          <a:p>
            <a:r>
              <a:rPr lang="en-US" dirty="0"/>
              <a:t>No significant differences between ethnicities</a:t>
            </a:r>
          </a:p>
          <a:p>
            <a:r>
              <a:rPr lang="en-US" dirty="0"/>
              <a:t>No evidence that Catholic indicator has an effect on Ratings</a:t>
            </a:r>
          </a:p>
          <a:p>
            <a:r>
              <a:rPr lang="en-US" dirty="0"/>
              <a:t>Sample with Catholic signal is smaller so results are suggestive</a:t>
            </a:r>
          </a:p>
          <a:p>
            <a:pPr lvl="1"/>
            <a:r>
              <a:rPr lang="en-US" dirty="0"/>
              <a:t>Focus on general Hispanic indicator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7D0543-1B73-4A7B-88FB-3B341260B2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" y="1301567"/>
            <a:ext cx="6288859" cy="4572000"/>
          </a:xfrm>
        </p:spPr>
      </p:pic>
      <p:sp>
        <p:nvSpPr>
          <p:cNvPr id="3" name="Rectangle: Rounded Corners 2">
            <a:hlinkClick r:id="rId4" action="ppaction://hlinksldjump"/>
            <a:extLst>
              <a:ext uri="{FF2B5EF4-FFF2-40B4-BE49-F238E27FC236}">
                <a16:creationId xmlns:a16="http://schemas.microsoft.com/office/drawing/2014/main" id="{5F0F9F9B-2BB0-4685-A57D-0F799D095008}"/>
              </a:ext>
            </a:extLst>
          </p:cNvPr>
          <p:cNvSpPr/>
          <p:nvPr/>
        </p:nvSpPr>
        <p:spPr>
          <a:xfrm>
            <a:off x="8086251" y="6294292"/>
            <a:ext cx="3867912" cy="4572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52840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06106-8E7F-46DB-B292-B838D593F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1847753"/>
            <a:ext cx="7353300" cy="454342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217AAB7-14DE-481A-9498-6E70DBB1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way of comparison:  </a:t>
            </a:r>
            <a:br>
              <a:rPr lang="en-US" dirty="0"/>
            </a:br>
            <a:r>
              <a:rPr lang="en-US" dirty="0"/>
              <a:t>Black women compared to White women</a:t>
            </a:r>
          </a:p>
        </p:txBody>
      </p:sp>
    </p:spTree>
    <p:extLst>
      <p:ext uri="{BB962C8B-B14F-4D97-AF65-F5344CB8AC3E}">
        <p14:creationId xmlns:p14="http://schemas.microsoft.com/office/powerpoint/2010/main" val="31977489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2E4DFE-0F05-4911-82BE-B58972E1A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Stereotype 3: Hispanics have many children and require time off work – Results for Women</a:t>
            </a:r>
          </a:p>
        </p:txBody>
      </p:sp>
      <p:sp>
        <p:nvSpPr>
          <p:cNvPr id="2" name="Rectangle: Rounded Corners 1">
            <a:hlinkClick r:id="rId4" action="ppaction://hlinksldjump"/>
            <a:extLst>
              <a:ext uri="{FF2B5EF4-FFF2-40B4-BE49-F238E27FC236}">
                <a16:creationId xmlns:a16="http://schemas.microsoft.com/office/drawing/2014/main" id="{92FA7CA5-DBB1-4028-8043-551AF8C2FD1F}"/>
              </a:ext>
            </a:extLst>
          </p:cNvPr>
          <p:cNvSpPr/>
          <p:nvPr/>
        </p:nvSpPr>
        <p:spPr>
          <a:xfrm>
            <a:off x="8086251" y="6294292"/>
            <a:ext cx="3867912" cy="4572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Return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0EBE4F0-95C2-4D2E-AEA9-0B92CBF383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422098"/>
              </p:ext>
            </p:extLst>
          </p:nvPr>
        </p:nvGraphicFramePr>
        <p:xfrm>
          <a:off x="838200" y="1515917"/>
          <a:ext cx="4991100" cy="477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Worksheet" r:id="rId5" imgW="4991299" imgH="4777834" progId="Excel.Sheet.12">
                  <p:link updateAutomatic="1"/>
                </p:oleObj>
              </mc:Choice>
              <mc:Fallback>
                <p:oleObj name="Worksheet" r:id="rId5" imgW="4991299" imgH="477783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1515917"/>
                        <a:ext cx="4991100" cy="477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2CBB324-2BE7-45A5-B7B4-C5004A7651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930949"/>
              </p:ext>
            </p:extLst>
          </p:nvPr>
        </p:nvGraphicFramePr>
        <p:xfrm>
          <a:off x="5995416" y="1515916"/>
          <a:ext cx="5486400" cy="477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Worksheet" r:id="rId7" imgW="5486612" imgH="4777834" progId="Excel.Sheet.12">
                  <p:link updateAutomatic="1"/>
                </p:oleObj>
              </mc:Choice>
              <mc:Fallback>
                <p:oleObj name="Worksheet" r:id="rId7" imgW="5486612" imgH="477783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95416" y="1515916"/>
                        <a:ext cx="5486400" cy="477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56844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A745-9EFF-4C9A-B522-79BD940A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32616"/>
            <a:ext cx="11979564" cy="964911"/>
          </a:xfrm>
        </p:spPr>
        <p:txBody>
          <a:bodyPr>
            <a:normAutofit/>
          </a:bodyPr>
          <a:lstStyle/>
          <a:p>
            <a:r>
              <a:rPr lang="en-US" dirty="0"/>
              <a:t>Holiday Destination Questions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77E939-101D-4B98-A2F6-84E40F63D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099" y="879491"/>
            <a:ext cx="7478169" cy="3486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460FA2-D942-4C8B-A32D-22AC79D93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84" y="4366128"/>
            <a:ext cx="7525800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075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A745-9EFF-4C9A-B522-79BD940A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32616"/>
            <a:ext cx="11979564" cy="964911"/>
          </a:xfrm>
        </p:spPr>
        <p:txBody>
          <a:bodyPr>
            <a:normAutofit/>
          </a:bodyPr>
          <a:lstStyle/>
          <a:p>
            <a:r>
              <a:rPr lang="en-US" dirty="0"/>
              <a:t>Potential Heterogeneity Checks across Participants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CD736-4F93-45D3-90E7-2BF4FBFD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13" y="1327355"/>
            <a:ext cx="11166987" cy="4849608"/>
          </a:xfrm>
        </p:spPr>
        <p:txBody>
          <a:bodyPr/>
          <a:lstStyle/>
          <a:p>
            <a:r>
              <a:rPr lang="en-US" dirty="0"/>
              <a:t>Trust/Reciprocity</a:t>
            </a:r>
          </a:p>
          <a:p>
            <a:r>
              <a:rPr lang="en-US" dirty="0"/>
              <a:t>Altruism</a:t>
            </a:r>
          </a:p>
          <a:p>
            <a:r>
              <a:rPr lang="en-US" dirty="0"/>
              <a:t>Geography</a:t>
            </a:r>
          </a:p>
          <a:p>
            <a:r>
              <a:rPr lang="en-US" dirty="0"/>
              <a:t>Before/during COVID</a:t>
            </a:r>
          </a:p>
        </p:txBody>
      </p:sp>
    </p:spTree>
    <p:extLst>
      <p:ext uri="{BB962C8B-B14F-4D97-AF65-F5344CB8AC3E}">
        <p14:creationId xmlns:p14="http://schemas.microsoft.com/office/powerpoint/2010/main" val="41562527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A745-9EFF-4C9A-B522-79BD940A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32616"/>
            <a:ext cx="11979564" cy="964911"/>
          </a:xfrm>
        </p:spPr>
        <p:txBody>
          <a:bodyPr>
            <a:normAutofit fontScale="90000"/>
          </a:bodyPr>
          <a:lstStyle/>
          <a:p>
            <a:r>
              <a:rPr lang="en-US" dirty="0"/>
              <a:t>Robustness check 1: Restrict sample to participants with a college education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6971B0-3D6D-4E49-948F-22ABC7EB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23252"/>
            <a:ext cx="10515600" cy="75521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Similar pattern for both Hispanics and non-Hispanics</a:t>
            </a:r>
          </a:p>
          <a:p>
            <a:r>
              <a:rPr lang="en-US" dirty="0"/>
              <a:t>No significant difference between Hispanics and non-Hispanics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EA496-394A-480C-B461-853F4DF6F6EC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80" y="1174389"/>
            <a:ext cx="628885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308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A745-9EFF-4C9A-B522-79BD940A3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32616"/>
            <a:ext cx="11979564" cy="964911"/>
          </a:xfrm>
        </p:spPr>
        <p:txBody>
          <a:bodyPr>
            <a:normAutofit fontScale="90000"/>
          </a:bodyPr>
          <a:lstStyle/>
          <a:p>
            <a:r>
              <a:rPr lang="en-US" dirty="0"/>
              <a:t>Robustness check 2: Match with HR Sample in Second Experiment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6971B0-3D6D-4E49-948F-22ABC7EB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23252"/>
            <a:ext cx="10515600" cy="7552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Patterns change a little but there is no significant difference between Hispanics and non-Hispanics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7C122-EEC3-4C81-9136-5FF271C0BEBD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4" y="1631589"/>
            <a:ext cx="5659972" cy="411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6B7666-E481-4467-AD51-6D23D2D1227A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824" y="1631589"/>
            <a:ext cx="5659972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660F66-77D7-456D-B1EE-23B488D8A874}"/>
              </a:ext>
            </a:extLst>
          </p:cNvPr>
          <p:cNvSpPr txBox="1"/>
          <p:nvPr/>
        </p:nvSpPr>
        <p:spPr>
          <a:xfrm>
            <a:off x="769675" y="1152144"/>
            <a:ext cx="444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Propensity Score Match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89F316-217B-4062-8014-2AC4FA2021EB}"/>
              </a:ext>
            </a:extLst>
          </p:cNvPr>
          <p:cNvSpPr txBox="1"/>
          <p:nvPr/>
        </p:nvSpPr>
        <p:spPr>
          <a:xfrm>
            <a:off x="6975294" y="1152144"/>
            <a:ext cx="444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Match on HR and Hiring Experience</a:t>
            </a:r>
          </a:p>
        </p:txBody>
      </p:sp>
    </p:spTree>
    <p:extLst>
      <p:ext uri="{BB962C8B-B14F-4D97-AF65-F5344CB8AC3E}">
        <p14:creationId xmlns:p14="http://schemas.microsoft.com/office/powerpoint/2010/main" val="17654294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991F95-92B2-42E2-896C-08EC150AE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2802" cy="3722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C3D3B6-D042-47D3-951E-2FD8193EA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199" y="0"/>
            <a:ext cx="5112801" cy="37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073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65F467-BD03-45B9-B42B-74980A04D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159" y="0"/>
            <a:ext cx="4736842" cy="34491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42F1A7-5021-40EA-AA7D-F5F54CC04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28" y="3449157"/>
            <a:ext cx="4681478" cy="340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0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48FBD-A1C1-413E-9A05-191487D0E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54" y="329966"/>
            <a:ext cx="11467553" cy="622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16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5E95CF-D5D8-479F-8747-E5B5E023A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67" y="183197"/>
            <a:ext cx="11927364" cy="646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24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2262</Words>
  <Application>Microsoft Office PowerPoint</Application>
  <PresentationFormat>Widescreen</PresentationFormat>
  <Paragraphs>313</Paragraphs>
  <Slides>76</Slides>
  <Notes>6</Notes>
  <HiddenSlides>3</HiddenSlides>
  <MMClips>0</MMClips>
  <ScaleCrop>false</ScaleCrop>
  <HeadingPairs>
    <vt:vector size="10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Links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97" baseType="lpstr">
      <vt:lpstr>Arial</vt:lpstr>
      <vt:lpstr>Calibri</vt:lpstr>
      <vt:lpstr>Calibri Light</vt:lpstr>
      <vt:lpstr>Cambria Math</vt:lpstr>
      <vt:lpstr>Office Theme</vt:lpstr>
      <vt:lpstr>file:///D:\Dropbox%20(CdIE)\Papers\Joanna%20Lahey\Hispanic_Age\Pilot_data\Estimation_results\Tables.xlsx!Sum_Stats_full%20Presentation!R3C3:R20C6</vt:lpstr>
      <vt:lpstr>file:///D:\Dropbox%20(CdIE)\Papers\Joanna%20Lahey\Hispanic_Age\Pilot_data\Estimation_results\Tables.xlsx!Hispanic_Age_Signals%20Present!R5C4:R10C6</vt:lpstr>
      <vt:lpstr>file:///D:\Dropbox%20(CdIE)\Papers\Joanna%20Lahey\Hispanic_Age\Pilot_data\Estimation_results\Tables.xlsx!Hispanic_Age_Signals%20Present!R13C4:R15C6</vt:lpstr>
      <vt:lpstr>file:///D:\Dropbox%20(CdIE)\Papers\Joanna%20Lahey\Hispanic_Age\Pilot_data\Estimation_results\Tables.xlsx!F_Table%201%20Presentation!R4C3:R13C5</vt:lpstr>
      <vt:lpstr>file:///D:\Dropbox%20(CdIE)\Papers\Joanna%20Lahey\Hispanic_Age\Pilot_data\Estimation_results\Tables.xlsx!F_Table%201%20Presentation!R17C3:R34C5</vt:lpstr>
      <vt:lpstr>file:///D:\Dropbox%20(CdIE)\Papers\Joanna%20Lahey\Hispanic_Age\Pilot_data\Estimation_results\Tables.xlsx!F_Table%202%20Presentation!R4C3:R21C4</vt:lpstr>
      <vt:lpstr>file:///D:\Dropbox%20(CdIE)\Papers\Joanna%20Lahey\Hispanic_Age\Pilot_data\Estimation_results\Tables.xlsx!Stereotypes_children!R3C4:R15C5</vt:lpstr>
      <vt:lpstr>file:///D:\Dropbox%20(CdIE)\Papers\Joanna%20Lahey\Hispanic_Age\Pilot_data\Estimation_results\Tables.xlsx!Stereotypes_catholic!R3C4:R15C5</vt:lpstr>
      <vt:lpstr>file:///D:\Dropbox%20(CdIE)\Papers\Joanna%20Lahey\Hispanic_Age\Pilot_data\Estimation_results\lasso_results.xlsx!Validation_Results!R11C15:R15C19</vt:lpstr>
      <vt:lpstr>file:///D:\Dropbox%20(CdIE)\Papers\Joanna%20Lahey\Hispanic_Age\Pilot_data\Estimation_results\lasso_results.xlsx!Validation_Results2!R9C15:R13C19</vt:lpstr>
      <vt:lpstr>file:///D:\Dropbox%20(CdIE)\Papers\Joanna%20Lahey\Hispanic_Age\Pilot_data\Estimation_results\lasso_results.xlsx!Prediction_correlations!R11C14:R13C16</vt:lpstr>
      <vt:lpstr>D:\Dropbox (CdIE)\Papers\Joanna Lahey\Hispanic_Age\Pilot_data\Estimation_results\Tables.xlsx!Stereotypes_children_women!R3C4:R15C5</vt:lpstr>
      <vt:lpstr>D:\Dropbox (CdIE)\Papers\Joanna Lahey\Hispanic_Age\Pilot_data\Estimation_results\Tables.xlsx!Stereotypes_catholic_women!R3C4:R15C5</vt:lpstr>
      <vt:lpstr>D:\Dropbox (CdIE)\Papers\Joanna Lahey\Hispanic_Age\Pilot_data\Estimation_results\Tables.xlsx!Trust!R3C4:R12C5</vt:lpstr>
      <vt:lpstr>D:\Dropbox (CdIE)\Papers\Joanna Lahey\Hispanic_Age\Pilot_data\Estimation_results\Tables.xlsx!Altruism!R3C4:R12C5</vt:lpstr>
      <vt:lpstr>Worksheet</vt:lpstr>
      <vt:lpstr>Age and the labor market for Hispanics in the United States</vt:lpstr>
      <vt:lpstr>Thank you to Sloan for funding!</vt:lpstr>
      <vt:lpstr>Motivation</vt:lpstr>
      <vt:lpstr>Focus:  High School Graduates (in Orange/Grey)</vt:lpstr>
      <vt:lpstr>Three parts</vt:lpstr>
      <vt:lpstr>Census/ACS Cohort Charts</vt:lpstr>
      <vt:lpstr>By way of comparison:   Black women compared to White women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Census/ACS data</vt:lpstr>
      <vt:lpstr>Previous experiments</vt:lpstr>
      <vt:lpstr>PowerPoint Presentation</vt:lpstr>
      <vt:lpstr>PowerPoint Presentation</vt:lpstr>
      <vt:lpstr>Student Sample</vt:lpstr>
      <vt:lpstr>PowerPoint Presentation</vt:lpstr>
      <vt:lpstr>PowerPoint Presentation</vt:lpstr>
      <vt:lpstr>PowerPoint Presentation</vt:lpstr>
      <vt:lpstr>PowerPoint Presentation</vt:lpstr>
      <vt:lpstr>HR Manager Sample</vt:lpstr>
      <vt:lpstr>PowerPoint Presentation</vt:lpstr>
      <vt:lpstr>PowerPoint Presentation</vt:lpstr>
      <vt:lpstr>Bottom-Line</vt:lpstr>
      <vt:lpstr>The mTurk Experiment</vt:lpstr>
      <vt:lpstr>Experimental Design</vt:lpstr>
      <vt:lpstr>Experimental Design</vt:lpstr>
      <vt:lpstr>Experimental Design</vt:lpstr>
      <vt:lpstr>Resumes</vt:lpstr>
      <vt:lpstr>Signaling Age and Ethnicity</vt:lpstr>
      <vt:lpstr>Ensuring Data Quality</vt:lpstr>
      <vt:lpstr>Participant Summary Statistics</vt:lpstr>
      <vt:lpstr>Do Resume Characteristics Predict Ratings?</vt:lpstr>
      <vt:lpstr>Participants Distinguish Age and Ethnicity from Resumes</vt:lpstr>
      <vt:lpstr>Resume Ratings by Ethnicity and Age</vt:lpstr>
      <vt:lpstr>Resume Ratings by Type of Hispanic Signal and Age</vt:lpstr>
      <vt:lpstr>Having Necessary Skills Ratings by Ethnicity and Age</vt:lpstr>
      <vt:lpstr>Estimation results: Differences between Ethnicities</vt:lpstr>
      <vt:lpstr>Estimation results: Differences between Ethnicities</vt:lpstr>
      <vt:lpstr>Estimation results: Differences between Ethnicities and Age</vt:lpstr>
      <vt:lpstr>Marginal Effect of Age for Hispanics and non-Hispanics</vt:lpstr>
      <vt:lpstr>Heterogeneity by Gender</vt:lpstr>
      <vt:lpstr>Heterogeneity by Gender</vt:lpstr>
      <vt:lpstr>Match with HR Sample in Second Experiment</vt:lpstr>
      <vt:lpstr>Heterogeneity by Participant Characteristics</vt:lpstr>
      <vt:lpstr>Heterogeneity by Participant Characteristics</vt:lpstr>
      <vt:lpstr>Heterogeneity by Participant Characteristics</vt:lpstr>
      <vt:lpstr>Regional Heterogeneity</vt:lpstr>
      <vt:lpstr>Red vs Blue States Heterogeneity</vt:lpstr>
      <vt:lpstr>Checking the Effect of Hispanic Stereotypes</vt:lpstr>
      <vt:lpstr>Stereotype 1: Hispanics are lazy and need more supervision</vt:lpstr>
      <vt:lpstr>Stereotype 2: Hispanics have poor communication skills</vt:lpstr>
      <vt:lpstr>Checking the Effect of Hispanic Stereotypes</vt:lpstr>
      <vt:lpstr>Stereotype 3: Hispanics have many children and require time off work</vt:lpstr>
      <vt:lpstr>Bottom Line </vt:lpstr>
      <vt:lpstr>Thank you!!</vt:lpstr>
      <vt:lpstr>Extra Slides</vt:lpstr>
      <vt:lpstr>Attention Check Question1</vt:lpstr>
      <vt:lpstr>Attention Check Question2</vt:lpstr>
      <vt:lpstr>Do Resume Characteristics Predict Ratings?</vt:lpstr>
      <vt:lpstr>Do Resume Characteristics Predict Ratings?</vt:lpstr>
      <vt:lpstr>Model Fit and Correlations</vt:lpstr>
      <vt:lpstr>Relative Weights in LASSO</vt:lpstr>
      <vt:lpstr>XMarginal Effect of Ethnicity Across Age</vt:lpstr>
      <vt:lpstr>Heterogeneity by Participant Characteristics: Trust and Altruism</vt:lpstr>
      <vt:lpstr>Stereotype 3: Hispanics have many children and require time off work</vt:lpstr>
      <vt:lpstr>Stereotype 3: Hispanics have many children and require time off work</vt:lpstr>
      <vt:lpstr>Stereotype 3: Hispanics have many children and require time off work – Results for Women</vt:lpstr>
      <vt:lpstr>Holiday Destination Questions</vt:lpstr>
      <vt:lpstr>Potential Heterogeneity Checks across Participants</vt:lpstr>
      <vt:lpstr>Robustness check 1: Restrict sample to participants with a college education</vt:lpstr>
      <vt:lpstr>Robustness check 2: Match with HR Sample in Second Experiment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and the labor market for Hispanics in the United States</dc:title>
  <dc:creator>Lahey, Joanna N</dc:creator>
  <cp:lastModifiedBy>Roberto Mosquera</cp:lastModifiedBy>
  <cp:revision>38</cp:revision>
  <dcterms:created xsi:type="dcterms:W3CDTF">2020-10-01T01:01:14Z</dcterms:created>
  <dcterms:modified xsi:type="dcterms:W3CDTF">2020-11-12T21:58:28Z</dcterms:modified>
</cp:coreProperties>
</file>