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18"/>
  </p:notesMasterIdLst>
  <p:handoutMasterIdLst>
    <p:handoutMasterId r:id="rId19"/>
  </p:handoutMasterIdLst>
  <p:sldIdLst>
    <p:sldId id="256" r:id="rId2"/>
    <p:sldId id="417" r:id="rId3"/>
    <p:sldId id="416" r:id="rId4"/>
    <p:sldId id="423" r:id="rId5"/>
    <p:sldId id="427" r:id="rId6"/>
    <p:sldId id="463" r:id="rId7"/>
    <p:sldId id="431" r:id="rId8"/>
    <p:sldId id="435" r:id="rId9"/>
    <p:sldId id="361" r:id="rId10"/>
    <p:sldId id="438" r:id="rId11"/>
    <p:sldId id="391" r:id="rId12"/>
    <p:sldId id="441" r:id="rId13"/>
    <p:sldId id="442" r:id="rId14"/>
    <p:sldId id="443" r:id="rId15"/>
    <p:sldId id="439" r:id="rId16"/>
    <p:sldId id="356" r:id="rId1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afael" initials="R" lastIdx="2" clrIdx="0"/>
  <p:cmAuthor id="1" name="Rafael La Porta" initials="RLP" lastIdx="1" clrIdx="1">
    <p:extLst>
      <p:ext uri="{19B8F6BF-5375-455C-9EA6-DF929625EA0E}">
        <p15:presenceInfo xmlns:p15="http://schemas.microsoft.com/office/powerpoint/2012/main" userId="S-1-5-21-117609710-602162358-682003330-1837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0A0A"/>
    <a:srgbClr val="B71524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12" autoAdjust="0"/>
    <p:restoredTop sz="90922" autoAdjust="0"/>
  </p:normalViewPr>
  <p:slideViewPr>
    <p:cSldViewPr>
      <p:cViewPr varScale="1">
        <p:scale>
          <a:sx n="84" d="100"/>
          <a:sy n="84" d="100"/>
        </p:scale>
        <p:origin x="102" y="9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-3192" y="-11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0" tIns="48320" rIns="96640" bIns="48320" numCol="1" anchor="t" anchorCtr="0" compatLnSpc="1">
            <a:prstTxWarp prst="textNoShape">
              <a:avLst/>
            </a:prstTxWarp>
          </a:bodyPr>
          <a:lstStyle>
            <a:lvl1pPr defTabSz="96669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2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0" tIns="48320" rIns="96640" bIns="48320" numCol="1" anchor="t" anchorCtr="0" compatLnSpc="1">
            <a:prstTxWarp prst="textNoShape">
              <a:avLst/>
            </a:prstTxWarp>
          </a:bodyPr>
          <a:lstStyle>
            <a:lvl1pPr algn="r" defTabSz="96669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12019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0" tIns="48320" rIns="96640" bIns="48320" numCol="1" anchor="b" anchorCtr="0" compatLnSpc="1">
            <a:prstTxWarp prst="textNoShape">
              <a:avLst/>
            </a:prstTxWarp>
          </a:bodyPr>
          <a:lstStyle>
            <a:lvl1pPr defTabSz="96669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9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0" tIns="48320" rIns="96640" bIns="48320" numCol="1" anchor="b" anchorCtr="0" compatLnSpc="1">
            <a:prstTxWarp prst="textNoShape">
              <a:avLst/>
            </a:prstTxWarp>
          </a:bodyPr>
          <a:lstStyle>
            <a:lvl1pPr algn="r" defTabSz="966698">
              <a:defRPr sz="1300">
                <a:latin typeface="Arial" charset="0"/>
              </a:defRPr>
            </a:lvl1pPr>
          </a:lstStyle>
          <a:p>
            <a:pPr>
              <a:defRPr/>
            </a:pPr>
            <a:fld id="{63E0CEAD-786D-412F-86C1-584FD8160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5696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0" tIns="48320" rIns="96640" bIns="48320" numCol="1" anchor="t" anchorCtr="0" compatLnSpc="1">
            <a:prstTxWarp prst="textNoShape">
              <a:avLst/>
            </a:prstTxWarp>
          </a:bodyPr>
          <a:lstStyle>
            <a:lvl1pPr defTabSz="96669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2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0" tIns="48320" rIns="96640" bIns="48320" numCol="1" anchor="t" anchorCtr="0" compatLnSpc="1">
            <a:prstTxWarp prst="textNoShape">
              <a:avLst/>
            </a:prstTxWarp>
          </a:bodyPr>
          <a:lstStyle>
            <a:lvl1pPr algn="r" defTabSz="96669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9" y="4560890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0" tIns="48320" rIns="96640" bIns="483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12019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0" tIns="48320" rIns="96640" bIns="48320" numCol="1" anchor="b" anchorCtr="0" compatLnSpc="1">
            <a:prstTxWarp prst="textNoShape">
              <a:avLst/>
            </a:prstTxWarp>
          </a:bodyPr>
          <a:lstStyle>
            <a:lvl1pPr defTabSz="96669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9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0" tIns="48320" rIns="96640" bIns="48320" numCol="1" anchor="b" anchorCtr="0" compatLnSpc="1">
            <a:prstTxWarp prst="textNoShape">
              <a:avLst/>
            </a:prstTxWarp>
          </a:bodyPr>
          <a:lstStyle>
            <a:lvl1pPr algn="r" defTabSz="966698">
              <a:defRPr sz="1300">
                <a:latin typeface="Arial" charset="0"/>
              </a:defRPr>
            </a:lvl1pPr>
          </a:lstStyle>
          <a:p>
            <a:pPr>
              <a:defRPr/>
            </a:pPr>
            <a:fld id="{AFD59D4F-E335-49E0-BF47-A142DC5488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6688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D59D4F-E335-49E0-BF47-A142DC54887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 anchor="b"/>
          <a:lstStyle>
            <a:lvl1pPr algn="ctr">
              <a:defRPr sz="5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9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E2D1B7-A3D0-4E30-A0ED-869F136339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80A07A-B681-4072-9BD0-598342617C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5CE911-E6EE-46C5-8E5A-BF3C2D0E9F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453FDD-0EB6-4B1A-95E0-7DCECA9453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7813"/>
            <a:ext cx="86868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868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C7E8E-6804-4E59-B43D-0C5E563E1E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FD1760-D756-4B16-938D-051E7603E0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4789E0-B951-44A4-BC6C-FB31AF1561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492A7B-292C-4160-B285-645CFBF31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39E75C-AD2B-4CFE-B46E-A84B42320A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49EE47-61DD-475A-B577-F40A851686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9723EF-EBDA-4931-9300-8C4B7CD148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9E2EF9-BE13-4827-A4FE-8874E554DE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444FB5C1-D289-44EC-B2C2-CCA90835F5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2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ransition advClick="0"/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228600"/>
            <a:ext cx="8610600" cy="2127250"/>
          </a:xfrm>
        </p:spPr>
        <p:txBody>
          <a:bodyPr/>
          <a:lstStyle/>
          <a:p>
            <a:r>
              <a:rPr lang="en-US" dirty="0" smtClean="0"/>
              <a:t>Trust and Insurance Contracts</a:t>
            </a:r>
            <a:endParaRPr lang="en-GB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81400"/>
            <a:ext cx="6400800" cy="2209800"/>
          </a:xfrm>
        </p:spPr>
        <p:txBody>
          <a:bodyPr/>
          <a:lstStyle/>
          <a:p>
            <a:r>
              <a:rPr lang="en-US" dirty="0" smtClean="0"/>
              <a:t>Nicola </a:t>
            </a:r>
            <a:r>
              <a:rPr lang="en-US" dirty="0" err="1" smtClean="0"/>
              <a:t>Gennaioli</a:t>
            </a:r>
            <a:endParaRPr lang="en-GB" dirty="0" smtClean="0"/>
          </a:p>
          <a:p>
            <a:r>
              <a:rPr lang="en-GB" dirty="0" smtClean="0"/>
              <a:t>Rafael La Porta</a:t>
            </a:r>
          </a:p>
          <a:p>
            <a:r>
              <a:rPr lang="en-GB" dirty="0" smtClean="0"/>
              <a:t>Florencio Lopez-de-Silanes</a:t>
            </a:r>
          </a:p>
          <a:p>
            <a:r>
              <a:rPr lang="en-GB" dirty="0" smtClean="0"/>
              <a:t>Andrei Shleifer</a:t>
            </a: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smtClean="0"/>
              <a:t>July, </a:t>
            </a:r>
            <a:r>
              <a:rPr lang="en-US" dirty="0" smtClean="0"/>
              <a:t>2020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6566" y="1295400"/>
            <a:ext cx="8154034" cy="3048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86800" cy="865187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200" b="1" dirty="0" smtClean="0"/>
              <a:t>Homeowner’s Insurance and Trust (T4)</a:t>
            </a:r>
            <a:br>
              <a:rPr lang="en-US" sz="3200" b="1" dirty="0" smtClean="0"/>
            </a:br>
            <a:r>
              <a:rPr lang="en-US" sz="2400" b="1" dirty="0" smtClean="0"/>
              <a:t>Panel B: Claims Data</a:t>
            </a:r>
            <a:r>
              <a:rPr lang="en-US" sz="3200" dirty="0" smtClean="0"/>
              <a:t>	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EDE2ED-5C53-4653-852D-87BEEA7FC18D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456566" y="1751807"/>
            <a:ext cx="13969850" cy="811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4190318"/>
              </p:ext>
            </p:extLst>
          </p:nvPr>
        </p:nvGraphicFramePr>
        <p:xfrm>
          <a:off x="533400" y="1135992"/>
          <a:ext cx="7843064" cy="54368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58999">
                  <a:extLst>
                    <a:ext uri="{9D8B030D-6E8A-4147-A177-3AD203B41FA5}">
                      <a16:colId xmlns:a16="http://schemas.microsoft.com/office/drawing/2014/main" val="2899024694"/>
                    </a:ext>
                  </a:extLst>
                </a:gridCol>
                <a:gridCol w="1276813">
                  <a:extLst>
                    <a:ext uri="{9D8B030D-6E8A-4147-A177-3AD203B41FA5}">
                      <a16:colId xmlns:a16="http://schemas.microsoft.com/office/drawing/2014/main" val="1260953154"/>
                    </a:ext>
                  </a:extLst>
                </a:gridCol>
                <a:gridCol w="1276813">
                  <a:extLst>
                    <a:ext uri="{9D8B030D-6E8A-4147-A177-3AD203B41FA5}">
                      <a16:colId xmlns:a16="http://schemas.microsoft.com/office/drawing/2014/main" val="312371355"/>
                    </a:ext>
                  </a:extLst>
                </a:gridCol>
                <a:gridCol w="1276813">
                  <a:extLst>
                    <a:ext uri="{9D8B030D-6E8A-4147-A177-3AD203B41FA5}">
                      <a16:colId xmlns:a16="http://schemas.microsoft.com/office/drawing/2014/main" val="2859357318"/>
                    </a:ext>
                  </a:extLst>
                </a:gridCol>
                <a:gridCol w="1276813">
                  <a:extLst>
                    <a:ext uri="{9D8B030D-6E8A-4147-A177-3AD203B41FA5}">
                      <a16:colId xmlns:a16="http://schemas.microsoft.com/office/drawing/2014/main" val="2933333679"/>
                    </a:ext>
                  </a:extLst>
                </a:gridCol>
                <a:gridCol w="1276813">
                  <a:extLst>
                    <a:ext uri="{9D8B030D-6E8A-4147-A177-3AD203B41FA5}">
                      <a16:colId xmlns:a16="http://schemas.microsoft.com/office/drawing/2014/main" val="2572185169"/>
                    </a:ext>
                  </a:extLst>
                </a:gridCol>
              </a:tblGrid>
              <a:tr h="8951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Claims Fully Rejected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Claimant Disputed Decision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Settlement &lt; Net Assessed Value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Settlement / </a:t>
                      </a:r>
                      <a:br>
                        <a:rPr lang="en-US" sz="1500">
                          <a:effectLst/>
                        </a:rPr>
                      </a:br>
                      <a:r>
                        <a:rPr lang="en-US" sz="1500">
                          <a:effectLst/>
                        </a:rPr>
                        <a:t>Initial Claim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Ln Final Proposal Days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39390328"/>
                  </a:ext>
                </a:extLst>
              </a:tr>
              <a:tr h="32216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 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(1)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(2)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(3)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(4)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(5)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33898083"/>
                  </a:ext>
                </a:extLst>
              </a:tr>
              <a:tr h="3898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Ln </a:t>
                      </a:r>
                      <a:r>
                        <a:rPr lang="en-US" sz="1500" dirty="0" err="1" smtClean="0">
                          <a:effectLst/>
                        </a:rPr>
                        <a:t>GDPpc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0.0899</a:t>
                      </a:r>
                      <a:r>
                        <a:rPr lang="en-US" sz="1500" baseline="30000" dirty="0">
                          <a:effectLst/>
                        </a:rPr>
                        <a:t>a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0.0939</a:t>
                      </a:r>
                      <a:r>
                        <a:rPr lang="en-US" sz="1500" baseline="30000" dirty="0">
                          <a:effectLst/>
                        </a:rPr>
                        <a:t>b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0.1579</a:t>
                      </a:r>
                      <a:r>
                        <a:rPr lang="en-US" sz="1500" baseline="30000" dirty="0">
                          <a:effectLst/>
                        </a:rPr>
                        <a:t>a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-0.0152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0.4266</a:t>
                      </a:r>
                      <a:r>
                        <a:rPr lang="en-US" sz="1500" baseline="30000" dirty="0">
                          <a:effectLst/>
                        </a:rPr>
                        <a:t>a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244712066"/>
                  </a:ext>
                </a:extLst>
              </a:tr>
              <a:tr h="33827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[0.020]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[0.038]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[0.048]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[0.047]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[0.113]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510615765"/>
                  </a:ext>
                </a:extLst>
              </a:tr>
              <a:tr h="402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Trust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-0.6502</a:t>
                      </a:r>
                      <a:r>
                        <a:rPr lang="en-US" sz="1500" baseline="30000">
                          <a:effectLst/>
                        </a:rPr>
                        <a:t>a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-0.7639</a:t>
                      </a:r>
                      <a:r>
                        <a:rPr lang="en-US" sz="1500" baseline="30000" dirty="0">
                          <a:effectLst/>
                        </a:rPr>
                        <a:t>b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-0.8001</a:t>
                      </a:r>
                      <a:r>
                        <a:rPr lang="en-US" sz="1500" baseline="30000" dirty="0">
                          <a:effectLst/>
                        </a:rPr>
                        <a:t>b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0.5939</a:t>
                      </a:r>
                      <a:r>
                        <a:rPr lang="en-US" sz="1500" baseline="30000">
                          <a:effectLst/>
                        </a:rPr>
                        <a:t>b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-2.5296</a:t>
                      </a:r>
                      <a:r>
                        <a:rPr lang="en-US" sz="1500" baseline="30000">
                          <a:effectLst/>
                        </a:rPr>
                        <a:t>a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732142715"/>
                  </a:ext>
                </a:extLst>
              </a:tr>
              <a:tr h="33827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[0.130]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[0.313]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[0.330]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[0.213]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[0.762]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952144975"/>
                  </a:ext>
                </a:extLst>
              </a:tr>
              <a:tr h="59182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Ln Check Collection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0.0423</a:t>
                      </a:r>
                      <a:r>
                        <a:rPr lang="en-US" sz="1500" baseline="30000">
                          <a:effectLst/>
                        </a:rPr>
                        <a:t>c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0.0900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0.0681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-0.0741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0.2375</a:t>
                      </a:r>
                      <a:r>
                        <a:rPr lang="en-US" sz="1500" baseline="30000">
                          <a:effectLst/>
                        </a:rPr>
                        <a:t>c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945742939"/>
                  </a:ext>
                </a:extLst>
              </a:tr>
              <a:tr h="33827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[0.022]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[0.053]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[0.067]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[0.047]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[0.135]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780864036"/>
                  </a:ext>
                </a:extLst>
              </a:tr>
              <a:tr h="402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Constant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-0.7332</a:t>
                      </a:r>
                      <a:r>
                        <a:rPr lang="en-US" sz="1500" baseline="30000">
                          <a:effectLst/>
                        </a:rPr>
                        <a:t>a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-0.8838</a:t>
                      </a:r>
                      <a:r>
                        <a:rPr lang="en-US" sz="1500" baseline="30000" dirty="0">
                          <a:effectLst/>
                        </a:rPr>
                        <a:t>c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-1.2669</a:t>
                      </a:r>
                      <a:r>
                        <a:rPr lang="en-US" sz="1500" baseline="30000" dirty="0">
                          <a:effectLst/>
                        </a:rPr>
                        <a:t>b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1.0007</a:t>
                      </a:r>
                      <a:r>
                        <a:rPr lang="en-US" sz="1500" baseline="30000" dirty="0">
                          <a:effectLst/>
                        </a:rPr>
                        <a:t>c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-0.1247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062877211"/>
                  </a:ext>
                </a:extLst>
              </a:tr>
              <a:tr h="33827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[0.223]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[0.490]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[0.560]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[0.543]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[1.115]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963163516"/>
                  </a:ext>
                </a:extLst>
              </a:tr>
              <a:tr h="33827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 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 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 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106180102"/>
                  </a:ext>
                </a:extLst>
              </a:tr>
              <a:tr h="33827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Observations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26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26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26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25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26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550601254"/>
                  </a:ext>
                </a:extLst>
              </a:tr>
              <a:tr h="402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Adj R</a:t>
                      </a:r>
                      <a:r>
                        <a:rPr lang="en-US" sz="1500" baseline="30000">
                          <a:effectLst/>
                        </a:rPr>
                        <a:t>2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57.8%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48.7%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32.1%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41.5%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49.8%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218024948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4165" y="1142207"/>
            <a:ext cx="11281558" cy="668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462418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391" y="76200"/>
            <a:ext cx="8686800" cy="5334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2600" b="1" dirty="0" smtClean="0"/>
              <a:t>Claims Fully Rejected, Trust and Ln Check Collection (F1</a:t>
            </a:r>
            <a:r>
              <a:rPr lang="en-US" sz="2600" dirty="0" smtClean="0"/>
              <a:t>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EDE2ED-5C53-4653-852D-87BEEA7FC18D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325582" y="609600"/>
            <a:ext cx="8686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1700" dirty="0"/>
              <a:t>Partial correlation plots of </a:t>
            </a:r>
            <a:r>
              <a:rPr lang="en-US" sz="1700" i="1" dirty="0"/>
              <a:t>Claims Fully Rejected </a:t>
            </a:r>
            <a:r>
              <a:rPr lang="en-US" sz="1700" dirty="0"/>
              <a:t>and </a:t>
            </a:r>
            <a:r>
              <a:rPr lang="en-US" sz="1700" i="1" dirty="0"/>
              <a:t>Trust</a:t>
            </a:r>
            <a:r>
              <a:rPr lang="en-US" sz="1700" dirty="0"/>
              <a:t> </a:t>
            </a:r>
            <a:r>
              <a:rPr lang="en-US" sz="1700" dirty="0" smtClean="0"/>
              <a:t>(left) </a:t>
            </a:r>
            <a:r>
              <a:rPr lang="en-US" sz="1700" dirty="0"/>
              <a:t>and </a:t>
            </a:r>
            <a:r>
              <a:rPr lang="en-US" sz="1700" i="1" dirty="0"/>
              <a:t>Ln Check Collection </a:t>
            </a:r>
            <a:r>
              <a:rPr lang="en-US" sz="1700" dirty="0" smtClean="0"/>
              <a:t>(right).  </a:t>
            </a:r>
            <a:r>
              <a:rPr lang="en-US" sz="1700" dirty="0"/>
              <a:t>In both panels, we control for </a:t>
            </a:r>
            <a:r>
              <a:rPr lang="en-US" sz="1700" i="1" dirty="0"/>
              <a:t>Trust</a:t>
            </a:r>
            <a:r>
              <a:rPr lang="en-US" sz="1700" dirty="0"/>
              <a:t>, </a:t>
            </a:r>
            <a:r>
              <a:rPr lang="en-US" sz="1700" i="1" dirty="0"/>
              <a:t>Ln Check Collection</a:t>
            </a:r>
            <a:r>
              <a:rPr lang="en-US" sz="1700" dirty="0"/>
              <a:t>, and </a:t>
            </a:r>
            <a:r>
              <a:rPr lang="en-US" sz="1700" i="1" dirty="0"/>
              <a:t>Ln GDP per Capita</a:t>
            </a:r>
            <a:r>
              <a:rPr lang="en-US" sz="1700" dirty="0"/>
              <a:t>.</a:t>
            </a:r>
          </a:p>
        </p:txBody>
      </p:sp>
      <p:pic>
        <p:nvPicPr>
          <p:cNvPr id="9" name="Picture 8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1295400"/>
            <a:ext cx="4572000" cy="563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9990" y="1295400"/>
            <a:ext cx="4714009" cy="5638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164" y="1295400"/>
            <a:ext cx="8306436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164" y="34960"/>
            <a:ext cx="8839835" cy="826893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200" b="1" dirty="0" smtClean="0"/>
              <a:t>Homeowner’s Insurance </a:t>
            </a:r>
            <a:br>
              <a:rPr lang="en-US" sz="3200" b="1" dirty="0" smtClean="0"/>
            </a:br>
            <a:r>
              <a:rPr lang="en-US" sz="3200" b="1" dirty="0" smtClean="0"/>
              <a:t>Theft and Non-Theft Claims   (T5)</a:t>
            </a:r>
            <a:r>
              <a:rPr lang="en-US" sz="3200" dirty="0" smtClean="0"/>
              <a:t>	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EDE2ED-5C53-4653-852D-87BEEA7FC18D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456566" y="1751807"/>
            <a:ext cx="13969850" cy="811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4165" y="1142207"/>
            <a:ext cx="11281558" cy="668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0095307"/>
              </p:ext>
            </p:extLst>
          </p:nvPr>
        </p:nvGraphicFramePr>
        <p:xfrm>
          <a:off x="764012" y="1119848"/>
          <a:ext cx="7386740" cy="56991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51202">
                  <a:extLst>
                    <a:ext uri="{9D8B030D-6E8A-4147-A177-3AD203B41FA5}">
                      <a16:colId xmlns:a16="http://schemas.microsoft.com/office/drawing/2014/main" val="534837066"/>
                    </a:ext>
                  </a:extLst>
                </a:gridCol>
                <a:gridCol w="787128">
                  <a:extLst>
                    <a:ext uri="{9D8B030D-6E8A-4147-A177-3AD203B41FA5}">
                      <a16:colId xmlns:a16="http://schemas.microsoft.com/office/drawing/2014/main" val="1237081278"/>
                    </a:ext>
                  </a:extLst>
                </a:gridCol>
                <a:gridCol w="1049682">
                  <a:extLst>
                    <a:ext uri="{9D8B030D-6E8A-4147-A177-3AD203B41FA5}">
                      <a16:colId xmlns:a16="http://schemas.microsoft.com/office/drawing/2014/main" val="2924974620"/>
                    </a:ext>
                  </a:extLst>
                </a:gridCol>
                <a:gridCol w="1049682">
                  <a:extLst>
                    <a:ext uri="{9D8B030D-6E8A-4147-A177-3AD203B41FA5}">
                      <a16:colId xmlns:a16="http://schemas.microsoft.com/office/drawing/2014/main" val="3149960838"/>
                    </a:ext>
                  </a:extLst>
                </a:gridCol>
                <a:gridCol w="1049682">
                  <a:extLst>
                    <a:ext uri="{9D8B030D-6E8A-4147-A177-3AD203B41FA5}">
                      <a16:colId xmlns:a16="http://schemas.microsoft.com/office/drawing/2014/main" val="21022033"/>
                    </a:ext>
                  </a:extLst>
                </a:gridCol>
                <a:gridCol w="1049682">
                  <a:extLst>
                    <a:ext uri="{9D8B030D-6E8A-4147-A177-3AD203B41FA5}">
                      <a16:colId xmlns:a16="http://schemas.microsoft.com/office/drawing/2014/main" val="697037455"/>
                    </a:ext>
                  </a:extLst>
                </a:gridCol>
                <a:gridCol w="1049682">
                  <a:extLst>
                    <a:ext uri="{9D8B030D-6E8A-4147-A177-3AD203B41FA5}">
                      <a16:colId xmlns:a16="http://schemas.microsoft.com/office/drawing/2014/main" val="2359265273"/>
                    </a:ext>
                  </a:extLst>
                </a:gridCol>
              </a:tblGrid>
              <a:tr h="3117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Difference Between Theft and Non-Theft Claims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7865667"/>
                  </a:ext>
                </a:extLst>
              </a:tr>
              <a:tr h="7541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 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chemeClr val="tx2"/>
                          </a:solidFill>
                          <a:effectLst/>
                        </a:rPr>
                        <a:t>Theft Claims</a:t>
                      </a:r>
                      <a:endParaRPr lang="en-US" sz="15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Claims Fully Rejected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Claimant Disputed Decision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Settlement &lt; Net Assessed Value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Settlement / </a:t>
                      </a:r>
                      <a:br>
                        <a:rPr lang="en-US" sz="1500" dirty="0">
                          <a:effectLst/>
                        </a:rPr>
                      </a:br>
                      <a:r>
                        <a:rPr lang="en-US" sz="1500" dirty="0">
                          <a:effectLst/>
                        </a:rPr>
                        <a:t>Initial Claim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Ln Final Proposal Days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81829701"/>
                  </a:ext>
                </a:extLst>
              </a:tr>
              <a:tr h="14325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(1)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(2)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(3)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(4)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(5)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(6)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754497891"/>
                  </a:ext>
                </a:extLst>
              </a:tr>
              <a:tr h="12725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878268433"/>
                  </a:ext>
                </a:extLst>
              </a:tr>
              <a:tr h="3189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Ln </a:t>
                      </a:r>
                      <a:r>
                        <a:rPr lang="en-US" sz="1500" dirty="0" err="1" smtClean="0">
                          <a:effectLst/>
                        </a:rPr>
                        <a:t>GDPpc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-0.1309</a:t>
                      </a:r>
                      <a:r>
                        <a:rPr lang="en-US" sz="1500" baseline="30000" dirty="0">
                          <a:effectLst/>
                        </a:rPr>
                        <a:t>a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0.1153</a:t>
                      </a:r>
                      <a:r>
                        <a:rPr lang="en-US" sz="1500" baseline="30000" dirty="0">
                          <a:effectLst/>
                        </a:rPr>
                        <a:t>b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0.0296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0.0226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-0.0555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0.1405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105153302"/>
                  </a:ext>
                </a:extLst>
              </a:tr>
              <a:tr h="28226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 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[0.024]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[0.051]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[0.073]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[0.060]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[0.043]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[0.135]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197593546"/>
                  </a:ext>
                </a:extLst>
              </a:tr>
              <a:tr h="3220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Trust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-0.4592</a:t>
                      </a:r>
                      <a:r>
                        <a:rPr lang="en-US" sz="1500" baseline="30000">
                          <a:effectLst/>
                        </a:rPr>
                        <a:t>a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-1.2247</a:t>
                      </a:r>
                      <a:r>
                        <a:rPr lang="en-US" sz="1500" baseline="30000" dirty="0">
                          <a:effectLst/>
                        </a:rPr>
                        <a:t>a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-1.0604</a:t>
                      </a:r>
                      <a:r>
                        <a:rPr lang="en-US" sz="1500" baseline="30000" dirty="0">
                          <a:effectLst/>
                        </a:rPr>
                        <a:t>b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-0.7976</a:t>
                      </a:r>
                      <a:r>
                        <a:rPr lang="en-US" sz="1500" baseline="30000" dirty="0">
                          <a:effectLst/>
                        </a:rPr>
                        <a:t>c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0.6827</a:t>
                      </a:r>
                      <a:r>
                        <a:rPr lang="en-US" sz="1500" baseline="30000">
                          <a:effectLst/>
                        </a:rPr>
                        <a:t>b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-1.4846</a:t>
                      </a:r>
                      <a:r>
                        <a:rPr lang="en-US" sz="1500" baseline="30000">
                          <a:effectLst/>
                        </a:rPr>
                        <a:t>c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514879426"/>
                  </a:ext>
                </a:extLst>
              </a:tr>
              <a:tr h="28226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 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[0.146]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[0.339]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[0.408]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[0.376]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[0.301]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[0.715]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739627490"/>
                  </a:ext>
                </a:extLst>
              </a:tr>
              <a:tr h="49858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Ln Check Collection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0.0189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-0.0002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0.1465</a:t>
                      </a:r>
                      <a:r>
                        <a:rPr lang="en-US" sz="1500" baseline="30000" dirty="0">
                          <a:effectLst/>
                        </a:rPr>
                        <a:t>b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0.1073</a:t>
                      </a:r>
                      <a:r>
                        <a:rPr lang="en-US" sz="1500" baseline="30000" dirty="0">
                          <a:effectLst/>
                        </a:rPr>
                        <a:t>c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0.0050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-0.0283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45898059"/>
                  </a:ext>
                </a:extLst>
              </a:tr>
              <a:tr h="28226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 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[0.030]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[0.056]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[0.057]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[0.059]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[0.037]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[0.081]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509305008"/>
                  </a:ext>
                </a:extLst>
              </a:tr>
              <a:tr h="3220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Constant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1.5804</a:t>
                      </a:r>
                      <a:r>
                        <a:rPr lang="en-US" sz="1500" baseline="30000">
                          <a:effectLst/>
                        </a:rPr>
                        <a:t>a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-0.5696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-0.4913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-0.3711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0.1661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-0.5665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313797253"/>
                  </a:ext>
                </a:extLst>
              </a:tr>
              <a:tr h="28226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 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[0.297]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[0.512]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[0.622]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[0.720]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[0.398]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[1.239]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970188706"/>
                  </a:ext>
                </a:extLst>
              </a:tr>
              <a:tr h="28226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 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 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 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757326453"/>
                  </a:ext>
                </a:extLst>
              </a:tr>
              <a:tr h="28226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Observations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26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24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24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24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23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24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034741099"/>
                  </a:ext>
                </a:extLst>
              </a:tr>
              <a:tr h="20317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</a:rPr>
                        <a:t>Adj</a:t>
                      </a:r>
                      <a:r>
                        <a:rPr lang="en-US" sz="1500" dirty="0">
                          <a:effectLst/>
                        </a:rPr>
                        <a:t> R</a:t>
                      </a:r>
                      <a:r>
                        <a:rPr lang="en-US" sz="1500" baseline="30000" dirty="0">
                          <a:effectLst/>
                        </a:rPr>
                        <a:t>2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58.8%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34.0%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54.9%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35.2%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4.87%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15.0%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969232741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966788" y="19446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036029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391" y="76200"/>
            <a:ext cx="8686800" cy="5334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2600" b="1" dirty="0" smtClean="0"/>
              <a:t>Theft Claims, Trust and Ln Check Collection (F2</a:t>
            </a:r>
            <a:r>
              <a:rPr lang="en-US" sz="2600" dirty="0" smtClean="0"/>
              <a:t>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EDE2ED-5C53-4653-852D-87BEEA7FC18D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325582" y="609600"/>
            <a:ext cx="881841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1700" dirty="0"/>
              <a:t>Partial correlation plots of </a:t>
            </a:r>
            <a:r>
              <a:rPr lang="en-US" sz="1700" i="1" dirty="0" smtClean="0"/>
              <a:t>Theft Claims </a:t>
            </a:r>
            <a:r>
              <a:rPr lang="en-US" sz="1700" dirty="0" smtClean="0"/>
              <a:t>and </a:t>
            </a:r>
            <a:r>
              <a:rPr lang="en-US" sz="1700" i="1" dirty="0"/>
              <a:t>Trust</a:t>
            </a:r>
            <a:r>
              <a:rPr lang="en-US" sz="1700" dirty="0"/>
              <a:t> (left) and </a:t>
            </a:r>
            <a:r>
              <a:rPr lang="en-US" sz="1700" i="1" dirty="0"/>
              <a:t>Ln Check Collection </a:t>
            </a:r>
            <a:r>
              <a:rPr lang="en-US" sz="1700" dirty="0"/>
              <a:t>(right).  In both panels, we control for </a:t>
            </a:r>
            <a:r>
              <a:rPr lang="en-US" sz="1700" i="1" dirty="0"/>
              <a:t>Trust</a:t>
            </a:r>
            <a:r>
              <a:rPr lang="en-US" sz="1700" dirty="0"/>
              <a:t>, </a:t>
            </a:r>
            <a:r>
              <a:rPr lang="en-US" sz="1700" i="1" dirty="0"/>
              <a:t>Ln Check Collection</a:t>
            </a:r>
            <a:r>
              <a:rPr lang="en-US" sz="1700" dirty="0"/>
              <a:t>, and </a:t>
            </a:r>
            <a:r>
              <a:rPr lang="en-US" sz="1700" i="1" dirty="0"/>
              <a:t>Ln GDP per Capita</a:t>
            </a:r>
            <a:r>
              <a:rPr lang="en-US" sz="1700" dirty="0"/>
              <a:t>.</a:t>
            </a: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1295400"/>
            <a:ext cx="4645429" cy="563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1" y="1295400"/>
            <a:ext cx="4648200" cy="5638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18146432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391" y="76200"/>
            <a:ext cx="8686800" cy="5334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2600" b="1" dirty="0" smtClean="0"/>
              <a:t>Claims Fully Rejected, Trust and Ln Check Collection (F3</a:t>
            </a:r>
            <a:r>
              <a:rPr lang="en-US" sz="2600" dirty="0" smtClean="0"/>
              <a:t>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EDE2ED-5C53-4653-852D-87BEEA7FC18D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325582" y="609600"/>
            <a:ext cx="8686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1700" dirty="0"/>
              <a:t>Partial correlation plots of </a:t>
            </a:r>
            <a:r>
              <a:rPr lang="en-US" sz="1700" i="1" dirty="0"/>
              <a:t>Claims Fully Rejected </a:t>
            </a:r>
            <a:r>
              <a:rPr lang="en-US" sz="1700" dirty="0"/>
              <a:t>and </a:t>
            </a:r>
            <a:r>
              <a:rPr lang="en-US" sz="1700" i="1" dirty="0"/>
              <a:t>Trust</a:t>
            </a:r>
            <a:r>
              <a:rPr lang="en-US" sz="1700" dirty="0"/>
              <a:t> for the subsamples of </a:t>
            </a:r>
            <a:r>
              <a:rPr lang="en-US" sz="1700" i="1" dirty="0"/>
              <a:t>Theft Claims </a:t>
            </a:r>
            <a:r>
              <a:rPr lang="en-US" sz="1700" dirty="0"/>
              <a:t>(left) and </a:t>
            </a:r>
            <a:r>
              <a:rPr lang="en-US" sz="1700" i="1" dirty="0"/>
              <a:t>Non-Theft Claims </a:t>
            </a:r>
            <a:r>
              <a:rPr lang="en-US" sz="1700" dirty="0"/>
              <a:t>(right).  In both panels, we control for </a:t>
            </a:r>
            <a:r>
              <a:rPr lang="en-US" sz="1700" i="1" dirty="0"/>
              <a:t>Trust</a:t>
            </a:r>
            <a:r>
              <a:rPr lang="en-US" sz="1700" dirty="0"/>
              <a:t>, </a:t>
            </a:r>
            <a:r>
              <a:rPr lang="en-US" sz="1700" i="1" dirty="0"/>
              <a:t>Ln Check Collection</a:t>
            </a:r>
            <a:r>
              <a:rPr lang="en-US" sz="1700" dirty="0"/>
              <a:t>, and </a:t>
            </a:r>
            <a:r>
              <a:rPr lang="en-US" sz="1700" i="1" dirty="0"/>
              <a:t>Ln GDP per Capita</a:t>
            </a:r>
            <a:r>
              <a:rPr lang="en-US" sz="1700" dirty="0"/>
              <a:t>.</a:t>
            </a: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1357313"/>
            <a:ext cx="4648200" cy="56530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357313"/>
            <a:ext cx="4648200" cy="55768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80817714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164" y="34960"/>
            <a:ext cx="8839835" cy="826893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200" b="1" dirty="0" smtClean="0"/>
              <a:t>Homeowner’s Insurance </a:t>
            </a:r>
            <a:br>
              <a:rPr lang="en-US" sz="3200" b="1" dirty="0" smtClean="0"/>
            </a:br>
            <a:r>
              <a:rPr lang="en-US" sz="3200" b="1" dirty="0" smtClean="0"/>
              <a:t>Cost, Prices and Margins  (T6)</a:t>
            </a:r>
            <a:r>
              <a:rPr lang="en-US" sz="3200" dirty="0" smtClean="0"/>
              <a:t>	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EDE2ED-5C53-4653-852D-87BEEA7FC18D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456566" y="1751807"/>
            <a:ext cx="13969850" cy="811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4165" y="1142207"/>
            <a:ext cx="11281558" cy="668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966788" y="19446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3959018"/>
              </p:ext>
            </p:extLst>
          </p:nvPr>
        </p:nvGraphicFramePr>
        <p:xfrm>
          <a:off x="304164" y="1178795"/>
          <a:ext cx="8687436" cy="51201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14744">
                  <a:extLst>
                    <a:ext uri="{9D8B030D-6E8A-4147-A177-3AD203B41FA5}">
                      <a16:colId xmlns:a16="http://schemas.microsoft.com/office/drawing/2014/main" val="2593708166"/>
                    </a:ext>
                  </a:extLst>
                </a:gridCol>
                <a:gridCol w="1518173">
                  <a:extLst>
                    <a:ext uri="{9D8B030D-6E8A-4147-A177-3AD203B41FA5}">
                      <a16:colId xmlns:a16="http://schemas.microsoft.com/office/drawing/2014/main" val="3632674841"/>
                    </a:ext>
                  </a:extLst>
                </a:gridCol>
                <a:gridCol w="1518173">
                  <a:extLst>
                    <a:ext uri="{9D8B030D-6E8A-4147-A177-3AD203B41FA5}">
                      <a16:colId xmlns:a16="http://schemas.microsoft.com/office/drawing/2014/main" val="164906577"/>
                    </a:ext>
                  </a:extLst>
                </a:gridCol>
                <a:gridCol w="1518173">
                  <a:extLst>
                    <a:ext uri="{9D8B030D-6E8A-4147-A177-3AD203B41FA5}">
                      <a16:colId xmlns:a16="http://schemas.microsoft.com/office/drawing/2014/main" val="4004330353"/>
                    </a:ext>
                  </a:extLst>
                </a:gridCol>
                <a:gridCol w="1518173">
                  <a:extLst>
                    <a:ext uri="{9D8B030D-6E8A-4147-A177-3AD203B41FA5}">
                      <a16:colId xmlns:a16="http://schemas.microsoft.com/office/drawing/2014/main" val="442715661"/>
                    </a:ext>
                  </a:extLst>
                </a:gridCol>
              </a:tblGrid>
              <a:tr h="126908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/>
                      </a:r>
                      <a:br>
                        <a:rPr lang="en-US" sz="1500" dirty="0">
                          <a:effectLst/>
                        </a:rPr>
                      </a:br>
                      <a:r>
                        <a:rPr lang="en-US" sz="1500" dirty="0">
                          <a:effectLst/>
                        </a:rPr>
                        <a:t/>
                      </a:r>
                      <a:br>
                        <a:rPr lang="en-US" sz="1500" dirty="0">
                          <a:effectLst/>
                        </a:rPr>
                      </a:br>
                      <a:r>
                        <a:rPr lang="en-US" sz="1500" dirty="0">
                          <a:effectLst/>
                        </a:rPr>
                        <a:t> 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Expense Ratio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Loss Ratio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Premium</a:t>
                      </a:r>
                      <a:r>
                        <a:rPr lang="en-US" sz="1500" baseline="0" dirty="0" smtClean="0">
                          <a:effectLst/>
                        </a:rPr>
                        <a:t> to Sum Insured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Profit</a:t>
                      </a:r>
                      <a:r>
                        <a:rPr lang="en-US" sz="1500" baseline="0" dirty="0" smtClean="0">
                          <a:effectLst/>
                        </a:rPr>
                        <a:t> Margin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07408032"/>
                  </a:ext>
                </a:extLst>
              </a:tr>
              <a:tr h="17871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(1)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(2)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(3)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(4)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579906924"/>
                  </a:ext>
                </a:extLst>
              </a:tr>
              <a:tr h="28582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 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493998524"/>
                  </a:ext>
                </a:extLst>
              </a:tr>
              <a:tr h="32666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Ln </a:t>
                      </a:r>
                      <a:r>
                        <a:rPr lang="en-US" sz="1500" dirty="0" err="1" smtClean="0">
                          <a:effectLst/>
                        </a:rPr>
                        <a:t>GDPpc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0.0214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0.1086</a:t>
                      </a:r>
                      <a:r>
                        <a:rPr lang="en-US" sz="1500" baseline="30000" dirty="0">
                          <a:effectLst/>
                        </a:rPr>
                        <a:t>b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0.0039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-0.0949</a:t>
                      </a:r>
                      <a:r>
                        <a:rPr lang="en-US" sz="1500" baseline="30000">
                          <a:effectLst/>
                        </a:rPr>
                        <a:t>a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482983683"/>
                  </a:ext>
                </a:extLst>
              </a:tr>
              <a:tr h="28582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[0.025]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[0.041]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[</a:t>
                      </a:r>
                      <a:r>
                        <a:rPr lang="en-US" sz="1500" dirty="0" smtClean="0">
                          <a:effectLst/>
                        </a:rPr>
                        <a:t>0.005]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[0.030]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5761478"/>
                  </a:ext>
                </a:extLst>
              </a:tr>
              <a:tr h="32666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Trust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-0.3669</a:t>
                      </a:r>
                      <a:r>
                        <a:rPr lang="en-US" sz="1500" baseline="30000">
                          <a:effectLst/>
                        </a:rPr>
                        <a:t>a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-0.8273</a:t>
                      </a:r>
                      <a:r>
                        <a:rPr lang="en-US" sz="1500" baseline="30000" dirty="0">
                          <a:effectLst/>
                        </a:rPr>
                        <a:t>a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-</a:t>
                      </a:r>
                      <a:r>
                        <a:rPr lang="en-US" sz="1500" dirty="0" smtClean="0">
                          <a:effectLst/>
                        </a:rPr>
                        <a:t>0.1385</a:t>
                      </a:r>
                      <a:r>
                        <a:rPr lang="en-US" sz="1500" baseline="30000" dirty="0" smtClean="0">
                          <a:effectLst/>
                        </a:rPr>
                        <a:t>a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0.9335</a:t>
                      </a:r>
                      <a:r>
                        <a:rPr lang="en-US" sz="1500" baseline="30000">
                          <a:effectLst/>
                        </a:rPr>
                        <a:t>a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906298166"/>
                  </a:ext>
                </a:extLst>
              </a:tr>
              <a:tr h="28582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[0.101]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[0.197]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[</a:t>
                      </a:r>
                      <a:r>
                        <a:rPr lang="en-US" sz="1500" dirty="0" smtClean="0">
                          <a:effectLst/>
                        </a:rPr>
                        <a:t>0.031]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[0.198]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135603881"/>
                  </a:ext>
                </a:extLst>
              </a:tr>
              <a:tr h="32666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Ln Check Collection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-0.0014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0.0356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0.0171</a:t>
                      </a:r>
                      <a:r>
                        <a:rPr lang="en-US" sz="1500" baseline="30000" dirty="0" smtClean="0">
                          <a:effectLst/>
                        </a:rPr>
                        <a:t>b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-0.0220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2216781"/>
                  </a:ext>
                </a:extLst>
              </a:tr>
              <a:tr h="28582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[0.015]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[0.025]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[</a:t>
                      </a:r>
                      <a:r>
                        <a:rPr lang="en-US" sz="1500" dirty="0" smtClean="0">
                          <a:effectLst/>
                        </a:rPr>
                        <a:t>0.006]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[0.024]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250583319"/>
                  </a:ext>
                </a:extLst>
              </a:tr>
              <a:tr h="32666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Constant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0.2961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-0.5705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0.2890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0.8959</a:t>
                      </a:r>
                      <a:r>
                        <a:rPr lang="en-US" sz="1500" baseline="30000">
                          <a:effectLst/>
                        </a:rPr>
                        <a:t>a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453485350"/>
                  </a:ext>
                </a:extLst>
              </a:tr>
              <a:tr h="28582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[0.250]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[0.421]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[</a:t>
                      </a:r>
                      <a:r>
                        <a:rPr lang="en-US" sz="1500" dirty="0" smtClean="0">
                          <a:effectLst/>
                        </a:rPr>
                        <a:t>0.047]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[0.276]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855033751"/>
                  </a:ext>
                </a:extLst>
              </a:tr>
              <a:tr h="28582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 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675969508"/>
                  </a:ext>
                </a:extLst>
              </a:tr>
              <a:tr h="24372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Observations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25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26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26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25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35702331"/>
                  </a:ext>
                </a:extLst>
              </a:tr>
              <a:tr h="34027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Adj R</a:t>
                      </a:r>
                      <a:r>
                        <a:rPr lang="en-US" sz="1500" baseline="30000">
                          <a:effectLst/>
                        </a:rPr>
                        <a:t>2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39.7%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60.9%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67.9%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67.2%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8791505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434148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Conclusion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47800"/>
            <a:ext cx="8991600" cy="5486400"/>
          </a:xfrm>
        </p:spPr>
        <p:txBody>
          <a:bodyPr/>
          <a:lstStyle/>
          <a:p>
            <a:pPr>
              <a:spcBef>
                <a:spcPts val="0"/>
              </a:spcBef>
              <a:buClr>
                <a:schemeClr val="tx2"/>
              </a:buClr>
            </a:pPr>
            <a:r>
              <a:rPr lang="en-US" dirty="0" smtClean="0"/>
              <a:t>We propose </a:t>
            </a:r>
            <a:r>
              <a:rPr lang="en-US" dirty="0"/>
              <a:t>a new model of homeowners insurance, in which consumers can make invalid claims and firms can deny valid claims.  </a:t>
            </a:r>
            <a:endParaRPr lang="en-US" dirty="0" smtClean="0"/>
          </a:p>
          <a:p>
            <a:pPr lvl="1">
              <a:spcBef>
                <a:spcPts val="0"/>
              </a:spcBef>
            </a:pPr>
            <a:r>
              <a:rPr lang="en-US" dirty="0"/>
              <a:t>I</a:t>
            </a:r>
            <a:r>
              <a:rPr lang="en-US" dirty="0" smtClean="0"/>
              <a:t>n </a:t>
            </a:r>
            <a:r>
              <a:rPr lang="en-US" dirty="0"/>
              <a:t>this environment, especially when </a:t>
            </a:r>
            <a:r>
              <a:rPr lang="en-US" dirty="0" smtClean="0"/>
              <a:t>disputes </a:t>
            </a:r>
            <a:r>
              <a:rPr lang="en-US" dirty="0"/>
              <a:t>are too small for courts, trust and honesty are critical factors that shape insurance contracts.  </a:t>
            </a:r>
            <a:endParaRPr lang="en-US" dirty="0" smtClean="0"/>
          </a:p>
          <a:p>
            <a:pPr lvl="1">
              <a:spcBef>
                <a:spcPts val="0"/>
              </a:spcBef>
            </a:pPr>
            <a:r>
              <a:rPr lang="en-US" dirty="0" smtClean="0"/>
              <a:t>We </a:t>
            </a:r>
            <a:r>
              <a:rPr lang="en-US" dirty="0"/>
              <a:t>described the equilibrium insurance contracts in this model, and showed how they depend on the quality of the legal system and the level of trust.   </a:t>
            </a:r>
            <a:endParaRPr lang="en-US" dirty="0" smtClean="0"/>
          </a:p>
          <a:p>
            <a:pPr lvl="1">
              <a:spcBef>
                <a:spcPts val="0"/>
              </a:spcBef>
            </a:pPr>
            <a:endParaRPr lang="en-US" dirty="0" smtClean="0"/>
          </a:p>
          <a:p>
            <a:pPr>
              <a:spcBef>
                <a:spcPts val="0"/>
              </a:spcBef>
              <a:buClr>
                <a:schemeClr val="tx2"/>
              </a:buClr>
            </a:pPr>
            <a:r>
              <a:rPr lang="en-US" dirty="0" smtClean="0"/>
              <a:t>We tested the </a:t>
            </a:r>
            <a:r>
              <a:rPr lang="en-US" dirty="0"/>
              <a:t>predictions of the model </a:t>
            </a:r>
            <a:r>
              <a:rPr lang="en-US" dirty="0" smtClean="0"/>
              <a:t>on </a:t>
            </a:r>
            <a:r>
              <a:rPr lang="en-US" dirty="0"/>
              <a:t>a </a:t>
            </a:r>
            <a:r>
              <a:rPr lang="en-US" dirty="0" smtClean="0"/>
              <a:t>dataset </a:t>
            </a:r>
            <a:r>
              <a:rPr lang="en-US" dirty="0"/>
              <a:t>of </a:t>
            </a:r>
            <a:r>
              <a:rPr lang="en-US" dirty="0" smtClean="0"/>
              <a:t>28 </a:t>
            </a:r>
            <a:r>
              <a:rPr lang="en-US" dirty="0"/>
              <a:t>independently operated country business units of a multinational insurance company.  </a:t>
            </a:r>
            <a:endParaRPr lang="en-US" dirty="0" smtClean="0"/>
          </a:p>
          <a:p>
            <a:pPr lvl="1">
              <a:spcBef>
                <a:spcPts val="0"/>
              </a:spcBef>
            </a:pPr>
            <a:r>
              <a:rPr lang="en-US" dirty="0" smtClean="0"/>
              <a:t>We </a:t>
            </a:r>
            <a:r>
              <a:rPr lang="en-US" dirty="0"/>
              <a:t>studied the filing of claims, the disputes over claims, the rejections of claims, and the payment of claims in this data, as well as the cost and pricing of </a:t>
            </a:r>
            <a:r>
              <a:rPr lang="en-US" dirty="0" smtClean="0"/>
              <a:t>insurance.</a:t>
            </a:r>
          </a:p>
          <a:p>
            <a:pPr lvl="1">
              <a:spcBef>
                <a:spcPts val="0"/>
              </a:spcBef>
            </a:pPr>
            <a:endParaRPr lang="en-US" dirty="0" smtClean="0"/>
          </a:p>
          <a:p>
            <a:pPr>
              <a:spcBef>
                <a:spcPts val="0"/>
              </a:spcBef>
              <a:buClr>
                <a:srgbClr val="7030A0"/>
              </a:buClr>
            </a:pPr>
            <a:r>
              <a:rPr lang="en-US" dirty="0" smtClean="0"/>
              <a:t>With </a:t>
            </a:r>
            <a:r>
              <a:rPr lang="en-US" dirty="0"/>
              <a:t>respect to trust, the evidence is broadly consistent with </a:t>
            </a:r>
            <a:r>
              <a:rPr lang="en-US" dirty="0" smtClean="0"/>
              <a:t>model’s predictions</a:t>
            </a:r>
          </a:p>
          <a:p>
            <a:pPr lvl="1">
              <a:spcBef>
                <a:spcPts val="0"/>
              </a:spcBef>
              <a:buClr>
                <a:srgbClr val="7030A0"/>
              </a:buClr>
            </a:pPr>
            <a:r>
              <a:rPr lang="en-US" dirty="0" smtClean="0"/>
              <a:t>Cultural </a:t>
            </a:r>
            <a:r>
              <a:rPr lang="en-US" dirty="0"/>
              <a:t>factors appear to shape insurance markets in economically meaningful ways, just as they shape other spheres of human activity.  </a:t>
            </a: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E6654A3-9C17-4F95-B7F9-DCD3218EEDFC}" type="slidenum">
              <a:rPr lang="en-US" smtClean="0"/>
              <a:pPr/>
              <a:t>16</a:t>
            </a:fld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Outline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763000" cy="5105400"/>
          </a:xfrm>
        </p:spPr>
        <p:txBody>
          <a:bodyPr/>
          <a:lstStyle/>
          <a:p>
            <a:pPr>
              <a:lnSpc>
                <a:spcPct val="50000"/>
              </a:lnSpc>
              <a:buClr>
                <a:schemeClr val="tx2"/>
              </a:buClr>
              <a:buNone/>
            </a:pPr>
            <a:endParaRPr lang="en-US" sz="2400" dirty="0" smtClean="0"/>
          </a:p>
          <a:p>
            <a:pPr>
              <a:buClr>
                <a:schemeClr val="tx2"/>
              </a:buClr>
              <a:buSzPct val="100000"/>
              <a:buFont typeface="+mj-lt"/>
              <a:buAutoNum type="arabicPeriod"/>
            </a:pPr>
            <a:r>
              <a:rPr lang="en-US" sz="2400" b="1" dirty="0" smtClean="0">
                <a:solidFill>
                  <a:schemeClr val="tx2"/>
                </a:solidFill>
              </a:rPr>
              <a:t>Motivation</a:t>
            </a:r>
          </a:p>
          <a:p>
            <a:pPr>
              <a:buClr>
                <a:schemeClr val="tx2"/>
              </a:buClr>
              <a:buSzPct val="100000"/>
              <a:buFont typeface="+mj-lt"/>
              <a:buAutoNum type="arabicPeriod"/>
            </a:pPr>
            <a:endParaRPr lang="en-US" sz="2400" b="1" dirty="0">
              <a:solidFill>
                <a:schemeClr val="tx2"/>
              </a:solidFill>
            </a:endParaRPr>
          </a:p>
          <a:p>
            <a:pPr>
              <a:buClr>
                <a:schemeClr val="tx2"/>
              </a:buClr>
              <a:buSzPct val="100000"/>
              <a:buFont typeface="+mj-lt"/>
              <a:buAutoNum type="arabicPeriod"/>
            </a:pPr>
            <a:r>
              <a:rPr lang="en-US" sz="2400" b="1" dirty="0" smtClean="0">
                <a:solidFill>
                  <a:schemeClr val="tx2"/>
                </a:solidFill>
              </a:rPr>
              <a:t>Insurance Data and Basic Facts</a:t>
            </a:r>
            <a:endParaRPr lang="en-US" sz="2400" dirty="0"/>
          </a:p>
          <a:p>
            <a:pPr>
              <a:buClr>
                <a:schemeClr val="tx2"/>
              </a:buClr>
              <a:buSzPct val="100000"/>
              <a:buFont typeface="+mj-lt"/>
              <a:buAutoNum type="arabicPeriod"/>
            </a:pPr>
            <a:endParaRPr lang="en-US" sz="2400" b="1" dirty="0" smtClean="0">
              <a:solidFill>
                <a:schemeClr val="tx2"/>
              </a:solidFill>
            </a:endParaRPr>
          </a:p>
          <a:p>
            <a:pPr>
              <a:buClr>
                <a:schemeClr val="tx2"/>
              </a:buClr>
              <a:buSzPct val="100000"/>
              <a:buFont typeface="+mj-lt"/>
              <a:buAutoNum type="arabicPeriod"/>
            </a:pPr>
            <a:r>
              <a:rPr lang="en-US" sz="2400" b="1" dirty="0" smtClean="0">
                <a:solidFill>
                  <a:schemeClr val="tx2"/>
                </a:solidFill>
              </a:rPr>
              <a:t>Empirical Analysis </a:t>
            </a:r>
          </a:p>
          <a:p>
            <a:pPr>
              <a:buClr>
                <a:schemeClr val="tx2"/>
              </a:buClr>
              <a:buSzPct val="100000"/>
              <a:buFont typeface="+mj-lt"/>
              <a:buAutoNum type="arabicPeriod"/>
            </a:pPr>
            <a:endParaRPr lang="en-US" sz="2400" dirty="0" smtClean="0"/>
          </a:p>
          <a:p>
            <a:pPr>
              <a:buClr>
                <a:schemeClr val="tx2"/>
              </a:buClr>
              <a:buSzPct val="100000"/>
              <a:buFont typeface="+mj-lt"/>
              <a:buAutoNum type="arabicPeriod"/>
            </a:pPr>
            <a:r>
              <a:rPr lang="en-US" sz="2400" b="1" dirty="0" smtClean="0">
                <a:solidFill>
                  <a:schemeClr val="tx2"/>
                </a:solidFill>
              </a:rPr>
              <a:t>Conclusion</a:t>
            </a:r>
            <a:endParaRPr lang="en-US" sz="2400" dirty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E6654A3-9C17-4F95-B7F9-DCD3218EEDFC}" type="slidenum">
              <a:rPr lang="en-US" smtClean="0"/>
              <a:pPr/>
              <a:t>2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096613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Motivation (1)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47800"/>
            <a:ext cx="8991600" cy="5410200"/>
          </a:xfrm>
        </p:spPr>
        <p:txBody>
          <a:bodyPr/>
          <a:lstStyle/>
          <a:p>
            <a:pPr>
              <a:spcBef>
                <a:spcPts val="0"/>
              </a:spcBef>
              <a:buClr>
                <a:schemeClr val="tx2"/>
              </a:buClr>
            </a:pPr>
            <a:r>
              <a:rPr lang="en-US" dirty="0" smtClean="0"/>
              <a:t>We assemble and analyze a new data set of Homeowner </a:t>
            </a:r>
            <a:r>
              <a:rPr lang="en-US" dirty="0"/>
              <a:t>I</a:t>
            </a:r>
            <a:r>
              <a:rPr lang="en-US" dirty="0" smtClean="0"/>
              <a:t>nsurance (HI) claims from 28 independently operated country subsidiaries of a multinational insurance company. </a:t>
            </a:r>
          </a:p>
          <a:p>
            <a:pPr marL="457200" lvl="1" indent="0">
              <a:spcBef>
                <a:spcPts val="0"/>
              </a:spcBef>
              <a:buNone/>
            </a:pPr>
            <a:endParaRPr lang="en-US" dirty="0" smtClean="0"/>
          </a:p>
          <a:p>
            <a:pPr>
              <a:spcBef>
                <a:spcPts val="0"/>
              </a:spcBef>
              <a:buClr>
                <a:schemeClr val="tx2"/>
              </a:buClr>
            </a:pPr>
            <a:r>
              <a:rPr lang="en-US" dirty="0"/>
              <a:t>D</a:t>
            </a:r>
            <a:r>
              <a:rPr lang="en-US" dirty="0" smtClean="0"/>
              <a:t>isputes </a:t>
            </a:r>
            <a:r>
              <a:rPr lang="en-US" dirty="0"/>
              <a:t>are a fundamental feature of </a:t>
            </a:r>
            <a:r>
              <a:rPr lang="en-US" dirty="0" smtClean="0"/>
              <a:t>HI </a:t>
            </a:r>
            <a:r>
              <a:rPr lang="en-US" dirty="0"/>
              <a:t>in most </a:t>
            </a:r>
            <a:r>
              <a:rPr lang="en-US" dirty="0" smtClean="0"/>
              <a:t>countries:</a:t>
            </a:r>
          </a:p>
          <a:p>
            <a:pPr lvl="1">
              <a:spcBef>
                <a:spcPts val="0"/>
              </a:spcBef>
            </a:pPr>
            <a:r>
              <a:rPr lang="en-US" dirty="0"/>
              <a:t>C</a:t>
            </a:r>
            <a:r>
              <a:rPr lang="en-US" dirty="0" smtClean="0"/>
              <a:t>lient </a:t>
            </a:r>
            <a:r>
              <a:rPr lang="en-US" dirty="0"/>
              <a:t>can falsely claim </a:t>
            </a:r>
            <a:r>
              <a:rPr lang="en-US" dirty="0" smtClean="0"/>
              <a:t>theft, represent </a:t>
            </a:r>
            <a:r>
              <a:rPr lang="en-US" dirty="0"/>
              <a:t>that damages that are </a:t>
            </a:r>
            <a:r>
              <a:rPr lang="en-US" dirty="0" smtClean="0"/>
              <a:t>his </a:t>
            </a:r>
            <a:r>
              <a:rPr lang="en-US" dirty="0"/>
              <a:t>fault </a:t>
            </a:r>
            <a:r>
              <a:rPr lang="en-US" dirty="0" smtClean="0"/>
              <a:t>are an </a:t>
            </a:r>
            <a:r>
              <a:rPr lang="en-US" dirty="0"/>
              <a:t>accident, or </a:t>
            </a:r>
            <a:r>
              <a:rPr lang="en-US" dirty="0" smtClean="0"/>
              <a:t>provide a fraudulent assessment of harm.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Insurance company can </a:t>
            </a:r>
            <a:r>
              <a:rPr lang="en-US" dirty="0"/>
              <a:t>make unreasonable </a:t>
            </a:r>
            <a:r>
              <a:rPr lang="en-US" dirty="0" smtClean="0"/>
              <a:t>documentation requests or </a:t>
            </a:r>
            <a:r>
              <a:rPr lang="en-US" dirty="0"/>
              <a:t>argue that claims are not </a:t>
            </a:r>
            <a:r>
              <a:rPr lang="en-US" dirty="0" smtClean="0"/>
              <a:t>covered.  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Claims </a:t>
            </a:r>
            <a:r>
              <a:rPr lang="en-US" dirty="0"/>
              <a:t>are often disputed, and lead to rejections or lower payments.  </a:t>
            </a:r>
          </a:p>
          <a:p>
            <a:pPr lvl="1">
              <a:spcBef>
                <a:spcPts val="0"/>
              </a:spcBef>
            </a:pPr>
            <a:r>
              <a:rPr lang="en-US" dirty="0"/>
              <a:t>Few disputes go to court (many claims are small).  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Direct transaction </a:t>
            </a:r>
            <a:r>
              <a:rPr lang="en-US" dirty="0"/>
              <a:t>costs take up about 40% of insurance </a:t>
            </a:r>
            <a:r>
              <a:rPr lang="en-US" dirty="0" smtClean="0"/>
              <a:t>revenues. </a:t>
            </a:r>
          </a:p>
          <a:p>
            <a:pPr lvl="1">
              <a:spcBef>
                <a:spcPts val="0"/>
              </a:spcBef>
            </a:pPr>
            <a:endParaRPr lang="en-US" dirty="0" smtClean="0"/>
          </a:p>
          <a:p>
            <a:pPr>
              <a:spcBef>
                <a:spcPts val="0"/>
              </a:spcBef>
              <a:buClr>
                <a:schemeClr val="tx2"/>
              </a:buClr>
            </a:pPr>
            <a:r>
              <a:rPr lang="en-US" dirty="0" smtClean="0"/>
              <a:t>Arrow </a:t>
            </a:r>
            <a:r>
              <a:rPr lang="en-US" dirty="0"/>
              <a:t>(1974) </a:t>
            </a:r>
            <a:r>
              <a:rPr lang="en-US" dirty="0" smtClean="0"/>
              <a:t>argued </a:t>
            </a:r>
            <a:r>
              <a:rPr lang="en-US" dirty="0"/>
              <a:t>that even simple economic transactions rely on trust. Societies with a norm of honest behavior should find contracting easier. </a:t>
            </a:r>
            <a:endParaRPr lang="en-US" dirty="0" smtClean="0"/>
          </a:p>
          <a:p>
            <a:pPr>
              <a:spcBef>
                <a:spcPts val="0"/>
              </a:spcBef>
              <a:buClr>
                <a:schemeClr val="tx2"/>
              </a:buClr>
            </a:pPr>
            <a:endParaRPr lang="en-US" dirty="0" smtClean="0"/>
          </a:p>
          <a:p>
            <a:pPr>
              <a:spcBef>
                <a:spcPts val="0"/>
              </a:spcBef>
              <a:buClr>
                <a:schemeClr val="tx2"/>
              </a:buClr>
            </a:pPr>
            <a:r>
              <a:rPr lang="en-US" dirty="0" smtClean="0"/>
              <a:t>So, what </a:t>
            </a:r>
            <a:r>
              <a:rPr lang="en-US" dirty="0"/>
              <a:t>is the role of trust and that the law in  a simple transaction like </a:t>
            </a:r>
            <a:r>
              <a:rPr lang="en-US" dirty="0" smtClean="0"/>
              <a:t>HI? </a:t>
            </a:r>
            <a:r>
              <a:rPr lang="en-US" dirty="0"/>
              <a:t>And, if trust matters, precisely </a:t>
            </a:r>
            <a:r>
              <a:rPr lang="en-US" dirty="0" smtClean="0"/>
              <a:t>how does </a:t>
            </a:r>
            <a:r>
              <a:rPr lang="en-US" dirty="0"/>
              <a:t>it affect contracting?   </a:t>
            </a:r>
            <a:endParaRPr lang="en-US" dirty="0" smtClean="0"/>
          </a:p>
          <a:p>
            <a:pPr>
              <a:spcBef>
                <a:spcPts val="0"/>
              </a:spcBef>
              <a:buClr>
                <a:schemeClr val="tx2"/>
              </a:buClr>
            </a:pPr>
            <a:endParaRPr lang="en-US" dirty="0" smtClean="0"/>
          </a:p>
          <a:p>
            <a:pPr>
              <a:buClr>
                <a:schemeClr val="tx2"/>
              </a:buClr>
            </a:pPr>
            <a:endParaRPr lang="en-GB" dirty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E6654A3-9C17-4F95-B7F9-DCD3218EEDFC}" type="slidenum">
              <a:rPr lang="en-US" smtClean="0"/>
              <a:pPr/>
              <a:t>3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960898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</a:pPr>
            <a:r>
              <a:rPr lang="en-US" dirty="0"/>
              <a:t>Motivation </a:t>
            </a:r>
            <a:r>
              <a:rPr lang="en-US" dirty="0" smtClean="0"/>
              <a:t>(2)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47800"/>
            <a:ext cx="8991600" cy="5410200"/>
          </a:xfrm>
        </p:spPr>
        <p:txBody>
          <a:bodyPr/>
          <a:lstStyle/>
          <a:p>
            <a:pPr>
              <a:buClr>
                <a:schemeClr val="tx2"/>
              </a:buClr>
            </a:pPr>
            <a:r>
              <a:rPr lang="en-US" dirty="0" smtClean="0"/>
              <a:t>We </a:t>
            </a:r>
            <a:r>
              <a:rPr lang="en-US" dirty="0"/>
              <a:t>address these questions by measuring 3</a:t>
            </a:r>
            <a:r>
              <a:rPr lang="en-US" dirty="0" smtClean="0"/>
              <a:t> </a:t>
            </a:r>
            <a:r>
              <a:rPr lang="en-US" dirty="0"/>
              <a:t>sets of </a:t>
            </a:r>
            <a:r>
              <a:rPr lang="en-US" dirty="0" smtClean="0"/>
              <a:t>HI outcomes:</a:t>
            </a:r>
          </a:p>
          <a:p>
            <a:pPr marL="800100" lvl="1" indent="-342900">
              <a:buSzPct val="100000"/>
              <a:buFont typeface="+mj-lt"/>
              <a:buAutoNum type="arabicPeriod"/>
            </a:pPr>
            <a:r>
              <a:rPr lang="en-US" b="1" dirty="0">
                <a:solidFill>
                  <a:schemeClr val="tx2"/>
                </a:solidFill>
              </a:rPr>
              <a:t>D</a:t>
            </a:r>
            <a:r>
              <a:rPr lang="en-US" b="1" dirty="0" smtClean="0">
                <a:solidFill>
                  <a:schemeClr val="tx2"/>
                </a:solidFill>
              </a:rPr>
              <a:t>isputes </a:t>
            </a:r>
            <a:r>
              <a:rPr lang="en-US" b="1" dirty="0">
                <a:solidFill>
                  <a:schemeClr val="tx2"/>
                </a:solidFill>
              </a:rPr>
              <a:t>in the claims </a:t>
            </a:r>
            <a:r>
              <a:rPr lang="en-US" b="1" dirty="0" smtClean="0">
                <a:solidFill>
                  <a:schemeClr val="tx2"/>
                </a:solidFill>
              </a:rPr>
              <a:t>process: </a:t>
            </a:r>
            <a:r>
              <a:rPr lang="en-US" dirty="0" smtClean="0"/>
              <a:t>how </a:t>
            </a:r>
            <a:r>
              <a:rPr lang="en-US" dirty="0"/>
              <a:t>many claims are made, the share of rejected or disputed claims, and the share of claimed value of damages that is paid. </a:t>
            </a:r>
            <a:endParaRPr lang="en-US" dirty="0" smtClean="0"/>
          </a:p>
          <a:p>
            <a:pPr marL="800100" lvl="1" indent="-342900">
              <a:buSzPct val="100000"/>
              <a:buFont typeface="+mj-lt"/>
              <a:buAutoNum type="arabicPeriod"/>
            </a:pPr>
            <a:r>
              <a:rPr lang="en-US" b="1" dirty="0" smtClean="0">
                <a:solidFill>
                  <a:schemeClr val="tx2"/>
                </a:solidFill>
              </a:rPr>
              <a:t>The </a:t>
            </a:r>
            <a:r>
              <a:rPr lang="en-US" b="1" dirty="0">
                <a:solidFill>
                  <a:schemeClr val="tx2"/>
                </a:solidFill>
              </a:rPr>
              <a:t>company’s cost structure</a:t>
            </a:r>
            <a:r>
              <a:rPr lang="en-US" dirty="0"/>
              <a:t>: the ratio of general expenses and the ratio of paid losses to total premiums in the homeownership segment. </a:t>
            </a:r>
            <a:endParaRPr lang="en-US" dirty="0" smtClean="0"/>
          </a:p>
          <a:p>
            <a:pPr marL="800100" lvl="1" indent="-342900">
              <a:buSzPct val="100000"/>
              <a:buFont typeface="+mj-lt"/>
              <a:buAutoNum type="arabicPeriod"/>
            </a:pPr>
            <a:r>
              <a:rPr lang="en-US" b="1" dirty="0">
                <a:solidFill>
                  <a:schemeClr val="tx2"/>
                </a:solidFill>
              </a:rPr>
              <a:t>Economic efficiency:</a:t>
            </a:r>
            <a:r>
              <a:rPr lang="en-US" b="1" dirty="0"/>
              <a:t> </a:t>
            </a:r>
            <a:r>
              <a:rPr lang="en-US" dirty="0"/>
              <a:t>the insurance premiums as a share of value covered and the homeowners insurance profit margin. 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We </a:t>
            </a:r>
            <a:r>
              <a:rPr lang="en-US" dirty="0"/>
              <a:t>explore how the </a:t>
            </a:r>
            <a:r>
              <a:rPr lang="en-US" u="sng" dirty="0"/>
              <a:t>same</a:t>
            </a:r>
            <a:r>
              <a:rPr lang="en-US" dirty="0"/>
              <a:t> insurance contract works across </a:t>
            </a:r>
            <a:r>
              <a:rPr lang="en-US" dirty="0" smtClean="0"/>
              <a:t>countries.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dirty="0" smtClean="0"/>
          </a:p>
          <a:p>
            <a:pPr>
              <a:buClr>
                <a:schemeClr val="tx2"/>
              </a:buClr>
            </a:pPr>
            <a:r>
              <a:rPr lang="en-US" dirty="0" smtClean="0"/>
              <a:t>Two facts:</a:t>
            </a:r>
          </a:p>
          <a:p>
            <a:pPr lvl="1"/>
            <a:r>
              <a:rPr lang="en-US" dirty="0" smtClean="0"/>
              <a:t>The share </a:t>
            </a:r>
            <a:r>
              <a:rPr lang="en-US" dirty="0"/>
              <a:t>of rejected claims </a:t>
            </a:r>
            <a:r>
              <a:rPr lang="en-US" dirty="0" smtClean="0"/>
              <a:t>averages 20% but </a:t>
            </a:r>
            <a:r>
              <a:rPr lang="en-US" dirty="0"/>
              <a:t>rises to </a:t>
            </a:r>
            <a:r>
              <a:rPr lang="en-US" dirty="0" smtClean="0"/>
              <a:t>35</a:t>
            </a:r>
            <a:r>
              <a:rPr lang="en-US" dirty="0"/>
              <a:t>% in low trust </a:t>
            </a:r>
            <a:r>
              <a:rPr lang="en-US" dirty="0" smtClean="0"/>
              <a:t>countries. </a:t>
            </a:r>
          </a:p>
          <a:p>
            <a:pPr lvl="1"/>
            <a:r>
              <a:rPr lang="en-US" dirty="0" smtClean="0"/>
              <a:t>Compensation </a:t>
            </a:r>
            <a:r>
              <a:rPr lang="en-US" dirty="0"/>
              <a:t>averages </a:t>
            </a:r>
            <a:r>
              <a:rPr lang="en-US" dirty="0" smtClean="0"/>
              <a:t>61</a:t>
            </a:r>
            <a:r>
              <a:rPr lang="en-US" dirty="0"/>
              <a:t>% of initial </a:t>
            </a:r>
            <a:r>
              <a:rPr lang="en-US" dirty="0" smtClean="0"/>
              <a:t>claims but </a:t>
            </a:r>
            <a:r>
              <a:rPr lang="en-US" dirty="0"/>
              <a:t>falls </a:t>
            </a:r>
            <a:r>
              <a:rPr lang="en-US" dirty="0" smtClean="0"/>
              <a:t>to 40</a:t>
            </a:r>
            <a:r>
              <a:rPr lang="en-US" dirty="0"/>
              <a:t>% in </a:t>
            </a:r>
            <a:r>
              <a:rPr lang="en-US" dirty="0" smtClean="0"/>
              <a:t>low </a:t>
            </a:r>
            <a:r>
              <a:rPr lang="en-US" dirty="0"/>
              <a:t>trust </a:t>
            </a:r>
            <a:r>
              <a:rPr lang="en-US" dirty="0" smtClean="0"/>
              <a:t>countries. 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DC7E8E-6804-4E59-B43D-0C5E563E1E4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7753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</a:pPr>
            <a:r>
              <a:rPr lang="en-US" dirty="0" smtClean="0"/>
              <a:t>The Model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4196" y="1524000"/>
            <a:ext cx="8763000" cy="5181600"/>
          </a:xfrm>
        </p:spPr>
        <p:txBody>
          <a:bodyPr/>
          <a:lstStyle/>
          <a:p>
            <a:pPr>
              <a:buClr>
                <a:schemeClr val="tx2"/>
              </a:buClr>
            </a:pPr>
            <a:r>
              <a:rPr lang="en-US" dirty="0" smtClean="0"/>
              <a:t>We study the role of trust in contracting in a new model with a standard risk-sharing structure. </a:t>
            </a:r>
          </a:p>
          <a:p>
            <a:pPr>
              <a:buClr>
                <a:schemeClr val="tx2"/>
              </a:buClr>
            </a:pPr>
            <a:endParaRPr lang="en-US" dirty="0" smtClean="0"/>
          </a:p>
          <a:p>
            <a:pPr>
              <a:buClr>
                <a:schemeClr val="tx2"/>
              </a:buClr>
            </a:pPr>
            <a:r>
              <a:rPr lang="en-US" dirty="0" smtClean="0"/>
              <a:t>Innovation:  Both the insurance company and the </a:t>
            </a:r>
            <a:r>
              <a:rPr lang="en-US" dirty="0" err="1" smtClean="0"/>
              <a:t>insuree</a:t>
            </a:r>
            <a:r>
              <a:rPr lang="en-US" dirty="0" smtClean="0"/>
              <a:t> can engage in opportunistic behavior and companies must bear administrative costs to deal with contentious claims. </a:t>
            </a:r>
          </a:p>
          <a:p>
            <a:pPr>
              <a:buClr>
                <a:schemeClr val="tx2"/>
              </a:buClr>
            </a:pPr>
            <a:endParaRPr lang="en-US" dirty="0" smtClean="0"/>
          </a:p>
          <a:p>
            <a:pPr>
              <a:buClr>
                <a:schemeClr val="tx2"/>
              </a:buClr>
            </a:pPr>
            <a:r>
              <a:rPr lang="en-US" dirty="0" smtClean="0"/>
              <a:t>The incentive of parties to behave opportunistically depends on the law but also on shared norms of trust. </a:t>
            </a:r>
          </a:p>
          <a:p>
            <a:pPr lvl="1"/>
            <a:r>
              <a:rPr lang="en-US" dirty="0" smtClean="0"/>
              <a:t>Psychologically costlier for individuals and firms to act </a:t>
            </a:r>
            <a:r>
              <a:rPr lang="en-US" dirty="0"/>
              <a:t>opportunistically </a:t>
            </a:r>
            <a:r>
              <a:rPr lang="en-US" dirty="0" smtClean="0"/>
              <a:t>if many </a:t>
            </a:r>
            <a:r>
              <a:rPr lang="en-US" dirty="0"/>
              <a:t>people are </a:t>
            </a:r>
            <a:r>
              <a:rPr lang="en-US" dirty="0" smtClean="0"/>
              <a:t>trustworthy.  </a:t>
            </a:r>
          </a:p>
          <a:p>
            <a:pPr lvl="1"/>
            <a:r>
              <a:rPr lang="it-IT" dirty="0" smtClean="0"/>
              <a:t>Noisy </a:t>
            </a:r>
            <a:r>
              <a:rPr lang="it-IT" dirty="0"/>
              <a:t>court verification.</a:t>
            </a:r>
            <a:endParaRPr lang="en-US" dirty="0"/>
          </a:p>
          <a:p>
            <a:pPr lvl="1"/>
            <a:endParaRPr lang="en-US" dirty="0" smtClean="0"/>
          </a:p>
          <a:p>
            <a:pPr>
              <a:buClr>
                <a:schemeClr val="tx2"/>
              </a:buClr>
            </a:pPr>
            <a:r>
              <a:rPr lang="en-US" dirty="0" smtClean="0"/>
              <a:t>We </a:t>
            </a:r>
            <a:r>
              <a:rPr lang="en-US" dirty="0"/>
              <a:t>characterize attributes of the settlement process, the cost structure, the pricing of </a:t>
            </a:r>
            <a:r>
              <a:rPr lang="en-US" dirty="0" smtClean="0"/>
              <a:t>claims</a:t>
            </a:r>
            <a:r>
              <a:rPr lang="en-US" dirty="0"/>
              <a:t>, and profits, all as a function of </a:t>
            </a:r>
            <a:r>
              <a:rPr lang="en-US" dirty="0" smtClean="0"/>
              <a:t>trust.</a:t>
            </a:r>
          </a:p>
          <a:p>
            <a:pPr lvl="1"/>
            <a:r>
              <a:rPr lang="it-IT" dirty="0" smtClean="0"/>
              <a:t>Intuition: Honesty </a:t>
            </a:r>
            <a:r>
              <a:rPr lang="it-IT" dirty="0"/>
              <a:t>prevails when the moral cost of cheating </a:t>
            </a:r>
            <a:r>
              <a:rPr lang="it-IT" dirty="0" smtClean="0"/>
              <a:t>exceeds the expected </a:t>
            </a:r>
            <a:r>
              <a:rPr lang="it-IT" dirty="0"/>
              <a:t>gain from </a:t>
            </a:r>
            <a:r>
              <a:rPr lang="it-IT" dirty="0" smtClean="0"/>
              <a:t>noisy court verification.   </a:t>
            </a: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DC7E8E-6804-4E59-B43D-0C5E563E1E4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685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latin typeface="+mn-lt"/>
              </a:rPr>
              <a:t>Main Predictions of the Model</a:t>
            </a:r>
            <a:endParaRPr lang="it-IT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686800" cy="4876800"/>
          </a:xfrm>
        </p:spPr>
        <p:txBody>
          <a:bodyPr>
            <a:noAutofit/>
          </a:bodyPr>
          <a:lstStyle/>
          <a:p>
            <a:pPr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en-US" b="1" dirty="0" smtClean="0"/>
              <a:t>Prediction 1</a:t>
            </a:r>
            <a:r>
              <a:rPr lang="en-US" dirty="0"/>
              <a:t>:</a:t>
            </a:r>
            <a:r>
              <a:rPr lang="en-US" dirty="0" smtClean="0"/>
              <a:t> </a:t>
            </a:r>
            <a:r>
              <a:rPr lang="en-US" b="1" dirty="0">
                <a:solidFill>
                  <a:schemeClr val="tx2"/>
                </a:solidFill>
              </a:rPr>
              <a:t>Higher trust reduces disputes over claims</a:t>
            </a:r>
            <a:r>
              <a:rPr lang="en-US" dirty="0" smtClean="0"/>
              <a:t>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Trust reduces: (a) claims </a:t>
            </a:r>
            <a:r>
              <a:rPr lang="en-US" dirty="0" smtClean="0"/>
              <a:t>as a share </a:t>
            </a:r>
            <a:r>
              <a:rPr lang="en-US" dirty="0"/>
              <a:t>of all contracts, and (b) share of rejected claims.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Trust increases the </a:t>
            </a:r>
            <a:r>
              <a:rPr lang="en-US" dirty="0" smtClean="0"/>
              <a:t>settlement amount </a:t>
            </a:r>
            <a:r>
              <a:rPr lang="en-US" dirty="0"/>
              <a:t>over the initial claim.  </a:t>
            </a:r>
          </a:p>
          <a:p>
            <a:pPr lvl="1">
              <a:buFont typeface="Wingdings" panose="05000000000000000000" pitchFamily="2" charset="2"/>
              <a:buChar char="q"/>
            </a:pPr>
            <a:endParaRPr lang="en-US" i="1" dirty="0"/>
          </a:p>
          <a:p>
            <a:pPr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en-US" b="1" dirty="0"/>
              <a:t>Prediction </a:t>
            </a:r>
            <a:r>
              <a:rPr lang="en-US" b="1" dirty="0" smtClean="0"/>
              <a:t>2</a:t>
            </a:r>
            <a:r>
              <a:rPr lang="en-US" i="1" dirty="0" smtClean="0"/>
              <a:t>:  </a:t>
            </a:r>
            <a:r>
              <a:rPr lang="it-IT" b="1" dirty="0">
                <a:solidFill>
                  <a:schemeClr val="tx2"/>
                </a:solidFill>
              </a:rPr>
              <a:t>Trust is more important for less verifiable claims (≈ theft claims).</a:t>
            </a:r>
          </a:p>
          <a:p>
            <a:pPr lvl="1">
              <a:buFont typeface="Wingdings" panose="05000000000000000000" pitchFamily="2" charset="2"/>
              <a:buChar char="q"/>
            </a:pPr>
            <a:endParaRPr lang="it-IT" b="1" dirty="0">
              <a:solidFill>
                <a:schemeClr val="tx2"/>
              </a:solidFill>
              <a:ea typeface="+mn-ea"/>
            </a:endParaRPr>
          </a:p>
          <a:p>
            <a:pPr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en-US" b="1" dirty="0" smtClean="0"/>
              <a:t>Prediction 3. </a:t>
            </a:r>
            <a:r>
              <a:rPr lang="en-US" b="1" dirty="0">
                <a:solidFill>
                  <a:schemeClr val="tx2"/>
                </a:solidFill>
              </a:rPr>
              <a:t>Trust reduces the costs of insurance </a:t>
            </a:r>
            <a:r>
              <a:rPr lang="en-US" b="1" dirty="0" smtClean="0">
                <a:solidFill>
                  <a:schemeClr val="tx2"/>
                </a:solidFill>
              </a:rPr>
              <a:t>companies.</a:t>
            </a:r>
            <a:endParaRPr lang="en-US" i="1" dirty="0"/>
          </a:p>
          <a:p>
            <a:pPr marL="800100" lvl="1" indent="-342900">
              <a:buFont typeface="+mj-lt"/>
              <a:buAutoNum type="arabicPeriod"/>
            </a:pPr>
            <a:r>
              <a:rPr lang="en-US" dirty="0">
                <a:sym typeface="Symbol" panose="05050102010706020507" pitchFamily="18" charset="2"/>
              </a:rPr>
              <a:t> </a:t>
            </a:r>
            <a:r>
              <a:rPr lang="en-US" dirty="0"/>
              <a:t>expense </a:t>
            </a:r>
            <a:r>
              <a:rPr lang="en-US" dirty="0" smtClean="0"/>
              <a:t>ratio (</a:t>
            </a:r>
            <a:r>
              <a:rPr lang="en-US" dirty="0" smtClean="0">
                <a:sym typeface="Symbol" panose="05050102010706020507" pitchFamily="18" charset="2"/>
              </a:rPr>
              <a:t> </a:t>
            </a:r>
            <a:r>
              <a:rPr lang="en-US" dirty="0" smtClean="0"/>
              <a:t>cost </a:t>
            </a:r>
            <a:r>
              <a:rPr lang="en-US" dirty="0"/>
              <a:t>to administer claims and </a:t>
            </a:r>
            <a:r>
              <a:rPr lang="en-US" dirty="0" smtClean="0"/>
              <a:t>find </a:t>
            </a:r>
            <a:r>
              <a:rPr lang="en-US" dirty="0"/>
              <a:t>reliable </a:t>
            </a:r>
            <a:r>
              <a:rPr lang="en-US" dirty="0" smtClean="0"/>
              <a:t>client).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>
                <a:sym typeface="Symbol" panose="05050102010706020507" pitchFamily="18" charset="2"/>
              </a:rPr>
              <a:t> </a:t>
            </a:r>
            <a:r>
              <a:rPr lang="en-US" dirty="0"/>
              <a:t>loss ratio </a:t>
            </a:r>
            <a:r>
              <a:rPr lang="en-US" dirty="0">
                <a:sym typeface="Wingdings" panose="05000000000000000000" pitchFamily="2" charset="2"/>
              </a:rPr>
              <a:t>(</a:t>
            </a:r>
            <a:r>
              <a:rPr lang="en-US" dirty="0" smtClean="0">
                <a:sym typeface="Symbol" panose="05050102010706020507" pitchFamily="18" charset="2"/>
              </a:rPr>
              <a:t> </a:t>
            </a:r>
            <a:r>
              <a:rPr lang="en-US" dirty="0"/>
              <a:t>payments of illicit </a:t>
            </a:r>
            <a:r>
              <a:rPr lang="en-US" dirty="0" smtClean="0"/>
              <a:t>claims). </a:t>
            </a:r>
            <a:endParaRPr lang="en-US" dirty="0"/>
          </a:p>
          <a:p>
            <a:pPr lvl="2">
              <a:buFont typeface="Wingdings" panose="05000000000000000000" pitchFamily="2" charset="2"/>
              <a:buChar char="q"/>
            </a:pPr>
            <a:endParaRPr lang="en-US" dirty="0" smtClean="0"/>
          </a:p>
          <a:p>
            <a:pPr>
              <a:buClr>
                <a:srgbClr val="7030A0"/>
              </a:buClr>
              <a:buFont typeface="Wingdings" panose="05000000000000000000" pitchFamily="2" charset="2"/>
              <a:buChar char="q"/>
            </a:pPr>
            <a:r>
              <a:rPr lang="en-US" b="1" dirty="0" smtClean="0"/>
              <a:t>Prediction 4. </a:t>
            </a:r>
            <a:r>
              <a:rPr lang="en-US" b="1" dirty="0" smtClean="0">
                <a:solidFill>
                  <a:schemeClr val="tx2"/>
                </a:solidFill>
              </a:rPr>
              <a:t>Trust increases economic efficiency.</a:t>
            </a:r>
            <a:endParaRPr lang="en-US" dirty="0" smtClean="0"/>
          </a:p>
          <a:p>
            <a:pPr lvl="1">
              <a:spcBef>
                <a:spcPts val="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Trust reduces the premium-to-value-insured ratio (</a:t>
            </a:r>
            <a:r>
              <a:rPr lang="en-US" dirty="0">
                <a:sym typeface="Symbol" panose="05050102010706020507" pitchFamily="18" charset="2"/>
              </a:rPr>
              <a:t> </a:t>
            </a:r>
            <a:r>
              <a:rPr lang="en-US" dirty="0"/>
              <a:t>litigation costs). </a:t>
            </a:r>
          </a:p>
          <a:p>
            <a:pPr lvl="1">
              <a:spcBef>
                <a:spcPts val="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Increases the insurer’s </a:t>
            </a:r>
            <a:r>
              <a:rPr lang="en-US" dirty="0" smtClean="0"/>
              <a:t>profit:</a:t>
            </a:r>
            <a:endParaRPr lang="en-US" dirty="0"/>
          </a:p>
          <a:p>
            <a:pPr marL="1257300" lvl="2" indent="-342900">
              <a:spcBef>
                <a:spcPts val="0"/>
              </a:spcBef>
              <a:buClrTx/>
              <a:buSzPct val="75000"/>
              <a:buFont typeface="+mj-lt"/>
              <a:buAutoNum type="arabicPeriod"/>
            </a:pPr>
            <a:r>
              <a:rPr lang="en-US" dirty="0"/>
              <a:t>Low transaction cost reduce costs for consumers, and </a:t>
            </a:r>
          </a:p>
          <a:p>
            <a:pPr marL="1257300" lvl="2" indent="-342900">
              <a:spcBef>
                <a:spcPts val="0"/>
              </a:spcBef>
              <a:buClrTx/>
              <a:buSzPct val="75000"/>
              <a:buFont typeface="+mj-lt"/>
              <a:buAutoNum type="arabicPeriod"/>
            </a:pPr>
            <a:r>
              <a:rPr lang="en-US" dirty="0" smtClean="0"/>
              <a:t>Claims </a:t>
            </a:r>
            <a:r>
              <a:rPr lang="en-US" dirty="0"/>
              <a:t>are paid, increasing demand for insurance and hence profits.</a:t>
            </a:r>
          </a:p>
          <a:p>
            <a:pPr lvl="1">
              <a:buFont typeface="Wingdings" panose="05000000000000000000" pitchFamily="2" charset="2"/>
              <a:buChar char="q"/>
            </a:pP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DC7E8E-6804-4E59-B43D-0C5E563E1E48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320757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</a:pPr>
            <a:r>
              <a:rPr lang="en-US" dirty="0" smtClean="0"/>
              <a:t>Homeowner’s </a:t>
            </a:r>
            <a:r>
              <a:rPr lang="en-US" smtClean="0"/>
              <a:t>Insurance Data</a:t>
            </a:r>
            <a:endParaRPr lang="en-US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47800"/>
            <a:ext cx="8991600" cy="5410200"/>
          </a:xfrm>
        </p:spPr>
        <p:txBody>
          <a:bodyPr/>
          <a:lstStyle/>
          <a:p>
            <a:pPr>
              <a:buClr>
                <a:schemeClr val="tx2"/>
              </a:buClr>
            </a:pPr>
            <a:r>
              <a:rPr lang="en-US" dirty="0"/>
              <a:t>HI standard contract covers protection of the home and belongings against weather, fire, theft, and liability. </a:t>
            </a:r>
            <a:endParaRPr lang="en-US" dirty="0" smtClean="0"/>
          </a:p>
          <a:p>
            <a:pPr>
              <a:buClr>
                <a:schemeClr val="tx2"/>
              </a:buClr>
            </a:pPr>
            <a:endParaRPr lang="en-US" dirty="0" smtClean="0"/>
          </a:p>
          <a:p>
            <a:pPr>
              <a:buClr>
                <a:schemeClr val="tx2"/>
              </a:buClr>
            </a:pPr>
            <a:r>
              <a:rPr lang="en-US" dirty="0" smtClean="0"/>
              <a:t>We </a:t>
            </a:r>
            <a:r>
              <a:rPr lang="en-US" dirty="0"/>
              <a:t>gather data on a standard HI contract for 28 countries during 2010-2013. </a:t>
            </a:r>
            <a:endParaRPr lang="en-US" dirty="0" smtClean="0"/>
          </a:p>
          <a:p>
            <a:pPr lvl="1"/>
            <a:r>
              <a:rPr lang="en-US" dirty="0"/>
              <a:t>I</a:t>
            </a:r>
            <a:r>
              <a:rPr lang="en-US" dirty="0" smtClean="0"/>
              <a:t>ndependently </a:t>
            </a:r>
            <a:r>
              <a:rPr lang="en-US" dirty="0"/>
              <a:t>operated country </a:t>
            </a:r>
            <a:r>
              <a:rPr lang="en-US" dirty="0" smtClean="0"/>
              <a:t>subsidiaries of a large </a:t>
            </a:r>
            <a:r>
              <a:rPr lang="en-US" dirty="0"/>
              <a:t>multinational </a:t>
            </a:r>
            <a:r>
              <a:rPr lang="en-US" dirty="0" smtClean="0"/>
              <a:t>company. </a:t>
            </a:r>
            <a:endParaRPr lang="en-US" dirty="0"/>
          </a:p>
          <a:p>
            <a:pPr lvl="2"/>
            <a:r>
              <a:rPr lang="en-US" dirty="0"/>
              <a:t>Countries on all continents and with a range of income levels, but most in Europe.</a:t>
            </a:r>
          </a:p>
          <a:p>
            <a:pPr lvl="1"/>
            <a:endParaRPr lang="en-US" dirty="0" smtClean="0"/>
          </a:p>
          <a:p>
            <a:pPr>
              <a:buClr>
                <a:srgbClr val="7030A0"/>
              </a:buClr>
            </a:pPr>
            <a:r>
              <a:rPr lang="en-US" dirty="0" smtClean="0"/>
              <a:t>Focus: How </a:t>
            </a:r>
            <a:r>
              <a:rPr lang="en-US" dirty="0"/>
              <a:t>a company adapts its pricing and claims policies to local </a:t>
            </a:r>
            <a:r>
              <a:rPr lang="en-US" dirty="0" smtClean="0"/>
              <a:t>conditions. </a:t>
            </a:r>
          </a:p>
          <a:p>
            <a:pPr lvl="1"/>
            <a:endParaRPr lang="en-US" dirty="0"/>
          </a:p>
          <a:p>
            <a:pPr>
              <a:buClr>
                <a:schemeClr val="tx2"/>
              </a:buClr>
            </a:pPr>
            <a:r>
              <a:rPr lang="en-US" dirty="0"/>
              <a:t>Two types of </a:t>
            </a:r>
            <a:r>
              <a:rPr lang="en-US" dirty="0" smtClean="0"/>
              <a:t>data:</a:t>
            </a:r>
            <a:endParaRPr lang="en-US" dirty="0"/>
          </a:p>
          <a:p>
            <a:pPr marL="800100" lvl="1" indent="-342900">
              <a:buFont typeface="+mj-lt"/>
              <a:buAutoNum type="arabicPeriod"/>
            </a:pPr>
            <a:r>
              <a:rPr lang="en-US" b="1" dirty="0" smtClean="0">
                <a:solidFill>
                  <a:schemeClr val="tx2"/>
                </a:solidFill>
              </a:rPr>
              <a:t>Business Segment </a:t>
            </a:r>
            <a:r>
              <a:rPr lang="en-US" dirty="0" smtClean="0"/>
              <a:t>(e.g. number </a:t>
            </a:r>
            <a:r>
              <a:rPr lang="en-US" dirty="0"/>
              <a:t>of claims </a:t>
            </a:r>
            <a:r>
              <a:rPr lang="en-US" dirty="0" smtClean="0"/>
              <a:t>initiated</a:t>
            </a:r>
            <a:r>
              <a:rPr lang="en-US" dirty="0"/>
              <a:t>, rejected, disputed, </a:t>
            </a:r>
            <a:r>
              <a:rPr lang="en-US" dirty="0" smtClean="0"/>
              <a:t>and settled).</a:t>
            </a:r>
            <a:endParaRPr lang="en-US" dirty="0"/>
          </a:p>
          <a:p>
            <a:pPr marL="800100" lvl="1" indent="-342900">
              <a:buFont typeface="+mj-lt"/>
              <a:buAutoNum type="arabicPeriod"/>
            </a:pPr>
            <a:r>
              <a:rPr lang="en-US" b="1" dirty="0" smtClean="0">
                <a:solidFill>
                  <a:schemeClr val="tx2"/>
                </a:solidFill>
              </a:rPr>
              <a:t>Claim </a:t>
            </a:r>
            <a:r>
              <a:rPr lang="en-US" b="1" dirty="0">
                <a:solidFill>
                  <a:schemeClr val="tx2"/>
                </a:solidFill>
              </a:rPr>
              <a:t>data </a:t>
            </a:r>
            <a:r>
              <a:rPr lang="en-US" dirty="0"/>
              <a:t>with complete file of the first 20 HI </a:t>
            </a:r>
            <a:r>
              <a:rPr lang="en-US" i="1" dirty="0"/>
              <a:t>claims</a:t>
            </a:r>
            <a:r>
              <a:rPr lang="en-US" dirty="0"/>
              <a:t> settled in 2013. </a:t>
            </a:r>
            <a:endParaRPr lang="en-US" dirty="0" smtClean="0"/>
          </a:p>
          <a:p>
            <a:pPr>
              <a:buClr>
                <a:schemeClr val="tx2"/>
              </a:buClr>
            </a:pPr>
            <a:endParaRPr lang="en-US" dirty="0" smtClean="0"/>
          </a:p>
          <a:p>
            <a:pPr>
              <a:buClr>
                <a:schemeClr val="tx2"/>
              </a:buClr>
            </a:pPr>
            <a:endParaRPr lang="en-US" dirty="0"/>
          </a:p>
          <a:p>
            <a:pPr>
              <a:buClr>
                <a:schemeClr val="tx2"/>
              </a:buClr>
            </a:pPr>
            <a:endParaRPr lang="en-US" dirty="0" smtClean="0"/>
          </a:p>
          <a:p>
            <a:endParaRPr lang="en-US" dirty="0"/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DC7E8E-6804-4E59-B43D-0C5E563E1E48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684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1028111" y="151190"/>
            <a:ext cx="7288406" cy="608385"/>
          </a:xfrm>
        </p:spPr>
        <p:txBody>
          <a:bodyPr/>
          <a:lstStyle/>
          <a:p>
            <a:pPr algn="ctr"/>
            <a:r>
              <a:rPr lang="en-US" altLang="en-US" sz="3000" dirty="0" smtClean="0"/>
              <a:t>Business Segment Data	 (T1)</a:t>
            </a:r>
          </a:p>
        </p:txBody>
      </p:sp>
      <p:sp>
        <p:nvSpPr>
          <p:cNvPr id="2969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 sz="20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 sz="20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 sz="20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 sz="20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 sz="20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ü"/>
              <a:defRPr sz="20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ü"/>
              <a:defRPr sz="20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ü"/>
              <a:defRPr sz="20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ü"/>
              <a:defRPr sz="20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89AFD957-8301-404E-A55F-AA6A0547C0C7}" type="slidenum">
              <a:rPr lang="en-US" altLang="en-US" sz="1000" smtClean="0">
                <a:latin typeface="Verdana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en-US" sz="1000" smtClean="0">
              <a:latin typeface="Verdana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7422780"/>
              </p:ext>
            </p:extLst>
          </p:nvPr>
        </p:nvGraphicFramePr>
        <p:xfrm>
          <a:off x="589774" y="3943520"/>
          <a:ext cx="7910930" cy="211269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871894">
                  <a:extLst>
                    <a:ext uri="{9D8B030D-6E8A-4147-A177-3AD203B41FA5}">
                      <a16:colId xmlns:a16="http://schemas.microsoft.com/office/drawing/2014/main" val="3738554003"/>
                    </a:ext>
                  </a:extLst>
                </a:gridCol>
                <a:gridCol w="1026806">
                  <a:extLst>
                    <a:ext uri="{9D8B030D-6E8A-4147-A177-3AD203B41FA5}">
                      <a16:colId xmlns:a16="http://schemas.microsoft.com/office/drawing/2014/main" val="3041288705"/>
                    </a:ext>
                  </a:extLst>
                </a:gridCol>
                <a:gridCol w="858890">
                  <a:extLst>
                    <a:ext uri="{9D8B030D-6E8A-4147-A177-3AD203B41FA5}">
                      <a16:colId xmlns:a16="http://schemas.microsoft.com/office/drawing/2014/main" val="1289072517"/>
                    </a:ext>
                  </a:extLst>
                </a:gridCol>
                <a:gridCol w="858890">
                  <a:extLst>
                    <a:ext uri="{9D8B030D-6E8A-4147-A177-3AD203B41FA5}">
                      <a16:colId xmlns:a16="http://schemas.microsoft.com/office/drawing/2014/main" val="587195971"/>
                    </a:ext>
                  </a:extLst>
                </a:gridCol>
                <a:gridCol w="858890">
                  <a:extLst>
                    <a:ext uri="{9D8B030D-6E8A-4147-A177-3AD203B41FA5}">
                      <a16:colId xmlns:a16="http://schemas.microsoft.com/office/drawing/2014/main" val="2084683439"/>
                    </a:ext>
                  </a:extLst>
                </a:gridCol>
                <a:gridCol w="858890">
                  <a:extLst>
                    <a:ext uri="{9D8B030D-6E8A-4147-A177-3AD203B41FA5}">
                      <a16:colId xmlns:a16="http://schemas.microsoft.com/office/drawing/2014/main" val="798646631"/>
                    </a:ext>
                  </a:extLst>
                </a:gridCol>
                <a:gridCol w="858890">
                  <a:extLst>
                    <a:ext uri="{9D8B030D-6E8A-4147-A177-3AD203B41FA5}">
                      <a16:colId xmlns:a16="http://schemas.microsoft.com/office/drawing/2014/main" val="3060128455"/>
                    </a:ext>
                  </a:extLst>
                </a:gridCol>
                <a:gridCol w="858890">
                  <a:extLst>
                    <a:ext uri="{9D8B030D-6E8A-4147-A177-3AD203B41FA5}">
                      <a16:colId xmlns:a16="http://schemas.microsoft.com/office/drawing/2014/main" val="3958034395"/>
                    </a:ext>
                  </a:extLst>
                </a:gridCol>
                <a:gridCol w="858890">
                  <a:extLst>
                    <a:ext uri="{9D8B030D-6E8A-4147-A177-3AD203B41FA5}">
                      <a16:colId xmlns:a16="http://schemas.microsoft.com/office/drawing/2014/main" val="1678127582"/>
                    </a:ext>
                  </a:extLst>
                </a:gridCol>
              </a:tblGrid>
              <a:tr h="21473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effectLst/>
                        </a:rPr>
                        <a:t>(1)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065" marR="55065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effectLst/>
                        </a:rPr>
                        <a:t>(2)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065" marR="55065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effectLst/>
                        </a:rPr>
                        <a:t>(3)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065" marR="55065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effectLst/>
                        </a:rPr>
                        <a:t>(4)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065" marR="55065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effectLst/>
                        </a:rPr>
                        <a:t>(5)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065" marR="55065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effectLst/>
                        </a:rPr>
                        <a:t>(6)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065" marR="55065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effectLst/>
                        </a:rPr>
                        <a:t>(7)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065" marR="55065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effectLst/>
                        </a:rPr>
                        <a:t>(8)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065" marR="55065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4864361"/>
                  </a:ext>
                </a:extLst>
              </a:tr>
              <a:tr h="79571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Country</a:t>
                      </a:r>
                      <a:endParaRPr lang="en-US" sz="11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effectLst/>
                        </a:rPr>
                        <a:t>Value claimed </a:t>
                      </a:r>
                      <a:endParaRPr lang="en-US" sz="1100" kern="1200" dirty="0" smtClean="0">
                        <a:effectLst/>
                      </a:endParaRPr>
                    </a:p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effectLst/>
                        </a:rPr>
                        <a:t>by </a:t>
                      </a:r>
                      <a:r>
                        <a:rPr lang="en-US" sz="1100" kern="1200" dirty="0">
                          <a:effectLst/>
                        </a:rPr>
                        <a:t>insured (</a:t>
                      </a:r>
                      <a:r>
                        <a:rPr lang="en-US" sz="1100" kern="1200" dirty="0" smtClean="0">
                          <a:effectLst/>
                        </a:rPr>
                        <a:t>USD)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55065" marR="5506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effectLst/>
                        </a:rPr>
                        <a:t>Claims </a:t>
                      </a:r>
                      <a:r>
                        <a:rPr lang="en-US" sz="1100" kern="1200" dirty="0" smtClean="0">
                          <a:effectLst/>
                        </a:rPr>
                        <a:t>&lt; monthly wage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55065" marR="5506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effectLst/>
                        </a:rPr>
                        <a:t>Claims Fully Rejected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55065" marR="5506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effectLst/>
                        </a:rPr>
                        <a:t>Claimant Disputed </a:t>
                      </a:r>
                      <a:r>
                        <a:rPr lang="en-US" sz="1100" kern="1200" dirty="0">
                          <a:effectLst/>
                        </a:rPr>
                        <a:t>Decision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55065" marR="5506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effectLst/>
                        </a:rPr>
                        <a:t>Settlement &lt;  Net Assessed Value 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55065" marR="5506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effectLst/>
                        </a:rPr>
                        <a:t>Settlement /</a:t>
                      </a:r>
                      <a:br>
                        <a:rPr lang="en-US" sz="1100" kern="1200" dirty="0">
                          <a:effectLst/>
                        </a:rPr>
                      </a:br>
                      <a:r>
                        <a:rPr lang="en-US" sz="1100" kern="1200" dirty="0">
                          <a:effectLst/>
                        </a:rPr>
                        <a:t>Initial </a:t>
                      </a:r>
                      <a:r>
                        <a:rPr lang="en-US" sz="1100" kern="1200" dirty="0" smtClean="0">
                          <a:effectLst/>
                        </a:rPr>
                        <a:t>Claim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55065" marR="5506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effectLst/>
                        </a:rPr>
                        <a:t>Final Proposal Days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55065" marR="5506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 smtClean="0">
                          <a:effectLst/>
                        </a:rPr>
                        <a:t>Premium</a:t>
                      </a:r>
                      <a:r>
                        <a:rPr lang="en-US" sz="1100" kern="1200" baseline="0" dirty="0" smtClean="0">
                          <a:effectLst/>
                        </a:rPr>
                        <a:t> to Sum Insured</a:t>
                      </a:r>
                      <a:r>
                        <a:rPr lang="en-US" sz="1100" kern="1200" dirty="0" smtClean="0">
                          <a:effectLst/>
                        </a:rPr>
                        <a:t> 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55065" marR="5506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3765204"/>
                  </a:ext>
                </a:extLst>
              </a:tr>
              <a:tr h="18277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3607815"/>
                  </a:ext>
                </a:extLst>
              </a:tr>
              <a:tr h="18277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Netherlands</a:t>
                      </a:r>
                      <a:endParaRPr lang="en-US" sz="11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2,236</a:t>
                      </a: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0.50</a:t>
                      </a: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0.10</a:t>
                      </a: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0.10</a:t>
                      </a: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0.30</a:t>
                      </a: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0.92</a:t>
                      </a: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58.17</a:t>
                      </a: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0.04%</a:t>
                      </a: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99044360"/>
                  </a:ext>
                </a:extLst>
              </a:tr>
              <a:tr h="18277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>
                    <a:lnT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505995850"/>
                  </a:ext>
                </a:extLst>
              </a:tr>
              <a:tr h="18277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Poland</a:t>
                      </a:r>
                      <a:endParaRPr lang="en-US" sz="11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285</a:t>
                      </a:r>
                      <a:endParaRPr lang="en-US" sz="1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0.55</a:t>
                      </a: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0.35</a:t>
                      </a: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0.65</a:t>
                      </a: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0.85</a:t>
                      </a: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0.37</a:t>
                      </a: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152.82</a:t>
                      </a: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0.10%</a:t>
                      </a: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/>
                </a:tc>
                <a:extLst>
                  <a:ext uri="{0D108BD9-81ED-4DB2-BD59-A6C34878D82A}">
                    <a16:rowId xmlns:a16="http://schemas.microsoft.com/office/drawing/2014/main" val="2128756035"/>
                  </a:ext>
                </a:extLst>
              </a:tr>
              <a:tr h="18277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680707"/>
                  </a:ext>
                </a:extLst>
              </a:tr>
              <a:tr h="18838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Mean</a:t>
                      </a:r>
                      <a:endParaRPr lang="en-US" sz="1100" b="0" dirty="0">
                        <a:solidFill>
                          <a:schemeClr val="tx2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1,063</a:t>
                      </a:r>
                      <a:endParaRPr lang="en-US" sz="11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0.64</a:t>
                      </a:r>
                      <a:endParaRPr lang="en-US" sz="11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0.23</a:t>
                      </a:r>
                      <a:endParaRPr lang="en-US" sz="11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0.33</a:t>
                      </a:r>
                      <a:endParaRPr lang="en-US" sz="11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0.47</a:t>
                      </a:r>
                      <a:endParaRPr lang="en-US" sz="11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0.61</a:t>
                      </a:r>
                      <a:endParaRPr lang="en-US" sz="11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138.01</a:t>
                      </a:r>
                      <a:endParaRPr lang="en-US" sz="11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0.12%</a:t>
                      </a:r>
                      <a:endParaRPr lang="en-US" sz="11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589398"/>
                  </a:ext>
                </a:extLst>
              </a:tr>
            </a:tbl>
          </a:graphicData>
        </a:graphic>
      </p:graphicFrame>
      <p:sp>
        <p:nvSpPr>
          <p:cNvPr id="9" name="Title 1"/>
          <p:cNvSpPr txBox="1">
            <a:spLocks/>
          </p:cNvSpPr>
          <p:nvPr/>
        </p:nvSpPr>
        <p:spPr bwMode="auto">
          <a:xfrm>
            <a:off x="255654" y="3271127"/>
            <a:ext cx="886145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/>
            <a:r>
              <a:rPr lang="en-US" altLang="en-US" sz="3000" kern="0" dirty="0" smtClean="0"/>
              <a:t>Claims Data (T2)</a:t>
            </a:r>
            <a:r>
              <a:rPr lang="en-US" altLang="en-US" kern="0" dirty="0" smtClean="0"/>
              <a:t>	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1295400"/>
            <a:ext cx="8756678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4551064"/>
              </p:ext>
            </p:extLst>
          </p:nvPr>
        </p:nvGraphicFramePr>
        <p:xfrm>
          <a:off x="865575" y="1066800"/>
          <a:ext cx="7635127" cy="1910177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955063">
                  <a:extLst>
                    <a:ext uri="{9D8B030D-6E8A-4147-A177-3AD203B41FA5}">
                      <a16:colId xmlns:a16="http://schemas.microsoft.com/office/drawing/2014/main" val="371723307"/>
                    </a:ext>
                  </a:extLst>
                </a:gridCol>
                <a:gridCol w="1113344">
                  <a:extLst>
                    <a:ext uri="{9D8B030D-6E8A-4147-A177-3AD203B41FA5}">
                      <a16:colId xmlns:a16="http://schemas.microsoft.com/office/drawing/2014/main" val="3408156043"/>
                    </a:ext>
                  </a:extLst>
                </a:gridCol>
                <a:gridCol w="1113344">
                  <a:extLst>
                    <a:ext uri="{9D8B030D-6E8A-4147-A177-3AD203B41FA5}">
                      <a16:colId xmlns:a16="http://schemas.microsoft.com/office/drawing/2014/main" val="1446965605"/>
                    </a:ext>
                  </a:extLst>
                </a:gridCol>
                <a:gridCol w="1113344">
                  <a:extLst>
                    <a:ext uri="{9D8B030D-6E8A-4147-A177-3AD203B41FA5}">
                      <a16:colId xmlns:a16="http://schemas.microsoft.com/office/drawing/2014/main" val="1910705270"/>
                    </a:ext>
                  </a:extLst>
                </a:gridCol>
                <a:gridCol w="1113344">
                  <a:extLst>
                    <a:ext uri="{9D8B030D-6E8A-4147-A177-3AD203B41FA5}">
                      <a16:colId xmlns:a16="http://schemas.microsoft.com/office/drawing/2014/main" val="342035491"/>
                    </a:ext>
                  </a:extLst>
                </a:gridCol>
                <a:gridCol w="1113344">
                  <a:extLst>
                    <a:ext uri="{9D8B030D-6E8A-4147-A177-3AD203B41FA5}">
                      <a16:colId xmlns:a16="http://schemas.microsoft.com/office/drawing/2014/main" val="3301160530"/>
                    </a:ext>
                  </a:extLst>
                </a:gridCol>
                <a:gridCol w="1113344">
                  <a:extLst>
                    <a:ext uri="{9D8B030D-6E8A-4147-A177-3AD203B41FA5}">
                      <a16:colId xmlns:a16="http://schemas.microsoft.com/office/drawing/2014/main" val="963831158"/>
                    </a:ext>
                  </a:extLst>
                </a:gridCol>
              </a:tblGrid>
              <a:tr h="1765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Claims</a:t>
                      </a:r>
                      <a:endParaRPr lang="en-US" sz="11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Costs</a:t>
                      </a:r>
                      <a:endParaRPr lang="en-US" sz="11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98968467"/>
                  </a:ext>
                </a:extLst>
              </a:tr>
              <a:tr h="1765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(1)</a:t>
                      </a:r>
                      <a:endParaRPr lang="en-US" sz="11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(2)</a:t>
                      </a:r>
                      <a:endParaRPr lang="en-US" sz="11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(3)</a:t>
                      </a:r>
                      <a:endParaRPr lang="en-US" sz="11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(4)</a:t>
                      </a:r>
                      <a:endParaRPr lang="en-US" sz="11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(5)</a:t>
                      </a:r>
                      <a:endParaRPr lang="en-US" sz="11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(6)</a:t>
                      </a:r>
                      <a:endParaRPr lang="en-US" sz="11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7843733"/>
                  </a:ext>
                </a:extLst>
              </a:tr>
              <a:tr h="1765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Country</a:t>
                      </a:r>
                      <a:endParaRPr lang="en-US" sz="11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Claims</a:t>
                      </a:r>
                      <a:r>
                        <a:rPr lang="en-US" sz="1100" b="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policies</a:t>
                      </a:r>
                      <a:endParaRPr lang="en-US" sz="11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Rejected Claims / Claims</a:t>
                      </a:r>
                      <a:endParaRPr lang="en-US" sz="11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Settlement</a:t>
                      </a:r>
                      <a:r>
                        <a:rPr lang="en-US" sz="1100" b="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Days</a:t>
                      </a:r>
                      <a:endParaRPr lang="en-US" sz="11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Expense</a:t>
                      </a:r>
                      <a:r>
                        <a:rPr lang="en-US" sz="1100" b="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Ratio</a:t>
                      </a:r>
                      <a:endParaRPr lang="en-US" sz="11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Loss Ratio</a:t>
                      </a:r>
                      <a:endParaRPr lang="en-US" sz="11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Profit</a:t>
                      </a:r>
                      <a:r>
                        <a:rPr lang="en-US" sz="1100" b="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Margin</a:t>
                      </a:r>
                      <a:endParaRPr lang="en-US" sz="11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15084873"/>
                  </a:ext>
                </a:extLst>
              </a:tr>
              <a:tr h="18098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effectLst/>
                          <a:latin typeface="+mj-lt"/>
                        </a:rPr>
                        <a:t> </a:t>
                      </a:r>
                      <a:endParaRPr lang="en-US" sz="11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</a:rPr>
                        <a:t> </a:t>
                      </a: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</a:rPr>
                        <a:t> </a:t>
                      </a: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j-lt"/>
                        </a:rPr>
                        <a:t> </a:t>
                      </a:r>
                      <a:endParaRPr lang="en-US" sz="1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</a:rPr>
                        <a:t> </a:t>
                      </a: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</a:rPr>
                        <a:t> </a:t>
                      </a: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</a:rPr>
                        <a:t> </a:t>
                      </a: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8917083"/>
                  </a:ext>
                </a:extLst>
              </a:tr>
              <a:tr h="1765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effectLst/>
                          <a:latin typeface="+mj-lt"/>
                        </a:rPr>
                        <a:t>Netherlands</a:t>
                      </a:r>
                      <a:endParaRPr lang="en-US" sz="11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</a:rPr>
                        <a:t>0.07</a:t>
                      </a: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</a:rPr>
                        <a:t>0.07</a:t>
                      </a: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</a:rPr>
                        <a:t>66.0</a:t>
                      </a: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</a:rPr>
                        <a:t>0.31</a:t>
                      </a: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</a:rPr>
                        <a:t>0.27</a:t>
                      </a: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</a:rPr>
                        <a:t>0.32</a:t>
                      </a: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0988396"/>
                  </a:ext>
                </a:extLst>
              </a:tr>
              <a:tr h="1765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8668725"/>
                  </a:ext>
                </a:extLst>
              </a:tr>
              <a:tr h="1765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effectLst/>
                          <a:latin typeface="+mj-lt"/>
                        </a:rPr>
                        <a:t>Poland</a:t>
                      </a:r>
                      <a:endParaRPr lang="en-US" sz="11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065" marR="5506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</a:rPr>
                        <a:t>0.18</a:t>
                      </a: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</a:rPr>
                        <a:t>0.24</a:t>
                      </a: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</a:rPr>
                        <a:t>121.5</a:t>
                      </a: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j-lt"/>
                        </a:rPr>
                        <a:t>0.40</a:t>
                      </a:r>
                      <a:endParaRPr lang="en-US" sz="1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</a:rPr>
                        <a:t>0.52</a:t>
                      </a: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</a:rPr>
                        <a:t>0.07</a:t>
                      </a: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164189"/>
                  </a:ext>
                </a:extLst>
              </a:tr>
              <a:tr h="1765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0" dirty="0">
                        <a:solidFill>
                          <a:srgbClr val="FF000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813" marR="418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5055716"/>
                  </a:ext>
                </a:extLst>
              </a:tr>
              <a:tr h="294094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Mean</a:t>
                      </a:r>
                    </a:p>
                  </a:txBody>
                  <a:tcPr marL="41813" marR="41813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0.17</a:t>
                      </a:r>
                    </a:p>
                  </a:txBody>
                  <a:tcPr marL="41813" marR="41813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0.20</a:t>
                      </a:r>
                    </a:p>
                  </a:txBody>
                  <a:tcPr marL="41813" marR="41813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121.2</a:t>
                      </a:r>
                    </a:p>
                  </a:txBody>
                  <a:tcPr marL="41813" marR="41813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0.41</a:t>
                      </a:r>
                    </a:p>
                  </a:txBody>
                  <a:tcPr marL="41813" marR="41813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0.49</a:t>
                      </a:r>
                    </a:p>
                  </a:txBody>
                  <a:tcPr marL="41813" marR="41813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0.07</a:t>
                      </a:r>
                    </a:p>
                  </a:txBody>
                  <a:tcPr marL="41813" marR="41813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697240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991370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86800" cy="865187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200" b="1" dirty="0" smtClean="0"/>
              <a:t>Homeowner’s Insurance and Trust (T4)</a:t>
            </a:r>
            <a:br>
              <a:rPr lang="en-US" sz="3200" b="1" dirty="0" smtClean="0"/>
            </a:br>
            <a:r>
              <a:rPr lang="en-US" sz="2400" b="1" dirty="0" smtClean="0"/>
              <a:t>Panel A: Business Segment Data</a:t>
            </a:r>
            <a:r>
              <a:rPr lang="en-US" sz="3200" dirty="0" smtClean="0"/>
              <a:t>	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EDE2ED-5C53-4653-852D-87BEEA7FC18D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330959"/>
              </p:ext>
            </p:extLst>
          </p:nvPr>
        </p:nvGraphicFramePr>
        <p:xfrm>
          <a:off x="457200" y="1371601"/>
          <a:ext cx="8229600" cy="51815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1896">
                  <a:extLst>
                    <a:ext uri="{9D8B030D-6E8A-4147-A177-3AD203B41FA5}">
                      <a16:colId xmlns:a16="http://schemas.microsoft.com/office/drawing/2014/main" val="3823237034"/>
                    </a:ext>
                  </a:extLst>
                </a:gridCol>
                <a:gridCol w="1847125">
                  <a:extLst>
                    <a:ext uri="{9D8B030D-6E8A-4147-A177-3AD203B41FA5}">
                      <a16:colId xmlns:a16="http://schemas.microsoft.com/office/drawing/2014/main" val="1299386415"/>
                    </a:ext>
                  </a:extLst>
                </a:gridCol>
                <a:gridCol w="2357412">
                  <a:extLst>
                    <a:ext uri="{9D8B030D-6E8A-4147-A177-3AD203B41FA5}">
                      <a16:colId xmlns:a16="http://schemas.microsoft.com/office/drawing/2014/main" val="1040630968"/>
                    </a:ext>
                  </a:extLst>
                </a:gridCol>
                <a:gridCol w="1943167">
                  <a:extLst>
                    <a:ext uri="{9D8B030D-6E8A-4147-A177-3AD203B41FA5}">
                      <a16:colId xmlns:a16="http://schemas.microsoft.com/office/drawing/2014/main" val="1857027559"/>
                    </a:ext>
                  </a:extLst>
                </a:gridCol>
              </a:tblGrid>
              <a:tr h="75681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Claims / Policies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Rejected Claims </a:t>
                      </a:r>
                      <a:r>
                        <a:rPr lang="en-US" sz="1500" dirty="0" smtClean="0">
                          <a:effectLst/>
                        </a:rPr>
                        <a:t>/ Claims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Ln Settlement Days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83680718"/>
                  </a:ext>
                </a:extLst>
              </a:tr>
              <a:tr h="32681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(1)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(2)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(3)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134906675"/>
                  </a:ext>
                </a:extLst>
              </a:tr>
              <a:tr h="4112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Ln </a:t>
                      </a:r>
                      <a:r>
                        <a:rPr lang="en-US" sz="1500" dirty="0" err="1" smtClean="0">
                          <a:effectLst/>
                        </a:rPr>
                        <a:t>GDPpc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0.0750</a:t>
                      </a:r>
                      <a:r>
                        <a:rPr lang="en-US" sz="1500" baseline="30000" dirty="0">
                          <a:effectLst/>
                        </a:rPr>
                        <a:t>a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0.0219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0.3048</a:t>
                      </a:r>
                      <a:r>
                        <a:rPr lang="en-US" sz="1500" baseline="30000">
                          <a:effectLst/>
                        </a:rPr>
                        <a:t>b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523407589"/>
                  </a:ext>
                </a:extLst>
              </a:tr>
              <a:tr h="34555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[0.017]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[0.020]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[0.135]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9670407"/>
                  </a:ext>
                </a:extLst>
              </a:tr>
              <a:tr h="4112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Trust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-0.2393</a:t>
                      </a:r>
                      <a:r>
                        <a:rPr lang="en-US" sz="1500" baseline="30000">
                          <a:effectLst/>
                        </a:rPr>
                        <a:t>b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-0.4296</a:t>
                      </a:r>
                      <a:r>
                        <a:rPr lang="en-US" sz="1500" baseline="30000" dirty="0">
                          <a:effectLst/>
                        </a:rPr>
                        <a:t>a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-1.8058</a:t>
                      </a:r>
                      <a:r>
                        <a:rPr lang="en-US" sz="1500" baseline="30000">
                          <a:effectLst/>
                        </a:rPr>
                        <a:t>c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148482974"/>
                  </a:ext>
                </a:extLst>
              </a:tr>
              <a:tr h="34555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[0.093]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[0.150]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[1.011]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680610970"/>
                  </a:ext>
                </a:extLst>
              </a:tr>
              <a:tr h="39543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Ln Check Collection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0.0546</a:t>
                      </a:r>
                      <a:r>
                        <a:rPr lang="en-US" sz="1500" baseline="30000">
                          <a:effectLst/>
                        </a:rPr>
                        <a:t>b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-0.0050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0.2411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639785257"/>
                  </a:ext>
                </a:extLst>
              </a:tr>
              <a:tr h="34555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[0.022]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[0.020]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[0.166]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639472855"/>
                  </a:ext>
                </a:extLst>
              </a:tr>
              <a:tr h="39543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Constant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-0.8073</a:t>
                      </a:r>
                      <a:r>
                        <a:rPr lang="en-US" sz="1500" baseline="30000">
                          <a:effectLst/>
                        </a:rPr>
                        <a:t>a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0.1215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0.8268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667678998"/>
                  </a:ext>
                </a:extLst>
              </a:tr>
              <a:tr h="34555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[0.189]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[0.219]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[1.572]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443514770"/>
                  </a:ext>
                </a:extLst>
              </a:tr>
              <a:tr h="34555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 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351377678"/>
                  </a:ext>
                </a:extLst>
              </a:tr>
              <a:tr h="34555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Observations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25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25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25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061184836"/>
                  </a:ext>
                </a:extLst>
              </a:tr>
              <a:tr h="4112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Adj R</a:t>
                      </a:r>
                      <a:r>
                        <a:rPr lang="en-US" sz="1500" baseline="30000">
                          <a:effectLst/>
                        </a:rPr>
                        <a:t>2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53.6%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31.1%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29.7%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956004487"/>
                  </a:ext>
                </a:extLst>
              </a:tr>
            </a:tbl>
          </a:graphicData>
        </a:graphic>
      </p:graphicFrame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456566" y="1751807"/>
            <a:ext cx="13969850" cy="811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vel">
  <a:themeElements>
    <a:clrScheme name="Custom 2">
      <a:dk1>
        <a:srgbClr val="000000"/>
      </a:dk1>
      <a:lt1>
        <a:srgbClr val="FFFFFF"/>
      </a:lt1>
      <a:dk2>
        <a:srgbClr val="333399"/>
      </a:dk2>
      <a:lt2>
        <a:srgbClr val="FFFF00"/>
      </a:lt2>
      <a:accent1>
        <a:srgbClr val="00B0F0"/>
      </a:accent1>
      <a:accent2>
        <a:srgbClr val="00B0F0"/>
      </a:accent2>
      <a:accent3>
        <a:srgbClr val="FFFFFF"/>
      </a:accent3>
      <a:accent4>
        <a:srgbClr val="000000"/>
      </a:accent4>
      <a:accent5>
        <a:srgbClr val="00B0F0"/>
      </a:accent5>
      <a:accent6>
        <a:srgbClr val="00B0F0"/>
      </a:accent6>
      <a:hlink>
        <a:srgbClr val="333399"/>
      </a:hlink>
      <a:folHlink>
        <a:srgbClr val="333399"/>
      </a:folHlink>
    </a:clrScheme>
    <a:fontScheme name="Level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20808</TotalTime>
  <Words>1888</Words>
  <Application>Microsoft Office PowerPoint</Application>
  <PresentationFormat>On-screen Show (4:3)</PresentationFormat>
  <Paragraphs>508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Symbol</vt:lpstr>
      <vt:lpstr>Times New Roman</vt:lpstr>
      <vt:lpstr>Verdana</vt:lpstr>
      <vt:lpstr>Wingdings</vt:lpstr>
      <vt:lpstr>Level</vt:lpstr>
      <vt:lpstr>Trust and Insurance Contracts</vt:lpstr>
      <vt:lpstr>Outline</vt:lpstr>
      <vt:lpstr>Motivation (1)</vt:lpstr>
      <vt:lpstr>Motivation (2)</vt:lpstr>
      <vt:lpstr>The Model</vt:lpstr>
      <vt:lpstr>Main Predictions of the Model</vt:lpstr>
      <vt:lpstr>Homeowner’s Insurance Data</vt:lpstr>
      <vt:lpstr>Business Segment Data  (T1)</vt:lpstr>
      <vt:lpstr>Homeowner’s Insurance and Trust (T4) Panel A: Business Segment Data </vt:lpstr>
      <vt:lpstr>Homeowner’s Insurance and Trust (T4) Panel B: Claims Data </vt:lpstr>
      <vt:lpstr>Claims Fully Rejected, Trust and Ln Check Collection (F1)</vt:lpstr>
      <vt:lpstr>Homeowner’s Insurance  Theft and Non-Theft Claims   (T5) </vt:lpstr>
      <vt:lpstr>Theft Claims, Trust and Ln Check Collection (F2)</vt:lpstr>
      <vt:lpstr>Claims Fully Rejected, Trust and Ln Check Collection (F3)</vt:lpstr>
      <vt:lpstr>Homeowner’s Insurance  Cost, Prices and Margins  (T6) </vt:lpstr>
      <vt:lpstr>Conclusion</vt:lpstr>
    </vt:vector>
  </TitlesOfParts>
  <Company>Dartmouth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Diageo plc</dc:title>
  <dc:creator>Rafael La Porta</dc:creator>
  <cp:lastModifiedBy>LOPEZ DE SILANES Florencio</cp:lastModifiedBy>
  <cp:revision>475</cp:revision>
  <dcterms:created xsi:type="dcterms:W3CDTF">2005-03-17T02:07:16Z</dcterms:created>
  <dcterms:modified xsi:type="dcterms:W3CDTF">2020-07-08T14:40:05Z</dcterms:modified>
</cp:coreProperties>
</file>