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9" r:id="rId4"/>
    <p:sldId id="311" r:id="rId5"/>
    <p:sldId id="312" r:id="rId6"/>
    <p:sldId id="320" r:id="rId7"/>
    <p:sldId id="269" r:id="rId8"/>
    <p:sldId id="328" r:id="rId9"/>
    <p:sldId id="300" r:id="rId10"/>
    <p:sldId id="301" r:id="rId11"/>
    <p:sldId id="276" r:id="rId12"/>
    <p:sldId id="321" r:id="rId13"/>
    <p:sldId id="302" r:id="rId14"/>
    <p:sldId id="303" r:id="rId15"/>
    <p:sldId id="322" r:id="rId16"/>
    <p:sldId id="298" r:id="rId17"/>
    <p:sldId id="261" r:id="rId18"/>
    <p:sldId id="262" r:id="rId19"/>
    <p:sldId id="299" r:id="rId20"/>
    <p:sldId id="323" r:id="rId21"/>
    <p:sldId id="324" r:id="rId22"/>
    <p:sldId id="313" r:id="rId23"/>
    <p:sldId id="314" r:id="rId24"/>
    <p:sldId id="285" r:id="rId25"/>
    <p:sldId id="327" r:id="rId26"/>
    <p:sldId id="292" r:id="rId27"/>
    <p:sldId id="315" r:id="rId28"/>
    <p:sldId id="316" r:id="rId29"/>
    <p:sldId id="319" r:id="rId30"/>
    <p:sldId id="325" r:id="rId31"/>
    <p:sldId id="317" r:id="rId32"/>
    <p:sldId id="318" r:id="rId33"/>
    <p:sldId id="32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63"/>
    <p:restoredTop sz="94558"/>
  </p:normalViewPr>
  <p:slideViewPr>
    <p:cSldViewPr snapToGrid="0" snapToObjects="1">
      <p:cViewPr varScale="1">
        <p:scale>
          <a:sx n="113" d="100"/>
          <a:sy n="113" d="100"/>
        </p:scale>
        <p:origin x="208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Sheet1!$A$10:$A$13</c:f>
              <c:strCache>
                <c:ptCount val="4"/>
                <c:pt idx="0">
                  <c:v>Technical issues</c:v>
                </c:pt>
                <c:pt idx="1">
                  <c:v>Unaware / don't know how</c:v>
                </c:pt>
                <c:pt idx="2">
                  <c:v>No money</c:v>
                </c:pt>
                <c:pt idx="3">
                  <c:v>Lack of water</c:v>
                </c:pt>
              </c:strCache>
            </c:strRef>
          </c:cat>
          <c:val>
            <c:numRef>
              <c:f>Sheet1!$B$10:$B$13</c:f>
              <c:numCache>
                <c:formatCode>0%</c:formatCode>
                <c:ptCount val="4"/>
                <c:pt idx="0">
                  <c:v>3.5999999999999997E-2</c:v>
                </c:pt>
                <c:pt idx="1">
                  <c:v>0.15</c:v>
                </c:pt>
                <c:pt idx="2">
                  <c:v>0.2</c:v>
                </c:pt>
                <c:pt idx="3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FC-4490-973A-D49286A4BE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60886447"/>
        <c:axId val="837319903"/>
      </c:barChart>
      <c:catAx>
        <c:axId val="10608864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7319903"/>
        <c:crosses val="autoZero"/>
        <c:auto val="1"/>
        <c:lblAlgn val="ctr"/>
        <c:lblOffset val="100"/>
        <c:noMultiLvlLbl val="0"/>
      </c:catAx>
      <c:valAx>
        <c:axId val="837319903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0886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E7CCC6-EF56-4EFB-A124-A5D29410168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2343C95-F188-4BA9-B1D1-04CF1A2AA2F3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/>
            <a:t>Slums growing worldwide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>
              <a:solidFill>
                <a:schemeClr val="accent1"/>
              </a:solidFill>
            </a:rPr>
            <a:t>Kenya, ½ urban population live in slums</a:t>
          </a:r>
        </a:p>
      </dgm:t>
    </dgm:pt>
    <dgm:pt modelId="{A6F10840-42AB-42BB-9309-0188A6262D5D}" type="parTrans" cxnId="{9A1EB448-D368-4FB7-BEB8-3F1D954820EF}">
      <dgm:prSet/>
      <dgm:spPr/>
      <dgm:t>
        <a:bodyPr/>
        <a:lstStyle/>
        <a:p>
          <a:endParaRPr lang="en-US"/>
        </a:p>
      </dgm:t>
    </dgm:pt>
    <dgm:pt modelId="{71D79207-31AB-46C7-95F5-A44EE0A6AEED}" type="sibTrans" cxnId="{9A1EB448-D368-4FB7-BEB8-3F1D954820EF}">
      <dgm:prSet/>
      <dgm:spPr/>
      <dgm:t>
        <a:bodyPr/>
        <a:lstStyle/>
        <a:p>
          <a:endParaRPr lang="en-US"/>
        </a:p>
      </dgm:t>
    </dgm:pt>
    <dgm:pt modelId="{5F2F1163-23A0-40F5-8CD0-3FF39EEE433E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18161D26-C249-4299-88CD-DF1CCFE23ED3}" type="parTrans" cxnId="{5351FFCE-8028-462F-8898-34FB5B15FE7A}">
      <dgm:prSet/>
      <dgm:spPr/>
      <dgm:t>
        <a:bodyPr/>
        <a:lstStyle/>
        <a:p>
          <a:endParaRPr lang="en-US"/>
        </a:p>
      </dgm:t>
    </dgm:pt>
    <dgm:pt modelId="{D55D8BF4-523D-475D-9E44-AF91ED6268D4}" type="sibTrans" cxnId="{5351FFCE-8028-462F-8898-34FB5B15FE7A}">
      <dgm:prSet/>
      <dgm:spPr/>
      <dgm:t>
        <a:bodyPr/>
        <a:lstStyle/>
        <a:p>
          <a:endParaRPr lang="en-US"/>
        </a:p>
      </dgm:t>
    </dgm:pt>
    <dgm:pt modelId="{BC2ABBD7-2E70-4EB9-8D95-B4C6BC78FE05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/>
            <a:t>Poor access to public services, e.g. electricity, water &amp; sanitation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>
              <a:solidFill>
                <a:schemeClr val="accent1"/>
              </a:solidFill>
            </a:rPr>
            <a:t>40% lack sanitation in urban Africa, 1 toilet/ 500 in Nairobi slums </a:t>
          </a:r>
        </a:p>
      </dgm:t>
    </dgm:pt>
    <dgm:pt modelId="{CA962465-0913-4463-8041-C25D326D9A28}" type="parTrans" cxnId="{F754960E-08C3-4827-96F2-DE05B6B04AAE}">
      <dgm:prSet/>
      <dgm:spPr/>
      <dgm:t>
        <a:bodyPr/>
        <a:lstStyle/>
        <a:p>
          <a:endParaRPr lang="en-US"/>
        </a:p>
      </dgm:t>
    </dgm:pt>
    <dgm:pt modelId="{9BC5FA02-C59E-4814-8DC5-9CEFD9D3F6BA}" type="sibTrans" cxnId="{F754960E-08C3-4827-96F2-DE05B6B04AAE}">
      <dgm:prSet/>
      <dgm:spPr/>
      <dgm:t>
        <a:bodyPr/>
        <a:lstStyle/>
        <a:p>
          <a:endParaRPr lang="en-US"/>
        </a:p>
      </dgm:t>
    </dgm:pt>
    <dgm:pt modelId="{848EED1A-56D8-486B-9174-3269E1AE296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/>
            <a:t>Subsidies/credit for  connection costs successful, but few pay usage bills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400" dirty="0">
              <a:solidFill>
                <a:schemeClr val="accent1"/>
              </a:solidFill>
            </a:rPr>
            <a:t>e.g. </a:t>
          </a:r>
          <a:r>
            <a:rPr lang="en-US" sz="1400" dirty="0" err="1">
              <a:solidFill>
                <a:schemeClr val="accent1"/>
              </a:solidFill>
            </a:rPr>
            <a:t>Devoto</a:t>
          </a:r>
          <a:r>
            <a:rPr lang="en-US" sz="1400" dirty="0">
              <a:solidFill>
                <a:schemeClr val="accent1"/>
              </a:solidFill>
            </a:rPr>
            <a:t> et al, 2012 </a:t>
          </a:r>
          <a:r>
            <a:rPr lang="en-US" sz="1400" dirty="0" err="1">
              <a:solidFill>
                <a:schemeClr val="accent1"/>
              </a:solidFill>
            </a:rPr>
            <a:t>AEJ:Applied</a:t>
          </a:r>
          <a:r>
            <a:rPr lang="en-US" sz="1400" dirty="0">
              <a:solidFill>
                <a:schemeClr val="accent1"/>
              </a:solidFill>
            </a:rPr>
            <a:t>; </a:t>
          </a:r>
          <a:r>
            <a:rPr lang="en-US" sz="1400" dirty="0" err="1">
              <a:solidFill>
                <a:schemeClr val="accent1"/>
              </a:solidFill>
            </a:rPr>
            <a:t>Guiteras</a:t>
          </a:r>
          <a:r>
            <a:rPr lang="en-US" sz="1400" dirty="0">
              <a:solidFill>
                <a:schemeClr val="accent1"/>
              </a:solidFill>
            </a:rPr>
            <a:t> et al, 2015 Science; Lee et al., 2020 </a:t>
          </a:r>
          <a:r>
            <a:rPr lang="en-US" sz="1400" i="1" dirty="0">
              <a:solidFill>
                <a:schemeClr val="accent1"/>
              </a:solidFill>
            </a:rPr>
            <a:t>JPE</a:t>
          </a:r>
          <a:r>
            <a:rPr lang="en-US" sz="1400" dirty="0">
              <a:solidFill>
                <a:schemeClr val="accent1"/>
              </a:solidFill>
            </a:rPr>
            <a:t> </a:t>
          </a:r>
        </a:p>
      </dgm:t>
    </dgm:pt>
    <dgm:pt modelId="{348FE260-BED7-4BEB-A46F-9C8FE975BA26}" type="parTrans" cxnId="{CC9ECECF-81AB-4578-88FE-E170EEBA7FCC}">
      <dgm:prSet/>
      <dgm:spPr/>
      <dgm:t>
        <a:bodyPr/>
        <a:lstStyle/>
        <a:p>
          <a:endParaRPr lang="en-US"/>
        </a:p>
      </dgm:t>
    </dgm:pt>
    <dgm:pt modelId="{75CC73BD-F25B-411C-BC52-82DAAD88C36A}" type="sibTrans" cxnId="{CC9ECECF-81AB-4578-88FE-E170EEBA7FCC}">
      <dgm:prSet/>
      <dgm:spPr/>
      <dgm:t>
        <a:bodyPr/>
        <a:lstStyle/>
        <a:p>
          <a:endParaRPr lang="en-US"/>
        </a:p>
      </dgm:t>
    </dgm:pt>
    <dgm:pt modelId="{BE41E8D3-B3C4-B941-BF28-141EB6BC17D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Despite investment, last mile connections low </a:t>
          </a:r>
          <a:r>
            <a:rPr lang="en-US" sz="2400" dirty="0"/>
            <a:t>  </a:t>
          </a:r>
          <a:r>
            <a:rPr lang="en-US" sz="2000" dirty="0"/>
            <a:t>                                                                         </a:t>
          </a:r>
          <a:r>
            <a:rPr lang="en-US" sz="1400" dirty="0">
              <a:solidFill>
                <a:schemeClr val="accent1"/>
              </a:solidFill>
            </a:rPr>
            <a:t>e.g. Lee et al., 2018 Dev. Engineering</a:t>
          </a:r>
          <a:r>
            <a:rPr lang="en-US" sz="1400" i="1" dirty="0">
              <a:solidFill>
                <a:schemeClr val="accent1"/>
              </a:solidFill>
            </a:rPr>
            <a:t>; </a:t>
          </a:r>
          <a:r>
            <a:rPr lang="en-US" sz="1400" dirty="0">
              <a:solidFill>
                <a:schemeClr val="accent1"/>
              </a:solidFill>
            </a:rPr>
            <a:t>Cameron &amp; Shah, 2019 </a:t>
          </a:r>
          <a:r>
            <a:rPr lang="en-US" sz="1400" i="1" dirty="0">
              <a:solidFill>
                <a:schemeClr val="accent1"/>
              </a:solidFill>
            </a:rPr>
            <a:t>JDE</a:t>
          </a:r>
        </a:p>
      </dgm:t>
    </dgm:pt>
    <dgm:pt modelId="{5434B50E-F8E6-D947-9859-E119C8AF15F0}" type="parTrans" cxnId="{FF6AADDE-E147-F543-83F2-929F625EE075}">
      <dgm:prSet/>
      <dgm:spPr/>
      <dgm:t>
        <a:bodyPr/>
        <a:lstStyle/>
        <a:p>
          <a:endParaRPr lang="en-US"/>
        </a:p>
      </dgm:t>
    </dgm:pt>
    <dgm:pt modelId="{A03F5F72-8F30-754C-9211-911FA97C5C49}" type="sibTrans" cxnId="{FF6AADDE-E147-F543-83F2-929F625EE075}">
      <dgm:prSet/>
      <dgm:spPr/>
      <dgm:t>
        <a:bodyPr/>
        <a:lstStyle/>
        <a:p>
          <a:endParaRPr lang="en-US"/>
        </a:p>
      </dgm:t>
    </dgm:pt>
    <dgm:pt modelId="{01F7529B-E58F-4AB7-8E01-61EAF858370B}" type="pres">
      <dgm:prSet presAssocID="{57E7CCC6-EF56-4EFB-A124-A5D29410168F}" presName="root" presStyleCnt="0">
        <dgm:presLayoutVars>
          <dgm:dir/>
          <dgm:resizeHandles val="exact"/>
        </dgm:presLayoutVars>
      </dgm:prSet>
      <dgm:spPr/>
    </dgm:pt>
    <dgm:pt modelId="{B6891C22-FD00-433B-BFBD-BBE5EBE0CDA5}" type="pres">
      <dgm:prSet presAssocID="{F2343C95-F188-4BA9-B1D1-04CF1A2AA2F3}" presName="compNode" presStyleCnt="0"/>
      <dgm:spPr/>
    </dgm:pt>
    <dgm:pt modelId="{1CFBE686-EB30-4181-B4E9-F8904C7FD0EF}" type="pres">
      <dgm:prSet presAssocID="{F2343C95-F188-4BA9-B1D1-04CF1A2AA2F3}" presName="bgRect" presStyleLbl="bgShp" presStyleIdx="0" presStyleCnt="5" custLinFactNeighborX="83" custLinFactNeighborY="-24426"/>
      <dgm:spPr/>
    </dgm:pt>
    <dgm:pt modelId="{89CCA529-5413-4159-A253-13CFC9572F4A}" type="pres">
      <dgm:prSet presAssocID="{F2343C95-F188-4BA9-B1D1-04CF1A2AA2F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sia"/>
        </a:ext>
      </dgm:extLst>
    </dgm:pt>
    <dgm:pt modelId="{7697DC66-D3D4-468D-81BA-5B2D6289839B}" type="pres">
      <dgm:prSet presAssocID="{F2343C95-F188-4BA9-B1D1-04CF1A2AA2F3}" presName="spaceRect" presStyleCnt="0"/>
      <dgm:spPr/>
    </dgm:pt>
    <dgm:pt modelId="{E3D98A86-6FFB-402B-88F6-B51E2B079310}" type="pres">
      <dgm:prSet presAssocID="{F2343C95-F188-4BA9-B1D1-04CF1A2AA2F3}" presName="parTx" presStyleLbl="revTx" presStyleIdx="0" presStyleCnt="5" custLinFactNeighborX="-338" custLinFactNeighborY="-11457">
        <dgm:presLayoutVars>
          <dgm:chMax val="0"/>
          <dgm:chPref val="0"/>
        </dgm:presLayoutVars>
      </dgm:prSet>
      <dgm:spPr/>
    </dgm:pt>
    <dgm:pt modelId="{1AE1FA11-254A-45D1-BA29-157BA0988D53}" type="pres">
      <dgm:prSet presAssocID="{71D79207-31AB-46C7-95F5-A44EE0A6AEED}" presName="sibTrans" presStyleCnt="0"/>
      <dgm:spPr/>
    </dgm:pt>
    <dgm:pt modelId="{26D066E1-6729-4E3F-B708-717096B86931}" type="pres">
      <dgm:prSet presAssocID="{5F2F1163-23A0-40F5-8CD0-3FF39EEE433E}" presName="compNode" presStyleCnt="0"/>
      <dgm:spPr/>
    </dgm:pt>
    <dgm:pt modelId="{3813E495-E4AA-4BF9-B382-AD96F638669E}" type="pres">
      <dgm:prSet presAssocID="{5F2F1163-23A0-40F5-8CD0-3FF39EEE433E}" presName="bgRect" presStyleLbl="bgShp" presStyleIdx="1" presStyleCnt="5"/>
      <dgm:spPr/>
    </dgm:pt>
    <dgm:pt modelId="{968D73C9-D9D1-4E89-8B4F-B10A99B82EC5}" type="pres">
      <dgm:prSet presAssocID="{5F2F1163-23A0-40F5-8CD0-3FF39EEE433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12574801-DE5C-4FA4-A7C9-64ADD956559D}" type="pres">
      <dgm:prSet presAssocID="{5F2F1163-23A0-40F5-8CD0-3FF39EEE433E}" presName="spaceRect" presStyleCnt="0"/>
      <dgm:spPr/>
    </dgm:pt>
    <dgm:pt modelId="{DE608636-3A11-42A8-8404-80CCB2E45A11}" type="pres">
      <dgm:prSet presAssocID="{5F2F1163-23A0-40F5-8CD0-3FF39EEE433E}" presName="parTx" presStyleLbl="revTx" presStyleIdx="1" presStyleCnt="5">
        <dgm:presLayoutVars>
          <dgm:chMax val="0"/>
          <dgm:chPref val="0"/>
        </dgm:presLayoutVars>
      </dgm:prSet>
      <dgm:spPr/>
    </dgm:pt>
    <dgm:pt modelId="{84CDB419-2F56-4A52-AC51-87B7CBF76D0B}" type="pres">
      <dgm:prSet presAssocID="{D55D8BF4-523D-475D-9E44-AF91ED6268D4}" presName="sibTrans" presStyleCnt="0"/>
      <dgm:spPr/>
    </dgm:pt>
    <dgm:pt modelId="{BFEB86B7-9B4D-4697-B8BB-D649A0EBCBB5}" type="pres">
      <dgm:prSet presAssocID="{BC2ABBD7-2E70-4EB9-8D95-B4C6BC78FE05}" presName="compNode" presStyleCnt="0"/>
      <dgm:spPr/>
    </dgm:pt>
    <dgm:pt modelId="{F9D88515-CECF-4CC1-BA42-E2241F4E2CB8}" type="pres">
      <dgm:prSet presAssocID="{BC2ABBD7-2E70-4EB9-8D95-B4C6BC78FE05}" presName="bgRect" presStyleLbl="bgShp" presStyleIdx="2" presStyleCnt="5" custLinFactNeighborY="-6552"/>
      <dgm:spPr/>
    </dgm:pt>
    <dgm:pt modelId="{8F125B0D-D676-4FCF-9365-FA0DAC9B83EF}" type="pres">
      <dgm:prSet presAssocID="{BC2ABBD7-2E70-4EB9-8D95-B4C6BC78FE0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nk"/>
        </a:ext>
      </dgm:extLst>
    </dgm:pt>
    <dgm:pt modelId="{2A7B4043-1D9E-4B4A-B913-CACC516C53C7}" type="pres">
      <dgm:prSet presAssocID="{BC2ABBD7-2E70-4EB9-8D95-B4C6BC78FE05}" presName="spaceRect" presStyleCnt="0"/>
      <dgm:spPr/>
    </dgm:pt>
    <dgm:pt modelId="{3A8D2BF4-328A-4C99-984C-99A7C026AFCD}" type="pres">
      <dgm:prSet presAssocID="{BC2ABBD7-2E70-4EB9-8D95-B4C6BC78FE05}" presName="parTx" presStyleLbl="revTx" presStyleIdx="2" presStyleCnt="5" custLinFactY="-30492" custLinFactNeighborX="-902" custLinFactNeighborY="-100000">
        <dgm:presLayoutVars>
          <dgm:chMax val="0"/>
          <dgm:chPref val="0"/>
        </dgm:presLayoutVars>
      </dgm:prSet>
      <dgm:spPr/>
    </dgm:pt>
    <dgm:pt modelId="{2C79B0BE-CCE9-466A-B4CC-54373E2C98D5}" type="pres">
      <dgm:prSet presAssocID="{9BC5FA02-C59E-4814-8DC5-9CEFD9D3F6BA}" presName="sibTrans" presStyleCnt="0"/>
      <dgm:spPr/>
    </dgm:pt>
    <dgm:pt modelId="{0DCCB4AB-6CFB-40BC-BA02-2A2F392F95D6}" type="pres">
      <dgm:prSet presAssocID="{848EED1A-56D8-486B-9174-3269E1AE2966}" presName="compNode" presStyleCnt="0"/>
      <dgm:spPr/>
    </dgm:pt>
    <dgm:pt modelId="{72E34025-1082-4320-B301-7A1E66F9953F}" type="pres">
      <dgm:prSet presAssocID="{848EED1A-56D8-486B-9174-3269E1AE2966}" presName="bgRect" presStyleLbl="bgShp" presStyleIdx="3" presStyleCnt="5"/>
      <dgm:spPr/>
    </dgm:pt>
    <dgm:pt modelId="{3E07BC4F-37B6-4A9F-B67D-0D56B5A7C7A2}" type="pres">
      <dgm:prSet presAssocID="{848EED1A-56D8-486B-9174-3269E1AE296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rve"/>
        </a:ext>
      </dgm:extLst>
    </dgm:pt>
    <dgm:pt modelId="{DDC63BA8-A502-4E34-BE21-255008BE51C0}" type="pres">
      <dgm:prSet presAssocID="{848EED1A-56D8-486B-9174-3269E1AE2966}" presName="spaceRect" presStyleCnt="0"/>
      <dgm:spPr/>
    </dgm:pt>
    <dgm:pt modelId="{91AC3A96-A619-4864-A65B-129827980613}" type="pres">
      <dgm:prSet presAssocID="{848EED1A-56D8-486B-9174-3269E1AE2966}" presName="parTx" presStyleLbl="revTx" presStyleIdx="3" presStyleCnt="5" custLinFactNeighborX="-338" custLinFactNeighborY="-8025">
        <dgm:presLayoutVars>
          <dgm:chMax val="0"/>
          <dgm:chPref val="0"/>
        </dgm:presLayoutVars>
      </dgm:prSet>
      <dgm:spPr/>
    </dgm:pt>
    <dgm:pt modelId="{236A3F26-8819-E44F-8840-7542CDE7C6E9}" type="pres">
      <dgm:prSet presAssocID="{75CC73BD-F25B-411C-BC52-82DAAD88C36A}" presName="sibTrans" presStyleCnt="0"/>
      <dgm:spPr/>
    </dgm:pt>
    <dgm:pt modelId="{AE54C4D5-4419-D14B-A3EA-8BB15BC97264}" type="pres">
      <dgm:prSet presAssocID="{BE41E8D3-B3C4-B941-BF28-141EB6BC17D1}" presName="compNode" presStyleCnt="0"/>
      <dgm:spPr/>
    </dgm:pt>
    <dgm:pt modelId="{1BBC2644-EBDA-0445-B3F6-584491A75740}" type="pres">
      <dgm:prSet presAssocID="{BE41E8D3-B3C4-B941-BF28-141EB6BC17D1}" presName="bgRect" presStyleLbl="bgShp" presStyleIdx="4" presStyleCnt="5" custLinFactNeighborX="-6631" custLinFactNeighborY="2036"/>
      <dgm:spPr/>
    </dgm:pt>
    <dgm:pt modelId="{6E545921-9527-EE49-9BA8-05B3794F689D}" type="pres">
      <dgm:prSet presAssocID="{BE41E8D3-B3C4-B941-BF28-141EB6BC17D1}" presName="iconRect" presStyleLbl="node1" presStyleIdx="4" presStyleCnt="5"/>
      <dgm:spPr/>
    </dgm:pt>
    <dgm:pt modelId="{8822F870-3D4F-1A4E-914E-B0C715E3A97B}" type="pres">
      <dgm:prSet presAssocID="{BE41E8D3-B3C4-B941-BF28-141EB6BC17D1}" presName="spaceRect" presStyleCnt="0"/>
      <dgm:spPr/>
    </dgm:pt>
    <dgm:pt modelId="{67EF7DA2-B901-DF4F-9CA9-1F0557F0CE73}" type="pres">
      <dgm:prSet presAssocID="{BE41E8D3-B3C4-B941-BF28-141EB6BC17D1}" presName="parTx" presStyleLbl="revTx" presStyleIdx="4" presStyleCnt="5" custLinFactY="-100000" custLinFactNeighborX="21" custLinFactNeighborY="-163551">
        <dgm:presLayoutVars>
          <dgm:chMax val="0"/>
          <dgm:chPref val="0"/>
        </dgm:presLayoutVars>
      </dgm:prSet>
      <dgm:spPr/>
    </dgm:pt>
  </dgm:ptLst>
  <dgm:cxnLst>
    <dgm:cxn modelId="{F754960E-08C3-4827-96F2-DE05B6B04AAE}" srcId="{57E7CCC6-EF56-4EFB-A124-A5D29410168F}" destId="{BC2ABBD7-2E70-4EB9-8D95-B4C6BC78FE05}" srcOrd="2" destOrd="0" parTransId="{CA962465-0913-4463-8041-C25D326D9A28}" sibTransId="{9BC5FA02-C59E-4814-8DC5-9CEFD9D3F6BA}"/>
    <dgm:cxn modelId="{10B9A71F-2742-274F-BF6C-3E197AD92DA4}" type="presOf" srcId="{F2343C95-F188-4BA9-B1D1-04CF1A2AA2F3}" destId="{E3D98A86-6FFB-402B-88F6-B51E2B079310}" srcOrd="0" destOrd="0" presId="urn:microsoft.com/office/officeart/2018/2/layout/IconVerticalSolidList"/>
    <dgm:cxn modelId="{13ECF41F-AF10-D044-8AE1-FAE279CE6E9A}" type="presOf" srcId="{BE41E8D3-B3C4-B941-BF28-141EB6BC17D1}" destId="{67EF7DA2-B901-DF4F-9CA9-1F0557F0CE73}" srcOrd="0" destOrd="0" presId="urn:microsoft.com/office/officeart/2018/2/layout/IconVerticalSolidList"/>
    <dgm:cxn modelId="{DFA76E24-A5CC-8643-B300-B294D7AC3AE7}" type="presOf" srcId="{848EED1A-56D8-486B-9174-3269E1AE2966}" destId="{91AC3A96-A619-4864-A65B-129827980613}" srcOrd="0" destOrd="0" presId="urn:microsoft.com/office/officeart/2018/2/layout/IconVerticalSolidList"/>
    <dgm:cxn modelId="{76E2553F-4CF2-2E44-8BB1-220B85F69BE9}" type="presOf" srcId="{5F2F1163-23A0-40F5-8CD0-3FF39EEE433E}" destId="{DE608636-3A11-42A8-8404-80CCB2E45A11}" srcOrd="0" destOrd="0" presId="urn:microsoft.com/office/officeart/2018/2/layout/IconVerticalSolidList"/>
    <dgm:cxn modelId="{9A1EB448-D368-4FB7-BEB8-3F1D954820EF}" srcId="{57E7CCC6-EF56-4EFB-A124-A5D29410168F}" destId="{F2343C95-F188-4BA9-B1D1-04CF1A2AA2F3}" srcOrd="0" destOrd="0" parTransId="{A6F10840-42AB-42BB-9309-0188A6262D5D}" sibTransId="{71D79207-31AB-46C7-95F5-A44EE0A6AEED}"/>
    <dgm:cxn modelId="{4179B157-1B2A-6F49-9E91-49C31025639F}" type="presOf" srcId="{57E7CCC6-EF56-4EFB-A124-A5D29410168F}" destId="{01F7529B-E58F-4AB7-8E01-61EAF858370B}" srcOrd="0" destOrd="0" presId="urn:microsoft.com/office/officeart/2018/2/layout/IconVerticalSolidList"/>
    <dgm:cxn modelId="{D51F5DBC-6829-534B-ADFC-B89C00324BB8}" type="presOf" srcId="{BC2ABBD7-2E70-4EB9-8D95-B4C6BC78FE05}" destId="{3A8D2BF4-328A-4C99-984C-99A7C026AFCD}" srcOrd="0" destOrd="0" presId="urn:microsoft.com/office/officeart/2018/2/layout/IconVerticalSolidList"/>
    <dgm:cxn modelId="{5351FFCE-8028-462F-8898-34FB5B15FE7A}" srcId="{57E7CCC6-EF56-4EFB-A124-A5D29410168F}" destId="{5F2F1163-23A0-40F5-8CD0-3FF39EEE433E}" srcOrd="1" destOrd="0" parTransId="{18161D26-C249-4299-88CD-DF1CCFE23ED3}" sibTransId="{D55D8BF4-523D-475D-9E44-AF91ED6268D4}"/>
    <dgm:cxn modelId="{CC9ECECF-81AB-4578-88FE-E170EEBA7FCC}" srcId="{57E7CCC6-EF56-4EFB-A124-A5D29410168F}" destId="{848EED1A-56D8-486B-9174-3269E1AE2966}" srcOrd="3" destOrd="0" parTransId="{348FE260-BED7-4BEB-A46F-9C8FE975BA26}" sibTransId="{75CC73BD-F25B-411C-BC52-82DAAD88C36A}"/>
    <dgm:cxn modelId="{FF6AADDE-E147-F543-83F2-929F625EE075}" srcId="{57E7CCC6-EF56-4EFB-A124-A5D29410168F}" destId="{BE41E8D3-B3C4-B941-BF28-141EB6BC17D1}" srcOrd="4" destOrd="0" parTransId="{5434B50E-F8E6-D947-9859-E119C8AF15F0}" sibTransId="{A03F5F72-8F30-754C-9211-911FA97C5C49}"/>
    <dgm:cxn modelId="{0D4C99D0-3A6D-9043-8860-210400EC5B76}" type="presParOf" srcId="{01F7529B-E58F-4AB7-8E01-61EAF858370B}" destId="{B6891C22-FD00-433B-BFBD-BBE5EBE0CDA5}" srcOrd="0" destOrd="0" presId="urn:microsoft.com/office/officeart/2018/2/layout/IconVerticalSolidList"/>
    <dgm:cxn modelId="{0AE31A6A-DB0D-1644-AC07-9D4D77F0F3DC}" type="presParOf" srcId="{B6891C22-FD00-433B-BFBD-BBE5EBE0CDA5}" destId="{1CFBE686-EB30-4181-B4E9-F8904C7FD0EF}" srcOrd="0" destOrd="0" presId="urn:microsoft.com/office/officeart/2018/2/layout/IconVerticalSolidList"/>
    <dgm:cxn modelId="{7F6FEC57-244E-1B48-A4A7-7D2930FAD53C}" type="presParOf" srcId="{B6891C22-FD00-433B-BFBD-BBE5EBE0CDA5}" destId="{89CCA529-5413-4159-A253-13CFC9572F4A}" srcOrd="1" destOrd="0" presId="urn:microsoft.com/office/officeart/2018/2/layout/IconVerticalSolidList"/>
    <dgm:cxn modelId="{96D6E521-E95C-BA4E-9FE9-9A94F22F6116}" type="presParOf" srcId="{B6891C22-FD00-433B-BFBD-BBE5EBE0CDA5}" destId="{7697DC66-D3D4-468D-81BA-5B2D6289839B}" srcOrd="2" destOrd="0" presId="urn:microsoft.com/office/officeart/2018/2/layout/IconVerticalSolidList"/>
    <dgm:cxn modelId="{90BCB2E3-05E4-014D-BAD8-BC9055128C88}" type="presParOf" srcId="{B6891C22-FD00-433B-BFBD-BBE5EBE0CDA5}" destId="{E3D98A86-6FFB-402B-88F6-B51E2B079310}" srcOrd="3" destOrd="0" presId="urn:microsoft.com/office/officeart/2018/2/layout/IconVerticalSolidList"/>
    <dgm:cxn modelId="{D0F6C49C-D442-4D4E-AD05-C5190A92C1CC}" type="presParOf" srcId="{01F7529B-E58F-4AB7-8E01-61EAF858370B}" destId="{1AE1FA11-254A-45D1-BA29-157BA0988D53}" srcOrd="1" destOrd="0" presId="urn:microsoft.com/office/officeart/2018/2/layout/IconVerticalSolidList"/>
    <dgm:cxn modelId="{9E751F78-77FE-6949-A4E4-3174D6844C0F}" type="presParOf" srcId="{01F7529B-E58F-4AB7-8E01-61EAF858370B}" destId="{26D066E1-6729-4E3F-B708-717096B86931}" srcOrd="2" destOrd="0" presId="urn:microsoft.com/office/officeart/2018/2/layout/IconVerticalSolidList"/>
    <dgm:cxn modelId="{6BA71ABF-A0A9-534C-891A-EC7A196F6DD7}" type="presParOf" srcId="{26D066E1-6729-4E3F-B708-717096B86931}" destId="{3813E495-E4AA-4BF9-B382-AD96F638669E}" srcOrd="0" destOrd="0" presId="urn:microsoft.com/office/officeart/2018/2/layout/IconVerticalSolidList"/>
    <dgm:cxn modelId="{C7305753-4AC3-154C-B950-E07EEFE99163}" type="presParOf" srcId="{26D066E1-6729-4E3F-B708-717096B86931}" destId="{968D73C9-D9D1-4E89-8B4F-B10A99B82EC5}" srcOrd="1" destOrd="0" presId="urn:microsoft.com/office/officeart/2018/2/layout/IconVerticalSolidList"/>
    <dgm:cxn modelId="{75E7172D-B57C-874D-8522-BBDBB2EA72A4}" type="presParOf" srcId="{26D066E1-6729-4E3F-B708-717096B86931}" destId="{12574801-DE5C-4FA4-A7C9-64ADD956559D}" srcOrd="2" destOrd="0" presId="urn:microsoft.com/office/officeart/2018/2/layout/IconVerticalSolidList"/>
    <dgm:cxn modelId="{BAFB1101-E5EA-9740-9D70-D239071CDA08}" type="presParOf" srcId="{26D066E1-6729-4E3F-B708-717096B86931}" destId="{DE608636-3A11-42A8-8404-80CCB2E45A11}" srcOrd="3" destOrd="0" presId="urn:microsoft.com/office/officeart/2018/2/layout/IconVerticalSolidList"/>
    <dgm:cxn modelId="{AD66BD9E-4B49-D04E-B304-118E7B32AF50}" type="presParOf" srcId="{01F7529B-E58F-4AB7-8E01-61EAF858370B}" destId="{84CDB419-2F56-4A52-AC51-87B7CBF76D0B}" srcOrd="3" destOrd="0" presId="urn:microsoft.com/office/officeart/2018/2/layout/IconVerticalSolidList"/>
    <dgm:cxn modelId="{E559A350-365B-F840-AFEC-B3A95A2E5CDB}" type="presParOf" srcId="{01F7529B-E58F-4AB7-8E01-61EAF858370B}" destId="{BFEB86B7-9B4D-4697-B8BB-D649A0EBCBB5}" srcOrd="4" destOrd="0" presId="urn:microsoft.com/office/officeart/2018/2/layout/IconVerticalSolidList"/>
    <dgm:cxn modelId="{213502F0-1969-184D-8CE4-3554B12E9B8D}" type="presParOf" srcId="{BFEB86B7-9B4D-4697-B8BB-D649A0EBCBB5}" destId="{F9D88515-CECF-4CC1-BA42-E2241F4E2CB8}" srcOrd="0" destOrd="0" presId="urn:microsoft.com/office/officeart/2018/2/layout/IconVerticalSolidList"/>
    <dgm:cxn modelId="{A180398B-15C9-B642-859D-773D62DC4472}" type="presParOf" srcId="{BFEB86B7-9B4D-4697-B8BB-D649A0EBCBB5}" destId="{8F125B0D-D676-4FCF-9365-FA0DAC9B83EF}" srcOrd="1" destOrd="0" presId="urn:microsoft.com/office/officeart/2018/2/layout/IconVerticalSolidList"/>
    <dgm:cxn modelId="{243F033F-BCD5-0D45-B995-1052394D8821}" type="presParOf" srcId="{BFEB86B7-9B4D-4697-B8BB-D649A0EBCBB5}" destId="{2A7B4043-1D9E-4B4A-B913-CACC516C53C7}" srcOrd="2" destOrd="0" presId="urn:microsoft.com/office/officeart/2018/2/layout/IconVerticalSolidList"/>
    <dgm:cxn modelId="{26BAF709-8D8B-CA4F-AF2C-FC9BB9852DBB}" type="presParOf" srcId="{BFEB86B7-9B4D-4697-B8BB-D649A0EBCBB5}" destId="{3A8D2BF4-328A-4C99-984C-99A7C026AFCD}" srcOrd="3" destOrd="0" presId="urn:microsoft.com/office/officeart/2018/2/layout/IconVerticalSolidList"/>
    <dgm:cxn modelId="{ABB8AAB4-9D16-1D43-A968-B25E24C2C58C}" type="presParOf" srcId="{01F7529B-E58F-4AB7-8E01-61EAF858370B}" destId="{2C79B0BE-CCE9-466A-B4CC-54373E2C98D5}" srcOrd="5" destOrd="0" presId="urn:microsoft.com/office/officeart/2018/2/layout/IconVerticalSolidList"/>
    <dgm:cxn modelId="{12E12610-DA4B-4543-8887-BB5CBBA00117}" type="presParOf" srcId="{01F7529B-E58F-4AB7-8E01-61EAF858370B}" destId="{0DCCB4AB-6CFB-40BC-BA02-2A2F392F95D6}" srcOrd="6" destOrd="0" presId="urn:microsoft.com/office/officeart/2018/2/layout/IconVerticalSolidList"/>
    <dgm:cxn modelId="{FB52D154-A172-2E41-A3C2-87A42BDE7BCD}" type="presParOf" srcId="{0DCCB4AB-6CFB-40BC-BA02-2A2F392F95D6}" destId="{72E34025-1082-4320-B301-7A1E66F9953F}" srcOrd="0" destOrd="0" presId="urn:microsoft.com/office/officeart/2018/2/layout/IconVerticalSolidList"/>
    <dgm:cxn modelId="{540F046C-586F-5843-8431-A2AB6B57ABF5}" type="presParOf" srcId="{0DCCB4AB-6CFB-40BC-BA02-2A2F392F95D6}" destId="{3E07BC4F-37B6-4A9F-B67D-0D56B5A7C7A2}" srcOrd="1" destOrd="0" presId="urn:microsoft.com/office/officeart/2018/2/layout/IconVerticalSolidList"/>
    <dgm:cxn modelId="{FD185FA1-0618-7A4B-BF27-A5C169F51593}" type="presParOf" srcId="{0DCCB4AB-6CFB-40BC-BA02-2A2F392F95D6}" destId="{DDC63BA8-A502-4E34-BE21-255008BE51C0}" srcOrd="2" destOrd="0" presId="urn:microsoft.com/office/officeart/2018/2/layout/IconVerticalSolidList"/>
    <dgm:cxn modelId="{A64E3DD6-450C-614F-9738-C720185634B3}" type="presParOf" srcId="{0DCCB4AB-6CFB-40BC-BA02-2A2F392F95D6}" destId="{91AC3A96-A619-4864-A65B-129827980613}" srcOrd="3" destOrd="0" presId="urn:microsoft.com/office/officeart/2018/2/layout/IconVerticalSolidList"/>
    <dgm:cxn modelId="{BB905EE2-BABE-BE42-8742-912CB127E590}" type="presParOf" srcId="{01F7529B-E58F-4AB7-8E01-61EAF858370B}" destId="{236A3F26-8819-E44F-8840-7542CDE7C6E9}" srcOrd="7" destOrd="0" presId="urn:microsoft.com/office/officeart/2018/2/layout/IconVerticalSolidList"/>
    <dgm:cxn modelId="{87D5EFEB-5991-7D46-A50E-9187DCD51AD9}" type="presParOf" srcId="{01F7529B-E58F-4AB7-8E01-61EAF858370B}" destId="{AE54C4D5-4419-D14B-A3EA-8BB15BC97264}" srcOrd="8" destOrd="0" presId="urn:microsoft.com/office/officeart/2018/2/layout/IconVerticalSolidList"/>
    <dgm:cxn modelId="{56F5D990-9F2A-3B48-9FDF-00EC054708E8}" type="presParOf" srcId="{AE54C4D5-4419-D14B-A3EA-8BB15BC97264}" destId="{1BBC2644-EBDA-0445-B3F6-584491A75740}" srcOrd="0" destOrd="0" presId="urn:microsoft.com/office/officeart/2018/2/layout/IconVerticalSolidList"/>
    <dgm:cxn modelId="{DB43076B-926F-0543-8184-7183F5780D7B}" type="presParOf" srcId="{AE54C4D5-4419-D14B-A3EA-8BB15BC97264}" destId="{6E545921-9527-EE49-9BA8-05B3794F689D}" srcOrd="1" destOrd="0" presId="urn:microsoft.com/office/officeart/2018/2/layout/IconVerticalSolidList"/>
    <dgm:cxn modelId="{19F33887-E327-BB4A-A205-73D4490FEEA5}" type="presParOf" srcId="{AE54C4D5-4419-D14B-A3EA-8BB15BC97264}" destId="{8822F870-3D4F-1A4E-914E-B0C715E3A97B}" srcOrd="2" destOrd="0" presId="urn:microsoft.com/office/officeart/2018/2/layout/IconVerticalSolidList"/>
    <dgm:cxn modelId="{2D957461-18F7-284B-86D3-89F795CE0AA7}" type="presParOf" srcId="{AE54C4D5-4419-D14B-A3EA-8BB15BC97264}" destId="{67EF7DA2-B901-DF4F-9CA9-1F0557F0CE7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EE185B-E05E-4755-8652-0093F184E75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0852F27-154A-4F6F-9D2B-416D39B6489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Nonpayment lowers effective price below MC, making new customers financial liabilities</a:t>
          </a:r>
          <a:endParaRPr lang="en-US" sz="2000" dirty="0">
            <a:solidFill>
              <a:schemeClr val="accent1"/>
            </a:solidFill>
          </a:endParaRPr>
        </a:p>
      </dgm:t>
    </dgm:pt>
    <dgm:pt modelId="{B8FE4697-344E-4B12-AC2B-D18DF089C781}" type="parTrans" cxnId="{9AFBB600-AC70-4EBF-ACE1-CAE24FEF27CB}">
      <dgm:prSet/>
      <dgm:spPr/>
      <dgm:t>
        <a:bodyPr/>
        <a:lstStyle/>
        <a:p>
          <a:endParaRPr lang="en-US"/>
        </a:p>
      </dgm:t>
    </dgm:pt>
    <dgm:pt modelId="{4645BF75-22A7-4D9D-8C34-DD012D3E8FFE}" type="sibTrans" cxnId="{9AFBB600-AC70-4EBF-ACE1-CAE24FEF27CB}">
      <dgm:prSet/>
      <dgm:spPr/>
      <dgm:t>
        <a:bodyPr/>
        <a:lstStyle/>
        <a:p>
          <a:endParaRPr lang="en-US"/>
        </a:p>
      </dgm:t>
    </dgm:pt>
    <dgm:pt modelId="{79667D40-5832-465B-90C0-DD9DA7D0CBA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Lack of resources for operation and investment, possibly making utilities ration services                       </a:t>
          </a:r>
          <a:r>
            <a:rPr lang="en-US" sz="1600" dirty="0">
              <a:solidFill>
                <a:schemeClr val="accent1"/>
              </a:solidFill>
            </a:rPr>
            <a:t>(Burgess et al, 2020)</a:t>
          </a:r>
          <a:endParaRPr lang="en-US" sz="1600" dirty="0"/>
        </a:p>
      </dgm:t>
    </dgm:pt>
    <dgm:pt modelId="{357A2DB9-60E5-46CB-B775-EDAE73E2F506}" type="parTrans" cxnId="{D5F63A09-D73D-4AE0-B2AC-801A3F4A9CDF}">
      <dgm:prSet/>
      <dgm:spPr/>
      <dgm:t>
        <a:bodyPr/>
        <a:lstStyle/>
        <a:p>
          <a:endParaRPr lang="en-US"/>
        </a:p>
      </dgm:t>
    </dgm:pt>
    <dgm:pt modelId="{05F1BCD8-2238-4B8E-A701-E40215FF8ECC}" type="sibTrans" cxnId="{D5F63A09-D73D-4AE0-B2AC-801A3F4A9CDF}">
      <dgm:prSet/>
      <dgm:spPr/>
      <dgm:t>
        <a:bodyPr/>
        <a:lstStyle/>
        <a:p>
          <a:endParaRPr lang="en-US"/>
        </a:p>
      </dgm:t>
    </dgm:pt>
    <dgm:pt modelId="{3C294EC4-92EF-4448-A6DD-2DDE76A6071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Water and sanitation rationing has negative health consequences                                                                            </a:t>
          </a:r>
          <a:r>
            <a:rPr lang="en-US" sz="1600" dirty="0">
              <a:solidFill>
                <a:schemeClr val="accent1"/>
              </a:solidFill>
            </a:rPr>
            <a:t>(Galiani et al., 2005; Ashraf et al., 2018)</a:t>
          </a:r>
        </a:p>
      </dgm:t>
    </dgm:pt>
    <dgm:pt modelId="{A770E38F-C93F-4F7C-A26F-8EF20D1E6DF0}" type="parTrans" cxnId="{2991ACF5-CBD7-4171-9B91-2ACCB551DFDD}">
      <dgm:prSet/>
      <dgm:spPr/>
      <dgm:t>
        <a:bodyPr/>
        <a:lstStyle/>
        <a:p>
          <a:endParaRPr lang="en-US"/>
        </a:p>
      </dgm:t>
    </dgm:pt>
    <dgm:pt modelId="{E87CA421-4787-4DD4-A501-B60BD2423AB2}" type="sibTrans" cxnId="{2991ACF5-CBD7-4171-9B91-2ACCB551DFDD}">
      <dgm:prSet/>
      <dgm:spPr/>
      <dgm:t>
        <a:bodyPr/>
        <a:lstStyle/>
        <a:p>
          <a:endParaRPr lang="en-US"/>
        </a:p>
      </dgm:t>
    </dgm:pt>
    <dgm:pt modelId="{5B64A475-6AFA-448C-93F1-0C998A742C3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Enforcement especially difficult in countries with weak institutions and corruption                                          </a:t>
          </a:r>
          <a:r>
            <a:rPr lang="en-US" sz="1600" dirty="0">
              <a:solidFill>
                <a:schemeClr val="accent1"/>
              </a:solidFill>
            </a:rPr>
            <a:t>(Ashraf et al., 2016)</a:t>
          </a:r>
        </a:p>
      </dgm:t>
    </dgm:pt>
    <dgm:pt modelId="{E8DFA59F-4EB4-41AE-9C4B-767C31871920}" type="parTrans" cxnId="{796F8EA6-3607-453A-8055-D3308F906F66}">
      <dgm:prSet/>
      <dgm:spPr/>
      <dgm:t>
        <a:bodyPr/>
        <a:lstStyle/>
        <a:p>
          <a:endParaRPr lang="en-US"/>
        </a:p>
      </dgm:t>
    </dgm:pt>
    <dgm:pt modelId="{BADC8B31-1A09-4ADD-8A36-7BD4DD0E2634}" type="sibTrans" cxnId="{796F8EA6-3607-453A-8055-D3308F906F66}">
      <dgm:prSet/>
      <dgm:spPr/>
      <dgm:t>
        <a:bodyPr/>
        <a:lstStyle/>
        <a:p>
          <a:endParaRPr lang="en-US"/>
        </a:p>
      </dgm:t>
    </dgm:pt>
    <dgm:pt modelId="{30FBC326-6482-1543-99D8-E38F459808D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Politicians reluctant to cut services for nonpayment for fear of loosing public support</a:t>
          </a:r>
        </a:p>
      </dgm:t>
    </dgm:pt>
    <dgm:pt modelId="{77A07CD3-25E3-E740-A0C6-066DF8FB9490}" type="parTrans" cxnId="{8942454E-E884-9248-9860-2FB01281E331}">
      <dgm:prSet/>
      <dgm:spPr/>
      <dgm:t>
        <a:bodyPr/>
        <a:lstStyle/>
        <a:p>
          <a:endParaRPr lang="en-US"/>
        </a:p>
      </dgm:t>
    </dgm:pt>
    <dgm:pt modelId="{3D38774B-21C9-B34C-97EC-5C9F9102D9A3}" type="sibTrans" cxnId="{8942454E-E884-9248-9860-2FB01281E331}">
      <dgm:prSet/>
      <dgm:spPr/>
      <dgm:t>
        <a:bodyPr/>
        <a:lstStyle/>
        <a:p>
          <a:endParaRPr lang="en-US"/>
        </a:p>
      </dgm:t>
    </dgm:pt>
    <dgm:pt modelId="{89EE9A1C-5797-4DBF-9A1F-F137413408E3}" type="pres">
      <dgm:prSet presAssocID="{AFEE185B-E05E-4755-8652-0093F184E759}" presName="root" presStyleCnt="0">
        <dgm:presLayoutVars>
          <dgm:dir/>
          <dgm:resizeHandles val="exact"/>
        </dgm:presLayoutVars>
      </dgm:prSet>
      <dgm:spPr/>
    </dgm:pt>
    <dgm:pt modelId="{B4DC309E-BAC6-42DA-9F56-0793349E3B78}" type="pres">
      <dgm:prSet presAssocID="{E0852F27-154A-4F6F-9D2B-416D39B6489B}" presName="compNode" presStyleCnt="0"/>
      <dgm:spPr/>
    </dgm:pt>
    <dgm:pt modelId="{9A50F0F6-3B7E-44A9-B7CA-E213DEB2C1B8}" type="pres">
      <dgm:prSet presAssocID="{E0852F27-154A-4F6F-9D2B-416D39B6489B}" presName="bgRect" presStyleLbl="bgShp" presStyleIdx="0" presStyleCnt="5"/>
      <dgm:spPr/>
    </dgm:pt>
    <dgm:pt modelId="{F2AFA8E5-4E40-454D-8696-7A4CCFB2E300}" type="pres">
      <dgm:prSet presAssocID="{E0852F27-154A-4F6F-9D2B-416D39B6489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E00B754E-C837-422B-AECE-E2E39D7B5507}" type="pres">
      <dgm:prSet presAssocID="{E0852F27-154A-4F6F-9D2B-416D39B6489B}" presName="spaceRect" presStyleCnt="0"/>
      <dgm:spPr/>
    </dgm:pt>
    <dgm:pt modelId="{879ED388-5A82-47DD-B626-DD177EE714F5}" type="pres">
      <dgm:prSet presAssocID="{E0852F27-154A-4F6F-9D2B-416D39B6489B}" presName="parTx" presStyleLbl="revTx" presStyleIdx="0" presStyleCnt="5">
        <dgm:presLayoutVars>
          <dgm:chMax val="0"/>
          <dgm:chPref val="0"/>
        </dgm:presLayoutVars>
      </dgm:prSet>
      <dgm:spPr/>
    </dgm:pt>
    <dgm:pt modelId="{3BC3E895-8794-4F6C-B808-A7AE420A35CC}" type="pres">
      <dgm:prSet presAssocID="{4645BF75-22A7-4D9D-8C34-DD012D3E8FFE}" presName="sibTrans" presStyleCnt="0"/>
      <dgm:spPr/>
    </dgm:pt>
    <dgm:pt modelId="{42CA102A-0D3E-420F-8F89-5D4F5DAC838A}" type="pres">
      <dgm:prSet presAssocID="{79667D40-5832-465B-90C0-DD9DA7D0CBA2}" presName="compNode" presStyleCnt="0"/>
      <dgm:spPr/>
    </dgm:pt>
    <dgm:pt modelId="{714867C1-7A19-4EAF-85E6-8EA38BFDB443}" type="pres">
      <dgm:prSet presAssocID="{79667D40-5832-465B-90C0-DD9DA7D0CBA2}" presName="bgRect" presStyleLbl="bgShp" presStyleIdx="1" presStyleCnt="5"/>
      <dgm:spPr/>
    </dgm:pt>
    <dgm:pt modelId="{CC60B68C-3F56-48B9-B307-4EEC03AB875F}" type="pres">
      <dgm:prSet presAssocID="{79667D40-5832-465B-90C0-DD9DA7D0CBA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808836B-0787-407E-AA6B-FD73FFAB59D2}" type="pres">
      <dgm:prSet presAssocID="{79667D40-5832-465B-90C0-DD9DA7D0CBA2}" presName="spaceRect" presStyleCnt="0"/>
      <dgm:spPr/>
    </dgm:pt>
    <dgm:pt modelId="{AB633863-9D31-4F54-AA11-F900CF193641}" type="pres">
      <dgm:prSet presAssocID="{79667D40-5832-465B-90C0-DD9DA7D0CBA2}" presName="parTx" presStyleLbl="revTx" presStyleIdx="1" presStyleCnt="5">
        <dgm:presLayoutVars>
          <dgm:chMax val="0"/>
          <dgm:chPref val="0"/>
        </dgm:presLayoutVars>
      </dgm:prSet>
      <dgm:spPr/>
    </dgm:pt>
    <dgm:pt modelId="{244795FE-D346-4154-B7EF-98088B37E90B}" type="pres">
      <dgm:prSet presAssocID="{05F1BCD8-2238-4B8E-A701-E40215FF8ECC}" presName="sibTrans" presStyleCnt="0"/>
      <dgm:spPr/>
    </dgm:pt>
    <dgm:pt modelId="{E1DDBDE5-36AB-40F4-B989-C3E95E1C56FB}" type="pres">
      <dgm:prSet presAssocID="{3C294EC4-92EF-4448-A6DD-2DDE76A60717}" presName="compNode" presStyleCnt="0"/>
      <dgm:spPr/>
    </dgm:pt>
    <dgm:pt modelId="{D0328CD9-DBF5-467C-8EA7-8BC539FB9899}" type="pres">
      <dgm:prSet presAssocID="{3C294EC4-92EF-4448-A6DD-2DDE76A60717}" presName="bgRect" presStyleLbl="bgShp" presStyleIdx="2" presStyleCnt="5"/>
      <dgm:spPr/>
    </dgm:pt>
    <dgm:pt modelId="{CC6C9B90-10CB-44C1-B8BE-4DC9A174D9FA}" type="pres">
      <dgm:prSet presAssocID="{3C294EC4-92EF-4448-A6DD-2DDE76A6071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59932502-F1D8-47B2-B1B2-C371CC798446}" type="pres">
      <dgm:prSet presAssocID="{3C294EC4-92EF-4448-A6DD-2DDE76A60717}" presName="spaceRect" presStyleCnt="0"/>
      <dgm:spPr/>
    </dgm:pt>
    <dgm:pt modelId="{CD71142C-48D3-4DD1-A81E-E6947ED0A0F1}" type="pres">
      <dgm:prSet presAssocID="{3C294EC4-92EF-4448-A6DD-2DDE76A60717}" presName="parTx" presStyleLbl="revTx" presStyleIdx="2" presStyleCnt="5">
        <dgm:presLayoutVars>
          <dgm:chMax val="0"/>
          <dgm:chPref val="0"/>
        </dgm:presLayoutVars>
      </dgm:prSet>
      <dgm:spPr/>
    </dgm:pt>
    <dgm:pt modelId="{C3B19A6E-5480-43BF-8F0A-D5C9C2D86701}" type="pres">
      <dgm:prSet presAssocID="{E87CA421-4787-4DD4-A501-B60BD2423AB2}" presName="sibTrans" presStyleCnt="0"/>
      <dgm:spPr/>
    </dgm:pt>
    <dgm:pt modelId="{68F66E20-837F-D940-ABF5-D092012FFE0A}" type="pres">
      <dgm:prSet presAssocID="{30FBC326-6482-1543-99D8-E38F459808DC}" presName="compNode" presStyleCnt="0"/>
      <dgm:spPr/>
    </dgm:pt>
    <dgm:pt modelId="{10605CF0-445E-994D-8E5F-D35B8D8CA1A2}" type="pres">
      <dgm:prSet presAssocID="{30FBC326-6482-1543-99D8-E38F459808DC}" presName="bgRect" presStyleLbl="bgShp" presStyleIdx="3" presStyleCnt="5"/>
      <dgm:spPr/>
    </dgm:pt>
    <dgm:pt modelId="{CCC4018A-A09C-0645-BD3F-30980BE120F9}" type="pres">
      <dgm:prSet presAssocID="{30FBC326-6482-1543-99D8-E38F459808DC}" presName="iconRect" presStyleLbl="node1" presStyleIdx="3" presStyleCnt="5"/>
      <dgm:spPr/>
    </dgm:pt>
    <dgm:pt modelId="{897A54E4-FEAE-EB46-A5D7-6DE265868293}" type="pres">
      <dgm:prSet presAssocID="{30FBC326-6482-1543-99D8-E38F459808DC}" presName="spaceRect" presStyleCnt="0"/>
      <dgm:spPr/>
    </dgm:pt>
    <dgm:pt modelId="{C9DE80F9-B0C8-9F4C-A8B4-589E2F8C5063}" type="pres">
      <dgm:prSet presAssocID="{30FBC326-6482-1543-99D8-E38F459808DC}" presName="parTx" presStyleLbl="revTx" presStyleIdx="3" presStyleCnt="5">
        <dgm:presLayoutVars>
          <dgm:chMax val="0"/>
          <dgm:chPref val="0"/>
        </dgm:presLayoutVars>
      </dgm:prSet>
      <dgm:spPr/>
    </dgm:pt>
    <dgm:pt modelId="{42CCCADA-20B8-9849-A932-132A87EB3AAB}" type="pres">
      <dgm:prSet presAssocID="{3D38774B-21C9-B34C-97EC-5C9F9102D9A3}" presName="sibTrans" presStyleCnt="0"/>
      <dgm:spPr/>
    </dgm:pt>
    <dgm:pt modelId="{77C9FBBA-4424-0D47-A009-92A653E93C11}" type="pres">
      <dgm:prSet presAssocID="{5B64A475-6AFA-448C-93F1-0C998A742C38}" presName="compNode" presStyleCnt="0"/>
      <dgm:spPr/>
    </dgm:pt>
    <dgm:pt modelId="{C052C025-6F28-574E-BEAC-98843F900B0F}" type="pres">
      <dgm:prSet presAssocID="{5B64A475-6AFA-448C-93F1-0C998A742C38}" presName="bgRect" presStyleLbl="bgShp" presStyleIdx="4" presStyleCnt="5"/>
      <dgm:spPr/>
    </dgm:pt>
    <dgm:pt modelId="{B8DEB7AB-C6C4-254C-AA91-D9A621977DE5}" type="pres">
      <dgm:prSet presAssocID="{5B64A475-6AFA-448C-93F1-0C998A742C38}" presName="iconRect" presStyleLbl="node1" presStyleIdx="4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900F0325-48CA-CE4F-88D5-BDE416375196}" type="pres">
      <dgm:prSet presAssocID="{5B64A475-6AFA-448C-93F1-0C998A742C38}" presName="spaceRect" presStyleCnt="0"/>
      <dgm:spPr/>
    </dgm:pt>
    <dgm:pt modelId="{E64A87C8-21F7-2048-89DA-65AE5B2D079F}" type="pres">
      <dgm:prSet presAssocID="{5B64A475-6AFA-448C-93F1-0C998A742C38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AFBB600-AC70-4EBF-ACE1-CAE24FEF27CB}" srcId="{AFEE185B-E05E-4755-8652-0093F184E759}" destId="{E0852F27-154A-4F6F-9D2B-416D39B6489B}" srcOrd="0" destOrd="0" parTransId="{B8FE4697-344E-4B12-AC2B-D18DF089C781}" sibTransId="{4645BF75-22A7-4D9D-8C34-DD012D3E8FFE}"/>
    <dgm:cxn modelId="{D5F63A09-D73D-4AE0-B2AC-801A3F4A9CDF}" srcId="{AFEE185B-E05E-4755-8652-0093F184E759}" destId="{79667D40-5832-465B-90C0-DD9DA7D0CBA2}" srcOrd="1" destOrd="0" parTransId="{357A2DB9-60E5-46CB-B775-EDAE73E2F506}" sibTransId="{05F1BCD8-2238-4B8E-A701-E40215FF8ECC}"/>
    <dgm:cxn modelId="{FF709A10-028E-6B43-84DA-C7BBA0C2A5E8}" type="presOf" srcId="{3C294EC4-92EF-4448-A6DD-2DDE76A60717}" destId="{CD71142C-48D3-4DD1-A81E-E6947ED0A0F1}" srcOrd="0" destOrd="0" presId="urn:microsoft.com/office/officeart/2018/2/layout/IconVerticalSolidList"/>
    <dgm:cxn modelId="{8EB8BC3D-0B3B-CE45-BC08-61B79C0756DC}" type="presOf" srcId="{30FBC326-6482-1543-99D8-E38F459808DC}" destId="{C9DE80F9-B0C8-9F4C-A8B4-589E2F8C5063}" srcOrd="0" destOrd="0" presId="urn:microsoft.com/office/officeart/2018/2/layout/IconVerticalSolidList"/>
    <dgm:cxn modelId="{8942454E-E884-9248-9860-2FB01281E331}" srcId="{AFEE185B-E05E-4755-8652-0093F184E759}" destId="{30FBC326-6482-1543-99D8-E38F459808DC}" srcOrd="3" destOrd="0" parTransId="{77A07CD3-25E3-E740-A0C6-066DF8FB9490}" sibTransId="{3D38774B-21C9-B34C-97EC-5C9F9102D9A3}"/>
    <dgm:cxn modelId="{9684B654-B4D3-1E4F-BF21-4A70F627003B}" type="presOf" srcId="{5B64A475-6AFA-448C-93F1-0C998A742C38}" destId="{E64A87C8-21F7-2048-89DA-65AE5B2D079F}" srcOrd="0" destOrd="0" presId="urn:microsoft.com/office/officeart/2018/2/layout/IconVerticalSolidList"/>
    <dgm:cxn modelId="{81734C69-B5C2-2144-9A7C-FA0AD2C32CBB}" type="presOf" srcId="{E0852F27-154A-4F6F-9D2B-416D39B6489B}" destId="{879ED388-5A82-47DD-B626-DD177EE714F5}" srcOrd="0" destOrd="0" presId="urn:microsoft.com/office/officeart/2018/2/layout/IconVerticalSolidList"/>
    <dgm:cxn modelId="{11B2616A-6A43-4A55-BAA8-CD45DC8AA2FB}" type="presOf" srcId="{AFEE185B-E05E-4755-8652-0093F184E759}" destId="{89EE9A1C-5797-4DBF-9A1F-F137413408E3}" srcOrd="0" destOrd="0" presId="urn:microsoft.com/office/officeart/2018/2/layout/IconVerticalSolidList"/>
    <dgm:cxn modelId="{796F8EA6-3607-453A-8055-D3308F906F66}" srcId="{AFEE185B-E05E-4755-8652-0093F184E759}" destId="{5B64A475-6AFA-448C-93F1-0C998A742C38}" srcOrd="4" destOrd="0" parTransId="{E8DFA59F-4EB4-41AE-9C4B-767C31871920}" sibTransId="{BADC8B31-1A09-4ADD-8A36-7BD4DD0E2634}"/>
    <dgm:cxn modelId="{723363ED-5153-ED43-BDB8-B305F9DD5140}" type="presOf" srcId="{79667D40-5832-465B-90C0-DD9DA7D0CBA2}" destId="{AB633863-9D31-4F54-AA11-F900CF193641}" srcOrd="0" destOrd="0" presId="urn:microsoft.com/office/officeart/2018/2/layout/IconVerticalSolidList"/>
    <dgm:cxn modelId="{2991ACF5-CBD7-4171-9B91-2ACCB551DFDD}" srcId="{AFEE185B-E05E-4755-8652-0093F184E759}" destId="{3C294EC4-92EF-4448-A6DD-2DDE76A60717}" srcOrd="2" destOrd="0" parTransId="{A770E38F-C93F-4F7C-A26F-8EF20D1E6DF0}" sibTransId="{E87CA421-4787-4DD4-A501-B60BD2423AB2}"/>
    <dgm:cxn modelId="{A09F07BB-7AE9-3043-AC0B-8276BB7A1A8A}" type="presParOf" srcId="{89EE9A1C-5797-4DBF-9A1F-F137413408E3}" destId="{B4DC309E-BAC6-42DA-9F56-0793349E3B78}" srcOrd="0" destOrd="0" presId="urn:microsoft.com/office/officeart/2018/2/layout/IconVerticalSolidList"/>
    <dgm:cxn modelId="{C1E7CD3A-B114-C840-91B6-6072187318EC}" type="presParOf" srcId="{B4DC309E-BAC6-42DA-9F56-0793349E3B78}" destId="{9A50F0F6-3B7E-44A9-B7CA-E213DEB2C1B8}" srcOrd="0" destOrd="0" presId="urn:microsoft.com/office/officeart/2018/2/layout/IconVerticalSolidList"/>
    <dgm:cxn modelId="{8A079CBB-85D5-574F-BACE-F0818B214B9E}" type="presParOf" srcId="{B4DC309E-BAC6-42DA-9F56-0793349E3B78}" destId="{F2AFA8E5-4E40-454D-8696-7A4CCFB2E300}" srcOrd="1" destOrd="0" presId="urn:microsoft.com/office/officeart/2018/2/layout/IconVerticalSolidList"/>
    <dgm:cxn modelId="{AFFCEC94-26FC-2446-8943-E22B79A98D2E}" type="presParOf" srcId="{B4DC309E-BAC6-42DA-9F56-0793349E3B78}" destId="{E00B754E-C837-422B-AECE-E2E39D7B5507}" srcOrd="2" destOrd="0" presId="urn:microsoft.com/office/officeart/2018/2/layout/IconVerticalSolidList"/>
    <dgm:cxn modelId="{BD5AA923-FFBA-4C43-9413-E10B4B5713E2}" type="presParOf" srcId="{B4DC309E-BAC6-42DA-9F56-0793349E3B78}" destId="{879ED388-5A82-47DD-B626-DD177EE714F5}" srcOrd="3" destOrd="0" presId="urn:microsoft.com/office/officeart/2018/2/layout/IconVerticalSolidList"/>
    <dgm:cxn modelId="{2913A5AD-4912-CB40-BB18-D334FCD4A98B}" type="presParOf" srcId="{89EE9A1C-5797-4DBF-9A1F-F137413408E3}" destId="{3BC3E895-8794-4F6C-B808-A7AE420A35CC}" srcOrd="1" destOrd="0" presId="urn:microsoft.com/office/officeart/2018/2/layout/IconVerticalSolidList"/>
    <dgm:cxn modelId="{481403B4-9AE5-9B4E-8B40-14E10EB50E1A}" type="presParOf" srcId="{89EE9A1C-5797-4DBF-9A1F-F137413408E3}" destId="{42CA102A-0D3E-420F-8F89-5D4F5DAC838A}" srcOrd="2" destOrd="0" presId="urn:microsoft.com/office/officeart/2018/2/layout/IconVerticalSolidList"/>
    <dgm:cxn modelId="{9A024196-5263-D44E-8BCA-9CA7B50D111D}" type="presParOf" srcId="{42CA102A-0D3E-420F-8F89-5D4F5DAC838A}" destId="{714867C1-7A19-4EAF-85E6-8EA38BFDB443}" srcOrd="0" destOrd="0" presId="urn:microsoft.com/office/officeart/2018/2/layout/IconVerticalSolidList"/>
    <dgm:cxn modelId="{143FC2AE-780A-0945-B3FE-48EE7F9125F1}" type="presParOf" srcId="{42CA102A-0D3E-420F-8F89-5D4F5DAC838A}" destId="{CC60B68C-3F56-48B9-B307-4EEC03AB875F}" srcOrd="1" destOrd="0" presId="urn:microsoft.com/office/officeart/2018/2/layout/IconVerticalSolidList"/>
    <dgm:cxn modelId="{0FAAB581-4F5B-C24C-AEC0-CFDB39995090}" type="presParOf" srcId="{42CA102A-0D3E-420F-8F89-5D4F5DAC838A}" destId="{F808836B-0787-407E-AA6B-FD73FFAB59D2}" srcOrd="2" destOrd="0" presId="urn:microsoft.com/office/officeart/2018/2/layout/IconVerticalSolidList"/>
    <dgm:cxn modelId="{58F8C361-0307-624D-B270-6DD621B12B71}" type="presParOf" srcId="{42CA102A-0D3E-420F-8F89-5D4F5DAC838A}" destId="{AB633863-9D31-4F54-AA11-F900CF193641}" srcOrd="3" destOrd="0" presId="urn:microsoft.com/office/officeart/2018/2/layout/IconVerticalSolidList"/>
    <dgm:cxn modelId="{EE431F77-9F5F-8D43-B079-56691A81F7CB}" type="presParOf" srcId="{89EE9A1C-5797-4DBF-9A1F-F137413408E3}" destId="{244795FE-D346-4154-B7EF-98088B37E90B}" srcOrd="3" destOrd="0" presId="urn:microsoft.com/office/officeart/2018/2/layout/IconVerticalSolidList"/>
    <dgm:cxn modelId="{3CDFD2FF-F2CC-7748-9BDF-DECEA26E72C4}" type="presParOf" srcId="{89EE9A1C-5797-4DBF-9A1F-F137413408E3}" destId="{E1DDBDE5-36AB-40F4-B989-C3E95E1C56FB}" srcOrd="4" destOrd="0" presId="urn:microsoft.com/office/officeart/2018/2/layout/IconVerticalSolidList"/>
    <dgm:cxn modelId="{03C217A4-4270-A64F-8F17-4F766D88F881}" type="presParOf" srcId="{E1DDBDE5-36AB-40F4-B989-C3E95E1C56FB}" destId="{D0328CD9-DBF5-467C-8EA7-8BC539FB9899}" srcOrd="0" destOrd="0" presId="urn:microsoft.com/office/officeart/2018/2/layout/IconVerticalSolidList"/>
    <dgm:cxn modelId="{843C0DE7-8A48-6B4A-BDE2-4E5A0000A9A5}" type="presParOf" srcId="{E1DDBDE5-36AB-40F4-B989-C3E95E1C56FB}" destId="{CC6C9B90-10CB-44C1-B8BE-4DC9A174D9FA}" srcOrd="1" destOrd="0" presId="urn:microsoft.com/office/officeart/2018/2/layout/IconVerticalSolidList"/>
    <dgm:cxn modelId="{3DB9CF99-FBDB-6144-8900-31E698F203EF}" type="presParOf" srcId="{E1DDBDE5-36AB-40F4-B989-C3E95E1C56FB}" destId="{59932502-F1D8-47B2-B1B2-C371CC798446}" srcOrd="2" destOrd="0" presId="urn:microsoft.com/office/officeart/2018/2/layout/IconVerticalSolidList"/>
    <dgm:cxn modelId="{F5772876-5456-294F-80B9-2DF5A2A25893}" type="presParOf" srcId="{E1DDBDE5-36AB-40F4-B989-C3E95E1C56FB}" destId="{CD71142C-48D3-4DD1-A81E-E6947ED0A0F1}" srcOrd="3" destOrd="0" presId="urn:microsoft.com/office/officeart/2018/2/layout/IconVerticalSolidList"/>
    <dgm:cxn modelId="{03515CFC-AB23-6C45-9D84-9355A7D02713}" type="presParOf" srcId="{89EE9A1C-5797-4DBF-9A1F-F137413408E3}" destId="{C3B19A6E-5480-43BF-8F0A-D5C9C2D86701}" srcOrd="5" destOrd="0" presId="urn:microsoft.com/office/officeart/2018/2/layout/IconVerticalSolidList"/>
    <dgm:cxn modelId="{7781B91B-FEBE-E446-89C9-3C43E8BC2D10}" type="presParOf" srcId="{89EE9A1C-5797-4DBF-9A1F-F137413408E3}" destId="{68F66E20-837F-D940-ABF5-D092012FFE0A}" srcOrd="6" destOrd="0" presId="urn:microsoft.com/office/officeart/2018/2/layout/IconVerticalSolidList"/>
    <dgm:cxn modelId="{E61BE9C7-6F3E-2440-8430-CAADCC18B599}" type="presParOf" srcId="{68F66E20-837F-D940-ABF5-D092012FFE0A}" destId="{10605CF0-445E-994D-8E5F-D35B8D8CA1A2}" srcOrd="0" destOrd="0" presId="urn:microsoft.com/office/officeart/2018/2/layout/IconVerticalSolidList"/>
    <dgm:cxn modelId="{35A5DDEF-B586-C046-BB50-683B961749A3}" type="presParOf" srcId="{68F66E20-837F-D940-ABF5-D092012FFE0A}" destId="{CCC4018A-A09C-0645-BD3F-30980BE120F9}" srcOrd="1" destOrd="0" presId="urn:microsoft.com/office/officeart/2018/2/layout/IconVerticalSolidList"/>
    <dgm:cxn modelId="{19593A9F-7D33-F54A-B48D-B99D9774F245}" type="presParOf" srcId="{68F66E20-837F-D940-ABF5-D092012FFE0A}" destId="{897A54E4-FEAE-EB46-A5D7-6DE265868293}" srcOrd="2" destOrd="0" presId="urn:microsoft.com/office/officeart/2018/2/layout/IconVerticalSolidList"/>
    <dgm:cxn modelId="{677B2498-C152-2C4E-B637-05C3AEC4AC4A}" type="presParOf" srcId="{68F66E20-837F-D940-ABF5-D092012FFE0A}" destId="{C9DE80F9-B0C8-9F4C-A8B4-589E2F8C5063}" srcOrd="3" destOrd="0" presId="urn:microsoft.com/office/officeart/2018/2/layout/IconVerticalSolidList"/>
    <dgm:cxn modelId="{058BF18D-4305-214E-8C73-0D09F0E7E848}" type="presParOf" srcId="{89EE9A1C-5797-4DBF-9A1F-F137413408E3}" destId="{42CCCADA-20B8-9849-A932-132A87EB3AAB}" srcOrd="7" destOrd="0" presId="urn:microsoft.com/office/officeart/2018/2/layout/IconVerticalSolidList"/>
    <dgm:cxn modelId="{24D9BC8C-EE6B-C744-BA36-43FD00AE7534}" type="presParOf" srcId="{89EE9A1C-5797-4DBF-9A1F-F137413408E3}" destId="{77C9FBBA-4424-0D47-A009-92A653E93C11}" srcOrd="8" destOrd="0" presId="urn:microsoft.com/office/officeart/2018/2/layout/IconVerticalSolidList"/>
    <dgm:cxn modelId="{E53A5246-0A04-2D4B-9C67-3046569B4B5A}" type="presParOf" srcId="{77C9FBBA-4424-0D47-A009-92A653E93C11}" destId="{C052C025-6F28-574E-BEAC-98843F900B0F}" srcOrd="0" destOrd="0" presId="urn:microsoft.com/office/officeart/2018/2/layout/IconVerticalSolidList"/>
    <dgm:cxn modelId="{9D96D6C0-D2DF-1C46-80B9-CE2DCE6792D2}" type="presParOf" srcId="{77C9FBBA-4424-0D47-A009-92A653E93C11}" destId="{B8DEB7AB-C6C4-254C-AA91-D9A621977DE5}" srcOrd="1" destOrd="0" presId="urn:microsoft.com/office/officeart/2018/2/layout/IconVerticalSolidList"/>
    <dgm:cxn modelId="{1456BC2E-D164-C044-A546-DF6185B8BA25}" type="presParOf" srcId="{77C9FBBA-4424-0D47-A009-92A653E93C11}" destId="{900F0325-48CA-CE4F-88D5-BDE416375196}" srcOrd="2" destOrd="0" presId="urn:microsoft.com/office/officeart/2018/2/layout/IconVerticalSolidList"/>
    <dgm:cxn modelId="{F80D10F0-F5AD-8E49-9044-EC2FAA56A47A}" type="presParOf" srcId="{77C9FBBA-4424-0D47-A009-92A653E93C11}" destId="{E64A87C8-21F7-2048-89DA-65AE5B2D079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494ED5-88F6-44B0-B1F6-979A56D7966E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3BE7F5C-D7D9-4BFE-B080-E308C811BDCE}">
      <dgm:prSet/>
      <dgm:spPr/>
      <dgm:t>
        <a:bodyPr/>
        <a:lstStyle/>
        <a:p>
          <a:r>
            <a:rPr lang="en-US" b="1" dirty="0"/>
            <a:t>Institutional Setting</a:t>
          </a:r>
        </a:p>
      </dgm:t>
    </dgm:pt>
    <dgm:pt modelId="{BA94BCD8-8E1A-4D1F-BAB7-944FBD3432A6}" type="parTrans" cxnId="{EF1E0CD1-4E1D-4128-A795-06FD14E1D2A1}">
      <dgm:prSet/>
      <dgm:spPr/>
      <dgm:t>
        <a:bodyPr/>
        <a:lstStyle/>
        <a:p>
          <a:endParaRPr lang="en-US"/>
        </a:p>
      </dgm:t>
    </dgm:pt>
    <dgm:pt modelId="{5D6B2285-71ED-40F7-9532-F8A4BFB16625}" type="sibTrans" cxnId="{EF1E0CD1-4E1D-4128-A795-06FD14E1D2A1}">
      <dgm:prSet/>
      <dgm:spPr/>
      <dgm:t>
        <a:bodyPr/>
        <a:lstStyle/>
        <a:p>
          <a:endParaRPr lang="en-US"/>
        </a:p>
      </dgm:t>
    </dgm:pt>
    <dgm:pt modelId="{83DE4814-1053-42AD-905A-8B93E08743BF}">
      <dgm:prSet/>
      <dgm:spPr/>
      <dgm:t>
        <a:bodyPr/>
        <a:lstStyle/>
        <a:p>
          <a:r>
            <a:rPr lang="en-US"/>
            <a:t>Interventions</a:t>
          </a:r>
        </a:p>
      </dgm:t>
    </dgm:pt>
    <dgm:pt modelId="{5B003C42-EE13-43B7-B4BB-76FE542F7993}" type="parTrans" cxnId="{A209D536-15D9-49AF-9897-8239745DA1AD}">
      <dgm:prSet/>
      <dgm:spPr/>
      <dgm:t>
        <a:bodyPr/>
        <a:lstStyle/>
        <a:p>
          <a:endParaRPr lang="en-US"/>
        </a:p>
      </dgm:t>
    </dgm:pt>
    <dgm:pt modelId="{2BA38C8A-E02C-4CB6-92AD-B1FB8CA39CCF}" type="sibTrans" cxnId="{A209D536-15D9-49AF-9897-8239745DA1AD}">
      <dgm:prSet/>
      <dgm:spPr/>
      <dgm:t>
        <a:bodyPr/>
        <a:lstStyle/>
        <a:p>
          <a:endParaRPr lang="en-US"/>
        </a:p>
      </dgm:t>
    </dgm:pt>
    <dgm:pt modelId="{375F7073-2636-4647-81EA-C0BBB6F187A1}">
      <dgm:prSet/>
      <dgm:spPr/>
      <dgm:t>
        <a:bodyPr/>
        <a:lstStyle/>
        <a:p>
          <a:r>
            <a:rPr lang="en-US"/>
            <a:t>Experimental Design</a:t>
          </a:r>
        </a:p>
      </dgm:t>
    </dgm:pt>
    <dgm:pt modelId="{348EAF6F-E6CC-423F-9172-8B6632B14BC3}" type="parTrans" cxnId="{9DF664CD-369A-407E-BE3A-85CC7969B7AE}">
      <dgm:prSet/>
      <dgm:spPr/>
      <dgm:t>
        <a:bodyPr/>
        <a:lstStyle/>
        <a:p>
          <a:endParaRPr lang="en-US"/>
        </a:p>
      </dgm:t>
    </dgm:pt>
    <dgm:pt modelId="{0D74A99E-946C-4FB5-BBB9-C4F0B36CA6BA}" type="sibTrans" cxnId="{9DF664CD-369A-407E-BE3A-85CC7969B7AE}">
      <dgm:prSet/>
      <dgm:spPr/>
      <dgm:t>
        <a:bodyPr/>
        <a:lstStyle/>
        <a:p>
          <a:endParaRPr lang="en-US"/>
        </a:p>
      </dgm:t>
    </dgm:pt>
    <dgm:pt modelId="{AFAD5027-EA30-4673-9385-5C0AF1901E62}">
      <dgm:prSet/>
      <dgm:spPr/>
      <dgm:t>
        <a:bodyPr/>
        <a:lstStyle/>
        <a:p>
          <a:r>
            <a:rPr lang="en-US" dirty="0"/>
            <a:t>Results</a:t>
          </a:r>
        </a:p>
      </dgm:t>
    </dgm:pt>
    <dgm:pt modelId="{3D3FAF5D-9532-474A-B7A6-0426D0A25E0B}" type="parTrans" cxnId="{6D422ABE-BE84-499E-86DF-802A39E2F7B6}">
      <dgm:prSet/>
      <dgm:spPr/>
      <dgm:t>
        <a:bodyPr/>
        <a:lstStyle/>
        <a:p>
          <a:endParaRPr lang="en-US"/>
        </a:p>
      </dgm:t>
    </dgm:pt>
    <dgm:pt modelId="{E54D1E45-6C23-47A7-8E9D-6EFA7F03FA8A}" type="sibTrans" cxnId="{6D422ABE-BE84-499E-86DF-802A39E2F7B6}">
      <dgm:prSet/>
      <dgm:spPr/>
      <dgm:t>
        <a:bodyPr/>
        <a:lstStyle/>
        <a:p>
          <a:endParaRPr lang="en-US"/>
        </a:p>
      </dgm:t>
    </dgm:pt>
    <dgm:pt modelId="{2CFFEDD7-5F75-48B5-8E57-A0BB22CEF11D}">
      <dgm:prSet/>
      <dgm:spPr/>
      <dgm:t>
        <a:bodyPr/>
        <a:lstStyle/>
        <a:p>
          <a:r>
            <a:rPr lang="en-US"/>
            <a:t>Next steps</a:t>
          </a:r>
        </a:p>
      </dgm:t>
    </dgm:pt>
    <dgm:pt modelId="{1F19E116-5AE2-462C-9D19-421E44B76BC2}" type="parTrans" cxnId="{C5228598-8E67-4DE7-AEE5-392432BB83AA}">
      <dgm:prSet/>
      <dgm:spPr/>
      <dgm:t>
        <a:bodyPr/>
        <a:lstStyle/>
        <a:p>
          <a:endParaRPr lang="en-US"/>
        </a:p>
      </dgm:t>
    </dgm:pt>
    <dgm:pt modelId="{D666C6F9-41C9-4820-8149-F84674437A95}" type="sibTrans" cxnId="{C5228598-8E67-4DE7-AEE5-392432BB83AA}">
      <dgm:prSet/>
      <dgm:spPr/>
      <dgm:t>
        <a:bodyPr/>
        <a:lstStyle/>
        <a:p>
          <a:endParaRPr lang="en-US"/>
        </a:p>
      </dgm:t>
    </dgm:pt>
    <dgm:pt modelId="{64D46AA1-159D-EE4C-8DCD-16CB61EBFD05}" type="pres">
      <dgm:prSet presAssocID="{20494ED5-88F6-44B0-B1F6-979A56D7966E}" presName="linear" presStyleCnt="0">
        <dgm:presLayoutVars>
          <dgm:animLvl val="lvl"/>
          <dgm:resizeHandles val="exact"/>
        </dgm:presLayoutVars>
      </dgm:prSet>
      <dgm:spPr/>
    </dgm:pt>
    <dgm:pt modelId="{6BF912C6-8E98-A847-8B10-D34D6677FB56}" type="pres">
      <dgm:prSet presAssocID="{53BE7F5C-D7D9-4BFE-B080-E308C811BDC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D51195B-68CB-3848-ACD5-F201A77715F8}" type="pres">
      <dgm:prSet presAssocID="{5D6B2285-71ED-40F7-9532-F8A4BFB16625}" presName="spacer" presStyleCnt="0"/>
      <dgm:spPr/>
    </dgm:pt>
    <dgm:pt modelId="{765B243E-3A6E-2B43-A603-3B0C95CC841B}" type="pres">
      <dgm:prSet presAssocID="{83DE4814-1053-42AD-905A-8B93E08743B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454EC12-BA9E-7C43-B3FC-DFF305809643}" type="pres">
      <dgm:prSet presAssocID="{2BA38C8A-E02C-4CB6-92AD-B1FB8CA39CCF}" presName="spacer" presStyleCnt="0"/>
      <dgm:spPr/>
    </dgm:pt>
    <dgm:pt modelId="{8FF562A7-465F-0945-BF5A-9144E93D8E2F}" type="pres">
      <dgm:prSet presAssocID="{375F7073-2636-4647-81EA-C0BBB6F187A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4B1BC3E-889E-634A-B88F-6880EC8C9835}" type="pres">
      <dgm:prSet presAssocID="{0D74A99E-946C-4FB5-BBB9-C4F0B36CA6BA}" presName="spacer" presStyleCnt="0"/>
      <dgm:spPr/>
    </dgm:pt>
    <dgm:pt modelId="{6EE549D7-B20F-0445-8D2B-8FA98F2DEF65}" type="pres">
      <dgm:prSet presAssocID="{AFAD5027-EA30-4673-9385-5C0AF1901E6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A0B9411-E665-4949-8092-8720A09B82EF}" type="pres">
      <dgm:prSet presAssocID="{E54D1E45-6C23-47A7-8E9D-6EFA7F03FA8A}" presName="spacer" presStyleCnt="0"/>
      <dgm:spPr/>
    </dgm:pt>
    <dgm:pt modelId="{27BDD0E5-3570-8147-8D3E-FF4CEAE52898}" type="pres">
      <dgm:prSet presAssocID="{2CFFEDD7-5F75-48B5-8E57-A0BB22CEF11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612280F-7A5C-FE4F-BD9C-38F9699176CD}" type="presOf" srcId="{83DE4814-1053-42AD-905A-8B93E08743BF}" destId="{765B243E-3A6E-2B43-A603-3B0C95CC841B}" srcOrd="0" destOrd="0" presId="urn:microsoft.com/office/officeart/2005/8/layout/vList2"/>
    <dgm:cxn modelId="{A209D536-15D9-49AF-9897-8239745DA1AD}" srcId="{20494ED5-88F6-44B0-B1F6-979A56D7966E}" destId="{83DE4814-1053-42AD-905A-8B93E08743BF}" srcOrd="1" destOrd="0" parTransId="{5B003C42-EE13-43B7-B4BB-76FE542F7993}" sibTransId="{2BA38C8A-E02C-4CB6-92AD-B1FB8CA39CCF}"/>
    <dgm:cxn modelId="{24944055-9BC4-E849-82F9-5367511CDB1E}" type="presOf" srcId="{20494ED5-88F6-44B0-B1F6-979A56D7966E}" destId="{64D46AA1-159D-EE4C-8DCD-16CB61EBFD05}" srcOrd="0" destOrd="0" presId="urn:microsoft.com/office/officeart/2005/8/layout/vList2"/>
    <dgm:cxn modelId="{E0E4E587-1EA2-784A-BC6D-BAFC6EE1886C}" type="presOf" srcId="{AFAD5027-EA30-4673-9385-5C0AF1901E62}" destId="{6EE549D7-B20F-0445-8D2B-8FA98F2DEF65}" srcOrd="0" destOrd="0" presId="urn:microsoft.com/office/officeart/2005/8/layout/vList2"/>
    <dgm:cxn modelId="{7900AB95-F498-A444-8803-F268C6670BDF}" type="presOf" srcId="{375F7073-2636-4647-81EA-C0BBB6F187A1}" destId="{8FF562A7-465F-0945-BF5A-9144E93D8E2F}" srcOrd="0" destOrd="0" presId="urn:microsoft.com/office/officeart/2005/8/layout/vList2"/>
    <dgm:cxn modelId="{C5228598-8E67-4DE7-AEE5-392432BB83AA}" srcId="{20494ED5-88F6-44B0-B1F6-979A56D7966E}" destId="{2CFFEDD7-5F75-48B5-8E57-A0BB22CEF11D}" srcOrd="4" destOrd="0" parTransId="{1F19E116-5AE2-462C-9D19-421E44B76BC2}" sibTransId="{D666C6F9-41C9-4820-8149-F84674437A95}"/>
    <dgm:cxn modelId="{6D422ABE-BE84-499E-86DF-802A39E2F7B6}" srcId="{20494ED5-88F6-44B0-B1F6-979A56D7966E}" destId="{AFAD5027-EA30-4673-9385-5C0AF1901E62}" srcOrd="3" destOrd="0" parTransId="{3D3FAF5D-9532-474A-B7A6-0426D0A25E0B}" sibTransId="{E54D1E45-6C23-47A7-8E9D-6EFA7F03FA8A}"/>
    <dgm:cxn modelId="{AA975CC4-8660-FA4D-A3AB-68DFF31D11AE}" type="presOf" srcId="{53BE7F5C-D7D9-4BFE-B080-E308C811BDCE}" destId="{6BF912C6-8E98-A847-8B10-D34D6677FB56}" srcOrd="0" destOrd="0" presId="urn:microsoft.com/office/officeart/2005/8/layout/vList2"/>
    <dgm:cxn modelId="{9DF664CD-369A-407E-BE3A-85CC7969B7AE}" srcId="{20494ED5-88F6-44B0-B1F6-979A56D7966E}" destId="{375F7073-2636-4647-81EA-C0BBB6F187A1}" srcOrd="2" destOrd="0" parTransId="{348EAF6F-E6CC-423F-9172-8B6632B14BC3}" sibTransId="{0D74A99E-946C-4FB5-BBB9-C4F0B36CA6BA}"/>
    <dgm:cxn modelId="{EF1E0CD1-4E1D-4128-A795-06FD14E1D2A1}" srcId="{20494ED5-88F6-44B0-B1F6-979A56D7966E}" destId="{53BE7F5C-D7D9-4BFE-B080-E308C811BDCE}" srcOrd="0" destOrd="0" parTransId="{BA94BCD8-8E1A-4D1F-BAB7-944FBD3432A6}" sibTransId="{5D6B2285-71ED-40F7-9532-F8A4BFB16625}"/>
    <dgm:cxn modelId="{79401DEE-6565-F149-BCB9-9C314C581B80}" type="presOf" srcId="{2CFFEDD7-5F75-48B5-8E57-A0BB22CEF11D}" destId="{27BDD0E5-3570-8147-8D3E-FF4CEAE52898}" srcOrd="0" destOrd="0" presId="urn:microsoft.com/office/officeart/2005/8/layout/vList2"/>
    <dgm:cxn modelId="{A37A3A45-7CD1-6949-A4C9-74AEAA104D1F}" type="presParOf" srcId="{64D46AA1-159D-EE4C-8DCD-16CB61EBFD05}" destId="{6BF912C6-8E98-A847-8B10-D34D6677FB56}" srcOrd="0" destOrd="0" presId="urn:microsoft.com/office/officeart/2005/8/layout/vList2"/>
    <dgm:cxn modelId="{044814E2-D55F-9247-87B5-C7596499AC10}" type="presParOf" srcId="{64D46AA1-159D-EE4C-8DCD-16CB61EBFD05}" destId="{ED51195B-68CB-3848-ACD5-F201A77715F8}" srcOrd="1" destOrd="0" presId="urn:microsoft.com/office/officeart/2005/8/layout/vList2"/>
    <dgm:cxn modelId="{C7E8F925-CF99-0A47-BB2C-9A8D967C1727}" type="presParOf" srcId="{64D46AA1-159D-EE4C-8DCD-16CB61EBFD05}" destId="{765B243E-3A6E-2B43-A603-3B0C95CC841B}" srcOrd="2" destOrd="0" presId="urn:microsoft.com/office/officeart/2005/8/layout/vList2"/>
    <dgm:cxn modelId="{303EFB55-6813-0D41-B5E6-910D739FD6BC}" type="presParOf" srcId="{64D46AA1-159D-EE4C-8DCD-16CB61EBFD05}" destId="{9454EC12-BA9E-7C43-B3FC-DFF305809643}" srcOrd="3" destOrd="0" presId="urn:microsoft.com/office/officeart/2005/8/layout/vList2"/>
    <dgm:cxn modelId="{4407250A-CBE5-9C4B-ABC0-53F08D21B343}" type="presParOf" srcId="{64D46AA1-159D-EE4C-8DCD-16CB61EBFD05}" destId="{8FF562A7-465F-0945-BF5A-9144E93D8E2F}" srcOrd="4" destOrd="0" presId="urn:microsoft.com/office/officeart/2005/8/layout/vList2"/>
    <dgm:cxn modelId="{9D3CD550-78A8-4649-AE47-4947E3F2A14F}" type="presParOf" srcId="{64D46AA1-159D-EE4C-8DCD-16CB61EBFD05}" destId="{C4B1BC3E-889E-634A-B88F-6880EC8C9835}" srcOrd="5" destOrd="0" presId="urn:microsoft.com/office/officeart/2005/8/layout/vList2"/>
    <dgm:cxn modelId="{1855BCB2-EA07-C048-9978-9CC63469FB40}" type="presParOf" srcId="{64D46AA1-159D-EE4C-8DCD-16CB61EBFD05}" destId="{6EE549D7-B20F-0445-8D2B-8FA98F2DEF65}" srcOrd="6" destOrd="0" presId="urn:microsoft.com/office/officeart/2005/8/layout/vList2"/>
    <dgm:cxn modelId="{26E0EDFF-DED5-E34E-8AD6-6D499D410283}" type="presParOf" srcId="{64D46AA1-159D-EE4C-8DCD-16CB61EBFD05}" destId="{DA0B9411-E665-4949-8092-8720A09B82EF}" srcOrd="7" destOrd="0" presId="urn:microsoft.com/office/officeart/2005/8/layout/vList2"/>
    <dgm:cxn modelId="{FC08FB0E-04DD-B641-885D-A7F3683B4171}" type="presParOf" srcId="{64D46AA1-159D-EE4C-8DCD-16CB61EBFD05}" destId="{27BDD0E5-3570-8147-8D3E-FF4CEAE5289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494ED5-88F6-44B0-B1F6-979A56D7966E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3BE7F5C-D7D9-4BFE-B080-E308C811BDCE}">
      <dgm:prSet/>
      <dgm:spPr/>
      <dgm:t>
        <a:bodyPr/>
        <a:lstStyle/>
        <a:p>
          <a:r>
            <a:rPr lang="en-US" b="0" dirty="0"/>
            <a:t>Institutional Setting</a:t>
          </a:r>
        </a:p>
      </dgm:t>
    </dgm:pt>
    <dgm:pt modelId="{BA94BCD8-8E1A-4D1F-BAB7-944FBD3432A6}" type="parTrans" cxnId="{EF1E0CD1-4E1D-4128-A795-06FD14E1D2A1}">
      <dgm:prSet/>
      <dgm:spPr/>
      <dgm:t>
        <a:bodyPr/>
        <a:lstStyle/>
        <a:p>
          <a:endParaRPr lang="en-US"/>
        </a:p>
      </dgm:t>
    </dgm:pt>
    <dgm:pt modelId="{5D6B2285-71ED-40F7-9532-F8A4BFB16625}" type="sibTrans" cxnId="{EF1E0CD1-4E1D-4128-A795-06FD14E1D2A1}">
      <dgm:prSet/>
      <dgm:spPr/>
      <dgm:t>
        <a:bodyPr/>
        <a:lstStyle/>
        <a:p>
          <a:endParaRPr lang="en-US"/>
        </a:p>
      </dgm:t>
    </dgm:pt>
    <dgm:pt modelId="{83DE4814-1053-42AD-905A-8B93E08743BF}">
      <dgm:prSet/>
      <dgm:spPr/>
      <dgm:t>
        <a:bodyPr/>
        <a:lstStyle/>
        <a:p>
          <a:r>
            <a:rPr lang="en-US" b="1" dirty="0"/>
            <a:t>Interventions</a:t>
          </a:r>
        </a:p>
      </dgm:t>
    </dgm:pt>
    <dgm:pt modelId="{5B003C42-EE13-43B7-B4BB-76FE542F7993}" type="parTrans" cxnId="{A209D536-15D9-49AF-9897-8239745DA1AD}">
      <dgm:prSet/>
      <dgm:spPr/>
      <dgm:t>
        <a:bodyPr/>
        <a:lstStyle/>
        <a:p>
          <a:endParaRPr lang="en-US"/>
        </a:p>
      </dgm:t>
    </dgm:pt>
    <dgm:pt modelId="{2BA38C8A-E02C-4CB6-92AD-B1FB8CA39CCF}" type="sibTrans" cxnId="{A209D536-15D9-49AF-9897-8239745DA1AD}">
      <dgm:prSet/>
      <dgm:spPr/>
      <dgm:t>
        <a:bodyPr/>
        <a:lstStyle/>
        <a:p>
          <a:endParaRPr lang="en-US"/>
        </a:p>
      </dgm:t>
    </dgm:pt>
    <dgm:pt modelId="{375F7073-2636-4647-81EA-C0BBB6F187A1}">
      <dgm:prSet/>
      <dgm:spPr/>
      <dgm:t>
        <a:bodyPr/>
        <a:lstStyle/>
        <a:p>
          <a:r>
            <a:rPr lang="en-US"/>
            <a:t>Experimental Design</a:t>
          </a:r>
        </a:p>
      </dgm:t>
    </dgm:pt>
    <dgm:pt modelId="{348EAF6F-E6CC-423F-9172-8B6632B14BC3}" type="parTrans" cxnId="{9DF664CD-369A-407E-BE3A-85CC7969B7AE}">
      <dgm:prSet/>
      <dgm:spPr/>
      <dgm:t>
        <a:bodyPr/>
        <a:lstStyle/>
        <a:p>
          <a:endParaRPr lang="en-US"/>
        </a:p>
      </dgm:t>
    </dgm:pt>
    <dgm:pt modelId="{0D74A99E-946C-4FB5-BBB9-C4F0B36CA6BA}" type="sibTrans" cxnId="{9DF664CD-369A-407E-BE3A-85CC7969B7AE}">
      <dgm:prSet/>
      <dgm:spPr/>
      <dgm:t>
        <a:bodyPr/>
        <a:lstStyle/>
        <a:p>
          <a:endParaRPr lang="en-US"/>
        </a:p>
      </dgm:t>
    </dgm:pt>
    <dgm:pt modelId="{AFAD5027-EA30-4673-9385-5C0AF1901E62}">
      <dgm:prSet/>
      <dgm:spPr/>
      <dgm:t>
        <a:bodyPr/>
        <a:lstStyle/>
        <a:p>
          <a:r>
            <a:rPr lang="en-US" dirty="0"/>
            <a:t>Results</a:t>
          </a:r>
        </a:p>
      </dgm:t>
    </dgm:pt>
    <dgm:pt modelId="{3D3FAF5D-9532-474A-B7A6-0426D0A25E0B}" type="parTrans" cxnId="{6D422ABE-BE84-499E-86DF-802A39E2F7B6}">
      <dgm:prSet/>
      <dgm:spPr/>
      <dgm:t>
        <a:bodyPr/>
        <a:lstStyle/>
        <a:p>
          <a:endParaRPr lang="en-US"/>
        </a:p>
      </dgm:t>
    </dgm:pt>
    <dgm:pt modelId="{E54D1E45-6C23-47A7-8E9D-6EFA7F03FA8A}" type="sibTrans" cxnId="{6D422ABE-BE84-499E-86DF-802A39E2F7B6}">
      <dgm:prSet/>
      <dgm:spPr/>
      <dgm:t>
        <a:bodyPr/>
        <a:lstStyle/>
        <a:p>
          <a:endParaRPr lang="en-US"/>
        </a:p>
      </dgm:t>
    </dgm:pt>
    <dgm:pt modelId="{2CFFEDD7-5F75-48B5-8E57-A0BB22CEF11D}">
      <dgm:prSet/>
      <dgm:spPr/>
      <dgm:t>
        <a:bodyPr/>
        <a:lstStyle/>
        <a:p>
          <a:r>
            <a:rPr lang="en-US"/>
            <a:t>Next steps</a:t>
          </a:r>
        </a:p>
      </dgm:t>
    </dgm:pt>
    <dgm:pt modelId="{1F19E116-5AE2-462C-9D19-421E44B76BC2}" type="parTrans" cxnId="{C5228598-8E67-4DE7-AEE5-392432BB83AA}">
      <dgm:prSet/>
      <dgm:spPr/>
      <dgm:t>
        <a:bodyPr/>
        <a:lstStyle/>
        <a:p>
          <a:endParaRPr lang="en-US"/>
        </a:p>
      </dgm:t>
    </dgm:pt>
    <dgm:pt modelId="{D666C6F9-41C9-4820-8149-F84674437A95}" type="sibTrans" cxnId="{C5228598-8E67-4DE7-AEE5-392432BB83AA}">
      <dgm:prSet/>
      <dgm:spPr/>
      <dgm:t>
        <a:bodyPr/>
        <a:lstStyle/>
        <a:p>
          <a:endParaRPr lang="en-US"/>
        </a:p>
      </dgm:t>
    </dgm:pt>
    <dgm:pt modelId="{64D46AA1-159D-EE4C-8DCD-16CB61EBFD05}" type="pres">
      <dgm:prSet presAssocID="{20494ED5-88F6-44B0-B1F6-979A56D7966E}" presName="linear" presStyleCnt="0">
        <dgm:presLayoutVars>
          <dgm:animLvl val="lvl"/>
          <dgm:resizeHandles val="exact"/>
        </dgm:presLayoutVars>
      </dgm:prSet>
      <dgm:spPr/>
    </dgm:pt>
    <dgm:pt modelId="{6BF912C6-8E98-A847-8B10-D34D6677FB56}" type="pres">
      <dgm:prSet presAssocID="{53BE7F5C-D7D9-4BFE-B080-E308C811BDC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D51195B-68CB-3848-ACD5-F201A77715F8}" type="pres">
      <dgm:prSet presAssocID="{5D6B2285-71ED-40F7-9532-F8A4BFB16625}" presName="spacer" presStyleCnt="0"/>
      <dgm:spPr/>
    </dgm:pt>
    <dgm:pt modelId="{765B243E-3A6E-2B43-A603-3B0C95CC841B}" type="pres">
      <dgm:prSet presAssocID="{83DE4814-1053-42AD-905A-8B93E08743B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454EC12-BA9E-7C43-B3FC-DFF305809643}" type="pres">
      <dgm:prSet presAssocID="{2BA38C8A-E02C-4CB6-92AD-B1FB8CA39CCF}" presName="spacer" presStyleCnt="0"/>
      <dgm:spPr/>
    </dgm:pt>
    <dgm:pt modelId="{8FF562A7-465F-0945-BF5A-9144E93D8E2F}" type="pres">
      <dgm:prSet presAssocID="{375F7073-2636-4647-81EA-C0BBB6F187A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4B1BC3E-889E-634A-B88F-6880EC8C9835}" type="pres">
      <dgm:prSet presAssocID="{0D74A99E-946C-4FB5-BBB9-C4F0B36CA6BA}" presName="spacer" presStyleCnt="0"/>
      <dgm:spPr/>
    </dgm:pt>
    <dgm:pt modelId="{6EE549D7-B20F-0445-8D2B-8FA98F2DEF65}" type="pres">
      <dgm:prSet presAssocID="{AFAD5027-EA30-4673-9385-5C0AF1901E6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A0B9411-E665-4949-8092-8720A09B82EF}" type="pres">
      <dgm:prSet presAssocID="{E54D1E45-6C23-47A7-8E9D-6EFA7F03FA8A}" presName="spacer" presStyleCnt="0"/>
      <dgm:spPr/>
    </dgm:pt>
    <dgm:pt modelId="{27BDD0E5-3570-8147-8D3E-FF4CEAE52898}" type="pres">
      <dgm:prSet presAssocID="{2CFFEDD7-5F75-48B5-8E57-A0BB22CEF11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612280F-7A5C-FE4F-BD9C-38F9699176CD}" type="presOf" srcId="{83DE4814-1053-42AD-905A-8B93E08743BF}" destId="{765B243E-3A6E-2B43-A603-3B0C95CC841B}" srcOrd="0" destOrd="0" presId="urn:microsoft.com/office/officeart/2005/8/layout/vList2"/>
    <dgm:cxn modelId="{A209D536-15D9-49AF-9897-8239745DA1AD}" srcId="{20494ED5-88F6-44B0-B1F6-979A56D7966E}" destId="{83DE4814-1053-42AD-905A-8B93E08743BF}" srcOrd="1" destOrd="0" parTransId="{5B003C42-EE13-43B7-B4BB-76FE542F7993}" sibTransId="{2BA38C8A-E02C-4CB6-92AD-B1FB8CA39CCF}"/>
    <dgm:cxn modelId="{24944055-9BC4-E849-82F9-5367511CDB1E}" type="presOf" srcId="{20494ED5-88F6-44B0-B1F6-979A56D7966E}" destId="{64D46AA1-159D-EE4C-8DCD-16CB61EBFD05}" srcOrd="0" destOrd="0" presId="urn:microsoft.com/office/officeart/2005/8/layout/vList2"/>
    <dgm:cxn modelId="{E0E4E587-1EA2-784A-BC6D-BAFC6EE1886C}" type="presOf" srcId="{AFAD5027-EA30-4673-9385-5C0AF1901E62}" destId="{6EE549D7-B20F-0445-8D2B-8FA98F2DEF65}" srcOrd="0" destOrd="0" presId="urn:microsoft.com/office/officeart/2005/8/layout/vList2"/>
    <dgm:cxn modelId="{7900AB95-F498-A444-8803-F268C6670BDF}" type="presOf" srcId="{375F7073-2636-4647-81EA-C0BBB6F187A1}" destId="{8FF562A7-465F-0945-BF5A-9144E93D8E2F}" srcOrd="0" destOrd="0" presId="urn:microsoft.com/office/officeart/2005/8/layout/vList2"/>
    <dgm:cxn modelId="{C5228598-8E67-4DE7-AEE5-392432BB83AA}" srcId="{20494ED5-88F6-44B0-B1F6-979A56D7966E}" destId="{2CFFEDD7-5F75-48B5-8E57-A0BB22CEF11D}" srcOrd="4" destOrd="0" parTransId="{1F19E116-5AE2-462C-9D19-421E44B76BC2}" sibTransId="{D666C6F9-41C9-4820-8149-F84674437A95}"/>
    <dgm:cxn modelId="{6D422ABE-BE84-499E-86DF-802A39E2F7B6}" srcId="{20494ED5-88F6-44B0-B1F6-979A56D7966E}" destId="{AFAD5027-EA30-4673-9385-5C0AF1901E62}" srcOrd="3" destOrd="0" parTransId="{3D3FAF5D-9532-474A-B7A6-0426D0A25E0B}" sibTransId="{E54D1E45-6C23-47A7-8E9D-6EFA7F03FA8A}"/>
    <dgm:cxn modelId="{AA975CC4-8660-FA4D-A3AB-68DFF31D11AE}" type="presOf" srcId="{53BE7F5C-D7D9-4BFE-B080-E308C811BDCE}" destId="{6BF912C6-8E98-A847-8B10-D34D6677FB56}" srcOrd="0" destOrd="0" presId="urn:microsoft.com/office/officeart/2005/8/layout/vList2"/>
    <dgm:cxn modelId="{9DF664CD-369A-407E-BE3A-85CC7969B7AE}" srcId="{20494ED5-88F6-44B0-B1F6-979A56D7966E}" destId="{375F7073-2636-4647-81EA-C0BBB6F187A1}" srcOrd="2" destOrd="0" parTransId="{348EAF6F-E6CC-423F-9172-8B6632B14BC3}" sibTransId="{0D74A99E-946C-4FB5-BBB9-C4F0B36CA6BA}"/>
    <dgm:cxn modelId="{EF1E0CD1-4E1D-4128-A795-06FD14E1D2A1}" srcId="{20494ED5-88F6-44B0-B1F6-979A56D7966E}" destId="{53BE7F5C-D7D9-4BFE-B080-E308C811BDCE}" srcOrd="0" destOrd="0" parTransId="{BA94BCD8-8E1A-4D1F-BAB7-944FBD3432A6}" sibTransId="{5D6B2285-71ED-40F7-9532-F8A4BFB16625}"/>
    <dgm:cxn modelId="{79401DEE-6565-F149-BCB9-9C314C581B80}" type="presOf" srcId="{2CFFEDD7-5F75-48B5-8E57-A0BB22CEF11D}" destId="{27BDD0E5-3570-8147-8D3E-FF4CEAE52898}" srcOrd="0" destOrd="0" presId="urn:microsoft.com/office/officeart/2005/8/layout/vList2"/>
    <dgm:cxn modelId="{A37A3A45-7CD1-6949-A4C9-74AEAA104D1F}" type="presParOf" srcId="{64D46AA1-159D-EE4C-8DCD-16CB61EBFD05}" destId="{6BF912C6-8E98-A847-8B10-D34D6677FB56}" srcOrd="0" destOrd="0" presId="urn:microsoft.com/office/officeart/2005/8/layout/vList2"/>
    <dgm:cxn modelId="{044814E2-D55F-9247-87B5-C7596499AC10}" type="presParOf" srcId="{64D46AA1-159D-EE4C-8DCD-16CB61EBFD05}" destId="{ED51195B-68CB-3848-ACD5-F201A77715F8}" srcOrd="1" destOrd="0" presId="urn:microsoft.com/office/officeart/2005/8/layout/vList2"/>
    <dgm:cxn modelId="{C7E8F925-CF99-0A47-BB2C-9A8D967C1727}" type="presParOf" srcId="{64D46AA1-159D-EE4C-8DCD-16CB61EBFD05}" destId="{765B243E-3A6E-2B43-A603-3B0C95CC841B}" srcOrd="2" destOrd="0" presId="urn:microsoft.com/office/officeart/2005/8/layout/vList2"/>
    <dgm:cxn modelId="{303EFB55-6813-0D41-B5E6-910D739FD6BC}" type="presParOf" srcId="{64D46AA1-159D-EE4C-8DCD-16CB61EBFD05}" destId="{9454EC12-BA9E-7C43-B3FC-DFF305809643}" srcOrd="3" destOrd="0" presId="urn:microsoft.com/office/officeart/2005/8/layout/vList2"/>
    <dgm:cxn modelId="{4407250A-CBE5-9C4B-ABC0-53F08D21B343}" type="presParOf" srcId="{64D46AA1-159D-EE4C-8DCD-16CB61EBFD05}" destId="{8FF562A7-465F-0945-BF5A-9144E93D8E2F}" srcOrd="4" destOrd="0" presId="urn:microsoft.com/office/officeart/2005/8/layout/vList2"/>
    <dgm:cxn modelId="{9D3CD550-78A8-4649-AE47-4947E3F2A14F}" type="presParOf" srcId="{64D46AA1-159D-EE4C-8DCD-16CB61EBFD05}" destId="{C4B1BC3E-889E-634A-B88F-6880EC8C9835}" srcOrd="5" destOrd="0" presId="urn:microsoft.com/office/officeart/2005/8/layout/vList2"/>
    <dgm:cxn modelId="{1855BCB2-EA07-C048-9978-9CC63469FB40}" type="presParOf" srcId="{64D46AA1-159D-EE4C-8DCD-16CB61EBFD05}" destId="{6EE549D7-B20F-0445-8D2B-8FA98F2DEF65}" srcOrd="6" destOrd="0" presId="urn:microsoft.com/office/officeart/2005/8/layout/vList2"/>
    <dgm:cxn modelId="{26E0EDFF-DED5-E34E-8AD6-6D499D410283}" type="presParOf" srcId="{64D46AA1-159D-EE4C-8DCD-16CB61EBFD05}" destId="{DA0B9411-E665-4949-8092-8720A09B82EF}" srcOrd="7" destOrd="0" presId="urn:microsoft.com/office/officeart/2005/8/layout/vList2"/>
    <dgm:cxn modelId="{FC08FB0E-04DD-B641-885D-A7F3683B4171}" type="presParOf" srcId="{64D46AA1-159D-EE4C-8DCD-16CB61EBFD05}" destId="{27BDD0E5-3570-8147-8D3E-FF4CEAE5289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494ED5-88F6-44B0-B1F6-979A56D7966E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3BE7F5C-D7D9-4BFE-B080-E308C811BDCE}">
      <dgm:prSet/>
      <dgm:spPr/>
      <dgm:t>
        <a:bodyPr/>
        <a:lstStyle/>
        <a:p>
          <a:r>
            <a:rPr lang="en-US" b="0" dirty="0"/>
            <a:t>Institutional Setting</a:t>
          </a:r>
        </a:p>
      </dgm:t>
    </dgm:pt>
    <dgm:pt modelId="{BA94BCD8-8E1A-4D1F-BAB7-944FBD3432A6}" type="parTrans" cxnId="{EF1E0CD1-4E1D-4128-A795-06FD14E1D2A1}">
      <dgm:prSet/>
      <dgm:spPr/>
      <dgm:t>
        <a:bodyPr/>
        <a:lstStyle/>
        <a:p>
          <a:endParaRPr lang="en-US"/>
        </a:p>
      </dgm:t>
    </dgm:pt>
    <dgm:pt modelId="{5D6B2285-71ED-40F7-9532-F8A4BFB16625}" type="sibTrans" cxnId="{EF1E0CD1-4E1D-4128-A795-06FD14E1D2A1}">
      <dgm:prSet/>
      <dgm:spPr/>
      <dgm:t>
        <a:bodyPr/>
        <a:lstStyle/>
        <a:p>
          <a:endParaRPr lang="en-US"/>
        </a:p>
      </dgm:t>
    </dgm:pt>
    <dgm:pt modelId="{83DE4814-1053-42AD-905A-8B93E08743BF}">
      <dgm:prSet/>
      <dgm:spPr/>
      <dgm:t>
        <a:bodyPr/>
        <a:lstStyle/>
        <a:p>
          <a:r>
            <a:rPr lang="en-US" b="0" dirty="0"/>
            <a:t>Interventions</a:t>
          </a:r>
        </a:p>
      </dgm:t>
    </dgm:pt>
    <dgm:pt modelId="{5B003C42-EE13-43B7-B4BB-76FE542F7993}" type="parTrans" cxnId="{A209D536-15D9-49AF-9897-8239745DA1AD}">
      <dgm:prSet/>
      <dgm:spPr/>
      <dgm:t>
        <a:bodyPr/>
        <a:lstStyle/>
        <a:p>
          <a:endParaRPr lang="en-US"/>
        </a:p>
      </dgm:t>
    </dgm:pt>
    <dgm:pt modelId="{2BA38C8A-E02C-4CB6-92AD-B1FB8CA39CCF}" type="sibTrans" cxnId="{A209D536-15D9-49AF-9897-8239745DA1AD}">
      <dgm:prSet/>
      <dgm:spPr/>
      <dgm:t>
        <a:bodyPr/>
        <a:lstStyle/>
        <a:p>
          <a:endParaRPr lang="en-US"/>
        </a:p>
      </dgm:t>
    </dgm:pt>
    <dgm:pt modelId="{375F7073-2636-4647-81EA-C0BBB6F187A1}">
      <dgm:prSet/>
      <dgm:spPr/>
      <dgm:t>
        <a:bodyPr/>
        <a:lstStyle/>
        <a:p>
          <a:r>
            <a:rPr lang="en-US" b="1" dirty="0"/>
            <a:t>Experimental Design</a:t>
          </a:r>
        </a:p>
      </dgm:t>
    </dgm:pt>
    <dgm:pt modelId="{348EAF6F-E6CC-423F-9172-8B6632B14BC3}" type="parTrans" cxnId="{9DF664CD-369A-407E-BE3A-85CC7969B7AE}">
      <dgm:prSet/>
      <dgm:spPr/>
      <dgm:t>
        <a:bodyPr/>
        <a:lstStyle/>
        <a:p>
          <a:endParaRPr lang="en-US"/>
        </a:p>
      </dgm:t>
    </dgm:pt>
    <dgm:pt modelId="{0D74A99E-946C-4FB5-BBB9-C4F0B36CA6BA}" type="sibTrans" cxnId="{9DF664CD-369A-407E-BE3A-85CC7969B7AE}">
      <dgm:prSet/>
      <dgm:spPr/>
      <dgm:t>
        <a:bodyPr/>
        <a:lstStyle/>
        <a:p>
          <a:endParaRPr lang="en-US"/>
        </a:p>
      </dgm:t>
    </dgm:pt>
    <dgm:pt modelId="{AFAD5027-EA30-4673-9385-5C0AF1901E62}">
      <dgm:prSet/>
      <dgm:spPr/>
      <dgm:t>
        <a:bodyPr/>
        <a:lstStyle/>
        <a:p>
          <a:r>
            <a:rPr lang="en-US" dirty="0"/>
            <a:t>Results</a:t>
          </a:r>
        </a:p>
      </dgm:t>
    </dgm:pt>
    <dgm:pt modelId="{3D3FAF5D-9532-474A-B7A6-0426D0A25E0B}" type="parTrans" cxnId="{6D422ABE-BE84-499E-86DF-802A39E2F7B6}">
      <dgm:prSet/>
      <dgm:spPr/>
      <dgm:t>
        <a:bodyPr/>
        <a:lstStyle/>
        <a:p>
          <a:endParaRPr lang="en-US"/>
        </a:p>
      </dgm:t>
    </dgm:pt>
    <dgm:pt modelId="{E54D1E45-6C23-47A7-8E9D-6EFA7F03FA8A}" type="sibTrans" cxnId="{6D422ABE-BE84-499E-86DF-802A39E2F7B6}">
      <dgm:prSet/>
      <dgm:spPr/>
      <dgm:t>
        <a:bodyPr/>
        <a:lstStyle/>
        <a:p>
          <a:endParaRPr lang="en-US"/>
        </a:p>
      </dgm:t>
    </dgm:pt>
    <dgm:pt modelId="{2CFFEDD7-5F75-48B5-8E57-A0BB22CEF11D}">
      <dgm:prSet/>
      <dgm:spPr/>
      <dgm:t>
        <a:bodyPr/>
        <a:lstStyle/>
        <a:p>
          <a:r>
            <a:rPr lang="en-US" dirty="0"/>
            <a:t>Take </a:t>
          </a:r>
          <a:r>
            <a:rPr lang="en-US" dirty="0" err="1"/>
            <a:t>aways</a:t>
          </a:r>
          <a:endParaRPr lang="en-US" dirty="0"/>
        </a:p>
      </dgm:t>
    </dgm:pt>
    <dgm:pt modelId="{1F19E116-5AE2-462C-9D19-421E44B76BC2}" type="parTrans" cxnId="{C5228598-8E67-4DE7-AEE5-392432BB83AA}">
      <dgm:prSet/>
      <dgm:spPr/>
      <dgm:t>
        <a:bodyPr/>
        <a:lstStyle/>
        <a:p>
          <a:endParaRPr lang="en-US"/>
        </a:p>
      </dgm:t>
    </dgm:pt>
    <dgm:pt modelId="{D666C6F9-41C9-4820-8149-F84674437A95}" type="sibTrans" cxnId="{C5228598-8E67-4DE7-AEE5-392432BB83AA}">
      <dgm:prSet/>
      <dgm:spPr/>
      <dgm:t>
        <a:bodyPr/>
        <a:lstStyle/>
        <a:p>
          <a:endParaRPr lang="en-US"/>
        </a:p>
      </dgm:t>
    </dgm:pt>
    <dgm:pt modelId="{64D46AA1-159D-EE4C-8DCD-16CB61EBFD05}" type="pres">
      <dgm:prSet presAssocID="{20494ED5-88F6-44B0-B1F6-979A56D7966E}" presName="linear" presStyleCnt="0">
        <dgm:presLayoutVars>
          <dgm:animLvl val="lvl"/>
          <dgm:resizeHandles val="exact"/>
        </dgm:presLayoutVars>
      </dgm:prSet>
      <dgm:spPr/>
    </dgm:pt>
    <dgm:pt modelId="{6BF912C6-8E98-A847-8B10-D34D6677FB56}" type="pres">
      <dgm:prSet presAssocID="{53BE7F5C-D7D9-4BFE-B080-E308C811BDC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D51195B-68CB-3848-ACD5-F201A77715F8}" type="pres">
      <dgm:prSet presAssocID="{5D6B2285-71ED-40F7-9532-F8A4BFB16625}" presName="spacer" presStyleCnt="0"/>
      <dgm:spPr/>
    </dgm:pt>
    <dgm:pt modelId="{765B243E-3A6E-2B43-A603-3B0C95CC841B}" type="pres">
      <dgm:prSet presAssocID="{83DE4814-1053-42AD-905A-8B93E08743B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454EC12-BA9E-7C43-B3FC-DFF305809643}" type="pres">
      <dgm:prSet presAssocID="{2BA38C8A-E02C-4CB6-92AD-B1FB8CA39CCF}" presName="spacer" presStyleCnt="0"/>
      <dgm:spPr/>
    </dgm:pt>
    <dgm:pt modelId="{8FF562A7-465F-0945-BF5A-9144E93D8E2F}" type="pres">
      <dgm:prSet presAssocID="{375F7073-2636-4647-81EA-C0BBB6F187A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4B1BC3E-889E-634A-B88F-6880EC8C9835}" type="pres">
      <dgm:prSet presAssocID="{0D74A99E-946C-4FB5-BBB9-C4F0B36CA6BA}" presName="spacer" presStyleCnt="0"/>
      <dgm:spPr/>
    </dgm:pt>
    <dgm:pt modelId="{6EE549D7-B20F-0445-8D2B-8FA98F2DEF65}" type="pres">
      <dgm:prSet presAssocID="{AFAD5027-EA30-4673-9385-5C0AF1901E6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A0B9411-E665-4949-8092-8720A09B82EF}" type="pres">
      <dgm:prSet presAssocID="{E54D1E45-6C23-47A7-8E9D-6EFA7F03FA8A}" presName="spacer" presStyleCnt="0"/>
      <dgm:spPr/>
    </dgm:pt>
    <dgm:pt modelId="{27BDD0E5-3570-8147-8D3E-FF4CEAE52898}" type="pres">
      <dgm:prSet presAssocID="{2CFFEDD7-5F75-48B5-8E57-A0BB22CEF11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612280F-7A5C-FE4F-BD9C-38F9699176CD}" type="presOf" srcId="{83DE4814-1053-42AD-905A-8B93E08743BF}" destId="{765B243E-3A6E-2B43-A603-3B0C95CC841B}" srcOrd="0" destOrd="0" presId="urn:microsoft.com/office/officeart/2005/8/layout/vList2"/>
    <dgm:cxn modelId="{A209D536-15D9-49AF-9897-8239745DA1AD}" srcId="{20494ED5-88F6-44B0-B1F6-979A56D7966E}" destId="{83DE4814-1053-42AD-905A-8B93E08743BF}" srcOrd="1" destOrd="0" parTransId="{5B003C42-EE13-43B7-B4BB-76FE542F7993}" sibTransId="{2BA38C8A-E02C-4CB6-92AD-B1FB8CA39CCF}"/>
    <dgm:cxn modelId="{24944055-9BC4-E849-82F9-5367511CDB1E}" type="presOf" srcId="{20494ED5-88F6-44B0-B1F6-979A56D7966E}" destId="{64D46AA1-159D-EE4C-8DCD-16CB61EBFD05}" srcOrd="0" destOrd="0" presId="urn:microsoft.com/office/officeart/2005/8/layout/vList2"/>
    <dgm:cxn modelId="{E0E4E587-1EA2-784A-BC6D-BAFC6EE1886C}" type="presOf" srcId="{AFAD5027-EA30-4673-9385-5C0AF1901E62}" destId="{6EE549D7-B20F-0445-8D2B-8FA98F2DEF65}" srcOrd="0" destOrd="0" presId="urn:microsoft.com/office/officeart/2005/8/layout/vList2"/>
    <dgm:cxn modelId="{7900AB95-F498-A444-8803-F268C6670BDF}" type="presOf" srcId="{375F7073-2636-4647-81EA-C0BBB6F187A1}" destId="{8FF562A7-465F-0945-BF5A-9144E93D8E2F}" srcOrd="0" destOrd="0" presId="urn:microsoft.com/office/officeart/2005/8/layout/vList2"/>
    <dgm:cxn modelId="{C5228598-8E67-4DE7-AEE5-392432BB83AA}" srcId="{20494ED5-88F6-44B0-B1F6-979A56D7966E}" destId="{2CFFEDD7-5F75-48B5-8E57-A0BB22CEF11D}" srcOrd="4" destOrd="0" parTransId="{1F19E116-5AE2-462C-9D19-421E44B76BC2}" sibTransId="{D666C6F9-41C9-4820-8149-F84674437A95}"/>
    <dgm:cxn modelId="{6D422ABE-BE84-499E-86DF-802A39E2F7B6}" srcId="{20494ED5-88F6-44B0-B1F6-979A56D7966E}" destId="{AFAD5027-EA30-4673-9385-5C0AF1901E62}" srcOrd="3" destOrd="0" parTransId="{3D3FAF5D-9532-474A-B7A6-0426D0A25E0B}" sibTransId="{E54D1E45-6C23-47A7-8E9D-6EFA7F03FA8A}"/>
    <dgm:cxn modelId="{AA975CC4-8660-FA4D-A3AB-68DFF31D11AE}" type="presOf" srcId="{53BE7F5C-D7D9-4BFE-B080-E308C811BDCE}" destId="{6BF912C6-8E98-A847-8B10-D34D6677FB56}" srcOrd="0" destOrd="0" presId="urn:microsoft.com/office/officeart/2005/8/layout/vList2"/>
    <dgm:cxn modelId="{9DF664CD-369A-407E-BE3A-85CC7969B7AE}" srcId="{20494ED5-88F6-44B0-B1F6-979A56D7966E}" destId="{375F7073-2636-4647-81EA-C0BBB6F187A1}" srcOrd="2" destOrd="0" parTransId="{348EAF6F-E6CC-423F-9172-8B6632B14BC3}" sibTransId="{0D74A99E-946C-4FB5-BBB9-C4F0B36CA6BA}"/>
    <dgm:cxn modelId="{EF1E0CD1-4E1D-4128-A795-06FD14E1D2A1}" srcId="{20494ED5-88F6-44B0-B1F6-979A56D7966E}" destId="{53BE7F5C-D7D9-4BFE-B080-E308C811BDCE}" srcOrd="0" destOrd="0" parTransId="{BA94BCD8-8E1A-4D1F-BAB7-944FBD3432A6}" sibTransId="{5D6B2285-71ED-40F7-9532-F8A4BFB16625}"/>
    <dgm:cxn modelId="{79401DEE-6565-F149-BCB9-9C314C581B80}" type="presOf" srcId="{2CFFEDD7-5F75-48B5-8E57-A0BB22CEF11D}" destId="{27BDD0E5-3570-8147-8D3E-FF4CEAE52898}" srcOrd="0" destOrd="0" presId="urn:microsoft.com/office/officeart/2005/8/layout/vList2"/>
    <dgm:cxn modelId="{A37A3A45-7CD1-6949-A4C9-74AEAA104D1F}" type="presParOf" srcId="{64D46AA1-159D-EE4C-8DCD-16CB61EBFD05}" destId="{6BF912C6-8E98-A847-8B10-D34D6677FB56}" srcOrd="0" destOrd="0" presId="urn:microsoft.com/office/officeart/2005/8/layout/vList2"/>
    <dgm:cxn modelId="{044814E2-D55F-9247-87B5-C7596499AC10}" type="presParOf" srcId="{64D46AA1-159D-EE4C-8DCD-16CB61EBFD05}" destId="{ED51195B-68CB-3848-ACD5-F201A77715F8}" srcOrd="1" destOrd="0" presId="urn:microsoft.com/office/officeart/2005/8/layout/vList2"/>
    <dgm:cxn modelId="{C7E8F925-CF99-0A47-BB2C-9A8D967C1727}" type="presParOf" srcId="{64D46AA1-159D-EE4C-8DCD-16CB61EBFD05}" destId="{765B243E-3A6E-2B43-A603-3B0C95CC841B}" srcOrd="2" destOrd="0" presId="urn:microsoft.com/office/officeart/2005/8/layout/vList2"/>
    <dgm:cxn modelId="{303EFB55-6813-0D41-B5E6-910D739FD6BC}" type="presParOf" srcId="{64D46AA1-159D-EE4C-8DCD-16CB61EBFD05}" destId="{9454EC12-BA9E-7C43-B3FC-DFF305809643}" srcOrd="3" destOrd="0" presId="urn:microsoft.com/office/officeart/2005/8/layout/vList2"/>
    <dgm:cxn modelId="{4407250A-CBE5-9C4B-ABC0-53F08D21B343}" type="presParOf" srcId="{64D46AA1-159D-EE4C-8DCD-16CB61EBFD05}" destId="{8FF562A7-465F-0945-BF5A-9144E93D8E2F}" srcOrd="4" destOrd="0" presId="urn:microsoft.com/office/officeart/2005/8/layout/vList2"/>
    <dgm:cxn modelId="{9D3CD550-78A8-4649-AE47-4947E3F2A14F}" type="presParOf" srcId="{64D46AA1-159D-EE4C-8DCD-16CB61EBFD05}" destId="{C4B1BC3E-889E-634A-B88F-6880EC8C9835}" srcOrd="5" destOrd="0" presId="urn:microsoft.com/office/officeart/2005/8/layout/vList2"/>
    <dgm:cxn modelId="{1855BCB2-EA07-C048-9978-9CC63469FB40}" type="presParOf" srcId="{64D46AA1-159D-EE4C-8DCD-16CB61EBFD05}" destId="{6EE549D7-B20F-0445-8D2B-8FA98F2DEF65}" srcOrd="6" destOrd="0" presId="urn:microsoft.com/office/officeart/2005/8/layout/vList2"/>
    <dgm:cxn modelId="{26E0EDFF-DED5-E34E-8AD6-6D499D410283}" type="presParOf" srcId="{64D46AA1-159D-EE4C-8DCD-16CB61EBFD05}" destId="{DA0B9411-E665-4949-8092-8720A09B82EF}" srcOrd="7" destOrd="0" presId="urn:microsoft.com/office/officeart/2005/8/layout/vList2"/>
    <dgm:cxn modelId="{FC08FB0E-04DD-B641-885D-A7F3683B4171}" type="presParOf" srcId="{64D46AA1-159D-EE4C-8DCD-16CB61EBFD05}" destId="{27BDD0E5-3570-8147-8D3E-FF4CEAE5289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494ED5-88F6-44B0-B1F6-979A56D7966E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3BE7F5C-D7D9-4BFE-B080-E308C811BDCE}">
      <dgm:prSet/>
      <dgm:spPr/>
      <dgm:t>
        <a:bodyPr/>
        <a:lstStyle/>
        <a:p>
          <a:r>
            <a:rPr lang="en-US" b="0" dirty="0"/>
            <a:t>Institutional Setting</a:t>
          </a:r>
        </a:p>
      </dgm:t>
    </dgm:pt>
    <dgm:pt modelId="{BA94BCD8-8E1A-4D1F-BAB7-944FBD3432A6}" type="parTrans" cxnId="{EF1E0CD1-4E1D-4128-A795-06FD14E1D2A1}">
      <dgm:prSet/>
      <dgm:spPr/>
      <dgm:t>
        <a:bodyPr/>
        <a:lstStyle/>
        <a:p>
          <a:endParaRPr lang="en-US"/>
        </a:p>
      </dgm:t>
    </dgm:pt>
    <dgm:pt modelId="{5D6B2285-71ED-40F7-9532-F8A4BFB16625}" type="sibTrans" cxnId="{EF1E0CD1-4E1D-4128-A795-06FD14E1D2A1}">
      <dgm:prSet/>
      <dgm:spPr/>
      <dgm:t>
        <a:bodyPr/>
        <a:lstStyle/>
        <a:p>
          <a:endParaRPr lang="en-US"/>
        </a:p>
      </dgm:t>
    </dgm:pt>
    <dgm:pt modelId="{83DE4814-1053-42AD-905A-8B93E08743BF}">
      <dgm:prSet/>
      <dgm:spPr/>
      <dgm:t>
        <a:bodyPr/>
        <a:lstStyle/>
        <a:p>
          <a:r>
            <a:rPr lang="en-US" b="0" dirty="0"/>
            <a:t>Interventions</a:t>
          </a:r>
        </a:p>
      </dgm:t>
    </dgm:pt>
    <dgm:pt modelId="{5B003C42-EE13-43B7-B4BB-76FE542F7993}" type="parTrans" cxnId="{A209D536-15D9-49AF-9897-8239745DA1AD}">
      <dgm:prSet/>
      <dgm:spPr/>
      <dgm:t>
        <a:bodyPr/>
        <a:lstStyle/>
        <a:p>
          <a:endParaRPr lang="en-US"/>
        </a:p>
      </dgm:t>
    </dgm:pt>
    <dgm:pt modelId="{2BA38C8A-E02C-4CB6-92AD-B1FB8CA39CCF}" type="sibTrans" cxnId="{A209D536-15D9-49AF-9897-8239745DA1AD}">
      <dgm:prSet/>
      <dgm:spPr/>
      <dgm:t>
        <a:bodyPr/>
        <a:lstStyle/>
        <a:p>
          <a:endParaRPr lang="en-US"/>
        </a:p>
      </dgm:t>
    </dgm:pt>
    <dgm:pt modelId="{375F7073-2636-4647-81EA-C0BBB6F187A1}">
      <dgm:prSet/>
      <dgm:spPr/>
      <dgm:t>
        <a:bodyPr/>
        <a:lstStyle/>
        <a:p>
          <a:r>
            <a:rPr lang="en-US" b="0" dirty="0"/>
            <a:t>Experimental Design</a:t>
          </a:r>
        </a:p>
      </dgm:t>
    </dgm:pt>
    <dgm:pt modelId="{348EAF6F-E6CC-423F-9172-8B6632B14BC3}" type="parTrans" cxnId="{9DF664CD-369A-407E-BE3A-85CC7969B7AE}">
      <dgm:prSet/>
      <dgm:spPr/>
      <dgm:t>
        <a:bodyPr/>
        <a:lstStyle/>
        <a:p>
          <a:endParaRPr lang="en-US"/>
        </a:p>
      </dgm:t>
    </dgm:pt>
    <dgm:pt modelId="{0D74A99E-946C-4FB5-BBB9-C4F0B36CA6BA}" type="sibTrans" cxnId="{9DF664CD-369A-407E-BE3A-85CC7969B7AE}">
      <dgm:prSet/>
      <dgm:spPr/>
      <dgm:t>
        <a:bodyPr/>
        <a:lstStyle/>
        <a:p>
          <a:endParaRPr lang="en-US"/>
        </a:p>
      </dgm:t>
    </dgm:pt>
    <dgm:pt modelId="{AFAD5027-EA30-4673-9385-5C0AF1901E62}">
      <dgm:prSet/>
      <dgm:spPr/>
      <dgm:t>
        <a:bodyPr/>
        <a:lstStyle/>
        <a:p>
          <a:r>
            <a:rPr lang="en-US" b="1" dirty="0"/>
            <a:t>Results</a:t>
          </a:r>
        </a:p>
      </dgm:t>
    </dgm:pt>
    <dgm:pt modelId="{3D3FAF5D-9532-474A-B7A6-0426D0A25E0B}" type="parTrans" cxnId="{6D422ABE-BE84-499E-86DF-802A39E2F7B6}">
      <dgm:prSet/>
      <dgm:spPr/>
      <dgm:t>
        <a:bodyPr/>
        <a:lstStyle/>
        <a:p>
          <a:endParaRPr lang="en-US"/>
        </a:p>
      </dgm:t>
    </dgm:pt>
    <dgm:pt modelId="{E54D1E45-6C23-47A7-8E9D-6EFA7F03FA8A}" type="sibTrans" cxnId="{6D422ABE-BE84-499E-86DF-802A39E2F7B6}">
      <dgm:prSet/>
      <dgm:spPr/>
      <dgm:t>
        <a:bodyPr/>
        <a:lstStyle/>
        <a:p>
          <a:endParaRPr lang="en-US"/>
        </a:p>
      </dgm:t>
    </dgm:pt>
    <dgm:pt modelId="{2CFFEDD7-5F75-48B5-8E57-A0BB22CEF11D}">
      <dgm:prSet/>
      <dgm:spPr/>
      <dgm:t>
        <a:bodyPr/>
        <a:lstStyle/>
        <a:p>
          <a:r>
            <a:rPr lang="en-US" dirty="0"/>
            <a:t>Take </a:t>
          </a:r>
          <a:r>
            <a:rPr lang="en-US" dirty="0" err="1"/>
            <a:t>Aways</a:t>
          </a:r>
          <a:endParaRPr lang="en-US" dirty="0"/>
        </a:p>
      </dgm:t>
    </dgm:pt>
    <dgm:pt modelId="{1F19E116-5AE2-462C-9D19-421E44B76BC2}" type="parTrans" cxnId="{C5228598-8E67-4DE7-AEE5-392432BB83AA}">
      <dgm:prSet/>
      <dgm:spPr/>
      <dgm:t>
        <a:bodyPr/>
        <a:lstStyle/>
        <a:p>
          <a:endParaRPr lang="en-US"/>
        </a:p>
      </dgm:t>
    </dgm:pt>
    <dgm:pt modelId="{D666C6F9-41C9-4820-8149-F84674437A95}" type="sibTrans" cxnId="{C5228598-8E67-4DE7-AEE5-392432BB83AA}">
      <dgm:prSet/>
      <dgm:spPr/>
      <dgm:t>
        <a:bodyPr/>
        <a:lstStyle/>
        <a:p>
          <a:endParaRPr lang="en-US"/>
        </a:p>
      </dgm:t>
    </dgm:pt>
    <dgm:pt modelId="{64D46AA1-159D-EE4C-8DCD-16CB61EBFD05}" type="pres">
      <dgm:prSet presAssocID="{20494ED5-88F6-44B0-B1F6-979A56D7966E}" presName="linear" presStyleCnt="0">
        <dgm:presLayoutVars>
          <dgm:animLvl val="lvl"/>
          <dgm:resizeHandles val="exact"/>
        </dgm:presLayoutVars>
      </dgm:prSet>
      <dgm:spPr/>
    </dgm:pt>
    <dgm:pt modelId="{6BF912C6-8E98-A847-8B10-D34D6677FB56}" type="pres">
      <dgm:prSet presAssocID="{53BE7F5C-D7D9-4BFE-B080-E308C811BDC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D51195B-68CB-3848-ACD5-F201A77715F8}" type="pres">
      <dgm:prSet presAssocID="{5D6B2285-71ED-40F7-9532-F8A4BFB16625}" presName="spacer" presStyleCnt="0"/>
      <dgm:spPr/>
    </dgm:pt>
    <dgm:pt modelId="{765B243E-3A6E-2B43-A603-3B0C95CC841B}" type="pres">
      <dgm:prSet presAssocID="{83DE4814-1053-42AD-905A-8B93E08743B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454EC12-BA9E-7C43-B3FC-DFF305809643}" type="pres">
      <dgm:prSet presAssocID="{2BA38C8A-E02C-4CB6-92AD-B1FB8CA39CCF}" presName="spacer" presStyleCnt="0"/>
      <dgm:spPr/>
    </dgm:pt>
    <dgm:pt modelId="{8FF562A7-465F-0945-BF5A-9144E93D8E2F}" type="pres">
      <dgm:prSet presAssocID="{375F7073-2636-4647-81EA-C0BBB6F187A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4B1BC3E-889E-634A-B88F-6880EC8C9835}" type="pres">
      <dgm:prSet presAssocID="{0D74A99E-946C-4FB5-BBB9-C4F0B36CA6BA}" presName="spacer" presStyleCnt="0"/>
      <dgm:spPr/>
    </dgm:pt>
    <dgm:pt modelId="{6EE549D7-B20F-0445-8D2B-8FA98F2DEF65}" type="pres">
      <dgm:prSet presAssocID="{AFAD5027-EA30-4673-9385-5C0AF1901E6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A0B9411-E665-4949-8092-8720A09B82EF}" type="pres">
      <dgm:prSet presAssocID="{E54D1E45-6C23-47A7-8E9D-6EFA7F03FA8A}" presName="spacer" presStyleCnt="0"/>
      <dgm:spPr/>
    </dgm:pt>
    <dgm:pt modelId="{27BDD0E5-3570-8147-8D3E-FF4CEAE52898}" type="pres">
      <dgm:prSet presAssocID="{2CFFEDD7-5F75-48B5-8E57-A0BB22CEF11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612280F-7A5C-FE4F-BD9C-38F9699176CD}" type="presOf" srcId="{83DE4814-1053-42AD-905A-8B93E08743BF}" destId="{765B243E-3A6E-2B43-A603-3B0C95CC841B}" srcOrd="0" destOrd="0" presId="urn:microsoft.com/office/officeart/2005/8/layout/vList2"/>
    <dgm:cxn modelId="{A209D536-15D9-49AF-9897-8239745DA1AD}" srcId="{20494ED5-88F6-44B0-B1F6-979A56D7966E}" destId="{83DE4814-1053-42AD-905A-8B93E08743BF}" srcOrd="1" destOrd="0" parTransId="{5B003C42-EE13-43B7-B4BB-76FE542F7993}" sibTransId="{2BA38C8A-E02C-4CB6-92AD-B1FB8CA39CCF}"/>
    <dgm:cxn modelId="{24944055-9BC4-E849-82F9-5367511CDB1E}" type="presOf" srcId="{20494ED5-88F6-44B0-B1F6-979A56D7966E}" destId="{64D46AA1-159D-EE4C-8DCD-16CB61EBFD05}" srcOrd="0" destOrd="0" presId="urn:microsoft.com/office/officeart/2005/8/layout/vList2"/>
    <dgm:cxn modelId="{E0E4E587-1EA2-784A-BC6D-BAFC6EE1886C}" type="presOf" srcId="{AFAD5027-EA30-4673-9385-5C0AF1901E62}" destId="{6EE549D7-B20F-0445-8D2B-8FA98F2DEF65}" srcOrd="0" destOrd="0" presId="urn:microsoft.com/office/officeart/2005/8/layout/vList2"/>
    <dgm:cxn modelId="{7900AB95-F498-A444-8803-F268C6670BDF}" type="presOf" srcId="{375F7073-2636-4647-81EA-C0BBB6F187A1}" destId="{8FF562A7-465F-0945-BF5A-9144E93D8E2F}" srcOrd="0" destOrd="0" presId="urn:microsoft.com/office/officeart/2005/8/layout/vList2"/>
    <dgm:cxn modelId="{C5228598-8E67-4DE7-AEE5-392432BB83AA}" srcId="{20494ED5-88F6-44B0-B1F6-979A56D7966E}" destId="{2CFFEDD7-5F75-48B5-8E57-A0BB22CEF11D}" srcOrd="4" destOrd="0" parTransId="{1F19E116-5AE2-462C-9D19-421E44B76BC2}" sibTransId="{D666C6F9-41C9-4820-8149-F84674437A95}"/>
    <dgm:cxn modelId="{6D422ABE-BE84-499E-86DF-802A39E2F7B6}" srcId="{20494ED5-88F6-44B0-B1F6-979A56D7966E}" destId="{AFAD5027-EA30-4673-9385-5C0AF1901E62}" srcOrd="3" destOrd="0" parTransId="{3D3FAF5D-9532-474A-B7A6-0426D0A25E0B}" sibTransId="{E54D1E45-6C23-47A7-8E9D-6EFA7F03FA8A}"/>
    <dgm:cxn modelId="{AA975CC4-8660-FA4D-A3AB-68DFF31D11AE}" type="presOf" srcId="{53BE7F5C-D7D9-4BFE-B080-E308C811BDCE}" destId="{6BF912C6-8E98-A847-8B10-D34D6677FB56}" srcOrd="0" destOrd="0" presId="urn:microsoft.com/office/officeart/2005/8/layout/vList2"/>
    <dgm:cxn modelId="{9DF664CD-369A-407E-BE3A-85CC7969B7AE}" srcId="{20494ED5-88F6-44B0-B1F6-979A56D7966E}" destId="{375F7073-2636-4647-81EA-C0BBB6F187A1}" srcOrd="2" destOrd="0" parTransId="{348EAF6F-E6CC-423F-9172-8B6632B14BC3}" sibTransId="{0D74A99E-946C-4FB5-BBB9-C4F0B36CA6BA}"/>
    <dgm:cxn modelId="{EF1E0CD1-4E1D-4128-A795-06FD14E1D2A1}" srcId="{20494ED5-88F6-44B0-B1F6-979A56D7966E}" destId="{53BE7F5C-D7D9-4BFE-B080-E308C811BDCE}" srcOrd="0" destOrd="0" parTransId="{BA94BCD8-8E1A-4D1F-BAB7-944FBD3432A6}" sibTransId="{5D6B2285-71ED-40F7-9532-F8A4BFB16625}"/>
    <dgm:cxn modelId="{79401DEE-6565-F149-BCB9-9C314C581B80}" type="presOf" srcId="{2CFFEDD7-5F75-48B5-8E57-A0BB22CEF11D}" destId="{27BDD0E5-3570-8147-8D3E-FF4CEAE52898}" srcOrd="0" destOrd="0" presId="urn:microsoft.com/office/officeart/2005/8/layout/vList2"/>
    <dgm:cxn modelId="{A37A3A45-7CD1-6949-A4C9-74AEAA104D1F}" type="presParOf" srcId="{64D46AA1-159D-EE4C-8DCD-16CB61EBFD05}" destId="{6BF912C6-8E98-A847-8B10-D34D6677FB56}" srcOrd="0" destOrd="0" presId="urn:microsoft.com/office/officeart/2005/8/layout/vList2"/>
    <dgm:cxn modelId="{044814E2-D55F-9247-87B5-C7596499AC10}" type="presParOf" srcId="{64D46AA1-159D-EE4C-8DCD-16CB61EBFD05}" destId="{ED51195B-68CB-3848-ACD5-F201A77715F8}" srcOrd="1" destOrd="0" presId="urn:microsoft.com/office/officeart/2005/8/layout/vList2"/>
    <dgm:cxn modelId="{C7E8F925-CF99-0A47-BB2C-9A8D967C1727}" type="presParOf" srcId="{64D46AA1-159D-EE4C-8DCD-16CB61EBFD05}" destId="{765B243E-3A6E-2B43-A603-3B0C95CC841B}" srcOrd="2" destOrd="0" presId="urn:microsoft.com/office/officeart/2005/8/layout/vList2"/>
    <dgm:cxn modelId="{303EFB55-6813-0D41-B5E6-910D739FD6BC}" type="presParOf" srcId="{64D46AA1-159D-EE4C-8DCD-16CB61EBFD05}" destId="{9454EC12-BA9E-7C43-B3FC-DFF305809643}" srcOrd="3" destOrd="0" presId="urn:microsoft.com/office/officeart/2005/8/layout/vList2"/>
    <dgm:cxn modelId="{4407250A-CBE5-9C4B-ABC0-53F08D21B343}" type="presParOf" srcId="{64D46AA1-159D-EE4C-8DCD-16CB61EBFD05}" destId="{8FF562A7-465F-0945-BF5A-9144E93D8E2F}" srcOrd="4" destOrd="0" presId="urn:microsoft.com/office/officeart/2005/8/layout/vList2"/>
    <dgm:cxn modelId="{9D3CD550-78A8-4649-AE47-4947E3F2A14F}" type="presParOf" srcId="{64D46AA1-159D-EE4C-8DCD-16CB61EBFD05}" destId="{C4B1BC3E-889E-634A-B88F-6880EC8C9835}" srcOrd="5" destOrd="0" presId="urn:microsoft.com/office/officeart/2005/8/layout/vList2"/>
    <dgm:cxn modelId="{1855BCB2-EA07-C048-9978-9CC63469FB40}" type="presParOf" srcId="{64D46AA1-159D-EE4C-8DCD-16CB61EBFD05}" destId="{6EE549D7-B20F-0445-8D2B-8FA98F2DEF65}" srcOrd="6" destOrd="0" presId="urn:microsoft.com/office/officeart/2005/8/layout/vList2"/>
    <dgm:cxn modelId="{26E0EDFF-DED5-E34E-8AD6-6D499D410283}" type="presParOf" srcId="{64D46AA1-159D-EE4C-8DCD-16CB61EBFD05}" destId="{DA0B9411-E665-4949-8092-8720A09B82EF}" srcOrd="7" destOrd="0" presId="urn:microsoft.com/office/officeart/2005/8/layout/vList2"/>
    <dgm:cxn modelId="{FC08FB0E-04DD-B641-885D-A7F3683B4171}" type="presParOf" srcId="{64D46AA1-159D-EE4C-8DCD-16CB61EBFD05}" destId="{27BDD0E5-3570-8147-8D3E-FF4CEAE5289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FBE686-EB30-4181-B4E9-F8904C7FD0EF}">
      <dsp:nvSpPr>
        <dsp:cNvPr id="0" name=""/>
        <dsp:cNvSpPr/>
      </dsp:nvSpPr>
      <dsp:spPr>
        <a:xfrm>
          <a:off x="0" y="0"/>
          <a:ext cx="10515600" cy="8645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CCA529-5413-4159-A253-13CFC9572F4A}">
      <dsp:nvSpPr>
        <dsp:cNvPr id="0" name=""/>
        <dsp:cNvSpPr/>
      </dsp:nvSpPr>
      <dsp:spPr>
        <a:xfrm>
          <a:off x="261520" y="198578"/>
          <a:ext cx="475491" cy="4754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D98A86-6FFB-402B-88F6-B51E2B079310}">
      <dsp:nvSpPr>
        <dsp:cNvPr id="0" name=""/>
        <dsp:cNvSpPr/>
      </dsp:nvSpPr>
      <dsp:spPr>
        <a:xfrm>
          <a:off x="966364" y="0"/>
          <a:ext cx="9517067" cy="864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96" tIns="91496" rIns="91496" bIns="9149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/>
            <a:t>Slums growing worldwide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>
              <a:solidFill>
                <a:schemeClr val="accent1"/>
              </a:solidFill>
            </a:rPr>
            <a:t>Kenya, ½ urban population live in slums</a:t>
          </a:r>
        </a:p>
      </dsp:txBody>
      <dsp:txXfrm>
        <a:off x="966364" y="0"/>
        <a:ext cx="9517067" cy="864530"/>
      </dsp:txXfrm>
    </dsp:sp>
    <dsp:sp modelId="{3813E495-E4AA-4BF9-B382-AD96F638669E}">
      <dsp:nvSpPr>
        <dsp:cNvPr id="0" name=""/>
        <dsp:cNvSpPr/>
      </dsp:nvSpPr>
      <dsp:spPr>
        <a:xfrm>
          <a:off x="0" y="1084721"/>
          <a:ext cx="10515600" cy="8645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8D73C9-D9D1-4E89-8B4F-B10A99B82EC5}">
      <dsp:nvSpPr>
        <dsp:cNvPr id="0" name=""/>
        <dsp:cNvSpPr/>
      </dsp:nvSpPr>
      <dsp:spPr>
        <a:xfrm>
          <a:off x="261520" y="1279240"/>
          <a:ext cx="475491" cy="4754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608636-3A11-42A8-8404-80CCB2E45A11}">
      <dsp:nvSpPr>
        <dsp:cNvPr id="0" name=""/>
        <dsp:cNvSpPr/>
      </dsp:nvSpPr>
      <dsp:spPr>
        <a:xfrm>
          <a:off x="998532" y="1084721"/>
          <a:ext cx="9517067" cy="864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96" tIns="91496" rIns="91496" bIns="9149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998532" y="1084721"/>
        <a:ext cx="9517067" cy="864530"/>
      </dsp:txXfrm>
    </dsp:sp>
    <dsp:sp modelId="{F9D88515-CECF-4CC1-BA42-E2241F4E2CB8}">
      <dsp:nvSpPr>
        <dsp:cNvPr id="0" name=""/>
        <dsp:cNvSpPr/>
      </dsp:nvSpPr>
      <dsp:spPr>
        <a:xfrm>
          <a:off x="0" y="2108739"/>
          <a:ext cx="10515600" cy="8645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125B0D-D676-4FCF-9365-FA0DAC9B83EF}">
      <dsp:nvSpPr>
        <dsp:cNvPr id="0" name=""/>
        <dsp:cNvSpPr/>
      </dsp:nvSpPr>
      <dsp:spPr>
        <a:xfrm>
          <a:off x="261520" y="2359903"/>
          <a:ext cx="475491" cy="4754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8D2BF4-328A-4C99-984C-99A7C026AFCD}">
      <dsp:nvSpPr>
        <dsp:cNvPr id="0" name=""/>
        <dsp:cNvSpPr/>
      </dsp:nvSpPr>
      <dsp:spPr>
        <a:xfrm>
          <a:off x="912688" y="1037241"/>
          <a:ext cx="9517067" cy="864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96" tIns="91496" rIns="91496" bIns="9149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/>
            <a:t>Poor access to public services, e.g. electricity, water &amp; sanitation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>
              <a:solidFill>
                <a:schemeClr val="accent1"/>
              </a:solidFill>
            </a:rPr>
            <a:t>40% lack sanitation in urban Africa, 1 toilet/ 500 in Nairobi slums </a:t>
          </a:r>
        </a:p>
      </dsp:txBody>
      <dsp:txXfrm>
        <a:off x="912688" y="1037241"/>
        <a:ext cx="9517067" cy="864530"/>
      </dsp:txXfrm>
    </dsp:sp>
    <dsp:sp modelId="{72E34025-1082-4320-B301-7A1E66F9953F}">
      <dsp:nvSpPr>
        <dsp:cNvPr id="0" name=""/>
        <dsp:cNvSpPr/>
      </dsp:nvSpPr>
      <dsp:spPr>
        <a:xfrm>
          <a:off x="0" y="3246046"/>
          <a:ext cx="10515600" cy="8645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07BC4F-37B6-4A9F-B67D-0D56B5A7C7A2}">
      <dsp:nvSpPr>
        <dsp:cNvPr id="0" name=""/>
        <dsp:cNvSpPr/>
      </dsp:nvSpPr>
      <dsp:spPr>
        <a:xfrm>
          <a:off x="261520" y="3440565"/>
          <a:ext cx="475491" cy="4754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AC3A96-A619-4864-A65B-129827980613}">
      <dsp:nvSpPr>
        <dsp:cNvPr id="0" name=""/>
        <dsp:cNvSpPr/>
      </dsp:nvSpPr>
      <dsp:spPr>
        <a:xfrm>
          <a:off x="966364" y="3176668"/>
          <a:ext cx="9517067" cy="864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96" tIns="91496" rIns="91496" bIns="9149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/>
            <a:t>Subsidies/credit for  connection costs successful, but few pay usage bills 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>
              <a:solidFill>
                <a:schemeClr val="accent1"/>
              </a:solidFill>
            </a:rPr>
            <a:t>e.g. </a:t>
          </a:r>
          <a:r>
            <a:rPr lang="en-US" sz="1400" kern="1200" dirty="0" err="1">
              <a:solidFill>
                <a:schemeClr val="accent1"/>
              </a:solidFill>
            </a:rPr>
            <a:t>Devoto</a:t>
          </a:r>
          <a:r>
            <a:rPr lang="en-US" sz="1400" kern="1200" dirty="0">
              <a:solidFill>
                <a:schemeClr val="accent1"/>
              </a:solidFill>
            </a:rPr>
            <a:t> et al, 2012 </a:t>
          </a:r>
          <a:r>
            <a:rPr lang="en-US" sz="1400" kern="1200" dirty="0" err="1">
              <a:solidFill>
                <a:schemeClr val="accent1"/>
              </a:solidFill>
            </a:rPr>
            <a:t>AEJ:Applied</a:t>
          </a:r>
          <a:r>
            <a:rPr lang="en-US" sz="1400" kern="1200" dirty="0">
              <a:solidFill>
                <a:schemeClr val="accent1"/>
              </a:solidFill>
            </a:rPr>
            <a:t>; </a:t>
          </a:r>
          <a:r>
            <a:rPr lang="en-US" sz="1400" kern="1200" dirty="0" err="1">
              <a:solidFill>
                <a:schemeClr val="accent1"/>
              </a:solidFill>
            </a:rPr>
            <a:t>Guiteras</a:t>
          </a:r>
          <a:r>
            <a:rPr lang="en-US" sz="1400" kern="1200" dirty="0">
              <a:solidFill>
                <a:schemeClr val="accent1"/>
              </a:solidFill>
            </a:rPr>
            <a:t> et al, 2015 Science; Lee et al., 2020 </a:t>
          </a:r>
          <a:r>
            <a:rPr lang="en-US" sz="1400" i="1" kern="1200" dirty="0">
              <a:solidFill>
                <a:schemeClr val="accent1"/>
              </a:solidFill>
            </a:rPr>
            <a:t>JPE</a:t>
          </a:r>
          <a:r>
            <a:rPr lang="en-US" sz="1400" kern="1200" dirty="0">
              <a:solidFill>
                <a:schemeClr val="accent1"/>
              </a:solidFill>
            </a:rPr>
            <a:t> </a:t>
          </a:r>
        </a:p>
      </dsp:txBody>
      <dsp:txXfrm>
        <a:off x="966364" y="3176668"/>
        <a:ext cx="9517067" cy="864530"/>
      </dsp:txXfrm>
    </dsp:sp>
    <dsp:sp modelId="{1BBC2644-EBDA-0445-B3F6-584491A75740}">
      <dsp:nvSpPr>
        <dsp:cNvPr id="0" name=""/>
        <dsp:cNvSpPr/>
      </dsp:nvSpPr>
      <dsp:spPr>
        <a:xfrm>
          <a:off x="0" y="4330767"/>
          <a:ext cx="10515600" cy="8645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545921-9527-EE49-9BA8-05B3794F689D}">
      <dsp:nvSpPr>
        <dsp:cNvPr id="0" name=""/>
        <dsp:cNvSpPr/>
      </dsp:nvSpPr>
      <dsp:spPr>
        <a:xfrm>
          <a:off x="261520" y="4521228"/>
          <a:ext cx="475491" cy="47549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EF7DA2-B901-DF4F-9CA9-1F0557F0CE73}">
      <dsp:nvSpPr>
        <dsp:cNvPr id="0" name=""/>
        <dsp:cNvSpPr/>
      </dsp:nvSpPr>
      <dsp:spPr>
        <a:xfrm>
          <a:off x="998532" y="2048231"/>
          <a:ext cx="9517067" cy="864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96" tIns="91496" rIns="91496" bIns="9149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Despite investment, last mile connections low </a:t>
          </a:r>
          <a:r>
            <a:rPr lang="en-US" sz="2400" kern="1200" dirty="0"/>
            <a:t>  </a:t>
          </a:r>
          <a:r>
            <a:rPr lang="en-US" sz="2000" kern="1200" dirty="0"/>
            <a:t>                                                                         </a:t>
          </a:r>
          <a:r>
            <a:rPr lang="en-US" sz="1400" kern="1200" dirty="0">
              <a:solidFill>
                <a:schemeClr val="accent1"/>
              </a:solidFill>
            </a:rPr>
            <a:t>e.g. Lee et al., 2018 Dev. Engineering</a:t>
          </a:r>
          <a:r>
            <a:rPr lang="en-US" sz="1400" i="1" kern="1200" dirty="0">
              <a:solidFill>
                <a:schemeClr val="accent1"/>
              </a:solidFill>
            </a:rPr>
            <a:t>; </a:t>
          </a:r>
          <a:r>
            <a:rPr lang="en-US" sz="1400" kern="1200" dirty="0">
              <a:solidFill>
                <a:schemeClr val="accent1"/>
              </a:solidFill>
            </a:rPr>
            <a:t>Cameron &amp; Shah, 2019 </a:t>
          </a:r>
          <a:r>
            <a:rPr lang="en-US" sz="1400" i="1" kern="1200" dirty="0">
              <a:solidFill>
                <a:schemeClr val="accent1"/>
              </a:solidFill>
            </a:rPr>
            <a:t>JDE</a:t>
          </a:r>
        </a:p>
      </dsp:txBody>
      <dsp:txXfrm>
        <a:off x="998532" y="2048231"/>
        <a:ext cx="9517067" cy="8645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0F0F6-3B7E-44A9-B7CA-E213DEB2C1B8}">
      <dsp:nvSpPr>
        <dsp:cNvPr id="0" name=""/>
        <dsp:cNvSpPr/>
      </dsp:nvSpPr>
      <dsp:spPr>
        <a:xfrm>
          <a:off x="0" y="3399"/>
          <a:ext cx="10515600" cy="724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AFA8E5-4E40-454D-8696-7A4CCFB2E300}">
      <dsp:nvSpPr>
        <dsp:cNvPr id="0" name=""/>
        <dsp:cNvSpPr/>
      </dsp:nvSpPr>
      <dsp:spPr>
        <a:xfrm>
          <a:off x="219037" y="166319"/>
          <a:ext cx="398249" cy="398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ED388-5A82-47DD-B626-DD177EE714F5}">
      <dsp:nvSpPr>
        <dsp:cNvPr id="0" name=""/>
        <dsp:cNvSpPr/>
      </dsp:nvSpPr>
      <dsp:spPr>
        <a:xfrm>
          <a:off x="836323" y="3399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Nonpayment lowers effective price below MC, making new customers financial liabilities</a:t>
          </a:r>
          <a:endParaRPr lang="en-US" sz="2000" kern="1200" dirty="0">
            <a:solidFill>
              <a:schemeClr val="accent1"/>
            </a:solidFill>
          </a:endParaRPr>
        </a:p>
      </dsp:txBody>
      <dsp:txXfrm>
        <a:off x="836323" y="3399"/>
        <a:ext cx="9679276" cy="724089"/>
      </dsp:txXfrm>
    </dsp:sp>
    <dsp:sp modelId="{714867C1-7A19-4EAF-85E6-8EA38BFDB443}">
      <dsp:nvSpPr>
        <dsp:cNvPr id="0" name=""/>
        <dsp:cNvSpPr/>
      </dsp:nvSpPr>
      <dsp:spPr>
        <a:xfrm>
          <a:off x="0" y="908511"/>
          <a:ext cx="10515600" cy="724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60B68C-3F56-48B9-B307-4EEC03AB875F}">
      <dsp:nvSpPr>
        <dsp:cNvPr id="0" name=""/>
        <dsp:cNvSpPr/>
      </dsp:nvSpPr>
      <dsp:spPr>
        <a:xfrm>
          <a:off x="219037" y="1071431"/>
          <a:ext cx="398249" cy="398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33863-9D31-4F54-AA11-F900CF193641}">
      <dsp:nvSpPr>
        <dsp:cNvPr id="0" name=""/>
        <dsp:cNvSpPr/>
      </dsp:nvSpPr>
      <dsp:spPr>
        <a:xfrm>
          <a:off x="836323" y="908511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Lack of resources for operation and investment, possibly making utilities ration services                       </a:t>
          </a:r>
          <a:r>
            <a:rPr lang="en-US" sz="1600" kern="1200" dirty="0">
              <a:solidFill>
                <a:schemeClr val="accent1"/>
              </a:solidFill>
            </a:rPr>
            <a:t>(Burgess et al, 2020)</a:t>
          </a:r>
          <a:endParaRPr lang="en-US" sz="1600" kern="1200" dirty="0"/>
        </a:p>
      </dsp:txBody>
      <dsp:txXfrm>
        <a:off x="836323" y="908511"/>
        <a:ext cx="9679276" cy="724089"/>
      </dsp:txXfrm>
    </dsp:sp>
    <dsp:sp modelId="{D0328CD9-DBF5-467C-8EA7-8BC539FB9899}">
      <dsp:nvSpPr>
        <dsp:cNvPr id="0" name=""/>
        <dsp:cNvSpPr/>
      </dsp:nvSpPr>
      <dsp:spPr>
        <a:xfrm>
          <a:off x="0" y="1813624"/>
          <a:ext cx="10515600" cy="724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6C9B90-10CB-44C1-B8BE-4DC9A174D9FA}">
      <dsp:nvSpPr>
        <dsp:cNvPr id="0" name=""/>
        <dsp:cNvSpPr/>
      </dsp:nvSpPr>
      <dsp:spPr>
        <a:xfrm>
          <a:off x="219037" y="1976544"/>
          <a:ext cx="398249" cy="398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71142C-48D3-4DD1-A81E-E6947ED0A0F1}">
      <dsp:nvSpPr>
        <dsp:cNvPr id="0" name=""/>
        <dsp:cNvSpPr/>
      </dsp:nvSpPr>
      <dsp:spPr>
        <a:xfrm>
          <a:off x="836323" y="1813624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Water and sanitation rationing has negative health consequences                                                                            </a:t>
          </a:r>
          <a:r>
            <a:rPr lang="en-US" sz="1600" kern="1200" dirty="0">
              <a:solidFill>
                <a:schemeClr val="accent1"/>
              </a:solidFill>
            </a:rPr>
            <a:t>(Galiani et al., 2005; Ashraf et al., 2018)</a:t>
          </a:r>
        </a:p>
      </dsp:txBody>
      <dsp:txXfrm>
        <a:off x="836323" y="1813624"/>
        <a:ext cx="9679276" cy="724089"/>
      </dsp:txXfrm>
    </dsp:sp>
    <dsp:sp modelId="{10605CF0-445E-994D-8E5F-D35B8D8CA1A2}">
      <dsp:nvSpPr>
        <dsp:cNvPr id="0" name=""/>
        <dsp:cNvSpPr/>
      </dsp:nvSpPr>
      <dsp:spPr>
        <a:xfrm>
          <a:off x="0" y="2718736"/>
          <a:ext cx="10515600" cy="724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C4018A-A09C-0645-BD3F-30980BE120F9}">
      <dsp:nvSpPr>
        <dsp:cNvPr id="0" name=""/>
        <dsp:cNvSpPr/>
      </dsp:nvSpPr>
      <dsp:spPr>
        <a:xfrm>
          <a:off x="219037" y="2881656"/>
          <a:ext cx="398249" cy="39824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DE80F9-B0C8-9F4C-A8B4-589E2F8C5063}">
      <dsp:nvSpPr>
        <dsp:cNvPr id="0" name=""/>
        <dsp:cNvSpPr/>
      </dsp:nvSpPr>
      <dsp:spPr>
        <a:xfrm>
          <a:off x="836323" y="2718736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Politicians reluctant to cut services for nonpayment for fear of loosing public support</a:t>
          </a:r>
        </a:p>
      </dsp:txBody>
      <dsp:txXfrm>
        <a:off x="836323" y="2718736"/>
        <a:ext cx="9679276" cy="724089"/>
      </dsp:txXfrm>
    </dsp:sp>
    <dsp:sp modelId="{C052C025-6F28-574E-BEAC-98843F900B0F}">
      <dsp:nvSpPr>
        <dsp:cNvPr id="0" name=""/>
        <dsp:cNvSpPr/>
      </dsp:nvSpPr>
      <dsp:spPr>
        <a:xfrm>
          <a:off x="0" y="3623848"/>
          <a:ext cx="10515600" cy="724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DEB7AB-C6C4-254C-AA91-D9A621977DE5}">
      <dsp:nvSpPr>
        <dsp:cNvPr id="0" name=""/>
        <dsp:cNvSpPr/>
      </dsp:nvSpPr>
      <dsp:spPr>
        <a:xfrm>
          <a:off x="219037" y="3786768"/>
          <a:ext cx="398249" cy="3982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4A87C8-21F7-2048-89DA-65AE5B2D079F}">
      <dsp:nvSpPr>
        <dsp:cNvPr id="0" name=""/>
        <dsp:cNvSpPr/>
      </dsp:nvSpPr>
      <dsp:spPr>
        <a:xfrm>
          <a:off x="836323" y="3623848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Enforcement especially difficult in countries with weak institutions and corruption                                          </a:t>
          </a:r>
          <a:r>
            <a:rPr lang="en-US" sz="1600" kern="1200" dirty="0">
              <a:solidFill>
                <a:schemeClr val="accent1"/>
              </a:solidFill>
            </a:rPr>
            <a:t>(Ashraf et al., 2016)</a:t>
          </a:r>
        </a:p>
      </dsp:txBody>
      <dsp:txXfrm>
        <a:off x="836323" y="3623848"/>
        <a:ext cx="9679276" cy="7240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912C6-8E98-A847-8B10-D34D6677FB56}">
      <dsp:nvSpPr>
        <dsp:cNvPr id="0" name=""/>
        <dsp:cNvSpPr/>
      </dsp:nvSpPr>
      <dsp:spPr>
        <a:xfrm>
          <a:off x="0" y="57721"/>
          <a:ext cx="6263640" cy="98338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/>
            <a:t>Institutional Setting</a:t>
          </a:r>
        </a:p>
      </dsp:txBody>
      <dsp:txXfrm>
        <a:off x="48005" y="105726"/>
        <a:ext cx="6167630" cy="887374"/>
      </dsp:txXfrm>
    </dsp:sp>
    <dsp:sp modelId="{765B243E-3A6E-2B43-A603-3B0C95CC841B}">
      <dsp:nvSpPr>
        <dsp:cNvPr id="0" name=""/>
        <dsp:cNvSpPr/>
      </dsp:nvSpPr>
      <dsp:spPr>
        <a:xfrm>
          <a:off x="0" y="1159186"/>
          <a:ext cx="6263640" cy="98338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Interventions</a:t>
          </a:r>
        </a:p>
      </dsp:txBody>
      <dsp:txXfrm>
        <a:off x="48005" y="1207191"/>
        <a:ext cx="6167630" cy="887374"/>
      </dsp:txXfrm>
    </dsp:sp>
    <dsp:sp modelId="{8FF562A7-465F-0945-BF5A-9144E93D8E2F}">
      <dsp:nvSpPr>
        <dsp:cNvPr id="0" name=""/>
        <dsp:cNvSpPr/>
      </dsp:nvSpPr>
      <dsp:spPr>
        <a:xfrm>
          <a:off x="0" y="2260651"/>
          <a:ext cx="6263640" cy="98338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Experimental Design</a:t>
          </a:r>
        </a:p>
      </dsp:txBody>
      <dsp:txXfrm>
        <a:off x="48005" y="2308656"/>
        <a:ext cx="6167630" cy="887374"/>
      </dsp:txXfrm>
    </dsp:sp>
    <dsp:sp modelId="{6EE549D7-B20F-0445-8D2B-8FA98F2DEF65}">
      <dsp:nvSpPr>
        <dsp:cNvPr id="0" name=""/>
        <dsp:cNvSpPr/>
      </dsp:nvSpPr>
      <dsp:spPr>
        <a:xfrm>
          <a:off x="0" y="3362116"/>
          <a:ext cx="6263640" cy="98338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Results</a:t>
          </a:r>
        </a:p>
      </dsp:txBody>
      <dsp:txXfrm>
        <a:off x="48005" y="3410121"/>
        <a:ext cx="6167630" cy="887374"/>
      </dsp:txXfrm>
    </dsp:sp>
    <dsp:sp modelId="{27BDD0E5-3570-8147-8D3E-FF4CEAE52898}">
      <dsp:nvSpPr>
        <dsp:cNvPr id="0" name=""/>
        <dsp:cNvSpPr/>
      </dsp:nvSpPr>
      <dsp:spPr>
        <a:xfrm>
          <a:off x="0" y="4463581"/>
          <a:ext cx="6263640" cy="98338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Next steps</a:t>
          </a:r>
        </a:p>
      </dsp:txBody>
      <dsp:txXfrm>
        <a:off x="48005" y="4511586"/>
        <a:ext cx="6167630" cy="8873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912C6-8E98-A847-8B10-D34D6677FB56}">
      <dsp:nvSpPr>
        <dsp:cNvPr id="0" name=""/>
        <dsp:cNvSpPr/>
      </dsp:nvSpPr>
      <dsp:spPr>
        <a:xfrm>
          <a:off x="0" y="57721"/>
          <a:ext cx="6263640" cy="98338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0" kern="1200" dirty="0"/>
            <a:t>Institutional Setting</a:t>
          </a:r>
        </a:p>
      </dsp:txBody>
      <dsp:txXfrm>
        <a:off x="48005" y="105726"/>
        <a:ext cx="6167630" cy="887374"/>
      </dsp:txXfrm>
    </dsp:sp>
    <dsp:sp modelId="{765B243E-3A6E-2B43-A603-3B0C95CC841B}">
      <dsp:nvSpPr>
        <dsp:cNvPr id="0" name=""/>
        <dsp:cNvSpPr/>
      </dsp:nvSpPr>
      <dsp:spPr>
        <a:xfrm>
          <a:off x="0" y="1159186"/>
          <a:ext cx="6263640" cy="98338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/>
            <a:t>Interventions</a:t>
          </a:r>
        </a:p>
      </dsp:txBody>
      <dsp:txXfrm>
        <a:off x="48005" y="1207191"/>
        <a:ext cx="6167630" cy="887374"/>
      </dsp:txXfrm>
    </dsp:sp>
    <dsp:sp modelId="{8FF562A7-465F-0945-BF5A-9144E93D8E2F}">
      <dsp:nvSpPr>
        <dsp:cNvPr id="0" name=""/>
        <dsp:cNvSpPr/>
      </dsp:nvSpPr>
      <dsp:spPr>
        <a:xfrm>
          <a:off x="0" y="2260651"/>
          <a:ext cx="6263640" cy="98338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Experimental Design</a:t>
          </a:r>
        </a:p>
      </dsp:txBody>
      <dsp:txXfrm>
        <a:off x="48005" y="2308656"/>
        <a:ext cx="6167630" cy="887374"/>
      </dsp:txXfrm>
    </dsp:sp>
    <dsp:sp modelId="{6EE549D7-B20F-0445-8D2B-8FA98F2DEF65}">
      <dsp:nvSpPr>
        <dsp:cNvPr id="0" name=""/>
        <dsp:cNvSpPr/>
      </dsp:nvSpPr>
      <dsp:spPr>
        <a:xfrm>
          <a:off x="0" y="3362116"/>
          <a:ext cx="6263640" cy="98338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Results</a:t>
          </a:r>
        </a:p>
      </dsp:txBody>
      <dsp:txXfrm>
        <a:off x="48005" y="3410121"/>
        <a:ext cx="6167630" cy="887374"/>
      </dsp:txXfrm>
    </dsp:sp>
    <dsp:sp modelId="{27BDD0E5-3570-8147-8D3E-FF4CEAE52898}">
      <dsp:nvSpPr>
        <dsp:cNvPr id="0" name=""/>
        <dsp:cNvSpPr/>
      </dsp:nvSpPr>
      <dsp:spPr>
        <a:xfrm>
          <a:off x="0" y="4463581"/>
          <a:ext cx="6263640" cy="98338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Next steps</a:t>
          </a:r>
        </a:p>
      </dsp:txBody>
      <dsp:txXfrm>
        <a:off x="48005" y="4511586"/>
        <a:ext cx="6167630" cy="8873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912C6-8E98-A847-8B10-D34D6677FB56}">
      <dsp:nvSpPr>
        <dsp:cNvPr id="0" name=""/>
        <dsp:cNvSpPr/>
      </dsp:nvSpPr>
      <dsp:spPr>
        <a:xfrm>
          <a:off x="0" y="57721"/>
          <a:ext cx="6263640" cy="98338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0" kern="1200" dirty="0"/>
            <a:t>Institutional Setting</a:t>
          </a:r>
        </a:p>
      </dsp:txBody>
      <dsp:txXfrm>
        <a:off x="48005" y="105726"/>
        <a:ext cx="6167630" cy="887374"/>
      </dsp:txXfrm>
    </dsp:sp>
    <dsp:sp modelId="{765B243E-3A6E-2B43-A603-3B0C95CC841B}">
      <dsp:nvSpPr>
        <dsp:cNvPr id="0" name=""/>
        <dsp:cNvSpPr/>
      </dsp:nvSpPr>
      <dsp:spPr>
        <a:xfrm>
          <a:off x="0" y="1159186"/>
          <a:ext cx="6263640" cy="98338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0" kern="1200" dirty="0"/>
            <a:t>Interventions</a:t>
          </a:r>
        </a:p>
      </dsp:txBody>
      <dsp:txXfrm>
        <a:off x="48005" y="1207191"/>
        <a:ext cx="6167630" cy="887374"/>
      </dsp:txXfrm>
    </dsp:sp>
    <dsp:sp modelId="{8FF562A7-465F-0945-BF5A-9144E93D8E2F}">
      <dsp:nvSpPr>
        <dsp:cNvPr id="0" name=""/>
        <dsp:cNvSpPr/>
      </dsp:nvSpPr>
      <dsp:spPr>
        <a:xfrm>
          <a:off x="0" y="2260651"/>
          <a:ext cx="6263640" cy="98338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/>
            <a:t>Experimental Design</a:t>
          </a:r>
        </a:p>
      </dsp:txBody>
      <dsp:txXfrm>
        <a:off x="48005" y="2308656"/>
        <a:ext cx="6167630" cy="887374"/>
      </dsp:txXfrm>
    </dsp:sp>
    <dsp:sp modelId="{6EE549D7-B20F-0445-8D2B-8FA98F2DEF65}">
      <dsp:nvSpPr>
        <dsp:cNvPr id="0" name=""/>
        <dsp:cNvSpPr/>
      </dsp:nvSpPr>
      <dsp:spPr>
        <a:xfrm>
          <a:off x="0" y="3362116"/>
          <a:ext cx="6263640" cy="98338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Results</a:t>
          </a:r>
        </a:p>
      </dsp:txBody>
      <dsp:txXfrm>
        <a:off x="48005" y="3410121"/>
        <a:ext cx="6167630" cy="887374"/>
      </dsp:txXfrm>
    </dsp:sp>
    <dsp:sp modelId="{27BDD0E5-3570-8147-8D3E-FF4CEAE52898}">
      <dsp:nvSpPr>
        <dsp:cNvPr id="0" name=""/>
        <dsp:cNvSpPr/>
      </dsp:nvSpPr>
      <dsp:spPr>
        <a:xfrm>
          <a:off x="0" y="4463581"/>
          <a:ext cx="6263640" cy="98338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Take </a:t>
          </a:r>
          <a:r>
            <a:rPr lang="en-US" sz="4100" kern="1200" dirty="0" err="1"/>
            <a:t>aways</a:t>
          </a:r>
          <a:endParaRPr lang="en-US" sz="4100" kern="1200" dirty="0"/>
        </a:p>
      </dsp:txBody>
      <dsp:txXfrm>
        <a:off x="48005" y="4511586"/>
        <a:ext cx="6167630" cy="8873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912C6-8E98-A847-8B10-D34D6677FB56}">
      <dsp:nvSpPr>
        <dsp:cNvPr id="0" name=""/>
        <dsp:cNvSpPr/>
      </dsp:nvSpPr>
      <dsp:spPr>
        <a:xfrm>
          <a:off x="0" y="57721"/>
          <a:ext cx="6263640" cy="98338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0" kern="1200" dirty="0"/>
            <a:t>Institutional Setting</a:t>
          </a:r>
        </a:p>
      </dsp:txBody>
      <dsp:txXfrm>
        <a:off x="48005" y="105726"/>
        <a:ext cx="6167630" cy="887374"/>
      </dsp:txXfrm>
    </dsp:sp>
    <dsp:sp modelId="{765B243E-3A6E-2B43-A603-3B0C95CC841B}">
      <dsp:nvSpPr>
        <dsp:cNvPr id="0" name=""/>
        <dsp:cNvSpPr/>
      </dsp:nvSpPr>
      <dsp:spPr>
        <a:xfrm>
          <a:off x="0" y="1159186"/>
          <a:ext cx="6263640" cy="98338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0" kern="1200" dirty="0"/>
            <a:t>Interventions</a:t>
          </a:r>
        </a:p>
      </dsp:txBody>
      <dsp:txXfrm>
        <a:off x="48005" y="1207191"/>
        <a:ext cx="6167630" cy="887374"/>
      </dsp:txXfrm>
    </dsp:sp>
    <dsp:sp modelId="{8FF562A7-465F-0945-BF5A-9144E93D8E2F}">
      <dsp:nvSpPr>
        <dsp:cNvPr id="0" name=""/>
        <dsp:cNvSpPr/>
      </dsp:nvSpPr>
      <dsp:spPr>
        <a:xfrm>
          <a:off x="0" y="2260651"/>
          <a:ext cx="6263640" cy="98338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0" kern="1200" dirty="0"/>
            <a:t>Experimental Design</a:t>
          </a:r>
        </a:p>
      </dsp:txBody>
      <dsp:txXfrm>
        <a:off x="48005" y="2308656"/>
        <a:ext cx="6167630" cy="887374"/>
      </dsp:txXfrm>
    </dsp:sp>
    <dsp:sp modelId="{6EE549D7-B20F-0445-8D2B-8FA98F2DEF65}">
      <dsp:nvSpPr>
        <dsp:cNvPr id="0" name=""/>
        <dsp:cNvSpPr/>
      </dsp:nvSpPr>
      <dsp:spPr>
        <a:xfrm>
          <a:off x="0" y="3362116"/>
          <a:ext cx="6263640" cy="98338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/>
            <a:t>Results</a:t>
          </a:r>
        </a:p>
      </dsp:txBody>
      <dsp:txXfrm>
        <a:off x="48005" y="3410121"/>
        <a:ext cx="6167630" cy="887374"/>
      </dsp:txXfrm>
    </dsp:sp>
    <dsp:sp modelId="{27BDD0E5-3570-8147-8D3E-FF4CEAE52898}">
      <dsp:nvSpPr>
        <dsp:cNvPr id="0" name=""/>
        <dsp:cNvSpPr/>
      </dsp:nvSpPr>
      <dsp:spPr>
        <a:xfrm>
          <a:off x="0" y="4463581"/>
          <a:ext cx="6263640" cy="98338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Take </a:t>
          </a:r>
          <a:r>
            <a:rPr lang="en-US" sz="4100" kern="1200" dirty="0" err="1"/>
            <a:t>Aways</a:t>
          </a:r>
          <a:endParaRPr lang="en-US" sz="4100" kern="1200" dirty="0"/>
        </a:p>
      </dsp:txBody>
      <dsp:txXfrm>
        <a:off x="48005" y="4511586"/>
        <a:ext cx="6167630" cy="887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F6ECF-72CC-7D45-9023-62961AE7CB4F}" type="datetimeFigureOut">
              <a:rPr lang="en-US" smtClean="0"/>
              <a:t>7/23/20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A4035-EFC3-D54D-BD5F-C9EB82D4A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03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A4035-EFC3-D54D-BD5F-C9EB82D4A9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78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Left hand side variable is the proportion of total invoices paid by customer as of Aug  2019. Coefficients are generated from a simple OLS regression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*** p&lt;0.01, ** p&lt;0.05, * p&lt;0.1</a:t>
            </a:r>
            <a:r>
              <a:rPr lang="en-US" dirty="0"/>
              <a:t> </a:t>
            </a:r>
          </a:p>
          <a:p>
            <a:r>
              <a:rPr lang="en-US" dirty="0"/>
              <a:t>**I would like to include income as a covariate but that is only in the </a:t>
            </a:r>
            <a:r>
              <a:rPr lang="en-US" dirty="0" err="1"/>
              <a:t>kayole</a:t>
            </a:r>
            <a:r>
              <a:rPr lang="en-US" dirty="0"/>
              <a:t> survey which will take more time to merge and only be for a small group.</a:t>
            </a:r>
          </a:p>
          <a:p>
            <a:endParaRPr lang="en-US" dirty="0"/>
          </a:p>
          <a:p>
            <a:r>
              <a:rPr lang="en-US" dirty="0"/>
              <a:t>I take from this slide that lots of stuff seems to matter in different ways, but r squared is still only 0.22, which means lots of unexplained variation too.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50B95-EE48-4768-8E52-4CFCD8DFE06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76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practice, people didn’t have to pay the full amount. They had to pay something and then verbally agree to repay the remainder over time.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50B95-EE48-4768-8E52-4CFCD8DFE06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36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actual disconnections don’t reflect compliance, since the intervention is the notice. Disconnections only occurred if customers did not make payment after notice and 2 additional reminders. Some compounds that are recorded as having not paid but also not disconnected because of either (i) they were disconnected prior to the intervention or (ii) there was a particular engineering issue that didn’t allow a disconnection to happen – e.g. type of piping.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50B95-EE48-4768-8E52-4CFCD8DFE06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96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considers whether people make at least 1 payment from the time of the intervention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50B95-EE48-4768-8E52-4CFCD8DFE06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00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B8FB6-0955-BD49-A48A-5793A8954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9EAD39-AA6B-4D43-A392-994C5205C9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84220-E37B-6A4B-A839-DF59D3B3B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510A-C21F-CE45-A136-29EC9B7C6616}" type="datetimeFigureOut">
              <a:rPr lang="en-US" smtClean="0"/>
              <a:t>7/23/20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19888-E3FE-CA47-B342-00E3CFE03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09B3E-F19F-9B43-BA8B-AB3989F15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39B12-7A9D-BD4D-BEFC-02158E142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18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8C15C-8A61-E74B-84F4-6D5DD5013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D7FF54-886E-5A42-A914-A3D5D5A21F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B95A4-7DE8-5C43-932D-62D541572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510A-C21F-CE45-A136-29EC9B7C6616}" type="datetimeFigureOut">
              <a:rPr lang="en-US" smtClean="0"/>
              <a:t>7/23/20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46B3E-7C62-5D43-827E-0313C8419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61417-9E83-A24D-85B4-B844BE3C0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39B12-7A9D-BD4D-BEFC-02158E142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90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B82185-B8B2-F14E-88DE-489EE71C84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A2AF47-1C45-4644-93CB-EA9442453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6C33B-7055-D94D-A42E-BD182BD2C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510A-C21F-CE45-A136-29EC9B7C6616}" type="datetimeFigureOut">
              <a:rPr lang="en-US" smtClean="0"/>
              <a:t>7/23/20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8DFA8-F167-7848-A812-302E33025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EE5FB-49EE-9B4E-94E0-9195F97EB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39B12-7A9D-BD4D-BEFC-02158E142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2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1AA42-D30F-8A4D-A3F1-1A27EE1D4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91657-78AC-744E-8983-B64BFADCB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FBC41-CAEA-3247-B68C-A43DCF4A4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510A-C21F-CE45-A136-29EC9B7C6616}" type="datetimeFigureOut">
              <a:rPr lang="en-US" smtClean="0"/>
              <a:t>7/23/20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A9E13-CC84-294F-A5CA-3FC4F2DE8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372B2-88B9-AF44-B57D-00B16E102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39B12-7A9D-BD4D-BEFC-02158E142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65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0E811-1FF4-5E46-9B81-7DF2213E0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BFD30-FD42-604C-B71D-15182EA1F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7C190-BDA9-864B-A346-0A757E1E6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510A-C21F-CE45-A136-29EC9B7C6616}" type="datetimeFigureOut">
              <a:rPr lang="en-US" smtClean="0"/>
              <a:t>7/23/20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39A3F-4B91-0441-BBE5-D4F9FC4BB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58DF3-7784-A64F-9948-F7C371422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39B12-7A9D-BD4D-BEFC-02158E142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3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C7BA9-EED3-2E4C-B92A-1180BB8BA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68129-5323-604C-83DD-B3EE0A5932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B7E0EE-61E0-974C-8117-B92BEFEAC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F1C255-8255-3540-A733-5A46C765C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510A-C21F-CE45-A136-29EC9B7C6616}" type="datetimeFigureOut">
              <a:rPr lang="en-US" smtClean="0"/>
              <a:t>7/23/20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2260B-C481-9A47-9E8A-DA5A9F6E3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B53C8D-E9EB-EE44-944E-B2118D915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39B12-7A9D-BD4D-BEFC-02158E142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6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78730-96D3-D649-AFB1-0AC40B58F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B7DC6-6BAB-104B-9C1E-DACE28371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EA5177-33D1-0C44-8CB6-CE350E9AA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32394C-595D-DE42-A3C6-3772C1E8DF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0402C8-116C-6140-9FDE-E70874DCAE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E54D3A-F9EB-D44C-BE2B-3359B891C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510A-C21F-CE45-A136-29EC9B7C6616}" type="datetimeFigureOut">
              <a:rPr lang="en-US" smtClean="0"/>
              <a:t>7/23/20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CEE159-4327-764E-80BE-5845CBF13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285802-C2AC-D845-87B3-F8B2A29BE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39B12-7A9D-BD4D-BEFC-02158E142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69535-5956-B440-BEF2-548E891DF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7FF8F9-8D04-DB45-A8FF-BA3D4CEB5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510A-C21F-CE45-A136-29EC9B7C6616}" type="datetimeFigureOut">
              <a:rPr lang="en-US" smtClean="0"/>
              <a:t>7/23/20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AA0E8C-5811-114E-BDE9-69984CB86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9D74B5-6E67-824E-8FEC-8E331410B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39B12-7A9D-BD4D-BEFC-02158E142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3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7FEC42-B258-2241-8B8A-8CD13C77C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510A-C21F-CE45-A136-29EC9B7C6616}" type="datetimeFigureOut">
              <a:rPr lang="en-US" smtClean="0"/>
              <a:t>7/23/20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AE2196-2700-6C43-9AF2-5209B602F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08A7E-137B-A844-864D-D0A607BF9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39B12-7A9D-BD4D-BEFC-02158E142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08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4D9C6-0E66-C745-881A-49FF612DE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01860-45EA-044B-AA8C-C894E5574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921B9-3A0A-6241-A5A3-1FDC828D3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E32E65-94E7-A54F-B439-48CB2F68F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510A-C21F-CE45-A136-29EC9B7C6616}" type="datetimeFigureOut">
              <a:rPr lang="en-US" smtClean="0"/>
              <a:t>7/23/20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A7F159-759C-C646-8729-8D584D7C2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A60353-209C-7942-BE4B-D8C198F33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39B12-7A9D-BD4D-BEFC-02158E142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77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DFD35-C22B-8047-83A2-A1A62E349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057EC6-7B59-3D4F-B03B-CD8B16733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F6B699-FABF-CA41-BBDB-B3470483C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9E8586-334D-9443-B1DD-40552D39F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510A-C21F-CE45-A136-29EC9B7C6616}" type="datetimeFigureOut">
              <a:rPr lang="en-US" smtClean="0"/>
              <a:t>7/23/20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F91A2B-D39B-ED46-A4DF-01C1EDA44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000E4-4F9C-3442-A42F-18A50F525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39B12-7A9D-BD4D-BEFC-02158E142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78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5C97B8-9F64-E24D-AA4C-83122255F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961CA-F40E-064E-8A64-30369FD1D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8B857-9262-AF49-83A9-9A56A9CD47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7510A-C21F-CE45-A136-29EC9B7C6616}" type="datetimeFigureOut">
              <a:rPr lang="en-US" smtClean="0"/>
              <a:t>7/23/20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679C9-02E6-FC4A-BA84-CBE0F58448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F7374-1237-9E44-9A79-1F59284F53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39B12-7A9D-BD4D-BEFC-02158E142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54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94FA2-47DC-D842-BBCB-FE8BDF106C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6295" y="682186"/>
            <a:ext cx="7024775" cy="145405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Enforcing Payment for Water &amp; Sanitation Services in Nairobi’s Slums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84E586-3A30-3542-9268-D78198E79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0068" y="2417640"/>
            <a:ext cx="4977578" cy="363928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Aidan </a:t>
            </a:r>
            <a:r>
              <a:rPr lang="en-US" dirty="0" err="1">
                <a:solidFill>
                  <a:schemeClr val="accent1"/>
                </a:solidFill>
              </a:rPr>
              <a:t>Corville</a:t>
            </a:r>
            <a:r>
              <a:rPr lang="en-US" dirty="0">
                <a:solidFill>
                  <a:schemeClr val="accent1"/>
                </a:solidFill>
              </a:rPr>
              <a:t>,                                                    </a:t>
            </a:r>
            <a:r>
              <a:rPr lang="en-US" sz="1600" dirty="0">
                <a:solidFill>
                  <a:schemeClr val="accent1"/>
                </a:solidFill>
              </a:rPr>
              <a:t>World Bank</a:t>
            </a:r>
          </a:p>
          <a:p>
            <a:r>
              <a:rPr lang="en-US" dirty="0">
                <a:solidFill>
                  <a:schemeClr val="accent1"/>
                </a:solidFill>
              </a:rPr>
              <a:t>Sebastian </a:t>
            </a:r>
            <a:r>
              <a:rPr lang="en-US" dirty="0" err="1">
                <a:solidFill>
                  <a:schemeClr val="accent1"/>
                </a:solidFill>
              </a:rPr>
              <a:t>Galiani</a:t>
            </a:r>
            <a:r>
              <a:rPr lang="en-US" dirty="0">
                <a:solidFill>
                  <a:schemeClr val="accent1"/>
                </a:solidFill>
              </a:rPr>
              <a:t>,    </a:t>
            </a:r>
            <a:r>
              <a:rPr lang="en-US" sz="2000" dirty="0">
                <a:solidFill>
                  <a:schemeClr val="accent1"/>
                </a:solidFill>
              </a:rPr>
              <a:t>                                                   </a:t>
            </a:r>
            <a:r>
              <a:rPr lang="en-US" sz="1600" dirty="0">
                <a:solidFill>
                  <a:schemeClr val="accent1"/>
                </a:solidFill>
              </a:rPr>
              <a:t>U of Maryland &amp; NBER</a:t>
            </a:r>
          </a:p>
          <a:p>
            <a:r>
              <a:rPr lang="en-US" dirty="0">
                <a:solidFill>
                  <a:schemeClr val="accent1"/>
                </a:solidFill>
              </a:rPr>
              <a:t>Paul Gertler,                                                             </a:t>
            </a:r>
            <a:r>
              <a:rPr lang="en-US" sz="1600" dirty="0">
                <a:solidFill>
                  <a:schemeClr val="accent1"/>
                </a:solidFill>
              </a:rPr>
              <a:t>UC Berkeley &amp; NBER</a:t>
            </a:r>
          </a:p>
          <a:p>
            <a:r>
              <a:rPr lang="en-US" dirty="0" err="1">
                <a:solidFill>
                  <a:schemeClr val="accent1"/>
                </a:solidFill>
              </a:rPr>
              <a:t>Susumo</a:t>
            </a:r>
            <a:r>
              <a:rPr lang="en-US" dirty="0">
                <a:solidFill>
                  <a:schemeClr val="accent1"/>
                </a:solidFill>
              </a:rPr>
              <a:t> Yoshida,</a:t>
            </a:r>
            <a:r>
              <a:rPr lang="en-US" sz="2000" dirty="0">
                <a:solidFill>
                  <a:schemeClr val="accent1"/>
                </a:solidFill>
              </a:rPr>
              <a:t>                                                  </a:t>
            </a:r>
            <a:r>
              <a:rPr lang="en-US" sz="1600" dirty="0">
                <a:solidFill>
                  <a:schemeClr val="accent1"/>
                </a:solidFill>
              </a:rPr>
              <a:t>World Bank</a:t>
            </a:r>
          </a:p>
          <a:p>
            <a:endParaRPr lang="en-US" sz="2000" dirty="0">
              <a:solidFill>
                <a:schemeClr val="accent1"/>
              </a:solidFill>
            </a:endParaRPr>
          </a:p>
          <a:p>
            <a:pPr>
              <a:lnSpc>
                <a:spcPct val="40000"/>
              </a:lnSpc>
            </a:pPr>
            <a:r>
              <a:rPr lang="en-US" sz="2000" dirty="0"/>
              <a:t>NBER SI</a:t>
            </a:r>
          </a:p>
          <a:p>
            <a:pPr>
              <a:lnSpc>
                <a:spcPct val="40000"/>
              </a:lnSpc>
            </a:pPr>
            <a:r>
              <a:rPr lang="en-US" sz="2000" dirty="0"/>
              <a:t>August 23, 2020</a:t>
            </a:r>
          </a:p>
          <a:p>
            <a:pPr>
              <a:lnSpc>
                <a:spcPct val="40000"/>
              </a:lnSpc>
            </a:pPr>
            <a:r>
              <a:rPr lang="en-US" sz="2000" dirty="0"/>
              <a:t>Cambridge MA</a:t>
            </a:r>
          </a:p>
        </p:txBody>
      </p:sp>
      <p:pic>
        <p:nvPicPr>
          <p:cNvPr id="7" name="Graphic 6" descr="Sink">
            <a:extLst>
              <a:ext uri="{FF2B5EF4-FFF2-40B4-BE49-F238E27FC236}">
                <a16:creationId xmlns:a16="http://schemas.microsoft.com/office/drawing/2014/main" id="{85F60FAD-53EF-46B5-AF56-2837F0456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0047" y="3047986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4E24E-790F-499A-B061-0046F4217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574" y="191254"/>
            <a:ext cx="4977976" cy="145405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NCWSC billing data collected in “</a:t>
            </a:r>
            <a:r>
              <a:rPr lang="en-US" sz="3200" dirty="0" err="1">
                <a:solidFill>
                  <a:schemeClr val="accent1"/>
                </a:solidFill>
              </a:rPr>
              <a:t>Jisomee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chemeClr val="accent1"/>
                </a:solidFill>
              </a:rPr>
              <a:t>Mita</a:t>
            </a:r>
            <a:r>
              <a:rPr lang="en-US" sz="3200" dirty="0">
                <a:solidFill>
                  <a:schemeClr val="accent1"/>
                </a:solidFill>
              </a:rPr>
              <a:t>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8ACC8-F500-40D4-86BD-4F566A8FF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0933" y="1948699"/>
            <a:ext cx="6434667" cy="3639289"/>
          </a:xfrm>
        </p:spPr>
        <p:txBody>
          <a:bodyPr anchor="ctr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Phone (mobile money) system to collect consumption, receive bills and make payments</a:t>
            </a:r>
          </a:p>
          <a:p>
            <a:endParaRPr lang="en-US" sz="8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Billing data captures each transaction</a:t>
            </a:r>
          </a:p>
          <a:p>
            <a:endParaRPr lang="en-US" sz="8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Includes all NCWSC accounts spanning                      4.5 years of transactions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1"/>
                </a:solidFill>
              </a:rPr>
              <a:t>Monthly and ad hoc invoices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1"/>
                </a:solidFill>
              </a:rPr>
              <a:t>Payment dates and amounts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1"/>
                </a:solidFill>
              </a:rPr>
              <a:t>Water usage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1"/>
                </a:solidFill>
              </a:rPr>
              <a:t>Basic demographics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1"/>
                </a:solidFill>
              </a:rPr>
              <a:t>Contact information</a:t>
            </a:r>
          </a:p>
        </p:txBody>
      </p:sp>
      <p:pic>
        <p:nvPicPr>
          <p:cNvPr id="7" name="Graphic 6" descr="Register">
            <a:extLst>
              <a:ext uri="{FF2B5EF4-FFF2-40B4-BE49-F238E27FC236}">
                <a16:creationId xmlns:a16="http://schemas.microsoft.com/office/drawing/2014/main" id="{5575DFE6-57BF-4E8E-A9B7-3B2856433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9212" y="1715353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70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0D0419-4986-43F6-A2A0-62D79B49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803705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Non-payment is the norm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689DD84-536E-484B-81C5-A35B1E0B0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430813"/>
              </p:ext>
            </p:extLst>
          </p:nvPr>
        </p:nvGraphicFramePr>
        <p:xfrm>
          <a:off x="6096000" y="1309346"/>
          <a:ext cx="5459471" cy="378416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00365">
                  <a:extLst>
                    <a:ext uri="{9D8B030D-6E8A-4147-A177-3AD203B41FA5}">
                      <a16:colId xmlns:a16="http://schemas.microsoft.com/office/drawing/2014/main" val="275751514"/>
                    </a:ext>
                  </a:extLst>
                </a:gridCol>
                <a:gridCol w="1359106">
                  <a:extLst>
                    <a:ext uri="{9D8B030D-6E8A-4147-A177-3AD203B41FA5}">
                      <a16:colId xmlns:a16="http://schemas.microsoft.com/office/drawing/2014/main" val="2831049758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33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54548" marR="18747" marT="44156" marB="33117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Mean</a:t>
                      </a:r>
                    </a:p>
                  </a:txBody>
                  <a:tcPr marL="154548" marR="18747" marT="44156" marB="331174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333046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Years NCWSC customer</a:t>
                      </a:r>
                    </a:p>
                  </a:txBody>
                  <a:tcPr marL="154548" marR="18747" marT="44156" marB="3311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1.98</a:t>
                      </a:r>
                    </a:p>
                  </a:txBody>
                  <a:tcPr marL="154548" marR="18747" marT="44156" marB="331174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179085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Ever made a payment</a:t>
                      </a:r>
                    </a:p>
                  </a:txBody>
                  <a:tcPr marL="130482" marR="15827" marT="37280" marB="279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130482" marR="15827" marT="37280" marB="279603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774457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Proportion of invoices paid</a:t>
                      </a:r>
                    </a:p>
                  </a:txBody>
                  <a:tcPr marL="154548" marR="18747" marT="44156" marB="3311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154548" marR="18747" marT="44156" marB="331174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812917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Months until first payment</a:t>
                      </a:r>
                    </a:p>
                  </a:txBody>
                  <a:tcPr marL="154548" marR="18747" marT="44156" marB="33117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8.19</a:t>
                      </a:r>
                    </a:p>
                  </a:txBody>
                  <a:tcPr marL="154548" marR="18747" marT="44156" marB="331174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9907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905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CDC17-F89F-0C47-850F-D5AD7C91D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While connections grew, share of bills paid fell btw 2014-18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21C989B-E5DD-7848-8966-3F655224015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99" y="1924321"/>
            <a:ext cx="5573486" cy="4149906"/>
          </a:xfrm>
          <a:prstGeom prst="rect">
            <a:avLst/>
          </a:prstGeom>
          <a:noFill/>
        </p:spPr>
      </p:pic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6F54B9C-F7A1-AE46-9408-48528C8A79D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236" y="1924321"/>
            <a:ext cx="5913801" cy="41499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3923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FFD06-0C54-4E87-B7F9-07A74D73D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533"/>
            <a:ext cx="10515600" cy="988187"/>
          </a:xfrm>
        </p:spPr>
        <p:txBody>
          <a:bodyPr/>
          <a:lstStyle/>
          <a:p>
            <a:r>
              <a:rPr lang="en-US" sz="3600" dirty="0">
                <a:solidFill>
                  <a:schemeClr val="accent1"/>
                </a:solidFill>
              </a:rPr>
              <a:t>Why don’t people pay? (self-reported</a:t>
            </a:r>
            <a:r>
              <a:rPr lang="en-US" dirty="0"/>
              <a:t>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261DFEA-BDE4-447C-85DD-0DBEDBD281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2955819"/>
              </p:ext>
            </p:extLst>
          </p:nvPr>
        </p:nvGraphicFramePr>
        <p:xfrm>
          <a:off x="1020726" y="1316736"/>
          <a:ext cx="9476585" cy="4995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2851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9557B87-775D-1F44-B75A-0B6FB5DE4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803705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Correlates of payment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2284B7D-83F3-4F82-91BA-BBB08A8AA0D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03530229"/>
              </p:ext>
            </p:extLst>
          </p:nvPr>
        </p:nvGraphicFramePr>
        <p:xfrm>
          <a:off x="6096000" y="674931"/>
          <a:ext cx="5459470" cy="5509118"/>
        </p:xfrm>
        <a:graphic>
          <a:graphicData uri="http://schemas.openxmlformats.org/drawingml/2006/table">
            <a:tbl>
              <a:tblPr firstRow="1" bandRow="1"/>
              <a:tblGrid>
                <a:gridCol w="2943554">
                  <a:extLst>
                    <a:ext uri="{9D8B030D-6E8A-4147-A177-3AD203B41FA5}">
                      <a16:colId xmlns:a16="http://schemas.microsoft.com/office/drawing/2014/main" val="3712926883"/>
                    </a:ext>
                  </a:extLst>
                </a:gridCol>
                <a:gridCol w="2515916">
                  <a:extLst>
                    <a:ext uri="{9D8B030D-6E8A-4147-A177-3AD203B41FA5}">
                      <a16:colId xmlns:a16="http://schemas.microsoft.com/office/drawing/2014/main" val="435407378"/>
                    </a:ext>
                  </a:extLst>
                </a:gridCol>
              </a:tblGrid>
              <a:tr h="5135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VARIABLES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7" marR="33677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Proportion of                          invoices paid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7" marR="33677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1318809"/>
                  </a:ext>
                </a:extLst>
              </a:tr>
              <a:tr h="2736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7" marR="33677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7" marR="33677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4971903"/>
                  </a:ext>
                </a:extLst>
              </a:tr>
              <a:tr h="3160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Landlord is resident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7" marR="336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0.024***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7" marR="336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404620"/>
                  </a:ext>
                </a:extLst>
              </a:tr>
              <a:tr h="3160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Received water in last 7 days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7" marR="336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0.068***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7" marR="336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9937351"/>
                  </a:ext>
                </a:extLst>
              </a:tr>
              <a:tr h="3160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Knows how to pay the bill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7" marR="336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0.105***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7" marR="336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6361960"/>
                  </a:ext>
                </a:extLst>
              </a:tr>
              <a:tr h="3160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Compound has tenants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7" marR="336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0.010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7" marR="336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479949"/>
                  </a:ext>
                </a:extLst>
              </a:tr>
              <a:tr h="5981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Owner/Landlord is the bill payer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7" marR="336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0.013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7" marR="336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6456739"/>
                  </a:ext>
                </a:extLst>
              </a:tr>
              <a:tr h="3160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Years with connection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7" marR="336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0.039***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7" marR="336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2797911"/>
                  </a:ext>
                </a:extLst>
              </a:tr>
              <a:tr h="3160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Constant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7" marR="336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0.063***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7" marR="336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010167"/>
                  </a:ext>
                </a:extLst>
              </a:tr>
              <a:tr h="376205">
                <a:tc>
                  <a:txBody>
                    <a:bodyPr/>
                    <a:lstStyle/>
                    <a:p>
                      <a:endParaRPr lang="en-US" sz="1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7" marR="336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7" marR="336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3448742"/>
                  </a:ext>
                </a:extLst>
              </a:tr>
              <a:tr h="3160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Observations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7" marR="336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4,329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7" marR="336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7227231"/>
                  </a:ext>
                </a:extLst>
              </a:tr>
              <a:tr h="3160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R-squared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7" marR="336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0.219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77" marR="336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5590584"/>
                  </a:ext>
                </a:extLst>
              </a:tr>
              <a:tr h="32289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8" marR="2738" marT="31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8" marR="2738" marT="31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4282722"/>
                  </a:ext>
                </a:extLst>
              </a:tr>
              <a:tr h="32289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8" marR="2738" marT="31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8" marR="2738" marT="31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5364126"/>
                  </a:ext>
                </a:extLst>
              </a:tr>
              <a:tr h="19122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8" marR="2738" marT="31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8" marR="2738" marT="31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2246100"/>
                  </a:ext>
                </a:extLst>
              </a:tr>
              <a:tr h="19122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8" marR="2738" marT="31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8" marR="2738" marT="31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827319"/>
                  </a:ext>
                </a:extLst>
              </a:tr>
              <a:tr h="19122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8" marR="2738" marT="31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38" marR="2738" marT="31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802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070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4570A-9906-4E6E-BF47-BC5A7CB0C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en-US" sz="5200"/>
              <a:t>Overview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11FCF93-98CF-4339-9C70-F2BAB910B5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247835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0318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6660C0-5271-4542-ABB7-F6F6D9AB4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Interventions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861B-03B9-463D-A435-2814C4046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All compounds received 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call to owner to confirm contact details 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explain how to use </a:t>
            </a:r>
            <a:r>
              <a:rPr lang="en-US" dirty="0" err="1">
                <a:solidFill>
                  <a:schemeClr val="accent1"/>
                </a:solidFill>
              </a:rPr>
              <a:t>Jisomee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Mita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>
                <a:solidFill>
                  <a:schemeClr val="accent1"/>
                </a:solidFill>
              </a:rPr>
              <a:t>on-site meter reading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SMS to LL/owner with outstanding balance based on latest reading</a:t>
            </a:r>
          </a:p>
          <a:p>
            <a:endParaRPr lang="en-US" dirty="0"/>
          </a:p>
          <a:p>
            <a:r>
              <a:rPr lang="en-US" dirty="0"/>
              <a:t>Then rolled out 2 approaches to             promote repayment: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Strengthen accountability through face-to-face           engagement with tenants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Threat of disconnection for nonpayment </a:t>
            </a:r>
          </a:p>
        </p:txBody>
      </p:sp>
    </p:spTree>
    <p:extLst>
      <p:ext uri="{BB962C8B-B14F-4D97-AF65-F5344CB8AC3E}">
        <p14:creationId xmlns:p14="http://schemas.microsoft.com/office/powerpoint/2010/main" val="2107504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8DE2F2-6F18-4D3E-AD38-4293BE151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3700" b="1" u="sng" dirty="0">
                <a:solidFill>
                  <a:srgbClr val="FFFFFF"/>
                </a:solidFill>
              </a:rPr>
              <a:t>Engagement intervention</a:t>
            </a:r>
            <a:br>
              <a:rPr lang="en-US" sz="3700" b="1" dirty="0">
                <a:solidFill>
                  <a:srgbClr val="FFFFFF"/>
                </a:solidFill>
              </a:rPr>
            </a:br>
            <a:br>
              <a:rPr lang="en-US" sz="3700" b="1" dirty="0">
                <a:solidFill>
                  <a:srgbClr val="FFFFFF"/>
                </a:solidFill>
              </a:rPr>
            </a:br>
            <a:r>
              <a:rPr lang="en-US" sz="3700" b="1" dirty="0">
                <a:solidFill>
                  <a:srgbClr val="FFFFFF"/>
                </a:solidFill>
              </a:rPr>
              <a:t>NCWSC visits compound to speak with tenants</a:t>
            </a:r>
            <a:br>
              <a:rPr lang="en-US" sz="3700" b="1" dirty="0">
                <a:solidFill>
                  <a:srgbClr val="FFFFFF"/>
                </a:solidFill>
              </a:rPr>
            </a:br>
            <a:endParaRPr lang="en-US" sz="3700" b="1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AA1E8-BA0B-4E90-9DB1-2855BB05B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7462470" cy="5585619"/>
          </a:xfrm>
        </p:spPr>
        <p:txBody>
          <a:bodyPr anchor="ctr">
            <a:normAutofit/>
          </a:bodyPr>
          <a:lstStyle/>
          <a:p>
            <a:endParaRPr lang="en-US" sz="1500" dirty="0"/>
          </a:p>
          <a:p>
            <a:pPr marL="0" indent="0">
              <a:buNone/>
            </a:pPr>
            <a:r>
              <a:rPr lang="en-US" sz="2400" dirty="0"/>
              <a:t>“… make you aware of the importance of paying for water/sewer service charges and help you take the necessary steps to avoid being disconnected.” </a:t>
            </a:r>
          </a:p>
          <a:p>
            <a:endParaRPr lang="en-US" sz="1500" dirty="0"/>
          </a:p>
          <a:p>
            <a:pPr marL="0" indent="0">
              <a:buNone/>
            </a:pPr>
            <a:r>
              <a:rPr lang="en-US" sz="2400" dirty="0"/>
              <a:t>“You may not be responsible for making water payments, but you can still make a difference by helping your landlord remember when and how to take action.” </a:t>
            </a:r>
          </a:p>
          <a:p>
            <a:endParaRPr lang="en-US" sz="1500" dirty="0"/>
          </a:p>
          <a:p>
            <a:pPr marL="0" indent="0">
              <a:buNone/>
            </a:pPr>
            <a:r>
              <a:rPr lang="en-US" sz="2400" dirty="0"/>
              <a:t>“… explain to you how you can help ensure payments are made and how to avoid being disconnected.”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53808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40669-9D5D-4107-AB8D-5D85715EB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6534" y="634181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3200" u="sng" dirty="0">
                <a:solidFill>
                  <a:schemeClr val="accent1"/>
                </a:solidFill>
              </a:rPr>
              <a:t>Enforcement intervention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F94B6-FD78-4FE8-887F-BF79977F3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6534" y="2438400"/>
            <a:ext cx="7653866" cy="3785419"/>
          </a:xfrm>
        </p:spPr>
        <p:txBody>
          <a:bodyPr>
            <a:normAutofit/>
          </a:bodyPr>
          <a:lstStyle/>
          <a:p>
            <a:r>
              <a:rPr lang="en-US" sz="2400" dirty="0"/>
              <a:t>Disconnection-eligible compounds visited by NCSWC staff. </a:t>
            </a:r>
          </a:p>
          <a:p>
            <a:r>
              <a:rPr lang="en-US" sz="2400" dirty="0"/>
              <a:t>Official notice placed on front door and next to water point including deadline for payment (15 days)</a:t>
            </a:r>
          </a:p>
          <a:p>
            <a:r>
              <a:rPr lang="en-US" sz="2400" dirty="0"/>
              <a:t>SMS to landlord provide second warning</a:t>
            </a:r>
          </a:p>
          <a:p>
            <a:r>
              <a:rPr lang="en-US" sz="2400" dirty="0"/>
              <a:t>Phone call Two further reminders before deadline</a:t>
            </a:r>
          </a:p>
          <a:p>
            <a:r>
              <a:rPr lang="en-US" sz="2400" dirty="0"/>
              <a:t>Disconnection if not paid by deadline.</a:t>
            </a:r>
          </a:p>
          <a:p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8D19A4-DBFE-408D-9948-3AACCEAFFC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2" r="2" b="2"/>
          <a:stretch/>
        </p:blipFill>
        <p:spPr>
          <a:xfrm>
            <a:off x="256553" y="379562"/>
            <a:ext cx="3894476" cy="576159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1465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2045B-E7D0-4B68-8BA5-4DFB99391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Timeline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F6459C6-BA11-4E91-A1B0-D63369E59D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300927"/>
              </p:ext>
            </p:extLst>
          </p:nvPr>
        </p:nvGraphicFramePr>
        <p:xfrm>
          <a:off x="660400" y="2514600"/>
          <a:ext cx="11175998" cy="2987424"/>
        </p:xfrm>
        <a:graphic>
          <a:graphicData uri="http://schemas.openxmlformats.org/drawingml/2006/table">
            <a:tbl>
              <a:tblPr/>
              <a:tblGrid>
                <a:gridCol w="882316">
                  <a:extLst>
                    <a:ext uri="{9D8B030D-6E8A-4147-A177-3AD203B41FA5}">
                      <a16:colId xmlns:a16="http://schemas.microsoft.com/office/drawing/2014/main" val="104170892"/>
                    </a:ext>
                  </a:extLst>
                </a:gridCol>
                <a:gridCol w="588210">
                  <a:extLst>
                    <a:ext uri="{9D8B030D-6E8A-4147-A177-3AD203B41FA5}">
                      <a16:colId xmlns:a16="http://schemas.microsoft.com/office/drawing/2014/main" val="2624104428"/>
                    </a:ext>
                  </a:extLst>
                </a:gridCol>
                <a:gridCol w="588210">
                  <a:extLst>
                    <a:ext uri="{9D8B030D-6E8A-4147-A177-3AD203B41FA5}">
                      <a16:colId xmlns:a16="http://schemas.microsoft.com/office/drawing/2014/main" val="360301812"/>
                    </a:ext>
                  </a:extLst>
                </a:gridCol>
                <a:gridCol w="588210">
                  <a:extLst>
                    <a:ext uri="{9D8B030D-6E8A-4147-A177-3AD203B41FA5}">
                      <a16:colId xmlns:a16="http://schemas.microsoft.com/office/drawing/2014/main" val="1571773765"/>
                    </a:ext>
                  </a:extLst>
                </a:gridCol>
                <a:gridCol w="588210">
                  <a:extLst>
                    <a:ext uri="{9D8B030D-6E8A-4147-A177-3AD203B41FA5}">
                      <a16:colId xmlns:a16="http://schemas.microsoft.com/office/drawing/2014/main" val="3523273539"/>
                    </a:ext>
                  </a:extLst>
                </a:gridCol>
                <a:gridCol w="588210">
                  <a:extLst>
                    <a:ext uri="{9D8B030D-6E8A-4147-A177-3AD203B41FA5}">
                      <a16:colId xmlns:a16="http://schemas.microsoft.com/office/drawing/2014/main" val="1368415431"/>
                    </a:ext>
                  </a:extLst>
                </a:gridCol>
                <a:gridCol w="882316">
                  <a:extLst>
                    <a:ext uri="{9D8B030D-6E8A-4147-A177-3AD203B41FA5}">
                      <a16:colId xmlns:a16="http://schemas.microsoft.com/office/drawing/2014/main" val="3847083986"/>
                    </a:ext>
                  </a:extLst>
                </a:gridCol>
                <a:gridCol w="882316">
                  <a:extLst>
                    <a:ext uri="{9D8B030D-6E8A-4147-A177-3AD203B41FA5}">
                      <a16:colId xmlns:a16="http://schemas.microsoft.com/office/drawing/2014/main" val="1748081380"/>
                    </a:ext>
                  </a:extLst>
                </a:gridCol>
                <a:gridCol w="882316">
                  <a:extLst>
                    <a:ext uri="{9D8B030D-6E8A-4147-A177-3AD203B41FA5}">
                      <a16:colId xmlns:a16="http://schemas.microsoft.com/office/drawing/2014/main" val="2192128813"/>
                    </a:ext>
                  </a:extLst>
                </a:gridCol>
                <a:gridCol w="882316">
                  <a:extLst>
                    <a:ext uri="{9D8B030D-6E8A-4147-A177-3AD203B41FA5}">
                      <a16:colId xmlns:a16="http://schemas.microsoft.com/office/drawing/2014/main" val="982433768"/>
                    </a:ext>
                  </a:extLst>
                </a:gridCol>
                <a:gridCol w="882316">
                  <a:extLst>
                    <a:ext uri="{9D8B030D-6E8A-4147-A177-3AD203B41FA5}">
                      <a16:colId xmlns:a16="http://schemas.microsoft.com/office/drawing/2014/main" val="1738611342"/>
                    </a:ext>
                  </a:extLst>
                </a:gridCol>
                <a:gridCol w="882316">
                  <a:extLst>
                    <a:ext uri="{9D8B030D-6E8A-4147-A177-3AD203B41FA5}">
                      <a16:colId xmlns:a16="http://schemas.microsoft.com/office/drawing/2014/main" val="3754779762"/>
                    </a:ext>
                  </a:extLst>
                </a:gridCol>
                <a:gridCol w="588210">
                  <a:extLst>
                    <a:ext uri="{9D8B030D-6E8A-4147-A177-3AD203B41FA5}">
                      <a16:colId xmlns:a16="http://schemas.microsoft.com/office/drawing/2014/main" val="957995918"/>
                    </a:ext>
                  </a:extLst>
                </a:gridCol>
                <a:gridCol w="588210">
                  <a:extLst>
                    <a:ext uri="{9D8B030D-6E8A-4147-A177-3AD203B41FA5}">
                      <a16:colId xmlns:a16="http://schemas.microsoft.com/office/drawing/2014/main" val="2755451721"/>
                    </a:ext>
                  </a:extLst>
                </a:gridCol>
                <a:gridCol w="882316">
                  <a:extLst>
                    <a:ext uri="{9D8B030D-6E8A-4147-A177-3AD203B41FA5}">
                      <a16:colId xmlns:a16="http://schemas.microsoft.com/office/drawing/2014/main" val="727690133"/>
                    </a:ext>
                  </a:extLst>
                </a:gridCol>
              </a:tblGrid>
              <a:tr h="59161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 info &amp; phone survey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Engagement Intervention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Landlord and Tenant follow up survey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8883023"/>
                  </a:ext>
                </a:extLst>
              </a:tr>
              <a:tr h="31889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598312"/>
                  </a:ext>
                </a:extLst>
              </a:tr>
              <a:tr h="329895"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1523456"/>
                  </a:ext>
                </a:extLst>
              </a:tr>
              <a:tr h="3188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359183"/>
                  </a:ext>
                </a:extLst>
              </a:tr>
              <a:tr h="31889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89596"/>
                  </a:ext>
                </a:extLst>
              </a:tr>
              <a:tr h="27668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Meter readings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Enforcement intervention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047410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7CFF56-B38A-4F9F-B91D-7179DCC461BD}"/>
              </a:ext>
            </a:extLst>
          </p:cNvPr>
          <p:cNvCxnSpPr/>
          <p:nvPr/>
        </p:nvCxnSpPr>
        <p:spPr>
          <a:xfrm>
            <a:off x="1863524" y="3136739"/>
            <a:ext cx="0" cy="2922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05B320E-2663-43B9-9009-F9968F09CFD7}"/>
              </a:ext>
            </a:extLst>
          </p:cNvPr>
          <p:cNvCxnSpPr/>
          <p:nvPr/>
        </p:nvCxnSpPr>
        <p:spPr>
          <a:xfrm>
            <a:off x="2976623" y="3136739"/>
            <a:ext cx="0" cy="2922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AA0CBA-676E-49CA-8146-B60C4F09D903}"/>
              </a:ext>
            </a:extLst>
          </p:cNvPr>
          <p:cNvCxnSpPr/>
          <p:nvPr/>
        </p:nvCxnSpPr>
        <p:spPr>
          <a:xfrm>
            <a:off x="10077692" y="3136739"/>
            <a:ext cx="0" cy="2922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7E44171-68BA-4EA8-A6A6-9EBE5F391541}"/>
              </a:ext>
            </a:extLst>
          </p:cNvPr>
          <p:cNvCxnSpPr>
            <a:cxnSpLocks/>
          </p:cNvCxnSpPr>
          <p:nvPr/>
        </p:nvCxnSpPr>
        <p:spPr>
          <a:xfrm flipH="1">
            <a:off x="1606951" y="3925714"/>
            <a:ext cx="513145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937B432-590B-45C2-968F-D99A001C3F8D}"/>
              </a:ext>
            </a:extLst>
          </p:cNvPr>
          <p:cNvCxnSpPr>
            <a:cxnSpLocks/>
          </p:cNvCxnSpPr>
          <p:nvPr/>
        </p:nvCxnSpPr>
        <p:spPr>
          <a:xfrm flipH="1" flipV="1">
            <a:off x="2810720" y="3925714"/>
            <a:ext cx="617317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6BEE81E-62AC-445C-88BC-4BB9DABB935E}"/>
              </a:ext>
            </a:extLst>
          </p:cNvPr>
          <p:cNvCxnSpPr>
            <a:cxnSpLocks/>
          </p:cNvCxnSpPr>
          <p:nvPr/>
        </p:nvCxnSpPr>
        <p:spPr>
          <a:xfrm flipH="1" flipV="1">
            <a:off x="2193403" y="4830221"/>
            <a:ext cx="617317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E781BB7-2FA3-4BEE-8CE9-AB4C208147E3}"/>
              </a:ext>
            </a:extLst>
          </p:cNvPr>
          <p:cNvCxnSpPr>
            <a:cxnSpLocks/>
          </p:cNvCxnSpPr>
          <p:nvPr/>
        </p:nvCxnSpPr>
        <p:spPr>
          <a:xfrm flipH="1">
            <a:off x="3273708" y="4822503"/>
            <a:ext cx="366530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258ADE2-CA2B-4BE4-9E16-B6FE205114EF}"/>
              </a:ext>
            </a:extLst>
          </p:cNvPr>
          <p:cNvCxnSpPr>
            <a:cxnSpLocks/>
          </p:cNvCxnSpPr>
          <p:nvPr/>
        </p:nvCxnSpPr>
        <p:spPr>
          <a:xfrm flipH="1">
            <a:off x="9815476" y="4027314"/>
            <a:ext cx="1734272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401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2B7C1-38D7-E142-A3BD-711976A94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829"/>
            <a:ext cx="10515600" cy="72344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Motivation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E17234F-12C3-4840-93D0-3A6CCBF634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5714920"/>
              </p:ext>
            </p:extLst>
          </p:nvPr>
        </p:nvGraphicFramePr>
        <p:xfrm>
          <a:off x="838200" y="1010196"/>
          <a:ext cx="10515600" cy="5195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92C22FC-B295-E244-90DF-0A1172958C54}"/>
              </a:ext>
            </a:extLst>
          </p:cNvPr>
          <p:cNvSpPr txBox="1"/>
          <p:nvPr/>
        </p:nvSpPr>
        <p:spPr>
          <a:xfrm>
            <a:off x="1793965" y="5436267"/>
            <a:ext cx="955983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Creates financial distress: Utilities lose $39 billion of billable water &amp; $96 billion in electricity annually from non-payment   </a:t>
            </a:r>
            <a:r>
              <a:rPr lang="en-US" sz="1600" dirty="0">
                <a:solidFill>
                  <a:schemeClr val="accent1"/>
                </a:solidFill>
              </a:rPr>
              <a:t>e.g. </a:t>
            </a:r>
            <a:r>
              <a:rPr lang="en-US" sz="1600" dirty="0" err="1">
                <a:solidFill>
                  <a:schemeClr val="accent1"/>
                </a:solidFill>
              </a:rPr>
              <a:t>Liemberger</a:t>
            </a:r>
            <a:r>
              <a:rPr lang="en-US" sz="1600" dirty="0">
                <a:solidFill>
                  <a:schemeClr val="accent1"/>
                </a:solidFill>
              </a:rPr>
              <a:t> et al, 2019; Northeast Group, 2017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528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4570A-9906-4E6E-BF47-BC5A7CB0C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en-US" sz="5200"/>
              <a:t>Overview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11FCF93-98CF-4339-9C70-F2BAB910B5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2903895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8701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CA1CBE-F042-5C45-B971-9EF3CBC51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Eligible Sample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98382-7D3C-4745-9F7D-0097AEAF4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7186527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Of 9147 compounds, 5091 eligible for study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Payments in arrears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Landlord had single not multiple accounts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Drop business only compounds</a:t>
            </a:r>
          </a:p>
          <a:p>
            <a:pPr lvl="1"/>
            <a:endParaRPr lang="en-US" dirty="0"/>
          </a:p>
          <a:p>
            <a:r>
              <a:rPr lang="en-US" dirty="0"/>
              <a:t>Engagement intervention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2,584 had tenants</a:t>
            </a:r>
          </a:p>
          <a:p>
            <a:pPr lvl="1"/>
            <a:endParaRPr lang="en-US" dirty="0"/>
          </a:p>
          <a:p>
            <a:r>
              <a:rPr lang="en-US" dirty="0"/>
              <a:t>Disconnection intervention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2 slums dropped where disconnection technically difficult because of high-rise buildings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3,253 included in study</a:t>
            </a:r>
          </a:p>
        </p:txBody>
      </p:sp>
    </p:spTree>
    <p:extLst>
      <p:ext uri="{BB962C8B-B14F-4D97-AF65-F5344CB8AC3E}">
        <p14:creationId xmlns:p14="http://schemas.microsoft.com/office/powerpoint/2010/main" val="3547722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0577BB9-242B-A749-B276-A426EECE52B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77" y="969487"/>
            <a:ext cx="10895683" cy="5486397"/>
          </a:xfrm>
          <a:prstGeom prst="rect">
            <a:avLst/>
          </a:prstGeom>
          <a:noFill/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D3FE5B0-EFBA-D647-9C74-1D0CBEBF2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405"/>
            <a:ext cx="10515600" cy="60592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Experimental Design: </a:t>
            </a:r>
          </a:p>
        </p:txBody>
      </p:sp>
    </p:spTree>
    <p:extLst>
      <p:ext uri="{BB962C8B-B14F-4D97-AF65-F5344CB8AC3E}">
        <p14:creationId xmlns:p14="http://schemas.microsoft.com/office/powerpoint/2010/main" val="2828102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E755D-9C3D-3446-93CC-259D91D4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63"/>
            <a:ext cx="10515600" cy="637410"/>
          </a:xfrm>
        </p:spPr>
        <p:txBody>
          <a:bodyPr>
            <a:normAutofit/>
          </a:bodyPr>
          <a:lstStyle/>
          <a:p>
            <a:r>
              <a:rPr lang="en-US" sz="2800" dirty="0"/>
              <a:t>2-Stage Randomization for Disconnection Intervention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136F9D-E677-7748-8067-01A716432C2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" y="940523"/>
            <a:ext cx="10683240" cy="5569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2845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BED246-36D5-4B71-B35C-7A3E3315D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803705"/>
            <a:ext cx="4208656" cy="3034857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Intervention compliance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1E8EAEF-1758-45E6-96D2-7C55DA4676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611693"/>
              </p:ext>
            </p:extLst>
          </p:nvPr>
        </p:nvGraphicFramePr>
        <p:xfrm>
          <a:off x="6096000" y="1172691"/>
          <a:ext cx="5459471" cy="3825415"/>
        </p:xfrm>
        <a:graphic>
          <a:graphicData uri="http://schemas.openxmlformats.org/drawingml/2006/table">
            <a:tbl>
              <a:tblPr firstRow="1" bandRow="1"/>
              <a:tblGrid>
                <a:gridCol w="3833135">
                  <a:extLst>
                    <a:ext uri="{9D8B030D-6E8A-4147-A177-3AD203B41FA5}">
                      <a16:colId xmlns:a16="http://schemas.microsoft.com/office/drawing/2014/main" val="4269249393"/>
                    </a:ext>
                  </a:extLst>
                </a:gridCol>
                <a:gridCol w="1626336">
                  <a:extLst>
                    <a:ext uri="{9D8B030D-6E8A-4147-A177-3AD203B41FA5}">
                      <a16:colId xmlns:a16="http://schemas.microsoft.com/office/drawing/2014/main" val="1581456039"/>
                    </a:ext>
                  </a:extLst>
                </a:gridCol>
              </a:tblGrid>
              <a:tr h="5608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1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Engagement</a:t>
                      </a:r>
                    </a:p>
                  </a:txBody>
                  <a:tcPr marL="10554" marR="10554" marT="105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3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54" marR="10554" marT="105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4933744"/>
                  </a:ext>
                </a:extLst>
              </a:tr>
              <a:tr h="403112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Assigned to treatment</a:t>
                      </a:r>
                    </a:p>
                  </a:txBody>
                  <a:tcPr marL="10554" marR="10554" marT="105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effectLst/>
                          <a:latin typeface="Calibri" panose="020F0502020204030204" pitchFamily="34" charset="0"/>
                        </a:rPr>
                        <a:t>1,292</a:t>
                      </a:r>
                    </a:p>
                  </a:txBody>
                  <a:tcPr marL="10554" marR="10554" marT="105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5204411"/>
                  </a:ext>
                </a:extLst>
              </a:tr>
              <a:tr h="403112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Successful visit  </a:t>
                      </a:r>
                    </a:p>
                  </a:txBody>
                  <a:tcPr marL="10554" marR="10554" marT="105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885 (69%)</a:t>
                      </a:r>
                    </a:p>
                  </a:txBody>
                  <a:tcPr marL="10554" marR="10554" marT="105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5890504"/>
                  </a:ext>
                </a:extLst>
              </a:tr>
              <a:tr h="688183">
                <a:tc>
                  <a:txBody>
                    <a:bodyPr/>
                    <a:lstStyle/>
                    <a:p>
                      <a:pPr algn="l" fontAlgn="ctr"/>
                      <a:endParaRPr lang="en-US" sz="3300" b="0" i="1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54" marR="10554" marT="105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3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54" marR="10554" marT="105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8589074"/>
                  </a:ext>
                </a:extLst>
              </a:tr>
              <a:tr h="5608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1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Enforcement</a:t>
                      </a:r>
                    </a:p>
                  </a:txBody>
                  <a:tcPr marL="10554" marR="10554" marT="105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3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554" marR="10554" marT="105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7290981"/>
                  </a:ext>
                </a:extLst>
              </a:tr>
              <a:tr h="403112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Assigned to treatment </a:t>
                      </a:r>
                    </a:p>
                  </a:txBody>
                  <a:tcPr marL="10554" marR="10554" marT="105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effectLst/>
                          <a:latin typeface="Calibri" panose="020F0502020204030204" pitchFamily="34" charset="0"/>
                        </a:rPr>
                        <a:t>327</a:t>
                      </a:r>
                    </a:p>
                  </a:txBody>
                  <a:tcPr marL="10554" marR="10554" marT="105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270968"/>
                  </a:ext>
                </a:extLst>
              </a:tr>
              <a:tr h="403112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Disconnection notice delivered</a:t>
                      </a:r>
                    </a:p>
                  </a:txBody>
                  <a:tcPr marL="10554" marR="10554" marT="105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effectLst/>
                          <a:latin typeface="Calibri" panose="020F0502020204030204" pitchFamily="34" charset="0"/>
                        </a:rPr>
                        <a:t>299 (91%)</a:t>
                      </a:r>
                    </a:p>
                  </a:txBody>
                  <a:tcPr marL="10554" marR="10554" marT="105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34617"/>
                  </a:ext>
                </a:extLst>
              </a:tr>
              <a:tr h="403112"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Disconnected </a:t>
                      </a:r>
                    </a:p>
                  </a:txBody>
                  <a:tcPr marL="10554" marR="10554" marT="105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97 (32%)</a:t>
                      </a:r>
                    </a:p>
                  </a:txBody>
                  <a:tcPr marL="10554" marR="10554" marT="105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8511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1074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4570A-9906-4E6E-BF47-BC5A7CB0C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en-US" sz="5200"/>
              <a:t>Overview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11FCF93-98CF-4339-9C70-F2BAB910B5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3593980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0713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7B9B8-04D3-4F3F-BA2F-2648A1CB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Likelihood of payment over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9A9CF1-D771-4F87-840C-64508B74296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470" y="1825625"/>
            <a:ext cx="6281531" cy="4064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19E10F-73C0-4C9F-A1CA-FB58117607D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25625"/>
            <a:ext cx="5910471" cy="406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9686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14DF885-B4AA-F34D-9138-4C35716260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857224"/>
              </p:ext>
            </p:extLst>
          </p:nvPr>
        </p:nvGraphicFramePr>
        <p:xfrm>
          <a:off x="1023093" y="836762"/>
          <a:ext cx="10439191" cy="533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Document" r:id="rId3" imgW="5943600" imgH="3035300" progId="Word.Document.12">
                  <p:embed/>
                </p:oleObj>
              </mc:Choice>
              <mc:Fallback>
                <p:oleObj name="Document" r:id="rId3" imgW="5943600" imgH="303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3093" y="836762"/>
                        <a:ext cx="10439191" cy="533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01854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C1434C1-1BA2-B946-8E03-19137B8AA7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570461"/>
              </p:ext>
            </p:extLst>
          </p:nvPr>
        </p:nvGraphicFramePr>
        <p:xfrm>
          <a:off x="767751" y="676704"/>
          <a:ext cx="10742821" cy="5899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Document" r:id="rId3" imgW="5943600" imgH="3263900" progId="Word.Document.12">
                  <p:embed/>
                </p:oleObj>
              </mc:Choice>
              <mc:Fallback>
                <p:oleObj name="Document" r:id="rId3" imgW="5943600" imgH="3263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7751" y="676704"/>
                        <a:ext cx="10742821" cy="58993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54359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04D9198-A1F7-4F42-98AF-E68BDAC30D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996796"/>
              </p:ext>
            </p:extLst>
          </p:nvPr>
        </p:nvGraphicFramePr>
        <p:xfrm>
          <a:off x="1293961" y="300554"/>
          <a:ext cx="9312852" cy="6626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Document" r:id="rId3" imgW="5943600" imgH="4229100" progId="Word.Document.12">
                  <p:embed/>
                </p:oleObj>
              </mc:Choice>
              <mc:Fallback>
                <p:oleObj name="Document" r:id="rId3" imgW="5943600" imgH="4229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3961" y="300554"/>
                        <a:ext cx="9312852" cy="66264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882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C5363F-B61B-D04B-9520-007659A41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7675"/>
            <a:ext cx="10515600" cy="78440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Culture of nonpayment creates financial crisis for utilities</a:t>
            </a:r>
          </a:p>
        </p:txBody>
      </p:sp>
      <p:graphicFrame>
        <p:nvGraphicFramePr>
          <p:cNvPr id="15" name="Content Placeholder 3">
            <a:extLst>
              <a:ext uri="{FF2B5EF4-FFF2-40B4-BE49-F238E27FC236}">
                <a16:creationId xmlns:a16="http://schemas.microsoft.com/office/drawing/2014/main" id="{F293AD55-CEDD-4113-A968-2406ACBF8E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7865438"/>
              </p:ext>
            </p:extLst>
          </p:nvPr>
        </p:nvGraphicFramePr>
        <p:xfrm>
          <a:off x="838200" y="161541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23829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0AC52-E317-7443-8186-323DB79EA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909"/>
            <a:ext cx="10515600" cy="538389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Survey of Landlords/Tenants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Political/Cost Outcomes (Anderson 2008 Indices)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44C3D-8576-D943-BC6A-003007361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5163"/>
            <a:ext cx="10515600" cy="5805578"/>
          </a:xfrm>
        </p:spPr>
        <p:txBody>
          <a:bodyPr>
            <a:normAutofit fontScale="85000" lnSpcReduction="10000"/>
          </a:bodyPr>
          <a:lstStyle/>
          <a:p>
            <a:r>
              <a:rPr lang="en-US" i="1" dirty="0"/>
              <a:t>Quality of Tenant-Landlord relationship Index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Landlord perceptions on whether tenants complain about water/ sewage facilities or about general compound conditions, and whether tenants keep compound in good condition. </a:t>
            </a:r>
          </a:p>
          <a:p>
            <a:pPr lvl="1"/>
            <a:r>
              <a:rPr lang="en-US" dirty="0"/>
              <a:t>Tenants rating of their relationship with the landlord from 1 (very poor) to 10 (excellent). </a:t>
            </a:r>
          </a:p>
          <a:p>
            <a:pPr lvl="1"/>
            <a:endParaRPr lang="en-US" sz="900" dirty="0"/>
          </a:p>
          <a:p>
            <a:r>
              <a:rPr lang="en-US" i="1" dirty="0"/>
              <a:t>Perceptions of NCWSC service quality Index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Extent satisfied with NCWSC services, </a:t>
            </a:r>
          </a:p>
          <a:p>
            <a:pPr lvl="1"/>
            <a:r>
              <a:rPr lang="en-US" dirty="0"/>
              <a:t>Believe that NCWSC services improve people’s lives </a:t>
            </a:r>
          </a:p>
          <a:p>
            <a:pPr lvl="1"/>
            <a:r>
              <a:rPr lang="en-US" dirty="0"/>
              <a:t>NCWSC provides clear communication, </a:t>
            </a:r>
          </a:p>
          <a:p>
            <a:pPr lvl="1"/>
            <a:r>
              <a:rPr lang="en-US" dirty="0"/>
              <a:t>Believes NCWSC is not interested in helping community (reverse coded) </a:t>
            </a:r>
          </a:p>
          <a:p>
            <a:pPr lvl="1"/>
            <a:endParaRPr lang="en-US" sz="900" dirty="0"/>
          </a:p>
          <a:p>
            <a:r>
              <a:rPr lang="en-US" i="1" dirty="0"/>
              <a:t>Perception of service fairness Index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believe that NCWSC enforcement mechanisms are fair and that bills are accurate and fair. </a:t>
            </a:r>
          </a:p>
          <a:p>
            <a:pPr lvl="1"/>
            <a:endParaRPr lang="en-US" sz="900" dirty="0"/>
          </a:p>
          <a:p>
            <a:r>
              <a:rPr lang="en-US" i="1" dirty="0"/>
              <a:t>Activism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Whether tenants reached out to community leaders, participated in community meetings, or are members of community committees </a:t>
            </a:r>
          </a:p>
          <a:p>
            <a:pPr lvl="1"/>
            <a:endParaRPr lang="en-US" sz="900" dirty="0"/>
          </a:p>
          <a:p>
            <a:r>
              <a:rPr lang="en-US" i="1" dirty="0"/>
              <a:t>Child health</a:t>
            </a:r>
            <a:r>
              <a:rPr lang="en-US" dirty="0"/>
              <a:t>: Oldest child under 5 has had diarrhea or a fever in the past 2 weeks.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7706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C6BF847-4EF4-E648-A5EC-3D28C9C309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841360"/>
              </p:ext>
            </p:extLst>
          </p:nvPr>
        </p:nvGraphicFramePr>
        <p:xfrm>
          <a:off x="1038578" y="360496"/>
          <a:ext cx="9847956" cy="6652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Document" r:id="rId3" imgW="6184900" imgH="4178300" progId="Word.Document.12">
                  <p:embed/>
                </p:oleObj>
              </mc:Choice>
              <mc:Fallback>
                <p:oleObj name="Document" r:id="rId3" imgW="6184900" imgH="4178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8578" y="360496"/>
                        <a:ext cx="9847956" cy="6652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87417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0DD31E6-FEA1-D249-9E2D-B26C3137EC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381860"/>
              </p:ext>
            </p:extLst>
          </p:nvPr>
        </p:nvGraphicFramePr>
        <p:xfrm>
          <a:off x="1298265" y="1233577"/>
          <a:ext cx="9696737" cy="4433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Document" r:id="rId3" imgW="5943600" imgH="2717800" progId="Word.Document.12">
                  <p:embed/>
                </p:oleObj>
              </mc:Choice>
              <mc:Fallback>
                <p:oleObj name="Document" r:id="rId3" imgW="5943600" imgH="271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8265" y="1233577"/>
                        <a:ext cx="9696737" cy="44339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99069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F52B-1300-8545-A52E-8516518B0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67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Take </a:t>
            </a:r>
            <a:r>
              <a:rPr lang="en-US" dirty="0" err="1">
                <a:solidFill>
                  <a:schemeClr val="accent1"/>
                </a:solidFill>
              </a:rPr>
              <a:t>Aways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3ADAA-B03A-F348-9A03-FB37B0EC8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611"/>
            <a:ext cx="10515600" cy="4986068"/>
          </a:xfrm>
        </p:spPr>
        <p:txBody>
          <a:bodyPr>
            <a:normAutofit/>
          </a:bodyPr>
          <a:lstStyle/>
          <a:p>
            <a:r>
              <a:rPr lang="en-US" sz="2400" dirty="0"/>
              <a:t>Culture of nonpayment of utility bills in slums leads to 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financial crisis for utility 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cuts in service quality that may have negative health effects</a:t>
            </a:r>
          </a:p>
          <a:p>
            <a:pPr lvl="1"/>
            <a:endParaRPr lang="en-US" sz="800" dirty="0">
              <a:solidFill>
                <a:schemeClr val="accent1"/>
              </a:solidFill>
            </a:endParaRPr>
          </a:p>
          <a:p>
            <a:r>
              <a:rPr lang="en-US" sz="2400" dirty="0"/>
              <a:t>Credible threats of disconnection for nonpayment 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effective intervention to increase payment, 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but probably need to be continual and not one-time</a:t>
            </a:r>
          </a:p>
          <a:p>
            <a:pPr lvl="1"/>
            <a:endParaRPr lang="en-US" sz="800" dirty="0"/>
          </a:p>
          <a:p>
            <a:r>
              <a:rPr lang="en-US" sz="2400" dirty="0"/>
              <a:t>Disconnection policy does not seem to have political costs</a:t>
            </a:r>
          </a:p>
          <a:p>
            <a:endParaRPr lang="en-US" sz="800" dirty="0"/>
          </a:p>
          <a:p>
            <a:r>
              <a:rPr lang="en-US" sz="2400" dirty="0"/>
              <a:t>Affects rental market by 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making more rental units available, 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albeit at slightly higher costs but not high enough to cause tenants to leave</a:t>
            </a:r>
          </a:p>
        </p:txBody>
      </p:sp>
    </p:spTree>
    <p:extLst>
      <p:ext uri="{BB962C8B-B14F-4D97-AF65-F5344CB8AC3E}">
        <p14:creationId xmlns:p14="http://schemas.microsoft.com/office/powerpoint/2010/main" val="1582448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31D631-4D9D-C245-A9D9-465849189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Two enforcement interventions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76252-8503-494A-AAC7-F62CE94D7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7186527" cy="5585619"/>
          </a:xfrm>
        </p:spPr>
        <p:txBody>
          <a:bodyPr anchor="ctr">
            <a:normAutofit/>
          </a:bodyPr>
          <a:lstStyle/>
          <a:p>
            <a:r>
              <a:rPr lang="en-US" sz="2400" dirty="0"/>
              <a:t>Engagement invention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Provide information on payment areas to tenants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Explain value to them &amp; consequences to utility 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suggest that they encourage landlords to pay</a:t>
            </a:r>
          </a:p>
          <a:p>
            <a:pPr lvl="1"/>
            <a:endParaRPr lang="en-US" sz="800" dirty="0"/>
          </a:p>
          <a:p>
            <a:r>
              <a:rPr lang="en-US" sz="2400" dirty="0"/>
              <a:t>Credible threat of disconnection if do not pay</a:t>
            </a:r>
          </a:p>
          <a:p>
            <a:endParaRPr lang="en-US" sz="800" dirty="0"/>
          </a:p>
          <a:p>
            <a:r>
              <a:rPr lang="en-US" sz="2400" dirty="0"/>
              <a:t>Field Experiment with 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Nairobi City Water and Sewerage Company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8 slums with about 9000 compounds                                          in and around Nairobi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885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6D9448-9148-FB49-AE67-4090AB450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Preview of results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D49C7-FABB-C845-9084-9D25E51B5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591344"/>
            <a:ext cx="7719928" cy="5786878"/>
          </a:xfrm>
        </p:spPr>
        <p:txBody>
          <a:bodyPr anchor="ctr">
            <a:noAutofit/>
          </a:bodyPr>
          <a:lstStyle/>
          <a:p>
            <a:r>
              <a:rPr lang="en-US" sz="2400" u="sng" dirty="0"/>
              <a:t>Engagement intervention has no effect</a:t>
            </a:r>
            <a:endParaRPr lang="en-US" sz="2400" dirty="0"/>
          </a:p>
          <a:p>
            <a:pPr lvl="1"/>
            <a:endParaRPr lang="en-US" sz="800" dirty="0"/>
          </a:p>
          <a:p>
            <a:r>
              <a:rPr lang="en-US" sz="2400" u="sng" dirty="0"/>
              <a:t>Large effect of disconnection 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Increases payment 30 percentage points (300%)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One-time effect: Intervention may need to be sustained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No spillover effects</a:t>
            </a:r>
          </a:p>
          <a:p>
            <a:pPr lvl="1"/>
            <a:endParaRPr lang="en-US" sz="800" dirty="0"/>
          </a:p>
          <a:p>
            <a:r>
              <a:rPr lang="en-US" sz="2400" u="sng" dirty="0"/>
              <a:t>No political costs of disconnections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Landlord/tenant perceptions of Utility fairness &amp;                    quality of service  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Relationships of tenants with their landlords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Tenant community activism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Child health </a:t>
            </a:r>
          </a:p>
          <a:p>
            <a:pPr lvl="1"/>
            <a:endParaRPr lang="en-US" sz="800" dirty="0"/>
          </a:p>
          <a:p>
            <a:r>
              <a:rPr lang="en-US" sz="2400" u="sng" dirty="0"/>
              <a:t>Housing Market</a:t>
            </a:r>
            <a:endParaRPr lang="en-US" sz="2400" dirty="0"/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Landlords rent out more units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marginally increase rents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No effect on tenants moving out</a:t>
            </a:r>
          </a:p>
        </p:txBody>
      </p:sp>
    </p:spTree>
    <p:extLst>
      <p:ext uri="{BB962C8B-B14F-4D97-AF65-F5344CB8AC3E}">
        <p14:creationId xmlns:p14="http://schemas.microsoft.com/office/powerpoint/2010/main" val="2552004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975A46-B937-CD40-80FD-46403E263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Contribution to Enforcement Literature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AB411-FD6C-8041-9E14-BAA383D4D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7483024" cy="5585619"/>
          </a:xfrm>
        </p:spPr>
        <p:txBody>
          <a:bodyPr anchor="ctr">
            <a:normAutofit/>
          </a:bodyPr>
          <a:lstStyle/>
          <a:p>
            <a:r>
              <a:rPr lang="en-US" sz="2400" dirty="0"/>
              <a:t>High Income settings</a:t>
            </a:r>
          </a:p>
          <a:p>
            <a:pPr lvl="1"/>
            <a:r>
              <a:rPr lang="en-US" sz="2000" dirty="0"/>
              <a:t>Tax evasion literature                                                                             </a:t>
            </a:r>
            <a:r>
              <a:rPr lang="en-US" sz="1600" dirty="0">
                <a:solidFill>
                  <a:schemeClr val="accent1"/>
                </a:solidFill>
              </a:rPr>
              <a:t>(e.g. </a:t>
            </a:r>
            <a:r>
              <a:rPr lang="en-US" sz="1600" dirty="0" err="1">
                <a:solidFill>
                  <a:schemeClr val="accent1"/>
                </a:solidFill>
              </a:rPr>
              <a:t>Slemrod</a:t>
            </a:r>
            <a:r>
              <a:rPr lang="en-US" sz="1600" dirty="0">
                <a:solidFill>
                  <a:schemeClr val="accent1"/>
                </a:solidFill>
              </a:rPr>
              <a:t> et al., 2001; </a:t>
            </a:r>
            <a:r>
              <a:rPr lang="en-US" sz="1600" dirty="0" err="1">
                <a:solidFill>
                  <a:schemeClr val="accent1"/>
                </a:solidFill>
              </a:rPr>
              <a:t>Kleven</a:t>
            </a:r>
            <a:r>
              <a:rPr lang="en-US" sz="1600" dirty="0">
                <a:solidFill>
                  <a:schemeClr val="accent1"/>
                </a:solidFill>
              </a:rPr>
              <a:t> et al., 2011) </a:t>
            </a:r>
          </a:p>
          <a:p>
            <a:pPr lvl="1"/>
            <a:r>
              <a:rPr lang="en-US" sz="2000" dirty="0"/>
              <a:t>Environmental protection </a:t>
            </a:r>
            <a:r>
              <a:rPr lang="en-US" sz="1600" dirty="0">
                <a:solidFill>
                  <a:schemeClr val="accent1"/>
                </a:solidFill>
              </a:rPr>
              <a:t>(e.g. Telle, 2013)</a:t>
            </a:r>
          </a:p>
          <a:p>
            <a:pPr lvl="1"/>
            <a:r>
              <a:rPr lang="en-US" sz="2000" dirty="0"/>
              <a:t>OHSA </a:t>
            </a:r>
            <a:r>
              <a:rPr lang="en-US" sz="2000" dirty="0">
                <a:solidFill>
                  <a:schemeClr val="accent1"/>
                </a:solidFill>
              </a:rPr>
              <a:t>(</a:t>
            </a:r>
            <a:r>
              <a:rPr lang="en-US" sz="1600" dirty="0">
                <a:solidFill>
                  <a:schemeClr val="accent1"/>
                </a:solidFill>
              </a:rPr>
              <a:t>Levine 2015)</a:t>
            </a:r>
          </a:p>
          <a:p>
            <a:pPr lvl="1"/>
            <a:endParaRPr lang="en-US" sz="1500" dirty="0"/>
          </a:p>
          <a:p>
            <a:r>
              <a:rPr lang="en-US" sz="2400" dirty="0"/>
              <a:t>LMIC Settings</a:t>
            </a:r>
          </a:p>
          <a:p>
            <a:pPr lvl="1"/>
            <a:r>
              <a:rPr lang="en-US" sz="2000" dirty="0"/>
              <a:t>India – Environmental inspections of large manufacturing plants </a:t>
            </a:r>
            <a:r>
              <a:rPr lang="en-US" sz="1600" dirty="0">
                <a:solidFill>
                  <a:schemeClr val="accent1"/>
                </a:solidFill>
              </a:rPr>
              <a:t>(</a:t>
            </a:r>
            <a:r>
              <a:rPr lang="en-US" sz="1600" dirty="0" err="1">
                <a:solidFill>
                  <a:schemeClr val="accent1"/>
                </a:solidFill>
              </a:rPr>
              <a:t>Duflo</a:t>
            </a:r>
            <a:r>
              <a:rPr lang="en-US" sz="1600" dirty="0">
                <a:solidFill>
                  <a:schemeClr val="accent1"/>
                </a:solidFill>
              </a:rPr>
              <a:t> et al., 2018) </a:t>
            </a:r>
          </a:p>
          <a:p>
            <a:pPr lvl="1"/>
            <a:r>
              <a:rPr lang="en-US" sz="2000" dirty="0"/>
              <a:t>Brazil - Inspections and fines if firms are found to be operating without a business license  </a:t>
            </a:r>
            <a:r>
              <a:rPr lang="en-US" sz="1600" dirty="0">
                <a:solidFill>
                  <a:schemeClr val="accent1"/>
                </a:solidFill>
              </a:rPr>
              <a:t>(Bruhn and McKenzie 2013)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Costa Rica -- Credible enforcement emails for tax compliance </a:t>
            </a:r>
            <a:r>
              <a:rPr lang="en-US" sz="1600" dirty="0">
                <a:solidFill>
                  <a:schemeClr val="accent1"/>
                </a:solidFill>
              </a:rPr>
              <a:t>(</a:t>
            </a:r>
            <a:r>
              <a:rPr lang="en-US" sz="1600" dirty="0" err="1">
                <a:solidFill>
                  <a:schemeClr val="accent1"/>
                </a:solidFill>
              </a:rPr>
              <a:t>Brockmeyer</a:t>
            </a:r>
            <a:r>
              <a:rPr lang="en-US" sz="1600" dirty="0">
                <a:solidFill>
                  <a:schemeClr val="accent1"/>
                </a:solidFill>
              </a:rPr>
              <a:t> et al. 2019)</a:t>
            </a:r>
          </a:p>
          <a:p>
            <a:pPr lvl="1"/>
            <a:r>
              <a:rPr lang="en-US" sz="2000" dirty="0"/>
              <a:t>Kenya – Patient safety inspections of health clinics and closure if non-compliant with patient safety rules </a:t>
            </a:r>
            <a:r>
              <a:rPr lang="en-US" sz="1600" dirty="0">
                <a:solidFill>
                  <a:schemeClr val="accent1"/>
                </a:solidFill>
              </a:rPr>
              <a:t>(Bedoya et al. 2020) </a:t>
            </a:r>
          </a:p>
        </p:txBody>
      </p:sp>
    </p:spTree>
    <p:extLst>
      <p:ext uri="{BB962C8B-B14F-4D97-AF65-F5344CB8AC3E}">
        <p14:creationId xmlns:p14="http://schemas.microsoft.com/office/powerpoint/2010/main" val="3918001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4570A-9906-4E6E-BF47-BC5A7CB0C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en-US" sz="5200"/>
              <a:t>Overview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11FCF93-98CF-4339-9C70-F2BAB910B5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377714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3420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BF038-D010-B44A-A050-5F47334E6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Institutional Setting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3604B-3502-2849-A859-62C1405DA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 2014 Nairobi Water and Sewerage Company (NCWSC) invested in water and sanitation infrastructure in 8 slums with over 9000 compounds</a:t>
            </a:r>
          </a:p>
          <a:p>
            <a:endParaRPr lang="en-US" sz="800" dirty="0"/>
          </a:p>
          <a:p>
            <a:r>
              <a:rPr lang="en-US" sz="2400" dirty="0"/>
              <a:t>NCWSC used subsidies and credit to finance connections                                           from compounds to the water/sewage systems 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Raised coverage from 47% in 2014 to near universal in 2018</a:t>
            </a:r>
          </a:p>
          <a:p>
            <a:pPr lvl="1"/>
            <a:endParaRPr lang="en-US" sz="800" dirty="0"/>
          </a:p>
          <a:p>
            <a:r>
              <a:rPr lang="en-US" sz="2400" dirty="0"/>
              <a:t>Customer non-payment has been a problem 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57% of costumers have yet to make a single payment</a:t>
            </a:r>
          </a:p>
          <a:p>
            <a:pPr lvl="1"/>
            <a:endParaRPr lang="en-US" sz="800" dirty="0"/>
          </a:p>
          <a:p>
            <a:r>
              <a:rPr lang="en-US" sz="2400" dirty="0"/>
              <a:t>Caused deterioration in service quality 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</a:rPr>
              <a:t>% did not have water “last week” increased from 5% in 2014 to 60% in 2018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390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CF7E1-69FD-4E9F-9F19-41BFF738D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826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Before and after upgrading</a:t>
            </a:r>
          </a:p>
        </p:txBody>
      </p:sp>
      <p:pic>
        <p:nvPicPr>
          <p:cNvPr id="5" name="Picture 4" descr="E:\KOGI - LOSAI\OBA PHOTOS\Kayole Soweto\IMAG1847.jpg">
            <a:extLst>
              <a:ext uri="{FF2B5EF4-FFF2-40B4-BE49-F238E27FC236}">
                <a16:creationId xmlns:a16="http://schemas.microsoft.com/office/drawing/2014/main" id="{E5A31187-E720-41A5-8857-686659F221F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0940" y="1338943"/>
            <a:ext cx="4956914" cy="500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SCN7388">
            <a:extLst>
              <a:ext uri="{FF2B5EF4-FFF2-40B4-BE49-F238E27FC236}">
                <a16:creationId xmlns:a16="http://schemas.microsoft.com/office/drawing/2014/main" id="{AE924F76-8D47-FF4F-9783-E76AD5E95268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6171" y="1338943"/>
            <a:ext cx="4956913" cy="500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583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1624</Words>
  <Application>Microsoft Macintosh PowerPoint</Application>
  <PresentationFormat>Widescreen</PresentationFormat>
  <Paragraphs>282</Paragraphs>
  <Slides>33</Slides>
  <Notes>5</Notes>
  <HiddenSlides>3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Courier New</vt:lpstr>
      <vt:lpstr>Office Theme</vt:lpstr>
      <vt:lpstr>Document</vt:lpstr>
      <vt:lpstr>Enforcing Payment for Water &amp; Sanitation Services in Nairobi’s Slums</vt:lpstr>
      <vt:lpstr>Motivation</vt:lpstr>
      <vt:lpstr>Culture of nonpayment creates financial crisis for utilities</vt:lpstr>
      <vt:lpstr>Two enforcement interventions</vt:lpstr>
      <vt:lpstr>Preview of results</vt:lpstr>
      <vt:lpstr>Contribution to Enforcement Literature</vt:lpstr>
      <vt:lpstr>Overview</vt:lpstr>
      <vt:lpstr>Institutional Setting</vt:lpstr>
      <vt:lpstr>Before and after upgrading</vt:lpstr>
      <vt:lpstr>NCWSC billing data collected in “Jisomee Mita” </vt:lpstr>
      <vt:lpstr>Non-payment is the norm</vt:lpstr>
      <vt:lpstr>While connections grew, share of bills paid fell btw 2014-18</vt:lpstr>
      <vt:lpstr>Why don’t people pay? (self-reported)</vt:lpstr>
      <vt:lpstr>Correlates of payment</vt:lpstr>
      <vt:lpstr>Overview</vt:lpstr>
      <vt:lpstr>Interventions</vt:lpstr>
      <vt:lpstr>Engagement intervention  NCWSC visits compound to speak with tenants </vt:lpstr>
      <vt:lpstr>Enforcement intervention</vt:lpstr>
      <vt:lpstr>Timeline</vt:lpstr>
      <vt:lpstr>Overview</vt:lpstr>
      <vt:lpstr>Eligible Sample</vt:lpstr>
      <vt:lpstr>Experimental Design: </vt:lpstr>
      <vt:lpstr>2-Stage Randomization for Disconnection Intervention</vt:lpstr>
      <vt:lpstr>Intervention compliance</vt:lpstr>
      <vt:lpstr>Overview</vt:lpstr>
      <vt:lpstr>Likelihood of payment over time</vt:lpstr>
      <vt:lpstr>PowerPoint Presentation</vt:lpstr>
      <vt:lpstr>PowerPoint Presentation</vt:lpstr>
      <vt:lpstr>PowerPoint Presentation</vt:lpstr>
      <vt:lpstr>Survey of Landlords/Tenants Political/Cost Outcomes (Anderson 2008 Indices)</vt:lpstr>
      <vt:lpstr>PowerPoint Presentation</vt:lpstr>
      <vt:lpstr>PowerPoint Presentation</vt:lpstr>
      <vt:lpstr>Take 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Enforcing Payment for Water &amp; Sanitation Services in Nairobi’s Slums</dc:title>
  <dc:creator>Paul J. GERTLER</dc:creator>
  <cp:lastModifiedBy>Paul J. GERTLER</cp:lastModifiedBy>
  <cp:revision>11</cp:revision>
  <dcterms:created xsi:type="dcterms:W3CDTF">2020-07-23T21:42:39Z</dcterms:created>
  <dcterms:modified xsi:type="dcterms:W3CDTF">2020-07-24T06:13:46Z</dcterms:modified>
</cp:coreProperties>
</file>