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64" r:id="rId5"/>
    <p:sldId id="263" r:id="rId6"/>
    <p:sldId id="277" r:id="rId7"/>
    <p:sldId id="259" r:id="rId8"/>
    <p:sldId id="266" r:id="rId9"/>
    <p:sldId id="274" r:id="rId10"/>
    <p:sldId id="269" r:id="rId11"/>
    <p:sldId id="272" r:id="rId12"/>
    <p:sldId id="271" r:id="rId13"/>
    <p:sldId id="268" r:id="rId14"/>
    <p:sldId id="276" r:id="rId15"/>
    <p:sldId id="275" r:id="rId16"/>
  </p:sldIdLst>
  <p:sldSz cx="9144000" cy="6858000" type="screen4x3"/>
  <p:notesSz cx="7315200" cy="9601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b="1" u="sng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b="1" u="sng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b="1" u="sng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b="1" u="sng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b="1" u="sng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b="1" u="sng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b="1" u="sng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b="1" u="sng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b="1" u="sng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200" userDrawn="1">
          <p15:clr>
            <a:srgbClr val="A4A3A4"/>
          </p15:clr>
        </p15:guide>
        <p15:guide id="2" pos="287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mit Khandelwal" initials="a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CC6600"/>
    <a:srgbClr val="0000FF"/>
    <a:srgbClr val="008000"/>
    <a:srgbClr val="CDFFE4"/>
    <a:srgbClr val="FFFF99"/>
    <a:srgbClr val="E8F2FE"/>
    <a:srgbClr val="FFD9D9"/>
    <a:srgbClr val="FFE5E5"/>
    <a:srgbClr val="D4D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22" autoAdjust="0"/>
    <p:restoredTop sz="94904" autoAdjust="0"/>
  </p:normalViewPr>
  <p:slideViewPr>
    <p:cSldViewPr snapToGrid="0" showGuides="1">
      <p:cViewPr varScale="1">
        <p:scale>
          <a:sx n="77" d="100"/>
          <a:sy n="77" d="100"/>
        </p:scale>
        <p:origin x="690" y="84"/>
      </p:cViewPr>
      <p:guideLst>
        <p:guide orient="horz" pos="1200"/>
        <p:guide pos="287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defTabSz="931631">
              <a:defRPr sz="1200" b="0" u="none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defTabSz="931631">
              <a:defRPr sz="1200" b="0" u="none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defTabSz="931631">
              <a:defRPr sz="1200" b="0" u="none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defTabSz="931631">
              <a:defRPr sz="1200" b="0" u="none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C153773-BBBC-4D70-9901-00E50FC8B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92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1400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4" tIns="46572" rIns="93144" bIns="46572" numCol="1" anchor="t" anchorCtr="0" compatLnSpc="1">
            <a:prstTxWarp prst="textNoShape">
              <a:avLst/>
            </a:prstTxWarp>
          </a:bodyPr>
          <a:lstStyle>
            <a:lvl1pPr defTabSz="931631">
              <a:defRPr sz="1200" b="0" u="none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06865" y="2"/>
            <a:ext cx="3221037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4" tIns="46572" rIns="93144" bIns="46572" numCol="1" anchor="t" anchorCtr="0" compatLnSpc="1">
            <a:prstTxWarp prst="textNoShape">
              <a:avLst/>
            </a:prstTxWarp>
          </a:bodyPr>
          <a:lstStyle>
            <a:lvl1pPr algn="r" defTabSz="931631">
              <a:defRPr sz="1200" b="0" u="none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46188" y="723900"/>
            <a:ext cx="4840287" cy="3629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570415"/>
            <a:ext cx="5394325" cy="428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4" tIns="46572" rIns="93144" bIns="465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40825"/>
            <a:ext cx="3140075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4" tIns="46572" rIns="93144" bIns="46572" numCol="1" anchor="b" anchorCtr="0" compatLnSpc="1">
            <a:prstTxWarp prst="textNoShape">
              <a:avLst/>
            </a:prstTxWarp>
          </a:bodyPr>
          <a:lstStyle>
            <a:lvl1pPr defTabSz="931631">
              <a:defRPr sz="1200" b="0" u="none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06865" y="9140825"/>
            <a:ext cx="3221037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4" tIns="46572" rIns="93144" bIns="46572" numCol="1" anchor="b" anchorCtr="0" compatLnSpc="1">
            <a:prstTxWarp prst="textNoShape">
              <a:avLst/>
            </a:prstTxWarp>
          </a:bodyPr>
          <a:lstStyle>
            <a:lvl1pPr algn="r" defTabSz="931631">
              <a:defRPr sz="1200" b="0" u="none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E586428-1CEA-4E8A-8AB0-84B90B2FB2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503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EA03EF-7D04-4F09-A7EE-47A65F77BB55}" type="slidenum">
              <a:rPr lang="en-US" smtClean="0">
                <a:cs typeface="Arial" charset="0"/>
              </a:rPr>
              <a:pPr/>
              <a:t>1</a:t>
            </a:fld>
            <a:endParaRPr lang="en-US">
              <a:cs typeface="Arial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523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6100" y="874832"/>
            <a:ext cx="7772400" cy="803844"/>
          </a:xfrm>
        </p:spPr>
        <p:txBody>
          <a:bodyPr/>
          <a:lstStyle>
            <a:lvl1pPr algn="l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6100" y="3884613"/>
            <a:ext cx="6400800" cy="1752600"/>
          </a:xfrm>
        </p:spPr>
        <p:txBody>
          <a:bodyPr/>
          <a:lstStyle>
            <a:lvl1pPr marL="0" indent="0" algn="l">
              <a:buNone/>
              <a:defRPr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fld id="{FC96386F-C149-48D8-92C5-2CFDBA85534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013" y="1089025"/>
            <a:ext cx="4141787" cy="576897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025"/>
            <a:ext cx="4143375" cy="576897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fld id="{930D94F4-7A06-4EF1-81B9-BE8C8288FE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fld id="{B18DCB8B-D2FE-45D5-9D77-2EAE87C4CC2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013" y="2865438"/>
            <a:ext cx="8437562" cy="7239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fld id="{B18DCB8B-D2FE-45D5-9D77-2EAE87C4CC2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4013" y="274638"/>
            <a:ext cx="8437562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4013" y="1089025"/>
            <a:ext cx="8437562" cy="576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u="none">
                <a:solidFill>
                  <a:schemeClr val="accent2"/>
                </a:solidFill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89963" y="6272213"/>
            <a:ext cx="495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u="none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fld id="{6C53B026-E3BC-40EA-A94F-CF3D3D4CBAA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Tahoma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Arial" pitchFamily="34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Arial" pitchFamily="34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Arial" pitchFamily="34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Arial" pitchFamily="34" charset="0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77838" y="1416050"/>
            <a:ext cx="8128000" cy="4832350"/>
          </a:xfrm>
          <a:noFill/>
        </p:spPr>
        <p:txBody>
          <a:bodyPr lIns="0" tIns="0" rIns="0" bIns="0"/>
          <a:lstStyle/>
          <a:p>
            <a:pPr algn="l" eaLnBrk="1" hangingPunct="1"/>
            <a:r>
              <a:rPr lang="en-US" sz="2000" b="1" dirty="0"/>
              <a:t>The Effect of the US-China Trade War on US Investment</a:t>
            </a:r>
            <a:br>
              <a:rPr lang="en-US" sz="2000" b="1" dirty="0"/>
            </a:br>
            <a:br>
              <a:rPr lang="en-US" sz="2000" b="1" dirty="0"/>
            </a:br>
            <a:br>
              <a:rPr lang="en-US" sz="2000" b="1" dirty="0"/>
            </a:br>
            <a:r>
              <a:rPr lang="en-US" sz="1600" dirty="0"/>
              <a:t>July, 2020</a:t>
            </a:r>
            <a:br>
              <a:rPr lang="en-GB" sz="1600" dirty="0"/>
            </a:br>
            <a:br>
              <a:rPr lang="en-GB" sz="1600" b="1" dirty="0"/>
            </a:br>
            <a:br>
              <a:rPr lang="en-GB" sz="1600" b="1" dirty="0"/>
            </a:br>
            <a:br>
              <a:rPr lang="en-GB" sz="1600" b="1" dirty="0"/>
            </a:br>
            <a:br>
              <a:rPr lang="en-GB" sz="1600" b="1" dirty="0"/>
            </a:br>
            <a:br>
              <a:rPr lang="en-GB" sz="1600" b="1" dirty="0"/>
            </a:br>
            <a:br>
              <a:rPr lang="en-GB" sz="1600" dirty="0"/>
            </a:br>
            <a:r>
              <a:rPr lang="en-GB" sz="1600" dirty="0"/>
              <a:t>Discussion by Peter K. Schott</a:t>
            </a:r>
            <a:br>
              <a:rPr lang="en-GB" sz="1600" dirty="0"/>
            </a:br>
            <a:r>
              <a:rPr lang="en-GB" sz="1600" dirty="0">
                <a:solidFill>
                  <a:schemeClr val="bg1">
                    <a:lumMod val="50000"/>
                  </a:schemeClr>
                </a:solidFill>
              </a:rPr>
              <a:t>Yale School of Management &amp; NBER &amp; CEPR</a:t>
            </a:r>
            <a:br>
              <a:rPr lang="en-GB" sz="1600" dirty="0">
                <a:solidFill>
                  <a:schemeClr val="bg1">
                    <a:lumMod val="50000"/>
                  </a:schemeClr>
                </a:solidFill>
              </a:rPr>
            </a:br>
            <a:br>
              <a:rPr lang="en-GB" sz="1400" dirty="0"/>
            </a:br>
            <a:br>
              <a:rPr lang="en-GB" sz="1400" dirty="0"/>
            </a:br>
            <a:br>
              <a:rPr lang="en-GB" sz="1000" dirty="0"/>
            </a:br>
            <a:endParaRPr lang="en-GB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1AC42-4BFC-46D6-B354-A019F8BC5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Definition of treatment is narrow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ED70EB-230B-420D-857E-BB95EB434D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1600" dirty="0"/>
                  <a:t>Add eq2 to eq1:</a:t>
                </a:r>
              </a:p>
              <a:p>
                <a:pPr marL="1714500" lvl="4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Sup>
                        <m:sSubSupPr>
                          <m:ctrlPr>
                            <a:rPr lang="en-US" sz="160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𝐴𝑙𝑙</m:t>
                          </m:r>
                          <m:r>
                            <a:rPr lang="en-US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𝐸𝑙𝑠𝑒</m:t>
                          </m:r>
                        </m:sup>
                      </m:sSubSup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𝐸𝑣𝑒𝑛𝑡</m:t>
                          </m:r>
                        </m:sup>
                      </m:sSubSup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</m:oMath>
                  </m:oMathPara>
                </a14:m>
                <a:endParaRPr lang="en-US" sz="1600" i="1" dirty="0"/>
              </a:p>
              <a:p>
                <a:pPr marL="1714500" lvl="4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Sup>
                        <m:sSubSup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𝐴𝑙𝑙</m:t>
                          </m:r>
                          <m:r>
                            <a:rPr lang="en-US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𝐸𝑙𝑠𝑒</m:t>
                          </m:r>
                        </m:sup>
                      </m:sSubSup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𝐸𝑣𝑒𝑛𝑡</m:t>
                          </m:r>
                        </m:sup>
                      </m:sSubSup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6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6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16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sSub>
                        <m:sSubPr>
                          <m:ctrlPr>
                            <a:rPr lang="en-US" sz="16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sSubSup>
                        <m:sSubSupPr>
                          <m:ctrlP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sup>
                      </m:sSubSup>
                      <m:r>
                        <a:rPr lang="en-US" sz="16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</m:oMath>
                  </m:oMathPara>
                </a14:m>
                <a:endParaRPr lang="en-US" sz="1600" i="1" dirty="0"/>
              </a:p>
              <a:p>
                <a:pPr marL="0" indent="0" algn="ctr">
                  <a:buNone/>
                </a:pPr>
                <a:endParaRPr lang="en-US" sz="1600" dirty="0"/>
              </a:p>
              <a:p>
                <a:endParaRPr lang="en-US" sz="1600" dirty="0"/>
              </a:p>
              <a:p>
                <a:endParaRPr lang="en-US" sz="1600" dirty="0">
                  <a:solidFill>
                    <a:srgbClr val="00B0F0"/>
                  </a:solidFill>
                </a:endParaRPr>
              </a:p>
              <a:p>
                <a:r>
                  <a:rPr lang="en-US" sz="1600" dirty="0">
                    <a:solidFill>
                      <a:schemeClr val="accent6"/>
                    </a:solidFill>
                  </a:rPr>
                  <a:t>Treatment</a:t>
                </a:r>
                <a:r>
                  <a:rPr lang="en-US" sz="1600" dirty="0">
                    <a:solidFill>
                      <a:srgbClr val="00B0F0"/>
                    </a:solidFill>
                  </a:rPr>
                  <a:t> </a:t>
                </a:r>
                <a:r>
                  <a:rPr lang="en-US" sz="1600" dirty="0">
                    <a:solidFill>
                      <a:schemeClr val="accent6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sz="16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sz="1600" dirty="0">
                    <a:solidFill>
                      <a:schemeClr val="accent6"/>
                    </a:solidFill>
                  </a:rPr>
                  <a:t>)</a:t>
                </a:r>
                <a:r>
                  <a:rPr lang="en-US" sz="1600" dirty="0">
                    <a:solidFill>
                      <a:srgbClr val="00B0F0"/>
                    </a:solidFill>
                  </a:rPr>
                  <a:t> </a:t>
                </a:r>
                <a:r>
                  <a:rPr lang="en-US" sz="1600" dirty="0"/>
                  <a:t>defined via dummies for China importing/exporting/sales</a:t>
                </a:r>
              </a:p>
              <a:p>
                <a:pPr lvl="1"/>
                <a:r>
                  <a:rPr lang="en-US" sz="1600" dirty="0"/>
                  <a:t>But there are other potential channels of China exposure </a:t>
                </a:r>
                <a:r>
                  <a:rPr lang="en-US" sz="1600" dirty="0">
                    <a:solidFill>
                      <a:schemeClr val="bg1">
                        <a:lumMod val="65000"/>
                      </a:schemeClr>
                    </a:solidFill>
                  </a:rPr>
                  <a:t>(e.g., I-O linkages, GE)</a:t>
                </a:r>
              </a:p>
              <a:p>
                <a:pPr lvl="1"/>
                <a:r>
                  <a:rPr lang="en-US" sz="1600" dirty="0"/>
                  <a:t>These + confounding events (e.g. dividends, earnings) are in noise term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60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60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ft</m:t>
                        </m:r>
                      </m:sub>
                    </m:sSub>
                  </m:oMath>
                </a14:m>
                <a:r>
                  <a:rPr lang="en-US" sz="1600" dirty="0">
                    <a:solidFill>
                      <a:srgbClr val="00B050"/>
                    </a:solidFill>
                  </a:rPr>
                  <a:t> </a:t>
                </a: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60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60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ft</m:t>
                        </m:r>
                      </m:sub>
                    </m:sSub>
                    <m:r>
                      <a:rPr lang="en-US" sz="1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1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60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60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ft</m:t>
                        </m:r>
                      </m:sub>
                      <m:sup>
                        <m:r>
                          <a:rPr lang="en-US" sz="1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𝑂𝑡h𝑒𝑟</m:t>
                        </m:r>
                        <m:r>
                          <a:rPr lang="en-US" sz="1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𝐶h𝑖𝑛𝑎</m:t>
                        </m:r>
                      </m:sup>
                    </m:sSubSup>
                    <m:r>
                      <a:rPr lang="en-US" sz="1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1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60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60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ft</m:t>
                        </m:r>
                      </m:sub>
                      <m:sup>
                        <m:r>
                          <a:rPr lang="en-US" sz="1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𝐶𝑜𝑛𝑓𝑜𝑢𝑛𝑑𝑖𝑛𝑔</m:t>
                        </m:r>
                        <m:r>
                          <a:rPr lang="en-US" sz="1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𝐸𝑣𝑒𝑛𝑡𝑠</m:t>
                        </m:r>
                      </m:sup>
                    </m:sSubSup>
                    <m:r>
                      <a:rPr lang="en-US" sz="1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1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60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60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ft</m:t>
                        </m:r>
                      </m:sub>
                      <m:sup>
                        <m:r>
                          <a:rPr lang="en-US" sz="1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𝑁𝑜𝑖𝑠𝑒</m:t>
                        </m:r>
                      </m:sup>
                    </m:sSubSup>
                  </m:oMath>
                </a14:m>
                <a:endParaRPr lang="en-US" sz="1600" dirty="0">
                  <a:solidFill>
                    <a:schemeClr val="accent6"/>
                  </a:solidFill>
                </a:endParaRP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16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</m:acc>
                      </m:e>
                      <m:sub>
                        <m:r>
                          <a:rPr lang="en-US" sz="1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1600" dirty="0"/>
                  <a:t> is a complicated average of all this info</a:t>
                </a:r>
              </a:p>
              <a:p>
                <a:pPr lvl="1"/>
                <a:r>
                  <a:rPr lang="en-US" sz="1600" dirty="0"/>
                  <a:t>Complicates authors’ later decomposition, needs more discussion</a:t>
                </a:r>
              </a:p>
              <a:p>
                <a:endParaRPr lang="en-US" sz="1600" dirty="0"/>
              </a:p>
              <a:p>
                <a:r>
                  <a:rPr lang="en-US" sz="1600" dirty="0">
                    <a:solidFill>
                      <a:schemeClr val="accent6"/>
                    </a:solidFill>
                  </a:rPr>
                  <a:t>Solution?</a:t>
                </a:r>
              </a:p>
              <a:p>
                <a:pPr lvl="1"/>
                <a:r>
                  <a:rPr lang="en-US" sz="1600" dirty="0">
                    <a:solidFill>
                      <a:srgbClr val="0000FF"/>
                    </a:solidFill>
                  </a:rPr>
                  <a:t>Greenland et al (2019)</a:t>
                </a:r>
                <a:r>
                  <a:rPr lang="en-US" sz="1600" dirty="0"/>
                  <a:t>, proposes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n-US" sz="1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𝑓𝑡</m:t>
                        </m:r>
                      </m:sub>
                    </m:sSub>
                  </m:oMath>
                </a14:m>
                <a:r>
                  <a:rPr lang="en-US" sz="1600" dirty="0"/>
                  <a:t> </a:t>
                </a:r>
                <a:r>
                  <a:rPr lang="en-US" sz="1600" i="1" dirty="0">
                    <a:solidFill>
                      <a:srgbClr val="FF0000"/>
                    </a:solidFill>
                  </a:rPr>
                  <a:t>as the all-in measure of exposure</a:t>
                </a:r>
              </a:p>
              <a:p>
                <a:pPr lvl="1"/>
                <a:r>
                  <a:rPr lang="en-US" sz="1600" dirty="0">
                    <a:solidFill>
                      <a:schemeClr val="accent6"/>
                    </a:solidFill>
                  </a:rPr>
                  <a:t>Captures net impact of all channels of policy exposure</a:t>
                </a:r>
              </a:p>
              <a:p>
                <a:pPr lvl="1"/>
                <a:r>
                  <a:rPr lang="en-US" sz="1600" dirty="0">
                    <a:solidFill>
                      <a:schemeClr val="accent6"/>
                    </a:solidFill>
                  </a:rPr>
                  <a:t>Then use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sz="16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sz="1600" i="1" dirty="0">
                    <a:solidFill>
                      <a:srgbClr val="00B0F0"/>
                    </a:solidFill>
                  </a:rPr>
                  <a:t> </a:t>
                </a:r>
                <a:r>
                  <a:rPr lang="en-US" sz="1600" dirty="0">
                    <a:solidFill>
                      <a:schemeClr val="accent6"/>
                    </a:solidFill>
                  </a:rPr>
                  <a:t>to validate events? </a:t>
                </a:r>
              </a:p>
              <a:p>
                <a:pPr lvl="1"/>
                <a:r>
                  <a:rPr lang="en-US" sz="1600" dirty="0">
                    <a:solidFill>
                      <a:schemeClr val="accent6"/>
                    </a:solidFill>
                  </a:rPr>
                  <a:t>Examine other firm correlates?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ED70EB-230B-420D-857E-BB95EB434D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9" t="-3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00AF8-F9EA-4AF6-8210-B38D90F39C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  <a:p>
            <a:pPr>
              <a:defRPr/>
            </a:pPr>
            <a:fld id="{FC96386F-C149-48D8-92C5-2CFDBA85534B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E89F61-2982-4390-94DA-4A49CE247A5E}"/>
              </a:ext>
            </a:extLst>
          </p:cNvPr>
          <p:cNvSpPr txBox="1"/>
          <p:nvPr/>
        </p:nvSpPr>
        <p:spPr>
          <a:xfrm>
            <a:off x="4897521" y="2046718"/>
            <a:ext cx="116161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0" u="none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Impact of event on all firms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91F5935-22DF-468D-A275-02FB62291C3F}"/>
              </a:ext>
            </a:extLst>
          </p:cNvPr>
          <p:cNvCxnSpPr>
            <a:cxnSpLocks/>
          </p:cNvCxnSpPr>
          <p:nvPr/>
        </p:nvCxnSpPr>
        <p:spPr bwMode="auto">
          <a:xfrm>
            <a:off x="5478330" y="1903975"/>
            <a:ext cx="0" cy="17055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8A97138-C336-405D-A344-3879C2FA5E0E}"/>
              </a:ext>
            </a:extLst>
          </p:cNvPr>
          <p:cNvSpPr txBox="1"/>
          <p:nvPr/>
        </p:nvSpPr>
        <p:spPr>
          <a:xfrm>
            <a:off x="5682368" y="2370729"/>
            <a:ext cx="116161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0" u="none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Impact of event on treated firms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29AEFA9-D70B-46E3-B84D-09C9B7B7E687}"/>
              </a:ext>
            </a:extLst>
          </p:cNvPr>
          <p:cNvCxnSpPr>
            <a:cxnSpLocks/>
            <a:endCxn id="14" idx="0"/>
          </p:cNvCxnSpPr>
          <p:nvPr/>
        </p:nvCxnSpPr>
        <p:spPr bwMode="auto">
          <a:xfrm>
            <a:off x="6263177" y="1903975"/>
            <a:ext cx="0" cy="4667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A323A46-E351-4A1B-9C65-10D54E70E9E7}"/>
              </a:ext>
            </a:extLst>
          </p:cNvPr>
          <p:cNvSpPr txBox="1"/>
          <p:nvPr/>
        </p:nvSpPr>
        <p:spPr>
          <a:xfrm>
            <a:off x="6365506" y="2643286"/>
            <a:ext cx="11616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0" u="none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Noise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B882469-7079-4054-9D82-0C47BDD1D608}"/>
              </a:ext>
            </a:extLst>
          </p:cNvPr>
          <p:cNvCxnSpPr>
            <a:cxnSpLocks/>
            <a:endCxn id="21" idx="0"/>
          </p:cNvCxnSpPr>
          <p:nvPr/>
        </p:nvCxnSpPr>
        <p:spPr bwMode="auto">
          <a:xfrm>
            <a:off x="6946315" y="1905000"/>
            <a:ext cx="0" cy="73828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87362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1AC42-4BFC-46D6-B354-A019F8BC5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Minor comments (for authors)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D70EB-230B-420D-857E-BB95EB434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Are results robust to other types of policy events? E.g. tax policy?</a:t>
            </a:r>
          </a:p>
          <a:p>
            <a:endParaRPr lang="en-US" sz="1600" dirty="0">
              <a:solidFill>
                <a:schemeClr val="accent6"/>
              </a:solidFill>
            </a:endParaRPr>
          </a:p>
          <a:p>
            <a:r>
              <a:rPr lang="en-US" sz="1600" dirty="0">
                <a:solidFill>
                  <a:schemeClr val="accent6"/>
                </a:solidFill>
              </a:rPr>
              <a:t>Why not estimate equations 1 and 2 jointly? Are there any gains to be had there?</a:t>
            </a:r>
          </a:p>
          <a:p>
            <a:endParaRPr lang="en-US" sz="1600" dirty="0">
              <a:solidFill>
                <a:schemeClr val="accent6"/>
              </a:solidFill>
            </a:endParaRPr>
          </a:p>
          <a:p>
            <a:r>
              <a:rPr lang="en-US" sz="1600" dirty="0">
                <a:solidFill>
                  <a:schemeClr val="accent6"/>
                </a:solidFill>
              </a:rPr>
              <a:t>Are there other attributes of the particular policy announcements that you observe that would give greater insight into the mechanisms?</a:t>
            </a:r>
          </a:p>
          <a:p>
            <a:endParaRPr lang="en-US" sz="1600" dirty="0">
              <a:solidFill>
                <a:schemeClr val="accent6"/>
              </a:solidFill>
            </a:endParaRPr>
          </a:p>
          <a:p>
            <a:r>
              <a:rPr lang="en-US" sz="1600" dirty="0">
                <a:solidFill>
                  <a:schemeClr val="accent6"/>
                </a:solidFill>
              </a:rPr>
              <a:t>There is a lot of work looking into investment after PNTR (e.g., </a:t>
            </a:r>
            <a:r>
              <a:rPr lang="en-US" sz="1600" dirty="0" err="1">
                <a:solidFill>
                  <a:schemeClr val="accent6"/>
                </a:solidFill>
              </a:rPr>
              <a:t>Guitierez</a:t>
            </a:r>
            <a:r>
              <a:rPr lang="en-US" sz="1600" dirty="0">
                <a:solidFill>
                  <a:schemeClr val="accent6"/>
                </a:solidFill>
              </a:rPr>
              <a:t> and Philippon 2017, Pierce and Schott 2019). How do the results here compare? Can you look at both physical and intangible capital?</a:t>
            </a:r>
          </a:p>
          <a:p>
            <a:endParaRPr lang="en-US" sz="1600" dirty="0">
              <a:solidFill>
                <a:schemeClr val="accent6"/>
              </a:solidFill>
            </a:endParaRPr>
          </a:p>
          <a:p>
            <a:r>
              <a:rPr lang="en-US" sz="1600" dirty="0">
                <a:solidFill>
                  <a:schemeClr val="accent6"/>
                </a:solidFill>
              </a:rPr>
              <a:t>Can you come up with a placebo exercise that looks more generally at how investment responds to abnormal returns on any given day?</a:t>
            </a:r>
          </a:p>
          <a:p>
            <a:endParaRPr lang="en-US" sz="1600" dirty="0">
              <a:solidFill>
                <a:schemeClr val="accent6"/>
              </a:solidFill>
            </a:endParaRPr>
          </a:p>
          <a:p>
            <a:r>
              <a:rPr lang="en-US" sz="1600" dirty="0">
                <a:solidFill>
                  <a:schemeClr val="accent6"/>
                </a:solidFill>
              </a:rPr>
              <a:t>Do you find any interesting differences between goods-producing firms and services?</a:t>
            </a:r>
          </a:p>
          <a:p>
            <a:endParaRPr lang="en-US" sz="1600" dirty="0">
              <a:solidFill>
                <a:schemeClr val="accent6"/>
              </a:solidFill>
            </a:endParaRPr>
          </a:p>
          <a:p>
            <a:r>
              <a:rPr lang="en-US" sz="1600" dirty="0"/>
              <a:t>Benchmark for how investment responds to abnormal returns in general?</a:t>
            </a:r>
          </a:p>
          <a:p>
            <a:endParaRPr lang="en-US" sz="1600" dirty="0"/>
          </a:p>
          <a:p>
            <a:r>
              <a:rPr lang="en-US" sz="1600" dirty="0"/>
              <a:t>Distributional consequences, especially with respect to </a:t>
            </a:r>
            <a:r>
              <a:rPr lang="en-US" sz="1600"/>
              <a:t>import competing firms?</a:t>
            </a:r>
            <a:endParaRPr lang="en-US" sz="1600" dirty="0"/>
          </a:p>
          <a:p>
            <a:endParaRPr lang="en-US" sz="1600" dirty="0">
              <a:solidFill>
                <a:schemeClr val="accent6"/>
              </a:solidFill>
            </a:endParaRPr>
          </a:p>
          <a:p>
            <a:endParaRPr lang="en-US" sz="1600" dirty="0">
              <a:solidFill>
                <a:schemeClr val="accent6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00AF8-F9EA-4AF6-8210-B38D90F39C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  <a:p>
            <a:pPr>
              <a:defRPr/>
            </a:pPr>
            <a:fld id="{FC96386F-C149-48D8-92C5-2CFDBA85534B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821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1AC42-4BFC-46D6-B354-A019F8BC5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Wrap-up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00AF8-F9EA-4AF6-8210-B38D90F39C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  <a:p>
            <a:pPr>
              <a:defRPr/>
            </a:pPr>
            <a:fld id="{FC96386F-C149-48D8-92C5-2CFDBA85534B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68421E3-CE99-4E2B-8642-0CF46AC88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013" y="1089025"/>
            <a:ext cx="8437562" cy="5768975"/>
          </a:xfrm>
        </p:spPr>
        <p:txBody>
          <a:bodyPr/>
          <a:lstStyle/>
          <a:p>
            <a:endParaRPr lang="en-US" sz="1600" dirty="0"/>
          </a:p>
          <a:p>
            <a:r>
              <a:rPr lang="en-US" sz="1600" dirty="0"/>
              <a:t>Neat paper on timely topic</a:t>
            </a:r>
          </a:p>
          <a:p>
            <a:endParaRPr lang="en-US" sz="1600" dirty="0"/>
          </a:p>
          <a:p>
            <a:r>
              <a:rPr lang="en-US" sz="1600" dirty="0"/>
              <a:t>Further discussion of key assumptions of event study would aid interpretation</a:t>
            </a:r>
          </a:p>
          <a:p>
            <a:endParaRPr lang="en-US" sz="1600" dirty="0"/>
          </a:p>
          <a:p>
            <a:r>
              <a:rPr lang="en-US" sz="1600" dirty="0"/>
              <a:t>Additional validation exercises on choice of events would be great</a:t>
            </a:r>
          </a:p>
          <a:p>
            <a:endParaRPr lang="en-US" sz="1600" dirty="0"/>
          </a:p>
          <a:p>
            <a:r>
              <a:rPr lang="en-US" sz="1600" dirty="0"/>
              <a:t>Looking forward to the next draft</a:t>
            </a:r>
          </a:p>
        </p:txBody>
      </p:sp>
    </p:spTree>
    <p:extLst>
      <p:ext uri="{BB962C8B-B14F-4D97-AF65-F5344CB8AC3E}">
        <p14:creationId xmlns:p14="http://schemas.microsoft.com/office/powerpoint/2010/main" val="3497404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DBCE5-46B2-4EDB-AFF5-49C40C34C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52BE46-819C-475E-91A2-4C674330D0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  <a:p>
            <a:pPr>
              <a:defRPr/>
            </a:pPr>
            <a:fld id="{B18DCB8B-D2FE-45D5-9D77-2EAE87C4CC26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959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E12E7-1C0C-4D9E-9B05-472635D8F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time to </a:t>
            </a:r>
            <a:r>
              <a:rPr lang="en-US"/>
              <a:t>discuss estimations </a:t>
            </a:r>
            <a:r>
              <a:rPr lang="en-US" dirty="0"/>
              <a:t>/ investment!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128DAC-064F-4492-BB21-63A8B20AD1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  <a:p>
            <a:pPr>
              <a:defRPr/>
            </a:pPr>
            <a:fld id="{B18DCB8B-D2FE-45D5-9D77-2EAE87C4CC26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598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1AC42-4BFC-46D6-B354-A019F8BC5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Decomposition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ED70EB-230B-420D-857E-BB95EB434D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1600" dirty="0"/>
                  <a:t>Eqns 1-3</a:t>
                </a:r>
              </a:p>
              <a:p>
                <a:pPr marL="1714500" lvl="4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Sup>
                        <m:sSubSupPr>
                          <m:ctrlPr>
                            <a:rPr lang="en-US" sz="160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𝑁𝑜𝑛</m:t>
                          </m:r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𝐸𝑣𝑒𝑛𝑡</m:t>
                          </m:r>
                        </m:sup>
                      </m:sSubSup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160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𝐸𝑣𝑒𝑛𝑡</m:t>
                          </m:r>
                        </m:sup>
                      </m:sSubSup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)+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</m:oMath>
                  </m:oMathPara>
                </a14:m>
                <a:endParaRPr lang="en-US" sz="1600" i="1" dirty="0"/>
              </a:p>
              <a:p>
                <a:pPr marL="1714500" lvl="4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US" sz="160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𝑁𝑜𝑛</m:t>
                              </m:r>
                              <m: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𝐸𝑣𝑒𝑛𝑡</m:t>
                              </m:r>
                            </m:sup>
                          </m:sSubSup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𝐸𝑣𝑒𝑛𝑡</m:t>
                              </m:r>
                            </m:sup>
                          </m:sSubSup>
                        </m:e>
                      </m:d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sSub>
                        <m:sSubPr>
                          <m:ctrlPr>
                            <a:rPr lang="en-US" sz="160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sSubSup>
                        <m:sSubSup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sup>
                      </m:sSubSup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</m:oMath>
                  </m:oMathPara>
                </a14:m>
                <a:endParaRPr lang="en-US" sz="1600" i="1" dirty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:pPr marL="1714500" lvl="4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sSubSup>
                        <m:sSubSup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𝑁𝑜𝑛</m:t>
                          </m:r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𝐸𝑣𝑒𝑛𝑡</m:t>
                          </m:r>
                        </m:sup>
                      </m:sSubSup>
                      <m:sSub>
                        <m:sSub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sSubSup>
                        <m:sSubSupPr>
                          <m:ctrlPr>
                            <a:rPr lang="en-US" sz="160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𝐸𝑣𝑒𝑛𝑡</m:t>
                          </m:r>
                        </m:sup>
                      </m:sSubSup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sSubSup>
                        <m:sSubSup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sup>
                      </m:sSubSup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</m:oMath>
                  </m:oMathPara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714500" lvl="4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160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sSubSup>
                        <m:sSubSupPr>
                          <m:ctrlPr>
                            <a:rPr lang="en-US" sz="1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𝑁𝑜𝑛</m:t>
                          </m:r>
                          <m:r>
                            <a:rPr lang="en-US" sz="1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𝐸𝑣𝑒𝑛𝑡</m:t>
                          </m:r>
                        </m:sup>
                      </m:sSubSup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sSubSup>
                        <m:sSubSupPr>
                          <m:ctrlPr>
                            <a:rPr lang="en-US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𝐸𝑣𝑒𝑛𝑡</m:t>
                          </m:r>
                        </m:sup>
                      </m:sSubSup>
                      <m:r>
                        <a:rPr lang="en-US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  <m:sub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sSubSup>
                        <m:sSubSupPr>
                          <m:ctrlPr>
                            <a:rPr lang="en-US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sup>
                      </m:sSubSup>
                      <m:r>
                        <a:rPr lang="en-US" sz="16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</m:oMath>
                  </m:oMathPara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1714500" lvl="4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  </m:t>
                      </m:r>
                      <m:sSubSup>
                        <m:sSubSupPr>
                          <m:ctrlPr>
                            <a:rPr lang="en-US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bSup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          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sSubSup>
                        <m:sSubSupPr>
                          <m:ctrlPr>
                            <a:rPr lang="en-US" sz="16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16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</m:oMath>
                  </m:oMathPara>
                </a14:m>
                <a:endParaRPr lang="en-US" sz="1600" i="1" dirty="0"/>
              </a:p>
              <a:p>
                <a:pPr marL="1714500" lvl="4" indent="0">
                  <a:buNone/>
                </a:pPr>
                <a:endParaRPr lang="en-US" sz="1600" i="1" dirty="0"/>
              </a:p>
              <a:p>
                <a:pPr lvl="1"/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𝑓𝑡</m:t>
                        </m:r>
                      </m:sub>
                      <m:sup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bSup>
                  </m:oMath>
                </a14:m>
                <a:r>
                  <a:rPr lang="en-US" sz="1600" dirty="0">
                    <a:solidFill>
                      <a:schemeClr val="accent6"/>
                    </a:solidFill>
                  </a:rPr>
                  <a:t>: 	impact of common event factor + average deviation</a:t>
                </a:r>
              </a:p>
              <a:p>
                <a:pPr lvl="1"/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16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𝑓𝑡</m:t>
                        </m:r>
                      </m:sub>
                      <m:sup>
                        <m:r>
                          <a:rPr lang="en-US" sz="16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sup>
                    </m:sSubSup>
                  </m:oMath>
                </a14:m>
                <a:r>
                  <a:rPr lang="en-US" sz="1600" dirty="0">
                    <a:solidFill>
                      <a:schemeClr val="accent6"/>
                    </a:solidFill>
                  </a:rPr>
                  <a:t>: 	impact of treatment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𝜈</m:t>
                        </m:r>
                      </m:e>
                      <m:sub>
                        <m:r>
                          <a:rPr lang="en-US" sz="1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𝑓𝑡</m:t>
                        </m:r>
                      </m:sub>
                    </m:sSub>
                  </m:oMath>
                </a14:m>
                <a:r>
                  <a:rPr lang="en-US" sz="1600" dirty="0">
                    <a:solidFill>
                      <a:schemeClr val="accent6"/>
                    </a:solidFill>
                  </a:rPr>
                  <a:t>: 	noise</a:t>
                </a:r>
              </a:p>
              <a:p>
                <a:pPr lvl="1"/>
                <a:endParaRPr lang="en-US" sz="1600" dirty="0">
                  <a:solidFill>
                    <a:schemeClr val="accent6"/>
                  </a:solidFill>
                </a:endParaRPr>
              </a:p>
              <a:p>
                <a:r>
                  <a:rPr lang="en-US" sz="1600" dirty="0">
                    <a:solidFill>
                      <a:schemeClr val="accent6"/>
                    </a:solidFill>
                  </a:rPr>
                  <a:t>Use these terms to decompose the investment response</a:t>
                </a:r>
              </a:p>
              <a:p>
                <a:pPr lvl="1"/>
                <a:r>
                  <a:rPr lang="en-US" sz="1600" dirty="0">
                    <a:solidFill>
                      <a:schemeClr val="accent6"/>
                    </a:solidFill>
                  </a:rPr>
                  <a:t>Relies on assumptions noted above</a:t>
                </a:r>
              </a:p>
              <a:p>
                <a:pPr lvl="1"/>
                <a:r>
                  <a:rPr lang="en-US" sz="1600" dirty="0">
                    <a:solidFill>
                      <a:schemeClr val="accent6"/>
                    </a:solidFill>
                  </a:rPr>
                  <a:t>Terms are difficult to interpret</a:t>
                </a:r>
              </a:p>
              <a:p>
                <a:endParaRPr lang="en-US" sz="1600" dirty="0">
                  <a:solidFill>
                    <a:schemeClr val="accent6"/>
                  </a:solidFill>
                </a:endParaRPr>
              </a:p>
              <a:p>
                <a:r>
                  <a:rPr lang="en-US" sz="1600" dirty="0">
                    <a:solidFill>
                      <a:schemeClr val="accent6"/>
                    </a:solidFill>
                  </a:rPr>
                  <a:t>Outside of event window,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𝑓𝑡</m:t>
                        </m:r>
                      </m:sub>
                      <m:sup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bSup>
                    <m:r>
                      <a:rPr lang="en-US" sz="16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Sup>
                      <m:sSubSupPr>
                        <m:ctrlPr>
                          <a:rPr lang="en-US" sz="16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16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𝑓𝑡</m:t>
                        </m:r>
                      </m:sub>
                      <m:sup>
                        <m:r>
                          <a:rPr lang="en-US" sz="16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sup>
                    </m:sSubSup>
                    <m:r>
                      <a:rPr lang="en-US" sz="16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𝜈</m:t>
                        </m:r>
                      </m:e>
                      <m:sub>
                        <m:r>
                          <a:rPr lang="en-US" sz="1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𝑓𝑡</m:t>
                        </m:r>
                      </m:sub>
                    </m:sSub>
                    <m:r>
                      <a:rPr lang="en-US" sz="16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solidFill>
                    <a:schemeClr val="accent6"/>
                  </a:solidFill>
                </a:endParaRPr>
              </a:p>
              <a:p>
                <a:pPr lvl="1"/>
                <a:endParaRPr lang="en-US" sz="1600" dirty="0">
                  <a:solidFill>
                    <a:schemeClr val="accent6"/>
                  </a:solidFill>
                </a:endParaRPr>
              </a:p>
              <a:p>
                <a:pPr lvl="1"/>
                <a:endParaRPr lang="en-US" sz="1600" dirty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ED70EB-230B-420D-857E-BB95EB434D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9" t="-3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00AF8-F9EA-4AF6-8210-B38D90F39C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  <a:p>
            <a:pPr>
              <a:defRPr/>
            </a:pPr>
            <a:fld id="{FC96386F-C149-48D8-92C5-2CFDBA85534B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998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DD892-A0BF-4ED2-8C3E-2A6275ABB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30574-F94D-4923-A972-B93D4B7CC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Paper uses stock prices to measure impact of a policy change on investment</a:t>
            </a:r>
          </a:p>
          <a:p>
            <a:endParaRPr lang="en-US" sz="1600" dirty="0"/>
          </a:p>
          <a:p>
            <a:r>
              <a:rPr lang="en-US" sz="1600" dirty="0"/>
              <a:t>Focus here is on firm investment during the US-China trade war</a:t>
            </a:r>
          </a:p>
          <a:p>
            <a:endParaRPr lang="en-US" sz="1600" dirty="0"/>
          </a:p>
          <a:p>
            <a:r>
              <a:rPr lang="en-US" sz="1600" dirty="0"/>
              <a:t>Interesting and timely topic, adds to recent literature on Trumps’ trade policy</a:t>
            </a:r>
          </a:p>
          <a:p>
            <a:endParaRPr lang="en-US" sz="1600" dirty="0"/>
          </a:p>
          <a:p>
            <a:r>
              <a:rPr lang="en-US" sz="1600" dirty="0"/>
              <a:t>Main result: firms “treated” by the trade war in 2018-9 exhibit lower investment in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4BC5E6-EC69-4014-B610-12AAE185D3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  <a:p>
            <a:pPr>
              <a:defRPr/>
            </a:pPr>
            <a:fld id="{FC96386F-C149-48D8-92C5-2CFDBA85534B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147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DD892-A0BF-4ED2-8C3E-2A6275ABB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30574-F94D-4923-A972-B93D4B7CC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Method of choosing events is interesting, but more detail would be helpful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Strong abnormal return assumptions need more discussion</a:t>
            </a:r>
          </a:p>
          <a:p>
            <a:endParaRPr lang="en-US" sz="1600" dirty="0"/>
          </a:p>
          <a:p>
            <a:r>
              <a:rPr lang="en-US" sz="1600" dirty="0"/>
              <a:t>Definition of treatment is narrow</a:t>
            </a:r>
          </a:p>
          <a:p>
            <a:endParaRPr lang="en-US" sz="1600" dirty="0"/>
          </a:p>
          <a:p>
            <a:r>
              <a:rPr lang="en-US" sz="1600" dirty="0"/>
              <a:t>Other comments</a:t>
            </a:r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4BC5E6-EC69-4014-B610-12AAE185D3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  <a:p>
            <a:pPr>
              <a:defRPr/>
            </a:pPr>
            <a:fld id="{FC96386F-C149-48D8-92C5-2CFDBA85534B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65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DD892-A0BF-4ED2-8C3E-2A6275ABB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Method for choosing events is interesting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30574-F94D-4923-A972-B93D4B7CC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Authors argue that event choices can be </a:t>
            </a:r>
            <a:r>
              <a:rPr lang="en-US" sz="1600" i="1" dirty="0"/>
              <a:t>ad hoc</a:t>
            </a:r>
          </a:p>
          <a:p>
            <a:endParaRPr lang="en-US" sz="1600" i="1" dirty="0"/>
          </a:p>
          <a:p>
            <a:r>
              <a:rPr lang="en-US" sz="1600" dirty="0"/>
              <a:t>“There were a large number of trade-war announcements…so the choice of which announcements are </a:t>
            </a:r>
            <a:r>
              <a:rPr lang="en-US" sz="1600" dirty="0">
                <a:solidFill>
                  <a:srgbClr val="00B0F0"/>
                </a:solidFill>
              </a:rPr>
              <a:t>significant</a:t>
            </a:r>
            <a:r>
              <a:rPr lang="en-US" sz="1600" dirty="0"/>
              <a:t> is not obvious </a:t>
            </a:r>
            <a:r>
              <a:rPr lang="en-US" sz="1600" i="1" dirty="0"/>
              <a:t>ex ante</a:t>
            </a:r>
            <a:r>
              <a:rPr lang="en-US" sz="1600" dirty="0"/>
              <a:t>”</a:t>
            </a:r>
          </a:p>
          <a:p>
            <a:endParaRPr lang="en-US" sz="1600" dirty="0"/>
          </a:p>
          <a:p>
            <a:r>
              <a:rPr lang="en-US" sz="1600" dirty="0"/>
              <a:t>Raises the question: </a:t>
            </a:r>
            <a:r>
              <a:rPr lang="en-US" sz="1600" dirty="0">
                <a:solidFill>
                  <a:srgbClr val="00B0F0"/>
                </a:solidFill>
              </a:rPr>
              <a:t>significant</a:t>
            </a:r>
            <a:r>
              <a:rPr lang="en-US" sz="1600" dirty="0"/>
              <a:t> in what respect?</a:t>
            </a:r>
          </a:p>
          <a:p>
            <a:pPr lvl="1"/>
            <a:r>
              <a:rPr lang="en-US" sz="1600" dirty="0"/>
              <a:t>Why not examine all events  in a class, e.g., all tweets?</a:t>
            </a:r>
          </a:p>
          <a:p>
            <a:pPr lvl="1"/>
            <a:r>
              <a:rPr lang="en-US" sz="1600" dirty="0"/>
              <a:t>Then examine which predict investment, and why</a:t>
            </a:r>
          </a:p>
          <a:p>
            <a:pPr lvl="1"/>
            <a:endParaRPr lang="en-US" sz="1600" dirty="0"/>
          </a:p>
          <a:p>
            <a:r>
              <a:rPr lang="en-US" sz="1600" dirty="0"/>
              <a:t>Authors propose using Google searches for “trade war” as more objective</a:t>
            </a:r>
          </a:p>
          <a:p>
            <a:endParaRPr lang="en-US" sz="1600" dirty="0"/>
          </a:p>
          <a:p>
            <a:r>
              <a:rPr lang="en-US" sz="1600" dirty="0"/>
              <a:t>Attractive idea, but also seems </a:t>
            </a:r>
            <a:r>
              <a:rPr lang="en-US" sz="1600" i="1" dirty="0"/>
              <a:t>ad hoc</a:t>
            </a:r>
          </a:p>
          <a:p>
            <a:pPr lvl="1"/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4BC5E6-EC69-4014-B610-12AAE185D3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  <a:p>
            <a:pPr>
              <a:defRPr/>
            </a:pPr>
            <a:fld id="{FC96386F-C149-48D8-92C5-2CFDBA85534B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11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DDB2E7-C252-4042-B798-7FAC7D17D2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  <a:p>
            <a:pPr>
              <a:defRPr/>
            </a:pPr>
            <a:fld id="{FC96386F-C149-48D8-92C5-2CFDBA85534B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243170-620A-433E-97BD-2D40F3E4F6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455" t="28445" r="18587" b="41689"/>
          <a:stretch/>
        </p:blipFill>
        <p:spPr>
          <a:xfrm>
            <a:off x="449946" y="364819"/>
            <a:ext cx="8244107" cy="6128362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5E1492F5-8E7A-4E1D-B988-215CEA1DBA2F}"/>
              </a:ext>
            </a:extLst>
          </p:cNvPr>
          <p:cNvSpPr/>
          <p:nvPr/>
        </p:nvSpPr>
        <p:spPr bwMode="auto">
          <a:xfrm>
            <a:off x="4251960" y="4974336"/>
            <a:ext cx="420624" cy="420624"/>
          </a:xfrm>
          <a:prstGeom prst="ellipse">
            <a:avLst/>
          </a:prstGeom>
          <a:noFill/>
          <a:ln w="28575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9D2CA2-2A3C-4FEC-A71C-C7CBF124ECEB}"/>
              </a:ext>
            </a:extLst>
          </p:cNvPr>
          <p:cNvSpPr/>
          <p:nvPr/>
        </p:nvSpPr>
        <p:spPr bwMode="auto">
          <a:xfrm>
            <a:off x="2401824" y="4974336"/>
            <a:ext cx="420624" cy="420624"/>
          </a:xfrm>
          <a:prstGeom prst="ellipse">
            <a:avLst/>
          </a:prstGeom>
          <a:noFill/>
          <a:ln w="28575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C7F69A-E6A3-4F38-8832-9D37C235F67F}"/>
              </a:ext>
            </a:extLst>
          </p:cNvPr>
          <p:cNvSpPr txBox="1"/>
          <p:nvPr/>
        </p:nvSpPr>
        <p:spPr>
          <a:xfrm>
            <a:off x="4480560" y="4296197"/>
            <a:ext cx="11658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u="none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just below threshold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6532928-D985-4374-BF7D-C5F8399C7A61}"/>
              </a:ext>
            </a:extLst>
          </p:cNvPr>
          <p:cNvCxnSpPr>
            <a:cxnSpLocks/>
            <a:endCxn id="5" idx="0"/>
          </p:cNvCxnSpPr>
          <p:nvPr/>
        </p:nvCxnSpPr>
        <p:spPr bwMode="auto">
          <a:xfrm flipH="1">
            <a:off x="2612136" y="4702248"/>
            <a:ext cx="2069592" cy="27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C00CC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B7AE3AB-BE02-458E-87AD-2696B4FF6459}"/>
              </a:ext>
            </a:extLst>
          </p:cNvPr>
          <p:cNvCxnSpPr>
            <a:cxnSpLocks/>
            <a:endCxn id="2" idx="0"/>
          </p:cNvCxnSpPr>
          <p:nvPr/>
        </p:nvCxnSpPr>
        <p:spPr bwMode="auto">
          <a:xfrm flipH="1">
            <a:off x="4462272" y="4702248"/>
            <a:ext cx="210312" cy="27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C00CC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BED6C63D-5605-488F-8129-A9293E6F8780}"/>
              </a:ext>
            </a:extLst>
          </p:cNvPr>
          <p:cNvSpPr/>
          <p:nvPr/>
        </p:nvSpPr>
        <p:spPr bwMode="auto">
          <a:xfrm>
            <a:off x="7337683" y="5099575"/>
            <a:ext cx="420624" cy="420624"/>
          </a:xfrm>
          <a:prstGeom prst="ellipse">
            <a:avLst/>
          </a:prstGeom>
          <a:noFill/>
          <a:ln w="28575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E55DA40-B6FB-4260-9990-D637E5F2A4EF}"/>
              </a:ext>
            </a:extLst>
          </p:cNvPr>
          <p:cNvCxnSpPr>
            <a:cxnSpLocks/>
            <a:endCxn id="17" idx="0"/>
          </p:cNvCxnSpPr>
          <p:nvPr/>
        </p:nvCxnSpPr>
        <p:spPr bwMode="auto">
          <a:xfrm>
            <a:off x="4672584" y="4719054"/>
            <a:ext cx="2875411" cy="3805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C00CC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64677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DDB2E7-C252-4042-B798-7FAC7D17D2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  <a:p>
            <a:pPr>
              <a:defRPr/>
            </a:pPr>
            <a:fld id="{FC96386F-C149-48D8-92C5-2CFDBA85534B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243170-620A-433E-97BD-2D40F3E4F6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455" t="28445" r="18587" b="41689"/>
          <a:stretch/>
        </p:blipFill>
        <p:spPr>
          <a:xfrm>
            <a:off x="449946" y="364819"/>
            <a:ext cx="8244107" cy="6128362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5E1492F5-8E7A-4E1D-B988-215CEA1DBA2F}"/>
              </a:ext>
            </a:extLst>
          </p:cNvPr>
          <p:cNvSpPr/>
          <p:nvPr/>
        </p:nvSpPr>
        <p:spPr bwMode="auto">
          <a:xfrm>
            <a:off x="5784920" y="4416552"/>
            <a:ext cx="420624" cy="420624"/>
          </a:xfrm>
          <a:prstGeom prst="ellipse">
            <a:avLst/>
          </a:prstGeom>
          <a:noFill/>
          <a:ln w="28575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9D2CA2-2A3C-4FEC-A71C-C7CBF124ECEB}"/>
              </a:ext>
            </a:extLst>
          </p:cNvPr>
          <p:cNvSpPr/>
          <p:nvPr/>
        </p:nvSpPr>
        <p:spPr bwMode="auto">
          <a:xfrm>
            <a:off x="2584704" y="4296197"/>
            <a:ext cx="420624" cy="882289"/>
          </a:xfrm>
          <a:prstGeom prst="ellipse">
            <a:avLst/>
          </a:prstGeom>
          <a:noFill/>
          <a:ln w="28575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C7F69A-E6A3-4F38-8832-9D37C235F67F}"/>
              </a:ext>
            </a:extLst>
          </p:cNvPr>
          <p:cNvSpPr txBox="1"/>
          <p:nvPr/>
        </p:nvSpPr>
        <p:spPr>
          <a:xfrm>
            <a:off x="4398264" y="2557641"/>
            <a:ext cx="1165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u="none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leads and lags between events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6532928-D985-4374-BF7D-C5F8399C7A61}"/>
              </a:ext>
            </a:extLst>
          </p:cNvPr>
          <p:cNvCxnSpPr>
            <a:cxnSpLocks/>
            <a:stCxn id="6" idx="2"/>
            <a:endCxn id="5" idx="0"/>
          </p:cNvCxnSpPr>
          <p:nvPr/>
        </p:nvCxnSpPr>
        <p:spPr bwMode="auto">
          <a:xfrm flipH="1">
            <a:off x="2795016" y="3203972"/>
            <a:ext cx="2186178" cy="109222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C00CC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B7AE3AB-BE02-458E-87AD-2696B4FF6459}"/>
              </a:ext>
            </a:extLst>
          </p:cNvPr>
          <p:cNvCxnSpPr>
            <a:cxnSpLocks/>
            <a:stCxn id="6" idx="2"/>
            <a:endCxn id="2" idx="0"/>
          </p:cNvCxnSpPr>
          <p:nvPr/>
        </p:nvCxnSpPr>
        <p:spPr bwMode="auto">
          <a:xfrm>
            <a:off x="4981194" y="3203972"/>
            <a:ext cx="1014038" cy="12125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C00CC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0577D299-D92F-435C-84A3-9ACB4F89352B}"/>
              </a:ext>
            </a:extLst>
          </p:cNvPr>
          <p:cNvSpPr/>
          <p:nvPr/>
        </p:nvSpPr>
        <p:spPr bwMode="auto">
          <a:xfrm>
            <a:off x="1872615" y="3684290"/>
            <a:ext cx="420624" cy="1308334"/>
          </a:xfrm>
          <a:prstGeom prst="ellipse">
            <a:avLst/>
          </a:prstGeom>
          <a:noFill/>
          <a:ln w="28575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7CEC5E2-D9F0-40C7-A5EF-49D7252E7CB7}"/>
              </a:ext>
            </a:extLst>
          </p:cNvPr>
          <p:cNvCxnSpPr>
            <a:cxnSpLocks/>
            <a:stCxn id="6" idx="2"/>
            <a:endCxn id="15" idx="0"/>
          </p:cNvCxnSpPr>
          <p:nvPr/>
        </p:nvCxnSpPr>
        <p:spPr bwMode="auto">
          <a:xfrm flipH="1">
            <a:off x="2082927" y="3203972"/>
            <a:ext cx="2898267" cy="4803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C00CC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609911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DD892-A0BF-4ED2-8C3E-2A6275ABB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Method for choosing events is interesting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30574-F94D-4923-A972-B93D4B7CC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600" dirty="0"/>
          </a:p>
          <a:p>
            <a:r>
              <a:rPr lang="en-US" sz="1600" dirty="0"/>
              <a:t>Would be nice to see some validation exercises</a:t>
            </a:r>
          </a:p>
          <a:p>
            <a:pPr lvl="1"/>
            <a:r>
              <a:rPr lang="en-US" sz="1600" dirty="0"/>
              <a:t>Other search terms (e.g., “costs of trade war”, “…investment”)?</a:t>
            </a:r>
          </a:p>
          <a:p>
            <a:pPr lvl="1"/>
            <a:r>
              <a:rPr lang="en-US" sz="1600" dirty="0"/>
              <a:t>Correlation between estimated investment response and search intensity?</a:t>
            </a:r>
          </a:p>
          <a:p>
            <a:pPr lvl="1"/>
            <a:r>
              <a:rPr lang="en-US" sz="1600" dirty="0"/>
              <a:t>Reporting of type 1 and 2 errors, e.g., policy change with no spike? Interpretation?</a:t>
            </a:r>
          </a:p>
          <a:p>
            <a:pPr lvl="1"/>
            <a:r>
              <a:rPr lang="en-US" sz="1600" dirty="0"/>
              <a:t>Benchmark for how investment responds to abnormal returns in general?</a:t>
            </a:r>
          </a:p>
          <a:p>
            <a:endParaRPr lang="en-US" sz="1600" dirty="0"/>
          </a:p>
          <a:p>
            <a:r>
              <a:rPr lang="en-US" sz="1600" dirty="0"/>
              <a:t>More broadly</a:t>
            </a:r>
          </a:p>
          <a:p>
            <a:pPr lvl="1"/>
            <a:r>
              <a:rPr lang="en-US" sz="1600" dirty="0"/>
              <a:t>Do these events also signal non-trade information, e.g., Navarro’s strength?</a:t>
            </a:r>
          </a:p>
          <a:p>
            <a:pPr lvl="1"/>
            <a:r>
              <a:rPr lang="en-US" sz="1600" dirty="0"/>
              <a:t>Are searches the cause or consequence of stock price movements?</a:t>
            </a:r>
          </a:p>
          <a:p>
            <a:pPr lvl="1"/>
            <a:r>
              <a:rPr lang="en-US" sz="1600" dirty="0"/>
              <a:t>How to account for investors’ learning about firms’ exposure between events?</a:t>
            </a:r>
          </a:p>
          <a:p>
            <a:pPr lvl="1"/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4BC5E6-EC69-4014-B610-12AAE185D3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  <a:p>
            <a:pPr>
              <a:defRPr/>
            </a:pPr>
            <a:fld id="{FC96386F-C149-48D8-92C5-2CFDBA85534B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F145C2-4DA8-43BA-B904-3653566FCB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455" t="28445" r="18587" b="41689"/>
          <a:stretch/>
        </p:blipFill>
        <p:spPr>
          <a:xfrm>
            <a:off x="3321023" y="4504599"/>
            <a:ext cx="2492429" cy="1852779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6347602-319C-408C-BD90-AD6AE02549CA}"/>
              </a:ext>
            </a:extLst>
          </p:cNvPr>
          <p:cNvCxnSpPr/>
          <p:nvPr/>
        </p:nvCxnSpPr>
        <p:spPr bwMode="auto">
          <a:xfrm>
            <a:off x="3811509" y="5323438"/>
            <a:ext cx="1792586" cy="54320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C00CC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255557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F52FB-D100-4081-98EE-DE7994BE5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Abnormal return assumptions need more discussion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DA5047-8FD7-4B43-A761-0E1FD3EF350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1500" dirty="0"/>
                  <a:t>Standard event study setup: firm’s return has </a:t>
                </a:r>
                <a:r>
                  <a:rPr lang="en-US" sz="1500" dirty="0">
                    <a:solidFill>
                      <a:srgbClr val="00B0F0"/>
                    </a:solidFill>
                  </a:rPr>
                  <a:t>expected normal</a:t>
                </a:r>
                <a:r>
                  <a:rPr lang="en-US" sz="1500" dirty="0"/>
                  <a:t> and </a:t>
                </a:r>
                <a:r>
                  <a:rPr lang="en-US" sz="1500" dirty="0">
                    <a:solidFill>
                      <a:srgbClr val="00B050"/>
                    </a:solidFill>
                  </a:rPr>
                  <a:t>abnormal</a:t>
                </a:r>
                <a:r>
                  <a:rPr lang="en-US" sz="1500" dirty="0"/>
                  <a:t> components</a:t>
                </a:r>
                <a:endParaRPr lang="en-US" sz="1500" dirty="0">
                  <a:solidFill>
                    <a:schemeClr val="bg1">
                      <a:lumMod val="65000"/>
                    </a:schemeClr>
                  </a:solidFill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  <m:r>
                        <a:rPr lang="en-US" sz="15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5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15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sSub>
                        <m:sSubPr>
                          <m:ctrlPr>
                            <a:rPr lang="en-US" sz="15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5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  <m:r>
                        <a:rPr lang="en-US" sz="15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  <m:r>
                        <a:rPr lang="en-US" sz="150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5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5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en-US" sz="15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</m:oMath>
                  </m:oMathPara>
                </a14:m>
                <a:endParaRPr lang="en-US" sz="1500" i="1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  <m:r>
                        <a:rPr lang="en-US" sz="15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5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15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1500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5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5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5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sz="15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15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5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15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5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en-US" sz="15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</m:oMath>
                  </m:oMathPara>
                </a14:m>
                <a:endParaRPr lang="en-US" sz="1500" i="1" dirty="0"/>
              </a:p>
              <a:p>
                <a:pPr marL="0" indent="0" algn="ctr">
                  <a:buNone/>
                </a:pPr>
                <a:endParaRPr lang="en-US" sz="1500" dirty="0"/>
              </a:p>
              <a:p>
                <a:pPr>
                  <a:buFont typeface="Arial" panose="020B0604020202020204" pitchFamily="34" charset="0"/>
                  <a:buChar char="•"/>
                </a:pPr>
                <a:endParaRPr lang="en-US" sz="1500" dirty="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1500" dirty="0"/>
                  <a:t>In principle, </a:t>
                </a:r>
                <a:r>
                  <a:rPr lang="en-US" sz="1500" dirty="0">
                    <a:solidFill>
                      <a:srgbClr val="00B0F0"/>
                    </a:solidFill>
                  </a:rPr>
                  <a:t>factors</a:t>
                </a:r>
                <a:r>
                  <a:rPr lang="en-US" sz="1500" dirty="0"/>
                  <a:t> capture </a:t>
                </a:r>
                <a:r>
                  <a:rPr lang="en-US" sz="1500" dirty="0">
                    <a:solidFill>
                      <a:srgbClr val="CC6600"/>
                    </a:solidFill>
                  </a:rPr>
                  <a:t>other info </a:t>
                </a:r>
                <a:r>
                  <a:rPr lang="en-US" sz="1500" dirty="0">
                    <a:solidFill>
                      <a:schemeClr val="accent6"/>
                    </a:solidFill>
                  </a:rPr>
                  <a:t>as well as </a:t>
                </a:r>
                <a:r>
                  <a:rPr lang="en-US" sz="1500" dirty="0">
                    <a:solidFill>
                      <a:srgbClr val="CC00CC"/>
                    </a:solidFill>
                  </a:rPr>
                  <a:t>event info</a:t>
                </a:r>
                <a:r>
                  <a:rPr lang="en-US" sz="1500" dirty="0"/>
                  <a:t> and </a:t>
                </a:r>
                <a:r>
                  <a:rPr lang="en-US" sz="1500" dirty="0">
                    <a:solidFill>
                      <a:schemeClr val="accent6"/>
                    </a:solidFill>
                  </a:rPr>
                  <a:t>(e.g., Fed policy, u-rate)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en-US" sz="15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  <m:r>
                        <a:rPr lang="en-US" sz="1500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5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  <m:r>
                        <a:rPr lang="en-US" sz="15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5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5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5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15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15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15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5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sz="15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15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Sup>
                            <m:sSubSupPr>
                              <m:ctrlPr>
                                <a:rPr lang="en-US" sz="1500" i="1" smtClean="0">
                                  <a:solidFill>
                                    <a:srgbClr val="CC66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500" i="1">
                                  <a:solidFill>
                                    <a:srgbClr val="CC660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1500" i="1">
                                  <a:solidFill>
                                    <a:srgbClr val="CC66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r>
                                <a:rPr lang="en-US" sz="1500" b="0" i="1" smtClean="0">
                                  <a:solidFill>
                                    <a:srgbClr val="CC6600"/>
                                  </a:solidFill>
                                  <a:latin typeface="Cambria Math" panose="02040503050406030204" pitchFamily="18" charset="0"/>
                                </a:rPr>
                                <m:t>𝑂𝑡h𝑒𝑟</m:t>
                              </m:r>
                            </m:sup>
                          </m:sSubSup>
                          <m:r>
                            <a:rPr lang="en-US" sz="15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1500" i="1" smtClean="0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500" i="1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1500" i="1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r>
                                <a:rPr lang="en-US" sz="1500" i="1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</a:rPr>
                                <m:t>𝐸𝑣𝑒𝑛𝑡</m:t>
                              </m:r>
                            </m:sup>
                          </m:sSubSup>
                          <m:r>
                            <a:rPr lang="en-US" sz="15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US" sz="1500" i="1" dirty="0"/>
                            <m:t> </m:t>
                          </m:r>
                        </m:e>
                      </m:d>
                    </m:oMath>
                  </m:oMathPara>
                </a14:m>
                <a:endParaRPr lang="en-US" sz="1500" dirty="0"/>
              </a:p>
              <a:p>
                <a:endParaRPr lang="en-US" sz="1500" dirty="0"/>
              </a:p>
              <a:p>
                <a:r>
                  <a:rPr lang="en-US" sz="1500" dirty="0"/>
                  <a:t>If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𝐸𝑣𝑒𝑛𝑡</m:t>
                        </m:r>
                      </m:sup>
                    </m:sSubSup>
                    <m:r>
                      <a:rPr lang="en-US" sz="1500" i="1">
                        <a:solidFill>
                          <a:srgbClr val="CC00CC"/>
                        </a:solidFill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sz="1500" dirty="0"/>
                  <a:t>, some of the impact of the event is removed from abnormal returns </a:t>
                </a:r>
              </a:p>
              <a:p>
                <a:pPr lvl="1"/>
                <a:r>
                  <a:rPr lang="en-US" sz="1500" dirty="0"/>
                  <a:t>So, abnormal returns are </a:t>
                </a:r>
                <a:r>
                  <a:rPr lang="en-US" sz="1500" i="1" dirty="0"/>
                  <a:t>relative to the factors </a:t>
                </a:r>
                <a:r>
                  <a:rPr lang="en-US" sz="1500" dirty="0"/>
                  <a:t>unless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n-US" sz="1500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sz="1500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  <m: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𝐸𝑣𝑒𝑛𝑡</m:t>
                        </m:r>
                      </m:sup>
                    </m:sSubSup>
                  </m:oMath>
                </a14:m>
                <a:r>
                  <a:rPr lang="en-US" sz="1500" dirty="0"/>
                  <a:t> is not added back</a:t>
                </a:r>
              </a:p>
              <a:p>
                <a:pPr lvl="1"/>
                <a:r>
                  <a:rPr lang="en-US" sz="1500" dirty="0"/>
                  <a:t>Hard to defend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𝐸𝑣𝑒𝑛𝑡</m:t>
                        </m:r>
                      </m:sup>
                    </m:sSubSup>
                    <m:r>
                      <a:rPr lang="en-US" sz="1500" i="1">
                        <a:solidFill>
                          <a:srgbClr val="CC00CC"/>
                        </a:solidFill>
                        <a:latin typeface="Cambria Math" panose="02040503050406030204" pitchFamily="18" charset="0"/>
                      </a:rPr>
                      <m:t>≠0 </m:t>
                    </m:r>
                  </m:oMath>
                </a14:m>
                <a:r>
                  <a:rPr lang="en-US" sz="1500" dirty="0"/>
                  <a:t>, as China policies likely have GE effects (wages, F/X) </a:t>
                </a:r>
              </a:p>
              <a:p>
                <a:endParaRPr lang="en-US" sz="1500" dirty="0"/>
              </a:p>
              <a:p>
                <a:r>
                  <a:rPr lang="en-US" sz="1500" dirty="0"/>
                  <a:t>What do authors do here? </a:t>
                </a:r>
              </a:p>
              <a:p>
                <a:pPr lvl="1"/>
                <a:r>
                  <a:rPr lang="en-US" sz="1500" dirty="0"/>
                  <a:t>Assume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500" i="1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1500" i="1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sz="1500" b="0" i="1" smtClean="0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</a:rPr>
                          <m:t>𝑂𝑡h𝑒𝑟</m:t>
                        </m:r>
                      </m:sup>
                    </m:sSubSup>
                    <m:r>
                      <a:rPr lang="en-US" sz="1500" b="0" i="1" smtClean="0">
                        <a:solidFill>
                          <a:srgbClr val="CC66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1500" b="0" dirty="0">
                    <a:solidFill>
                      <a:schemeClr val="accent6"/>
                    </a:solidFill>
                  </a:rPr>
                  <a:t>, so that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n-US" sz="1500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sz="1500" i="1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  <m: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𝐸𝑣𝑒𝑛𝑡</m:t>
                        </m:r>
                      </m:sup>
                    </m:sSubSup>
                    <m:r>
                      <a:rPr lang="en-US" sz="1500" b="0" i="0" smtClean="0">
                        <a:solidFill>
                          <a:srgbClr val="CC00CC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500" dirty="0"/>
                  <a:t> is known and can be added back</a:t>
                </a:r>
              </a:p>
              <a:p>
                <a:pPr lvl="1"/>
                <a:r>
                  <a:rPr lang="en-US" sz="1500" dirty="0"/>
                  <a:t>But lack of other shocks during windows is implausible, especially for long windows</a:t>
                </a:r>
              </a:p>
              <a:p>
                <a:endParaRPr lang="en-US" sz="1500" dirty="0"/>
              </a:p>
              <a:p>
                <a:r>
                  <a:rPr lang="en-US" sz="1500" dirty="0">
                    <a:solidFill>
                      <a:schemeClr val="accent6"/>
                    </a:solidFill>
                  </a:rPr>
                  <a:t>Solution?</a:t>
                </a:r>
              </a:p>
              <a:p>
                <a:pPr lvl="1"/>
                <a:r>
                  <a:rPr lang="en-US" sz="1500" dirty="0"/>
                  <a:t>Use very narrow (minute-level) windows? </a:t>
                </a:r>
              </a:p>
              <a:p>
                <a:pPr lvl="1"/>
                <a:r>
                  <a:rPr lang="en-US" sz="1500" dirty="0">
                    <a:solidFill>
                      <a:srgbClr val="0000FF"/>
                    </a:solidFill>
                  </a:rPr>
                  <a:t>Greenland et al. (2019): </a:t>
                </a:r>
                <a:r>
                  <a:rPr lang="en-US" sz="1500" dirty="0"/>
                  <a:t> assume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500" i="1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1500" i="1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sz="1500" b="0" i="1" smtClean="0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</a:rPr>
                          <m:t>𝑂𝑡h𝑒𝑟</m:t>
                        </m:r>
                      </m:sup>
                    </m:sSubSup>
                    <m:r>
                      <a:rPr lang="en-US" sz="1500" b="0" i="1" smtClean="0">
                        <a:solidFill>
                          <a:srgbClr val="CC66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1500" i="1">
                        <a:solidFill>
                          <a:srgbClr val="CC6600"/>
                        </a:solidFill>
                        <a:latin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en-US" sz="1500" dirty="0"/>
                  <a:t>, adjust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n-US" sz="15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𝑓𝑡</m:t>
                        </m:r>
                      </m:sub>
                    </m:sSub>
                    <m:r>
                      <a:rPr lang="en-US" sz="15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500" dirty="0"/>
                  <a:t> with plausible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n-US" sz="1500" b="0" i="1" smtClean="0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500" b="0" i="1" smtClean="0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sz="1500" b="0" i="1" smtClean="0">
                                <a:solidFill>
                                  <a:srgbClr val="CC00CC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  <m: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sz="15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</a:rPr>
                          <m:t>𝐸𝑣𝑒𝑛𝑡</m:t>
                        </m:r>
                      </m:sup>
                    </m:sSubSup>
                  </m:oMath>
                </a14:m>
                <a:endParaRPr lang="en-US" sz="1500" dirty="0"/>
              </a:p>
              <a:p>
                <a:pPr lvl="1"/>
                <a:endParaRPr lang="en-US" sz="15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DA5047-8FD7-4B43-A761-0E1FD3EF35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17" t="-3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84C398-8E89-4E85-A92A-E220C7F8EC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  <a:p>
            <a:pPr>
              <a:defRPr/>
            </a:pPr>
            <a:fld id="{FC96386F-C149-48D8-92C5-2CFDBA85534B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5FD70F-7517-463B-941A-A31B9E8766B3}"/>
              </a:ext>
            </a:extLst>
          </p:cNvPr>
          <p:cNvSpPr txBox="1"/>
          <p:nvPr/>
        </p:nvSpPr>
        <p:spPr>
          <a:xfrm>
            <a:off x="3121419" y="2018213"/>
            <a:ext cx="287450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b="0" u="none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Factor Model, e.g., CAPM, where F=market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A9FF82C4-CC2F-4B4C-A05C-D907C05D64A0}"/>
              </a:ext>
            </a:extLst>
          </p:cNvPr>
          <p:cNvSpPr/>
          <p:nvPr/>
        </p:nvSpPr>
        <p:spPr bwMode="auto">
          <a:xfrm rot="16200000">
            <a:off x="4480404" y="1560173"/>
            <a:ext cx="157940" cy="839973"/>
          </a:xfrm>
          <a:prstGeom prst="leftBrace">
            <a:avLst/>
          </a:prstGeom>
          <a:noFill/>
          <a:ln w="127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99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1AC42-4BFC-46D6-B354-A019F8BC5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Definition of treatment is narrow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ED70EB-230B-420D-857E-BB95EB434D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1600" dirty="0"/>
                  <a:t>Add eq2 to eq1:</a:t>
                </a:r>
              </a:p>
              <a:p>
                <a:pPr marL="1714500" lvl="4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Sup>
                        <m:sSubSupPr>
                          <m:ctrlPr>
                            <a:rPr lang="en-US" sz="160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𝐴𝑙𝑙</m:t>
                          </m:r>
                          <m:r>
                            <a:rPr lang="en-US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𝐸𝑙𝑠𝑒</m:t>
                          </m:r>
                        </m:sup>
                      </m:sSubSup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𝐸𝑣𝑒𝑛𝑡</m:t>
                          </m:r>
                        </m:sup>
                      </m:sSubSup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</m:oMath>
                  </m:oMathPara>
                </a14:m>
                <a:endParaRPr lang="en-US" sz="1600" i="1" dirty="0"/>
              </a:p>
              <a:p>
                <a:pPr marL="1714500" lvl="4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Sup>
                        <m:sSubSup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𝐴𝑙𝑙</m:t>
                          </m:r>
                          <m:r>
                            <a:rPr lang="en-US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𝐸𝑙𝑠𝑒</m:t>
                          </m:r>
                        </m:sup>
                      </m:sSubSup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𝐸𝑣𝑒𝑛𝑡</m:t>
                          </m:r>
                        </m:sup>
                      </m:sSubSup>
                      <m:r>
                        <a:rPr lang="en-US" sz="16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6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6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16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sSub>
                        <m:sSubPr>
                          <m:ctrlPr>
                            <a:rPr lang="en-US" sz="16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sSubSup>
                        <m:sSubSupPr>
                          <m:ctrlP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sup>
                      </m:sSubSup>
                      <m:r>
                        <a:rPr lang="en-US" sz="16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𝜈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𝑓𝑡</m:t>
                          </m:r>
                        </m:sub>
                      </m:sSub>
                    </m:oMath>
                  </m:oMathPara>
                </a14:m>
                <a:endParaRPr lang="en-US" sz="1600" i="1" dirty="0"/>
              </a:p>
              <a:p>
                <a:pPr marL="0" indent="0" algn="ctr">
                  <a:buNone/>
                </a:pPr>
                <a:endParaRPr lang="en-US" sz="1600" dirty="0"/>
              </a:p>
              <a:p>
                <a:endParaRPr lang="en-US" sz="1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ED70EB-230B-420D-857E-BB95EB434D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9" t="-3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00AF8-F9EA-4AF6-8210-B38D90F39C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  <a:p>
            <a:pPr>
              <a:defRPr/>
            </a:pPr>
            <a:fld id="{FC96386F-C149-48D8-92C5-2CFDBA85534B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5C290F-80B9-416C-871D-788EE5595B1F}"/>
              </a:ext>
            </a:extLst>
          </p:cNvPr>
          <p:cNvSpPr txBox="1"/>
          <p:nvPr/>
        </p:nvSpPr>
        <p:spPr>
          <a:xfrm>
            <a:off x="4897521" y="2046718"/>
            <a:ext cx="116161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0" u="none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Impact of event on all firms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EB90CF8-5FFA-4F1C-A7B2-062FDEDA5D36}"/>
              </a:ext>
            </a:extLst>
          </p:cNvPr>
          <p:cNvCxnSpPr>
            <a:cxnSpLocks/>
          </p:cNvCxnSpPr>
          <p:nvPr/>
        </p:nvCxnSpPr>
        <p:spPr bwMode="auto">
          <a:xfrm>
            <a:off x="5478330" y="1903975"/>
            <a:ext cx="0" cy="17055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A440F96-9C06-4056-B5E5-2660FA1CF70C}"/>
              </a:ext>
            </a:extLst>
          </p:cNvPr>
          <p:cNvSpPr txBox="1"/>
          <p:nvPr/>
        </p:nvSpPr>
        <p:spPr>
          <a:xfrm>
            <a:off x="5682368" y="2370729"/>
            <a:ext cx="116161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0" u="none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Impact of event on treated firms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62DFE5D-E579-41BD-9DD3-043780FDB75C}"/>
              </a:ext>
            </a:extLst>
          </p:cNvPr>
          <p:cNvCxnSpPr>
            <a:cxnSpLocks/>
            <a:endCxn id="10" idx="0"/>
          </p:cNvCxnSpPr>
          <p:nvPr/>
        </p:nvCxnSpPr>
        <p:spPr bwMode="auto">
          <a:xfrm>
            <a:off x="6263177" y="1903975"/>
            <a:ext cx="0" cy="4667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AF19067-A6DF-4CB8-AB9D-102E0C344276}"/>
              </a:ext>
            </a:extLst>
          </p:cNvPr>
          <p:cNvSpPr txBox="1"/>
          <p:nvPr/>
        </p:nvSpPr>
        <p:spPr>
          <a:xfrm>
            <a:off x="6365506" y="2643286"/>
            <a:ext cx="11616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0" u="none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Noise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62DA1B5-59BB-4E07-BAFC-6EFC76D0785B}"/>
              </a:ext>
            </a:extLst>
          </p:cNvPr>
          <p:cNvCxnSpPr>
            <a:cxnSpLocks/>
            <a:endCxn id="12" idx="0"/>
          </p:cNvCxnSpPr>
          <p:nvPr/>
        </p:nvCxnSpPr>
        <p:spPr bwMode="auto">
          <a:xfrm>
            <a:off x="6946315" y="1905000"/>
            <a:ext cx="0" cy="73828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32204568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1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1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ctr">
          <a:defRPr sz="1600" b="0" u="none" dirty="0" smtClean="0">
            <a:solidFill>
              <a:srgbClr val="00B05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39313</TotalTime>
  <Words>1082</Words>
  <Application>Microsoft Office PowerPoint</Application>
  <PresentationFormat>On-screen Show (4:3)</PresentationFormat>
  <Paragraphs>170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Cambria Math</vt:lpstr>
      <vt:lpstr>Tahoma</vt:lpstr>
      <vt:lpstr>Default Design</vt:lpstr>
      <vt:lpstr>The Effect of the US-China Trade War on US Investment   July, 2020       Discussion by Peter K. Schott Yale School of Management &amp; NBER &amp; CEPR    </vt:lpstr>
      <vt:lpstr>Overview</vt:lpstr>
      <vt:lpstr>Comments</vt:lpstr>
      <vt:lpstr>Method for choosing events is interesting</vt:lpstr>
      <vt:lpstr>PowerPoint Presentation</vt:lpstr>
      <vt:lpstr>PowerPoint Presentation</vt:lpstr>
      <vt:lpstr>Method for choosing events is interesting</vt:lpstr>
      <vt:lpstr>Abnormal return assumptions need more discussion</vt:lpstr>
      <vt:lpstr>Definition of treatment is narrow</vt:lpstr>
      <vt:lpstr>Definition of treatment is narrow</vt:lpstr>
      <vt:lpstr>Minor comments (for authors)</vt:lpstr>
      <vt:lpstr>Wrap-up</vt:lpstr>
      <vt:lpstr>Thanks</vt:lpstr>
      <vt:lpstr>no time to discuss estimations / investment!</vt:lpstr>
      <vt:lpstr>Decomposition</vt:lpstr>
    </vt:vector>
  </TitlesOfParts>
  <Company>LSE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Multi-product Firms and Trade Liberalization</dc:title>
  <dc:creator>Peter K Schott</dc:creator>
  <cp:lastModifiedBy>Schott, Peter</cp:lastModifiedBy>
  <cp:revision>3051</cp:revision>
  <dcterms:created xsi:type="dcterms:W3CDTF">2003-07-31T10:15:55Z</dcterms:created>
  <dcterms:modified xsi:type="dcterms:W3CDTF">2020-07-06T15:54:38Z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PageLayout">
    <vt:lpwstr>Message</vt:lpwstr>
  </property>
</Properties>
</file>