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4" r:id="rId3"/>
    <p:sldId id="317" r:id="rId4"/>
    <p:sldId id="257" r:id="rId5"/>
    <p:sldId id="273" r:id="rId6"/>
    <p:sldId id="318" r:id="rId7"/>
    <p:sldId id="326" r:id="rId8"/>
    <p:sldId id="293" r:id="rId9"/>
    <p:sldId id="261" r:id="rId10"/>
    <p:sldId id="305" r:id="rId11"/>
    <p:sldId id="260" r:id="rId12"/>
    <p:sldId id="259" r:id="rId13"/>
    <p:sldId id="262" r:id="rId14"/>
    <p:sldId id="320" r:id="rId15"/>
    <p:sldId id="319" r:id="rId16"/>
    <p:sldId id="321" r:id="rId17"/>
    <p:sldId id="322" r:id="rId18"/>
    <p:sldId id="299" r:id="rId19"/>
    <p:sldId id="300" r:id="rId20"/>
    <p:sldId id="274" r:id="rId21"/>
    <p:sldId id="323" r:id="rId22"/>
    <p:sldId id="308" r:id="rId23"/>
    <p:sldId id="327" r:id="rId24"/>
    <p:sldId id="328" r:id="rId25"/>
    <p:sldId id="329" r:id="rId26"/>
    <p:sldId id="316" r:id="rId27"/>
    <p:sldId id="312" r:id="rId28"/>
    <p:sldId id="314" r:id="rId29"/>
    <p:sldId id="325" r:id="rId30"/>
    <p:sldId id="313" r:id="rId31"/>
    <p:sldId id="330" r:id="rId32"/>
    <p:sldId id="271"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9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image" Target="../media/image2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E7A85-EEBE-4121-91F6-15A59982D0AF}" type="datetimeFigureOut">
              <a:rPr lang="en-US" smtClean="0"/>
              <a:t>7/19/2020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DA5F2-CF6E-4F47-9092-2997BA9A954E}" type="slidenum">
              <a:rPr lang="en-US" smtClean="0"/>
              <a:t>‹#›</a:t>
            </a:fld>
            <a:endParaRPr lang="en-US"/>
          </a:p>
        </p:txBody>
      </p:sp>
    </p:spTree>
    <p:extLst>
      <p:ext uri="{BB962C8B-B14F-4D97-AF65-F5344CB8AC3E}">
        <p14:creationId xmlns:p14="http://schemas.microsoft.com/office/powerpoint/2010/main" val="130048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2" descr="X:\Groups\CEPR\CEPR_Admin\Communications\Logos\CEPR Logos\CEPR_Logo_3Color.png">
            <a:extLst>
              <a:ext uri="{FF2B5EF4-FFF2-40B4-BE49-F238E27FC236}">
                <a16:creationId xmlns:a16="http://schemas.microsoft.com/office/drawing/2014/main" id="{5D00EBE3-7539-43CD-B165-C9C64617C63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322083"/>
            <a:ext cx="2571969" cy="27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89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0B680A-E165-4D42-920C-0436F048AD2E}"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FCAE-37F8-4FE3-9FB0-F4C2C3D2FD03}" type="slidenum">
              <a:rPr lang="en-US" smtClean="0"/>
              <a:t>‹#›</a:t>
            </a:fld>
            <a:endParaRPr lang="en-US"/>
          </a:p>
        </p:txBody>
      </p:sp>
    </p:spTree>
    <p:extLst>
      <p:ext uri="{BB962C8B-B14F-4D97-AF65-F5344CB8AC3E}">
        <p14:creationId xmlns:p14="http://schemas.microsoft.com/office/powerpoint/2010/main" val="216796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0B680A-E165-4D42-920C-0436F048AD2E}"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FCAE-37F8-4FE3-9FB0-F4C2C3D2FD03}" type="slidenum">
              <a:rPr lang="en-US" smtClean="0"/>
              <a:t>‹#›</a:t>
            </a:fld>
            <a:endParaRPr lang="en-US"/>
          </a:p>
        </p:txBody>
      </p:sp>
    </p:spTree>
    <p:extLst>
      <p:ext uri="{BB962C8B-B14F-4D97-AF65-F5344CB8AC3E}">
        <p14:creationId xmlns:p14="http://schemas.microsoft.com/office/powerpoint/2010/main" val="35156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0B680A-E165-4D42-920C-0436F048AD2E}"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FCAE-37F8-4FE3-9FB0-F4C2C3D2FD03}" type="slidenum">
              <a:rPr lang="en-US" smtClean="0"/>
              <a:t>‹#›</a:t>
            </a:fld>
            <a:endParaRPr lang="en-US"/>
          </a:p>
        </p:txBody>
      </p:sp>
    </p:spTree>
    <p:extLst>
      <p:ext uri="{BB962C8B-B14F-4D97-AF65-F5344CB8AC3E}">
        <p14:creationId xmlns:p14="http://schemas.microsoft.com/office/powerpoint/2010/main" val="52810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0B680A-E165-4D42-920C-0436F048AD2E}" type="datetimeFigureOut">
              <a:rPr lang="en-US" smtClean="0"/>
              <a:t>7/19/2020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FCAE-37F8-4FE3-9FB0-F4C2C3D2FD03}" type="slidenum">
              <a:rPr lang="en-US" smtClean="0"/>
              <a:t>‹#›</a:t>
            </a:fld>
            <a:endParaRPr lang="en-US"/>
          </a:p>
        </p:txBody>
      </p:sp>
    </p:spTree>
    <p:extLst>
      <p:ext uri="{BB962C8B-B14F-4D97-AF65-F5344CB8AC3E}">
        <p14:creationId xmlns:p14="http://schemas.microsoft.com/office/powerpoint/2010/main" val="116885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0B680A-E165-4D42-920C-0436F048AD2E}"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CFCAE-37F8-4FE3-9FB0-F4C2C3D2FD03}" type="slidenum">
              <a:rPr lang="en-US" smtClean="0"/>
              <a:t>‹#›</a:t>
            </a:fld>
            <a:endParaRPr lang="en-US"/>
          </a:p>
        </p:txBody>
      </p:sp>
    </p:spTree>
    <p:extLst>
      <p:ext uri="{BB962C8B-B14F-4D97-AF65-F5344CB8AC3E}">
        <p14:creationId xmlns:p14="http://schemas.microsoft.com/office/powerpoint/2010/main" val="281539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0B680A-E165-4D42-920C-0436F048AD2E}" type="datetimeFigureOut">
              <a:rPr lang="en-US" smtClean="0"/>
              <a:t>7/19/2020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CFCAE-37F8-4FE3-9FB0-F4C2C3D2FD03}" type="slidenum">
              <a:rPr lang="en-US" smtClean="0"/>
              <a:t>‹#›</a:t>
            </a:fld>
            <a:endParaRPr lang="en-US"/>
          </a:p>
        </p:txBody>
      </p:sp>
    </p:spTree>
    <p:extLst>
      <p:ext uri="{BB962C8B-B14F-4D97-AF65-F5344CB8AC3E}">
        <p14:creationId xmlns:p14="http://schemas.microsoft.com/office/powerpoint/2010/main" val="48909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0B680A-E165-4D42-920C-0436F048AD2E}" type="datetimeFigureOut">
              <a:rPr lang="en-US" smtClean="0"/>
              <a:t>7/19/2020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CFCAE-37F8-4FE3-9FB0-F4C2C3D2FD03}" type="slidenum">
              <a:rPr lang="en-US" smtClean="0"/>
              <a:t>‹#›</a:t>
            </a:fld>
            <a:endParaRPr lang="en-US"/>
          </a:p>
        </p:txBody>
      </p:sp>
    </p:spTree>
    <p:extLst>
      <p:ext uri="{BB962C8B-B14F-4D97-AF65-F5344CB8AC3E}">
        <p14:creationId xmlns:p14="http://schemas.microsoft.com/office/powerpoint/2010/main" val="313029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B680A-E165-4D42-920C-0436F048AD2E}" type="datetimeFigureOut">
              <a:rPr lang="en-US" smtClean="0"/>
              <a:t>7/19/2020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CFCAE-37F8-4FE3-9FB0-F4C2C3D2FD03}" type="slidenum">
              <a:rPr lang="en-US" smtClean="0"/>
              <a:t>‹#›</a:t>
            </a:fld>
            <a:endParaRPr lang="en-US"/>
          </a:p>
        </p:txBody>
      </p:sp>
    </p:spTree>
    <p:extLst>
      <p:ext uri="{BB962C8B-B14F-4D97-AF65-F5344CB8AC3E}">
        <p14:creationId xmlns:p14="http://schemas.microsoft.com/office/powerpoint/2010/main" val="306670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0B680A-E165-4D42-920C-0436F048AD2E}"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CFCAE-37F8-4FE3-9FB0-F4C2C3D2FD03}" type="slidenum">
              <a:rPr lang="en-US" smtClean="0"/>
              <a:t>‹#›</a:t>
            </a:fld>
            <a:endParaRPr lang="en-US"/>
          </a:p>
        </p:txBody>
      </p:sp>
    </p:spTree>
    <p:extLst>
      <p:ext uri="{BB962C8B-B14F-4D97-AF65-F5344CB8AC3E}">
        <p14:creationId xmlns:p14="http://schemas.microsoft.com/office/powerpoint/2010/main" val="38433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0B680A-E165-4D42-920C-0436F048AD2E}" type="datetimeFigureOut">
              <a:rPr lang="en-US" smtClean="0"/>
              <a:t>7/19/2020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CFCAE-37F8-4FE3-9FB0-F4C2C3D2FD03}" type="slidenum">
              <a:rPr lang="en-US" smtClean="0"/>
              <a:t>‹#›</a:t>
            </a:fld>
            <a:endParaRPr lang="en-US"/>
          </a:p>
        </p:txBody>
      </p:sp>
    </p:spTree>
    <p:extLst>
      <p:ext uri="{BB962C8B-B14F-4D97-AF65-F5344CB8AC3E}">
        <p14:creationId xmlns:p14="http://schemas.microsoft.com/office/powerpoint/2010/main" val="846875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B680A-E165-4D42-920C-0436F048AD2E}" type="datetimeFigureOut">
              <a:rPr lang="en-US" smtClean="0"/>
              <a:t>7/19/2020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CFCAE-37F8-4FE3-9FB0-F4C2C3D2FD03}" type="slidenum">
              <a:rPr lang="en-US" smtClean="0"/>
              <a:t>‹#›</a:t>
            </a:fld>
            <a:endParaRPr lang="en-US"/>
          </a:p>
        </p:txBody>
      </p:sp>
    </p:spTree>
    <p:extLst>
      <p:ext uri="{BB962C8B-B14F-4D97-AF65-F5344CB8AC3E}">
        <p14:creationId xmlns:p14="http://schemas.microsoft.com/office/powerpoint/2010/main" val="3000883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116" y="665163"/>
            <a:ext cx="10845210" cy="2387600"/>
          </a:xfrm>
        </p:spPr>
        <p:txBody>
          <a:bodyPr>
            <a:normAutofit/>
          </a:bodyPr>
          <a:lstStyle/>
          <a:p>
            <a:r>
              <a:rPr lang="en-US" sz="4800" b="1" dirty="0">
                <a:solidFill>
                  <a:srgbClr val="C00000"/>
                </a:solidFill>
                <a:latin typeface="+mn-lt"/>
              </a:rPr>
              <a:t>Have Income-Based Achievement Gaps </a:t>
            </a:r>
            <a:br>
              <a:rPr lang="en-US" sz="4800" b="1" dirty="0">
                <a:solidFill>
                  <a:srgbClr val="C00000"/>
                </a:solidFill>
                <a:latin typeface="+mn-lt"/>
              </a:rPr>
            </a:br>
            <a:r>
              <a:rPr lang="en-US" sz="4800" b="1" dirty="0">
                <a:solidFill>
                  <a:srgbClr val="C00000"/>
                </a:solidFill>
                <a:latin typeface="+mn-lt"/>
              </a:rPr>
              <a:t>Widened or Narrowed?</a:t>
            </a:r>
          </a:p>
        </p:txBody>
      </p:sp>
      <p:sp>
        <p:nvSpPr>
          <p:cNvPr id="3" name="Subtitle 2"/>
          <p:cNvSpPr>
            <a:spLocks noGrp="1"/>
          </p:cNvSpPr>
          <p:nvPr>
            <p:ph type="subTitle" idx="1"/>
          </p:nvPr>
        </p:nvSpPr>
        <p:spPr>
          <a:xfrm>
            <a:off x="1524000" y="3729628"/>
            <a:ext cx="9144000" cy="1655762"/>
          </a:xfrm>
        </p:spPr>
        <p:txBody>
          <a:bodyPr>
            <a:normAutofit fontScale="77500" lnSpcReduction="20000"/>
          </a:bodyPr>
          <a:lstStyle/>
          <a:p>
            <a:r>
              <a:rPr lang="en-US" dirty="0" err="1"/>
              <a:t>Shirin</a:t>
            </a:r>
            <a:r>
              <a:rPr lang="en-US" dirty="0"/>
              <a:t> </a:t>
            </a:r>
            <a:r>
              <a:rPr lang="en-US" dirty="0" err="1"/>
              <a:t>Hashim</a:t>
            </a:r>
            <a:r>
              <a:rPr lang="en-US" dirty="0"/>
              <a:t>, Thomas J. Kane, Thomas Kelley-Kemple, Mary Laski </a:t>
            </a:r>
          </a:p>
          <a:p>
            <a:r>
              <a:rPr lang="en-US" dirty="0"/>
              <a:t>and Douglas O. </a:t>
            </a:r>
            <a:r>
              <a:rPr lang="en-US" dirty="0" err="1"/>
              <a:t>Staiger</a:t>
            </a:r>
            <a:endParaRPr lang="en-US" dirty="0"/>
          </a:p>
          <a:p>
            <a:endParaRPr lang="en-US" dirty="0"/>
          </a:p>
          <a:p>
            <a:r>
              <a:rPr lang="en-US" dirty="0"/>
              <a:t>NBER Summer Institute</a:t>
            </a:r>
          </a:p>
          <a:p>
            <a:r>
              <a:rPr lang="en-US" dirty="0"/>
              <a:t>July 22, 2020</a:t>
            </a:r>
          </a:p>
        </p:txBody>
      </p:sp>
    </p:spTree>
    <p:extLst>
      <p:ext uri="{BB962C8B-B14F-4D97-AF65-F5344CB8AC3E}">
        <p14:creationId xmlns:p14="http://schemas.microsoft.com/office/powerpoint/2010/main" val="3751225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3143" y="-186965"/>
            <a:ext cx="10515600" cy="1325563"/>
          </a:xfrm>
        </p:spPr>
        <p:txBody>
          <a:bodyPr>
            <a:normAutofit/>
          </a:bodyPr>
          <a:lstStyle/>
          <a:p>
            <a:r>
              <a:rPr lang="en-US" sz="4000" b="1" dirty="0">
                <a:solidFill>
                  <a:srgbClr val="C00000"/>
                </a:solidFill>
                <a:latin typeface="+mn-lt"/>
              </a:rPr>
              <a:t>Analytic Sample from NAEP Restricted Use Data</a:t>
            </a:r>
          </a:p>
        </p:txBody>
      </p:sp>
      <p:pic>
        <p:nvPicPr>
          <p:cNvPr id="9" name="Picture 8"/>
          <p:cNvPicPr>
            <a:picLocks noChangeAspect="1"/>
          </p:cNvPicPr>
          <p:nvPr/>
        </p:nvPicPr>
        <p:blipFill>
          <a:blip r:embed="rId2"/>
          <a:stretch>
            <a:fillRect/>
          </a:stretch>
        </p:blipFill>
        <p:spPr>
          <a:xfrm>
            <a:off x="838199" y="822734"/>
            <a:ext cx="9062361" cy="5612571"/>
          </a:xfrm>
          <a:prstGeom prst="rect">
            <a:avLst/>
          </a:prstGeom>
        </p:spPr>
      </p:pic>
    </p:spTree>
    <p:extLst>
      <p:ext uri="{BB962C8B-B14F-4D97-AF65-F5344CB8AC3E}">
        <p14:creationId xmlns:p14="http://schemas.microsoft.com/office/powerpoint/2010/main" val="10975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78512"/>
            <a:ext cx="10885715" cy="1325563"/>
          </a:xfrm>
        </p:spPr>
        <p:txBody>
          <a:bodyPr>
            <a:normAutofit/>
          </a:bodyPr>
          <a:lstStyle/>
          <a:p>
            <a:r>
              <a:rPr lang="en-US" b="1" dirty="0">
                <a:solidFill>
                  <a:srgbClr val="C00000"/>
                </a:solidFill>
                <a:latin typeface="+mn-lt"/>
              </a:rPr>
              <a:t>How well does the imputation reproduce</a:t>
            </a:r>
            <a:br>
              <a:rPr lang="en-US" b="1" dirty="0">
                <a:solidFill>
                  <a:srgbClr val="C00000"/>
                </a:solidFill>
                <a:latin typeface="+mn-lt"/>
              </a:rPr>
            </a:br>
            <a:r>
              <a:rPr lang="en-US" b="1" dirty="0">
                <a:solidFill>
                  <a:srgbClr val="C00000"/>
                </a:solidFill>
                <a:latin typeface="+mn-lt"/>
              </a:rPr>
              <a:t>the Common Core of Data?</a:t>
            </a:r>
          </a:p>
        </p:txBody>
      </p:sp>
      <p:pic>
        <p:nvPicPr>
          <p:cNvPr id="6" name="Picture 5"/>
          <p:cNvPicPr>
            <a:picLocks noChangeAspect="1"/>
          </p:cNvPicPr>
          <p:nvPr/>
        </p:nvPicPr>
        <p:blipFill rotWithShape="1">
          <a:blip r:embed="rId2"/>
          <a:srcRect r="17717" b="15805"/>
          <a:stretch/>
        </p:blipFill>
        <p:spPr>
          <a:xfrm>
            <a:off x="835374" y="1277472"/>
            <a:ext cx="9429557" cy="5580528"/>
          </a:xfrm>
          <a:prstGeom prst="rect">
            <a:avLst/>
          </a:prstGeom>
        </p:spPr>
      </p:pic>
      <p:cxnSp>
        <p:nvCxnSpPr>
          <p:cNvPr id="8" name="Straight Arrow Connector 7"/>
          <p:cNvCxnSpPr/>
          <p:nvPr/>
        </p:nvCxnSpPr>
        <p:spPr>
          <a:xfrm flipH="1">
            <a:off x="9907635" y="2334262"/>
            <a:ext cx="268510" cy="16965"/>
          </a:xfrm>
          <a:prstGeom prst="straightConnector1">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915153" y="3459892"/>
            <a:ext cx="268510" cy="16965"/>
          </a:xfrm>
          <a:prstGeom prst="straightConnector1">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907635" y="4599615"/>
            <a:ext cx="268510" cy="16965"/>
          </a:xfrm>
          <a:prstGeom prst="straightConnector1">
            <a:avLst/>
          </a:prstGeom>
          <a:ln w="3492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70904" y="2743201"/>
            <a:ext cx="1646925" cy="923330"/>
          </a:xfrm>
          <a:prstGeom prst="rect">
            <a:avLst/>
          </a:prstGeom>
          <a:noFill/>
        </p:spPr>
        <p:txBody>
          <a:bodyPr wrap="square" rtlCol="0">
            <a:spAutoFit/>
          </a:bodyPr>
          <a:lstStyle/>
          <a:p>
            <a:r>
              <a:rPr lang="en-US" dirty="0">
                <a:solidFill>
                  <a:schemeClr val="accent6">
                    <a:lumMod val="75000"/>
                  </a:schemeClr>
                </a:solidFill>
              </a:rPr>
              <a:t>Measurement error stable over time</a:t>
            </a:r>
          </a:p>
        </p:txBody>
      </p:sp>
    </p:spTree>
    <p:extLst>
      <p:ext uri="{BB962C8B-B14F-4D97-AF65-F5344CB8AC3E}">
        <p14:creationId xmlns:p14="http://schemas.microsoft.com/office/powerpoint/2010/main" val="42909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mn-lt"/>
              </a:rPr>
              <a:t>Using the Income Bins to Estimate the Mean and Variance in Income by School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5251" y="1925378"/>
                <a:ext cx="7102231" cy="4351338"/>
              </a:xfrm>
            </p:spPr>
            <p:txBody>
              <a:bodyPr>
                <a:normAutofit/>
              </a:bodyPr>
              <a:lstStyle/>
              <a:p>
                <a:pPr marL="0" lvl="0" indent="0">
                  <a:buNone/>
                </a:pPr>
                <a:r>
                  <a:rPr lang="en-US" dirty="0"/>
                  <a:t>If  ln(Y) is distributed normally, then  </a:t>
                </a:r>
              </a:p>
              <a:p>
                <a:pPr marL="0" lv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𝑗</m:t>
                            </m:r>
                          </m:sub>
                        </m:sSub>
                      </m:sub>
                    </m:sSub>
                    <m:r>
                      <a:rPr lang="en-US" b="0" i="1" smtClean="0">
                        <a:latin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Φ</m:t>
                    </m:r>
                  </m:oMath>
                </a14:m>
                <a:r>
                  <a:rPr lang="en-US" dirty="0"/>
                  <a:t> (</a:t>
                </a:r>
                <a14:m>
                  <m:oMath xmlns:m="http://schemas.openxmlformats.org/officeDocument/2006/math">
                    <m:f>
                      <m:fPr>
                        <m:ctrlPr>
                          <a:rPr lang="en-US"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e>
                        </m:fun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𝑗</m:t>
                                </m:r>
                              </m:sub>
                            </m:sSub>
                          </m:sub>
                        </m:sSub>
                      </m:num>
                      <m:den>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𝑗</m:t>
                                </m:r>
                              </m:sub>
                            </m:sSub>
                          </m:sub>
                        </m:sSub>
                      </m:den>
                    </m:f>
                  </m:oMath>
                </a14:m>
                <a:r>
                  <a:rPr lang="en-US" dirty="0"/>
                  <a:t>)</a:t>
                </a:r>
              </a:p>
              <a:p>
                <a:pPr marL="0" lvl="0" indent="0">
                  <a:buNone/>
                </a:pP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e>
                    </m:fun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𝑗</m:t>
                            </m:r>
                          </m:sub>
                        </m:sSub>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𝑗</m:t>
                            </m:r>
                          </m:sub>
                        </m:sSub>
                      </m:sub>
                    </m:sSub>
                  </m:oMath>
                </a14:m>
                <a:r>
                  <a:rPr lang="en-US" dirty="0" err="1"/>
                  <a:t>invnorm</a:t>
                </a:r>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𝑐</m:t>
                        </m:r>
                      </m:sub>
                    </m:sSub>
                  </m:oMath>
                </a14:m>
                <a:r>
                  <a:rPr lang="en-US" dirty="0"/>
                  <a:t>).</a:t>
                </a:r>
              </a:p>
              <a:p>
                <a:pPr marL="0" lvl="0" indent="0">
                  <a:buNone/>
                </a:pPr>
                <a:endParaRPr lang="en-US" dirty="0"/>
              </a:p>
              <a:p>
                <a:pPr marL="0" lvl="0" indent="0">
                  <a:buNone/>
                </a:pPr>
                <a:endParaRPr lang="en-US" dirty="0"/>
              </a:p>
              <a:p>
                <a:pPr marL="0" lvl="0" indent="0">
                  <a:buNone/>
                </a:pPr>
                <a:endParaRPr lang="en-US" dirty="0"/>
              </a:p>
              <a:p>
                <a:pPr marL="0" lvl="0" indent="0">
                  <a:buNone/>
                </a:pPr>
                <a:r>
                  <a:rPr lang="en-US" sz="2000" dirty="0"/>
                  <a:t>For any given school, j, we use the proportion of students below each of 15 cut-offs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1</m:t>
                            </m:r>
                            <m:r>
                              <a:rPr lang="en-US" sz="2000" b="0" i="1" smtClean="0">
                                <a:latin typeface="Cambria Math" panose="02040503050406030204" pitchFamily="18" charset="0"/>
                              </a:rPr>
                              <m:t>𝑗</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15</m:t>
                            </m:r>
                            <m:r>
                              <a:rPr lang="en-US" sz="2000" b="0" i="1" smtClean="0">
                                <a:latin typeface="Cambria Math" panose="02040503050406030204" pitchFamily="18" charset="0"/>
                              </a:rPr>
                              <m:t>𝑗</m:t>
                            </m:r>
                          </m:sub>
                        </m:sSub>
                      </m:sub>
                    </m:sSub>
                    <m:r>
                      <a:rPr lang="en-US" sz="2000" b="0" i="1" smtClean="0">
                        <a:latin typeface="Cambria Math" panose="02040503050406030204" pitchFamily="18" charset="0"/>
                      </a:rPr>
                      <m:t>)</m:t>
                    </m:r>
                  </m:oMath>
                </a14:m>
                <a:r>
                  <a:rPr lang="en-US" sz="2000" dirty="0"/>
                  <a:t> to estimate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𝜇</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𝑗</m:t>
                            </m:r>
                          </m:sub>
                        </m:sSub>
                      </m:sub>
                    </m:sSub>
                  </m:oMath>
                </a14:m>
                <a:r>
                  <a:rPr lang="en-US" sz="2000" dirty="0"/>
                  <a:t>and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𝜎</m:t>
                        </m:r>
                      </m:e>
                      <m: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𝑗</m:t>
                            </m:r>
                          </m:sub>
                        </m:sSub>
                      </m:sub>
                    </m:sSub>
                  </m:oMath>
                </a14:m>
                <a:r>
                  <a:rPr lang="en-US" sz="20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5251" y="1925378"/>
                <a:ext cx="7102231" cy="4351338"/>
              </a:xfrm>
              <a:blipFill>
                <a:blip r:embed="rId2"/>
                <a:stretch>
                  <a:fillRect l="-1715" t="-2381"/>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a:off x="6241764" y="1533606"/>
            <a:ext cx="5028617" cy="365697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6683588" y="3100449"/>
                <a:ext cx="476476" cy="3497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solidFill>
                                <a:schemeClr val="tx1">
                                  <a:lumMod val="50000"/>
                                  <a:lumOff val="50000"/>
                                </a:schemeClr>
                              </a:solidFill>
                              <a:latin typeface="Cambria Math" panose="02040503050406030204" pitchFamily="18" charset="0"/>
                            </a:rPr>
                          </m:ctrlPr>
                        </m:sSubPr>
                        <m:e>
                          <m:r>
                            <a:rPr lang="en-US" sz="1400" b="1" i="1">
                              <a:solidFill>
                                <a:schemeClr val="tx1">
                                  <a:lumMod val="50000"/>
                                  <a:lumOff val="50000"/>
                                </a:schemeClr>
                              </a:solidFill>
                              <a:latin typeface="Cambria Math" panose="02040503050406030204" pitchFamily="18" charset="0"/>
                              <a:ea typeface="Cambria Math" panose="02040503050406030204" pitchFamily="18" charset="0"/>
                            </a:rPr>
                            <m:t>𝝁</m:t>
                          </m:r>
                        </m:e>
                        <m:sub>
                          <m:sSub>
                            <m:sSubPr>
                              <m:ctrlPr>
                                <a:rPr lang="en-US" sz="1400" b="1" i="1">
                                  <a:solidFill>
                                    <a:schemeClr val="tx1">
                                      <a:lumMod val="50000"/>
                                      <a:lumOff val="50000"/>
                                    </a:schemeClr>
                                  </a:solidFill>
                                  <a:latin typeface="Cambria Math" panose="02040503050406030204" pitchFamily="18" charset="0"/>
                                </a:rPr>
                              </m:ctrlPr>
                            </m:sSubPr>
                            <m:e>
                              <m:r>
                                <a:rPr lang="en-US" sz="1400" b="1" i="1">
                                  <a:solidFill>
                                    <a:schemeClr val="tx1">
                                      <a:lumMod val="50000"/>
                                      <a:lumOff val="50000"/>
                                    </a:schemeClr>
                                  </a:solidFill>
                                  <a:latin typeface="Cambria Math" panose="02040503050406030204" pitchFamily="18" charset="0"/>
                                </a:rPr>
                                <m:t>𝒀</m:t>
                              </m:r>
                            </m:e>
                            <m:sub>
                              <m:r>
                                <a:rPr lang="en-US" sz="1400" b="1" i="1">
                                  <a:solidFill>
                                    <a:schemeClr val="tx1">
                                      <a:lumMod val="50000"/>
                                      <a:lumOff val="50000"/>
                                    </a:schemeClr>
                                  </a:solidFill>
                                  <a:latin typeface="Cambria Math" panose="02040503050406030204" pitchFamily="18" charset="0"/>
                                </a:rPr>
                                <m:t>𝒋</m:t>
                              </m:r>
                            </m:sub>
                          </m:sSub>
                        </m:sub>
                      </m:sSub>
                    </m:oMath>
                  </m:oMathPara>
                </a14:m>
                <a:endParaRPr lang="en-US" b="1" dirty="0"/>
              </a:p>
            </p:txBody>
          </p:sp>
        </mc:Choice>
        <mc:Fallback xmlns="">
          <p:sp>
            <p:nvSpPr>
              <p:cNvPr id="6" name="Rectangle 5"/>
              <p:cNvSpPr>
                <a:spLocks noRot="1" noChangeAspect="1" noMove="1" noResize="1" noEditPoints="1" noAdjustHandles="1" noChangeArrowheads="1" noChangeShapeType="1" noTextEdit="1"/>
              </p:cNvSpPr>
              <p:nvPr/>
            </p:nvSpPr>
            <p:spPr>
              <a:xfrm>
                <a:off x="6683588" y="3100449"/>
                <a:ext cx="476476" cy="349776"/>
              </a:xfrm>
              <a:prstGeom prst="rect">
                <a:avLst/>
              </a:prstGeom>
              <a:blipFill>
                <a:blip r:embed="rId4"/>
                <a:stretch>
                  <a:fillRect b="-1754"/>
                </a:stretch>
              </a:blipFill>
            </p:spPr>
            <p:txBody>
              <a:bodyPr/>
              <a:lstStyle/>
              <a:p>
                <a:r>
                  <a:rPr lang="en-US">
                    <a:noFill/>
                  </a:rPr>
                  <a:t> </a:t>
                </a:r>
              </a:p>
            </p:txBody>
          </p:sp>
        </mc:Fallback>
      </mc:AlternateContent>
      <p:grpSp>
        <p:nvGrpSpPr>
          <p:cNvPr id="11" name="Group 10"/>
          <p:cNvGrpSpPr/>
          <p:nvPr/>
        </p:nvGrpSpPr>
        <p:grpSpPr>
          <a:xfrm>
            <a:off x="9324725" y="3036956"/>
            <a:ext cx="518412" cy="476761"/>
            <a:chOff x="9264413" y="2958071"/>
            <a:chExt cx="518412" cy="476761"/>
          </a:xfrm>
        </p:grpSpPr>
        <mc:AlternateContent xmlns:mc="http://schemas.openxmlformats.org/markup-compatibility/2006" xmlns:a14="http://schemas.microsoft.com/office/drawing/2010/main">
          <mc:Choice Requires="a14">
            <p:sp>
              <p:nvSpPr>
                <p:cNvPr id="7" name="Rectangle 6"/>
                <p:cNvSpPr/>
                <p:nvPr/>
              </p:nvSpPr>
              <p:spPr>
                <a:xfrm>
                  <a:off x="9264413" y="3048251"/>
                  <a:ext cx="518412" cy="386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lumMod val="50000"/>
                                    <a:lumOff val="50000"/>
                                  </a:schemeClr>
                                </a:solidFill>
                                <a:latin typeface="Cambria Math" panose="02040503050406030204" pitchFamily="18" charset="0"/>
                              </a:rPr>
                            </m:ctrlPr>
                          </m:sSubPr>
                          <m:e>
                            <m:r>
                              <a:rPr lang="en-US" sz="1600" b="1" i="1">
                                <a:solidFill>
                                  <a:schemeClr val="tx1">
                                    <a:lumMod val="50000"/>
                                    <a:lumOff val="50000"/>
                                  </a:schemeClr>
                                </a:solidFill>
                                <a:latin typeface="Cambria Math" panose="02040503050406030204" pitchFamily="18" charset="0"/>
                                <a:ea typeface="Cambria Math" panose="02040503050406030204" pitchFamily="18" charset="0"/>
                              </a:rPr>
                              <m:t>𝝈</m:t>
                            </m:r>
                          </m:e>
                          <m:sub>
                            <m:sSub>
                              <m:sSubPr>
                                <m:ctrlPr>
                                  <a:rPr lang="en-US" sz="1600" b="1" i="1">
                                    <a:solidFill>
                                      <a:schemeClr val="tx1">
                                        <a:lumMod val="50000"/>
                                        <a:lumOff val="50000"/>
                                      </a:schemeClr>
                                    </a:solidFill>
                                    <a:latin typeface="Cambria Math" panose="02040503050406030204" pitchFamily="18" charset="0"/>
                                  </a:rPr>
                                </m:ctrlPr>
                              </m:sSubPr>
                              <m:e>
                                <m:r>
                                  <a:rPr lang="en-US" sz="1600" b="1" i="1">
                                    <a:solidFill>
                                      <a:schemeClr val="tx1">
                                        <a:lumMod val="50000"/>
                                        <a:lumOff val="50000"/>
                                      </a:schemeClr>
                                    </a:solidFill>
                                    <a:latin typeface="Cambria Math" panose="02040503050406030204" pitchFamily="18" charset="0"/>
                                  </a:rPr>
                                  <m:t>𝒀</m:t>
                                </m:r>
                              </m:e>
                              <m:sub>
                                <m:r>
                                  <a:rPr lang="en-US" sz="1600" b="1" i="1">
                                    <a:solidFill>
                                      <a:schemeClr val="tx1">
                                        <a:lumMod val="50000"/>
                                        <a:lumOff val="50000"/>
                                      </a:schemeClr>
                                    </a:solidFill>
                                    <a:latin typeface="Cambria Math" panose="02040503050406030204" pitchFamily="18" charset="0"/>
                                  </a:rPr>
                                  <m:t>𝒋</m:t>
                                </m:r>
                              </m:sub>
                            </m:sSub>
                          </m:sub>
                        </m:sSub>
                      </m:oMath>
                    </m:oMathPara>
                  </a14:m>
                  <a:endParaRPr lang="en-US" b="1" dirty="0"/>
                </a:p>
              </p:txBody>
            </p:sp>
          </mc:Choice>
          <mc:Fallback xmlns="">
            <p:sp>
              <p:nvSpPr>
                <p:cNvPr id="7" name="Rectangle 6"/>
                <p:cNvSpPr>
                  <a:spLocks noRot="1" noChangeAspect="1" noMove="1" noResize="1" noEditPoints="1" noAdjustHandles="1" noChangeArrowheads="1" noChangeShapeType="1" noTextEdit="1"/>
                </p:cNvSpPr>
                <p:nvPr/>
              </p:nvSpPr>
              <p:spPr>
                <a:xfrm>
                  <a:off x="9264413" y="3048251"/>
                  <a:ext cx="518412" cy="386581"/>
                </a:xfrm>
                <a:prstGeom prst="rect">
                  <a:avLst/>
                </a:prstGeom>
                <a:blipFill>
                  <a:blip r:embed="rId5"/>
                  <a:stretch>
                    <a:fillRect b="-3175"/>
                  </a:stretch>
                </a:blipFill>
              </p:spPr>
              <p:txBody>
                <a:bodyPr/>
                <a:lstStyle/>
                <a:p>
                  <a:r>
                    <a:rPr lang="en-US">
                      <a:noFill/>
                    </a:rPr>
                    <a:t> </a:t>
                  </a:r>
                </a:p>
              </p:txBody>
            </p:sp>
          </mc:Fallback>
        </mc:AlternateContent>
        <p:cxnSp>
          <p:nvCxnSpPr>
            <p:cNvPr id="9" name="Straight Arrow Connector 8"/>
            <p:cNvCxnSpPr/>
            <p:nvPr/>
          </p:nvCxnSpPr>
          <p:spPr>
            <a:xfrm flipH="1" flipV="1">
              <a:off x="9410400" y="2958071"/>
              <a:ext cx="49876" cy="18036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253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5DA958E-627D-41CD-A851-820F3899D92B}"/>
              </a:ext>
            </a:extLst>
          </p:cNvPr>
          <p:cNvSpPr>
            <a:spLocks noGrp="1"/>
          </p:cNvSpPr>
          <p:nvPr>
            <p:ph type="title"/>
          </p:nvPr>
        </p:nvSpPr>
        <p:spPr>
          <a:xfrm>
            <a:off x="504566" y="0"/>
            <a:ext cx="11687433" cy="1325563"/>
          </a:xfrm>
        </p:spPr>
        <p:txBody>
          <a:bodyPr/>
          <a:lstStyle/>
          <a:p>
            <a:r>
              <a:rPr lang="en-US" sz="4000" b="1" dirty="0">
                <a:solidFill>
                  <a:srgbClr val="C00000"/>
                </a:solidFill>
                <a:latin typeface="+mn-lt"/>
              </a:rPr>
              <a:t>School mean achievement and mean income </a:t>
            </a:r>
            <a:br>
              <a:rPr lang="en-US" sz="4000" b="1" dirty="0">
                <a:solidFill>
                  <a:srgbClr val="C00000"/>
                </a:solidFill>
                <a:latin typeface="+mn-lt"/>
              </a:rPr>
            </a:br>
            <a:r>
              <a:rPr lang="en-US" sz="2000" b="1" dirty="0">
                <a:solidFill>
                  <a:schemeClr val="tx1">
                    <a:lumMod val="50000"/>
                    <a:lumOff val="50000"/>
                  </a:schemeClr>
                </a:solidFill>
                <a:latin typeface="+mn-lt"/>
              </a:rPr>
              <a:t>(Locally weighted polynomial)</a:t>
            </a:r>
            <a:endParaRPr lang="en-US" sz="3600" dirty="0">
              <a:solidFill>
                <a:schemeClr val="tx1">
                  <a:lumMod val="50000"/>
                  <a:lumOff val="50000"/>
                </a:schemeClr>
              </a:solidFill>
              <a:latin typeface="+mn-lt"/>
            </a:endParaRPr>
          </a:p>
        </p:txBody>
      </p:sp>
      <p:pic>
        <p:nvPicPr>
          <p:cNvPr id="8" name="Picture 7">
            <a:extLst>
              <a:ext uri="{FF2B5EF4-FFF2-40B4-BE49-F238E27FC236}">
                <a16:creationId xmlns:a16="http://schemas.microsoft.com/office/drawing/2014/main" id="{B6FBAD82-4F6C-480E-8111-B0ECCECBBD49}"/>
              </a:ext>
            </a:extLst>
          </p:cNvPr>
          <p:cNvPicPr>
            <a:picLocks noChangeAspect="1"/>
          </p:cNvPicPr>
          <p:nvPr/>
        </p:nvPicPr>
        <p:blipFill>
          <a:blip r:embed="rId2"/>
          <a:stretch>
            <a:fillRect/>
          </a:stretch>
        </p:blipFill>
        <p:spPr>
          <a:xfrm>
            <a:off x="1901952" y="1234440"/>
            <a:ext cx="7730174" cy="5632704"/>
          </a:xfrm>
          <a:prstGeom prst="rect">
            <a:avLst/>
          </a:prstGeom>
        </p:spPr>
      </p:pic>
    </p:spTree>
    <p:extLst>
      <p:ext uri="{BB962C8B-B14F-4D97-AF65-F5344CB8AC3E}">
        <p14:creationId xmlns:p14="http://schemas.microsoft.com/office/powerpoint/2010/main" val="380744080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28C99-8F04-47BF-8E77-A9A56A5F96F0}"/>
              </a:ext>
            </a:extLst>
          </p:cNvPr>
          <p:cNvPicPr>
            <a:picLocks noChangeAspect="1"/>
          </p:cNvPicPr>
          <p:nvPr/>
        </p:nvPicPr>
        <p:blipFill>
          <a:blip r:embed="rId2"/>
          <a:stretch>
            <a:fillRect/>
          </a:stretch>
        </p:blipFill>
        <p:spPr>
          <a:xfrm>
            <a:off x="1900217" y="1229576"/>
            <a:ext cx="7724301" cy="5628424"/>
          </a:xfrm>
          <a:prstGeom prst="rect">
            <a:avLst/>
          </a:prstGeom>
        </p:spPr>
      </p:pic>
      <p:sp>
        <p:nvSpPr>
          <p:cNvPr id="7" name="Title 1">
            <a:extLst>
              <a:ext uri="{FF2B5EF4-FFF2-40B4-BE49-F238E27FC236}">
                <a16:creationId xmlns:a16="http://schemas.microsoft.com/office/drawing/2014/main" id="{B5DA958E-627D-41CD-A851-820F3899D92B}"/>
              </a:ext>
            </a:extLst>
          </p:cNvPr>
          <p:cNvSpPr>
            <a:spLocks noGrp="1"/>
          </p:cNvSpPr>
          <p:nvPr>
            <p:ph type="title"/>
          </p:nvPr>
        </p:nvSpPr>
        <p:spPr>
          <a:xfrm>
            <a:off x="504567" y="0"/>
            <a:ext cx="10515600" cy="1325563"/>
          </a:xfrm>
        </p:spPr>
        <p:txBody>
          <a:bodyPr/>
          <a:lstStyle/>
          <a:p>
            <a:r>
              <a:rPr lang="en-US" sz="4000" b="1" dirty="0">
                <a:solidFill>
                  <a:srgbClr val="C00000"/>
                </a:solidFill>
                <a:latin typeface="+mn-lt"/>
              </a:rPr>
              <a:t>School mean achievement and mean income </a:t>
            </a:r>
            <a:r>
              <a:rPr lang="en-US" sz="2000" b="1" dirty="0">
                <a:solidFill>
                  <a:schemeClr val="tx1">
                    <a:lumMod val="50000"/>
                    <a:lumOff val="50000"/>
                  </a:schemeClr>
                </a:solidFill>
                <a:latin typeface="+mn-lt"/>
              </a:rPr>
              <a:t>(Locally weighted polynomial)</a:t>
            </a:r>
            <a:endParaRPr lang="en-US" sz="3600" dirty="0">
              <a:solidFill>
                <a:schemeClr val="tx1">
                  <a:lumMod val="50000"/>
                  <a:lumOff val="50000"/>
                </a:schemeClr>
              </a:solidFill>
              <a:latin typeface="+mn-lt"/>
            </a:endParaRPr>
          </a:p>
        </p:txBody>
      </p:sp>
    </p:spTree>
    <p:extLst>
      <p:ext uri="{BB962C8B-B14F-4D97-AF65-F5344CB8AC3E}">
        <p14:creationId xmlns:p14="http://schemas.microsoft.com/office/powerpoint/2010/main" val="1298889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9B1BA9-5C52-46D2-AAFE-0F17A454B762}"/>
              </a:ext>
            </a:extLst>
          </p:cNvPr>
          <p:cNvPicPr>
            <a:picLocks noChangeAspect="1"/>
          </p:cNvPicPr>
          <p:nvPr/>
        </p:nvPicPr>
        <p:blipFill>
          <a:blip r:embed="rId2"/>
          <a:stretch>
            <a:fillRect/>
          </a:stretch>
        </p:blipFill>
        <p:spPr>
          <a:xfrm>
            <a:off x="1901952" y="1234440"/>
            <a:ext cx="7730174" cy="5632704"/>
          </a:xfrm>
          <a:prstGeom prst="rect">
            <a:avLst/>
          </a:prstGeom>
        </p:spPr>
      </p:pic>
      <p:sp>
        <p:nvSpPr>
          <p:cNvPr id="7" name="Title 1">
            <a:extLst>
              <a:ext uri="{FF2B5EF4-FFF2-40B4-BE49-F238E27FC236}">
                <a16:creationId xmlns:a16="http://schemas.microsoft.com/office/drawing/2014/main" id="{84115271-673C-47C2-8F04-D79379EF8040}"/>
              </a:ext>
            </a:extLst>
          </p:cNvPr>
          <p:cNvSpPr>
            <a:spLocks noGrp="1"/>
          </p:cNvSpPr>
          <p:nvPr>
            <p:ph type="title"/>
          </p:nvPr>
        </p:nvSpPr>
        <p:spPr>
          <a:xfrm>
            <a:off x="504567" y="0"/>
            <a:ext cx="10515600" cy="1325563"/>
          </a:xfrm>
        </p:spPr>
        <p:txBody>
          <a:bodyPr/>
          <a:lstStyle/>
          <a:p>
            <a:r>
              <a:rPr lang="en-US" sz="4000" b="1" dirty="0">
                <a:solidFill>
                  <a:srgbClr val="C00000"/>
                </a:solidFill>
                <a:latin typeface="+mn-lt"/>
              </a:rPr>
              <a:t>School mean achievement and mean income </a:t>
            </a:r>
            <a:r>
              <a:rPr lang="en-US" sz="2000" b="1" dirty="0">
                <a:solidFill>
                  <a:schemeClr val="tx1">
                    <a:lumMod val="50000"/>
                    <a:lumOff val="50000"/>
                  </a:schemeClr>
                </a:solidFill>
                <a:latin typeface="+mn-lt"/>
              </a:rPr>
              <a:t>(Locally weighted polynomial)</a:t>
            </a:r>
            <a:endParaRPr lang="en-US" sz="3600" dirty="0">
              <a:solidFill>
                <a:schemeClr val="tx1">
                  <a:lumMod val="50000"/>
                  <a:lumOff val="50000"/>
                </a:schemeClr>
              </a:solidFill>
              <a:latin typeface="+mn-lt"/>
            </a:endParaRPr>
          </a:p>
        </p:txBody>
      </p:sp>
    </p:spTree>
    <p:extLst>
      <p:ext uri="{BB962C8B-B14F-4D97-AF65-F5344CB8AC3E}">
        <p14:creationId xmlns:p14="http://schemas.microsoft.com/office/powerpoint/2010/main" val="366349733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CF6997-2D57-4D28-A806-FF82812FFF1E}"/>
              </a:ext>
            </a:extLst>
          </p:cNvPr>
          <p:cNvPicPr>
            <a:picLocks noChangeAspect="1"/>
          </p:cNvPicPr>
          <p:nvPr/>
        </p:nvPicPr>
        <p:blipFill>
          <a:blip r:embed="rId2"/>
          <a:stretch>
            <a:fillRect/>
          </a:stretch>
        </p:blipFill>
        <p:spPr>
          <a:xfrm>
            <a:off x="1901952" y="1234440"/>
            <a:ext cx="7730174" cy="5632704"/>
          </a:xfrm>
          <a:prstGeom prst="rect">
            <a:avLst/>
          </a:prstGeom>
        </p:spPr>
      </p:pic>
      <p:sp>
        <p:nvSpPr>
          <p:cNvPr id="6" name="Title 1">
            <a:extLst>
              <a:ext uri="{FF2B5EF4-FFF2-40B4-BE49-F238E27FC236}">
                <a16:creationId xmlns:a16="http://schemas.microsoft.com/office/drawing/2014/main" id="{C629CF07-E916-4838-AD88-8034189162EF}"/>
              </a:ext>
            </a:extLst>
          </p:cNvPr>
          <p:cNvSpPr>
            <a:spLocks noGrp="1"/>
          </p:cNvSpPr>
          <p:nvPr>
            <p:ph type="title"/>
          </p:nvPr>
        </p:nvSpPr>
        <p:spPr>
          <a:xfrm>
            <a:off x="504567" y="0"/>
            <a:ext cx="10515600" cy="1325563"/>
          </a:xfrm>
        </p:spPr>
        <p:txBody>
          <a:bodyPr/>
          <a:lstStyle/>
          <a:p>
            <a:r>
              <a:rPr lang="en-US" sz="4000" b="1" dirty="0">
                <a:solidFill>
                  <a:srgbClr val="C00000"/>
                </a:solidFill>
                <a:latin typeface="+mn-lt"/>
              </a:rPr>
              <a:t>School mean achievement and mean income </a:t>
            </a:r>
            <a:r>
              <a:rPr lang="en-US" sz="2000" b="1" dirty="0">
                <a:solidFill>
                  <a:schemeClr val="tx1">
                    <a:lumMod val="50000"/>
                    <a:lumOff val="50000"/>
                  </a:schemeClr>
                </a:solidFill>
                <a:latin typeface="+mn-lt"/>
              </a:rPr>
              <a:t>(Locally weighted polynomial)</a:t>
            </a:r>
            <a:endParaRPr lang="en-US" sz="3600" dirty="0">
              <a:solidFill>
                <a:schemeClr val="tx1">
                  <a:lumMod val="50000"/>
                  <a:lumOff val="50000"/>
                </a:schemeClr>
              </a:solidFill>
              <a:latin typeface="+mn-lt"/>
            </a:endParaRPr>
          </a:p>
        </p:txBody>
      </p:sp>
    </p:spTree>
    <p:extLst>
      <p:ext uri="{BB962C8B-B14F-4D97-AF65-F5344CB8AC3E}">
        <p14:creationId xmlns:p14="http://schemas.microsoft.com/office/powerpoint/2010/main" val="179020823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41F65-71EA-43D7-9DD5-0474C068E5F2}"/>
              </a:ext>
            </a:extLst>
          </p:cNvPr>
          <p:cNvPicPr>
            <a:picLocks noChangeAspect="1"/>
          </p:cNvPicPr>
          <p:nvPr/>
        </p:nvPicPr>
        <p:blipFill>
          <a:blip r:embed="rId2"/>
          <a:stretch>
            <a:fillRect/>
          </a:stretch>
        </p:blipFill>
        <p:spPr>
          <a:xfrm>
            <a:off x="1901952" y="1234440"/>
            <a:ext cx="7730174" cy="5632704"/>
          </a:xfrm>
          <a:prstGeom prst="rect">
            <a:avLst/>
          </a:prstGeom>
        </p:spPr>
      </p:pic>
      <p:sp>
        <p:nvSpPr>
          <p:cNvPr id="6" name="Title 1">
            <a:extLst>
              <a:ext uri="{FF2B5EF4-FFF2-40B4-BE49-F238E27FC236}">
                <a16:creationId xmlns:a16="http://schemas.microsoft.com/office/drawing/2014/main" id="{82E3FB11-183D-4DB9-AF9D-34772DBEF286}"/>
              </a:ext>
            </a:extLst>
          </p:cNvPr>
          <p:cNvSpPr>
            <a:spLocks noGrp="1"/>
          </p:cNvSpPr>
          <p:nvPr>
            <p:ph type="title"/>
          </p:nvPr>
        </p:nvSpPr>
        <p:spPr>
          <a:xfrm>
            <a:off x="504567" y="0"/>
            <a:ext cx="10515600" cy="1325563"/>
          </a:xfrm>
        </p:spPr>
        <p:txBody>
          <a:bodyPr/>
          <a:lstStyle/>
          <a:p>
            <a:r>
              <a:rPr lang="en-US" sz="4000" b="1" dirty="0">
                <a:solidFill>
                  <a:srgbClr val="C00000"/>
                </a:solidFill>
                <a:latin typeface="+mn-lt"/>
              </a:rPr>
              <a:t>School mean achievement and mean income </a:t>
            </a:r>
            <a:r>
              <a:rPr lang="en-US" sz="2000" b="1" dirty="0">
                <a:solidFill>
                  <a:schemeClr val="tx1">
                    <a:lumMod val="50000"/>
                    <a:lumOff val="50000"/>
                  </a:schemeClr>
                </a:solidFill>
                <a:latin typeface="+mn-lt"/>
              </a:rPr>
              <a:t>(Locally weighted polynomial)</a:t>
            </a:r>
            <a:endParaRPr lang="en-US" sz="3600" dirty="0">
              <a:solidFill>
                <a:schemeClr val="tx1">
                  <a:lumMod val="50000"/>
                  <a:lumOff val="50000"/>
                </a:schemeClr>
              </a:solidFill>
              <a:latin typeface="+mn-lt"/>
            </a:endParaRPr>
          </a:p>
        </p:txBody>
      </p:sp>
    </p:spTree>
    <p:extLst>
      <p:ext uri="{BB962C8B-B14F-4D97-AF65-F5344CB8AC3E}">
        <p14:creationId xmlns:p14="http://schemas.microsoft.com/office/powerpoint/2010/main" val="91813498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320843" y="181348"/>
                <a:ext cx="11357810" cy="1325563"/>
              </a:xfrm>
            </p:spPr>
            <p:txBody>
              <a:bodyPr/>
              <a:lstStyle/>
              <a:p>
                <a:r>
                  <a:rPr lang="en-US" b="1" dirty="0">
                    <a:solidFill>
                      <a:srgbClr val="C00000"/>
                    </a:solidFill>
                    <a:latin typeface="+mn-lt"/>
                  </a:rPr>
                  <a:t>Proportion of Income Variance Between Schools </a:t>
                </a:r>
                <a14:m>
                  <m:oMath xmlns:m="http://schemas.openxmlformats.org/officeDocument/2006/math">
                    <m:r>
                      <a:rPr lang="en-US" sz="2800" b="0" i="0" smtClean="0">
                        <a:solidFill>
                          <a:schemeClr val="tx1">
                            <a:lumMod val="50000"/>
                            <a:lumOff val="50000"/>
                          </a:schemeClr>
                        </a:solidFill>
                        <a:latin typeface="Cambria Math" panose="02040503050406030204" pitchFamily="18" charset="0"/>
                      </a:rPr>
                      <m:t>(</m:t>
                    </m:r>
                    <m:sSub>
                      <m:sSubPr>
                        <m:ctrlPr>
                          <a:rPr lang="en-US" sz="2800" i="1" smtClean="0">
                            <a:solidFill>
                              <a:schemeClr val="tx1">
                                <a:lumMod val="50000"/>
                                <a:lumOff val="50000"/>
                              </a:schemeClr>
                            </a:solidFill>
                            <a:latin typeface="Cambria Math" panose="02040503050406030204" pitchFamily="18" charset="0"/>
                          </a:rPr>
                        </m:ctrlPr>
                      </m:sSubPr>
                      <m:e>
                        <m:r>
                          <a:rPr lang="en-US" sz="2800" b="0" i="1">
                            <a:solidFill>
                              <a:schemeClr val="tx1">
                                <a:lumMod val="50000"/>
                                <a:lumOff val="50000"/>
                              </a:schemeClr>
                            </a:solidFill>
                            <a:latin typeface="Cambria Math" panose="02040503050406030204" pitchFamily="18" charset="0"/>
                          </a:rPr>
                          <m:t>𝐼𝐶𝐶</m:t>
                        </m:r>
                      </m:e>
                      <m:sub>
                        <m:r>
                          <a:rPr lang="en-US" sz="2800" b="0" i="1" smtClean="0">
                            <a:solidFill>
                              <a:schemeClr val="tx1">
                                <a:lumMod val="50000"/>
                                <a:lumOff val="50000"/>
                              </a:schemeClr>
                            </a:solidFill>
                            <a:latin typeface="Cambria Math" panose="02040503050406030204" pitchFamily="18" charset="0"/>
                          </a:rPr>
                          <m:t>𝑌</m:t>
                        </m:r>
                      </m:sub>
                    </m:sSub>
                    <m:r>
                      <a:rPr lang="en-US" sz="2800" b="0" i="1" smtClean="0">
                        <a:solidFill>
                          <a:schemeClr val="tx1">
                            <a:lumMod val="50000"/>
                            <a:lumOff val="50000"/>
                          </a:schemeClr>
                        </a:solidFill>
                        <a:latin typeface="Cambria Math" panose="02040503050406030204" pitchFamily="18" charset="0"/>
                      </a:rPr>
                      <m:t>)</m:t>
                    </m:r>
                  </m:oMath>
                </a14:m>
                <a:r>
                  <a:rPr lang="en-US" dirty="0">
                    <a:solidFill>
                      <a:schemeClr val="tx1">
                        <a:lumMod val="50000"/>
                        <a:lumOff val="50000"/>
                      </a:schemeClr>
                    </a:solidFill>
                    <a:latin typeface="+mn-lt"/>
                  </a:rPr>
                  <a:t> </a:t>
                </a:r>
                <a:endParaRPr lang="en-US" dirty="0">
                  <a:solidFill>
                    <a:srgbClr val="C00000"/>
                  </a:solidFill>
                  <a:latin typeface="+mn-lt"/>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320843" y="181348"/>
                <a:ext cx="11357810" cy="1325563"/>
              </a:xfrm>
              <a:blipFill>
                <a:blip r:embed="rId2"/>
                <a:stretch>
                  <a:fillRect l="-2201" t="-13825" r="-3113"/>
                </a:stretch>
              </a:blipFill>
            </p:spPr>
            <p:txBody>
              <a:bodyPr/>
              <a:lstStyle/>
              <a:p>
                <a:r>
                  <a:rPr lang="en-US">
                    <a:noFill/>
                  </a:rPr>
                  <a:t> </a:t>
                </a:r>
              </a:p>
            </p:txBody>
          </p:sp>
        </mc:Fallback>
      </mc:AlternateContent>
      <p:sp>
        <p:nvSpPr>
          <p:cNvPr id="6" name="TextBox 5"/>
          <p:cNvSpPr txBox="1"/>
          <p:nvPr/>
        </p:nvSpPr>
        <p:spPr>
          <a:xfrm>
            <a:off x="8717900" y="4385388"/>
            <a:ext cx="3209731" cy="1569660"/>
          </a:xfrm>
          <a:prstGeom prst="rect">
            <a:avLst/>
          </a:prstGeom>
          <a:noFill/>
        </p:spPr>
        <p:txBody>
          <a:bodyPr wrap="square" rtlCol="0">
            <a:spAutoFit/>
          </a:bodyPr>
          <a:lstStyle/>
          <a:p>
            <a:r>
              <a:rPr lang="en-US" sz="2400" dirty="0">
                <a:solidFill>
                  <a:schemeClr val="tx1">
                    <a:lumMod val="50000"/>
                    <a:lumOff val="50000"/>
                  </a:schemeClr>
                </a:solidFill>
              </a:rPr>
              <a:t>Increasing segregation is </a:t>
            </a:r>
            <a:r>
              <a:rPr lang="en-US" sz="2400" u="sng" dirty="0">
                <a:solidFill>
                  <a:schemeClr val="tx1">
                    <a:lumMod val="50000"/>
                    <a:lumOff val="50000"/>
                  </a:schemeClr>
                </a:solidFill>
              </a:rPr>
              <a:t>not</a:t>
            </a:r>
            <a:r>
              <a:rPr lang="en-US" sz="2400" dirty="0">
                <a:solidFill>
                  <a:schemeClr val="tx1">
                    <a:lumMod val="50000"/>
                    <a:lumOff val="50000"/>
                  </a:schemeClr>
                </a:solidFill>
              </a:rPr>
              <a:t> an artifact of the change in shape of income distribution.</a:t>
            </a:r>
          </a:p>
        </p:txBody>
      </p:sp>
      <p:sp>
        <p:nvSpPr>
          <p:cNvPr id="7" name="TextBox 6"/>
          <p:cNvSpPr txBox="1"/>
          <p:nvPr/>
        </p:nvSpPr>
        <p:spPr>
          <a:xfrm>
            <a:off x="8717901" y="2279780"/>
            <a:ext cx="3209731" cy="1938992"/>
          </a:xfrm>
          <a:prstGeom prst="rect">
            <a:avLst/>
          </a:prstGeom>
          <a:noFill/>
        </p:spPr>
        <p:txBody>
          <a:bodyPr wrap="square" rtlCol="0">
            <a:spAutoFit/>
          </a:bodyPr>
          <a:lstStyle/>
          <a:p>
            <a:r>
              <a:rPr lang="en-US" sz="2400" dirty="0">
                <a:solidFill>
                  <a:schemeClr val="tx1">
                    <a:lumMod val="50000"/>
                    <a:lumOff val="50000"/>
                  </a:schemeClr>
                </a:solidFill>
              </a:rPr>
              <a:t>Growing income segregation implies increasing weight on the between-school slope.</a:t>
            </a:r>
          </a:p>
        </p:txBody>
      </p:sp>
      <p:pic>
        <p:nvPicPr>
          <p:cNvPr id="3" name="Picture 2">
            <a:extLst>
              <a:ext uri="{FF2B5EF4-FFF2-40B4-BE49-F238E27FC236}">
                <a16:creationId xmlns:a16="http://schemas.microsoft.com/office/drawing/2014/main" id="{303E1BB8-7E9D-4057-ADD3-E6F19A4D0D4B}"/>
              </a:ext>
            </a:extLst>
          </p:cNvPr>
          <p:cNvPicPr>
            <a:picLocks noChangeAspect="1"/>
          </p:cNvPicPr>
          <p:nvPr/>
        </p:nvPicPr>
        <p:blipFill>
          <a:blip r:embed="rId3"/>
          <a:stretch>
            <a:fillRect/>
          </a:stretch>
        </p:blipFill>
        <p:spPr>
          <a:xfrm>
            <a:off x="770020" y="1453074"/>
            <a:ext cx="7168700" cy="5223578"/>
          </a:xfrm>
          <a:prstGeom prst="rect">
            <a:avLst/>
          </a:prstGeom>
        </p:spPr>
      </p:pic>
    </p:spTree>
    <p:extLst>
      <p:ext uri="{BB962C8B-B14F-4D97-AF65-F5344CB8AC3E}">
        <p14:creationId xmlns:p14="http://schemas.microsoft.com/office/powerpoint/2010/main" val="3822146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755784" y="2701025"/>
                <a:ext cx="10394373" cy="2191039"/>
              </a:xfrm>
            </p:spPr>
            <p:txBody>
              <a:bodyPr>
                <a:normAutofit fontScale="90000"/>
              </a:bodyPr>
              <a:lstStyle/>
              <a:p>
                <a:pPr algn="ctr"/>
                <a:r>
                  <a:rPr lang="en-US" sz="3600" b="1" dirty="0">
                    <a:solidFill>
                      <a:schemeClr val="accent1">
                        <a:lumMod val="50000"/>
                      </a:schemeClr>
                    </a:solidFill>
                    <a:latin typeface="+mn-lt"/>
                  </a:rPr>
                  <a:t>If </a:t>
                </a:r>
                <a14:m>
                  <m:oMath xmlns:m="http://schemas.openxmlformats.org/officeDocument/2006/math">
                    <m:sSub>
                      <m:sSubPr>
                        <m:ctrlPr>
                          <a:rPr lang="en-US" sz="3600" b="1" i="1" smtClean="0">
                            <a:solidFill>
                              <a:schemeClr val="tx1">
                                <a:lumMod val="50000"/>
                                <a:lumOff val="50000"/>
                              </a:schemeClr>
                            </a:solidFill>
                            <a:latin typeface="Cambria Math" panose="02040503050406030204" pitchFamily="18" charset="0"/>
                          </a:rPr>
                        </m:ctrlPr>
                      </m:sSubPr>
                      <m:e>
                        <m:r>
                          <a:rPr lang="en-US" sz="3600" b="1" i="1" smtClean="0">
                            <a:solidFill>
                              <a:schemeClr val="tx1">
                                <a:lumMod val="50000"/>
                                <a:lumOff val="50000"/>
                              </a:schemeClr>
                            </a:solidFill>
                            <a:latin typeface="Cambria Math" panose="02040503050406030204" pitchFamily="18" charset="0"/>
                            <a:ea typeface="Cambria Math" panose="02040503050406030204" pitchFamily="18" charset="0"/>
                          </a:rPr>
                          <m:t>𝜷</m:t>
                        </m:r>
                      </m:e>
                      <m:sub>
                        <m:r>
                          <a:rPr lang="en-US" sz="3600" b="1" i="1" smtClean="0">
                            <a:solidFill>
                              <a:schemeClr val="tx1">
                                <a:lumMod val="50000"/>
                                <a:lumOff val="50000"/>
                              </a:schemeClr>
                            </a:solidFill>
                            <a:latin typeface="Cambria Math" panose="02040503050406030204" pitchFamily="18" charset="0"/>
                          </a:rPr>
                          <m:t>𝒃𝒆𝒕𝒘𝒆𝒆𝒏</m:t>
                        </m:r>
                      </m:sub>
                    </m:sSub>
                  </m:oMath>
                </a14:m>
                <a:r>
                  <a:rPr lang="en-US" sz="3600" b="1" dirty="0">
                    <a:solidFill>
                      <a:schemeClr val="accent1">
                        <a:lumMod val="50000"/>
                      </a:schemeClr>
                    </a:solidFill>
                    <a:latin typeface="+mn-lt"/>
                  </a:rPr>
                  <a:t> is fixed </a:t>
                </a:r>
                <a:r>
                  <a:rPr lang="en-US" sz="2400" dirty="0">
                    <a:solidFill>
                      <a:schemeClr val="accent1">
                        <a:lumMod val="50000"/>
                      </a:schemeClr>
                    </a:solidFill>
                    <a:latin typeface="+mn-lt"/>
                  </a:rPr>
                  <a:t>(or declining)</a:t>
                </a:r>
                <a:r>
                  <a:rPr lang="en-US" sz="2400" b="1" dirty="0">
                    <a:solidFill>
                      <a:schemeClr val="accent1">
                        <a:lumMod val="50000"/>
                      </a:schemeClr>
                    </a:solidFill>
                    <a:latin typeface="+mn-lt"/>
                  </a:rPr>
                  <a:t> </a:t>
                </a:r>
                <a:r>
                  <a:rPr lang="en-US" sz="3600" b="1" dirty="0">
                    <a:solidFill>
                      <a:schemeClr val="accent1">
                        <a:lumMod val="50000"/>
                      </a:schemeClr>
                    </a:solidFill>
                    <a:latin typeface="+mn-lt"/>
                  </a:rPr>
                  <a:t>and </a:t>
                </a:r>
                <a:br>
                  <a:rPr lang="en-US" sz="3600" b="1" dirty="0">
                    <a:solidFill>
                      <a:schemeClr val="accent1">
                        <a:lumMod val="50000"/>
                      </a:schemeClr>
                    </a:solidFill>
                    <a:latin typeface="+mn-lt"/>
                  </a:rPr>
                </a:br>
                <a:r>
                  <a:rPr lang="en-US" sz="3600" b="1" dirty="0">
                    <a:solidFill>
                      <a:schemeClr val="accent1">
                        <a:lumMod val="50000"/>
                      </a:schemeClr>
                    </a:solidFill>
                    <a:latin typeface="+mn-lt"/>
                  </a:rPr>
                  <a:t>the </a:t>
                </a:r>
                <a:r>
                  <a:rPr lang="en-US" sz="3600" b="1" dirty="0">
                    <a:solidFill>
                      <a:schemeClr val="tx1">
                        <a:lumMod val="50000"/>
                        <a:lumOff val="50000"/>
                      </a:schemeClr>
                    </a:solidFill>
                    <a:latin typeface="+mn-lt"/>
                  </a:rPr>
                  <a:t>ICC</a:t>
                </a:r>
                <a:r>
                  <a:rPr lang="en-US" sz="3600" b="1" dirty="0">
                    <a:solidFill>
                      <a:schemeClr val="accent1">
                        <a:lumMod val="50000"/>
                      </a:schemeClr>
                    </a:solidFill>
                    <a:latin typeface="+mn-lt"/>
                  </a:rPr>
                  <a:t> is approximately .20,</a:t>
                </a:r>
                <a:br>
                  <a:rPr lang="en-US" sz="3600" b="1" dirty="0">
                    <a:solidFill>
                      <a:schemeClr val="accent1">
                        <a:lumMod val="50000"/>
                      </a:schemeClr>
                    </a:solidFill>
                    <a:latin typeface="+mn-lt"/>
                  </a:rPr>
                </a:br>
                <a:br>
                  <a:rPr lang="en-US" sz="3600" b="1" dirty="0">
                    <a:solidFill>
                      <a:srgbClr val="C00000"/>
                    </a:solidFill>
                    <a:latin typeface="+mn-lt"/>
                  </a:rPr>
                </a:br>
                <a:r>
                  <a:rPr lang="en-US" sz="3600" b="1" dirty="0">
                    <a:solidFill>
                      <a:schemeClr val="accent1">
                        <a:lumMod val="50000"/>
                      </a:schemeClr>
                    </a:solidFill>
                    <a:latin typeface="+mn-lt"/>
                  </a:rPr>
                  <a:t>Then</a:t>
                </a:r>
                <a:r>
                  <a:rPr lang="en-US" sz="3600" b="1" dirty="0">
                    <a:solidFill>
                      <a:srgbClr val="C00000"/>
                    </a:solidFill>
                    <a:latin typeface="+mn-lt"/>
                  </a:rPr>
                  <a:t> </a:t>
                </a:r>
                <a14:m>
                  <m:oMath xmlns:m="http://schemas.openxmlformats.org/officeDocument/2006/math">
                    <m:sSub>
                      <m:sSubPr>
                        <m:ctrlPr>
                          <a:rPr lang="en-US" sz="3600" b="1" i="1" smtClean="0">
                            <a:solidFill>
                              <a:schemeClr val="tx1">
                                <a:lumMod val="50000"/>
                                <a:lumOff val="50000"/>
                              </a:schemeClr>
                            </a:solidFill>
                            <a:latin typeface="Cambria Math" panose="02040503050406030204" pitchFamily="18" charset="0"/>
                          </a:rPr>
                        </m:ctrlPr>
                      </m:sSubPr>
                      <m:e>
                        <m:r>
                          <a:rPr lang="en-US" sz="3600" b="1" i="1">
                            <a:solidFill>
                              <a:schemeClr val="tx1">
                                <a:lumMod val="50000"/>
                                <a:lumOff val="50000"/>
                              </a:schemeClr>
                            </a:solidFill>
                            <a:latin typeface="Cambria Math" panose="02040503050406030204" pitchFamily="18" charset="0"/>
                            <a:ea typeface="Cambria Math" panose="02040503050406030204" pitchFamily="18" charset="0"/>
                          </a:rPr>
                          <m:t>𝜷</m:t>
                        </m:r>
                      </m:e>
                      <m:sub>
                        <m:r>
                          <a:rPr lang="en-US" sz="3600" b="1" i="1" smtClean="0">
                            <a:solidFill>
                              <a:schemeClr val="tx1">
                                <a:lumMod val="50000"/>
                                <a:lumOff val="50000"/>
                              </a:schemeClr>
                            </a:solidFill>
                            <a:latin typeface="Cambria Math" panose="02040503050406030204" pitchFamily="18" charset="0"/>
                          </a:rPr>
                          <m:t>𝒘𝒊𝒕𝒉𝒊𝒏</m:t>
                        </m:r>
                      </m:sub>
                    </m:sSub>
                  </m:oMath>
                </a14:m>
                <a:r>
                  <a:rPr lang="en-US" sz="3600" b="1" dirty="0">
                    <a:solidFill>
                      <a:srgbClr val="C00000"/>
                    </a:solidFill>
                    <a:latin typeface="+mn-lt"/>
                  </a:rPr>
                  <a:t> </a:t>
                </a:r>
                <a:r>
                  <a:rPr lang="en-US" sz="3600" b="1" dirty="0">
                    <a:solidFill>
                      <a:schemeClr val="accent1">
                        <a:lumMod val="50000"/>
                      </a:schemeClr>
                    </a:solidFill>
                    <a:latin typeface="+mn-lt"/>
                  </a:rPr>
                  <a:t>would have to increase by</a:t>
                </a:r>
                <a:r>
                  <a:rPr lang="en-US" sz="3600" b="1" dirty="0">
                    <a:solidFill>
                      <a:srgbClr val="C00000"/>
                    </a:solidFill>
                    <a:latin typeface="+mn-lt"/>
                  </a:rPr>
                  <a:t> </a:t>
                </a:r>
                <a:r>
                  <a:rPr lang="en-US" sz="3600" b="1" dirty="0">
                    <a:solidFill>
                      <a:schemeClr val="tx1">
                        <a:lumMod val="50000"/>
                        <a:lumOff val="50000"/>
                      </a:schemeClr>
                    </a:solidFill>
                    <a:latin typeface="+mn-lt"/>
                  </a:rPr>
                  <a:t>&gt;50% </a:t>
                </a:r>
                <a:br>
                  <a:rPr lang="en-US" sz="3600" b="1" dirty="0">
                    <a:solidFill>
                      <a:schemeClr val="tx1">
                        <a:lumMod val="50000"/>
                        <a:lumOff val="50000"/>
                      </a:schemeClr>
                    </a:solidFill>
                    <a:latin typeface="+mn-lt"/>
                  </a:rPr>
                </a:br>
                <a:r>
                  <a:rPr lang="en-US" sz="3600" b="1" dirty="0">
                    <a:solidFill>
                      <a:schemeClr val="accent1">
                        <a:lumMod val="50000"/>
                      </a:schemeClr>
                    </a:solidFill>
                    <a:latin typeface="+mn-lt"/>
                  </a:rPr>
                  <a:t>to produce a </a:t>
                </a:r>
                <a:r>
                  <a:rPr lang="en-US" sz="3600" b="1" dirty="0">
                    <a:solidFill>
                      <a:schemeClr val="tx1">
                        <a:lumMod val="50000"/>
                        <a:lumOff val="50000"/>
                      </a:schemeClr>
                    </a:solidFill>
                    <a:latin typeface="+mn-lt"/>
                  </a:rPr>
                  <a:t>40%</a:t>
                </a:r>
                <a:r>
                  <a:rPr lang="en-US" sz="3600" b="1" dirty="0">
                    <a:solidFill>
                      <a:srgbClr val="C00000"/>
                    </a:solidFill>
                    <a:latin typeface="+mn-lt"/>
                  </a:rPr>
                  <a:t> </a:t>
                </a:r>
                <a:r>
                  <a:rPr lang="en-US" sz="3600" b="1" dirty="0">
                    <a:solidFill>
                      <a:schemeClr val="accent1">
                        <a:lumMod val="50000"/>
                      </a:schemeClr>
                    </a:solidFill>
                    <a:latin typeface="+mn-lt"/>
                  </a:rPr>
                  <a:t>increase in </a:t>
                </a:r>
                <a14:m>
                  <m:oMath xmlns:m="http://schemas.openxmlformats.org/officeDocument/2006/math">
                    <m:sSub>
                      <m:sSubPr>
                        <m:ctrlPr>
                          <a:rPr lang="en-US" sz="3600" b="1" i="1" smtClean="0">
                            <a:solidFill>
                              <a:schemeClr val="tx1">
                                <a:lumMod val="50000"/>
                                <a:lumOff val="50000"/>
                              </a:schemeClr>
                            </a:solidFill>
                            <a:latin typeface="Cambria Math" panose="02040503050406030204" pitchFamily="18" charset="0"/>
                          </a:rPr>
                        </m:ctrlPr>
                      </m:sSubPr>
                      <m:e>
                        <m:r>
                          <a:rPr lang="en-US" sz="3600" b="1" i="1">
                            <a:solidFill>
                              <a:schemeClr val="tx1">
                                <a:lumMod val="50000"/>
                                <a:lumOff val="50000"/>
                              </a:schemeClr>
                            </a:solidFill>
                            <a:latin typeface="Cambria Math" panose="02040503050406030204" pitchFamily="18" charset="0"/>
                            <a:ea typeface="Cambria Math" panose="02040503050406030204" pitchFamily="18" charset="0"/>
                          </a:rPr>
                          <m:t>𝜷</m:t>
                        </m:r>
                      </m:e>
                      <m:sub>
                        <m:r>
                          <a:rPr lang="en-US" sz="3600" b="1" i="1" smtClean="0">
                            <a:solidFill>
                              <a:schemeClr val="tx1">
                                <a:lumMod val="50000"/>
                                <a:lumOff val="50000"/>
                              </a:schemeClr>
                            </a:solidFill>
                            <a:latin typeface="Cambria Math" panose="02040503050406030204" pitchFamily="18" charset="0"/>
                            <a:ea typeface="Cambria Math" panose="02040503050406030204" pitchFamily="18" charset="0"/>
                          </a:rPr>
                          <m:t>𝟏</m:t>
                        </m:r>
                      </m:sub>
                    </m:sSub>
                    <m:r>
                      <a:rPr lang="en-US" sz="3600" b="0" i="1" smtClean="0">
                        <a:solidFill>
                          <a:schemeClr val="tx1">
                            <a:lumMod val="50000"/>
                            <a:lumOff val="50000"/>
                          </a:schemeClr>
                        </a:solidFill>
                        <a:latin typeface="Cambria Math" panose="02040503050406030204" pitchFamily="18" charset="0"/>
                      </a:rPr>
                      <m:t>.</m:t>
                    </m:r>
                  </m:oMath>
                </a14:m>
                <a:endParaRPr lang="en-US" dirty="0">
                  <a:latin typeface="+mn-lt"/>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755784" y="2701025"/>
                <a:ext cx="10394373" cy="2191039"/>
              </a:xfrm>
              <a:blipFill>
                <a:blip r:embed="rId2"/>
                <a:stretch>
                  <a:fillRect t="-7778" b="-113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708436" y="1569549"/>
                <a:ext cx="9185564"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𝛽</m:t>
                          </m:r>
                        </m:e>
                        <m:sub>
                          <m:r>
                            <a:rPr lang="en-US" sz="3600" i="1">
                              <a:latin typeface="Cambria Math" panose="02040503050406030204" pitchFamily="18" charset="0"/>
                            </a:rPr>
                            <m:t>1</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𝛽</m:t>
                          </m:r>
                        </m:e>
                        <m:sub>
                          <m:r>
                            <a:rPr lang="en-US" sz="3600" i="1">
                              <a:latin typeface="Cambria Math" panose="02040503050406030204" pitchFamily="18" charset="0"/>
                            </a:rPr>
                            <m:t>𝑏𝑒𝑡𝑤𝑒𝑒𝑛</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𝐼𝐶𝐶</m:t>
                          </m:r>
                        </m:e>
                        <m:sub>
                          <m:r>
                            <a:rPr lang="en-US" sz="3600" i="1">
                              <a:latin typeface="Cambria Math" panose="02040503050406030204" pitchFamily="18" charset="0"/>
                            </a:rPr>
                            <m:t>𝑌</m:t>
                          </m:r>
                        </m:sub>
                      </m:sSub>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𝛽</m:t>
                          </m:r>
                        </m:e>
                        <m:sub>
                          <m:r>
                            <a:rPr lang="en-US" sz="3600" i="1">
                              <a:latin typeface="Cambria Math" panose="02040503050406030204" pitchFamily="18" charset="0"/>
                            </a:rPr>
                            <m:t>𝑤𝑖𝑡h𝑖𝑛</m:t>
                          </m:r>
                        </m:sub>
                      </m:sSub>
                      <m:r>
                        <a:rPr lang="en-US" sz="3600" i="1">
                          <a:latin typeface="Cambria Math" panose="02040503050406030204" pitchFamily="18" charset="0"/>
                        </a:rPr>
                        <m:t>∗</m:t>
                      </m:r>
                      <m:d>
                        <m:dPr>
                          <m:ctrlPr>
                            <a:rPr lang="en-US" sz="3600" i="1">
                              <a:latin typeface="Cambria Math" panose="02040503050406030204" pitchFamily="18" charset="0"/>
                            </a:rPr>
                          </m:ctrlPr>
                        </m:dPr>
                        <m:e>
                          <m:r>
                            <a:rPr lang="en-US" sz="3600" i="1">
                              <a:latin typeface="Cambria Math" panose="02040503050406030204" pitchFamily="18" charset="0"/>
                            </a:rPr>
                            <m:t>1−</m:t>
                          </m:r>
                          <m:sSub>
                            <m:sSubPr>
                              <m:ctrlPr>
                                <a:rPr lang="en-US" sz="3600" i="1">
                                  <a:latin typeface="Cambria Math" panose="02040503050406030204" pitchFamily="18" charset="0"/>
                                </a:rPr>
                              </m:ctrlPr>
                            </m:sSubPr>
                            <m:e>
                              <m:r>
                                <a:rPr lang="en-US" sz="3600" i="1">
                                  <a:latin typeface="Cambria Math" panose="02040503050406030204" pitchFamily="18" charset="0"/>
                                </a:rPr>
                                <m:t>𝐼𝐶𝐶</m:t>
                              </m:r>
                            </m:e>
                            <m:sub>
                              <m:r>
                                <a:rPr lang="en-US" sz="3600" i="1">
                                  <a:latin typeface="Cambria Math" panose="02040503050406030204" pitchFamily="18" charset="0"/>
                                </a:rPr>
                                <m:t>𝑌</m:t>
                              </m:r>
                            </m:sub>
                          </m:sSub>
                        </m:e>
                      </m:d>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1708436" y="1569549"/>
                <a:ext cx="9185564"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00199" y="376518"/>
                <a:ext cx="9402039" cy="707886"/>
              </a:xfrm>
              <a:prstGeom prst="rect">
                <a:avLst/>
              </a:prstGeom>
              <a:noFill/>
            </p:spPr>
            <p:txBody>
              <a:bodyPr wrap="square" rtlCol="0">
                <a:spAutoFit/>
              </a:bodyPr>
              <a:lstStyle/>
              <a:p>
                <a:pPr algn="ctr"/>
                <a:r>
                  <a:rPr lang="en-US" sz="4000" b="1" dirty="0">
                    <a:solidFill>
                      <a:srgbClr val="C00000"/>
                    </a:solidFill>
                  </a:rPr>
                  <a:t>How much would </a:t>
                </a:r>
                <a14:m>
                  <m:oMath xmlns:m="http://schemas.openxmlformats.org/officeDocument/2006/math">
                    <m:sSub>
                      <m:sSubPr>
                        <m:ctrlPr>
                          <a:rPr lang="en-US" sz="4000" b="1" i="1">
                            <a:solidFill>
                              <a:srgbClr val="C00000"/>
                            </a:solidFill>
                            <a:latin typeface="Cambria Math" panose="02040503050406030204" pitchFamily="18" charset="0"/>
                          </a:rPr>
                        </m:ctrlPr>
                      </m:sSubPr>
                      <m:e>
                        <m:r>
                          <a:rPr lang="en-US" sz="4000" b="1" i="1">
                            <a:solidFill>
                              <a:srgbClr val="C00000"/>
                            </a:solidFill>
                            <a:latin typeface="Cambria Math" panose="02040503050406030204" pitchFamily="18" charset="0"/>
                            <a:ea typeface="Cambria Math" panose="02040503050406030204" pitchFamily="18" charset="0"/>
                          </a:rPr>
                          <m:t>𝜷</m:t>
                        </m:r>
                      </m:e>
                      <m:sub>
                        <m:r>
                          <a:rPr lang="en-US" sz="4000" b="1" i="1">
                            <a:solidFill>
                              <a:srgbClr val="C00000"/>
                            </a:solidFill>
                            <a:latin typeface="Cambria Math" panose="02040503050406030204" pitchFamily="18" charset="0"/>
                          </a:rPr>
                          <m:t>𝒘𝒊𝒕𝒉𝒊𝒏</m:t>
                        </m:r>
                      </m:sub>
                    </m:sSub>
                  </m:oMath>
                </a14:m>
                <a:r>
                  <a:rPr lang="en-US" sz="4000" b="1" dirty="0">
                    <a:solidFill>
                      <a:srgbClr val="C00000"/>
                    </a:solidFill>
                  </a:rPr>
                  <a:t> have to increase? </a:t>
                </a:r>
              </a:p>
            </p:txBody>
          </p:sp>
        </mc:Choice>
        <mc:Fallback xmlns="">
          <p:sp>
            <p:nvSpPr>
              <p:cNvPr id="6" name="TextBox 5"/>
              <p:cNvSpPr txBox="1">
                <a:spLocks noRot="1" noChangeAspect="1" noMove="1" noResize="1" noEditPoints="1" noAdjustHandles="1" noChangeArrowheads="1" noChangeShapeType="1" noTextEdit="1"/>
              </p:cNvSpPr>
              <p:nvPr/>
            </p:nvSpPr>
            <p:spPr>
              <a:xfrm>
                <a:off x="1600199" y="376518"/>
                <a:ext cx="9402039" cy="707886"/>
              </a:xfrm>
              <a:prstGeom prst="rect">
                <a:avLst/>
              </a:prstGeom>
              <a:blipFill>
                <a:blip r:embed="rId4"/>
                <a:stretch>
                  <a:fillRect l="-1879" t="-15517" r="-3176" b="-36207"/>
                </a:stretch>
              </a:blipFill>
            </p:spPr>
            <p:txBody>
              <a:bodyPr/>
              <a:lstStyle/>
              <a:p>
                <a:r>
                  <a:rPr lang="en-US">
                    <a:noFill/>
                  </a:rPr>
                  <a:t> </a:t>
                </a:r>
              </a:p>
            </p:txBody>
          </p:sp>
        </mc:Fallback>
      </mc:AlternateContent>
    </p:spTree>
    <p:extLst>
      <p:ext uri="{BB962C8B-B14F-4D97-AF65-F5344CB8AC3E}">
        <p14:creationId xmlns:p14="http://schemas.microsoft.com/office/powerpoint/2010/main" val="1746935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9339" y="2006244"/>
            <a:ext cx="719753" cy="461665"/>
          </a:xfrm>
          <a:prstGeom prst="rect">
            <a:avLst/>
          </a:prstGeom>
          <a:noFill/>
        </p:spPr>
        <p:txBody>
          <a:bodyPr wrap="square" rtlCol="0">
            <a:spAutoFit/>
          </a:bodyPr>
          <a:lstStyle/>
          <a:p>
            <a:r>
              <a:rPr lang="en-US" sz="2400" b="1" dirty="0"/>
              <a:t>VS.</a:t>
            </a:r>
          </a:p>
        </p:txBody>
      </p:sp>
      <p:sp>
        <p:nvSpPr>
          <p:cNvPr id="9" name="TextBox 8">
            <a:extLst>
              <a:ext uri="{FF2B5EF4-FFF2-40B4-BE49-F238E27FC236}">
                <a16:creationId xmlns:a16="http://schemas.microsoft.com/office/drawing/2014/main" id="{A4C27085-4453-47D6-A34B-663606D9D5D0}"/>
              </a:ext>
            </a:extLst>
          </p:cNvPr>
          <p:cNvSpPr txBox="1"/>
          <p:nvPr/>
        </p:nvSpPr>
        <p:spPr>
          <a:xfrm>
            <a:off x="810425" y="3851575"/>
            <a:ext cx="10571147" cy="2831544"/>
          </a:xfrm>
          <a:prstGeom prst="rect">
            <a:avLst/>
          </a:prstGeom>
          <a:solidFill>
            <a:schemeClr val="bg2"/>
          </a:solidFill>
        </p:spPr>
        <p:txBody>
          <a:bodyPr wrap="square" rtlCol="0">
            <a:spAutoFit/>
          </a:bodyPr>
          <a:lstStyle/>
          <a:p>
            <a:r>
              <a:rPr lang="en-US" dirty="0"/>
              <a:t>“The Education Gap Between Rich and Poor is Wider than Ever” </a:t>
            </a:r>
          </a:p>
          <a:p>
            <a:pPr algn="ctr"/>
            <a:r>
              <a:rPr lang="en-US" sz="1400" b="1" dirty="0"/>
              <a:t>-Eduardo Porter, </a:t>
            </a:r>
            <a:r>
              <a:rPr lang="en-US" sz="1400" b="1" i="1" dirty="0"/>
              <a:t>New York Times</a:t>
            </a:r>
            <a:r>
              <a:rPr lang="en-US" sz="1400" b="1" dirty="0"/>
              <a:t>, 2015.</a:t>
            </a:r>
            <a:endParaRPr lang="en-US" b="1" dirty="0"/>
          </a:p>
          <a:p>
            <a:endParaRPr lang="en-US" dirty="0"/>
          </a:p>
          <a:p>
            <a:r>
              <a:rPr lang="en-US" dirty="0"/>
              <a:t>“The gap in test scores between poor kids and wealthy kids is now nearly twice what it is between white kids and black kids.” 		</a:t>
            </a:r>
            <a:r>
              <a:rPr lang="en-US" sz="1400" b="1" dirty="0"/>
              <a:t>-President Barack Obama, December 2013.</a:t>
            </a:r>
          </a:p>
          <a:p>
            <a:endParaRPr lang="en-US" sz="1400" b="1" dirty="0"/>
          </a:p>
          <a:p>
            <a:endParaRPr lang="en-US" sz="1400" b="1" dirty="0"/>
          </a:p>
          <a:p>
            <a:r>
              <a:rPr lang="en-US" dirty="0"/>
              <a:t>“Indeed, achievement gaps on standardized tests between high- and low-income students in the United States have grown by 40 percent in a generation…” </a:t>
            </a:r>
          </a:p>
          <a:p>
            <a:r>
              <a:rPr lang="en-US" sz="1400" b="1" dirty="0"/>
              <a:t>	-National Academies of Sciences, Engineering, and Medicine 2019, Consensus report, </a:t>
            </a:r>
            <a:r>
              <a:rPr lang="en-US" sz="1400" b="1" i="1" dirty="0"/>
              <a:t>Monitoring Educational Equity</a:t>
            </a:r>
            <a:r>
              <a:rPr lang="en-US" sz="1400" b="1" dirty="0"/>
              <a:t>. </a:t>
            </a:r>
          </a:p>
          <a:p>
            <a:endParaRPr lang="en-US" sz="1400" b="1" dirty="0"/>
          </a:p>
        </p:txBody>
      </p:sp>
      <p:sp>
        <p:nvSpPr>
          <p:cNvPr id="15" name="TextBox 14">
            <a:extLst>
              <a:ext uri="{FF2B5EF4-FFF2-40B4-BE49-F238E27FC236}">
                <a16:creationId xmlns:a16="http://schemas.microsoft.com/office/drawing/2014/main" id="{F58BDAB6-A7F3-4365-B8A2-23DF4D4164CE}"/>
              </a:ext>
            </a:extLst>
          </p:cNvPr>
          <p:cNvSpPr txBox="1"/>
          <p:nvPr/>
        </p:nvSpPr>
        <p:spPr>
          <a:xfrm>
            <a:off x="810425" y="86081"/>
            <a:ext cx="10922395" cy="707886"/>
          </a:xfrm>
          <a:prstGeom prst="rect">
            <a:avLst/>
          </a:prstGeom>
          <a:noFill/>
        </p:spPr>
        <p:txBody>
          <a:bodyPr wrap="square" rtlCol="0">
            <a:spAutoFit/>
          </a:bodyPr>
          <a:lstStyle/>
          <a:p>
            <a:r>
              <a:rPr lang="en-US" sz="2000" b="1" dirty="0"/>
              <a:t>For 30+ years, education policy has tried to preserve the equalizing role of public schools in the face of rising income inequality.</a:t>
            </a:r>
          </a:p>
        </p:txBody>
      </p:sp>
      <p:sp>
        <p:nvSpPr>
          <p:cNvPr id="17" name="TextBox 16">
            <a:extLst>
              <a:ext uri="{FF2B5EF4-FFF2-40B4-BE49-F238E27FC236}">
                <a16:creationId xmlns:a16="http://schemas.microsoft.com/office/drawing/2014/main" id="{54A12657-120D-4FBB-827F-CE0698B24DEE}"/>
              </a:ext>
            </a:extLst>
          </p:cNvPr>
          <p:cNvSpPr txBox="1"/>
          <p:nvPr/>
        </p:nvSpPr>
        <p:spPr>
          <a:xfrm>
            <a:off x="810425" y="3419630"/>
            <a:ext cx="10922395" cy="400110"/>
          </a:xfrm>
          <a:prstGeom prst="rect">
            <a:avLst/>
          </a:prstGeom>
          <a:noFill/>
        </p:spPr>
        <p:txBody>
          <a:bodyPr wrap="square" rtlCol="0">
            <a:spAutoFit/>
          </a:bodyPr>
          <a:lstStyle/>
          <a:p>
            <a:r>
              <a:rPr lang="en-US" sz="2000" b="1" dirty="0"/>
              <a:t>Yet a consensus has emerged that income-based achievement gaps are widening:</a:t>
            </a:r>
          </a:p>
        </p:txBody>
      </p:sp>
      <p:grpSp>
        <p:nvGrpSpPr>
          <p:cNvPr id="27" name="Group 26">
            <a:extLst>
              <a:ext uri="{FF2B5EF4-FFF2-40B4-BE49-F238E27FC236}">
                <a16:creationId xmlns:a16="http://schemas.microsoft.com/office/drawing/2014/main" id="{63A03BE2-4BF1-4FF9-87FA-996A73505B69}"/>
              </a:ext>
            </a:extLst>
          </p:cNvPr>
          <p:cNvGrpSpPr/>
          <p:nvPr/>
        </p:nvGrpSpPr>
        <p:grpSpPr>
          <a:xfrm>
            <a:off x="1413164" y="775044"/>
            <a:ext cx="4682836" cy="2053789"/>
            <a:chOff x="1413164" y="775044"/>
            <a:chExt cx="4682836" cy="2053789"/>
          </a:xfrm>
        </p:grpSpPr>
        <p:sp>
          <p:nvSpPr>
            <p:cNvPr id="18" name="Arrow: Up 17">
              <a:extLst>
                <a:ext uri="{FF2B5EF4-FFF2-40B4-BE49-F238E27FC236}">
                  <a16:creationId xmlns:a16="http://schemas.microsoft.com/office/drawing/2014/main" id="{FCD79E86-33DD-4A1B-AC9F-EB9723ACC20F}"/>
                </a:ext>
              </a:extLst>
            </p:cNvPr>
            <p:cNvSpPr/>
            <p:nvPr/>
          </p:nvSpPr>
          <p:spPr>
            <a:xfrm>
              <a:off x="1413164" y="775044"/>
              <a:ext cx="4682836" cy="20537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2045F05-BC23-4AE8-8760-4E3B88881B50}"/>
                </a:ext>
              </a:extLst>
            </p:cNvPr>
            <p:cNvSpPr txBox="1"/>
            <p:nvPr/>
          </p:nvSpPr>
          <p:spPr>
            <a:xfrm>
              <a:off x="2694657" y="1236712"/>
              <a:ext cx="2209852" cy="1477328"/>
            </a:xfrm>
            <a:prstGeom prst="rect">
              <a:avLst/>
            </a:prstGeom>
            <a:noFill/>
          </p:spPr>
          <p:txBody>
            <a:bodyPr wrap="square" rtlCol="0">
              <a:spAutoFit/>
            </a:bodyPr>
            <a:lstStyle/>
            <a:p>
              <a:r>
                <a:rPr lang="en-US" b="1" dirty="0">
                  <a:solidFill>
                    <a:schemeClr val="bg1"/>
                  </a:solidFill>
                </a:rPr>
                <a:t>Rising income inequality, </a:t>
              </a:r>
            </a:p>
            <a:p>
              <a:r>
                <a:rPr lang="en-US" b="1" dirty="0">
                  <a:solidFill>
                    <a:schemeClr val="bg1"/>
                  </a:solidFill>
                </a:rPr>
                <a:t>income-based residential segregation</a:t>
              </a:r>
            </a:p>
          </p:txBody>
        </p:sp>
      </p:grpSp>
      <p:grpSp>
        <p:nvGrpSpPr>
          <p:cNvPr id="26" name="Group 25">
            <a:extLst>
              <a:ext uri="{FF2B5EF4-FFF2-40B4-BE49-F238E27FC236}">
                <a16:creationId xmlns:a16="http://schemas.microsoft.com/office/drawing/2014/main" id="{8593BAF0-642D-4B44-9C87-D736C5EBB287}"/>
              </a:ext>
            </a:extLst>
          </p:cNvPr>
          <p:cNvGrpSpPr/>
          <p:nvPr/>
        </p:nvGrpSpPr>
        <p:grpSpPr>
          <a:xfrm>
            <a:off x="6698736" y="775044"/>
            <a:ext cx="4682836" cy="2053789"/>
            <a:chOff x="6698736" y="775044"/>
            <a:chExt cx="4682836" cy="2053789"/>
          </a:xfrm>
        </p:grpSpPr>
        <p:sp>
          <p:nvSpPr>
            <p:cNvPr id="23" name="Arrow: Up 22">
              <a:extLst>
                <a:ext uri="{FF2B5EF4-FFF2-40B4-BE49-F238E27FC236}">
                  <a16:creationId xmlns:a16="http://schemas.microsoft.com/office/drawing/2014/main" id="{7F422D62-FE84-4F9B-B6B3-8A96AC0DD5C7}"/>
                </a:ext>
              </a:extLst>
            </p:cNvPr>
            <p:cNvSpPr/>
            <p:nvPr/>
          </p:nvSpPr>
          <p:spPr>
            <a:xfrm rot="10800000">
              <a:off x="6698736" y="775044"/>
              <a:ext cx="4682836" cy="2053789"/>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8687EB4-4743-4EC8-8C4F-585D02A2747B}"/>
                </a:ext>
              </a:extLst>
            </p:cNvPr>
            <p:cNvSpPr txBox="1"/>
            <p:nvPr/>
          </p:nvSpPr>
          <p:spPr>
            <a:xfrm>
              <a:off x="8022908" y="1305337"/>
              <a:ext cx="2351684" cy="923330"/>
            </a:xfrm>
            <a:prstGeom prst="rect">
              <a:avLst/>
            </a:prstGeom>
            <a:noFill/>
          </p:spPr>
          <p:txBody>
            <a:bodyPr wrap="square" rtlCol="0">
              <a:spAutoFit/>
            </a:bodyPr>
            <a:lstStyle/>
            <a:p>
              <a:r>
                <a:rPr lang="en-US" b="1" dirty="0">
                  <a:solidFill>
                    <a:schemeClr val="bg1"/>
                  </a:solidFill>
                </a:rPr>
                <a:t>Higher standards, school accountability, school finance reform</a:t>
              </a:r>
            </a:p>
          </p:txBody>
        </p:sp>
      </p:grpSp>
    </p:spTree>
    <p:extLst>
      <p:ext uri="{BB962C8B-B14F-4D97-AF65-F5344CB8AC3E}">
        <p14:creationId xmlns:p14="http://schemas.microsoft.com/office/powerpoint/2010/main" val="2868235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6"/>
                                        </p:tgtEl>
                                      </p:cBhvr>
                                      <p:by x="50000" y="50000"/>
                                    </p:animScale>
                                  </p:childTnLst>
                                </p:cTn>
                              </p:par>
                              <p:par>
                                <p:cTn id="7" presetID="6" presetClass="emph" presetSubtype="0" fill="hold" nodeType="withEffect">
                                  <p:stCondLst>
                                    <p:cond delay="0"/>
                                  </p:stCondLst>
                                  <p:childTnLst>
                                    <p:animScale>
                                      <p:cBhvr>
                                        <p:cTn id="8" dur="2000" fill="hold"/>
                                        <p:tgtEl>
                                          <p:spTgt spid="27"/>
                                        </p:tgtEl>
                                      </p:cBhvr>
                                      <p:by x="150000" y="150000"/>
                                    </p:animScale>
                                  </p:childTnLst>
                                </p:cTn>
                              </p:par>
                              <p:par>
                                <p:cTn id="9" presetID="10" presetClass="exit" presetSubtype="0" fill="hold" grpId="0" nodeType="with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E0AC13-2BD9-438E-B94F-D6D3031A166E}"/>
              </a:ext>
            </a:extLst>
          </p:cNvPr>
          <p:cNvSpPr>
            <a:spLocks noGrp="1"/>
          </p:cNvSpPr>
          <p:nvPr>
            <p:ph type="title"/>
          </p:nvPr>
        </p:nvSpPr>
        <p:spPr>
          <a:xfrm>
            <a:off x="504567" y="0"/>
            <a:ext cx="10515600" cy="1325563"/>
          </a:xfrm>
        </p:spPr>
        <p:txBody>
          <a:bodyPr/>
          <a:lstStyle/>
          <a:p>
            <a:r>
              <a:rPr lang="en-US" sz="4000" b="1" dirty="0">
                <a:solidFill>
                  <a:srgbClr val="C00000"/>
                </a:solidFill>
                <a:latin typeface="+mn-lt"/>
              </a:rPr>
              <a:t>School variance in achievement and variance in income </a:t>
            </a:r>
            <a:r>
              <a:rPr lang="en-US" sz="2800" b="1" dirty="0">
                <a:solidFill>
                  <a:schemeClr val="tx1">
                    <a:lumMod val="50000"/>
                    <a:lumOff val="50000"/>
                  </a:schemeClr>
                </a:solidFill>
                <a:latin typeface="+mn-lt"/>
              </a:rPr>
              <a:t>(Binned scatter)</a:t>
            </a:r>
            <a:endParaRPr lang="en-US" sz="3600" dirty="0">
              <a:solidFill>
                <a:schemeClr val="tx1">
                  <a:lumMod val="50000"/>
                  <a:lumOff val="50000"/>
                </a:schemeClr>
              </a:solidFill>
              <a:latin typeface="+mn-lt"/>
            </a:endParaRPr>
          </a:p>
        </p:txBody>
      </p:sp>
      <p:pic>
        <p:nvPicPr>
          <p:cNvPr id="8" name="Picture 7">
            <a:extLst>
              <a:ext uri="{FF2B5EF4-FFF2-40B4-BE49-F238E27FC236}">
                <a16:creationId xmlns:a16="http://schemas.microsoft.com/office/drawing/2014/main" id="{5B968BD4-EC03-4DE7-9749-64D01C9B3A43}"/>
              </a:ext>
            </a:extLst>
          </p:cNvPr>
          <p:cNvPicPr>
            <a:picLocks noChangeAspect="1"/>
          </p:cNvPicPr>
          <p:nvPr/>
        </p:nvPicPr>
        <p:blipFill>
          <a:blip r:embed="rId2"/>
          <a:stretch>
            <a:fillRect/>
          </a:stretch>
        </p:blipFill>
        <p:spPr>
          <a:xfrm>
            <a:off x="504566" y="1770528"/>
            <a:ext cx="5473833" cy="3988588"/>
          </a:xfrm>
          <a:prstGeom prst="rect">
            <a:avLst/>
          </a:prstGeom>
        </p:spPr>
      </p:pic>
      <p:pic>
        <p:nvPicPr>
          <p:cNvPr id="9" name="Picture 8">
            <a:extLst>
              <a:ext uri="{FF2B5EF4-FFF2-40B4-BE49-F238E27FC236}">
                <a16:creationId xmlns:a16="http://schemas.microsoft.com/office/drawing/2014/main" id="{814407A8-C51F-4625-BF3D-F2E3C3A5933F}"/>
              </a:ext>
            </a:extLst>
          </p:cNvPr>
          <p:cNvPicPr>
            <a:picLocks noChangeAspect="1"/>
          </p:cNvPicPr>
          <p:nvPr/>
        </p:nvPicPr>
        <p:blipFill>
          <a:blip r:embed="rId3"/>
          <a:stretch>
            <a:fillRect/>
          </a:stretch>
        </p:blipFill>
        <p:spPr>
          <a:xfrm>
            <a:off x="6179461" y="1770528"/>
            <a:ext cx="5473833" cy="3988588"/>
          </a:xfrm>
          <a:prstGeom prst="rect">
            <a:avLst/>
          </a:prstGeom>
        </p:spPr>
      </p:pic>
    </p:spTree>
    <p:extLst>
      <p:ext uri="{BB962C8B-B14F-4D97-AF65-F5344CB8AC3E}">
        <p14:creationId xmlns:p14="http://schemas.microsoft.com/office/powerpoint/2010/main" val="3638763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E0AC13-2BD9-438E-B94F-D6D3031A166E}"/>
              </a:ext>
            </a:extLst>
          </p:cNvPr>
          <p:cNvSpPr>
            <a:spLocks noGrp="1"/>
          </p:cNvSpPr>
          <p:nvPr>
            <p:ph type="title"/>
          </p:nvPr>
        </p:nvSpPr>
        <p:spPr>
          <a:xfrm>
            <a:off x="504566" y="0"/>
            <a:ext cx="11414717" cy="1325563"/>
          </a:xfrm>
        </p:spPr>
        <p:txBody>
          <a:bodyPr/>
          <a:lstStyle/>
          <a:p>
            <a:r>
              <a:rPr lang="en-US" sz="3800" b="1" dirty="0">
                <a:solidFill>
                  <a:srgbClr val="C00000"/>
                </a:solidFill>
                <a:latin typeface="+mn-lt"/>
              </a:rPr>
              <a:t>School variance in achievement by variance in income </a:t>
            </a:r>
            <a:r>
              <a:rPr lang="en-US" sz="2800" b="1" dirty="0">
                <a:solidFill>
                  <a:schemeClr val="tx1">
                    <a:lumMod val="50000"/>
                    <a:lumOff val="50000"/>
                  </a:schemeClr>
                </a:solidFill>
                <a:latin typeface="+mn-lt"/>
              </a:rPr>
              <a:t>(Binned scatter)</a:t>
            </a:r>
            <a:endParaRPr lang="en-US" sz="3600" dirty="0">
              <a:solidFill>
                <a:schemeClr val="tx1">
                  <a:lumMod val="50000"/>
                  <a:lumOff val="50000"/>
                </a:schemeClr>
              </a:solidFill>
              <a:latin typeface="+mn-lt"/>
            </a:endParaRPr>
          </a:p>
        </p:txBody>
      </p:sp>
      <p:pic>
        <p:nvPicPr>
          <p:cNvPr id="2" name="Picture 1">
            <a:extLst>
              <a:ext uri="{FF2B5EF4-FFF2-40B4-BE49-F238E27FC236}">
                <a16:creationId xmlns:a16="http://schemas.microsoft.com/office/drawing/2014/main" id="{CD8354CE-2A97-4AD4-B66A-E2E250EF8387}"/>
              </a:ext>
            </a:extLst>
          </p:cNvPr>
          <p:cNvPicPr>
            <a:picLocks noChangeAspect="1"/>
          </p:cNvPicPr>
          <p:nvPr/>
        </p:nvPicPr>
        <p:blipFill>
          <a:blip r:embed="rId2"/>
          <a:stretch>
            <a:fillRect/>
          </a:stretch>
        </p:blipFill>
        <p:spPr>
          <a:xfrm>
            <a:off x="87472" y="1325563"/>
            <a:ext cx="6008528" cy="4378201"/>
          </a:xfrm>
          <a:prstGeom prst="rect">
            <a:avLst/>
          </a:prstGeom>
        </p:spPr>
      </p:pic>
      <p:pic>
        <p:nvPicPr>
          <p:cNvPr id="3" name="Picture 2">
            <a:extLst>
              <a:ext uri="{FF2B5EF4-FFF2-40B4-BE49-F238E27FC236}">
                <a16:creationId xmlns:a16="http://schemas.microsoft.com/office/drawing/2014/main" id="{633B7874-64A6-4708-A4C1-CB7A76E44D1F}"/>
              </a:ext>
            </a:extLst>
          </p:cNvPr>
          <p:cNvPicPr>
            <a:picLocks noChangeAspect="1"/>
          </p:cNvPicPr>
          <p:nvPr/>
        </p:nvPicPr>
        <p:blipFill>
          <a:blip r:embed="rId3"/>
          <a:stretch>
            <a:fillRect/>
          </a:stretch>
        </p:blipFill>
        <p:spPr>
          <a:xfrm>
            <a:off x="6095999" y="1325562"/>
            <a:ext cx="6008527" cy="4378201"/>
          </a:xfrm>
          <a:prstGeom prst="rect">
            <a:avLst/>
          </a:prstGeom>
        </p:spPr>
      </p:pic>
    </p:spTree>
    <p:extLst>
      <p:ext uri="{BB962C8B-B14F-4D97-AF65-F5344CB8AC3E}">
        <p14:creationId xmlns:p14="http://schemas.microsoft.com/office/powerpoint/2010/main" val="27286354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2926032" cy="6858000"/>
          </a:xfrm>
          <a:solidFill>
            <a:schemeClr val="bg2">
              <a:lumMod val="90000"/>
            </a:schemeClr>
          </a:solidFill>
        </p:spPr>
        <p:txBody>
          <a:bodyPr/>
          <a:lstStyle/>
          <a:p>
            <a:r>
              <a:rPr lang="en-US" b="1" dirty="0">
                <a:solidFill>
                  <a:srgbClr val="C00000"/>
                </a:solidFill>
                <a:latin typeface="+mn-lt"/>
              </a:rPr>
              <a:t>Estimating</a:t>
            </a:r>
            <a:br>
              <a:rPr lang="en-US" b="1" dirty="0">
                <a:solidFill>
                  <a:srgbClr val="C00000"/>
                </a:solidFill>
                <a:latin typeface="+mn-lt"/>
              </a:rPr>
            </a:br>
            <a:r>
              <a:rPr lang="en-US" b="1" dirty="0">
                <a:solidFill>
                  <a:srgbClr val="C00000"/>
                </a:solidFill>
                <a:latin typeface="+mn-lt"/>
              </a:rPr>
              <a:t>the Student-Level Slope:</a:t>
            </a:r>
            <a:br>
              <a:rPr lang="en-US" b="1" dirty="0">
                <a:solidFill>
                  <a:schemeClr val="tx1">
                    <a:lumMod val="50000"/>
                    <a:lumOff val="50000"/>
                  </a:schemeClr>
                </a:solidFill>
                <a:latin typeface="+mn-lt"/>
              </a:rPr>
            </a:br>
            <a:r>
              <a:rPr lang="en-US" b="1" dirty="0">
                <a:solidFill>
                  <a:schemeClr val="tx1">
                    <a:lumMod val="50000"/>
                    <a:lumOff val="50000"/>
                  </a:schemeClr>
                </a:solidFill>
                <a:latin typeface="+mn-lt"/>
              </a:rPr>
              <a:t>Gr 4, Math</a:t>
            </a:r>
          </a:p>
        </p:txBody>
      </p:sp>
      <p:sp>
        <p:nvSpPr>
          <p:cNvPr id="11" name="TextBox 10">
            <a:extLst>
              <a:ext uri="{FF2B5EF4-FFF2-40B4-BE49-F238E27FC236}">
                <a16:creationId xmlns:a16="http://schemas.microsoft.com/office/drawing/2014/main" id="{F9FAA8F3-FE6E-4F32-B46B-E42AAF6390E1}"/>
              </a:ext>
            </a:extLst>
          </p:cNvPr>
          <p:cNvSpPr txBox="1"/>
          <p:nvPr/>
        </p:nvSpPr>
        <p:spPr>
          <a:xfrm>
            <a:off x="4797631" y="6056334"/>
            <a:ext cx="849837" cy="369332"/>
          </a:xfrm>
          <a:prstGeom prst="rect">
            <a:avLst/>
          </a:prstGeom>
          <a:noFill/>
        </p:spPr>
        <p:txBody>
          <a:bodyPr wrap="square" rtlCol="0">
            <a:spAutoFit/>
          </a:bodyPr>
          <a:lstStyle/>
          <a:p>
            <a:r>
              <a:rPr lang="en-US" b="1" dirty="0">
                <a:solidFill>
                  <a:srgbClr val="C00000"/>
                </a:solidFill>
              </a:rPr>
              <a:t>-25%</a:t>
            </a:r>
          </a:p>
        </p:txBody>
      </p:sp>
      <p:sp>
        <p:nvSpPr>
          <p:cNvPr id="13" name="TextBox 12">
            <a:extLst>
              <a:ext uri="{FF2B5EF4-FFF2-40B4-BE49-F238E27FC236}">
                <a16:creationId xmlns:a16="http://schemas.microsoft.com/office/drawing/2014/main" id="{B2D1D9C8-2BE3-42A7-880F-784D24AB7443}"/>
              </a:ext>
            </a:extLst>
          </p:cNvPr>
          <p:cNvSpPr txBox="1"/>
          <p:nvPr/>
        </p:nvSpPr>
        <p:spPr>
          <a:xfrm>
            <a:off x="5671081" y="6056334"/>
            <a:ext cx="849837" cy="369332"/>
          </a:xfrm>
          <a:prstGeom prst="rect">
            <a:avLst/>
          </a:prstGeom>
          <a:noFill/>
        </p:spPr>
        <p:txBody>
          <a:bodyPr wrap="square" rtlCol="0">
            <a:spAutoFit/>
          </a:bodyPr>
          <a:lstStyle/>
          <a:p>
            <a:r>
              <a:rPr lang="en-US" b="1" dirty="0">
                <a:solidFill>
                  <a:srgbClr val="C00000"/>
                </a:solidFill>
              </a:rPr>
              <a:t>-51%</a:t>
            </a:r>
          </a:p>
        </p:txBody>
      </p:sp>
      <p:sp>
        <p:nvSpPr>
          <p:cNvPr id="15" name="TextBox 14">
            <a:extLst>
              <a:ext uri="{FF2B5EF4-FFF2-40B4-BE49-F238E27FC236}">
                <a16:creationId xmlns:a16="http://schemas.microsoft.com/office/drawing/2014/main" id="{C8E2C759-41C4-4C54-8226-C35E17918A13}"/>
              </a:ext>
            </a:extLst>
          </p:cNvPr>
          <p:cNvSpPr txBox="1"/>
          <p:nvPr/>
        </p:nvSpPr>
        <p:spPr>
          <a:xfrm>
            <a:off x="6355589" y="6056334"/>
            <a:ext cx="849837" cy="369332"/>
          </a:xfrm>
          <a:prstGeom prst="rect">
            <a:avLst/>
          </a:prstGeom>
          <a:noFill/>
        </p:spPr>
        <p:txBody>
          <a:bodyPr wrap="square" rtlCol="0">
            <a:spAutoFit/>
          </a:bodyPr>
          <a:lstStyle/>
          <a:p>
            <a:r>
              <a:rPr lang="en-US" b="1" dirty="0">
                <a:solidFill>
                  <a:schemeClr val="accent6">
                    <a:lumMod val="75000"/>
                  </a:schemeClr>
                </a:solidFill>
              </a:rPr>
              <a:t>+20%</a:t>
            </a:r>
          </a:p>
        </p:txBody>
      </p:sp>
      <p:sp>
        <p:nvSpPr>
          <p:cNvPr id="17" name="TextBox 16">
            <a:extLst>
              <a:ext uri="{FF2B5EF4-FFF2-40B4-BE49-F238E27FC236}">
                <a16:creationId xmlns:a16="http://schemas.microsoft.com/office/drawing/2014/main" id="{1F8354A2-E80D-4ED3-A196-0EAAED84C9F1}"/>
              </a:ext>
            </a:extLst>
          </p:cNvPr>
          <p:cNvSpPr txBox="1"/>
          <p:nvPr/>
        </p:nvSpPr>
        <p:spPr>
          <a:xfrm>
            <a:off x="7094149" y="6056334"/>
            <a:ext cx="849837" cy="369332"/>
          </a:xfrm>
          <a:prstGeom prst="rect">
            <a:avLst/>
          </a:prstGeom>
          <a:noFill/>
        </p:spPr>
        <p:txBody>
          <a:bodyPr wrap="square" rtlCol="0">
            <a:spAutoFit/>
          </a:bodyPr>
          <a:lstStyle/>
          <a:p>
            <a:r>
              <a:rPr lang="en-US" b="1" dirty="0">
                <a:solidFill>
                  <a:srgbClr val="C00000"/>
                </a:solidFill>
              </a:rPr>
              <a:t>-40%</a:t>
            </a:r>
          </a:p>
        </p:txBody>
      </p:sp>
      <p:sp>
        <p:nvSpPr>
          <p:cNvPr id="19" name="TextBox 18">
            <a:extLst>
              <a:ext uri="{FF2B5EF4-FFF2-40B4-BE49-F238E27FC236}">
                <a16:creationId xmlns:a16="http://schemas.microsoft.com/office/drawing/2014/main" id="{3A4C7DFE-F4B9-4865-B95A-C1CF732904A2}"/>
              </a:ext>
            </a:extLst>
          </p:cNvPr>
          <p:cNvSpPr txBox="1"/>
          <p:nvPr/>
        </p:nvSpPr>
        <p:spPr>
          <a:xfrm>
            <a:off x="9605276" y="6056334"/>
            <a:ext cx="849837" cy="369332"/>
          </a:xfrm>
          <a:prstGeom prst="rect">
            <a:avLst/>
          </a:prstGeom>
          <a:noFill/>
        </p:spPr>
        <p:txBody>
          <a:bodyPr wrap="square" rtlCol="0">
            <a:spAutoFit/>
          </a:bodyPr>
          <a:lstStyle/>
          <a:p>
            <a:r>
              <a:rPr lang="en-US" b="1" dirty="0">
                <a:solidFill>
                  <a:srgbClr val="C00000"/>
                </a:solidFill>
              </a:rPr>
              <a:t>-.4 </a:t>
            </a:r>
            <a:r>
              <a:rPr lang="en-US" b="1" dirty="0" err="1">
                <a:solidFill>
                  <a:srgbClr val="C00000"/>
                </a:solidFill>
              </a:rPr>
              <a:t>s.d.</a:t>
            </a:r>
            <a:endParaRPr lang="en-US" b="1" dirty="0">
              <a:solidFill>
                <a:srgbClr val="C00000"/>
              </a:solidFill>
            </a:endParaRPr>
          </a:p>
        </p:txBody>
      </p:sp>
      <p:pic>
        <p:nvPicPr>
          <p:cNvPr id="20" name="Picture 19">
            <a:extLst>
              <a:ext uri="{FF2B5EF4-FFF2-40B4-BE49-F238E27FC236}">
                <a16:creationId xmlns:a16="http://schemas.microsoft.com/office/drawing/2014/main" id="{09A17C5C-9331-43E0-879E-27CA204E7F69}"/>
              </a:ext>
            </a:extLst>
          </p:cNvPr>
          <p:cNvPicPr>
            <a:picLocks noChangeAspect="1"/>
          </p:cNvPicPr>
          <p:nvPr/>
        </p:nvPicPr>
        <p:blipFill>
          <a:blip r:embed="rId3"/>
          <a:stretch>
            <a:fillRect/>
          </a:stretch>
        </p:blipFill>
        <p:spPr>
          <a:xfrm>
            <a:off x="4114787" y="432334"/>
            <a:ext cx="6181277" cy="5529079"/>
          </a:xfrm>
          <a:prstGeom prst="rect">
            <a:avLst/>
          </a:prstGeom>
        </p:spPr>
      </p:pic>
    </p:spTree>
    <p:extLst>
      <p:ext uri="{BB962C8B-B14F-4D97-AF65-F5344CB8AC3E}">
        <p14:creationId xmlns:p14="http://schemas.microsoft.com/office/powerpoint/2010/main" val="4284420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2926032" cy="6858000"/>
          </a:xfrm>
          <a:solidFill>
            <a:schemeClr val="bg2">
              <a:lumMod val="90000"/>
            </a:schemeClr>
          </a:solidFill>
        </p:spPr>
        <p:txBody>
          <a:bodyPr/>
          <a:lstStyle/>
          <a:p>
            <a:r>
              <a:rPr lang="en-US" b="1" dirty="0">
                <a:solidFill>
                  <a:srgbClr val="C00000"/>
                </a:solidFill>
                <a:latin typeface="+mn-lt"/>
              </a:rPr>
              <a:t>Estimating</a:t>
            </a:r>
            <a:br>
              <a:rPr lang="en-US" b="1" dirty="0">
                <a:solidFill>
                  <a:srgbClr val="C00000"/>
                </a:solidFill>
                <a:latin typeface="+mn-lt"/>
              </a:rPr>
            </a:br>
            <a:r>
              <a:rPr lang="en-US" b="1" dirty="0">
                <a:solidFill>
                  <a:srgbClr val="C00000"/>
                </a:solidFill>
                <a:latin typeface="+mn-lt"/>
              </a:rPr>
              <a:t>the Student-Level Slope:</a:t>
            </a:r>
            <a:br>
              <a:rPr lang="en-US" b="1" dirty="0">
                <a:solidFill>
                  <a:schemeClr val="tx1">
                    <a:lumMod val="50000"/>
                    <a:lumOff val="50000"/>
                  </a:schemeClr>
                </a:solidFill>
                <a:latin typeface="+mn-lt"/>
              </a:rPr>
            </a:br>
            <a:r>
              <a:rPr lang="en-US" b="1" dirty="0">
                <a:solidFill>
                  <a:schemeClr val="tx1">
                    <a:lumMod val="50000"/>
                    <a:lumOff val="50000"/>
                  </a:schemeClr>
                </a:solidFill>
                <a:latin typeface="+mn-lt"/>
              </a:rPr>
              <a:t>Gr 8, Math</a:t>
            </a:r>
          </a:p>
        </p:txBody>
      </p:sp>
      <p:sp>
        <p:nvSpPr>
          <p:cNvPr id="11" name="TextBox 10">
            <a:extLst>
              <a:ext uri="{FF2B5EF4-FFF2-40B4-BE49-F238E27FC236}">
                <a16:creationId xmlns:a16="http://schemas.microsoft.com/office/drawing/2014/main" id="{F9FAA8F3-FE6E-4F32-B46B-E42AAF6390E1}"/>
              </a:ext>
            </a:extLst>
          </p:cNvPr>
          <p:cNvSpPr txBox="1"/>
          <p:nvPr/>
        </p:nvSpPr>
        <p:spPr>
          <a:xfrm>
            <a:off x="4727372" y="6128701"/>
            <a:ext cx="849837" cy="369332"/>
          </a:xfrm>
          <a:prstGeom prst="rect">
            <a:avLst/>
          </a:prstGeom>
          <a:noFill/>
        </p:spPr>
        <p:txBody>
          <a:bodyPr wrap="square" rtlCol="0">
            <a:spAutoFit/>
          </a:bodyPr>
          <a:lstStyle/>
          <a:p>
            <a:r>
              <a:rPr lang="en-US" b="1" dirty="0">
                <a:solidFill>
                  <a:srgbClr val="C00000"/>
                </a:solidFill>
              </a:rPr>
              <a:t>-11%</a:t>
            </a:r>
          </a:p>
        </p:txBody>
      </p:sp>
      <p:sp>
        <p:nvSpPr>
          <p:cNvPr id="13" name="TextBox 12">
            <a:extLst>
              <a:ext uri="{FF2B5EF4-FFF2-40B4-BE49-F238E27FC236}">
                <a16:creationId xmlns:a16="http://schemas.microsoft.com/office/drawing/2014/main" id="{B2D1D9C8-2BE3-42A7-880F-784D24AB7443}"/>
              </a:ext>
            </a:extLst>
          </p:cNvPr>
          <p:cNvSpPr txBox="1"/>
          <p:nvPr/>
        </p:nvSpPr>
        <p:spPr>
          <a:xfrm>
            <a:off x="5671081" y="6128701"/>
            <a:ext cx="849837" cy="369332"/>
          </a:xfrm>
          <a:prstGeom prst="rect">
            <a:avLst/>
          </a:prstGeom>
          <a:noFill/>
        </p:spPr>
        <p:txBody>
          <a:bodyPr wrap="square" rtlCol="0">
            <a:spAutoFit/>
          </a:bodyPr>
          <a:lstStyle/>
          <a:p>
            <a:r>
              <a:rPr lang="en-US" b="1" dirty="0">
                <a:solidFill>
                  <a:srgbClr val="C00000"/>
                </a:solidFill>
              </a:rPr>
              <a:t>-28%</a:t>
            </a:r>
          </a:p>
        </p:txBody>
      </p:sp>
      <p:sp>
        <p:nvSpPr>
          <p:cNvPr id="15" name="TextBox 14">
            <a:extLst>
              <a:ext uri="{FF2B5EF4-FFF2-40B4-BE49-F238E27FC236}">
                <a16:creationId xmlns:a16="http://schemas.microsoft.com/office/drawing/2014/main" id="{C8E2C759-41C4-4C54-8226-C35E17918A13}"/>
              </a:ext>
            </a:extLst>
          </p:cNvPr>
          <p:cNvSpPr txBox="1"/>
          <p:nvPr/>
        </p:nvSpPr>
        <p:spPr>
          <a:xfrm>
            <a:off x="6355395" y="6129816"/>
            <a:ext cx="849837" cy="369332"/>
          </a:xfrm>
          <a:prstGeom prst="rect">
            <a:avLst/>
          </a:prstGeom>
          <a:noFill/>
        </p:spPr>
        <p:txBody>
          <a:bodyPr wrap="square" rtlCol="0">
            <a:spAutoFit/>
          </a:bodyPr>
          <a:lstStyle/>
          <a:p>
            <a:r>
              <a:rPr lang="en-US" b="1" dirty="0">
                <a:solidFill>
                  <a:schemeClr val="accent6">
                    <a:lumMod val="75000"/>
                  </a:schemeClr>
                </a:solidFill>
              </a:rPr>
              <a:t>+18%</a:t>
            </a:r>
          </a:p>
        </p:txBody>
      </p:sp>
      <p:sp>
        <p:nvSpPr>
          <p:cNvPr id="17" name="TextBox 16">
            <a:extLst>
              <a:ext uri="{FF2B5EF4-FFF2-40B4-BE49-F238E27FC236}">
                <a16:creationId xmlns:a16="http://schemas.microsoft.com/office/drawing/2014/main" id="{1F8354A2-E80D-4ED3-A196-0EAAED84C9F1}"/>
              </a:ext>
            </a:extLst>
          </p:cNvPr>
          <p:cNvSpPr txBox="1"/>
          <p:nvPr/>
        </p:nvSpPr>
        <p:spPr>
          <a:xfrm>
            <a:off x="7013481" y="6102846"/>
            <a:ext cx="849837" cy="369332"/>
          </a:xfrm>
          <a:prstGeom prst="rect">
            <a:avLst/>
          </a:prstGeom>
          <a:noFill/>
        </p:spPr>
        <p:txBody>
          <a:bodyPr wrap="square" rtlCol="0">
            <a:spAutoFit/>
          </a:bodyPr>
          <a:lstStyle/>
          <a:p>
            <a:r>
              <a:rPr lang="en-US" b="1" dirty="0">
                <a:solidFill>
                  <a:srgbClr val="C00000"/>
                </a:solidFill>
              </a:rPr>
              <a:t>-21%</a:t>
            </a:r>
          </a:p>
        </p:txBody>
      </p:sp>
      <p:sp>
        <p:nvSpPr>
          <p:cNvPr id="19" name="TextBox 18">
            <a:extLst>
              <a:ext uri="{FF2B5EF4-FFF2-40B4-BE49-F238E27FC236}">
                <a16:creationId xmlns:a16="http://schemas.microsoft.com/office/drawing/2014/main" id="{3A4C7DFE-F4B9-4865-B95A-C1CF732904A2}"/>
              </a:ext>
            </a:extLst>
          </p:cNvPr>
          <p:cNvSpPr txBox="1"/>
          <p:nvPr/>
        </p:nvSpPr>
        <p:spPr>
          <a:xfrm>
            <a:off x="9201821" y="6115216"/>
            <a:ext cx="1044414" cy="369332"/>
          </a:xfrm>
          <a:prstGeom prst="rect">
            <a:avLst/>
          </a:prstGeom>
          <a:noFill/>
        </p:spPr>
        <p:txBody>
          <a:bodyPr wrap="square" rtlCol="0">
            <a:spAutoFit/>
          </a:bodyPr>
          <a:lstStyle/>
          <a:p>
            <a:r>
              <a:rPr lang="en-US" b="1" dirty="0">
                <a:solidFill>
                  <a:srgbClr val="C00000"/>
                </a:solidFill>
              </a:rPr>
              <a:t>-.15 </a:t>
            </a:r>
            <a:r>
              <a:rPr lang="en-US" b="1" dirty="0" err="1">
                <a:solidFill>
                  <a:srgbClr val="C00000"/>
                </a:solidFill>
              </a:rPr>
              <a:t>s.d.</a:t>
            </a:r>
            <a:endParaRPr lang="en-US" b="1" dirty="0">
              <a:solidFill>
                <a:srgbClr val="C00000"/>
              </a:solidFill>
            </a:endParaRPr>
          </a:p>
        </p:txBody>
      </p:sp>
      <p:pic>
        <p:nvPicPr>
          <p:cNvPr id="4" name="Picture 3">
            <a:extLst>
              <a:ext uri="{FF2B5EF4-FFF2-40B4-BE49-F238E27FC236}">
                <a16:creationId xmlns:a16="http://schemas.microsoft.com/office/drawing/2014/main" id="{2C358A6A-E16E-4351-A929-2DF1F549946E}"/>
              </a:ext>
            </a:extLst>
          </p:cNvPr>
          <p:cNvPicPr>
            <a:picLocks noChangeAspect="1"/>
          </p:cNvPicPr>
          <p:nvPr/>
        </p:nvPicPr>
        <p:blipFill>
          <a:blip r:embed="rId3"/>
          <a:stretch>
            <a:fillRect/>
          </a:stretch>
        </p:blipFill>
        <p:spPr>
          <a:xfrm>
            <a:off x="3988999" y="-44614"/>
            <a:ext cx="6210300" cy="6172200"/>
          </a:xfrm>
          <a:prstGeom prst="rect">
            <a:avLst/>
          </a:prstGeom>
        </p:spPr>
      </p:pic>
    </p:spTree>
    <p:extLst>
      <p:ext uri="{BB962C8B-B14F-4D97-AF65-F5344CB8AC3E}">
        <p14:creationId xmlns:p14="http://schemas.microsoft.com/office/powerpoint/2010/main" val="2635837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2926032" cy="6858000"/>
          </a:xfrm>
          <a:solidFill>
            <a:schemeClr val="bg2">
              <a:lumMod val="90000"/>
            </a:schemeClr>
          </a:solidFill>
        </p:spPr>
        <p:txBody>
          <a:bodyPr/>
          <a:lstStyle/>
          <a:p>
            <a:r>
              <a:rPr lang="en-US" b="1" dirty="0">
                <a:solidFill>
                  <a:srgbClr val="C00000"/>
                </a:solidFill>
                <a:latin typeface="+mn-lt"/>
              </a:rPr>
              <a:t>Estimating</a:t>
            </a:r>
            <a:br>
              <a:rPr lang="en-US" b="1" dirty="0">
                <a:solidFill>
                  <a:srgbClr val="C00000"/>
                </a:solidFill>
                <a:latin typeface="+mn-lt"/>
              </a:rPr>
            </a:br>
            <a:r>
              <a:rPr lang="en-US" b="1" dirty="0">
                <a:solidFill>
                  <a:srgbClr val="C00000"/>
                </a:solidFill>
                <a:latin typeface="+mn-lt"/>
              </a:rPr>
              <a:t>the Student-Level Slope:</a:t>
            </a:r>
            <a:br>
              <a:rPr lang="en-US" b="1" dirty="0">
                <a:solidFill>
                  <a:schemeClr val="tx1">
                    <a:lumMod val="50000"/>
                    <a:lumOff val="50000"/>
                  </a:schemeClr>
                </a:solidFill>
                <a:latin typeface="+mn-lt"/>
              </a:rPr>
            </a:br>
            <a:r>
              <a:rPr lang="en-US" b="1" dirty="0">
                <a:solidFill>
                  <a:schemeClr val="tx1">
                    <a:lumMod val="50000"/>
                    <a:lumOff val="50000"/>
                  </a:schemeClr>
                </a:solidFill>
                <a:latin typeface="+mn-lt"/>
              </a:rPr>
              <a:t>Gr 4, Read</a:t>
            </a:r>
          </a:p>
        </p:txBody>
      </p:sp>
      <p:sp>
        <p:nvSpPr>
          <p:cNvPr id="11" name="TextBox 10">
            <a:extLst>
              <a:ext uri="{FF2B5EF4-FFF2-40B4-BE49-F238E27FC236}">
                <a16:creationId xmlns:a16="http://schemas.microsoft.com/office/drawing/2014/main" id="{F9FAA8F3-FE6E-4F32-B46B-E42AAF6390E1}"/>
              </a:ext>
            </a:extLst>
          </p:cNvPr>
          <p:cNvSpPr txBox="1"/>
          <p:nvPr/>
        </p:nvSpPr>
        <p:spPr>
          <a:xfrm>
            <a:off x="4743752" y="6251572"/>
            <a:ext cx="849837" cy="369332"/>
          </a:xfrm>
          <a:prstGeom prst="rect">
            <a:avLst/>
          </a:prstGeom>
          <a:noFill/>
        </p:spPr>
        <p:txBody>
          <a:bodyPr wrap="square" rtlCol="0">
            <a:spAutoFit/>
          </a:bodyPr>
          <a:lstStyle/>
          <a:p>
            <a:r>
              <a:rPr lang="en-US" b="1" dirty="0">
                <a:solidFill>
                  <a:srgbClr val="C00000"/>
                </a:solidFill>
              </a:rPr>
              <a:t>-7%</a:t>
            </a:r>
          </a:p>
        </p:txBody>
      </p:sp>
      <p:sp>
        <p:nvSpPr>
          <p:cNvPr id="13" name="TextBox 12">
            <a:extLst>
              <a:ext uri="{FF2B5EF4-FFF2-40B4-BE49-F238E27FC236}">
                <a16:creationId xmlns:a16="http://schemas.microsoft.com/office/drawing/2014/main" id="{B2D1D9C8-2BE3-42A7-880F-784D24AB7443}"/>
              </a:ext>
            </a:extLst>
          </p:cNvPr>
          <p:cNvSpPr txBox="1"/>
          <p:nvPr/>
        </p:nvSpPr>
        <p:spPr>
          <a:xfrm>
            <a:off x="5593589" y="6252687"/>
            <a:ext cx="849837" cy="369332"/>
          </a:xfrm>
          <a:prstGeom prst="rect">
            <a:avLst/>
          </a:prstGeom>
          <a:noFill/>
        </p:spPr>
        <p:txBody>
          <a:bodyPr wrap="square" rtlCol="0">
            <a:spAutoFit/>
          </a:bodyPr>
          <a:lstStyle/>
          <a:p>
            <a:r>
              <a:rPr lang="en-US" b="1" dirty="0">
                <a:solidFill>
                  <a:srgbClr val="C00000"/>
                </a:solidFill>
              </a:rPr>
              <a:t>-100%</a:t>
            </a:r>
          </a:p>
        </p:txBody>
      </p:sp>
      <p:sp>
        <p:nvSpPr>
          <p:cNvPr id="15" name="TextBox 14">
            <a:extLst>
              <a:ext uri="{FF2B5EF4-FFF2-40B4-BE49-F238E27FC236}">
                <a16:creationId xmlns:a16="http://schemas.microsoft.com/office/drawing/2014/main" id="{C8E2C759-41C4-4C54-8226-C35E17918A13}"/>
              </a:ext>
            </a:extLst>
          </p:cNvPr>
          <p:cNvSpPr txBox="1"/>
          <p:nvPr/>
        </p:nvSpPr>
        <p:spPr>
          <a:xfrm>
            <a:off x="6277903" y="6253802"/>
            <a:ext cx="849837" cy="369332"/>
          </a:xfrm>
          <a:prstGeom prst="rect">
            <a:avLst/>
          </a:prstGeom>
          <a:noFill/>
        </p:spPr>
        <p:txBody>
          <a:bodyPr wrap="square" rtlCol="0">
            <a:spAutoFit/>
          </a:bodyPr>
          <a:lstStyle/>
          <a:p>
            <a:r>
              <a:rPr lang="en-US" b="1" dirty="0">
                <a:solidFill>
                  <a:schemeClr val="accent6">
                    <a:lumMod val="75000"/>
                  </a:schemeClr>
                </a:solidFill>
              </a:rPr>
              <a:t>+20%</a:t>
            </a:r>
          </a:p>
        </p:txBody>
      </p:sp>
      <p:sp>
        <p:nvSpPr>
          <p:cNvPr id="17" name="TextBox 16">
            <a:extLst>
              <a:ext uri="{FF2B5EF4-FFF2-40B4-BE49-F238E27FC236}">
                <a16:creationId xmlns:a16="http://schemas.microsoft.com/office/drawing/2014/main" id="{1F8354A2-E80D-4ED3-A196-0EAAED84C9F1}"/>
              </a:ext>
            </a:extLst>
          </p:cNvPr>
          <p:cNvSpPr txBox="1"/>
          <p:nvPr/>
        </p:nvSpPr>
        <p:spPr>
          <a:xfrm>
            <a:off x="7016657" y="6251572"/>
            <a:ext cx="849837" cy="369332"/>
          </a:xfrm>
          <a:prstGeom prst="rect">
            <a:avLst/>
          </a:prstGeom>
          <a:noFill/>
        </p:spPr>
        <p:txBody>
          <a:bodyPr wrap="square" rtlCol="0">
            <a:spAutoFit/>
          </a:bodyPr>
          <a:lstStyle/>
          <a:p>
            <a:r>
              <a:rPr lang="en-US" b="1" dirty="0">
                <a:solidFill>
                  <a:srgbClr val="C00000"/>
                </a:solidFill>
              </a:rPr>
              <a:t>-72%</a:t>
            </a:r>
          </a:p>
        </p:txBody>
      </p:sp>
      <p:sp>
        <p:nvSpPr>
          <p:cNvPr id="19" name="TextBox 18">
            <a:extLst>
              <a:ext uri="{FF2B5EF4-FFF2-40B4-BE49-F238E27FC236}">
                <a16:creationId xmlns:a16="http://schemas.microsoft.com/office/drawing/2014/main" id="{3A4C7DFE-F4B9-4865-B95A-C1CF732904A2}"/>
              </a:ext>
            </a:extLst>
          </p:cNvPr>
          <p:cNvSpPr txBox="1"/>
          <p:nvPr/>
        </p:nvSpPr>
        <p:spPr>
          <a:xfrm>
            <a:off x="8504162" y="6251572"/>
            <a:ext cx="1044414" cy="369332"/>
          </a:xfrm>
          <a:prstGeom prst="rect">
            <a:avLst/>
          </a:prstGeom>
          <a:noFill/>
        </p:spPr>
        <p:txBody>
          <a:bodyPr wrap="square" rtlCol="0">
            <a:spAutoFit/>
          </a:bodyPr>
          <a:lstStyle/>
          <a:p>
            <a:r>
              <a:rPr lang="en-US" b="1" dirty="0">
                <a:solidFill>
                  <a:srgbClr val="C00000"/>
                </a:solidFill>
              </a:rPr>
              <a:t>-.82 </a:t>
            </a:r>
            <a:r>
              <a:rPr lang="en-US" b="1" dirty="0" err="1">
                <a:solidFill>
                  <a:srgbClr val="C00000"/>
                </a:solidFill>
              </a:rPr>
              <a:t>s.d.</a:t>
            </a:r>
            <a:endParaRPr lang="en-US" b="1" dirty="0">
              <a:solidFill>
                <a:srgbClr val="C00000"/>
              </a:solidFill>
            </a:endParaRPr>
          </a:p>
        </p:txBody>
      </p:sp>
      <p:pic>
        <p:nvPicPr>
          <p:cNvPr id="3" name="Picture 2">
            <a:extLst>
              <a:ext uri="{FF2B5EF4-FFF2-40B4-BE49-F238E27FC236}">
                <a16:creationId xmlns:a16="http://schemas.microsoft.com/office/drawing/2014/main" id="{E30EB925-1764-4349-8116-AA94EE0F45C3}"/>
              </a:ext>
            </a:extLst>
          </p:cNvPr>
          <p:cNvPicPr>
            <a:picLocks noChangeAspect="1"/>
          </p:cNvPicPr>
          <p:nvPr/>
        </p:nvPicPr>
        <p:blipFill>
          <a:blip r:embed="rId3"/>
          <a:stretch>
            <a:fillRect/>
          </a:stretch>
        </p:blipFill>
        <p:spPr>
          <a:xfrm>
            <a:off x="4141888" y="-46844"/>
            <a:ext cx="5276850" cy="6172200"/>
          </a:xfrm>
          <a:prstGeom prst="rect">
            <a:avLst/>
          </a:prstGeom>
        </p:spPr>
      </p:pic>
    </p:spTree>
    <p:extLst>
      <p:ext uri="{BB962C8B-B14F-4D97-AF65-F5344CB8AC3E}">
        <p14:creationId xmlns:p14="http://schemas.microsoft.com/office/powerpoint/2010/main" val="217456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2926032" cy="6858000"/>
          </a:xfrm>
          <a:solidFill>
            <a:schemeClr val="bg2">
              <a:lumMod val="90000"/>
            </a:schemeClr>
          </a:solidFill>
        </p:spPr>
        <p:txBody>
          <a:bodyPr/>
          <a:lstStyle/>
          <a:p>
            <a:r>
              <a:rPr lang="en-US" b="1" dirty="0">
                <a:solidFill>
                  <a:srgbClr val="C00000"/>
                </a:solidFill>
                <a:latin typeface="+mn-lt"/>
              </a:rPr>
              <a:t>Estimating</a:t>
            </a:r>
            <a:br>
              <a:rPr lang="en-US" b="1" dirty="0">
                <a:solidFill>
                  <a:srgbClr val="C00000"/>
                </a:solidFill>
                <a:latin typeface="+mn-lt"/>
              </a:rPr>
            </a:br>
            <a:r>
              <a:rPr lang="en-US" b="1" dirty="0">
                <a:solidFill>
                  <a:srgbClr val="C00000"/>
                </a:solidFill>
                <a:latin typeface="+mn-lt"/>
              </a:rPr>
              <a:t>the Student-Level Slope:</a:t>
            </a:r>
            <a:br>
              <a:rPr lang="en-US" b="1" dirty="0">
                <a:solidFill>
                  <a:schemeClr val="tx1">
                    <a:lumMod val="50000"/>
                    <a:lumOff val="50000"/>
                  </a:schemeClr>
                </a:solidFill>
                <a:latin typeface="+mn-lt"/>
              </a:rPr>
            </a:br>
            <a:r>
              <a:rPr lang="en-US" b="1" dirty="0">
                <a:solidFill>
                  <a:schemeClr val="tx1">
                    <a:lumMod val="50000"/>
                    <a:lumOff val="50000"/>
                  </a:schemeClr>
                </a:solidFill>
                <a:latin typeface="+mn-lt"/>
              </a:rPr>
              <a:t>Gr 8, Read</a:t>
            </a:r>
          </a:p>
        </p:txBody>
      </p:sp>
      <p:sp>
        <p:nvSpPr>
          <p:cNvPr id="11" name="TextBox 10">
            <a:extLst>
              <a:ext uri="{FF2B5EF4-FFF2-40B4-BE49-F238E27FC236}">
                <a16:creationId xmlns:a16="http://schemas.microsoft.com/office/drawing/2014/main" id="{F9FAA8F3-FE6E-4F32-B46B-E42AAF6390E1}"/>
              </a:ext>
            </a:extLst>
          </p:cNvPr>
          <p:cNvSpPr txBox="1"/>
          <p:nvPr/>
        </p:nvSpPr>
        <p:spPr>
          <a:xfrm>
            <a:off x="4695268" y="6057163"/>
            <a:ext cx="849837" cy="369332"/>
          </a:xfrm>
          <a:prstGeom prst="rect">
            <a:avLst/>
          </a:prstGeom>
          <a:noFill/>
        </p:spPr>
        <p:txBody>
          <a:bodyPr wrap="square" rtlCol="0">
            <a:spAutoFit/>
          </a:bodyPr>
          <a:lstStyle/>
          <a:p>
            <a:r>
              <a:rPr lang="en-US" b="1" dirty="0">
                <a:solidFill>
                  <a:srgbClr val="C00000"/>
                </a:solidFill>
              </a:rPr>
              <a:t>-9%</a:t>
            </a:r>
          </a:p>
        </p:txBody>
      </p:sp>
      <p:sp>
        <p:nvSpPr>
          <p:cNvPr id="13" name="TextBox 12">
            <a:extLst>
              <a:ext uri="{FF2B5EF4-FFF2-40B4-BE49-F238E27FC236}">
                <a16:creationId xmlns:a16="http://schemas.microsoft.com/office/drawing/2014/main" id="{B2D1D9C8-2BE3-42A7-880F-784D24AB7443}"/>
              </a:ext>
            </a:extLst>
          </p:cNvPr>
          <p:cNvSpPr txBox="1"/>
          <p:nvPr/>
        </p:nvSpPr>
        <p:spPr>
          <a:xfrm>
            <a:off x="5506053" y="6057163"/>
            <a:ext cx="849837" cy="369332"/>
          </a:xfrm>
          <a:prstGeom prst="rect">
            <a:avLst/>
          </a:prstGeom>
          <a:noFill/>
        </p:spPr>
        <p:txBody>
          <a:bodyPr wrap="square" rtlCol="0">
            <a:spAutoFit/>
          </a:bodyPr>
          <a:lstStyle/>
          <a:p>
            <a:r>
              <a:rPr lang="en-US" b="1" dirty="0">
                <a:solidFill>
                  <a:srgbClr val="C00000"/>
                </a:solidFill>
              </a:rPr>
              <a:t>-54%</a:t>
            </a:r>
          </a:p>
        </p:txBody>
      </p:sp>
      <p:sp>
        <p:nvSpPr>
          <p:cNvPr id="15" name="TextBox 14">
            <a:extLst>
              <a:ext uri="{FF2B5EF4-FFF2-40B4-BE49-F238E27FC236}">
                <a16:creationId xmlns:a16="http://schemas.microsoft.com/office/drawing/2014/main" id="{C8E2C759-41C4-4C54-8226-C35E17918A13}"/>
              </a:ext>
            </a:extLst>
          </p:cNvPr>
          <p:cNvSpPr txBox="1"/>
          <p:nvPr/>
        </p:nvSpPr>
        <p:spPr>
          <a:xfrm>
            <a:off x="6244226" y="6057163"/>
            <a:ext cx="849837" cy="369332"/>
          </a:xfrm>
          <a:prstGeom prst="rect">
            <a:avLst/>
          </a:prstGeom>
          <a:noFill/>
        </p:spPr>
        <p:txBody>
          <a:bodyPr wrap="square" rtlCol="0">
            <a:spAutoFit/>
          </a:bodyPr>
          <a:lstStyle/>
          <a:p>
            <a:r>
              <a:rPr lang="en-US" b="1" dirty="0">
                <a:solidFill>
                  <a:schemeClr val="accent6">
                    <a:lumMod val="75000"/>
                  </a:schemeClr>
                </a:solidFill>
              </a:rPr>
              <a:t>+17%</a:t>
            </a:r>
          </a:p>
        </p:txBody>
      </p:sp>
      <p:sp>
        <p:nvSpPr>
          <p:cNvPr id="17" name="TextBox 16">
            <a:extLst>
              <a:ext uri="{FF2B5EF4-FFF2-40B4-BE49-F238E27FC236}">
                <a16:creationId xmlns:a16="http://schemas.microsoft.com/office/drawing/2014/main" id="{1F8354A2-E80D-4ED3-A196-0EAAED84C9F1}"/>
              </a:ext>
            </a:extLst>
          </p:cNvPr>
          <p:cNvSpPr txBox="1"/>
          <p:nvPr/>
        </p:nvSpPr>
        <p:spPr>
          <a:xfrm>
            <a:off x="6924805" y="6057163"/>
            <a:ext cx="849837" cy="369332"/>
          </a:xfrm>
          <a:prstGeom prst="rect">
            <a:avLst/>
          </a:prstGeom>
          <a:noFill/>
        </p:spPr>
        <p:txBody>
          <a:bodyPr wrap="square" rtlCol="0">
            <a:spAutoFit/>
          </a:bodyPr>
          <a:lstStyle/>
          <a:p>
            <a:r>
              <a:rPr lang="en-US" b="1" dirty="0">
                <a:solidFill>
                  <a:srgbClr val="C00000"/>
                </a:solidFill>
              </a:rPr>
              <a:t>-37%</a:t>
            </a:r>
          </a:p>
        </p:txBody>
      </p:sp>
      <p:sp>
        <p:nvSpPr>
          <p:cNvPr id="19" name="TextBox 18">
            <a:extLst>
              <a:ext uri="{FF2B5EF4-FFF2-40B4-BE49-F238E27FC236}">
                <a16:creationId xmlns:a16="http://schemas.microsoft.com/office/drawing/2014/main" id="{3A4C7DFE-F4B9-4865-B95A-C1CF732904A2}"/>
              </a:ext>
            </a:extLst>
          </p:cNvPr>
          <p:cNvSpPr txBox="1"/>
          <p:nvPr/>
        </p:nvSpPr>
        <p:spPr>
          <a:xfrm>
            <a:off x="9679589" y="6057163"/>
            <a:ext cx="1044414" cy="369332"/>
          </a:xfrm>
          <a:prstGeom prst="rect">
            <a:avLst/>
          </a:prstGeom>
          <a:noFill/>
        </p:spPr>
        <p:txBody>
          <a:bodyPr wrap="square" rtlCol="0">
            <a:spAutoFit/>
          </a:bodyPr>
          <a:lstStyle/>
          <a:p>
            <a:r>
              <a:rPr lang="en-US" b="1" dirty="0">
                <a:solidFill>
                  <a:srgbClr val="C00000"/>
                </a:solidFill>
              </a:rPr>
              <a:t>-.34 </a:t>
            </a:r>
            <a:r>
              <a:rPr lang="en-US" b="1" dirty="0" err="1">
                <a:solidFill>
                  <a:srgbClr val="C00000"/>
                </a:solidFill>
              </a:rPr>
              <a:t>s.d.</a:t>
            </a:r>
            <a:endParaRPr lang="en-US" b="1" dirty="0">
              <a:solidFill>
                <a:srgbClr val="C00000"/>
              </a:solidFill>
            </a:endParaRPr>
          </a:p>
        </p:txBody>
      </p:sp>
      <p:pic>
        <p:nvPicPr>
          <p:cNvPr id="5" name="Picture 4">
            <a:extLst>
              <a:ext uri="{FF2B5EF4-FFF2-40B4-BE49-F238E27FC236}">
                <a16:creationId xmlns:a16="http://schemas.microsoft.com/office/drawing/2014/main" id="{2724F886-EE94-43D7-988A-899DEA8F6F55}"/>
              </a:ext>
            </a:extLst>
          </p:cNvPr>
          <p:cNvPicPr>
            <a:picLocks noChangeAspect="1"/>
          </p:cNvPicPr>
          <p:nvPr/>
        </p:nvPicPr>
        <p:blipFill>
          <a:blip r:embed="rId3"/>
          <a:stretch>
            <a:fillRect/>
          </a:stretch>
        </p:blipFill>
        <p:spPr>
          <a:xfrm>
            <a:off x="3904582" y="360353"/>
            <a:ext cx="6446315" cy="5519657"/>
          </a:xfrm>
          <a:prstGeom prst="rect">
            <a:avLst/>
          </a:prstGeom>
        </p:spPr>
      </p:pic>
    </p:spTree>
    <p:extLst>
      <p:ext uri="{BB962C8B-B14F-4D97-AF65-F5344CB8AC3E}">
        <p14:creationId xmlns:p14="http://schemas.microsoft.com/office/powerpoint/2010/main" val="4146427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latin typeface="+mn-lt"/>
              </a:rPr>
              <a:t>Racial gaps were </a:t>
            </a:r>
            <a:r>
              <a:rPr lang="en-US" b="1" u="sng" dirty="0">
                <a:solidFill>
                  <a:srgbClr val="C00000"/>
                </a:solidFill>
                <a:latin typeface="+mn-lt"/>
              </a:rPr>
              <a:t>also</a:t>
            </a:r>
            <a:r>
              <a:rPr lang="en-US" b="1" dirty="0">
                <a:solidFill>
                  <a:srgbClr val="C00000"/>
                </a:solidFill>
                <a:latin typeface="+mn-lt"/>
              </a:rPr>
              <a:t> closing.</a:t>
            </a:r>
          </a:p>
        </p:txBody>
      </p:sp>
      <p:pic>
        <p:nvPicPr>
          <p:cNvPr id="4" name="Picture 3"/>
          <p:cNvPicPr>
            <a:picLocks noChangeAspect="1"/>
          </p:cNvPicPr>
          <p:nvPr/>
        </p:nvPicPr>
        <p:blipFill>
          <a:blip r:embed="rId2"/>
          <a:stretch>
            <a:fillRect/>
          </a:stretch>
        </p:blipFill>
        <p:spPr>
          <a:xfrm>
            <a:off x="111127" y="2026538"/>
            <a:ext cx="5909630" cy="4297680"/>
          </a:xfrm>
          <a:prstGeom prst="rect">
            <a:avLst/>
          </a:prstGeom>
        </p:spPr>
      </p:pic>
      <p:pic>
        <p:nvPicPr>
          <p:cNvPr id="6" name="Picture 5"/>
          <p:cNvPicPr>
            <a:picLocks noChangeAspect="1"/>
          </p:cNvPicPr>
          <p:nvPr/>
        </p:nvPicPr>
        <p:blipFill>
          <a:blip r:embed="rId3"/>
          <a:stretch>
            <a:fillRect/>
          </a:stretch>
        </p:blipFill>
        <p:spPr>
          <a:xfrm>
            <a:off x="6095999" y="2026538"/>
            <a:ext cx="5909630" cy="4297680"/>
          </a:xfrm>
          <a:prstGeom prst="rect">
            <a:avLst/>
          </a:prstGeom>
        </p:spPr>
      </p:pic>
    </p:spTree>
    <p:extLst>
      <p:ext uri="{BB962C8B-B14F-4D97-AF65-F5344CB8AC3E}">
        <p14:creationId xmlns:p14="http://schemas.microsoft.com/office/powerpoint/2010/main" val="357204112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p:cNvSpPr txBox="1"/>
              <p:nvPr/>
            </p:nvSpPr>
            <p:spPr>
              <a:xfrm>
                <a:off x="603849" y="1791579"/>
                <a:ext cx="10955547" cy="1854867"/>
              </a:xfrm>
              <a:prstGeom prst="rect">
                <a:avLst/>
              </a:prstGeom>
              <a:noFill/>
            </p:spPr>
            <p:txBody>
              <a:bodyPr wrap="square" rtlCol="0">
                <a:spAutoFit/>
              </a:bodyPr>
              <a:lstStyle/>
              <a:p>
                <a:pPr marL="457200" indent="-457200">
                  <a:buAutoNum type="arabicPeriod"/>
                </a:pPr>
                <a:r>
                  <a:rPr lang="en-US" sz="2400" b="1" dirty="0"/>
                  <a:t>Scale each trait by its relationship to family income:</a:t>
                </a:r>
              </a:p>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𝑜𝑡</m:t>
                          </m:r>
                        </m:sub>
                      </m:sSub>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𝑟</m:t>
                          </m:r>
                          <m:r>
                            <a:rPr lang="en-US" sz="2400" i="1">
                              <a:latin typeface="Cambria Math" panose="02040503050406030204" pitchFamily="18" charset="0"/>
                            </a:rPr>
                            <m:t>𝑎𝑐𝑒</m:t>
                          </m:r>
                          <m:r>
                            <a:rPr lang="en-US" sz="2400" i="1">
                              <a:latin typeface="Cambria Math" panose="02040503050406030204" pitchFamily="18" charset="0"/>
                            </a:rPr>
                            <m:t>/</m:t>
                          </m:r>
                          <m:r>
                            <a:rPr lang="en-US" sz="2400" i="1">
                              <a:latin typeface="Cambria Math" panose="02040503050406030204" pitchFamily="18" charset="0"/>
                            </a:rPr>
                            <m:t>𝑒𝑡h</m:t>
                          </m:r>
                        </m:sub>
                        <m:sup/>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𝑚</m:t>
                              </m:r>
                              <m:r>
                                <a:rPr lang="en-US" sz="2400" i="1">
                                  <a:latin typeface="Cambria Math" panose="02040503050406030204" pitchFamily="18" charset="0"/>
                                </a:rPr>
                                <m:t>𝑜𝑡h</m:t>
                              </m:r>
                              <m:r>
                                <a:rPr lang="en-US" sz="2400" i="1">
                                  <a:latin typeface="Cambria Math" panose="02040503050406030204" pitchFamily="18" charset="0"/>
                                </a:rPr>
                                <m:t> </m:t>
                              </m:r>
                              <m:r>
                                <a:rPr lang="en-US" sz="2400" i="1">
                                  <a:latin typeface="Cambria Math" panose="02040503050406030204" pitchFamily="18" charset="0"/>
                                </a:rPr>
                                <m:t>𝑒𝑑</m:t>
                              </m:r>
                            </m:sub>
                            <m:sup/>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𝑟𝑎𝑐𝑒</m:t>
                                  </m:r>
                                  <m:r>
                                    <a:rPr lang="en-US" sz="2400" i="1">
                                      <a:latin typeface="Cambria Math" panose="02040503050406030204" pitchFamily="18" charset="0"/>
                                    </a:rPr>
                                    <m:t>,</m:t>
                                  </m:r>
                                  <m:r>
                                    <a:rPr lang="en-US" sz="2400" i="1">
                                      <a:latin typeface="Cambria Math" panose="02040503050406030204" pitchFamily="18" charset="0"/>
                                    </a:rPr>
                                    <m:t>𝑚𝑜𝑡h</m:t>
                                  </m:r>
                                  <m:r>
                                    <a:rPr lang="en-US" sz="2400" i="1">
                                      <a:latin typeface="Cambria Math" panose="02040503050406030204" pitchFamily="18" charset="0"/>
                                    </a:rPr>
                                    <m:t> </m:t>
                                  </m:r>
                                  <m:r>
                                    <a:rPr lang="en-US" sz="2400" i="1">
                                      <a:latin typeface="Cambria Math" panose="02040503050406030204" pitchFamily="18" charset="0"/>
                                    </a:rPr>
                                    <m:t>𝑒𝑑</m:t>
                                  </m:r>
                                  <m:r>
                                    <a:rPr lang="en-US" sz="2400" i="1">
                                      <a:latin typeface="Cambria Math" panose="02040503050406030204" pitchFamily="18" charset="0"/>
                                    </a:rPr>
                                    <m:t> </m:t>
                                  </m:r>
                                  <m:r>
                                    <a:rPr lang="en-US" sz="2400" i="1">
                                      <a:latin typeface="Cambria Math" panose="02040503050406030204" pitchFamily="18" charset="0"/>
                                    </a:rPr>
                                    <m:t>𝑡</m:t>
                                  </m:r>
                                </m:sub>
                              </m:sSub>
                            </m:e>
                          </m:nary>
                          <m:r>
                            <a:rPr lang="en-US" sz="2400" i="1">
                              <a:latin typeface="Cambria Math" panose="02040503050406030204" pitchFamily="18" charset="0"/>
                            </a:rPr>
                            <m:t>+</m:t>
                          </m:r>
                        </m:e>
                      </m:nary>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𝛾</m:t>
                          </m:r>
                        </m:e>
                        <m:sub>
                          <m:r>
                            <a:rPr lang="en-US" sz="2400" i="1">
                              <a:latin typeface="Cambria Math" panose="02040503050406030204" pitchFamily="18" charset="0"/>
                            </a:rPr>
                            <m:t>𝑢𝑟𝑏𝑎𝑛</m:t>
                          </m:r>
                          <m:r>
                            <a:rPr lang="en-US" sz="2400" i="1">
                              <a:latin typeface="Cambria Math" panose="02040503050406030204" pitchFamily="18" charset="0"/>
                            </a:rPr>
                            <m:t>, </m:t>
                          </m:r>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𝛿</m:t>
                          </m:r>
                        </m:e>
                        <m:sub>
                          <m:r>
                            <a:rPr lang="en-US" sz="2400" i="1">
                              <a:latin typeface="Cambria Math" panose="02040503050406030204" pitchFamily="18" charset="0"/>
                            </a:rPr>
                            <m:t>𝑠𝑡𝑎𝑡𝑒</m:t>
                          </m:r>
                          <m:r>
                            <a:rPr lang="en-US" sz="2400" i="1">
                              <a:latin typeface="Cambria Math" panose="02040503050406030204" pitchFamily="18" charset="0"/>
                            </a:rPr>
                            <m:t>,</m:t>
                          </m:r>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𝜑</m:t>
                          </m:r>
                        </m:e>
                        <m:sub>
                          <m:r>
                            <a:rPr lang="en-US" sz="2400" i="1">
                              <a:latin typeface="Cambria Math" panose="02040503050406030204" pitchFamily="18" charset="0"/>
                            </a:rPr>
                            <m:t>𝑖𝑡</m:t>
                          </m:r>
                        </m:sub>
                      </m:sSub>
                    </m:oMath>
                  </m:oMathPara>
                </a14:m>
                <a:endParaRPr lang="en-US" sz="2400" b="1" dirty="0"/>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03849" y="1791579"/>
                <a:ext cx="10955547" cy="1854867"/>
              </a:xfrm>
              <a:prstGeom prst="rect">
                <a:avLst/>
              </a:prstGeom>
              <a:blipFill>
                <a:blip r:embed="rId2"/>
                <a:stretch>
                  <a:fillRect l="-890" t="-2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p:cNvSpPr>
                <a:spLocks noGrp="1"/>
              </p:cNvSpPr>
              <p:nvPr>
                <p:ph idx="1"/>
              </p:nvPr>
            </p:nvSpPr>
            <p:spPr>
              <a:xfrm>
                <a:off x="603849" y="3519559"/>
                <a:ext cx="10784456" cy="1275422"/>
              </a:xfrm>
            </p:spPr>
            <p:txBody>
              <a:bodyPr>
                <a:normAutofit/>
              </a:bodyPr>
              <a:lstStyle/>
              <a:p>
                <a:pPr marL="0" indent="0">
                  <a:buNone/>
                </a:pPr>
                <a:r>
                  <a:rPr lang="en-US" sz="2400" b="1" dirty="0"/>
                  <a:t>2.  Impute family income for individual students:</a:t>
                </a:r>
              </a:p>
              <a:p>
                <a:pPr marL="0" indent="0" algn="ctr">
                  <a:buNone/>
                </a:pP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𝑌</m:t>
                        </m:r>
                      </m:e>
                      <m:sub>
                        <m:r>
                          <a:rPr lang="en-US" sz="3200" i="1">
                            <a:latin typeface="Cambria Math" panose="02040503050406030204" pitchFamily="18" charset="0"/>
                          </a:rPr>
                          <m:t>𝑖𝑡</m:t>
                        </m:r>
                      </m:sub>
                    </m:sSub>
                    <m:r>
                      <a:rPr lang="en-US" sz="3200" b="0" i="0" smtClean="0">
                        <a:latin typeface="Cambria Math" panose="02040503050406030204" pitchFamily="18" charset="0"/>
                      </a:rPr>
                      <m:t>=</m:t>
                    </m:r>
                    <m:sSub>
                      <m:sSubPr>
                        <m:ctrlPr>
                          <a:rPr lang="en-US" sz="3200" i="1">
                            <a:latin typeface="Cambria Math" panose="02040503050406030204" pitchFamily="18" charset="0"/>
                          </a:rPr>
                        </m:ctrlPr>
                      </m:sSubPr>
                      <m:e>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𝑌</m:t>
                            </m:r>
                          </m:e>
                        </m:acc>
                      </m:e>
                      <m:sub>
                        <m:r>
                          <a:rPr lang="en-US" sz="3200" i="1">
                            <a:latin typeface="Cambria Math" panose="02040503050406030204" pitchFamily="18" charset="0"/>
                          </a:rPr>
                          <m:t>𝑖𝑡</m:t>
                        </m:r>
                      </m:sub>
                    </m:sSub>
                  </m:oMath>
                </a14:m>
                <a:r>
                  <a:rPr lang="en-US" sz="3200" dirty="0"/>
                  <a:t>+</a:t>
                </a:r>
                <a14:m>
                  <m:oMath xmlns:m="http://schemas.openxmlformats.org/officeDocument/2006/math">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𝜑</m:t>
                            </m:r>
                          </m:e>
                        </m:acc>
                      </m:e>
                      <m:sub>
                        <m:r>
                          <a:rPr lang="en-US" sz="3200" i="1">
                            <a:latin typeface="Cambria Math" panose="02040503050406030204" pitchFamily="18" charset="0"/>
                          </a:rPr>
                          <m:t>𝑖𝑡</m:t>
                        </m:r>
                      </m:sub>
                    </m:sSub>
                  </m:oMath>
                </a14:m>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13" name="Content Placeholder 2"/>
              <p:cNvSpPr>
                <a:spLocks noGrp="1" noRot="1" noChangeAspect="1" noMove="1" noResize="1" noEditPoints="1" noAdjustHandles="1" noChangeArrowheads="1" noChangeShapeType="1" noTextEdit="1"/>
              </p:cNvSpPr>
              <p:nvPr>
                <p:ph idx="1"/>
              </p:nvPr>
            </p:nvSpPr>
            <p:spPr>
              <a:xfrm>
                <a:off x="603849" y="3519559"/>
                <a:ext cx="10784456" cy="1275422"/>
              </a:xfrm>
              <a:blipFill>
                <a:blip r:embed="rId3"/>
                <a:stretch>
                  <a:fillRect l="-848" t="-6667"/>
                </a:stretch>
              </a:blipFill>
            </p:spPr>
            <p:txBody>
              <a:bodyPr/>
              <a:lstStyle/>
              <a:p>
                <a:r>
                  <a:rPr lang="en-US">
                    <a:noFill/>
                  </a:rPr>
                  <a:t> </a:t>
                </a:r>
              </a:p>
            </p:txBody>
          </p:sp>
        </mc:Fallback>
      </mc:AlternateContent>
      <p:grpSp>
        <p:nvGrpSpPr>
          <p:cNvPr id="17" name="Group 16"/>
          <p:cNvGrpSpPr/>
          <p:nvPr/>
        </p:nvGrpSpPr>
        <p:grpSpPr>
          <a:xfrm>
            <a:off x="6467874" y="5946622"/>
            <a:ext cx="4711960" cy="973056"/>
            <a:chOff x="6467874" y="5946622"/>
            <a:chExt cx="4711960" cy="973056"/>
          </a:xfrm>
        </p:grpSpPr>
        <p:sp>
          <p:nvSpPr>
            <p:cNvPr id="14" name="Right Brace 13"/>
            <p:cNvSpPr/>
            <p:nvPr/>
          </p:nvSpPr>
          <p:spPr>
            <a:xfrm rot="5400000">
              <a:off x="7701143" y="5136435"/>
              <a:ext cx="203288" cy="1823662"/>
            </a:xfrm>
            <a:prstGeom prst="rightBrace">
              <a:avLst/>
            </a:prstGeom>
            <a:ln w="349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6467874" y="6258471"/>
                  <a:ext cx="4711960" cy="661207"/>
                </a:xfrm>
                <a:prstGeom prst="rect">
                  <a:avLst/>
                </a:prstGeom>
                <a:noFill/>
              </p:spPr>
              <p:txBody>
                <a:bodyPr wrap="square" rtlCol="0">
                  <a:spAutoFit/>
                </a:bodyPr>
                <a:lstStyle/>
                <a:p>
                  <a:r>
                    <a:rPr lang="en-US" b="1" dirty="0">
                      <a:solidFill>
                        <a:schemeClr val="tx1">
                          <a:lumMod val="50000"/>
                          <a:lumOff val="50000"/>
                        </a:schemeClr>
                      </a:solidFill>
                    </a:rPr>
                    <a:t>Uncorrelated with </a:t>
                  </a:r>
                  <a14:m>
                    <m:oMath xmlns:m="http://schemas.openxmlformats.org/officeDocument/2006/math">
                      <m:sSub>
                        <m:sSubPr>
                          <m:ctrlPr>
                            <a:rPr lang="en-US" b="1" i="1">
                              <a:solidFill>
                                <a:schemeClr val="tx1">
                                  <a:lumMod val="50000"/>
                                  <a:lumOff val="50000"/>
                                </a:schemeClr>
                              </a:solidFill>
                              <a:latin typeface="Cambria Math" panose="02040503050406030204" pitchFamily="18" charset="0"/>
                            </a:rPr>
                          </m:ctrlPr>
                        </m:sSubPr>
                        <m:e>
                          <m:acc>
                            <m:accPr>
                              <m:chr m:val="̂"/>
                              <m:ctrlPr>
                                <a:rPr lang="en-US" b="1" i="1">
                                  <a:solidFill>
                                    <a:schemeClr val="tx1">
                                      <a:lumMod val="50000"/>
                                      <a:lumOff val="50000"/>
                                    </a:schemeClr>
                                  </a:solidFill>
                                  <a:latin typeface="Cambria Math" panose="02040503050406030204" pitchFamily="18" charset="0"/>
                                </a:rPr>
                              </m:ctrlPr>
                            </m:accPr>
                            <m:e>
                              <m:r>
                                <a:rPr lang="en-US" b="1" i="1">
                                  <a:solidFill>
                                    <a:schemeClr val="tx1">
                                      <a:lumMod val="50000"/>
                                      <a:lumOff val="50000"/>
                                    </a:schemeClr>
                                  </a:solidFill>
                                  <a:latin typeface="Cambria Math" panose="02040503050406030204" pitchFamily="18" charset="0"/>
                                </a:rPr>
                                <m:t>𝒀</m:t>
                              </m:r>
                            </m:e>
                          </m:acc>
                        </m:e>
                        <m:sub>
                          <m:r>
                            <a:rPr lang="en-US" b="1" i="1">
                              <a:solidFill>
                                <a:schemeClr val="tx1">
                                  <a:lumMod val="50000"/>
                                  <a:lumOff val="50000"/>
                                </a:schemeClr>
                              </a:solidFill>
                              <a:latin typeface="Cambria Math" panose="02040503050406030204" pitchFamily="18" charset="0"/>
                            </a:rPr>
                            <m:t>𝒊𝒕</m:t>
                          </m:r>
                        </m:sub>
                      </m:sSub>
                    </m:oMath>
                  </a14:m>
                  <a:r>
                    <a:rPr lang="en-US" b="1" dirty="0">
                      <a:solidFill>
                        <a:schemeClr val="tx1">
                          <a:lumMod val="50000"/>
                          <a:lumOff val="50000"/>
                        </a:schemeClr>
                      </a:solidFill>
                    </a:rPr>
                    <a:t> so </a:t>
                  </a:r>
                  <a14:m>
                    <m:oMath xmlns:m="http://schemas.openxmlformats.org/officeDocument/2006/math">
                      <m:sSub>
                        <m:sSubPr>
                          <m:ctrlPr>
                            <a:rPr lang="en-US" b="1" i="1">
                              <a:solidFill>
                                <a:schemeClr val="tx1">
                                  <a:lumMod val="50000"/>
                                  <a:lumOff val="50000"/>
                                </a:schemeClr>
                              </a:solidFill>
                              <a:latin typeface="Cambria Math" panose="02040503050406030204" pitchFamily="18" charset="0"/>
                            </a:rPr>
                          </m:ctrlPr>
                        </m:sSubPr>
                        <m:e>
                          <m:acc>
                            <m:accPr>
                              <m:chr m:val="̂"/>
                              <m:ctrlPr>
                                <a:rPr lang="en-US" b="1" i="1">
                                  <a:solidFill>
                                    <a:schemeClr val="tx1">
                                      <a:lumMod val="50000"/>
                                      <a:lumOff val="50000"/>
                                    </a:schemeClr>
                                  </a:solidFill>
                                  <a:latin typeface="Cambria Math" panose="02040503050406030204" pitchFamily="18" charset="0"/>
                                </a:rPr>
                              </m:ctrlPr>
                            </m:accPr>
                            <m:e>
                              <m:r>
                                <a:rPr lang="en-US" b="1" i="1" smtClean="0">
                                  <a:solidFill>
                                    <a:schemeClr val="tx1">
                                      <a:lumMod val="50000"/>
                                      <a:lumOff val="50000"/>
                                    </a:schemeClr>
                                  </a:solidFill>
                                  <a:latin typeface="Cambria Math" panose="02040503050406030204" pitchFamily="18" charset="0"/>
                                  <a:ea typeface="Cambria Math" panose="02040503050406030204" pitchFamily="18" charset="0"/>
                                </a:rPr>
                                <m:t>𝜷</m:t>
                              </m:r>
                            </m:e>
                          </m:acc>
                        </m:e>
                        <m:sub>
                          <m:r>
                            <a:rPr lang="en-US" b="1" i="1" smtClean="0">
                              <a:solidFill>
                                <a:schemeClr val="tx1">
                                  <a:lumMod val="50000"/>
                                  <a:lumOff val="50000"/>
                                </a:schemeClr>
                              </a:solidFill>
                              <a:latin typeface="Cambria Math" panose="02040503050406030204" pitchFamily="18" charset="0"/>
                              <a:ea typeface="Cambria Math" panose="02040503050406030204" pitchFamily="18" charset="0"/>
                            </a:rPr>
                            <m:t>𝟏</m:t>
                          </m:r>
                          <m:r>
                            <a:rPr lang="en-US" b="1" i="1" smtClean="0">
                              <a:solidFill>
                                <a:schemeClr val="tx1">
                                  <a:lumMod val="50000"/>
                                  <a:lumOff val="50000"/>
                                </a:schemeClr>
                              </a:solidFill>
                              <a:latin typeface="Cambria Math" panose="02040503050406030204" pitchFamily="18" charset="0"/>
                              <a:ea typeface="Cambria Math" panose="02040503050406030204" pitchFamily="18" charset="0"/>
                            </a:rPr>
                            <m:t>𝒕</m:t>
                          </m:r>
                        </m:sub>
                      </m:sSub>
                    </m:oMath>
                  </a14:m>
                  <a:r>
                    <a:rPr lang="en-US" b="1" dirty="0">
                      <a:solidFill>
                        <a:schemeClr val="tx1">
                          <a:lumMod val="50000"/>
                          <a:lumOff val="50000"/>
                        </a:schemeClr>
                      </a:solidFill>
                    </a:rPr>
                    <a:t> not biased by measurement error</a:t>
                  </a:r>
                </a:p>
              </p:txBody>
            </p:sp>
          </mc:Choice>
          <mc:Fallback xmlns="">
            <p:sp>
              <p:nvSpPr>
                <p:cNvPr id="15" name="TextBox 14"/>
                <p:cNvSpPr txBox="1">
                  <a:spLocks noRot="1" noChangeAspect="1" noMove="1" noResize="1" noEditPoints="1" noAdjustHandles="1" noChangeArrowheads="1" noChangeShapeType="1" noTextEdit="1"/>
                </p:cNvSpPr>
                <p:nvPr/>
              </p:nvSpPr>
              <p:spPr>
                <a:xfrm>
                  <a:off x="6467874" y="6258471"/>
                  <a:ext cx="4711960" cy="661207"/>
                </a:xfrm>
                <a:prstGeom prst="rect">
                  <a:avLst/>
                </a:prstGeom>
                <a:blipFill>
                  <a:blip r:embed="rId4"/>
                  <a:stretch>
                    <a:fillRect l="-1035" t="-2778" b="-148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TextBox 9"/>
              <p:cNvSpPr txBox="1"/>
              <p:nvPr/>
            </p:nvSpPr>
            <p:spPr>
              <a:xfrm>
                <a:off x="588033" y="5001375"/>
                <a:ext cx="10800272" cy="904094"/>
              </a:xfrm>
              <a:prstGeom prst="rect">
                <a:avLst/>
              </a:prstGeom>
              <a:noFill/>
            </p:spPr>
            <p:txBody>
              <a:bodyPr wrap="square" rtlCol="0">
                <a:spAutoFit/>
              </a:bodyPr>
              <a:lstStyle/>
              <a:p>
                <a:r>
                  <a:rPr lang="en-US" sz="2400" b="1" dirty="0"/>
                  <a:t>3. Estimate student-level relationships:</a:t>
                </a:r>
              </a:p>
              <a:p>
                <a:pPr/>
                <a14:m>
                  <m:oMathPara xmlns:m="http://schemas.openxmlformats.org/officeDocument/2006/math">
                    <m:oMathParaPr>
                      <m:jc m:val="center"/>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𝑆𝑐𝑜𝑟𝑒</m:t>
                          </m:r>
                        </m:e>
                        <m:sub>
                          <m:r>
                            <a:rPr lang="en-US" sz="2800" i="1">
                              <a:latin typeface="Cambria Math" panose="02040503050406030204" pitchFamily="18" charset="0"/>
                            </a:rPr>
                            <m:t>𝑖𝑡</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𝛽</m:t>
                          </m:r>
                        </m:e>
                        <m:sub>
                          <m:r>
                            <a:rPr lang="en-US" sz="2800" i="1">
                              <a:latin typeface="Cambria Math" panose="02040503050406030204" pitchFamily="18" charset="0"/>
                            </a:rPr>
                            <m:t>0</m:t>
                          </m:r>
                          <m:r>
                            <a:rPr lang="en-US" sz="2800" i="1">
                              <a:latin typeface="Cambria Math" panose="02040503050406030204" pitchFamily="18" charset="0"/>
                            </a:rPr>
                            <m:t>𝑡</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𝛽</m:t>
                          </m:r>
                        </m:e>
                        <m:sub>
                          <m:r>
                            <a:rPr lang="en-US" sz="2800" i="1">
                              <a:latin typeface="Cambria Math" panose="02040503050406030204" pitchFamily="18" charset="0"/>
                            </a:rPr>
                            <m:t>1</m:t>
                          </m:r>
                          <m:r>
                            <a:rPr lang="en-US" sz="2800" i="1">
                              <a:latin typeface="Cambria Math" panose="02040503050406030204" pitchFamily="18" charset="0"/>
                            </a:rPr>
                            <m:t>𝑡</m:t>
                          </m:r>
                        </m:sub>
                      </m:sSub>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sub>
                          <m:r>
                            <a:rPr lang="en-US" sz="2800" i="1">
                              <a:latin typeface="Cambria Math" panose="02040503050406030204" pitchFamily="18" charset="0"/>
                            </a:rPr>
                            <m:t>𝑖𝑡</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𝛽</m:t>
                              </m:r>
                            </m:e>
                            <m:sub>
                              <m:r>
                                <a:rPr lang="en-US" sz="2800" i="1">
                                  <a:latin typeface="Cambria Math" panose="02040503050406030204" pitchFamily="18" charset="0"/>
                                </a:rPr>
                                <m:t>1</m:t>
                              </m:r>
                              <m:r>
                                <a:rPr lang="en-US" sz="2800" i="1">
                                  <a:latin typeface="Cambria Math" panose="02040503050406030204" pitchFamily="18" charset="0"/>
                                </a:rPr>
                                <m:t>𝑡</m:t>
                              </m:r>
                            </m:sub>
                          </m:sSub>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𝜑</m:t>
                                  </m:r>
                                </m:e>
                              </m:acc>
                            </m:e>
                            <m:sub>
                              <m:r>
                                <a:rPr lang="en-US" sz="2800" i="1">
                                  <a:latin typeface="Cambria Math" panose="02040503050406030204" pitchFamily="18" charset="0"/>
                                </a:rPr>
                                <m:t>𝑖𝑡</m:t>
                              </m:r>
                            </m:sub>
                          </m:sSub>
                          <m:r>
                            <a:rPr lang="en-US" sz="2800" i="1">
                              <a:latin typeface="Cambria Math" panose="02040503050406030204" pitchFamily="18" charset="0"/>
                            </a:rPr>
                            <m:t>+</m:t>
                          </m:r>
                          <m:r>
                            <a:rPr lang="en-US" sz="2800" i="1">
                              <a:latin typeface="Cambria Math" panose="02040503050406030204" pitchFamily="18" charset="0"/>
                            </a:rPr>
                            <m:t>𝑣</m:t>
                          </m:r>
                        </m:e>
                        <m:sub>
                          <m:r>
                            <a:rPr lang="en-US" sz="2800" i="1">
                              <a:latin typeface="Cambria Math" panose="02040503050406030204" pitchFamily="18" charset="0"/>
                            </a:rPr>
                            <m:t>𝑖𝑡</m:t>
                          </m:r>
                        </m:sub>
                      </m:sSub>
                      <m:r>
                        <a:rPr lang="en-US" sz="2800" i="1">
                          <a:latin typeface="Cambria Math" panose="02040503050406030204" pitchFamily="18" charset="0"/>
                        </a:rPr>
                        <m:t>)</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8033" y="5001375"/>
                <a:ext cx="10800272" cy="904094"/>
              </a:xfrm>
              <a:prstGeom prst="rect">
                <a:avLst/>
              </a:prstGeom>
              <a:blipFill>
                <a:blip r:embed="rId5"/>
                <a:stretch>
                  <a:fillRect l="-847" t="-536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1AF18032-1D84-43FE-B9A9-EAD98359EB8B}"/>
              </a:ext>
            </a:extLst>
          </p:cNvPr>
          <p:cNvSpPr/>
          <p:nvPr/>
        </p:nvSpPr>
        <p:spPr>
          <a:xfrm>
            <a:off x="451262" y="467783"/>
            <a:ext cx="11471564" cy="523220"/>
          </a:xfrm>
          <a:prstGeom prst="rect">
            <a:avLst/>
          </a:prstGeom>
        </p:spPr>
        <p:txBody>
          <a:bodyPr wrap="square">
            <a:spAutoFit/>
          </a:bodyPr>
          <a:lstStyle/>
          <a:p>
            <a:r>
              <a:rPr lang="en-US" sz="2800" b="1" dirty="0">
                <a:solidFill>
                  <a:schemeClr val="tx1">
                    <a:lumMod val="50000"/>
                    <a:lumOff val="50000"/>
                  </a:schemeClr>
                </a:solidFill>
              </a:rPr>
              <a:t>Method 2:</a:t>
            </a:r>
            <a:r>
              <a:rPr lang="en-US" sz="2800" b="1" dirty="0">
                <a:solidFill>
                  <a:srgbClr val="C00000"/>
                </a:solidFill>
              </a:rPr>
              <a:t>  Impute parental income by student-level characteristics in NAEP</a:t>
            </a:r>
          </a:p>
        </p:txBody>
      </p:sp>
    </p:spTree>
    <p:extLst>
      <p:ext uri="{BB962C8B-B14F-4D97-AF65-F5344CB8AC3E}">
        <p14:creationId xmlns:p14="http://schemas.microsoft.com/office/powerpoint/2010/main" val="2433591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500"/>
                                        <p:tgtEl>
                                          <p:spTgt spid="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32648" cy="6858000"/>
          </a:xfrm>
          <a:solidFill>
            <a:schemeClr val="bg2">
              <a:lumMod val="90000"/>
            </a:schemeClr>
          </a:solidFill>
        </p:spPr>
        <p:txBody>
          <a:bodyPr/>
          <a:lstStyle/>
          <a:p>
            <a:r>
              <a:rPr lang="en-US" b="1" dirty="0">
                <a:solidFill>
                  <a:srgbClr val="C00000"/>
                </a:solidFill>
                <a:latin typeface="+mn-lt"/>
              </a:rPr>
              <a:t>The Student-Level Slope on Imputed Income </a:t>
            </a:r>
            <a:br>
              <a:rPr lang="en-US" b="1" dirty="0">
                <a:solidFill>
                  <a:srgbClr val="C00000"/>
                </a:solidFill>
                <a:latin typeface="+mn-lt"/>
              </a:rPr>
            </a:br>
            <a:r>
              <a:rPr lang="en-US" b="1" dirty="0">
                <a:solidFill>
                  <a:schemeClr val="tx1">
                    <a:lumMod val="50000"/>
                    <a:lumOff val="50000"/>
                  </a:schemeClr>
                </a:solidFill>
                <a:latin typeface="+mn-lt"/>
              </a:rPr>
              <a:t>Grade 8, Math</a:t>
            </a:r>
          </a:p>
        </p:txBody>
      </p:sp>
      <p:pic>
        <p:nvPicPr>
          <p:cNvPr id="6" name="Picture 5">
            <a:extLst>
              <a:ext uri="{FF2B5EF4-FFF2-40B4-BE49-F238E27FC236}">
                <a16:creationId xmlns:a16="http://schemas.microsoft.com/office/drawing/2014/main" id="{194FCBA3-04DD-4B9A-8BD1-310D801A1EA0}"/>
              </a:ext>
            </a:extLst>
          </p:cNvPr>
          <p:cNvPicPr>
            <a:picLocks noChangeAspect="1"/>
          </p:cNvPicPr>
          <p:nvPr/>
        </p:nvPicPr>
        <p:blipFill>
          <a:blip r:embed="rId2"/>
          <a:stretch>
            <a:fillRect/>
          </a:stretch>
        </p:blipFill>
        <p:spPr>
          <a:xfrm>
            <a:off x="4870334" y="153630"/>
            <a:ext cx="4314094" cy="5921705"/>
          </a:xfrm>
          <a:prstGeom prst="rect">
            <a:avLst/>
          </a:prstGeom>
        </p:spPr>
      </p:pic>
      <p:sp>
        <p:nvSpPr>
          <p:cNvPr id="7" name="TextBox 6">
            <a:extLst>
              <a:ext uri="{FF2B5EF4-FFF2-40B4-BE49-F238E27FC236}">
                <a16:creationId xmlns:a16="http://schemas.microsoft.com/office/drawing/2014/main" id="{AF93E423-CFBE-49E3-8FCB-070B2F6AC42D}"/>
              </a:ext>
            </a:extLst>
          </p:cNvPr>
          <p:cNvSpPr txBox="1"/>
          <p:nvPr/>
        </p:nvSpPr>
        <p:spPr>
          <a:xfrm>
            <a:off x="5563893" y="6183823"/>
            <a:ext cx="805912" cy="369332"/>
          </a:xfrm>
          <a:prstGeom prst="rect">
            <a:avLst/>
          </a:prstGeom>
          <a:noFill/>
        </p:spPr>
        <p:txBody>
          <a:bodyPr wrap="square" rtlCol="0">
            <a:spAutoFit/>
          </a:bodyPr>
          <a:lstStyle/>
          <a:p>
            <a:r>
              <a:rPr lang="en-US" b="1" dirty="0">
                <a:solidFill>
                  <a:srgbClr val="C00000"/>
                </a:solidFill>
              </a:rPr>
              <a:t>-22%</a:t>
            </a:r>
          </a:p>
        </p:txBody>
      </p:sp>
      <p:sp>
        <p:nvSpPr>
          <p:cNvPr id="9" name="TextBox 8">
            <a:extLst>
              <a:ext uri="{FF2B5EF4-FFF2-40B4-BE49-F238E27FC236}">
                <a16:creationId xmlns:a16="http://schemas.microsoft.com/office/drawing/2014/main" id="{93E74EEE-D914-4EEF-BCA2-F17C7B913F2B}"/>
              </a:ext>
            </a:extLst>
          </p:cNvPr>
          <p:cNvSpPr txBox="1"/>
          <p:nvPr/>
        </p:nvSpPr>
        <p:spPr>
          <a:xfrm>
            <a:off x="6511940" y="6183823"/>
            <a:ext cx="805912" cy="369332"/>
          </a:xfrm>
          <a:prstGeom prst="rect">
            <a:avLst/>
          </a:prstGeom>
          <a:noFill/>
        </p:spPr>
        <p:txBody>
          <a:bodyPr wrap="square" rtlCol="0">
            <a:spAutoFit/>
          </a:bodyPr>
          <a:lstStyle/>
          <a:p>
            <a:r>
              <a:rPr lang="en-US" b="1" dirty="0">
                <a:solidFill>
                  <a:srgbClr val="C00000"/>
                </a:solidFill>
              </a:rPr>
              <a:t>-18%</a:t>
            </a:r>
          </a:p>
        </p:txBody>
      </p:sp>
      <p:sp>
        <p:nvSpPr>
          <p:cNvPr id="11" name="TextBox 10">
            <a:extLst>
              <a:ext uri="{FF2B5EF4-FFF2-40B4-BE49-F238E27FC236}">
                <a16:creationId xmlns:a16="http://schemas.microsoft.com/office/drawing/2014/main" id="{19057638-2D64-41A2-B4BA-2D2809B8882E}"/>
              </a:ext>
            </a:extLst>
          </p:cNvPr>
          <p:cNvSpPr txBox="1"/>
          <p:nvPr/>
        </p:nvSpPr>
        <p:spPr>
          <a:xfrm>
            <a:off x="7488369" y="6175263"/>
            <a:ext cx="805912" cy="369332"/>
          </a:xfrm>
          <a:prstGeom prst="rect">
            <a:avLst/>
          </a:prstGeom>
          <a:noFill/>
        </p:spPr>
        <p:txBody>
          <a:bodyPr wrap="square" rtlCol="0">
            <a:spAutoFit/>
          </a:bodyPr>
          <a:lstStyle/>
          <a:p>
            <a:r>
              <a:rPr lang="en-US" b="1" dirty="0">
                <a:solidFill>
                  <a:srgbClr val="C00000"/>
                </a:solidFill>
              </a:rPr>
              <a:t>-43%</a:t>
            </a:r>
          </a:p>
        </p:txBody>
      </p:sp>
      <p:sp>
        <p:nvSpPr>
          <p:cNvPr id="13" name="TextBox 12">
            <a:extLst>
              <a:ext uri="{FF2B5EF4-FFF2-40B4-BE49-F238E27FC236}">
                <a16:creationId xmlns:a16="http://schemas.microsoft.com/office/drawing/2014/main" id="{6F34B037-0735-42D6-AB8E-A9734AB4C6E6}"/>
              </a:ext>
            </a:extLst>
          </p:cNvPr>
          <p:cNvSpPr txBox="1"/>
          <p:nvPr/>
        </p:nvSpPr>
        <p:spPr>
          <a:xfrm>
            <a:off x="8378516" y="6175263"/>
            <a:ext cx="805912" cy="369332"/>
          </a:xfrm>
          <a:prstGeom prst="rect">
            <a:avLst/>
          </a:prstGeom>
          <a:noFill/>
        </p:spPr>
        <p:txBody>
          <a:bodyPr wrap="square" rtlCol="0">
            <a:spAutoFit/>
          </a:bodyPr>
          <a:lstStyle/>
          <a:p>
            <a:r>
              <a:rPr lang="en-US" b="1" dirty="0">
                <a:solidFill>
                  <a:srgbClr val="C00000"/>
                </a:solidFill>
              </a:rPr>
              <a:t>-15%</a:t>
            </a:r>
          </a:p>
        </p:txBody>
      </p:sp>
    </p:spTree>
    <p:extLst>
      <p:ext uri="{BB962C8B-B14F-4D97-AF65-F5344CB8AC3E}">
        <p14:creationId xmlns:p14="http://schemas.microsoft.com/office/powerpoint/2010/main" val="172735700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DE00-51F6-4DC1-98AC-726C11182AA5}"/>
              </a:ext>
            </a:extLst>
          </p:cNvPr>
          <p:cNvSpPr>
            <a:spLocks noGrp="1"/>
          </p:cNvSpPr>
          <p:nvPr>
            <p:ph type="title"/>
          </p:nvPr>
        </p:nvSpPr>
        <p:spPr>
          <a:xfrm>
            <a:off x="725905" y="44283"/>
            <a:ext cx="11000874" cy="1325563"/>
          </a:xfrm>
        </p:spPr>
        <p:txBody>
          <a:bodyPr>
            <a:normAutofit fontScale="90000"/>
          </a:bodyPr>
          <a:lstStyle/>
          <a:p>
            <a:r>
              <a:rPr lang="en-US" b="1" dirty="0">
                <a:solidFill>
                  <a:srgbClr val="C00000"/>
                </a:solidFill>
                <a:latin typeface="+mn-lt"/>
              </a:rPr>
              <a:t>Plotting Mean Scores and Ln Income </a:t>
            </a:r>
            <a:br>
              <a:rPr lang="en-US" b="1" dirty="0">
                <a:solidFill>
                  <a:srgbClr val="C00000"/>
                </a:solidFill>
                <a:latin typeface="+mn-lt"/>
              </a:rPr>
            </a:br>
            <a:r>
              <a:rPr lang="en-US" b="1" dirty="0">
                <a:solidFill>
                  <a:srgbClr val="C00000"/>
                </a:solidFill>
                <a:latin typeface="+mn-lt"/>
              </a:rPr>
              <a:t>by Race, Mother’s Education, Urbanicity and State</a:t>
            </a:r>
          </a:p>
        </p:txBody>
      </p:sp>
      <p:pic>
        <p:nvPicPr>
          <p:cNvPr id="4" name="Picture 3">
            <a:extLst>
              <a:ext uri="{FF2B5EF4-FFF2-40B4-BE49-F238E27FC236}">
                <a16:creationId xmlns:a16="http://schemas.microsoft.com/office/drawing/2014/main" id="{98D4021F-9796-4A6F-9C4F-EC3674996DC3}"/>
              </a:ext>
            </a:extLst>
          </p:cNvPr>
          <p:cNvPicPr>
            <a:picLocks noChangeAspect="1"/>
          </p:cNvPicPr>
          <p:nvPr/>
        </p:nvPicPr>
        <p:blipFill>
          <a:blip r:embed="rId2"/>
          <a:stretch>
            <a:fillRect/>
          </a:stretch>
        </p:blipFill>
        <p:spPr>
          <a:xfrm>
            <a:off x="1963808" y="1690688"/>
            <a:ext cx="6891434" cy="5021544"/>
          </a:xfrm>
          <a:prstGeom prst="rect">
            <a:avLst/>
          </a:prstGeom>
        </p:spPr>
      </p:pic>
    </p:spTree>
    <p:extLst>
      <p:ext uri="{BB962C8B-B14F-4D97-AF65-F5344CB8AC3E}">
        <p14:creationId xmlns:p14="http://schemas.microsoft.com/office/powerpoint/2010/main" val="2569176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49C8-478F-4181-82DC-9F6FEF5FACB6}"/>
              </a:ext>
            </a:extLst>
          </p:cNvPr>
          <p:cNvSpPr>
            <a:spLocks noGrp="1"/>
          </p:cNvSpPr>
          <p:nvPr>
            <p:ph type="title"/>
          </p:nvPr>
        </p:nvSpPr>
        <p:spPr>
          <a:xfrm>
            <a:off x="838200" y="1440163"/>
            <a:ext cx="10515600" cy="1325563"/>
          </a:xfrm>
        </p:spPr>
        <p:txBody>
          <a:bodyPr/>
          <a:lstStyle/>
          <a:p>
            <a:pPr algn="ctr"/>
            <a:r>
              <a:rPr lang="en-US" b="1" dirty="0">
                <a:solidFill>
                  <a:srgbClr val="C00000"/>
                </a:solidFill>
                <a:latin typeface="+mn-lt"/>
              </a:rPr>
              <a:t>Why is this a difficult question?</a:t>
            </a:r>
          </a:p>
        </p:txBody>
      </p:sp>
      <p:sp>
        <p:nvSpPr>
          <p:cNvPr id="3" name="Content Placeholder 2">
            <a:extLst>
              <a:ext uri="{FF2B5EF4-FFF2-40B4-BE49-F238E27FC236}">
                <a16:creationId xmlns:a16="http://schemas.microsoft.com/office/drawing/2014/main" id="{6CA5F2F0-8F4C-46FF-B7E6-CB6E2BB7FAC3}"/>
              </a:ext>
            </a:extLst>
          </p:cNvPr>
          <p:cNvSpPr>
            <a:spLocks noGrp="1"/>
          </p:cNvSpPr>
          <p:nvPr>
            <p:ph idx="1"/>
          </p:nvPr>
        </p:nvSpPr>
        <p:spPr>
          <a:xfrm>
            <a:off x="1660954" y="3122014"/>
            <a:ext cx="8870092" cy="3001277"/>
          </a:xfrm>
        </p:spPr>
        <p:txBody>
          <a:bodyPr/>
          <a:lstStyle/>
          <a:p>
            <a:pPr marL="0" indent="0" algn="ctr">
              <a:buNone/>
            </a:pPr>
            <a:r>
              <a:rPr lang="en-US" b="1" dirty="0"/>
              <a:t>We have no national assessment with student-level data on parental income over time.</a:t>
            </a:r>
          </a:p>
        </p:txBody>
      </p:sp>
    </p:spTree>
    <p:extLst>
      <p:ext uri="{BB962C8B-B14F-4D97-AF65-F5344CB8AC3E}">
        <p14:creationId xmlns:p14="http://schemas.microsoft.com/office/powerpoint/2010/main" val="974994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C76CB1-19F6-43A3-8B73-DD7C42BF3DF0}"/>
              </a:ext>
            </a:extLst>
          </p:cNvPr>
          <p:cNvPicPr>
            <a:picLocks noChangeAspect="1"/>
          </p:cNvPicPr>
          <p:nvPr/>
        </p:nvPicPr>
        <p:blipFill>
          <a:blip r:embed="rId2"/>
          <a:stretch>
            <a:fillRect/>
          </a:stretch>
        </p:blipFill>
        <p:spPr>
          <a:xfrm>
            <a:off x="3899928" y="3429000"/>
            <a:ext cx="4392144" cy="3200400"/>
          </a:xfrm>
          <a:prstGeom prst="rect">
            <a:avLst/>
          </a:prstGeom>
        </p:spPr>
      </p:pic>
      <p:sp>
        <p:nvSpPr>
          <p:cNvPr id="2" name="Title 1"/>
          <p:cNvSpPr>
            <a:spLocks noGrp="1"/>
          </p:cNvSpPr>
          <p:nvPr>
            <p:ph type="title"/>
          </p:nvPr>
        </p:nvSpPr>
        <p:spPr>
          <a:xfrm>
            <a:off x="838200" y="-224589"/>
            <a:ext cx="10515600" cy="1325563"/>
          </a:xfrm>
        </p:spPr>
        <p:txBody>
          <a:bodyPr/>
          <a:lstStyle/>
          <a:p>
            <a:r>
              <a:rPr lang="en-US" b="1" dirty="0">
                <a:solidFill>
                  <a:srgbClr val="C00000"/>
                </a:solidFill>
                <a:latin typeface="+mn-lt"/>
              </a:rPr>
              <a:t>Comparing Methods 1 and 2: </a:t>
            </a:r>
            <a:r>
              <a:rPr lang="en-US" b="1" dirty="0">
                <a:solidFill>
                  <a:schemeClr val="tx1">
                    <a:lumMod val="50000"/>
                    <a:lumOff val="50000"/>
                  </a:schemeClr>
                </a:solidFill>
                <a:latin typeface="+mn-lt"/>
              </a:rPr>
              <a:t>Gr 8 Math</a:t>
            </a:r>
          </a:p>
        </p:txBody>
      </p:sp>
      <p:pic>
        <p:nvPicPr>
          <p:cNvPr id="3" name="Picture 2">
            <a:extLst>
              <a:ext uri="{FF2B5EF4-FFF2-40B4-BE49-F238E27FC236}">
                <a16:creationId xmlns:a16="http://schemas.microsoft.com/office/drawing/2014/main" id="{06588184-64ED-4EF7-85EA-06F69071009C}"/>
              </a:ext>
            </a:extLst>
          </p:cNvPr>
          <p:cNvPicPr>
            <a:picLocks noChangeAspect="1"/>
          </p:cNvPicPr>
          <p:nvPr/>
        </p:nvPicPr>
        <p:blipFill>
          <a:blip r:embed="rId3"/>
          <a:stretch>
            <a:fillRect/>
          </a:stretch>
        </p:blipFill>
        <p:spPr>
          <a:xfrm>
            <a:off x="492270" y="724945"/>
            <a:ext cx="4392145" cy="3200400"/>
          </a:xfrm>
          <a:prstGeom prst="rect">
            <a:avLst/>
          </a:prstGeom>
        </p:spPr>
      </p:pic>
      <p:pic>
        <p:nvPicPr>
          <p:cNvPr id="4" name="Picture 3">
            <a:extLst>
              <a:ext uri="{FF2B5EF4-FFF2-40B4-BE49-F238E27FC236}">
                <a16:creationId xmlns:a16="http://schemas.microsoft.com/office/drawing/2014/main" id="{EBD6CB48-800B-44E4-A916-1D63364F0E50}"/>
              </a:ext>
            </a:extLst>
          </p:cNvPr>
          <p:cNvPicPr>
            <a:picLocks noChangeAspect="1"/>
          </p:cNvPicPr>
          <p:nvPr/>
        </p:nvPicPr>
        <p:blipFill>
          <a:blip r:embed="rId4"/>
          <a:stretch>
            <a:fillRect/>
          </a:stretch>
        </p:blipFill>
        <p:spPr>
          <a:xfrm>
            <a:off x="6961656" y="724945"/>
            <a:ext cx="4392144" cy="3200400"/>
          </a:xfrm>
          <a:prstGeom prst="rect">
            <a:avLst/>
          </a:prstGeom>
        </p:spPr>
      </p:pic>
    </p:spTree>
    <p:extLst>
      <p:ext uri="{BB962C8B-B14F-4D97-AF65-F5344CB8AC3E}">
        <p14:creationId xmlns:p14="http://schemas.microsoft.com/office/powerpoint/2010/main" val="3263992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589"/>
            <a:ext cx="10515600" cy="1325563"/>
          </a:xfrm>
        </p:spPr>
        <p:txBody>
          <a:bodyPr/>
          <a:lstStyle/>
          <a:p>
            <a:r>
              <a:rPr lang="en-US" b="1" dirty="0">
                <a:solidFill>
                  <a:srgbClr val="C00000"/>
                </a:solidFill>
                <a:latin typeface="+mn-lt"/>
              </a:rPr>
              <a:t>Comparing Methods 1 and 2: </a:t>
            </a:r>
            <a:r>
              <a:rPr lang="en-US" b="1" dirty="0">
                <a:solidFill>
                  <a:schemeClr val="tx1">
                    <a:lumMod val="50000"/>
                    <a:lumOff val="50000"/>
                  </a:schemeClr>
                </a:solidFill>
                <a:latin typeface="+mn-lt"/>
              </a:rPr>
              <a:t>Gr 8 Reading</a:t>
            </a:r>
          </a:p>
        </p:txBody>
      </p:sp>
      <p:pic>
        <p:nvPicPr>
          <p:cNvPr id="8" name="Picture 7">
            <a:extLst>
              <a:ext uri="{FF2B5EF4-FFF2-40B4-BE49-F238E27FC236}">
                <a16:creationId xmlns:a16="http://schemas.microsoft.com/office/drawing/2014/main" id="{79FA945B-CE48-41E1-BABA-B0D9BBABA36B}"/>
              </a:ext>
            </a:extLst>
          </p:cNvPr>
          <p:cNvPicPr>
            <a:picLocks noChangeAspect="1"/>
          </p:cNvPicPr>
          <p:nvPr/>
        </p:nvPicPr>
        <p:blipFill>
          <a:blip r:embed="rId2"/>
          <a:stretch>
            <a:fillRect/>
          </a:stretch>
        </p:blipFill>
        <p:spPr>
          <a:xfrm>
            <a:off x="3550884" y="3429000"/>
            <a:ext cx="4392146" cy="3200401"/>
          </a:xfrm>
          <a:prstGeom prst="rect">
            <a:avLst/>
          </a:prstGeom>
        </p:spPr>
      </p:pic>
      <p:pic>
        <p:nvPicPr>
          <p:cNvPr id="5" name="Picture 4">
            <a:extLst>
              <a:ext uri="{FF2B5EF4-FFF2-40B4-BE49-F238E27FC236}">
                <a16:creationId xmlns:a16="http://schemas.microsoft.com/office/drawing/2014/main" id="{4988EAFF-F0CB-4BF6-9574-51E666CA3EE8}"/>
              </a:ext>
            </a:extLst>
          </p:cNvPr>
          <p:cNvPicPr>
            <a:picLocks noChangeAspect="1"/>
          </p:cNvPicPr>
          <p:nvPr/>
        </p:nvPicPr>
        <p:blipFill>
          <a:blip r:embed="rId3"/>
          <a:stretch>
            <a:fillRect/>
          </a:stretch>
        </p:blipFill>
        <p:spPr>
          <a:xfrm>
            <a:off x="763624" y="681693"/>
            <a:ext cx="4392145" cy="3200400"/>
          </a:xfrm>
          <a:prstGeom prst="rect">
            <a:avLst/>
          </a:prstGeom>
        </p:spPr>
      </p:pic>
      <p:pic>
        <p:nvPicPr>
          <p:cNvPr id="7" name="Picture 6">
            <a:extLst>
              <a:ext uri="{FF2B5EF4-FFF2-40B4-BE49-F238E27FC236}">
                <a16:creationId xmlns:a16="http://schemas.microsoft.com/office/drawing/2014/main" id="{8B265C81-22B9-49C7-A385-1D53EA4AC4D0}"/>
              </a:ext>
            </a:extLst>
          </p:cNvPr>
          <p:cNvPicPr>
            <a:picLocks noChangeAspect="1"/>
          </p:cNvPicPr>
          <p:nvPr/>
        </p:nvPicPr>
        <p:blipFill>
          <a:blip r:embed="rId4"/>
          <a:stretch>
            <a:fillRect/>
          </a:stretch>
        </p:blipFill>
        <p:spPr>
          <a:xfrm>
            <a:off x="6838330" y="681693"/>
            <a:ext cx="4392144" cy="3200400"/>
          </a:xfrm>
          <a:prstGeom prst="rect">
            <a:avLst/>
          </a:prstGeom>
        </p:spPr>
      </p:pic>
    </p:spTree>
    <p:extLst>
      <p:ext uri="{BB962C8B-B14F-4D97-AF65-F5344CB8AC3E}">
        <p14:creationId xmlns:p14="http://schemas.microsoft.com/office/powerpoint/2010/main" val="43484951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10515600" cy="1325563"/>
          </a:xfrm>
        </p:spPr>
        <p:txBody>
          <a:bodyPr/>
          <a:lstStyle/>
          <a:p>
            <a:r>
              <a:rPr lang="en-US" b="1" dirty="0">
                <a:solidFill>
                  <a:srgbClr val="C00000"/>
                </a:solidFill>
                <a:latin typeface="+mn-lt"/>
              </a:rPr>
              <a:t>What about Private Schools?</a:t>
            </a:r>
            <a:br>
              <a:rPr lang="en-US" b="1" dirty="0">
                <a:solidFill>
                  <a:srgbClr val="C00000"/>
                </a:solidFill>
                <a:latin typeface="+mn-lt"/>
              </a:rPr>
            </a:br>
            <a:r>
              <a:rPr lang="en-US" sz="3200" b="1" dirty="0">
                <a:solidFill>
                  <a:schemeClr val="tx1">
                    <a:lumMod val="50000"/>
                    <a:lumOff val="50000"/>
                  </a:schemeClr>
                </a:solidFill>
                <a:latin typeface="+mn-lt"/>
              </a:rPr>
              <a:t>Gaps narrowing in math</a:t>
            </a:r>
            <a:endParaRPr lang="en-US" b="1" dirty="0">
              <a:solidFill>
                <a:schemeClr val="tx1">
                  <a:lumMod val="50000"/>
                  <a:lumOff val="50000"/>
                </a:schemeClr>
              </a:solidFill>
              <a:latin typeface="+mn-lt"/>
            </a:endParaRPr>
          </a:p>
        </p:txBody>
      </p:sp>
      <p:pic>
        <p:nvPicPr>
          <p:cNvPr id="3" name="Picture 2">
            <a:extLst>
              <a:ext uri="{FF2B5EF4-FFF2-40B4-BE49-F238E27FC236}">
                <a16:creationId xmlns:a16="http://schemas.microsoft.com/office/drawing/2014/main" id="{82E9DCDF-0E80-4DC8-AE21-A0E2177CFC11}"/>
              </a:ext>
            </a:extLst>
          </p:cNvPr>
          <p:cNvPicPr>
            <a:picLocks noChangeAspect="1"/>
          </p:cNvPicPr>
          <p:nvPr/>
        </p:nvPicPr>
        <p:blipFill>
          <a:blip r:embed="rId2"/>
          <a:stretch>
            <a:fillRect/>
          </a:stretch>
        </p:blipFill>
        <p:spPr>
          <a:xfrm>
            <a:off x="530584" y="1690688"/>
            <a:ext cx="5647043" cy="4114800"/>
          </a:xfrm>
          <a:prstGeom prst="rect">
            <a:avLst/>
          </a:prstGeom>
        </p:spPr>
      </p:pic>
      <p:pic>
        <p:nvPicPr>
          <p:cNvPr id="4" name="Picture 3">
            <a:extLst>
              <a:ext uri="{FF2B5EF4-FFF2-40B4-BE49-F238E27FC236}">
                <a16:creationId xmlns:a16="http://schemas.microsoft.com/office/drawing/2014/main" id="{973B94BA-909A-463A-A838-B085B91CB017}"/>
              </a:ext>
            </a:extLst>
          </p:cNvPr>
          <p:cNvPicPr>
            <a:picLocks noChangeAspect="1"/>
          </p:cNvPicPr>
          <p:nvPr/>
        </p:nvPicPr>
        <p:blipFill>
          <a:blip r:embed="rId3"/>
          <a:stretch>
            <a:fillRect/>
          </a:stretch>
        </p:blipFill>
        <p:spPr>
          <a:xfrm>
            <a:off x="6096000" y="1694562"/>
            <a:ext cx="5647042" cy="4114799"/>
          </a:xfrm>
          <a:prstGeom prst="rect">
            <a:avLst/>
          </a:prstGeom>
        </p:spPr>
      </p:pic>
    </p:spTree>
    <p:extLst>
      <p:ext uri="{BB962C8B-B14F-4D97-AF65-F5344CB8AC3E}">
        <p14:creationId xmlns:p14="http://schemas.microsoft.com/office/powerpoint/2010/main" val="3620551772"/>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mn-lt"/>
              </a:rPr>
              <a:t>Conclusion</a:t>
            </a:r>
          </a:p>
        </p:txBody>
      </p:sp>
      <p:sp>
        <p:nvSpPr>
          <p:cNvPr id="3" name="Content Placeholder 2"/>
          <p:cNvSpPr>
            <a:spLocks noGrp="1"/>
          </p:cNvSpPr>
          <p:nvPr>
            <p:ph idx="1"/>
          </p:nvPr>
        </p:nvSpPr>
        <p:spPr>
          <a:xfrm>
            <a:off x="838200" y="1520825"/>
            <a:ext cx="10515600" cy="4351338"/>
          </a:xfrm>
        </p:spPr>
        <p:txBody>
          <a:bodyPr>
            <a:normAutofit fontScale="92500" lnSpcReduction="10000"/>
          </a:bodyPr>
          <a:lstStyle/>
          <a:p>
            <a:r>
              <a:rPr lang="en-US" dirty="0"/>
              <a:t>There’s been a large increase in 4</a:t>
            </a:r>
            <a:r>
              <a:rPr lang="en-US" baseline="30000" dirty="0"/>
              <a:t>th</a:t>
            </a:r>
            <a:r>
              <a:rPr lang="en-US" dirty="0"/>
              <a:t> and 8</a:t>
            </a:r>
            <a:r>
              <a:rPr lang="en-US" baseline="30000" dirty="0"/>
              <a:t>th</a:t>
            </a:r>
            <a:r>
              <a:rPr lang="en-US" dirty="0"/>
              <a:t> grade math scores since 1990-- .87 and .53 </a:t>
            </a:r>
            <a:r>
              <a:rPr lang="en-US" dirty="0" err="1"/>
              <a:t>s.d.</a:t>
            </a:r>
            <a:r>
              <a:rPr lang="en-US" dirty="0"/>
              <a:t> in 4</a:t>
            </a:r>
            <a:r>
              <a:rPr lang="en-US" baseline="30000" dirty="0"/>
              <a:t>th</a:t>
            </a:r>
            <a:r>
              <a:rPr lang="en-US" dirty="0"/>
              <a:t> and 8</a:t>
            </a:r>
            <a:r>
              <a:rPr lang="en-US" baseline="30000" dirty="0"/>
              <a:t>th</a:t>
            </a:r>
            <a:r>
              <a:rPr lang="en-US" dirty="0"/>
              <a:t> grade math respectively.</a:t>
            </a:r>
          </a:p>
          <a:p>
            <a:r>
              <a:rPr lang="en-US" dirty="0"/>
              <a:t>The increases in achievement have been larger for low-income families, leading to a </a:t>
            </a:r>
            <a:r>
              <a:rPr lang="en-US" u="sng" dirty="0"/>
              <a:t>narrowing</a:t>
            </a:r>
            <a:r>
              <a:rPr lang="en-US" dirty="0"/>
              <a:t> of the income-based achievement gaps.</a:t>
            </a:r>
          </a:p>
          <a:p>
            <a:pPr lvl="1"/>
            <a:r>
              <a:rPr lang="en-US" dirty="0">
                <a:solidFill>
                  <a:schemeClr val="tx1">
                    <a:lumMod val="50000"/>
                    <a:lumOff val="50000"/>
                  </a:schemeClr>
                </a:solidFill>
              </a:rPr>
              <a:t>Both the between- and within-school coefficients on income have been declining.   The rise in ICC has not been large enough to offset.</a:t>
            </a:r>
          </a:p>
          <a:p>
            <a:r>
              <a:rPr lang="en-US" dirty="0"/>
              <a:t>Although we focus on public schools, there’s no evidence that the gap with private schools is widening.</a:t>
            </a:r>
          </a:p>
          <a:p>
            <a:r>
              <a:rPr lang="en-US" dirty="0"/>
              <a:t>The changes we see are consistent with the trends in the racial gaps.</a:t>
            </a:r>
          </a:p>
          <a:p>
            <a:r>
              <a:rPr lang="en-US" dirty="0"/>
              <a:t>Next step is to evaluate causes:  state accountability, NCLBA, SFR </a:t>
            </a:r>
          </a:p>
          <a:p>
            <a:pPr marL="457200" lvl="1" indent="0">
              <a:buNone/>
            </a:pPr>
            <a:r>
              <a:rPr lang="en-US" dirty="0">
                <a:solidFill>
                  <a:schemeClr val="tx1">
                    <a:lumMod val="50000"/>
                    <a:lumOff val="50000"/>
                  </a:schemeClr>
                </a:solidFill>
              </a:rPr>
              <a:t>(impacts on intercepts as well as income-based gaps)</a:t>
            </a:r>
          </a:p>
          <a:p>
            <a:pPr marL="0" indent="0">
              <a:buNone/>
            </a:pPr>
            <a:endParaRPr lang="en-US" sz="2000" dirty="0">
              <a:solidFill>
                <a:schemeClr val="tx1">
                  <a:lumMod val="50000"/>
                  <a:lumOff val="50000"/>
                </a:schemeClr>
              </a:solidFill>
            </a:endParaRPr>
          </a:p>
          <a:p>
            <a:pPr marL="0" indent="0">
              <a:buNone/>
            </a:pPr>
            <a:endParaRPr lang="en-US" dirty="0"/>
          </a:p>
        </p:txBody>
      </p:sp>
    </p:spTree>
    <p:extLst>
      <p:ext uri="{BB962C8B-B14F-4D97-AF65-F5344CB8AC3E}">
        <p14:creationId xmlns:p14="http://schemas.microsoft.com/office/powerpoint/2010/main" val="2958845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907" y="-174136"/>
            <a:ext cx="10515600" cy="1325563"/>
          </a:xfrm>
        </p:spPr>
        <p:txBody>
          <a:bodyPr/>
          <a:lstStyle/>
          <a:p>
            <a:r>
              <a:rPr lang="en-US" b="1" dirty="0">
                <a:solidFill>
                  <a:srgbClr val="C00000"/>
                </a:solidFill>
                <a:latin typeface="+mn-lt"/>
              </a:rPr>
              <a:t>Prior research</a:t>
            </a:r>
          </a:p>
        </p:txBody>
      </p:sp>
      <p:graphicFrame>
        <p:nvGraphicFramePr>
          <p:cNvPr id="4" name="Table 3"/>
          <p:cNvGraphicFramePr>
            <a:graphicFrameLocks noGrp="1"/>
          </p:cNvGraphicFramePr>
          <p:nvPr>
            <p:extLst>
              <p:ext uri="{D42A27DB-BD31-4B8C-83A1-F6EECF244321}">
                <p14:modId xmlns:p14="http://schemas.microsoft.com/office/powerpoint/2010/main" val="779538148"/>
              </p:ext>
            </p:extLst>
          </p:nvPr>
        </p:nvGraphicFramePr>
        <p:xfrm>
          <a:off x="384906" y="845520"/>
          <a:ext cx="11329765" cy="5279512"/>
        </p:xfrm>
        <a:graphic>
          <a:graphicData uri="http://schemas.openxmlformats.org/drawingml/2006/table">
            <a:tbl>
              <a:tblPr firstRow="1" bandRow="1">
                <a:tableStyleId>{5C22544A-7EE6-4342-B048-85BDC9FD1C3A}</a:tableStyleId>
              </a:tblPr>
              <a:tblGrid>
                <a:gridCol w="3507870">
                  <a:extLst>
                    <a:ext uri="{9D8B030D-6E8A-4147-A177-3AD203B41FA5}">
                      <a16:colId xmlns:a16="http://schemas.microsoft.com/office/drawing/2014/main" val="3433219102"/>
                    </a:ext>
                  </a:extLst>
                </a:gridCol>
                <a:gridCol w="7821895">
                  <a:extLst>
                    <a:ext uri="{9D8B030D-6E8A-4147-A177-3AD203B41FA5}">
                      <a16:colId xmlns:a16="http://schemas.microsoft.com/office/drawing/2014/main" val="1854964846"/>
                    </a:ext>
                  </a:extLst>
                </a:gridCol>
              </a:tblGrid>
              <a:tr h="518478">
                <a:tc>
                  <a:txBody>
                    <a:bodyPr/>
                    <a:lstStyle/>
                    <a:p>
                      <a:pPr algn="l"/>
                      <a:r>
                        <a:rPr lang="en-US" sz="2000" dirty="0">
                          <a:solidFill>
                            <a:schemeClr val="tx1"/>
                          </a:solidFill>
                        </a:rPr>
                        <a:t>Reardon</a:t>
                      </a:r>
                      <a:r>
                        <a:rPr lang="en-US" sz="2000" baseline="0" dirty="0">
                          <a:solidFill>
                            <a:schemeClr val="tx1"/>
                          </a:solidFill>
                        </a:rPr>
                        <a:t> (2011)</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75000"/>
                      </a:schemeClr>
                    </a:solidFill>
                  </a:tcPr>
                </a:tc>
                <a:tc>
                  <a:txBody>
                    <a:bodyPr/>
                    <a:lstStyle/>
                    <a:p>
                      <a:r>
                        <a:rPr lang="en-US" sz="1600" b="0" dirty="0">
                          <a:solidFill>
                            <a:schemeClr val="tx1"/>
                          </a:solidFill>
                        </a:rPr>
                        <a:t>Combined 12 surveys with family income linked to achievement for individual students.  Measured change in student</a:t>
                      </a:r>
                      <a:r>
                        <a:rPr lang="en-US" sz="1600" b="0" baseline="0" dirty="0">
                          <a:solidFill>
                            <a:schemeClr val="tx1"/>
                          </a:solidFill>
                        </a:rPr>
                        <a:t> level relationship over time.</a:t>
                      </a:r>
                      <a:endParaRPr lang="en-US" sz="1600" b="0"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773537413"/>
                  </a:ext>
                </a:extLst>
              </a:tr>
              <a:tr h="1443604">
                <a:tc gridSpan="2">
                  <a:txBody>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mn-lt"/>
                          <a:ea typeface="+mn-ea"/>
                          <a:cs typeface="+mn-cs"/>
                        </a:rPr>
                        <a:t>The measures of achievement differed.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mn-lt"/>
                          <a:ea typeface="+mn-ea"/>
                          <a:cs typeface="+mn-cs"/>
                        </a:rPr>
                        <a:t>Achievement was measured at different ages (e.g. age 1-6 vs. age 18)</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mn-lt"/>
                          <a:ea typeface="+mn-ea"/>
                          <a:cs typeface="+mn-cs"/>
                        </a:rPr>
                        <a:t>Some income measures student-reported, some parent-reported.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mn-lt"/>
                          <a:ea typeface="+mn-ea"/>
                          <a:cs typeface="+mn-cs"/>
                        </a:rPr>
                        <a:t>Income categories ranged from 5 to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356505"/>
                  </a:ext>
                </a:extLst>
              </a:tr>
              <a:tr h="640472">
                <a:tc>
                  <a:txBody>
                    <a:bodyPr/>
                    <a:lstStyle/>
                    <a:p>
                      <a:r>
                        <a:rPr lang="en-US" sz="2000" b="1" dirty="0" err="1"/>
                        <a:t>Hanushek</a:t>
                      </a:r>
                      <a:r>
                        <a:rPr lang="en-US" sz="2000" b="1" dirty="0"/>
                        <a:t>, Peterson, </a:t>
                      </a:r>
                      <a:r>
                        <a:rPr lang="en-US" sz="2000" b="1" dirty="0" err="1"/>
                        <a:t>Talpey</a:t>
                      </a:r>
                      <a:r>
                        <a:rPr lang="en-US" sz="2000" b="1" dirty="0"/>
                        <a:t> and </a:t>
                      </a:r>
                      <a:r>
                        <a:rPr lang="en-US" sz="2000" b="1" dirty="0" err="1"/>
                        <a:t>Woessmann</a:t>
                      </a:r>
                      <a:r>
                        <a:rPr lang="en-US" sz="2000" b="1" dirty="0"/>
                        <a:t> (2019)</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r>
                        <a:rPr lang="en-US" sz="1800" dirty="0"/>
                        <a:t>Used a factor analysis to create an SES-index using parental education and household possessions.</a:t>
                      </a:r>
                      <a:endParaRPr lang="en-US" sz="18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2048787776"/>
                  </a:ext>
                </a:extLst>
              </a:tr>
              <a:tr h="877345">
                <a:tc gridSpan="2">
                  <a:txBody>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mn-lt"/>
                          <a:ea typeface="+mn-ea"/>
                          <a:cs typeface="+mn-cs"/>
                        </a:rPr>
                        <a:t>Found SES-based achievement gaps to be stable.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mn-lt"/>
                          <a:ea typeface="+mn-ea"/>
                          <a:cs typeface="+mn-cs"/>
                        </a:rPr>
                        <a:t>The weights and components of the SES index varied from year to year.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mn-lt"/>
                          <a:ea typeface="+mn-ea"/>
                          <a:cs typeface="+mn-cs"/>
                        </a:rPr>
                        <a:t>Not inconsistent with Reardon (2011), who also found gaps by parental education to be stable.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418113"/>
                  </a:ext>
                </a:extLst>
              </a:tr>
              <a:tr h="640472">
                <a:tc>
                  <a:txBody>
                    <a:bodyPr/>
                    <a:lstStyle/>
                    <a:p>
                      <a:r>
                        <a:rPr lang="en-US" sz="2000" b="1" dirty="0" err="1"/>
                        <a:t>Lafortune</a:t>
                      </a:r>
                      <a:r>
                        <a:rPr lang="en-US" sz="2000" b="1" dirty="0"/>
                        <a:t>, Rothstein and </a:t>
                      </a:r>
                      <a:r>
                        <a:rPr lang="en-US" sz="2000" b="1" dirty="0" err="1"/>
                        <a:t>Schanzenbach</a:t>
                      </a:r>
                      <a:r>
                        <a:rPr lang="en-US" sz="2000" b="1" dirty="0"/>
                        <a:t> (2018)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Used NAEP to study the impact of school finance reforms on student achievement and district spending.  </a:t>
                      </a:r>
                      <a:endParaRPr lang="en-US" sz="20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75000"/>
                      </a:schemeClr>
                    </a:solidFill>
                  </a:tcPr>
                </a:tc>
                <a:extLst>
                  <a:ext uri="{0D108BD9-81ED-4DB2-BD59-A6C34878D82A}">
                    <a16:rowId xmlns:a16="http://schemas.microsoft.com/office/drawing/2014/main" val="2140451666"/>
                  </a:ext>
                </a:extLst>
              </a:tr>
              <a:tr h="813806">
                <a:tc gridSpan="2">
                  <a:txBody>
                    <a:bodyPr/>
                    <a:lstStyle/>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50000"/>
                              <a:lumOff val="50000"/>
                            </a:schemeClr>
                          </a:solidFill>
                          <a:effectLst/>
                          <a:uLnTx/>
                          <a:uFillTx/>
                          <a:latin typeface="+mn-lt"/>
                          <a:ea typeface="+mn-ea"/>
                          <a:cs typeface="+mn-cs"/>
                        </a:rPr>
                        <a:t>Found that school finance reforms reduced gaps in spending and reduced gaps in achievement between high and low-income districts.</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US" sz="1800" b="0" i="0" u="sng" strike="noStrike" kern="1200" cap="none" spc="0" normalizeH="0" baseline="0" noProof="0" dirty="0">
                          <a:ln>
                            <a:noFill/>
                          </a:ln>
                          <a:solidFill>
                            <a:schemeClr val="tx1">
                              <a:lumMod val="50000"/>
                              <a:lumOff val="50000"/>
                            </a:schemeClr>
                          </a:solidFill>
                          <a:effectLst/>
                          <a:uLnTx/>
                          <a:uFillTx/>
                          <a:latin typeface="+mn-lt"/>
                          <a:ea typeface="+mn-ea"/>
                          <a:cs typeface="+mn-cs"/>
                        </a:rPr>
                        <a:t>District</a:t>
                      </a:r>
                      <a:r>
                        <a:rPr kumimoji="0" lang="en-US" sz="1800" b="0" i="0" u="none" strike="noStrike" kern="1200" cap="none" spc="0" normalizeH="0" baseline="0" noProof="0" dirty="0">
                          <a:ln>
                            <a:noFill/>
                          </a:ln>
                          <a:solidFill>
                            <a:schemeClr val="tx1">
                              <a:lumMod val="50000"/>
                              <a:lumOff val="50000"/>
                            </a:schemeClr>
                          </a:solidFill>
                          <a:effectLst/>
                          <a:uLnTx/>
                          <a:uFillTx/>
                          <a:latin typeface="+mn-lt"/>
                          <a:ea typeface="+mn-ea"/>
                          <a:cs typeface="+mn-cs"/>
                        </a:rPr>
                        <a:t>-level equalization could mask between-school or within-school widening.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5823929"/>
                  </a:ext>
                </a:extLst>
              </a:tr>
            </a:tbl>
          </a:graphicData>
        </a:graphic>
      </p:graphicFrame>
      <p:sp>
        <p:nvSpPr>
          <p:cNvPr id="3" name="Rectangle 2">
            <a:extLst>
              <a:ext uri="{FF2B5EF4-FFF2-40B4-BE49-F238E27FC236}">
                <a16:creationId xmlns:a16="http://schemas.microsoft.com/office/drawing/2014/main" id="{796F53CA-A8CF-4265-A3C7-1B7A3BB60EF3}"/>
              </a:ext>
            </a:extLst>
          </p:cNvPr>
          <p:cNvSpPr/>
          <p:nvPr/>
        </p:nvSpPr>
        <p:spPr>
          <a:xfrm>
            <a:off x="296883" y="2850078"/>
            <a:ext cx="11510211" cy="1662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7B8A91F-CDD7-4025-8ACA-8C375F2467BF}"/>
              </a:ext>
            </a:extLst>
          </p:cNvPr>
          <p:cNvSpPr/>
          <p:nvPr/>
        </p:nvSpPr>
        <p:spPr>
          <a:xfrm>
            <a:off x="232506" y="4487555"/>
            <a:ext cx="11510211" cy="1662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413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894" y="1209101"/>
            <a:ext cx="5600711" cy="4343409"/>
          </a:xfrm>
          <a:prstGeom prst="rect">
            <a:avLst/>
          </a:prstGeom>
        </p:spPr>
      </p:pic>
      <p:sp>
        <p:nvSpPr>
          <p:cNvPr id="12" name="Rectangle 11"/>
          <p:cNvSpPr/>
          <p:nvPr/>
        </p:nvSpPr>
        <p:spPr>
          <a:xfrm>
            <a:off x="8550031" y="1992922"/>
            <a:ext cx="1302434" cy="2250831"/>
          </a:xfrm>
          <a:prstGeom prst="rect">
            <a:avLst/>
          </a:prstGeom>
          <a:solidFill>
            <a:schemeClr val="accent1">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976403" y="2145322"/>
            <a:ext cx="2868247" cy="652585"/>
          </a:xfrm>
          <a:prstGeom prst="rect">
            <a:avLst/>
          </a:prstGeom>
          <a:solidFill>
            <a:schemeClr val="accent6">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341" y="1209102"/>
            <a:ext cx="5600711" cy="4343409"/>
          </a:xfrm>
        </p:spPr>
      </p:pic>
      <p:sp>
        <p:nvSpPr>
          <p:cNvPr id="11" name="Rectangle 10"/>
          <p:cNvSpPr/>
          <p:nvPr/>
        </p:nvSpPr>
        <p:spPr>
          <a:xfrm>
            <a:off x="2821354" y="1992923"/>
            <a:ext cx="1273908" cy="2250831"/>
          </a:xfrm>
          <a:prstGeom prst="rect">
            <a:avLst/>
          </a:prstGeom>
          <a:solidFill>
            <a:schemeClr val="accent1">
              <a:lumMod val="40000"/>
              <a:lumOff val="6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6052" y="285466"/>
            <a:ext cx="10668000" cy="523220"/>
          </a:xfrm>
          <a:prstGeom prst="rect">
            <a:avLst/>
          </a:prstGeom>
          <a:noFill/>
        </p:spPr>
        <p:txBody>
          <a:bodyPr wrap="square" rtlCol="0">
            <a:spAutoFit/>
          </a:bodyPr>
          <a:lstStyle/>
          <a:p>
            <a:r>
              <a:rPr lang="en-US" sz="2800" b="1" dirty="0">
                <a:solidFill>
                  <a:srgbClr val="C00000"/>
                </a:solidFill>
              </a:rPr>
              <a:t>Reardon:  Sharp rise in income-based gaps for 1975-2001 birth cohorts</a:t>
            </a:r>
          </a:p>
        </p:txBody>
      </p:sp>
      <p:sp>
        <p:nvSpPr>
          <p:cNvPr id="13" name="Rectangle 12"/>
          <p:cNvSpPr/>
          <p:nvPr/>
        </p:nvSpPr>
        <p:spPr>
          <a:xfrm>
            <a:off x="1227015" y="2344615"/>
            <a:ext cx="2868247" cy="562708"/>
          </a:xfrm>
          <a:prstGeom prst="rect">
            <a:avLst/>
          </a:prstGeom>
          <a:solidFill>
            <a:schemeClr val="accent6">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85573" y="5446504"/>
            <a:ext cx="2868246" cy="369332"/>
          </a:xfrm>
          <a:prstGeom prst="rect">
            <a:avLst/>
          </a:prstGeom>
          <a:noFill/>
        </p:spPr>
        <p:txBody>
          <a:bodyPr wrap="square" rtlCol="0">
            <a:spAutoFit/>
          </a:bodyPr>
          <a:lstStyle/>
          <a:p>
            <a:r>
              <a:rPr lang="en-US" b="1" dirty="0"/>
              <a:t>40% rise in gap in reading</a:t>
            </a:r>
          </a:p>
        </p:txBody>
      </p:sp>
      <p:sp>
        <p:nvSpPr>
          <p:cNvPr id="16" name="TextBox 15"/>
          <p:cNvSpPr txBox="1"/>
          <p:nvPr/>
        </p:nvSpPr>
        <p:spPr>
          <a:xfrm>
            <a:off x="7548695" y="5448804"/>
            <a:ext cx="2868246" cy="369332"/>
          </a:xfrm>
          <a:prstGeom prst="rect">
            <a:avLst/>
          </a:prstGeom>
          <a:noFill/>
        </p:spPr>
        <p:txBody>
          <a:bodyPr wrap="square" rtlCol="0">
            <a:spAutoFit/>
          </a:bodyPr>
          <a:lstStyle/>
          <a:p>
            <a:r>
              <a:rPr lang="en-US" b="1" dirty="0"/>
              <a:t>45% rise in gap in math</a:t>
            </a:r>
          </a:p>
        </p:txBody>
      </p:sp>
      <p:grpSp>
        <p:nvGrpSpPr>
          <p:cNvPr id="46" name="Group 45">
            <a:extLst>
              <a:ext uri="{FF2B5EF4-FFF2-40B4-BE49-F238E27FC236}">
                <a16:creationId xmlns:a16="http://schemas.microsoft.com/office/drawing/2014/main" id="{8B2B86AC-6D0B-4EDE-B91F-377E52D65155}"/>
              </a:ext>
            </a:extLst>
          </p:cNvPr>
          <p:cNvGrpSpPr/>
          <p:nvPr/>
        </p:nvGrpSpPr>
        <p:grpSpPr>
          <a:xfrm>
            <a:off x="2904692" y="4348152"/>
            <a:ext cx="6943094" cy="2509848"/>
            <a:chOff x="2904692" y="4348152"/>
            <a:chExt cx="6943094" cy="2509848"/>
          </a:xfrm>
        </p:grpSpPr>
        <p:sp>
          <p:nvSpPr>
            <p:cNvPr id="17" name="TextBox 16"/>
            <p:cNvSpPr txBox="1"/>
            <p:nvPr/>
          </p:nvSpPr>
          <p:spPr>
            <a:xfrm>
              <a:off x="4439562" y="6027003"/>
              <a:ext cx="4296610" cy="830997"/>
            </a:xfrm>
            <a:prstGeom prst="rect">
              <a:avLst/>
            </a:prstGeom>
            <a:solidFill>
              <a:schemeClr val="bg2">
                <a:lumMod val="90000"/>
              </a:schemeClr>
            </a:solidFill>
          </p:spPr>
          <p:txBody>
            <a:bodyPr wrap="square" rtlCol="0">
              <a:spAutoFit/>
            </a:bodyPr>
            <a:lstStyle/>
            <a:p>
              <a:pPr algn="ctr"/>
              <a:r>
                <a:rPr lang="en-US" sz="2400" b="1" dirty="0">
                  <a:solidFill>
                    <a:srgbClr val="C00000"/>
                  </a:solidFill>
                </a:rPr>
                <a:t>NAEP allows us to study birth cohorts of 1977-2001.</a:t>
              </a:r>
              <a:endParaRPr lang="en-US" sz="2400" b="1" dirty="0"/>
            </a:p>
          </p:txBody>
        </p:sp>
        <p:sp>
          <p:nvSpPr>
            <p:cNvPr id="3" name="Left Brace 2">
              <a:extLst>
                <a:ext uri="{FF2B5EF4-FFF2-40B4-BE49-F238E27FC236}">
                  <a16:creationId xmlns:a16="http://schemas.microsoft.com/office/drawing/2014/main" id="{AE773210-E0A6-4D5B-8927-EB22D02B62FC}"/>
                </a:ext>
              </a:extLst>
            </p:cNvPr>
            <p:cNvSpPr/>
            <p:nvPr/>
          </p:nvSpPr>
          <p:spPr>
            <a:xfrm rot="16200000">
              <a:off x="3405657" y="3847187"/>
              <a:ext cx="187453" cy="1189383"/>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Left Brace 3">
              <a:extLst>
                <a:ext uri="{FF2B5EF4-FFF2-40B4-BE49-F238E27FC236}">
                  <a16:creationId xmlns:a16="http://schemas.microsoft.com/office/drawing/2014/main" id="{1B2E1AA8-5414-4DE3-8C20-5F318047D498}"/>
                </a:ext>
              </a:extLst>
            </p:cNvPr>
            <p:cNvSpPr/>
            <p:nvPr/>
          </p:nvSpPr>
          <p:spPr>
            <a:xfrm rot="16200000">
              <a:off x="9182212" y="3870031"/>
              <a:ext cx="187452" cy="1143696"/>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838796F-BAF8-486C-BAFF-A2D311D959E5}"/>
                </a:ext>
              </a:extLst>
            </p:cNvPr>
            <p:cNvCxnSpPr>
              <a:cxnSpLocks/>
              <a:endCxn id="17" idx="0"/>
            </p:cNvCxnSpPr>
            <p:nvPr/>
          </p:nvCxnSpPr>
          <p:spPr>
            <a:xfrm>
              <a:off x="3527257" y="4725649"/>
              <a:ext cx="3060610" cy="1301354"/>
            </a:xfrm>
            <a:prstGeom prst="line">
              <a:avLst/>
            </a:prstGeom>
            <a:ln w="22225">
              <a:solidFill>
                <a:srgbClr val="C00000"/>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F17C01E-B840-4B30-883D-ACF42D5CF297}"/>
                </a:ext>
              </a:extLst>
            </p:cNvPr>
            <p:cNvCxnSpPr>
              <a:cxnSpLocks/>
              <a:endCxn id="17" idx="0"/>
            </p:cNvCxnSpPr>
            <p:nvPr/>
          </p:nvCxnSpPr>
          <p:spPr>
            <a:xfrm flipH="1">
              <a:off x="6587867" y="4725649"/>
              <a:ext cx="2574074" cy="1301354"/>
            </a:xfrm>
            <a:prstGeom prst="line">
              <a:avLst/>
            </a:prstGeom>
            <a:ln w="22225">
              <a:solidFill>
                <a:srgbClr val="C0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6687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1" grpId="0" animBg="1"/>
      <p:bldP spid="11" grpId="1" animBg="1"/>
      <p:bldP spid="13" grpId="0" animBg="1"/>
      <p:bldP spid="13" grpId="1"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2DD5-D90A-4EF1-ABDF-80EFA7D283AB}"/>
              </a:ext>
            </a:extLst>
          </p:cNvPr>
          <p:cNvSpPr>
            <a:spLocks noGrp="1"/>
          </p:cNvSpPr>
          <p:nvPr>
            <p:ph type="title"/>
          </p:nvPr>
        </p:nvSpPr>
        <p:spPr>
          <a:xfrm>
            <a:off x="542667" y="30506"/>
            <a:ext cx="11106665" cy="1325563"/>
          </a:xfrm>
        </p:spPr>
        <p:txBody>
          <a:bodyPr>
            <a:normAutofit/>
          </a:bodyPr>
          <a:lstStyle/>
          <a:p>
            <a:r>
              <a:rPr lang="en-US" sz="4000" b="1" dirty="0">
                <a:solidFill>
                  <a:srgbClr val="C00000"/>
                </a:solidFill>
                <a:latin typeface="+mn-lt"/>
              </a:rPr>
              <a:t>NAEP State Assessment: </a:t>
            </a:r>
            <a:r>
              <a:rPr lang="en-US" sz="3200" b="1" dirty="0">
                <a:solidFill>
                  <a:schemeClr val="tx1">
                    <a:lumMod val="50000"/>
                    <a:lumOff val="50000"/>
                  </a:schemeClr>
                </a:solidFill>
                <a:latin typeface="+mn-lt"/>
              </a:rPr>
              <a:t>4</a:t>
            </a:r>
            <a:r>
              <a:rPr lang="en-US" sz="3200" b="1" baseline="30000" dirty="0">
                <a:solidFill>
                  <a:schemeClr val="tx1">
                    <a:lumMod val="50000"/>
                    <a:lumOff val="50000"/>
                  </a:schemeClr>
                </a:solidFill>
                <a:latin typeface="+mn-lt"/>
              </a:rPr>
              <a:t>th</a:t>
            </a:r>
            <a:r>
              <a:rPr lang="en-US" sz="3200" b="1" dirty="0">
                <a:solidFill>
                  <a:schemeClr val="tx1">
                    <a:lumMod val="50000"/>
                    <a:lumOff val="50000"/>
                  </a:schemeClr>
                </a:solidFill>
                <a:latin typeface="+mn-lt"/>
              </a:rPr>
              <a:t> and 8</a:t>
            </a:r>
            <a:r>
              <a:rPr lang="en-US" sz="3200" b="1" baseline="30000" dirty="0">
                <a:solidFill>
                  <a:schemeClr val="tx1">
                    <a:lumMod val="50000"/>
                    <a:lumOff val="50000"/>
                  </a:schemeClr>
                </a:solidFill>
                <a:latin typeface="+mn-lt"/>
              </a:rPr>
              <a:t>th</a:t>
            </a:r>
            <a:r>
              <a:rPr lang="en-US" sz="3200" b="1" dirty="0">
                <a:solidFill>
                  <a:schemeClr val="tx1">
                    <a:lumMod val="50000"/>
                    <a:lumOff val="50000"/>
                  </a:schemeClr>
                </a:solidFill>
                <a:latin typeface="+mn-lt"/>
              </a:rPr>
              <a:t> grade 1990-2015</a:t>
            </a:r>
            <a:endParaRPr lang="en-US" sz="3600" b="1" dirty="0">
              <a:solidFill>
                <a:schemeClr val="tx1">
                  <a:lumMod val="50000"/>
                  <a:lumOff val="50000"/>
                </a:schemeClr>
              </a:solidFill>
              <a:latin typeface="+mn-lt"/>
            </a:endParaRPr>
          </a:p>
        </p:txBody>
      </p:sp>
      <p:sp>
        <p:nvSpPr>
          <p:cNvPr id="3" name="Content Placeholder 2">
            <a:extLst>
              <a:ext uri="{FF2B5EF4-FFF2-40B4-BE49-F238E27FC236}">
                <a16:creationId xmlns:a16="http://schemas.microsoft.com/office/drawing/2014/main" id="{110E4729-0A99-446F-820F-FFA653CDF803}"/>
              </a:ext>
            </a:extLst>
          </p:cNvPr>
          <p:cNvSpPr>
            <a:spLocks noGrp="1"/>
          </p:cNvSpPr>
          <p:nvPr>
            <p:ph idx="1"/>
          </p:nvPr>
        </p:nvSpPr>
        <p:spPr>
          <a:xfrm>
            <a:off x="368135" y="1356069"/>
            <a:ext cx="11576729" cy="4351338"/>
          </a:xfrm>
        </p:spPr>
        <p:txBody>
          <a:bodyPr>
            <a:normAutofit lnSpcReduction="10000"/>
          </a:bodyPr>
          <a:lstStyle/>
          <a:p>
            <a:r>
              <a:rPr lang="en-US" dirty="0">
                <a:solidFill>
                  <a:schemeClr val="tx1">
                    <a:lumMod val="50000"/>
                    <a:lumOff val="50000"/>
                  </a:schemeClr>
                </a:solidFill>
              </a:rPr>
              <a:t>We included all states that missed at most one year between 1990 and 2015.  (</a:t>
            </a:r>
            <a:r>
              <a:rPr lang="en-US" b="1" dirty="0"/>
              <a:t>41-46 states</a:t>
            </a:r>
            <a:r>
              <a:rPr lang="en-US" dirty="0">
                <a:solidFill>
                  <a:schemeClr val="tx1">
                    <a:lumMod val="50000"/>
                    <a:lumOff val="50000"/>
                  </a:schemeClr>
                </a:solidFill>
              </a:rPr>
              <a:t>, depending on grade/subject)</a:t>
            </a:r>
          </a:p>
          <a:p>
            <a:pPr marL="0" indent="0">
              <a:buNone/>
            </a:pPr>
            <a:r>
              <a:rPr lang="en-US" dirty="0"/>
              <a:t>	~</a:t>
            </a:r>
            <a:r>
              <a:rPr lang="en-US" b="1" dirty="0"/>
              <a:t>125 public schools per state </a:t>
            </a:r>
            <a:r>
              <a:rPr lang="en-US" dirty="0">
                <a:solidFill>
                  <a:schemeClr val="tx1">
                    <a:lumMod val="50000"/>
                    <a:lumOff val="50000"/>
                  </a:schemeClr>
                </a:solidFill>
              </a:rPr>
              <a:t>in 4</a:t>
            </a:r>
            <a:r>
              <a:rPr lang="en-US" baseline="30000" dirty="0">
                <a:solidFill>
                  <a:schemeClr val="tx1">
                    <a:lumMod val="50000"/>
                    <a:lumOff val="50000"/>
                  </a:schemeClr>
                </a:solidFill>
              </a:rPr>
              <a:t>th</a:t>
            </a:r>
            <a:r>
              <a:rPr lang="en-US" dirty="0">
                <a:solidFill>
                  <a:schemeClr val="tx1">
                    <a:lumMod val="50000"/>
                    <a:lumOff val="50000"/>
                  </a:schemeClr>
                </a:solidFill>
              </a:rPr>
              <a:t> grade</a:t>
            </a:r>
            <a:r>
              <a:rPr lang="en-US" dirty="0"/>
              <a:t>, </a:t>
            </a:r>
          </a:p>
          <a:p>
            <a:pPr marL="914400" lvl="2" indent="0">
              <a:buNone/>
            </a:pPr>
            <a:r>
              <a:rPr lang="en-US" sz="2800" dirty="0"/>
              <a:t>~</a:t>
            </a:r>
            <a:r>
              <a:rPr lang="en-US" sz="2800" b="1" dirty="0"/>
              <a:t>100 public schools per state </a:t>
            </a:r>
            <a:r>
              <a:rPr lang="en-US" sz="2800" dirty="0">
                <a:solidFill>
                  <a:schemeClr val="tx1">
                    <a:lumMod val="50000"/>
                    <a:lumOff val="50000"/>
                  </a:schemeClr>
                </a:solidFill>
              </a:rPr>
              <a:t>in 8</a:t>
            </a:r>
            <a:r>
              <a:rPr lang="en-US" sz="2800" baseline="30000" dirty="0">
                <a:solidFill>
                  <a:schemeClr val="tx1">
                    <a:lumMod val="50000"/>
                    <a:lumOff val="50000"/>
                  </a:schemeClr>
                </a:solidFill>
              </a:rPr>
              <a:t>th</a:t>
            </a:r>
            <a:r>
              <a:rPr lang="en-US" sz="2800" dirty="0">
                <a:solidFill>
                  <a:schemeClr val="tx1">
                    <a:lumMod val="50000"/>
                    <a:lumOff val="50000"/>
                  </a:schemeClr>
                </a:solidFill>
              </a:rPr>
              <a:t> grade</a:t>
            </a:r>
            <a:r>
              <a:rPr lang="en-US" sz="2800" dirty="0"/>
              <a:t>.</a:t>
            </a:r>
          </a:p>
          <a:p>
            <a:r>
              <a:rPr lang="en-US" dirty="0">
                <a:solidFill>
                  <a:schemeClr val="tx1">
                    <a:lumMod val="50000"/>
                    <a:lumOff val="50000"/>
                  </a:schemeClr>
                </a:solidFill>
              </a:rPr>
              <a:t>Random sample of</a:t>
            </a:r>
            <a:r>
              <a:rPr lang="en-US" dirty="0"/>
              <a:t> </a:t>
            </a:r>
            <a:r>
              <a:rPr lang="en-US" b="1" dirty="0"/>
              <a:t>30 students per school </a:t>
            </a:r>
            <a:r>
              <a:rPr lang="en-US" sz="2400" dirty="0">
                <a:solidFill>
                  <a:schemeClr val="tx1">
                    <a:lumMod val="50000"/>
                    <a:lumOff val="50000"/>
                  </a:schemeClr>
                </a:solidFill>
              </a:rPr>
              <a:t>(all students if fewer than 30.)</a:t>
            </a:r>
            <a:endParaRPr lang="en-US" dirty="0">
              <a:solidFill>
                <a:schemeClr val="tx1">
                  <a:lumMod val="50000"/>
                  <a:lumOff val="50000"/>
                </a:schemeClr>
              </a:solidFill>
            </a:endParaRPr>
          </a:p>
          <a:p>
            <a:r>
              <a:rPr lang="en-US" dirty="0">
                <a:solidFill>
                  <a:schemeClr val="tx1">
                    <a:lumMod val="50000"/>
                    <a:lumOff val="50000"/>
                  </a:schemeClr>
                </a:solidFill>
              </a:rPr>
              <a:t>Matched each school to Census block groups using</a:t>
            </a:r>
            <a:r>
              <a:rPr lang="en-US" dirty="0"/>
              <a:t> </a:t>
            </a:r>
            <a:r>
              <a:rPr lang="en-US" b="1" dirty="0"/>
              <a:t>geographic locations. </a:t>
            </a:r>
          </a:p>
          <a:p>
            <a:r>
              <a:rPr lang="en-US" dirty="0">
                <a:solidFill>
                  <a:schemeClr val="tx1">
                    <a:lumMod val="50000"/>
                    <a:lumOff val="50000"/>
                  </a:schemeClr>
                </a:solidFill>
              </a:rPr>
              <a:t>Final sample:</a:t>
            </a:r>
          </a:p>
          <a:p>
            <a:pPr marL="0" indent="0">
              <a:buNone/>
            </a:pPr>
            <a:endParaRPr lang="en-US" dirty="0">
              <a:solidFill>
                <a:schemeClr val="tx1">
                  <a:lumMod val="50000"/>
                  <a:lumOff val="50000"/>
                </a:schemeClr>
              </a:solidFill>
            </a:endParaRPr>
          </a:p>
          <a:p>
            <a:pPr marL="0" indent="0">
              <a:buNone/>
            </a:pPr>
            <a:r>
              <a:rPr lang="en-US" b="1" dirty="0">
                <a:solidFill>
                  <a:schemeClr val="tx1">
                    <a:lumMod val="50000"/>
                    <a:lumOff val="50000"/>
                  </a:schemeClr>
                </a:solidFill>
              </a:rPr>
              <a:t>   </a:t>
            </a:r>
            <a:r>
              <a:rPr lang="en-US" sz="3200" b="1" dirty="0"/>
              <a:t>4800 schools </a:t>
            </a:r>
            <a:r>
              <a:rPr lang="en-US" sz="3200" dirty="0">
                <a:solidFill>
                  <a:schemeClr val="tx1">
                    <a:lumMod val="50000"/>
                    <a:lumOff val="50000"/>
                  </a:schemeClr>
                </a:solidFill>
              </a:rPr>
              <a:t>and</a:t>
            </a:r>
            <a:r>
              <a:rPr lang="en-US" sz="3200" b="1" dirty="0"/>
              <a:t> 128,000 students </a:t>
            </a:r>
            <a:r>
              <a:rPr lang="en-US" sz="3200" dirty="0">
                <a:solidFill>
                  <a:schemeClr val="tx1">
                    <a:lumMod val="50000"/>
                    <a:lumOff val="50000"/>
                  </a:schemeClr>
                </a:solidFill>
              </a:rPr>
              <a:t>in average grade/subject/year</a:t>
            </a:r>
            <a:r>
              <a:rPr lang="en-US" sz="3200" b="1" dirty="0">
                <a:solidFill>
                  <a:schemeClr val="tx1">
                    <a:lumMod val="50000"/>
                    <a:lumOff val="50000"/>
                  </a:schemeClr>
                </a:solidFill>
              </a:rPr>
              <a:t>.</a:t>
            </a:r>
            <a:endParaRPr lang="en-US" b="1" dirty="0">
              <a:solidFill>
                <a:schemeClr val="tx1">
                  <a:lumMod val="50000"/>
                  <a:lumOff val="50000"/>
                </a:schemeClr>
              </a:solidFill>
            </a:endParaRPr>
          </a:p>
        </p:txBody>
      </p:sp>
    </p:spTree>
    <p:extLst>
      <p:ext uri="{BB962C8B-B14F-4D97-AF65-F5344CB8AC3E}">
        <p14:creationId xmlns:p14="http://schemas.microsoft.com/office/powerpoint/2010/main" val="3618766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8" name="Table 1"/>
          <p:cNvGraphicFramePr/>
          <p:nvPr/>
        </p:nvGraphicFramePr>
        <p:xfrm>
          <a:off x="5854418" y="614371"/>
          <a:ext cx="6199031" cy="4046723"/>
        </p:xfrm>
        <a:graphic>
          <a:graphicData uri="http://schemas.openxmlformats.org/drawingml/2006/table">
            <a:tbl>
              <a:tblPr/>
              <a:tblGrid>
                <a:gridCol w="878891">
                  <a:extLst>
                    <a:ext uri="{9D8B030D-6E8A-4147-A177-3AD203B41FA5}">
                      <a16:colId xmlns:a16="http://schemas.microsoft.com/office/drawing/2014/main" val="20000"/>
                    </a:ext>
                  </a:extLst>
                </a:gridCol>
                <a:gridCol w="1298864">
                  <a:extLst>
                    <a:ext uri="{9D8B030D-6E8A-4147-A177-3AD203B41FA5}">
                      <a16:colId xmlns:a16="http://schemas.microsoft.com/office/drawing/2014/main" val="456097230"/>
                    </a:ext>
                  </a:extLst>
                </a:gridCol>
                <a:gridCol w="1423554">
                  <a:extLst>
                    <a:ext uri="{9D8B030D-6E8A-4147-A177-3AD203B41FA5}">
                      <a16:colId xmlns:a16="http://schemas.microsoft.com/office/drawing/2014/main" val="3517581175"/>
                    </a:ext>
                  </a:extLst>
                </a:gridCol>
                <a:gridCol w="1205182">
                  <a:extLst>
                    <a:ext uri="{9D8B030D-6E8A-4147-A177-3AD203B41FA5}">
                      <a16:colId xmlns:a16="http://schemas.microsoft.com/office/drawing/2014/main" val="3434089033"/>
                    </a:ext>
                  </a:extLst>
                </a:gridCol>
                <a:gridCol w="1392540">
                  <a:extLst>
                    <a:ext uri="{9D8B030D-6E8A-4147-A177-3AD203B41FA5}">
                      <a16:colId xmlns:a16="http://schemas.microsoft.com/office/drawing/2014/main" val="20001"/>
                    </a:ext>
                  </a:extLst>
                </a:gridCol>
              </a:tblGrid>
              <a:tr h="1459047">
                <a:tc>
                  <a:txBody>
                    <a:bodyPr/>
                    <a:lstStyle/>
                    <a:p>
                      <a:pPr algn="ctr">
                        <a:lnSpc>
                          <a:spcPct val="100000"/>
                        </a:lnSpc>
                      </a:pPr>
                      <a:r>
                        <a:rPr lang="en-US" sz="1700" b="0" strike="noStrike" spc="-1" dirty="0">
                          <a:latin typeface="Arial"/>
                        </a:rPr>
                        <a:t>Block Group</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a:solidFill>
                        <a:srgbClr val="FFFFFF"/>
                      </a:solidFill>
                    </a:lnT>
                    <a:lnB w="720">
                      <a:solidFill>
                        <a:srgbClr val="FFFFFF"/>
                      </a:solidFill>
                    </a:lnB>
                    <a:solidFill>
                      <a:srgbClr val="B3B3B3"/>
                    </a:solidFill>
                  </a:tcPr>
                </a:tc>
                <a:tc>
                  <a:txBody>
                    <a:bodyPr/>
                    <a:lstStyle/>
                    <a:p>
                      <a:pPr algn="ctr">
                        <a:lnSpc>
                          <a:spcPct val="100000"/>
                        </a:lnSpc>
                      </a:pPr>
                      <a:r>
                        <a:rPr lang="en-US" sz="1500" b="0" strike="noStrike" spc="-1" dirty="0">
                          <a:latin typeface="Arial"/>
                        </a:rPr>
                        <a:t>Children in Block Group </a:t>
                      </a:r>
                      <a:r>
                        <a:rPr lang="en-US" sz="1500" b="1" strike="noStrike" spc="-1" dirty="0">
                          <a:latin typeface="Arial"/>
                        </a:rPr>
                        <a:t>Grades </a:t>
                      </a:r>
                    </a:p>
                    <a:p>
                      <a:pPr algn="ctr">
                        <a:lnSpc>
                          <a:spcPct val="100000"/>
                        </a:lnSpc>
                      </a:pPr>
                      <a:r>
                        <a:rPr lang="en-US" sz="1500" b="1" strike="noStrike" spc="-1" dirty="0">
                          <a:latin typeface="Arial"/>
                        </a:rPr>
                        <a:t>1-4</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a:solidFill>
                        <a:srgbClr val="FFFFFF"/>
                      </a:solidFill>
                    </a:lnT>
                    <a:lnB w="720" cap="flat" cmpd="sng" algn="ctr">
                      <a:solidFill>
                        <a:srgbClr val="FFFFFF"/>
                      </a:solidFill>
                      <a:prstDash val="solid"/>
                      <a:round/>
                      <a:headEnd type="none" w="med" len="med"/>
                      <a:tailEnd type="none" w="med" len="med"/>
                    </a:lnB>
                    <a:solidFill>
                      <a:srgbClr val="B3B3B3"/>
                    </a:solidFill>
                  </a:tcPr>
                </a:tc>
                <a:tc>
                  <a:txBody>
                    <a:bodyPr/>
                    <a:lstStyle/>
                    <a:p>
                      <a:pPr algn="ctr">
                        <a:lnSpc>
                          <a:spcPct val="100000"/>
                        </a:lnSpc>
                      </a:pPr>
                      <a:r>
                        <a:rPr lang="en-US" sz="1500" b="0" strike="noStrike" spc="-1" dirty="0">
                          <a:latin typeface="Arial"/>
                        </a:rPr>
                        <a:t>Children in Block Group</a:t>
                      </a:r>
                    </a:p>
                    <a:p>
                      <a:pPr algn="ctr">
                        <a:lnSpc>
                          <a:spcPct val="100000"/>
                        </a:lnSpc>
                      </a:pPr>
                      <a:r>
                        <a:rPr lang="en-US" sz="1500" b="1" strike="noStrike" spc="-1" dirty="0">
                          <a:latin typeface="Arial"/>
                        </a:rPr>
                        <a:t>Grades</a:t>
                      </a:r>
                    </a:p>
                    <a:p>
                      <a:pPr algn="ctr">
                        <a:lnSpc>
                          <a:spcPct val="100000"/>
                        </a:lnSpc>
                      </a:pPr>
                      <a:r>
                        <a:rPr lang="en-US" sz="1500" b="1" strike="noStrike" spc="-1" dirty="0">
                          <a:latin typeface="Arial"/>
                        </a:rPr>
                        <a:t>5-8</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a:solidFill>
                        <a:srgbClr val="FFFFFF"/>
                      </a:solidFill>
                    </a:lnT>
                    <a:lnB w="720" cap="flat" cmpd="sng" algn="ctr">
                      <a:solidFill>
                        <a:srgbClr val="FFFFFF"/>
                      </a:solidFill>
                      <a:prstDash val="solid"/>
                      <a:round/>
                      <a:headEnd type="none" w="med" len="med"/>
                      <a:tailEnd type="none" w="med" len="med"/>
                    </a:lnB>
                    <a:solidFill>
                      <a:srgbClr val="B3B3B3"/>
                    </a:solidFill>
                  </a:tcPr>
                </a:tc>
                <a:tc>
                  <a:txBody>
                    <a:bodyPr/>
                    <a:lstStyle/>
                    <a:p>
                      <a:pPr algn="ctr">
                        <a:lnSpc>
                          <a:spcPct val="100000"/>
                        </a:lnSpc>
                      </a:pPr>
                      <a:r>
                        <a:rPr lang="en-US" sz="1700" b="0" strike="noStrike" spc="-1" dirty="0">
                          <a:latin typeface="Arial"/>
                        </a:rPr>
                        <a:t>Estimated number of students in</a:t>
                      </a:r>
                      <a:r>
                        <a:rPr lang="en-US" sz="1700" b="0" strike="noStrike" spc="-1" baseline="0" dirty="0">
                          <a:latin typeface="Arial"/>
                        </a:rPr>
                        <a:t> </a:t>
                      </a:r>
                      <a:r>
                        <a:rPr lang="en-US" sz="1700" b="1" strike="noStrike" spc="-1" baseline="0" dirty="0">
                          <a:latin typeface="Arial"/>
                        </a:rPr>
                        <a:t>Grades </a:t>
                      </a:r>
                    </a:p>
                    <a:p>
                      <a:pPr algn="ctr">
                        <a:lnSpc>
                          <a:spcPct val="100000"/>
                        </a:lnSpc>
                      </a:pPr>
                      <a:r>
                        <a:rPr lang="en-US" sz="1700" b="1" strike="noStrike" spc="-1" baseline="0" dirty="0">
                          <a:latin typeface="Arial"/>
                        </a:rPr>
                        <a:t>K-5</a:t>
                      </a:r>
                      <a:endParaRPr lang="en-US" sz="1700" b="1" strike="noStrike" spc="-1" dirty="0">
                        <a:latin typeface="Arial"/>
                      </a:endParaRPr>
                    </a:p>
                  </a:txBody>
                  <a:tcPr marL="108847" marR="108847" marT="55294" marB="55294">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a:solidFill>
                        <a:srgbClr val="FFFFFF"/>
                      </a:solidFill>
                    </a:lnT>
                    <a:lnB w="720" cap="flat" cmpd="sng" algn="ctr">
                      <a:solidFill>
                        <a:srgbClr val="FFFFFF"/>
                      </a:solidFill>
                      <a:prstDash val="solid"/>
                      <a:round/>
                      <a:headEnd type="none" w="med" len="med"/>
                      <a:tailEnd type="none" w="med" len="med"/>
                    </a:lnB>
                    <a:solidFill>
                      <a:srgbClr val="B3B3B3"/>
                    </a:solidFill>
                  </a:tcPr>
                </a:tc>
                <a:tc>
                  <a:txBody>
                    <a:bodyPr/>
                    <a:lstStyle/>
                    <a:p>
                      <a:pPr algn="ctr">
                        <a:lnSpc>
                          <a:spcPct val="100000"/>
                        </a:lnSpc>
                      </a:pPr>
                      <a:r>
                        <a:rPr lang="en-US" sz="1700" b="0" strike="noStrike" spc="-1" dirty="0">
                          <a:latin typeface="Arial"/>
                        </a:rPr>
                        <a:t>Tract</a:t>
                      </a:r>
                    </a:p>
                    <a:p>
                      <a:pPr algn="ctr">
                        <a:lnSpc>
                          <a:spcPct val="100000"/>
                        </a:lnSpc>
                      </a:pPr>
                      <a:r>
                        <a:rPr lang="en-US" sz="1700" b="0" i="1" strike="noStrike" spc="-1" dirty="0">
                          <a:latin typeface="Arial"/>
                        </a:rPr>
                        <a:t>(for income distribution)</a:t>
                      </a:r>
                    </a:p>
                  </a:txBody>
                  <a:tcPr marL="108847" marR="108847" marT="55294" marB="55294">
                    <a:lnL w="720" cap="flat" cmpd="sng" algn="ctr">
                      <a:solidFill>
                        <a:srgbClr val="FFFFFF"/>
                      </a:solidFill>
                      <a:prstDash val="solid"/>
                      <a:round/>
                      <a:headEnd type="none" w="med" len="med"/>
                      <a:tailEnd type="none" w="med" len="med"/>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68627">
                <a:tc>
                  <a:txBody>
                    <a:bodyPr/>
                    <a:lstStyle/>
                    <a:p>
                      <a:pPr algn="ctr">
                        <a:lnSpc>
                          <a:spcPct val="100000"/>
                        </a:lnSpc>
                      </a:pPr>
                      <a:r>
                        <a:rPr lang="en-US" sz="1700" b="0" strike="noStrike" spc="-1">
                          <a:latin typeface="Arial"/>
                        </a:rPr>
                        <a:t>A1</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a:solidFill>
                        <a:srgbClr val="FFFFFF"/>
                      </a:solidFill>
                    </a:lnB>
                    <a:solidFill>
                      <a:srgbClr val="FFD3A3"/>
                    </a:solidFill>
                  </a:tcPr>
                </a:tc>
                <a:tc>
                  <a:txBody>
                    <a:bodyPr/>
                    <a:lstStyle/>
                    <a:p>
                      <a:pPr algn="ctr"/>
                      <a:r>
                        <a:rPr lang="en-US" sz="1700" b="0" strike="noStrike" spc="-1" dirty="0">
                          <a:latin typeface="Arial"/>
                        </a:rPr>
                        <a:t>63</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FFD3A3"/>
                    </a:solidFill>
                  </a:tcPr>
                </a:tc>
                <a:tc>
                  <a:txBody>
                    <a:bodyPr/>
                    <a:lstStyle/>
                    <a:p>
                      <a:pPr algn="ctr"/>
                      <a:r>
                        <a:rPr lang="en-US" sz="1700" b="0" strike="noStrike" spc="-1" dirty="0">
                          <a:latin typeface="Arial"/>
                        </a:rPr>
                        <a:t>58</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FFD3A3"/>
                    </a:solidFill>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93</a:t>
                      </a:r>
                    </a:p>
                  </a:txBody>
                  <a:tcPr marL="11520" marR="11520" marT="11520" marB="0" anchor="b">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FFD3A3"/>
                    </a:solidFill>
                  </a:tcPr>
                </a:tc>
                <a:tc>
                  <a:txBody>
                    <a:bodyPr/>
                    <a:lstStyle/>
                    <a:p>
                      <a:pPr algn="ctr">
                        <a:lnSpc>
                          <a:spcPct val="100000"/>
                        </a:lnSpc>
                      </a:pPr>
                      <a:r>
                        <a:rPr lang="en-US" sz="1700" b="0" strike="noStrike" spc="-1">
                          <a:latin typeface="Arial"/>
                        </a:rPr>
                        <a:t>A</a:t>
                      </a:r>
                    </a:p>
                  </a:txBody>
                  <a:tcPr marL="108847" marR="108847" marT="55294" marB="55294">
                    <a:lnL w="720" cap="flat" cmpd="sng" algn="ctr">
                      <a:solidFill>
                        <a:srgbClr val="FFFFFF"/>
                      </a:solidFill>
                      <a:prstDash val="solid"/>
                      <a:round/>
                      <a:headEnd type="none" w="med" len="med"/>
                      <a:tailEnd type="none" w="med" len="med"/>
                    </a:lnL>
                    <a:lnR w="720">
                      <a:solidFill>
                        <a:srgbClr val="FFFFFF"/>
                      </a:solidFill>
                    </a:lnR>
                    <a:lnT w="720" cap="flat" cmpd="sng" algn="ctr">
                      <a:solidFill>
                        <a:srgbClr val="FFFFFF"/>
                      </a:solidFill>
                      <a:prstDash val="solid"/>
                      <a:round/>
                      <a:headEnd type="none" w="med" len="med"/>
                      <a:tailEnd type="none" w="med" len="med"/>
                    </a:lnT>
                    <a:lnB w="720">
                      <a:solidFill>
                        <a:srgbClr val="FFFFFF"/>
                      </a:solidFill>
                    </a:lnB>
                    <a:solidFill>
                      <a:srgbClr val="FFD3A3"/>
                    </a:solidFill>
                  </a:tcPr>
                </a:tc>
                <a:extLst>
                  <a:ext uri="{0D108BD9-81ED-4DB2-BD59-A6C34878D82A}">
                    <a16:rowId xmlns:a16="http://schemas.microsoft.com/office/drawing/2014/main" val="10001"/>
                  </a:ext>
                </a:extLst>
              </a:tr>
              <a:tr h="368627">
                <a:tc>
                  <a:txBody>
                    <a:bodyPr/>
                    <a:lstStyle/>
                    <a:p>
                      <a:pPr algn="ctr">
                        <a:lnSpc>
                          <a:spcPct val="100000"/>
                        </a:lnSpc>
                      </a:pPr>
                      <a:r>
                        <a:rPr lang="en-US" sz="1700" b="0" strike="noStrike" spc="-1">
                          <a:latin typeface="Arial"/>
                        </a:rPr>
                        <a:t>A2</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a:solidFill>
                        <a:srgbClr val="FFFFFF"/>
                      </a:solidFill>
                    </a:lnT>
                    <a:lnB w="720">
                      <a:solidFill>
                        <a:srgbClr val="FFFFFF"/>
                      </a:solidFill>
                    </a:lnB>
                    <a:solidFill>
                      <a:srgbClr val="D9B38B"/>
                    </a:solidFill>
                  </a:tcPr>
                </a:tc>
                <a:tc>
                  <a:txBody>
                    <a:bodyPr/>
                    <a:lstStyle/>
                    <a:p>
                      <a:pPr algn="ctr"/>
                      <a:r>
                        <a:rPr lang="en-US" sz="1700" b="0" strike="noStrike" spc="-1" dirty="0">
                          <a:latin typeface="Arial"/>
                        </a:rPr>
                        <a:t>69</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D9B38B"/>
                    </a:solidFill>
                  </a:tcPr>
                </a:tc>
                <a:tc>
                  <a:txBody>
                    <a:bodyPr/>
                    <a:lstStyle/>
                    <a:p>
                      <a:pPr algn="ctr"/>
                      <a:r>
                        <a:rPr lang="en-US" sz="1700" b="0" strike="noStrike" spc="-1" dirty="0">
                          <a:latin typeface="Arial"/>
                        </a:rPr>
                        <a:t>46</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D9B38B"/>
                    </a:solidFill>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98</a:t>
                      </a:r>
                    </a:p>
                  </a:txBody>
                  <a:tcPr marL="11520" marR="11520" marT="11520" marB="0" anchor="b">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D9B38B"/>
                    </a:solidFill>
                  </a:tcPr>
                </a:tc>
                <a:tc>
                  <a:txBody>
                    <a:bodyPr/>
                    <a:lstStyle/>
                    <a:p>
                      <a:pPr algn="ctr">
                        <a:lnSpc>
                          <a:spcPct val="100000"/>
                        </a:lnSpc>
                      </a:pPr>
                      <a:r>
                        <a:rPr lang="en-US" sz="1700" b="0" strike="noStrike" spc="-1" dirty="0">
                          <a:latin typeface="Arial"/>
                        </a:rPr>
                        <a:t>A</a:t>
                      </a:r>
                    </a:p>
                  </a:txBody>
                  <a:tcPr marL="108847" marR="108847" marT="55294" marB="55294">
                    <a:lnL w="720" cap="flat" cmpd="sng" algn="ctr">
                      <a:solidFill>
                        <a:srgbClr val="FFFFFF"/>
                      </a:solidFill>
                      <a:prstDash val="solid"/>
                      <a:round/>
                      <a:headEnd type="none" w="med" len="med"/>
                      <a:tailEnd type="none" w="med" len="med"/>
                    </a:lnL>
                    <a:lnR w="720">
                      <a:solidFill>
                        <a:srgbClr val="FFFFFF"/>
                      </a:solidFill>
                    </a:lnR>
                    <a:lnT w="720">
                      <a:solidFill>
                        <a:srgbClr val="FFFFFF"/>
                      </a:solidFill>
                    </a:lnT>
                    <a:lnB w="720">
                      <a:solidFill>
                        <a:srgbClr val="FFFFFF"/>
                      </a:solidFill>
                    </a:lnB>
                    <a:solidFill>
                      <a:srgbClr val="D9B38B"/>
                    </a:solidFill>
                  </a:tcPr>
                </a:tc>
                <a:extLst>
                  <a:ext uri="{0D108BD9-81ED-4DB2-BD59-A6C34878D82A}">
                    <a16:rowId xmlns:a16="http://schemas.microsoft.com/office/drawing/2014/main" val="10002"/>
                  </a:ext>
                </a:extLst>
              </a:tr>
              <a:tr h="368627">
                <a:tc>
                  <a:txBody>
                    <a:bodyPr/>
                    <a:lstStyle/>
                    <a:p>
                      <a:pPr algn="ctr">
                        <a:lnSpc>
                          <a:spcPct val="100000"/>
                        </a:lnSpc>
                      </a:pPr>
                      <a:r>
                        <a:rPr lang="en-US" sz="1700" b="0" strike="noStrike" spc="-1">
                          <a:latin typeface="Arial"/>
                        </a:rPr>
                        <a:t>A3</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a:solidFill>
                        <a:srgbClr val="FFFFFF"/>
                      </a:solidFill>
                    </a:lnT>
                    <a:lnB w="720">
                      <a:solidFill>
                        <a:srgbClr val="FFFFFF"/>
                      </a:solidFill>
                    </a:lnB>
                    <a:solidFill>
                      <a:srgbClr val="FFD3A3"/>
                    </a:solidFill>
                  </a:tcPr>
                </a:tc>
                <a:tc>
                  <a:txBody>
                    <a:bodyPr/>
                    <a:lstStyle/>
                    <a:p>
                      <a:pPr algn="ctr"/>
                      <a:r>
                        <a:rPr lang="en-US" sz="1700" b="0" strike="noStrike" spc="-1">
                          <a:latin typeface="Arial"/>
                        </a:rPr>
                        <a:t>43</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FFD3A3"/>
                    </a:solidFill>
                  </a:tcPr>
                </a:tc>
                <a:tc>
                  <a:txBody>
                    <a:bodyPr/>
                    <a:lstStyle/>
                    <a:p>
                      <a:pPr algn="ctr"/>
                      <a:r>
                        <a:rPr lang="en-US" sz="1700" b="0" strike="noStrike" spc="-1" dirty="0">
                          <a:latin typeface="Arial"/>
                        </a:rPr>
                        <a:t>49</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FFD3A3"/>
                    </a:solidFill>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66</a:t>
                      </a:r>
                    </a:p>
                  </a:txBody>
                  <a:tcPr marL="11520" marR="11520" marT="11520" marB="0" anchor="b">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FFD3A3"/>
                    </a:solidFill>
                  </a:tcPr>
                </a:tc>
                <a:tc>
                  <a:txBody>
                    <a:bodyPr/>
                    <a:lstStyle/>
                    <a:p>
                      <a:pPr algn="ctr">
                        <a:lnSpc>
                          <a:spcPct val="100000"/>
                        </a:lnSpc>
                      </a:pPr>
                      <a:r>
                        <a:rPr lang="en-US" sz="1700" b="0" strike="noStrike" spc="-1" dirty="0">
                          <a:latin typeface="Arial"/>
                        </a:rPr>
                        <a:t>A</a:t>
                      </a:r>
                    </a:p>
                  </a:txBody>
                  <a:tcPr marL="108847" marR="108847" marT="55294" marB="55294">
                    <a:lnL w="720" cap="flat" cmpd="sng" algn="ctr">
                      <a:solidFill>
                        <a:srgbClr val="FFFFFF"/>
                      </a:solidFill>
                      <a:prstDash val="solid"/>
                      <a:round/>
                      <a:headEnd type="none" w="med" len="med"/>
                      <a:tailEnd type="none" w="med" len="med"/>
                    </a:lnL>
                    <a:lnR w="720">
                      <a:solidFill>
                        <a:srgbClr val="FFFFFF"/>
                      </a:solidFill>
                    </a:lnR>
                    <a:lnT w="720">
                      <a:solidFill>
                        <a:srgbClr val="FFFFFF"/>
                      </a:solidFill>
                    </a:lnT>
                    <a:lnB w="720">
                      <a:solidFill>
                        <a:srgbClr val="FFFFFF"/>
                      </a:solidFill>
                    </a:lnB>
                    <a:solidFill>
                      <a:srgbClr val="FFD3A3"/>
                    </a:solidFill>
                  </a:tcPr>
                </a:tc>
                <a:extLst>
                  <a:ext uri="{0D108BD9-81ED-4DB2-BD59-A6C34878D82A}">
                    <a16:rowId xmlns:a16="http://schemas.microsoft.com/office/drawing/2014/main" val="10003"/>
                  </a:ext>
                </a:extLst>
              </a:tr>
              <a:tr h="368627">
                <a:tc>
                  <a:txBody>
                    <a:bodyPr/>
                    <a:lstStyle/>
                    <a:p>
                      <a:pPr algn="ctr">
                        <a:lnSpc>
                          <a:spcPct val="100000"/>
                        </a:lnSpc>
                      </a:pPr>
                      <a:r>
                        <a:rPr lang="en-US" sz="1700" b="0" strike="noStrike" spc="-1">
                          <a:latin typeface="Arial"/>
                        </a:rPr>
                        <a:t>B1</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a:solidFill>
                        <a:srgbClr val="FFFFFF"/>
                      </a:solidFill>
                    </a:lnT>
                    <a:lnB w="720">
                      <a:solidFill>
                        <a:srgbClr val="FFFFFF"/>
                      </a:solidFill>
                    </a:lnB>
                    <a:solidFill>
                      <a:srgbClr val="6FCCAC"/>
                    </a:solidFill>
                  </a:tcPr>
                </a:tc>
                <a:tc>
                  <a:txBody>
                    <a:bodyPr/>
                    <a:lstStyle/>
                    <a:p>
                      <a:pPr algn="ctr"/>
                      <a:r>
                        <a:rPr lang="en-US" sz="1700" b="0" strike="noStrike" spc="-1">
                          <a:latin typeface="Arial"/>
                        </a:rPr>
                        <a:t>44</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6FCCAC"/>
                    </a:solidFill>
                  </a:tcPr>
                </a:tc>
                <a:tc>
                  <a:txBody>
                    <a:bodyPr/>
                    <a:lstStyle/>
                    <a:p>
                      <a:pPr algn="ctr"/>
                      <a:r>
                        <a:rPr lang="en-US" sz="1700" b="0" strike="noStrike" spc="-1" dirty="0">
                          <a:latin typeface="Arial"/>
                        </a:rPr>
                        <a:t>37</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6FCCAC"/>
                    </a:solidFill>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64</a:t>
                      </a:r>
                    </a:p>
                  </a:txBody>
                  <a:tcPr marL="11520" marR="11520" marT="11520" marB="0" anchor="b">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6FCCAC"/>
                    </a:solidFill>
                  </a:tcPr>
                </a:tc>
                <a:tc>
                  <a:txBody>
                    <a:bodyPr/>
                    <a:lstStyle/>
                    <a:p>
                      <a:pPr algn="ctr">
                        <a:lnSpc>
                          <a:spcPct val="100000"/>
                        </a:lnSpc>
                      </a:pPr>
                      <a:r>
                        <a:rPr lang="en-US" sz="1700" b="0" strike="noStrike" spc="-1" dirty="0">
                          <a:latin typeface="Arial"/>
                        </a:rPr>
                        <a:t>B</a:t>
                      </a:r>
                    </a:p>
                  </a:txBody>
                  <a:tcPr marL="108847" marR="108847" marT="55294" marB="55294">
                    <a:lnL w="720" cap="flat" cmpd="sng" algn="ctr">
                      <a:solidFill>
                        <a:srgbClr val="FFFFFF"/>
                      </a:solidFill>
                      <a:prstDash val="solid"/>
                      <a:round/>
                      <a:headEnd type="none" w="med" len="med"/>
                      <a:tailEnd type="none" w="med" len="med"/>
                    </a:lnL>
                    <a:lnT w="720">
                      <a:solidFill>
                        <a:srgbClr val="FFFFFF"/>
                      </a:solidFill>
                    </a:lnT>
                    <a:lnB w="720">
                      <a:solidFill>
                        <a:srgbClr val="FFFFFF"/>
                      </a:solidFill>
                    </a:lnB>
                    <a:solidFill>
                      <a:srgbClr val="6FCCAC"/>
                    </a:solidFill>
                  </a:tcPr>
                </a:tc>
                <a:extLst>
                  <a:ext uri="{0D108BD9-81ED-4DB2-BD59-A6C34878D82A}">
                    <a16:rowId xmlns:a16="http://schemas.microsoft.com/office/drawing/2014/main" val="10004"/>
                  </a:ext>
                </a:extLst>
              </a:tr>
              <a:tr h="368627">
                <a:tc>
                  <a:txBody>
                    <a:bodyPr/>
                    <a:lstStyle/>
                    <a:p>
                      <a:pPr algn="ctr">
                        <a:lnSpc>
                          <a:spcPct val="100000"/>
                        </a:lnSpc>
                      </a:pPr>
                      <a:r>
                        <a:rPr lang="en-US" sz="1700" b="0" strike="noStrike" spc="-1">
                          <a:latin typeface="Arial"/>
                        </a:rPr>
                        <a:t>B2</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a:solidFill>
                        <a:srgbClr val="FFFFFF"/>
                      </a:solidFill>
                    </a:lnT>
                    <a:lnB w="720">
                      <a:solidFill>
                        <a:srgbClr val="FFFFFF"/>
                      </a:solidFill>
                    </a:lnB>
                    <a:solidFill>
                      <a:srgbClr val="87F7D0"/>
                    </a:solidFill>
                  </a:tcPr>
                </a:tc>
                <a:tc>
                  <a:txBody>
                    <a:bodyPr/>
                    <a:lstStyle/>
                    <a:p>
                      <a:pPr algn="ctr"/>
                      <a:r>
                        <a:rPr lang="en-US" sz="1700" b="0" strike="noStrike" spc="-1">
                          <a:latin typeface="Arial"/>
                        </a:rPr>
                        <a:t>68</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87F7D0"/>
                    </a:solidFill>
                  </a:tcPr>
                </a:tc>
                <a:tc>
                  <a:txBody>
                    <a:bodyPr/>
                    <a:lstStyle/>
                    <a:p>
                      <a:pPr algn="ctr"/>
                      <a:r>
                        <a:rPr lang="en-US" sz="1700" b="0" strike="noStrike" spc="-1" dirty="0">
                          <a:latin typeface="Arial"/>
                        </a:rPr>
                        <a:t>49</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87F7D0"/>
                    </a:solidFill>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97</a:t>
                      </a:r>
                    </a:p>
                  </a:txBody>
                  <a:tcPr marL="11520" marR="11520" marT="11520" marB="0" anchor="b">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87F7D0"/>
                    </a:solidFill>
                  </a:tcPr>
                </a:tc>
                <a:tc>
                  <a:txBody>
                    <a:bodyPr/>
                    <a:lstStyle/>
                    <a:p>
                      <a:pPr algn="ctr">
                        <a:lnSpc>
                          <a:spcPct val="100000"/>
                        </a:lnSpc>
                      </a:pPr>
                      <a:r>
                        <a:rPr lang="en-US" sz="1700" b="0" strike="noStrike" spc="-1" dirty="0">
                          <a:latin typeface="Arial"/>
                        </a:rPr>
                        <a:t>B</a:t>
                      </a:r>
                    </a:p>
                  </a:txBody>
                  <a:tcPr marL="108847" marR="108847" marT="55294" marB="55294">
                    <a:lnL w="720" cap="flat" cmpd="sng" algn="ctr">
                      <a:solidFill>
                        <a:srgbClr val="FFFFFF"/>
                      </a:solidFill>
                      <a:prstDash val="solid"/>
                      <a:round/>
                      <a:headEnd type="none" w="med" len="med"/>
                      <a:tailEnd type="none" w="med" len="med"/>
                    </a:lnL>
                    <a:lnT w="720">
                      <a:solidFill>
                        <a:srgbClr val="FFFFFF"/>
                      </a:solidFill>
                    </a:lnT>
                    <a:lnB w="720">
                      <a:solidFill>
                        <a:srgbClr val="FFFFFF"/>
                      </a:solidFill>
                    </a:lnB>
                    <a:solidFill>
                      <a:srgbClr val="87F7D0"/>
                    </a:solidFill>
                  </a:tcPr>
                </a:tc>
                <a:extLst>
                  <a:ext uri="{0D108BD9-81ED-4DB2-BD59-A6C34878D82A}">
                    <a16:rowId xmlns:a16="http://schemas.microsoft.com/office/drawing/2014/main" val="10005"/>
                  </a:ext>
                </a:extLst>
              </a:tr>
              <a:tr h="368627">
                <a:tc>
                  <a:txBody>
                    <a:bodyPr/>
                    <a:lstStyle/>
                    <a:p>
                      <a:pPr algn="ctr">
                        <a:lnSpc>
                          <a:spcPct val="100000"/>
                        </a:lnSpc>
                      </a:pPr>
                      <a:r>
                        <a:rPr lang="en-US" sz="1700" b="0" strike="noStrike" spc="-1">
                          <a:latin typeface="Arial"/>
                        </a:rPr>
                        <a:t>B3</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a:solidFill>
                        <a:srgbClr val="FFFFFF"/>
                      </a:solidFill>
                    </a:lnT>
                    <a:lnB w="720">
                      <a:solidFill>
                        <a:srgbClr val="FFFFFF"/>
                      </a:solidFill>
                    </a:lnB>
                    <a:solidFill>
                      <a:srgbClr val="6FCCAC"/>
                    </a:solidFill>
                  </a:tcPr>
                </a:tc>
                <a:tc>
                  <a:txBody>
                    <a:bodyPr/>
                    <a:lstStyle/>
                    <a:p>
                      <a:pPr algn="ctr"/>
                      <a:r>
                        <a:rPr lang="en-US" sz="1700" b="0" strike="noStrike" spc="-1">
                          <a:latin typeface="Arial"/>
                        </a:rPr>
                        <a:t>25</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6FCCAC"/>
                    </a:solidFill>
                  </a:tcPr>
                </a:tc>
                <a:tc>
                  <a:txBody>
                    <a:bodyPr/>
                    <a:lstStyle/>
                    <a:p>
                      <a:pPr algn="ctr"/>
                      <a:r>
                        <a:rPr lang="en-US" sz="1700" b="0" strike="noStrike" spc="-1" dirty="0">
                          <a:latin typeface="Arial"/>
                        </a:rPr>
                        <a:t>35</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6FCCAC"/>
                    </a:solidFill>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40</a:t>
                      </a:r>
                    </a:p>
                  </a:txBody>
                  <a:tcPr marL="11520" marR="11520" marT="11520" marB="0" anchor="b">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solidFill>
                      <a:srgbClr val="6FCCAC"/>
                    </a:solidFill>
                  </a:tcPr>
                </a:tc>
                <a:tc>
                  <a:txBody>
                    <a:bodyPr/>
                    <a:lstStyle/>
                    <a:p>
                      <a:pPr algn="ctr">
                        <a:lnSpc>
                          <a:spcPct val="100000"/>
                        </a:lnSpc>
                      </a:pPr>
                      <a:r>
                        <a:rPr lang="en-US" sz="1700" b="0" strike="noStrike" spc="-1" dirty="0">
                          <a:latin typeface="Arial"/>
                        </a:rPr>
                        <a:t>B</a:t>
                      </a:r>
                    </a:p>
                  </a:txBody>
                  <a:tcPr marL="108847" marR="108847" marT="55294" marB="55294">
                    <a:lnL w="720" cap="flat" cmpd="sng" algn="ctr">
                      <a:solidFill>
                        <a:srgbClr val="FFFFFF"/>
                      </a:solidFill>
                      <a:prstDash val="solid"/>
                      <a:round/>
                      <a:headEnd type="none" w="med" len="med"/>
                      <a:tailEnd type="none" w="med" len="med"/>
                    </a:lnL>
                    <a:lnT w="720">
                      <a:solidFill>
                        <a:srgbClr val="FFFFFF"/>
                      </a:solidFill>
                    </a:lnT>
                    <a:lnB w="720">
                      <a:solidFill>
                        <a:srgbClr val="FFFFFF"/>
                      </a:solidFill>
                    </a:lnB>
                    <a:solidFill>
                      <a:srgbClr val="6FCCAC"/>
                    </a:solidFill>
                  </a:tcPr>
                </a:tc>
                <a:extLst>
                  <a:ext uri="{0D108BD9-81ED-4DB2-BD59-A6C34878D82A}">
                    <a16:rowId xmlns:a16="http://schemas.microsoft.com/office/drawing/2014/main" val="10006"/>
                  </a:ext>
                </a:extLst>
              </a:tr>
              <a:tr h="368627">
                <a:tc>
                  <a:txBody>
                    <a:bodyPr/>
                    <a:lstStyle/>
                    <a:p>
                      <a:pPr algn="ctr">
                        <a:lnSpc>
                          <a:spcPct val="100000"/>
                        </a:lnSpc>
                      </a:pPr>
                      <a:r>
                        <a:rPr lang="en-US" sz="1700" b="0" strike="noStrike" spc="-1">
                          <a:latin typeface="Arial"/>
                        </a:rPr>
                        <a:t>B4</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a:solidFill>
                        <a:srgbClr val="FFFFFF"/>
                      </a:solidFill>
                    </a:lnT>
                    <a:lnB w="720">
                      <a:solidFill>
                        <a:srgbClr val="FFFFFF"/>
                      </a:solidFill>
                    </a:lnB>
                    <a:solidFill>
                      <a:srgbClr val="87F7D0"/>
                    </a:solidFill>
                  </a:tcPr>
                </a:tc>
                <a:tc>
                  <a:txBody>
                    <a:bodyPr/>
                    <a:lstStyle/>
                    <a:p>
                      <a:pPr algn="ctr"/>
                      <a:r>
                        <a:rPr lang="en-US" sz="1700" b="0" strike="noStrike" spc="-1">
                          <a:latin typeface="Arial"/>
                        </a:rPr>
                        <a:t>54</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a:solidFill>
                        <a:srgbClr val="FFFFFF"/>
                      </a:solidFill>
                    </a:lnB>
                    <a:solidFill>
                      <a:srgbClr val="87F7D0"/>
                    </a:solidFill>
                  </a:tcPr>
                </a:tc>
                <a:tc>
                  <a:txBody>
                    <a:bodyPr/>
                    <a:lstStyle/>
                    <a:p>
                      <a:pPr algn="ctr"/>
                      <a:r>
                        <a:rPr lang="en-US" sz="1700" b="0" strike="noStrike" spc="-1" dirty="0">
                          <a:latin typeface="Arial"/>
                        </a:rPr>
                        <a:t>56</a:t>
                      </a:r>
                    </a:p>
                  </a:txBody>
                  <a:tcPr marL="108847" marR="108847" marT="55294" marB="55294">
                    <a:lnL w="720">
                      <a:solidFill>
                        <a:srgbClr val="FFFFFF"/>
                      </a:solidFill>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a:solidFill>
                        <a:srgbClr val="FFFFFF"/>
                      </a:solidFill>
                    </a:lnB>
                    <a:solidFill>
                      <a:srgbClr val="87F7D0"/>
                    </a:solidFill>
                  </a:tcPr>
                </a:tc>
                <a:tc>
                  <a:txBody>
                    <a:bodyPr/>
                    <a:lstStyle/>
                    <a:p>
                      <a:pPr algn="ctr" fontAlgn="b"/>
                      <a:r>
                        <a:rPr lang="en-US" sz="1700" b="0" i="0" u="none" strike="noStrike" dirty="0">
                          <a:solidFill>
                            <a:srgbClr val="000000"/>
                          </a:solidFill>
                          <a:effectLst/>
                          <a:latin typeface="Arial" panose="020B0604020202020204" pitchFamily="34" charset="0"/>
                          <a:cs typeface="Arial" panose="020B0604020202020204" pitchFamily="34" charset="0"/>
                        </a:rPr>
                        <a:t>82</a:t>
                      </a:r>
                    </a:p>
                  </a:txBody>
                  <a:tcPr marL="11520" marR="11520" marT="11520" marB="0" anchor="b">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a:solidFill>
                        <a:srgbClr val="FFFFFF"/>
                      </a:solidFill>
                    </a:lnB>
                    <a:solidFill>
                      <a:srgbClr val="87F7D0"/>
                    </a:solidFill>
                  </a:tcPr>
                </a:tc>
                <a:tc>
                  <a:txBody>
                    <a:bodyPr/>
                    <a:lstStyle/>
                    <a:p>
                      <a:pPr algn="ctr">
                        <a:lnSpc>
                          <a:spcPct val="100000"/>
                        </a:lnSpc>
                      </a:pPr>
                      <a:r>
                        <a:rPr lang="en-US" sz="1700" b="0" strike="noStrike" spc="-1" dirty="0">
                          <a:latin typeface="Arial"/>
                        </a:rPr>
                        <a:t>B</a:t>
                      </a:r>
                    </a:p>
                  </a:txBody>
                  <a:tcPr marL="108847" marR="108847" marT="55294" marB="55294">
                    <a:lnL w="720" cap="flat" cmpd="sng" algn="ctr">
                      <a:solidFill>
                        <a:srgbClr val="FFFFFF"/>
                      </a:solidFill>
                      <a:prstDash val="solid"/>
                      <a:round/>
                      <a:headEnd type="none" w="med" len="med"/>
                      <a:tailEnd type="none" w="med" len="med"/>
                    </a:lnL>
                    <a:lnT w="720">
                      <a:solidFill>
                        <a:srgbClr val="FFFFFF"/>
                      </a:solidFill>
                    </a:lnT>
                    <a:lnB w="720">
                      <a:solidFill>
                        <a:srgbClr val="FFFFFF"/>
                      </a:solidFill>
                    </a:lnB>
                    <a:solidFill>
                      <a:srgbClr val="87F7D0"/>
                    </a:solidFill>
                  </a:tcPr>
                </a:tc>
                <a:extLst>
                  <a:ext uri="{0D108BD9-81ED-4DB2-BD59-A6C34878D82A}">
                    <a16:rowId xmlns:a16="http://schemas.microsoft.com/office/drawing/2014/main" val="10007"/>
                  </a:ext>
                </a:extLst>
              </a:tr>
            </a:tbl>
          </a:graphicData>
        </a:graphic>
      </p:graphicFrame>
      <p:sp>
        <p:nvSpPr>
          <p:cNvPr id="39" name="CustomShape 2"/>
          <p:cNvSpPr/>
          <p:nvPr/>
        </p:nvSpPr>
        <p:spPr>
          <a:xfrm>
            <a:off x="663743" y="4755290"/>
            <a:ext cx="10836766" cy="1965769"/>
          </a:xfrm>
          <a:prstGeom prst="rect">
            <a:avLst/>
          </a:prstGeom>
          <a:noFill/>
          <a:ln>
            <a:noFill/>
          </a:ln>
        </p:spPr>
        <p:style>
          <a:lnRef idx="0">
            <a:scrgbClr r="0" g="0" b="0"/>
          </a:lnRef>
          <a:fillRef idx="0">
            <a:scrgbClr r="0" g="0" b="0"/>
          </a:fillRef>
          <a:effectRef idx="0">
            <a:scrgbClr r="0" g="0" b="0"/>
          </a:effectRef>
          <a:fontRef idx="minor"/>
        </p:style>
      </p:sp>
      <p:pic>
        <p:nvPicPr>
          <p:cNvPr id="41" name="Picture 40"/>
          <p:cNvPicPr/>
          <p:nvPr/>
        </p:nvPicPr>
        <p:blipFill>
          <a:blip r:embed="rId2"/>
          <a:stretch/>
        </p:blipFill>
        <p:spPr>
          <a:xfrm>
            <a:off x="336332" y="662222"/>
            <a:ext cx="5414029" cy="3826611"/>
          </a:xfrm>
          <a:prstGeom prst="rect">
            <a:avLst/>
          </a:prstGeom>
          <a:ln>
            <a:noFill/>
          </a:ln>
        </p:spPr>
      </p:pic>
      <p:sp>
        <p:nvSpPr>
          <p:cNvPr id="42" name="CustomShape 4"/>
          <p:cNvSpPr/>
          <p:nvPr/>
        </p:nvSpPr>
        <p:spPr>
          <a:xfrm>
            <a:off x="450285" y="4955802"/>
            <a:ext cx="11500730" cy="1037526"/>
          </a:xfrm>
          <a:prstGeom prst="rect">
            <a:avLst/>
          </a:prstGeom>
          <a:noFill/>
          <a:ln>
            <a:noFill/>
          </a:ln>
        </p:spPr>
        <p:style>
          <a:lnRef idx="0">
            <a:scrgbClr r="0" g="0" b="0"/>
          </a:lnRef>
          <a:fillRef idx="0">
            <a:scrgbClr r="0" g="0" b="0"/>
          </a:fillRef>
          <a:effectRef idx="0">
            <a:scrgbClr r="0" g="0" b="0"/>
          </a:effectRef>
          <a:fontRef idx="minor"/>
        </p:style>
        <p:txBody>
          <a:bodyPr lIns="108847" tIns="54423" rIns="108847" bIns="54423"/>
          <a:lstStyle/>
          <a:p>
            <a:pPr>
              <a:lnSpc>
                <a:spcPct val="100000"/>
              </a:lnSpc>
            </a:pPr>
            <a:r>
              <a:rPr lang="en-US" sz="2177" spc="-1" dirty="0">
                <a:latin typeface="Arial"/>
              </a:rPr>
              <a:t>The school has 110 students in grades K-5. The closest Block Group centroid is A3, which only has 66 students in that grade range. The next closest Block Group is B4, which has 82 students in the grade range. These two Block Groups and the income distributions for families with children in the associated Census Tracts will provide our school level estimates of the mean and variance of income. </a:t>
            </a:r>
          </a:p>
        </p:txBody>
      </p:sp>
      <p:sp>
        <p:nvSpPr>
          <p:cNvPr id="2" name="Rounded Rectangle 1"/>
          <p:cNvSpPr/>
          <p:nvPr/>
        </p:nvSpPr>
        <p:spPr>
          <a:xfrm>
            <a:off x="5854418" y="2786821"/>
            <a:ext cx="6199031" cy="39811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588" tIns="55294" rIns="110588" bIns="55294" numCol="1" spcCol="0" rtlCol="0" fromWordArt="0" anchor="ctr" anchorCtr="0" forceAA="0" compatLnSpc="1">
            <a:prstTxWarp prst="textNoShape">
              <a:avLst/>
            </a:prstTxWarp>
            <a:noAutofit/>
          </a:bodyPr>
          <a:lstStyle/>
          <a:p>
            <a:pPr algn="ctr"/>
            <a:endParaRPr lang="en-US" sz="2177"/>
          </a:p>
        </p:txBody>
      </p:sp>
      <p:sp>
        <p:nvSpPr>
          <p:cNvPr id="8" name="Rounded Rectangle 7"/>
          <p:cNvSpPr/>
          <p:nvPr/>
        </p:nvSpPr>
        <p:spPr>
          <a:xfrm>
            <a:off x="5854418" y="4245539"/>
            <a:ext cx="6199031" cy="39811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588" tIns="55294" rIns="110588" bIns="55294" numCol="1" spcCol="0" rtlCol="0" fromWordArt="0" anchor="ctr" anchorCtr="0" forceAA="0" compatLnSpc="1">
            <a:prstTxWarp prst="textNoShape">
              <a:avLst/>
            </a:prstTxWarp>
            <a:noAutofit/>
          </a:bodyPr>
          <a:lstStyle/>
          <a:p>
            <a:pPr algn="ctr"/>
            <a:endParaRPr lang="en-US" sz="2177"/>
          </a:p>
        </p:txBody>
      </p:sp>
      <p:sp>
        <p:nvSpPr>
          <p:cNvPr id="3" name="Oval 2"/>
          <p:cNvSpPr/>
          <p:nvPr/>
        </p:nvSpPr>
        <p:spPr>
          <a:xfrm>
            <a:off x="2841009" y="2366684"/>
            <a:ext cx="1329087" cy="12383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0588" tIns="55294" rIns="110588" bIns="55294" numCol="1" spcCol="0" rtlCol="0" fromWordArt="0" anchor="ctr" anchorCtr="0" forceAA="0" compatLnSpc="1">
            <a:prstTxWarp prst="textNoShape">
              <a:avLst/>
            </a:prstTxWarp>
            <a:noAutofit/>
          </a:bodyPr>
          <a:lstStyle/>
          <a:p>
            <a:pPr algn="ctr"/>
            <a:endParaRPr lang="en-US" sz="2177"/>
          </a:p>
        </p:txBody>
      </p:sp>
      <p:sp>
        <p:nvSpPr>
          <p:cNvPr id="4" name="TextBox 3"/>
          <p:cNvSpPr txBox="1"/>
          <p:nvPr/>
        </p:nvSpPr>
        <p:spPr>
          <a:xfrm>
            <a:off x="2227194" y="1994456"/>
            <a:ext cx="1227630" cy="352854"/>
          </a:xfrm>
          <a:prstGeom prst="rect">
            <a:avLst/>
          </a:prstGeom>
          <a:noFill/>
        </p:spPr>
        <p:txBody>
          <a:bodyPr wrap="square" rtlCol="0">
            <a:spAutoFit/>
          </a:bodyPr>
          <a:lstStyle/>
          <a:p>
            <a:r>
              <a:rPr lang="en-US" sz="1693" b="1" dirty="0">
                <a:solidFill>
                  <a:srgbClr val="C00000"/>
                </a:solidFill>
              </a:rPr>
              <a:t>School</a:t>
            </a:r>
          </a:p>
        </p:txBody>
      </p:sp>
      <p:cxnSp>
        <p:nvCxnSpPr>
          <p:cNvPr id="6" name="Straight Arrow Connector 5"/>
          <p:cNvCxnSpPr/>
          <p:nvPr/>
        </p:nvCxnSpPr>
        <p:spPr>
          <a:xfrm>
            <a:off x="2797826" y="2346309"/>
            <a:ext cx="284080" cy="372228"/>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797826" y="15891"/>
            <a:ext cx="7942849" cy="646331"/>
          </a:xfrm>
          <a:prstGeom prst="rect">
            <a:avLst/>
          </a:prstGeom>
        </p:spPr>
        <p:txBody>
          <a:bodyPr wrap="square">
            <a:spAutoFit/>
          </a:bodyPr>
          <a:lstStyle/>
          <a:p>
            <a:r>
              <a:rPr lang="en-US" sz="3600" b="1" dirty="0">
                <a:solidFill>
                  <a:srgbClr val="C00000"/>
                </a:solidFill>
              </a:rPr>
              <a:t>Adding Family Income Data to the NAEP</a:t>
            </a:r>
            <a:endParaRPr lang="en-US" sz="3600" dirty="0"/>
          </a:p>
        </p:txBody>
      </p:sp>
    </p:spTree>
    <p:extLst>
      <p:ext uri="{BB962C8B-B14F-4D97-AF65-F5344CB8AC3E}">
        <p14:creationId xmlns:p14="http://schemas.microsoft.com/office/powerpoint/2010/main" val="205956420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35" y="370843"/>
            <a:ext cx="10515600" cy="1325563"/>
          </a:xfrm>
        </p:spPr>
        <p:txBody>
          <a:bodyPr/>
          <a:lstStyle/>
          <a:p>
            <a:r>
              <a:rPr lang="en-US" b="1" dirty="0">
                <a:latin typeface="+mn-lt"/>
              </a:rPr>
              <a:t>What we do:</a:t>
            </a:r>
          </a:p>
        </p:txBody>
      </p:sp>
      <p:sp>
        <p:nvSpPr>
          <p:cNvPr id="3" name="Content Placeholder 2"/>
          <p:cNvSpPr>
            <a:spLocks noGrp="1"/>
          </p:cNvSpPr>
          <p:nvPr>
            <p:ph idx="1"/>
          </p:nvPr>
        </p:nvSpPr>
        <p:spPr>
          <a:xfrm>
            <a:off x="210547" y="2156430"/>
            <a:ext cx="11379770" cy="574895"/>
          </a:xfrm>
          <a:noFill/>
        </p:spPr>
        <p:txBody>
          <a:bodyPr>
            <a:normAutofit/>
          </a:bodyPr>
          <a:lstStyle/>
          <a:p>
            <a:pPr marL="0" indent="0">
              <a:buNone/>
            </a:pPr>
            <a:r>
              <a:rPr lang="en-US" b="1" dirty="0">
                <a:solidFill>
                  <a:schemeClr val="tx1">
                    <a:lumMod val="50000"/>
                    <a:lumOff val="50000"/>
                  </a:schemeClr>
                </a:solidFill>
              </a:rPr>
              <a:t>Method 1:  </a:t>
            </a:r>
            <a:r>
              <a:rPr lang="en-US" b="1" dirty="0">
                <a:solidFill>
                  <a:srgbClr val="C00000"/>
                </a:solidFill>
              </a:rPr>
              <a:t>Estimate Student-Level Regression with School Level Aggregates</a:t>
            </a:r>
          </a:p>
        </p:txBody>
      </p:sp>
      <p:sp>
        <p:nvSpPr>
          <p:cNvPr id="5" name="Content Placeholder 2">
            <a:extLst>
              <a:ext uri="{FF2B5EF4-FFF2-40B4-BE49-F238E27FC236}">
                <a16:creationId xmlns:a16="http://schemas.microsoft.com/office/drawing/2014/main" id="{EBB09766-DB9B-4488-A7F8-E73A4FECD4DE}"/>
              </a:ext>
            </a:extLst>
          </p:cNvPr>
          <p:cNvSpPr txBox="1">
            <a:spLocks/>
          </p:cNvSpPr>
          <p:nvPr/>
        </p:nvSpPr>
        <p:spPr>
          <a:xfrm>
            <a:off x="196958" y="3400632"/>
            <a:ext cx="11559613" cy="99752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1">
                    <a:lumMod val="50000"/>
                    <a:lumOff val="50000"/>
                  </a:schemeClr>
                </a:solidFill>
              </a:rPr>
              <a:t>Method 2:</a:t>
            </a:r>
            <a:r>
              <a:rPr lang="en-US" b="1" dirty="0">
                <a:solidFill>
                  <a:srgbClr val="C00000"/>
                </a:solidFill>
              </a:rPr>
              <a:t>  Impute parental income by student-level characteristics in NAEP</a:t>
            </a:r>
          </a:p>
        </p:txBody>
      </p:sp>
    </p:spTree>
    <p:extLst>
      <p:ext uri="{BB962C8B-B14F-4D97-AF65-F5344CB8AC3E}">
        <p14:creationId xmlns:p14="http://schemas.microsoft.com/office/powerpoint/2010/main" val="98236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40724" y="962922"/>
                <a:ext cx="10913076" cy="3280328"/>
              </a:xfrm>
            </p:spPr>
            <p:txBody>
              <a:bodyPr>
                <a:normAutofit/>
              </a:bodyPr>
              <a:lstStyle/>
              <a:p>
                <a:pPr marL="0" indent="0" algn="ctr">
                  <a:buNone/>
                </a:pP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𝑆𝑐𝑜𝑟𝑒</m:t>
                        </m:r>
                      </m:e>
                      <m:sub>
                        <m:r>
                          <a:rPr lang="en-US" sz="2600" b="0" i="1" smtClean="0">
                            <a:latin typeface="Cambria Math" panose="02040503050406030204" pitchFamily="18" charset="0"/>
                          </a:rPr>
                          <m:t>𝑖𝑗</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𝛽</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𝛽</m:t>
                        </m:r>
                      </m:e>
                      <m:sub>
                        <m:r>
                          <a:rPr lang="en-US" sz="2600" i="1">
                            <a:latin typeface="Cambria Math" panose="02040503050406030204" pitchFamily="18" charset="0"/>
                          </a:rPr>
                          <m:t>1</m:t>
                        </m:r>
                      </m:sub>
                    </m:sSub>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𝑌</m:t>
                        </m:r>
                      </m:e>
                      <m:sub>
                        <m:r>
                          <a:rPr lang="en-US" sz="2600" b="0" i="1" smtClean="0">
                            <a:latin typeface="Cambria Math" panose="02040503050406030204" pitchFamily="18" charset="0"/>
                          </a:rPr>
                          <m:t>𝑖𝑗</m:t>
                        </m:r>
                      </m:sub>
                    </m:sSub>
                    <m:r>
                      <a:rPr lang="en-US" sz="2600" i="1">
                        <a:latin typeface="Cambria Math" panose="02040503050406030204" pitchFamily="18" charset="0"/>
                      </a:rPr>
                      <m:t>+</m:t>
                    </m:r>
                    <m:r>
                      <a:rPr lang="en-US" sz="2600" i="1">
                        <a:latin typeface="Cambria Math" panose="02040503050406030204" pitchFamily="18" charset="0"/>
                      </a:rPr>
                      <m:t>𝑣</m:t>
                    </m:r>
                  </m:oMath>
                </a14:m>
                <a:r>
                  <a:rPr lang="en-US" sz="2600" dirty="0"/>
                  <a:t>    </a:t>
                </a:r>
                <a:r>
                  <a:rPr lang="en-US" sz="1900" dirty="0"/>
                  <a:t>(the student-level regression)</a:t>
                </a:r>
              </a:p>
              <a:p>
                <a:pPr marL="0" indent="0">
                  <a:buNone/>
                </a:pPr>
                <a:endParaRPr lang="en-US" sz="2000" dirty="0"/>
              </a:p>
              <a:p>
                <a:pPr marL="0" indent="0" algn="ctr">
                  <a:buNone/>
                </a:pPr>
                <a14:m>
                  <m:oMathPara xmlns:m="http://schemas.openxmlformats.org/officeDocument/2006/math">
                    <m:oMathParaPr>
                      <m:jc m:val="center"/>
                    </m:oMathParaPr>
                    <m:oMath xmlns:m="http://schemas.openxmlformats.org/officeDocument/2006/math">
                      <m:sSub>
                        <m:sSubPr>
                          <m:ctrlPr>
                            <a:rPr lang="en-US" sz="2600" i="1" smtClean="0">
                              <a:latin typeface="Cambria Math" panose="02040503050406030204" pitchFamily="18" charset="0"/>
                            </a:rPr>
                          </m:ctrlPr>
                        </m:sSubPr>
                        <m:e>
                          <m:acc>
                            <m:accPr>
                              <m:chr m:val="̂"/>
                              <m:ctrlPr>
                                <a:rPr lang="en-US" sz="2600" i="1" smtClean="0">
                                  <a:latin typeface="Cambria Math" panose="02040503050406030204" pitchFamily="18" charset="0"/>
                                </a:rPr>
                              </m:ctrlPr>
                            </m:accPr>
                            <m:e>
                              <m:r>
                                <a:rPr lang="en-US" sz="2600" i="1">
                                  <a:latin typeface="Cambria Math" panose="02040503050406030204" pitchFamily="18" charset="0"/>
                                </a:rPr>
                                <m:t>𝛽</m:t>
                              </m:r>
                            </m:e>
                          </m:acc>
                        </m:e>
                        <m:sub>
                          <m:r>
                            <a:rPr lang="en-US" sz="2600" i="1">
                              <a:latin typeface="Cambria Math" panose="02040503050406030204" pitchFamily="18" charset="0"/>
                            </a:rPr>
                            <m:t>1</m:t>
                          </m:r>
                        </m:sub>
                      </m:sSub>
                      <m:r>
                        <a:rPr lang="en-US" sz="2600" b="0" i="1" smtClean="0">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𝐶𝑜𝑣</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𝑆𝑐𝑜𝑟𝑒</m:t>
                              </m:r>
                            </m:e>
                            <m:sub>
                              <m:r>
                                <a:rPr lang="en-US" sz="2600" i="1">
                                  <a:latin typeface="Cambria Math" panose="02040503050406030204" pitchFamily="18" charset="0"/>
                                </a:rPr>
                                <m:t>𝑖𝑗</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𝑖𝑗</m:t>
                              </m:r>
                            </m:sub>
                          </m:sSub>
                          <m:r>
                            <a:rPr lang="en-US" sz="2600" i="1">
                              <a:latin typeface="Cambria Math" panose="02040503050406030204" pitchFamily="18" charset="0"/>
                            </a:rPr>
                            <m:t>)</m:t>
                          </m:r>
                        </m:num>
                        <m:den>
                          <m:r>
                            <a:rPr lang="en-US" sz="2600" i="1">
                              <a:latin typeface="Cambria Math" panose="02040503050406030204" pitchFamily="18" charset="0"/>
                            </a:rPr>
                            <m:t>𝑉𝑎𝑟</m:t>
                          </m:r>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𝑖𝑗</m:t>
                              </m:r>
                            </m:sub>
                          </m:sSub>
                          <m:r>
                            <a:rPr lang="en-US" sz="2600" i="1">
                              <a:latin typeface="Cambria Math" panose="02040503050406030204" pitchFamily="18" charset="0"/>
                            </a:rPr>
                            <m:t>)</m:t>
                          </m:r>
                        </m:den>
                      </m:f>
                    </m:oMath>
                  </m:oMathPara>
                </a14:m>
                <a:endParaRPr lang="en-US" sz="2600" b="0" dirty="0"/>
              </a:p>
              <a:p>
                <a:pPr marL="0" indent="0" algn="ctr">
                  <a:buNone/>
                </a:pPr>
                <a:endParaRPr lang="en-US" dirty="0"/>
              </a:p>
              <a:p>
                <a:pPr marL="0" indent="0" algn="ctr">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1</m:t>
                        </m:r>
                      </m:sub>
                    </m:sSub>
                    <m:r>
                      <a:rPr lang="en-US" i="1">
                        <a:latin typeface="Cambria Math" panose="02040503050406030204" pitchFamily="18" charset="0"/>
                      </a:rPr>
                      <m:t> </m:t>
                    </m:r>
                  </m:oMath>
                </a14:m>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𝑏𝑒𝑡𝑤𝑒𝑒𝑛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𝐼𝐶𝐶</m:t>
                        </m:r>
                      </m:e>
                      <m:sub>
                        <m:r>
                          <a:rPr lang="en-US" i="1">
                            <a:latin typeface="Cambria Math" panose="02040503050406030204" pitchFamily="18" charset="0"/>
                          </a:rPr>
                          <m:t>𝑌</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𝑤𝑖𝑡h𝑖𝑛</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𝐼𝐶𝐶</m:t>
                            </m:r>
                          </m:e>
                          <m:sub>
                            <m:r>
                              <a:rPr lang="en-US" i="1">
                                <a:latin typeface="Cambria Math" panose="02040503050406030204" pitchFamily="18" charset="0"/>
                              </a:rPr>
                              <m:t>𝑌</m:t>
                            </m:r>
                          </m:sub>
                        </m:sSub>
                      </m:e>
                    </m:d>
                  </m:oMath>
                </a14:m>
                <a:endParaRPr lang="en-US" dirty="0"/>
              </a:p>
              <a:p>
                <a:pPr marL="0" indent="0">
                  <a:buNone/>
                </a:pPr>
                <a:endParaRPr lang="en-US" dirty="0"/>
              </a:p>
              <a:p>
                <a:pPr marL="0" indent="0">
                  <a:buNone/>
                </a:pPr>
                <a:endParaRPr lang="en-US" sz="2300"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40724" y="962922"/>
                <a:ext cx="10913076" cy="3280328"/>
              </a:xfrm>
              <a:blipFill>
                <a:blip r:embed="rId2"/>
                <a:stretch>
                  <a:fillRect/>
                </a:stretch>
              </a:blipFill>
            </p:spPr>
            <p:txBody>
              <a:bodyPr/>
              <a:lstStyle/>
              <a:p>
                <a:r>
                  <a:rPr lang="en-US">
                    <a:noFill/>
                  </a:rPr>
                  <a:t> </a:t>
                </a:r>
              </a:p>
            </p:txBody>
          </p:sp>
        </mc:Fallback>
      </mc:AlternateContent>
      <p:sp>
        <p:nvSpPr>
          <p:cNvPr id="17" name="Content Placeholder 2">
            <a:extLst>
              <a:ext uri="{FF2B5EF4-FFF2-40B4-BE49-F238E27FC236}">
                <a16:creationId xmlns:a16="http://schemas.microsoft.com/office/drawing/2014/main" id="{33D819B4-9302-4AC1-9935-A7BF20A773FF}"/>
              </a:ext>
            </a:extLst>
          </p:cNvPr>
          <p:cNvSpPr txBox="1">
            <a:spLocks/>
          </p:cNvSpPr>
          <p:nvPr/>
        </p:nvSpPr>
        <p:spPr>
          <a:xfrm>
            <a:off x="371506" y="388026"/>
            <a:ext cx="11379770" cy="57489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1">
                    <a:lumMod val="50000"/>
                    <a:lumOff val="50000"/>
                  </a:schemeClr>
                </a:solidFill>
              </a:rPr>
              <a:t>Method 1:  </a:t>
            </a:r>
            <a:r>
              <a:rPr lang="en-US" b="1" dirty="0">
                <a:solidFill>
                  <a:srgbClr val="C00000"/>
                </a:solidFill>
              </a:rPr>
              <a:t>Estimate Student-Level Regression with School-Level Aggregates</a:t>
            </a:r>
          </a:p>
        </p:txBody>
      </p:sp>
      <p:grpSp>
        <p:nvGrpSpPr>
          <p:cNvPr id="32" name="Group 31">
            <a:extLst>
              <a:ext uri="{FF2B5EF4-FFF2-40B4-BE49-F238E27FC236}">
                <a16:creationId xmlns:a16="http://schemas.microsoft.com/office/drawing/2014/main" id="{03A3F962-509F-4535-B95E-1BC784332C15}"/>
              </a:ext>
            </a:extLst>
          </p:cNvPr>
          <p:cNvGrpSpPr/>
          <p:nvPr/>
        </p:nvGrpSpPr>
        <p:grpSpPr>
          <a:xfrm>
            <a:off x="647701" y="3070200"/>
            <a:ext cx="4797630" cy="3053071"/>
            <a:chOff x="647701" y="3070200"/>
            <a:chExt cx="4797630" cy="3053071"/>
          </a:xfrm>
        </p:grpSpPr>
        <p:sp>
          <p:nvSpPr>
            <p:cNvPr id="6" name="Oval 5"/>
            <p:cNvSpPr/>
            <p:nvPr/>
          </p:nvSpPr>
          <p:spPr>
            <a:xfrm>
              <a:off x="3345445" y="3070200"/>
              <a:ext cx="1327821" cy="833283"/>
            </a:xfrm>
            <a:prstGeom prst="ellipse">
              <a:avLst/>
            </a:prstGeom>
            <a:solidFill>
              <a:schemeClr val="accent1">
                <a:lumMod val="60000"/>
                <a:lumOff val="4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54F73565-3462-4BF0-A70E-AE0671556AAE}"/>
                    </a:ext>
                  </a:extLst>
                </p:cNvPr>
                <p:cNvSpPr txBox="1"/>
                <p:nvPr/>
              </p:nvSpPr>
              <p:spPr>
                <a:xfrm>
                  <a:off x="647701" y="5193465"/>
                  <a:ext cx="4797630" cy="50071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𝑆𝑐𝑜𝑟𝑒</m:t>
                                </m:r>
                              </m:e>
                            </m:acc>
                          </m:e>
                          <m:sub>
                            <m:r>
                              <a:rPr lang="en-US" sz="2400" i="1">
                                <a:latin typeface="Cambria Math" panose="02040503050406030204" pitchFamily="18" charset="0"/>
                              </a:rPr>
                              <m:t>𝑗</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smtClean="0">
                                <a:latin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𝑏𝑒𝑡𝑤𝑒𝑒𝑛</m:t>
                            </m:r>
                          </m:sub>
                        </m:sSub>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e>
                          <m:sub>
                            <m:r>
                              <a:rPr lang="en-US" sz="2400" i="1">
                                <a:latin typeface="Cambria Math" panose="02040503050406030204" pitchFamily="18" charset="0"/>
                              </a:rPr>
                              <m:t>𝑗</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𝜀</m:t>
                            </m:r>
                          </m:e>
                          <m:sub>
                            <m:r>
                              <a:rPr lang="en-US" sz="2400" i="1">
                                <a:latin typeface="Cambria Math" panose="02040503050406030204" pitchFamily="18" charset="0"/>
                              </a:rPr>
                              <m:t>𝑗</m:t>
                            </m:r>
                          </m:sub>
                        </m:sSub>
                      </m:oMath>
                    </m:oMathPara>
                  </a14:m>
                  <a:endParaRPr lang="en-US" sz="2400" dirty="0"/>
                </a:p>
              </p:txBody>
            </p:sp>
          </mc:Choice>
          <mc:Fallback>
            <p:sp>
              <p:nvSpPr>
                <p:cNvPr id="19" name="TextBox 18">
                  <a:extLst>
                    <a:ext uri="{FF2B5EF4-FFF2-40B4-BE49-F238E27FC236}">
                      <a16:creationId xmlns:a16="http://schemas.microsoft.com/office/drawing/2014/main" id="{54F73565-3462-4BF0-A70E-AE0671556AAE}"/>
                    </a:ext>
                  </a:extLst>
                </p:cNvPr>
                <p:cNvSpPr txBox="1">
                  <a:spLocks noRot="1" noChangeAspect="1" noMove="1" noResize="1" noEditPoints="1" noAdjustHandles="1" noChangeArrowheads="1" noChangeShapeType="1" noTextEdit="1"/>
                </p:cNvSpPr>
                <p:nvPr/>
              </p:nvSpPr>
              <p:spPr>
                <a:xfrm>
                  <a:off x="647701" y="5193465"/>
                  <a:ext cx="4797630" cy="500715"/>
                </a:xfrm>
                <a:prstGeom prst="rect">
                  <a:avLst/>
                </a:prstGeom>
                <a:blipFill>
                  <a:blip r:embed="rId3"/>
                  <a:stretch>
                    <a:fillRect b="-10976"/>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5F25F3FE-DF7D-4886-A264-A78F30A88CA7}"/>
                </a:ext>
              </a:extLst>
            </p:cNvPr>
            <p:cNvCxnSpPr>
              <a:cxnSpLocks/>
            </p:cNvCxnSpPr>
            <p:nvPr/>
          </p:nvCxnSpPr>
          <p:spPr>
            <a:xfrm flipV="1">
              <a:off x="3515096" y="3963242"/>
              <a:ext cx="494259" cy="117046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94505E0-B040-4656-8FE7-935E4D14FA09}"/>
                </a:ext>
              </a:extLst>
            </p:cNvPr>
            <p:cNvSpPr txBox="1"/>
            <p:nvPr/>
          </p:nvSpPr>
          <p:spPr>
            <a:xfrm>
              <a:off x="950026" y="5753939"/>
              <a:ext cx="4370120" cy="369332"/>
            </a:xfrm>
            <a:prstGeom prst="rect">
              <a:avLst/>
            </a:prstGeom>
            <a:noFill/>
          </p:spPr>
          <p:txBody>
            <a:bodyPr wrap="square" rtlCol="0">
              <a:spAutoFit/>
            </a:bodyPr>
            <a:lstStyle/>
            <a:p>
              <a:r>
                <a:rPr lang="en-US" b="1" dirty="0">
                  <a:solidFill>
                    <a:schemeClr val="tx1">
                      <a:lumMod val="50000"/>
                      <a:lumOff val="50000"/>
                    </a:schemeClr>
                  </a:solidFill>
                </a:rPr>
                <a:t>School </a:t>
              </a:r>
              <a:r>
                <a:rPr lang="en-US" b="1" u="sng" dirty="0">
                  <a:solidFill>
                    <a:schemeClr val="tx1">
                      <a:lumMod val="50000"/>
                      <a:lumOff val="50000"/>
                    </a:schemeClr>
                  </a:solidFill>
                </a:rPr>
                <a:t>Mean</a:t>
              </a:r>
              <a:r>
                <a:rPr lang="en-US" b="1" dirty="0">
                  <a:solidFill>
                    <a:schemeClr val="tx1">
                      <a:lumMod val="50000"/>
                      <a:lumOff val="50000"/>
                    </a:schemeClr>
                  </a:solidFill>
                </a:rPr>
                <a:t> Score on School </a:t>
              </a:r>
              <a:r>
                <a:rPr lang="en-US" b="1" u="sng" dirty="0">
                  <a:solidFill>
                    <a:schemeClr val="tx1">
                      <a:lumMod val="50000"/>
                      <a:lumOff val="50000"/>
                    </a:schemeClr>
                  </a:solidFill>
                </a:rPr>
                <a:t>Mean</a:t>
              </a:r>
              <a:r>
                <a:rPr lang="en-US" b="1" dirty="0">
                  <a:solidFill>
                    <a:schemeClr val="tx1">
                      <a:lumMod val="50000"/>
                      <a:lumOff val="50000"/>
                    </a:schemeClr>
                  </a:solidFill>
                </a:rPr>
                <a:t> Income</a:t>
              </a:r>
            </a:p>
          </p:txBody>
        </p:sp>
      </p:grpSp>
      <p:grpSp>
        <p:nvGrpSpPr>
          <p:cNvPr id="33" name="Group 32">
            <a:extLst>
              <a:ext uri="{FF2B5EF4-FFF2-40B4-BE49-F238E27FC236}">
                <a16:creationId xmlns:a16="http://schemas.microsoft.com/office/drawing/2014/main" id="{1AEAC442-7077-4629-8AFB-EBB3BE205574}"/>
              </a:ext>
            </a:extLst>
          </p:cNvPr>
          <p:cNvGrpSpPr/>
          <p:nvPr/>
        </p:nvGrpSpPr>
        <p:grpSpPr>
          <a:xfrm>
            <a:off x="5686301" y="3108216"/>
            <a:ext cx="5369626" cy="3031847"/>
            <a:chOff x="5686301" y="3108216"/>
            <a:chExt cx="5369626" cy="3031847"/>
          </a:xfrm>
        </p:grpSpPr>
        <p:sp>
          <p:nvSpPr>
            <p:cNvPr id="7" name="Oval 6"/>
            <p:cNvSpPr/>
            <p:nvPr/>
          </p:nvSpPr>
          <p:spPr>
            <a:xfrm>
              <a:off x="5967379" y="3108216"/>
              <a:ext cx="1180432" cy="833283"/>
            </a:xfrm>
            <a:prstGeom prst="ellipse">
              <a:avLst/>
            </a:prstGeom>
            <a:solidFill>
              <a:schemeClr val="accent6">
                <a:lumMod val="60000"/>
                <a:lumOff val="4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AA7F93EC-6088-482C-8D28-A41BD34DC40A}"/>
                    </a:ext>
                  </a:extLst>
                </p:cNvPr>
                <p:cNvSpPr txBox="1"/>
                <p:nvPr/>
              </p:nvSpPr>
              <p:spPr>
                <a:xfrm>
                  <a:off x="5816551" y="5193465"/>
                  <a:ext cx="4370120" cy="560474"/>
                </a:xfrm>
                <a:prstGeom prst="rect">
                  <a:avLst/>
                </a:prstGeom>
                <a:noFill/>
              </p:spPr>
              <p:txBody>
                <a:bodyPr wrap="square" rtlCol="0">
                  <a:spAutoFit/>
                </a:bodyPr>
                <a:lstStyle/>
                <a:p>
                  <a14:m>
                    <m:oMath xmlns:m="http://schemas.openxmlformats.org/officeDocument/2006/math">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𝜎</m:t>
                              </m:r>
                            </m:e>
                          </m:acc>
                        </m:e>
                        <m:sub>
                          <m:sSub>
                            <m:sSubPr>
                              <m:ctrlPr>
                                <a:rPr lang="en-US" sz="2400" i="1">
                                  <a:latin typeface="Cambria Math" panose="02040503050406030204" pitchFamily="18" charset="0"/>
                                </a:rPr>
                              </m:ctrlPr>
                            </m:sSubPr>
                            <m:e>
                              <m:r>
                                <a:rPr lang="en-US" sz="2400" i="1">
                                  <a:latin typeface="Cambria Math" panose="02040503050406030204" pitchFamily="18" charset="0"/>
                                </a:rPr>
                                <m:t>𝑠𝑐𝑜𝑟𝑒</m:t>
                              </m:r>
                            </m:e>
                            <m:sub>
                              <m:r>
                                <a:rPr lang="en-US" sz="2400" i="1">
                                  <a:latin typeface="Cambria Math" panose="02040503050406030204" pitchFamily="18" charset="0"/>
                                </a:rPr>
                                <m:t>𝑗</m:t>
                              </m:r>
                            </m:sub>
                          </m:sSub>
                        </m:sub>
                        <m:sup>
                          <m:r>
                            <a:rPr lang="en-US" sz="2400" i="1">
                              <a:latin typeface="Cambria Math" panose="02040503050406030204" pitchFamily="18" charset="0"/>
                            </a:rPr>
                            <m:t>2</m:t>
                          </m:r>
                        </m:sup>
                      </m:sSubSup>
                    </m:oMath>
                  </a14:m>
                  <a:r>
                    <a:rPr lang="en-US" sz="2400" dirty="0"/>
                    <a:t>=</a:t>
                  </a:r>
                  <a14:m>
                    <m:oMath xmlns:m="http://schemas.openxmlformats.org/officeDocument/2006/math">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𝜎</m:t>
                              </m:r>
                            </m:e>
                          </m:acc>
                        </m:e>
                        <m:sub>
                          <m:r>
                            <a:rPr lang="en-US" sz="2400" i="1">
                              <a:latin typeface="Cambria Math" panose="02040503050406030204" pitchFamily="18" charset="0"/>
                              <a:ea typeface="Cambria Math" panose="02040503050406030204" pitchFamily="18" charset="0"/>
                            </a:rPr>
                            <m:t>𝑣</m:t>
                          </m:r>
                        </m:sub>
                        <m:sup>
                          <m:r>
                            <a:rPr lang="en-US" sz="2400" i="1">
                              <a:latin typeface="Cambria Math" panose="02040503050406030204" pitchFamily="18" charset="0"/>
                            </a:rPr>
                            <m:t>2</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𝑤𝑖𝑡h𝑖𝑛</m:t>
                          </m:r>
                        </m:sub>
                        <m:sup>
                          <m:r>
                            <a:rPr lang="en-US" sz="2400" i="1">
                              <a:latin typeface="Cambria Math" panose="02040503050406030204" pitchFamily="18" charset="0"/>
                            </a:rPr>
                            <m:t>2</m:t>
                          </m:r>
                        </m:sup>
                      </m:sSubSup>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𝜎</m:t>
                              </m:r>
                            </m:e>
                          </m:acc>
                        </m:e>
                        <m:sub>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𝑗</m:t>
                              </m:r>
                            </m:sub>
                          </m:sSub>
                        </m:sub>
                        <m:sup>
                          <m:r>
                            <a:rPr lang="en-US" sz="2400" i="1">
                              <a:latin typeface="Cambria Math" panose="02040503050406030204" pitchFamily="18" charset="0"/>
                            </a:rPr>
                            <m:t>2</m:t>
                          </m:r>
                        </m:sup>
                      </m:sSubSup>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𝜗</m:t>
                          </m:r>
                        </m:e>
                        <m:sub>
                          <m:r>
                            <a:rPr lang="en-US" sz="2400" i="1">
                              <a:latin typeface="Cambria Math" panose="02040503050406030204" pitchFamily="18" charset="0"/>
                            </a:rPr>
                            <m:t>𝑗</m:t>
                          </m:r>
                        </m:sub>
                      </m:sSub>
                    </m:oMath>
                  </a14:m>
                  <a:endParaRPr lang="en-US" dirty="0"/>
                </a:p>
              </p:txBody>
            </p:sp>
          </mc:Choice>
          <mc:Fallback>
            <p:sp>
              <p:nvSpPr>
                <p:cNvPr id="20" name="TextBox 19">
                  <a:extLst>
                    <a:ext uri="{FF2B5EF4-FFF2-40B4-BE49-F238E27FC236}">
                      <a16:creationId xmlns:a16="http://schemas.microsoft.com/office/drawing/2014/main" id="{AA7F93EC-6088-482C-8D28-A41BD34DC40A}"/>
                    </a:ext>
                  </a:extLst>
                </p:cNvPr>
                <p:cNvSpPr txBox="1">
                  <a:spLocks noRot="1" noChangeAspect="1" noMove="1" noResize="1" noEditPoints="1" noAdjustHandles="1" noChangeArrowheads="1" noChangeShapeType="1" noTextEdit="1"/>
                </p:cNvSpPr>
                <p:nvPr/>
              </p:nvSpPr>
              <p:spPr>
                <a:xfrm>
                  <a:off x="5816551" y="5193465"/>
                  <a:ext cx="4370120" cy="560474"/>
                </a:xfrm>
                <a:prstGeom prst="rect">
                  <a:avLst/>
                </a:prstGeom>
                <a:blipFill>
                  <a:blip r:embed="rId4"/>
                  <a:stretch>
                    <a:fillRect t="-4348" b="-10870"/>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ABE7C188-B421-4DCB-9007-C64A777ADFB4}"/>
                </a:ext>
              </a:extLst>
            </p:cNvPr>
            <p:cNvCxnSpPr/>
            <p:nvPr/>
          </p:nvCxnSpPr>
          <p:spPr>
            <a:xfrm flipH="1" flipV="1">
              <a:off x="6958940" y="3941499"/>
              <a:ext cx="641268" cy="1192207"/>
            </a:xfrm>
            <a:prstGeom prst="straightConnector1">
              <a:avLst/>
            </a:prstGeom>
            <a:ln w="444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64DC150-B763-49E3-8191-A6A09BEFB97C}"/>
                </a:ext>
              </a:extLst>
            </p:cNvPr>
            <p:cNvSpPr txBox="1"/>
            <p:nvPr/>
          </p:nvSpPr>
          <p:spPr>
            <a:xfrm>
              <a:off x="5686301" y="5770731"/>
              <a:ext cx="5369626" cy="369332"/>
            </a:xfrm>
            <a:prstGeom prst="rect">
              <a:avLst/>
            </a:prstGeom>
            <a:noFill/>
          </p:spPr>
          <p:txBody>
            <a:bodyPr wrap="square" rtlCol="0">
              <a:spAutoFit/>
            </a:bodyPr>
            <a:lstStyle/>
            <a:p>
              <a:r>
                <a:rPr lang="en-US" b="1" dirty="0">
                  <a:solidFill>
                    <a:schemeClr val="tx1">
                      <a:lumMod val="50000"/>
                      <a:lumOff val="50000"/>
                    </a:schemeClr>
                  </a:solidFill>
                </a:rPr>
                <a:t>School </a:t>
              </a:r>
              <a:r>
                <a:rPr lang="en-US" b="1" u="sng" dirty="0">
                  <a:solidFill>
                    <a:schemeClr val="tx1">
                      <a:lumMod val="50000"/>
                      <a:lumOff val="50000"/>
                    </a:schemeClr>
                  </a:solidFill>
                </a:rPr>
                <a:t>Variance</a:t>
              </a:r>
              <a:r>
                <a:rPr lang="en-US" b="1" dirty="0">
                  <a:solidFill>
                    <a:schemeClr val="tx1">
                      <a:lumMod val="50000"/>
                      <a:lumOff val="50000"/>
                    </a:schemeClr>
                  </a:solidFill>
                </a:rPr>
                <a:t> in Score on School </a:t>
              </a:r>
              <a:r>
                <a:rPr lang="en-US" b="1" u="sng" dirty="0">
                  <a:solidFill>
                    <a:schemeClr val="tx1">
                      <a:lumMod val="50000"/>
                      <a:lumOff val="50000"/>
                    </a:schemeClr>
                  </a:solidFill>
                </a:rPr>
                <a:t>Variance</a:t>
              </a:r>
              <a:r>
                <a:rPr lang="en-US" b="1" dirty="0">
                  <a:solidFill>
                    <a:schemeClr val="tx1">
                      <a:lumMod val="50000"/>
                      <a:lumOff val="50000"/>
                    </a:schemeClr>
                  </a:solidFill>
                </a:rPr>
                <a:t> in Income</a:t>
              </a:r>
            </a:p>
          </p:txBody>
        </p:sp>
      </p:grpSp>
      <p:sp>
        <p:nvSpPr>
          <p:cNvPr id="34" name="Oval 33">
            <a:extLst>
              <a:ext uri="{FF2B5EF4-FFF2-40B4-BE49-F238E27FC236}">
                <a16:creationId xmlns:a16="http://schemas.microsoft.com/office/drawing/2014/main" id="{35F36D40-4B55-4DC4-B2BD-4C1E8B76DE8C}"/>
              </a:ext>
            </a:extLst>
          </p:cNvPr>
          <p:cNvSpPr/>
          <p:nvPr/>
        </p:nvSpPr>
        <p:spPr>
          <a:xfrm>
            <a:off x="4987637" y="1441650"/>
            <a:ext cx="2505693" cy="83328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8D363B7-7B3C-4262-9ECE-E3506AD84511}"/>
              </a:ext>
            </a:extLst>
          </p:cNvPr>
          <p:cNvSpPr txBox="1"/>
          <p:nvPr/>
        </p:nvSpPr>
        <p:spPr>
          <a:xfrm>
            <a:off x="7778337" y="1535125"/>
            <a:ext cx="3016333" cy="646331"/>
          </a:xfrm>
          <a:prstGeom prst="rect">
            <a:avLst/>
          </a:prstGeom>
          <a:noFill/>
        </p:spPr>
        <p:txBody>
          <a:bodyPr wrap="square" rtlCol="0">
            <a:spAutoFit/>
          </a:bodyPr>
          <a:lstStyle/>
          <a:p>
            <a:r>
              <a:rPr lang="en-US" dirty="0">
                <a:solidFill>
                  <a:srgbClr val="C00000"/>
                </a:solidFill>
              </a:rPr>
              <a:t>We don’t observe student-level covariance.</a:t>
            </a:r>
          </a:p>
        </p:txBody>
      </p:sp>
    </p:spTree>
    <p:extLst>
      <p:ext uri="{BB962C8B-B14F-4D97-AF65-F5344CB8AC3E}">
        <p14:creationId xmlns:p14="http://schemas.microsoft.com/office/powerpoint/2010/main" val="328747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p:bldP spid="3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29836</TotalTime>
  <Words>1436</Words>
  <Application>Microsoft Office PowerPoint</Application>
  <PresentationFormat>Widescreen</PresentationFormat>
  <Paragraphs>191</Paragraphs>
  <Slides>33</Slides>
  <Notes>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Cambria Math</vt:lpstr>
      <vt:lpstr>Wingdings</vt:lpstr>
      <vt:lpstr>Office Theme</vt:lpstr>
      <vt:lpstr>Have Income-Based Achievement Gaps  Widened or Narrowed?</vt:lpstr>
      <vt:lpstr>PowerPoint Presentation</vt:lpstr>
      <vt:lpstr>Why is this a difficult question?</vt:lpstr>
      <vt:lpstr>Prior research</vt:lpstr>
      <vt:lpstr>PowerPoint Presentation</vt:lpstr>
      <vt:lpstr>NAEP State Assessment: 4th and 8th grade 1990-2015</vt:lpstr>
      <vt:lpstr>PowerPoint Presentation</vt:lpstr>
      <vt:lpstr>What we do:</vt:lpstr>
      <vt:lpstr>PowerPoint Presentation</vt:lpstr>
      <vt:lpstr>Analytic Sample from NAEP Restricted Use Data</vt:lpstr>
      <vt:lpstr>How well does the imputation reproduce the Common Core of Data?</vt:lpstr>
      <vt:lpstr>Using the Income Bins to Estimate the Mean and Variance in Income by School</vt:lpstr>
      <vt:lpstr>School mean achievement and mean income  (Locally weighted polynomial)</vt:lpstr>
      <vt:lpstr>School mean achievement and mean income (Locally weighted polynomial)</vt:lpstr>
      <vt:lpstr>School mean achievement and mean income (Locally weighted polynomial)</vt:lpstr>
      <vt:lpstr>School mean achievement and mean income (Locally weighted polynomial)</vt:lpstr>
      <vt:lpstr>School mean achievement and mean income (Locally weighted polynomial)</vt:lpstr>
      <vt:lpstr>Proportion of Income Variance Between Schools (〖ICC〗_Y) </vt:lpstr>
      <vt:lpstr>If β_between is fixed (or declining) and  the ICC is approximately .20,  Then β_within would have to increase by &gt;50%  to produce a 40% increase in β_1.</vt:lpstr>
      <vt:lpstr>School variance in achievement and variance in income (Binned scatter)</vt:lpstr>
      <vt:lpstr>School variance in achievement by variance in income (Binned scatter)</vt:lpstr>
      <vt:lpstr>Estimating the Student-Level Slope: Gr 4, Math</vt:lpstr>
      <vt:lpstr>Estimating the Student-Level Slope: Gr 8, Math</vt:lpstr>
      <vt:lpstr>Estimating the Student-Level Slope: Gr 4, Read</vt:lpstr>
      <vt:lpstr>Estimating the Student-Level Slope: Gr 8, Read</vt:lpstr>
      <vt:lpstr>Racial gaps were also closing.</vt:lpstr>
      <vt:lpstr>PowerPoint Presentation</vt:lpstr>
      <vt:lpstr>The Student-Level Slope on Imputed Income  Grade 8, Math</vt:lpstr>
      <vt:lpstr>Plotting Mean Scores and Ln Income  by Race, Mother’s Education, Urbanicity and State</vt:lpstr>
      <vt:lpstr>Comparing Methods 1 and 2: Gr 8 Math</vt:lpstr>
      <vt:lpstr>Comparing Methods 1 and 2: Gr 8 Reading</vt:lpstr>
      <vt:lpstr>What about Private Schools? Gaps narrowing in math</vt:lpstr>
      <vt:lpstr>Conclusion</vt:lpstr>
    </vt:vector>
  </TitlesOfParts>
  <Company>Harvard Graduate School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 Income-Based Achievement Gaps  Widened or Narrowed?</dc:title>
  <dc:creator>Kane, Tom</dc:creator>
  <cp:lastModifiedBy>Kane, Thomas</cp:lastModifiedBy>
  <cp:revision>177</cp:revision>
  <dcterms:created xsi:type="dcterms:W3CDTF">2020-02-05T20:50:27Z</dcterms:created>
  <dcterms:modified xsi:type="dcterms:W3CDTF">2020-07-22T15:45:57Z</dcterms:modified>
</cp:coreProperties>
</file>