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4" r:id="rId2"/>
    <p:sldId id="266" r:id="rId3"/>
    <p:sldId id="265" r:id="rId4"/>
    <p:sldId id="260" r:id="rId5"/>
    <p:sldId id="263" r:id="rId6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475" cy="498772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738" y="0"/>
            <a:ext cx="2950475" cy="498772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r">
              <a:defRPr sz="1200"/>
            </a:lvl1pPr>
          </a:lstStyle>
          <a:p>
            <a:fld id="{CB6F4A35-5A17-4CCA-AAF1-85BA55A8601F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2154"/>
            <a:ext cx="2950475" cy="498771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738" y="9442154"/>
            <a:ext cx="2950475" cy="498771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r">
              <a:defRPr sz="1200"/>
            </a:lvl1pPr>
          </a:lstStyle>
          <a:p>
            <a:fld id="{6F886487-16FD-444F-9BF0-DA095B35F7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229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475" cy="498772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8772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r">
              <a:defRPr sz="1200"/>
            </a:lvl1pPr>
          </a:lstStyle>
          <a:p>
            <a:fld id="{8E1C17BF-6D0C-4B29-99CB-8A8320A8BDE2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2" tIns="45711" rIns="91422" bIns="4571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84071"/>
            <a:ext cx="5447030" cy="3914239"/>
          </a:xfrm>
          <a:prstGeom prst="rect">
            <a:avLst/>
          </a:prstGeom>
        </p:spPr>
        <p:txBody>
          <a:bodyPr vert="horz" lIns="91422" tIns="45711" rIns="91422" bIns="4571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2154"/>
            <a:ext cx="2950475" cy="498771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8" y="9442154"/>
            <a:ext cx="2950475" cy="498771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r">
              <a:defRPr sz="1200"/>
            </a:lvl1pPr>
          </a:lstStyle>
          <a:p>
            <a:fld id="{ED0EBFD1-D06C-4B6B-BA71-1A1C6CEE2F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79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E065E-0BCC-4410-A792-281A7673DC7F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6965B-4212-4215-87E9-66D9B5F48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4867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E065E-0BCC-4410-A792-281A7673DC7F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6965B-4212-4215-87E9-66D9B5F48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339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E065E-0BCC-4410-A792-281A7673DC7F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6965B-4212-4215-87E9-66D9B5F48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548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E065E-0BCC-4410-A792-281A7673DC7F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6965B-4212-4215-87E9-66D9B5F48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08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E065E-0BCC-4410-A792-281A7673DC7F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6965B-4212-4215-87E9-66D9B5F48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124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E065E-0BCC-4410-A792-281A7673DC7F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6965B-4212-4215-87E9-66D9B5F48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118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E065E-0BCC-4410-A792-281A7673DC7F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6965B-4212-4215-87E9-66D9B5F48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132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E065E-0BCC-4410-A792-281A7673DC7F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6965B-4212-4215-87E9-66D9B5F48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409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E065E-0BCC-4410-A792-281A7673DC7F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6965B-4212-4215-87E9-66D9B5F48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07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E065E-0BCC-4410-A792-281A7673DC7F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6965B-4212-4215-87E9-66D9B5F48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81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E065E-0BCC-4410-A792-281A7673DC7F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6965B-4212-4215-87E9-66D9B5F48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780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E065E-0BCC-4410-A792-281A7673DC7F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6965B-4212-4215-87E9-66D9B5F48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84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9185" y="141400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cap="all" dirty="0"/>
              <a:t>Squeezing Space:</a:t>
            </a:r>
            <a:br>
              <a:rPr lang="en-GB" b="1" cap="all" dirty="0"/>
            </a:br>
            <a:r>
              <a:rPr lang="en-GB" b="1" cap="all" dirty="0"/>
              <a:t>ICT and capital Saving technical change</a:t>
            </a:r>
            <a:br>
              <a:rPr lang="en-GB" b="1" cap="all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0129" y="3044739"/>
            <a:ext cx="9764684" cy="1202718"/>
          </a:xfrm>
        </p:spPr>
        <p:txBody>
          <a:bodyPr>
            <a:noAutofit/>
          </a:bodyPr>
          <a:lstStyle/>
          <a:p>
            <a:r>
              <a:rPr lang="en-GB" sz="3200" dirty="0"/>
              <a:t>Richard Kneller</a:t>
            </a:r>
          </a:p>
          <a:p>
            <a:r>
              <a:rPr lang="en-GB" sz="2800" i="1" dirty="0"/>
              <a:t>(University of Nottingham, GEP, </a:t>
            </a:r>
            <a:r>
              <a:rPr lang="en-GB" sz="2800" i="1" dirty="0" err="1"/>
              <a:t>CESIfo</a:t>
            </a:r>
            <a:r>
              <a:rPr lang="en-GB" sz="2800" i="1" dirty="0"/>
              <a:t>)</a:t>
            </a:r>
            <a:endParaRPr lang="en-GB" sz="2800" dirty="0"/>
          </a:p>
          <a:p>
            <a:r>
              <a:rPr lang="en-GB" sz="3200" dirty="0"/>
              <a:t>Timothy DeStefano </a:t>
            </a:r>
          </a:p>
          <a:p>
            <a:r>
              <a:rPr lang="en-GB" sz="2800" dirty="0"/>
              <a:t>(</a:t>
            </a:r>
            <a:r>
              <a:rPr lang="en-GB" sz="2800" i="1" dirty="0"/>
              <a:t>Harvard Business School)</a:t>
            </a:r>
          </a:p>
          <a:p>
            <a:r>
              <a:rPr lang="en-GB" sz="3200" dirty="0"/>
              <a:t>Jonathan Timmis </a:t>
            </a:r>
          </a:p>
          <a:p>
            <a:r>
              <a:rPr lang="en-GB" sz="2800" dirty="0"/>
              <a:t>(</a:t>
            </a:r>
            <a:r>
              <a:rPr lang="en-GB" sz="2800" i="1" dirty="0"/>
              <a:t>World Bank, University of Nottingham, </a:t>
            </a:r>
            <a:r>
              <a:rPr lang="en-GB" sz="2800" i="1" dirty="0" err="1"/>
              <a:t>CESIfo</a:t>
            </a:r>
            <a:r>
              <a:rPr lang="en-GB" sz="2800" i="1" dirty="0"/>
              <a:t>)</a:t>
            </a:r>
            <a:endParaRPr lang="en-GB" sz="2800" dirty="0"/>
          </a:p>
          <a:p>
            <a:endParaRPr lang="en-GB" dirty="0"/>
          </a:p>
          <a:p>
            <a:endParaRPr lang="en-GB" sz="3200" dirty="0"/>
          </a:p>
        </p:txBody>
      </p:sp>
      <p:pic>
        <p:nvPicPr>
          <p:cNvPr id="4" name="Picture 10" descr="Bar_header_Blue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01"/>
          <a:stretch/>
        </p:blipFill>
        <p:spPr bwMode="auto">
          <a:xfrm>
            <a:off x="8921615" y="-20782"/>
            <a:ext cx="3270385" cy="1316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1154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4356"/>
            <a:ext cx="10515600" cy="4995949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We explore whether a modern GPT – ICT (captured by broadband speeds) saves on building capital</a:t>
            </a:r>
          </a:p>
          <a:p>
            <a:r>
              <a:rPr lang="en-GB" dirty="0"/>
              <a:t>David and Wright (2005) suggest ICT could “yield significant capital-savings in the reduced requirement for commercial office space”</a:t>
            </a:r>
          </a:p>
          <a:p>
            <a:r>
              <a:rPr lang="en-GB" dirty="0"/>
              <a:t>Use new regional UK data on building capital (in addition micro data)</a:t>
            </a:r>
          </a:p>
          <a:p>
            <a:pPr lvl="1"/>
            <a:r>
              <a:rPr lang="en-GB" dirty="0"/>
              <a:t>Area of business properties (its metres</a:t>
            </a:r>
            <a:r>
              <a:rPr lang="en-GB" baseline="30000" dirty="0"/>
              <a:t>2</a:t>
            </a:r>
            <a:r>
              <a:rPr lang="en-GB" dirty="0"/>
              <a:t>) from 2000 to 2018</a:t>
            </a:r>
          </a:p>
          <a:p>
            <a:pPr lvl="1"/>
            <a:r>
              <a:rPr lang="en-GB" dirty="0"/>
              <a:t>Intensity capital is used  - the average size and space (m</a:t>
            </a:r>
            <a:r>
              <a:rPr lang="en-GB" baseline="30000" dirty="0"/>
              <a:t>2</a:t>
            </a:r>
            <a:r>
              <a:rPr lang="en-GB" dirty="0"/>
              <a:t>) per employee.  </a:t>
            </a:r>
          </a:p>
          <a:p>
            <a:pPr lvl="1"/>
            <a:r>
              <a:rPr lang="en-GB" dirty="0"/>
              <a:t>Data allow for types of space, office, retail, industrial</a:t>
            </a:r>
          </a:p>
          <a:p>
            <a:r>
              <a:rPr lang="en-GB" dirty="0"/>
              <a:t>Estimate a factor demand equation to measure the effect of Internet speeds</a:t>
            </a:r>
          </a:p>
          <a:p>
            <a:r>
              <a:rPr lang="en-GB" dirty="0"/>
              <a:t>Identification from cross-time and cross-sectional variation in internet connection speeds - increasing from 256kbps to over 46mbps  (range 32mbps to 57mbps, max of 100mbps)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10" descr="Bar_header_Blue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01"/>
          <a:stretch/>
        </p:blipFill>
        <p:spPr bwMode="auto">
          <a:xfrm>
            <a:off x="8921615" y="-20782"/>
            <a:ext cx="3270385" cy="1316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9407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442" y="1490663"/>
            <a:ext cx="10733116" cy="4884679"/>
          </a:xfrm>
        </p:spPr>
        <p:txBody>
          <a:bodyPr>
            <a:normAutofit/>
          </a:bodyPr>
          <a:lstStyle/>
          <a:p>
            <a:r>
              <a:rPr lang="en-GB" dirty="0"/>
              <a:t>Broadband speeds not random and could be correlated with factors that explain commercial floorspace</a:t>
            </a:r>
          </a:p>
          <a:p>
            <a:r>
              <a:rPr lang="en-GB" dirty="0"/>
              <a:t>Use a long-difference approach (18-years) to remove these</a:t>
            </a:r>
          </a:p>
          <a:p>
            <a:r>
              <a:rPr lang="en-GB" dirty="0"/>
              <a:t>Unobservable region specific changes may still confound our results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Variation in desire for residential living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UK has no national planning laws (Cheshire, 2018)</a:t>
            </a:r>
          </a:p>
          <a:p>
            <a:r>
              <a:rPr lang="en-GB" dirty="0"/>
              <a:t>To confront this we use micro data and an IV based on infrastructure</a:t>
            </a:r>
          </a:p>
          <a:p>
            <a:r>
              <a:rPr lang="en-GB" dirty="0"/>
              <a:t>We focus on three questions </a:t>
            </a:r>
          </a:p>
          <a:p>
            <a:pPr lvl="1"/>
            <a:r>
              <a:rPr lang="en-GB" dirty="0"/>
              <a:t>Is ICT associated with changes in the use of building capital? </a:t>
            </a:r>
          </a:p>
          <a:p>
            <a:pPr lvl="1"/>
            <a:r>
              <a:rPr lang="en-GB" dirty="0"/>
              <a:t>And, if so, how large is the effect?</a:t>
            </a:r>
          </a:p>
          <a:p>
            <a:pPr lvl="1"/>
            <a:r>
              <a:rPr lang="en-GB" dirty="0"/>
              <a:t>Electricity led to dispersion of activity, has ICT led it to be concentrated?</a:t>
            </a:r>
          </a:p>
          <a:p>
            <a:endParaRPr lang="en-GB" dirty="0"/>
          </a:p>
        </p:txBody>
      </p:sp>
      <p:pic>
        <p:nvPicPr>
          <p:cNvPr id="4" name="Picture 10" descr="Bar_header_Blue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01"/>
          <a:stretch/>
        </p:blipFill>
        <p:spPr bwMode="auto">
          <a:xfrm>
            <a:off x="8921615" y="-20782"/>
            <a:ext cx="3270385" cy="1316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2283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038489"/>
              </p:ext>
            </p:extLst>
          </p:nvPr>
        </p:nvGraphicFramePr>
        <p:xfrm>
          <a:off x="194745" y="1310583"/>
          <a:ext cx="11802510" cy="53241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50">
                  <a:extLst>
                    <a:ext uri="{9D8B030D-6E8A-4147-A177-3AD203B41FA5}">
                      <a16:colId xmlns:a16="http://schemas.microsoft.com/office/drawing/2014/main" val="2656700444"/>
                    </a:ext>
                  </a:extLst>
                </a:gridCol>
                <a:gridCol w="1667220">
                  <a:extLst>
                    <a:ext uri="{9D8B030D-6E8A-4147-A177-3AD203B41FA5}">
                      <a16:colId xmlns:a16="http://schemas.microsoft.com/office/drawing/2014/main" val="1656108616"/>
                    </a:ext>
                  </a:extLst>
                </a:gridCol>
                <a:gridCol w="1967085">
                  <a:extLst>
                    <a:ext uri="{9D8B030D-6E8A-4147-A177-3AD203B41FA5}">
                      <a16:colId xmlns:a16="http://schemas.microsoft.com/office/drawing/2014/main" val="946666404"/>
                    </a:ext>
                  </a:extLst>
                </a:gridCol>
                <a:gridCol w="1967085">
                  <a:extLst>
                    <a:ext uri="{9D8B030D-6E8A-4147-A177-3AD203B41FA5}">
                      <a16:colId xmlns:a16="http://schemas.microsoft.com/office/drawing/2014/main" val="2362756046"/>
                    </a:ext>
                  </a:extLst>
                </a:gridCol>
                <a:gridCol w="1967085">
                  <a:extLst>
                    <a:ext uri="{9D8B030D-6E8A-4147-A177-3AD203B41FA5}">
                      <a16:colId xmlns:a16="http://schemas.microsoft.com/office/drawing/2014/main" val="772508796"/>
                    </a:ext>
                  </a:extLst>
                </a:gridCol>
                <a:gridCol w="1967085">
                  <a:extLst>
                    <a:ext uri="{9D8B030D-6E8A-4147-A177-3AD203B41FA5}">
                      <a16:colId xmlns:a16="http://schemas.microsoft.com/office/drawing/2014/main" val="2217773794"/>
                    </a:ext>
                  </a:extLst>
                </a:gridCol>
              </a:tblGrid>
              <a:tr h="4632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Macro data</a:t>
                      </a:r>
                    </a:p>
                  </a:txBody>
                  <a:tcPr marL="62830" marR="6283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Micro (Zip code) Data</a:t>
                      </a:r>
                    </a:p>
                  </a:txBody>
                  <a:tcPr marL="62830" marR="6283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extLst>
                  <a:ext uri="{0D108BD9-81ED-4DB2-BD59-A6C34878D82A}">
                    <a16:rowId xmlns:a16="http://schemas.microsoft.com/office/drawing/2014/main" val="3786104405"/>
                  </a:ext>
                </a:extLst>
              </a:tr>
              <a:tr h="4632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Estimation Method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Baseline</a:t>
                      </a: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Falsification test</a:t>
                      </a:r>
                    </a:p>
                  </a:txBody>
                  <a:tcPr marL="62830" marR="6283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OLS</a:t>
                      </a: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IV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First Stage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IV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Second Stage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extLst>
                  <a:ext uri="{0D108BD9-81ED-4DB2-BD59-A6C34878D82A}">
                    <a16:rowId xmlns:a16="http://schemas.microsoft.com/office/drawing/2014/main" val="3086024178"/>
                  </a:ext>
                </a:extLst>
              </a:tr>
              <a:tr h="4632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Dependent variable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err="1">
                          <a:solidFill>
                            <a:schemeClr val="tx1"/>
                          </a:solidFill>
                          <a:effectLst/>
                          <a:latin typeface="Symbol" panose="05050102010706020507" pitchFamily="18" charset="2"/>
                        </a:rPr>
                        <a:t>D</a:t>
                      </a:r>
                      <a:r>
                        <a:rPr lang="en-GB" sz="1600" dirty="0" err="1">
                          <a:solidFill>
                            <a:schemeClr val="tx1"/>
                          </a:solidFill>
                          <a:effectLst/>
                        </a:rPr>
                        <a:t>area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 (m</a:t>
                      </a:r>
                      <a:r>
                        <a:rPr lang="en-GB" sz="1600" baseline="30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err="1">
                          <a:solidFill>
                            <a:schemeClr val="tx1"/>
                          </a:solidFill>
                          <a:effectLst/>
                          <a:latin typeface="Symbol" panose="05050102010706020507" pitchFamily="18" charset="2"/>
                        </a:rPr>
                        <a:t>D</a:t>
                      </a:r>
                      <a:r>
                        <a:rPr lang="en-GB" sz="1600" dirty="0" err="1">
                          <a:solidFill>
                            <a:schemeClr val="tx1"/>
                          </a:solidFill>
                          <a:effectLst/>
                        </a:rPr>
                        <a:t>area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 (m</a:t>
                      </a:r>
                      <a:r>
                        <a:rPr lang="en-GB" sz="1600" baseline="30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err="1">
                          <a:solidFill>
                            <a:schemeClr val="tx1"/>
                          </a:solidFill>
                          <a:effectLst/>
                          <a:latin typeface="Symbol" panose="05050102010706020507" pitchFamily="18" charset="2"/>
                        </a:rPr>
                        <a:t>D</a:t>
                      </a:r>
                      <a:r>
                        <a:rPr lang="en-GB" sz="1600" dirty="0" err="1">
                          <a:solidFill>
                            <a:schemeClr val="tx1"/>
                          </a:solidFill>
                          <a:effectLst/>
                        </a:rPr>
                        <a:t>area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m</a:t>
                      </a:r>
                      <a:r>
                        <a:rPr lang="en-GB" sz="1600" baseline="30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Broadband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Speed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chemeClr val="tx1"/>
                          </a:solidFill>
                          <a:effectLst/>
                          <a:latin typeface="Symbol" panose="05050102010706020507" pitchFamily="18" charset="2"/>
                        </a:rPr>
                        <a:t>D</a:t>
                      </a:r>
                      <a:r>
                        <a:rPr lang="en-GB" sz="1600" dirty="0" err="1">
                          <a:solidFill>
                            <a:schemeClr val="tx1"/>
                          </a:solidFill>
                          <a:effectLst/>
                        </a:rPr>
                        <a:t>area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 (m</a:t>
                      </a:r>
                      <a:r>
                        <a:rPr lang="en-GB" sz="1600" baseline="30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extLst>
                  <a:ext uri="{0D108BD9-81ED-4DB2-BD59-A6C34878D82A}">
                    <a16:rowId xmlns:a16="http://schemas.microsoft.com/office/drawing/2014/main" val="431621966"/>
                  </a:ext>
                </a:extLst>
              </a:tr>
              <a:tr h="4632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Hereditament Type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Commercial Buildings</a:t>
                      </a: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Houses &amp; Apartments</a:t>
                      </a: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Commercial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Buildings</a:t>
                      </a: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Commercial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Buildings</a:t>
                      </a:r>
                    </a:p>
                  </a:txBody>
                  <a:tcPr marL="62830" marR="62830" marT="0" marB="0" anchor="ctr"/>
                </a:tc>
                <a:extLst>
                  <a:ext uri="{0D108BD9-81ED-4DB2-BD59-A6C34878D82A}">
                    <a16:rowId xmlns:a16="http://schemas.microsoft.com/office/drawing/2014/main" val="1064237552"/>
                  </a:ext>
                </a:extLst>
              </a:tr>
              <a:tr h="3329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</a:t>
                      </a:r>
                      <a:r>
                        <a:rPr lang="en-GB" sz="2000" dirty="0" err="1">
                          <a:solidFill>
                            <a:schemeClr val="tx1"/>
                          </a:solidFill>
                          <a:effectLst/>
                        </a:rPr>
                        <a:t>Broadband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-0.114***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0.018***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-0.006***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-0.013***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93609568"/>
                  </a:ext>
                </a:extLst>
              </a:tr>
              <a:tr h="3329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speed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(0.024)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(0.010)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(0.001)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(0.004)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95820847"/>
                  </a:ext>
                </a:extLst>
              </a:tr>
              <a:tr h="332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</a:t>
                      </a:r>
                      <a:r>
                        <a:rPr lang="en-GB" sz="1600" i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Fibre</a:t>
                      </a:r>
                      <a:r>
                        <a:rPr lang="en-GB" sz="16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Availability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0.388***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extLst>
                  <a:ext uri="{0D108BD9-81ED-4DB2-BD59-A6C34878D82A}">
                    <a16:rowId xmlns:a16="http://schemas.microsoft.com/office/drawing/2014/main" val="1636376485"/>
                  </a:ext>
                </a:extLst>
              </a:tr>
              <a:tr h="332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200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(0.052)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extLst>
                  <a:ext uri="{0D108BD9-81ED-4DB2-BD59-A6C34878D82A}">
                    <a16:rowId xmlns:a16="http://schemas.microsoft.com/office/drawing/2014/main" val="2636806101"/>
                  </a:ext>
                </a:extLst>
              </a:tr>
              <a:tr h="5155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</a:t>
                      </a:r>
                      <a:r>
                        <a:rPr lang="en-GB" sz="1600" i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Fibre</a:t>
                      </a:r>
                      <a:r>
                        <a:rPr lang="en-GB" sz="16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Availability * Local Loop Length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200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200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-0.057***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extLst>
                  <a:ext uri="{0D108BD9-81ED-4DB2-BD59-A6C34878D82A}">
                    <a16:rowId xmlns:a16="http://schemas.microsoft.com/office/drawing/2014/main" val="3725799477"/>
                  </a:ext>
                </a:extLst>
              </a:tr>
              <a:tr h="332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200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200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(0.008)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extLst>
                  <a:ext uri="{0D108BD9-81ED-4DB2-BD59-A6C34878D82A}">
                    <a16:rowId xmlns:a16="http://schemas.microsoft.com/office/drawing/2014/main" val="438799349"/>
                  </a:ext>
                </a:extLst>
              </a:tr>
              <a:tr h="4632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F-stat on excluded instruments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2,781.54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extLst>
                  <a:ext uri="{0D108BD9-81ED-4DB2-BD59-A6C34878D82A}">
                    <a16:rowId xmlns:a16="http://schemas.microsoft.com/office/drawing/2014/main" val="1043868239"/>
                  </a:ext>
                </a:extLst>
              </a:tr>
              <a:tr h="4632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J-stat p-value</a:t>
                      </a: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0.84</a:t>
                      </a: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extLst>
                  <a:ext uri="{0D108BD9-81ED-4DB2-BD59-A6C34878D82A}">
                    <a16:rowId xmlns:a16="http://schemas.microsoft.com/office/drawing/2014/main" val="2880291232"/>
                  </a:ext>
                </a:extLst>
              </a:tr>
              <a:tr h="266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Observations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999</a:t>
                      </a:r>
                      <a:endParaRPr lang="en-GB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330</a:t>
                      </a: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133,487 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30" marR="628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96,996</a:t>
                      </a:r>
                      <a:endParaRPr lang="en-GB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96,996</a:t>
                      </a:r>
                      <a:endParaRPr lang="en-GB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00590534"/>
                  </a:ext>
                </a:extLst>
              </a:tr>
            </a:tbl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322811" y="381751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Results</a:t>
            </a:r>
          </a:p>
        </p:txBody>
      </p:sp>
      <p:pic>
        <p:nvPicPr>
          <p:cNvPr id="4" name="Picture 10" descr="Bar_header_Blue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01"/>
          <a:stretch/>
        </p:blipFill>
        <p:spPr bwMode="auto">
          <a:xfrm>
            <a:off x="8921615" y="-20782"/>
            <a:ext cx="3270385" cy="1316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0507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ICT is like past GPTs, it is capital saving</a:t>
            </a:r>
          </a:p>
          <a:p>
            <a:r>
              <a:rPr lang="en-GB" dirty="0"/>
              <a:t>But by squeezing space</a:t>
            </a:r>
          </a:p>
          <a:p>
            <a:r>
              <a:rPr lang="en-GB" dirty="0"/>
              <a:t>Acts to increase agglomeration</a:t>
            </a:r>
          </a:p>
          <a:p>
            <a:endParaRPr lang="en-GB" dirty="0"/>
          </a:p>
        </p:txBody>
      </p:sp>
      <p:pic>
        <p:nvPicPr>
          <p:cNvPr id="4" name="Picture 10" descr="Bar_header_Blue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01"/>
          <a:stretch/>
        </p:blipFill>
        <p:spPr bwMode="auto">
          <a:xfrm>
            <a:off x="8921615" y="-20782"/>
            <a:ext cx="3270385" cy="1316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4235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2774</TotalTime>
  <Words>418</Words>
  <Application>Microsoft Office PowerPoint</Application>
  <PresentationFormat>Widescreen</PresentationFormat>
  <Paragraphs>87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Office Theme</vt:lpstr>
      <vt:lpstr>Squeezing Space: ICT and capital Saving technical change </vt:lpstr>
      <vt:lpstr>Motivation</vt:lpstr>
      <vt:lpstr>Motivation</vt:lpstr>
      <vt:lpstr>PowerPoint Presentation</vt:lpstr>
      <vt:lpstr>Conclusion</vt:lpstr>
    </vt:vector>
  </TitlesOfParts>
  <Company>University of Nottingham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Kneller</dc:creator>
  <cp:lastModifiedBy>Richard Kneller</cp:lastModifiedBy>
  <cp:revision>74</cp:revision>
  <cp:lastPrinted>2019-11-26T10:04:41Z</cp:lastPrinted>
  <dcterms:created xsi:type="dcterms:W3CDTF">2019-01-31T16:57:44Z</dcterms:created>
  <dcterms:modified xsi:type="dcterms:W3CDTF">2020-07-15T12:56:25Z</dcterms:modified>
</cp:coreProperties>
</file>