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56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39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4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1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13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0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78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4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5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29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6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36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9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21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23">
            <a:extLst>
              <a:ext uri="{FF2B5EF4-FFF2-40B4-BE49-F238E27FC236}">
                <a16:creationId xmlns:a16="http://schemas.microsoft.com/office/drawing/2014/main" id="{F4FAA6B4-BAFB-4474-9B14-DC83A9096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DE41D6-372C-4258-8654-A17836C1B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>
                <a:solidFill>
                  <a:schemeClr val="tx1">
                    <a:lumMod val="75000"/>
                    <a:lumOff val="25000"/>
                  </a:schemeClr>
                </a:solidFill>
              </a:rPr>
              <a:t>Merger Analysis in the App Economy:</a:t>
            </a:r>
            <a:br>
              <a:rPr lang="en-US" sz="41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100">
                <a:solidFill>
                  <a:schemeClr val="tx1">
                    <a:lumMod val="75000"/>
                    <a:lumOff val="25000"/>
                  </a:schemeClr>
                </a:solidFill>
              </a:rPr>
              <a:t>An Empirical Model of Ad-Sponsored Media</a:t>
            </a:r>
          </a:p>
        </p:txBody>
      </p:sp>
      <p:cxnSp>
        <p:nvCxnSpPr>
          <p:cNvPr id="33" name="Straight Connector 25">
            <a:extLst>
              <a:ext uri="{FF2B5EF4-FFF2-40B4-BE49-F238E27FC236}">
                <a16:creationId xmlns:a16="http://schemas.microsoft.com/office/drawing/2014/main" id="{4364CDC3-ADB0-4691-9286-5925F160C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B79800F8-FCAE-4F97-A951-01205F445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108201"/>
            <a:ext cx="5575367" cy="3760891"/>
          </a:xfrm>
        </p:spPr>
        <p:txBody>
          <a:bodyPr vert="horz" lIns="0" tIns="45720" rIns="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Kohei Kawaguchi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 Hong Kong University of Science and Technology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Toshifumi Kuroda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 Tokyo Keizai University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Susumu Sato</a:t>
            </a:r>
            <a:r>
              <a:rPr lang="en-US" i="1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Hitotsubashi University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NBER SI 2020 IT and Digitization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F90102-C1F1-4C0F-94E0-B2E87E1775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4" r="5" b="5"/>
          <a:stretch/>
        </p:blipFill>
        <p:spPr>
          <a:xfrm>
            <a:off x="7534656" y="2108200"/>
            <a:ext cx="3621024" cy="3600613"/>
          </a:xfrm>
          <a:prstGeom prst="rect">
            <a:avLst/>
          </a:prstGeom>
        </p:spPr>
      </p:pic>
      <p:sp>
        <p:nvSpPr>
          <p:cNvPr id="34" name="Rectangle 27">
            <a:extLst>
              <a:ext uri="{FF2B5EF4-FFF2-40B4-BE49-F238E27FC236}">
                <a16:creationId xmlns:a16="http://schemas.microsoft.com/office/drawing/2014/main" id="{DB148495-5F82-48E2-A76C-C8E1C8949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115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422"/>
    </mc:Choice>
    <mc:Fallback>
      <p:transition spd="slow" advTm="1342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32F297-3C0E-428C-9993-C072D1CDF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HK" sz="3300" dirty="0">
                <a:solidFill>
                  <a:srgbClr val="FFFFFF"/>
                </a:solidFill>
              </a:rPr>
              <a:t>Developed a novel </a:t>
            </a:r>
            <a:r>
              <a:rPr lang="en-HK" sz="3300" dirty="0">
                <a:solidFill>
                  <a:schemeClr val="accent1">
                    <a:lumMod val="75000"/>
                  </a:schemeClr>
                </a:solidFill>
              </a:rPr>
              <a:t>empirical model of ad-sponsored media</a:t>
            </a:r>
            <a:r>
              <a:rPr lang="en-HK" sz="3300" dirty="0">
                <a:solidFill>
                  <a:srgbClr val="FFFFFF"/>
                </a:solidFill>
              </a:rPr>
              <a:t> applicable to merger analysis in the mobile app market.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DB98638-F5AC-49C3-BB22-95167015E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HK" dirty="0"/>
              <a:t> Considering both download price and ad hosting revenues and allowing endogenous business model choice by app developers.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HK" dirty="0"/>
              <a:t> Generating product characteristics by applying word2vec to app descriptions and integrating as high-dimensional attributes into demand estimation.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HK" dirty="0"/>
              <a:t> Estimating the model using detailed app download and usage data from Japanese mobile app market.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HK" dirty="0"/>
              <a:t> Conducting several </a:t>
            </a:r>
            <a:r>
              <a:rPr lang="en-HK" dirty="0" err="1"/>
              <a:t>ssnip</a:t>
            </a:r>
            <a:r>
              <a:rPr lang="en-HK" dirty="0"/>
              <a:t> &amp; relevant market definition, merger simulations, and platform regulation exercises.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9CEC61-F44B-43B3-B40F-AE38C5AF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9837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8725"/>
    </mc:Choice>
    <mc:Fallback>
      <p:transition spd="slow" advTm="8872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1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548B4202-DCD5-4F8C-B481-743A989A9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7C3B02-AD91-423C-9E29-365CDA19C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30"/>
            <a:ext cx="10909073" cy="957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>
                <a:solidFill>
                  <a:schemeClr val="tx1">
                    <a:lumMod val="85000"/>
                    <a:lumOff val="15000"/>
                  </a:schemeClr>
                </a:solidFill>
              </a:rPr>
              <a:t>SSNIP &amp; Relevant Market Definition</a:t>
            </a:r>
          </a:p>
        </p:txBody>
      </p:sp>
      <p:pic>
        <p:nvPicPr>
          <p:cNvPr id="6" name="Content Placeholder 5" descr="A close up of a map&#10;&#10;Description automatically generated">
            <a:extLst>
              <a:ext uri="{FF2B5EF4-FFF2-40B4-BE49-F238E27FC236}">
                <a16:creationId xmlns:a16="http://schemas.microsoft.com/office/drawing/2014/main" id="{058EBA2B-D5D4-4FE4-9D61-547E66215C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61" y="640080"/>
            <a:ext cx="5056471" cy="3602736"/>
          </a:xfrm>
          <a:prstGeom prst="rect">
            <a:avLst/>
          </a:prstGeom>
        </p:spPr>
      </p:pic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563334C0-95C7-4342-9521-EFE52B4D57F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376" y="640079"/>
            <a:ext cx="5165213" cy="3602736"/>
          </a:xfrm>
          <a:prstGeom prst="rect">
            <a:avLst/>
          </a:prstGeom>
        </p:spPr>
      </p:pic>
      <p:cxnSp>
        <p:nvCxnSpPr>
          <p:cNvPr id="26" name="Straight Connector 18">
            <a:extLst>
              <a:ext uri="{FF2B5EF4-FFF2-40B4-BE49-F238E27FC236}">
                <a16:creationId xmlns:a16="http://schemas.microsoft.com/office/drawing/2014/main" id="{F7F57F6B-E621-4E40-A34D-2FE12902A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45296"/>
            <a:ext cx="10515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0">
            <a:extLst>
              <a:ext uri="{FF2B5EF4-FFF2-40B4-BE49-F238E27FC236}">
                <a16:creationId xmlns:a16="http://schemas.microsoft.com/office/drawing/2014/main" id="{8EE702CF-91CE-4661-ACBF-3C8160D1B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38414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206"/>
    </mc:Choice>
    <mc:Fallback>
      <p:transition spd="slow" advTm="3220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48B4202-DCD5-4F8C-B481-743A989A9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9EF1C-4BC2-4CA2-9DBD-31B068A5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30"/>
            <a:ext cx="10909073" cy="957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chemeClr val="tx1">
                    <a:lumMod val="85000"/>
                    <a:lumOff val="15000"/>
                  </a:schemeClr>
                </a:solidFill>
              </a:rPr>
              <a:t>Merger Simulations</a:t>
            </a:r>
          </a:p>
        </p:txBody>
      </p:sp>
      <p:pic>
        <p:nvPicPr>
          <p:cNvPr id="6" name="Content Placeholder 5" descr="A close up of a map&#10;&#10;Description automatically generated">
            <a:extLst>
              <a:ext uri="{FF2B5EF4-FFF2-40B4-BE49-F238E27FC236}">
                <a16:creationId xmlns:a16="http://schemas.microsoft.com/office/drawing/2014/main" id="{981C67A3-B01C-4EBE-ADFB-8B866F02770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4"/>
          <a:stretch/>
        </p:blipFill>
        <p:spPr>
          <a:xfrm>
            <a:off x="635459" y="640080"/>
            <a:ext cx="5414823" cy="3602736"/>
          </a:xfrm>
          <a:prstGeom prst="rect">
            <a:avLst/>
          </a:prstGeom>
        </p:spPr>
      </p:pic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F609350B-1178-4362-9297-FF39023EE0C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8" r="-3" b="-3"/>
          <a:stretch/>
        </p:blipFill>
        <p:spPr>
          <a:xfrm>
            <a:off x="6141719" y="640079"/>
            <a:ext cx="5417380" cy="3602736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7F57F6B-E621-4E40-A34D-2FE12902A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45296"/>
            <a:ext cx="10515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8EE702CF-91CE-4661-ACBF-3C8160D1B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6577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608"/>
    </mc:Choice>
    <mc:Fallback>
      <p:transition spd="slow" advTm="2460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48B4202-DCD5-4F8C-B481-743A989A9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F19A5C-D4B6-4545-B8CB-4CC699C29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30"/>
            <a:ext cx="10909073" cy="957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chemeClr val="tx1">
                    <a:lumMod val="85000"/>
                    <a:lumOff val="15000"/>
                  </a:schemeClr>
                </a:solidFill>
              </a:rPr>
              <a:t>Platform Fee Reduction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F57F6B-E621-4E40-A34D-2FE12902A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45296"/>
            <a:ext cx="10515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EE702CF-91CE-4661-ACBF-3C8160D1B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Content Placeholder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D96AB9DB-385D-4891-8ED1-79AF176190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566" y="1443428"/>
            <a:ext cx="9426085" cy="2894149"/>
          </a:xfrm>
        </p:spPr>
      </p:pic>
    </p:spTree>
    <p:extLst>
      <p:ext uri="{BB962C8B-B14F-4D97-AF65-F5344CB8AC3E}">
        <p14:creationId xmlns:p14="http://schemas.microsoft.com/office/powerpoint/2010/main" val="2355268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468"/>
    </mc:Choice>
    <mc:Fallback>
      <p:transition spd="slow" advTm="49468"/>
    </mc:Fallback>
  </mc:AlternateContent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413F"/>
      </a:dk2>
      <a:lt2>
        <a:srgbClr val="E9EEEA"/>
      </a:lt2>
      <a:accent1>
        <a:srgbClr val="D53BB5"/>
      </a:accent1>
      <a:accent2>
        <a:srgbClr val="A630C5"/>
      </a:accent2>
      <a:accent3>
        <a:srgbClr val="7E48D8"/>
      </a:accent3>
      <a:accent4>
        <a:srgbClr val="575CD0"/>
      </a:accent4>
      <a:accent5>
        <a:srgbClr val="3B81D5"/>
      </a:accent5>
      <a:accent6>
        <a:srgbClr val="29B0C3"/>
      </a:accent6>
      <a:hlink>
        <a:srgbClr val="6885CC"/>
      </a:hlink>
      <a:folHlink>
        <a:srgbClr val="878787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138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Nova</vt:lpstr>
      <vt:lpstr>Arial Nova Light</vt:lpstr>
      <vt:lpstr>Calibri</vt:lpstr>
      <vt:lpstr>Wingdings</vt:lpstr>
      <vt:lpstr>RetrospectVTI</vt:lpstr>
      <vt:lpstr>Merger Analysis in the App Economy: An Empirical Model of Ad-Sponsored Media</vt:lpstr>
      <vt:lpstr>Developed a novel empirical model of ad-sponsored media applicable to merger analysis in the mobile app market.</vt:lpstr>
      <vt:lpstr>SSNIP &amp; Relevant Market Definition</vt:lpstr>
      <vt:lpstr>Merger Simulations</vt:lpstr>
      <vt:lpstr>Platform Fee Reduction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Merger Analysis in the App Economy: An Empirical Model of Ad-Sponsored Media</dc:title>
  <dc:creator>Kohei Kawaguchi</dc:creator>
  <cp:lastModifiedBy>Kohei Kawaguchi</cp:lastModifiedBy>
  <cp:revision>8</cp:revision>
  <dcterms:created xsi:type="dcterms:W3CDTF">2020-07-10T08:08:42Z</dcterms:created>
  <dcterms:modified xsi:type="dcterms:W3CDTF">2020-07-14T07:11:51Z</dcterms:modified>
</cp:coreProperties>
</file>