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26" r:id="rId3"/>
    <p:sldId id="339" r:id="rId4"/>
    <p:sldId id="332" r:id="rId5"/>
    <p:sldId id="342" r:id="rId6"/>
    <p:sldId id="336" r:id="rId7"/>
    <p:sldId id="331" r:id="rId8"/>
    <p:sldId id="290" r:id="rId9"/>
    <p:sldId id="333" r:id="rId10"/>
    <p:sldId id="296" r:id="rId11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2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353"/>
    <p:restoredTop sz="81762"/>
  </p:normalViewPr>
  <p:slideViewPr>
    <p:cSldViewPr>
      <p:cViewPr varScale="1">
        <p:scale>
          <a:sx n="117" d="100"/>
          <a:sy n="117" d="100"/>
        </p:scale>
        <p:origin x="-155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D9FBAA-A8BF-430F-95C0-E7C887D9E798}" type="datetimeFigureOut">
              <a:rPr lang="en-US" smtClean="0"/>
              <a:t>7/17/20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912D56-2407-4A57-9922-F16E65919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05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8CF04D5-E61C-5A41-AA2A-300C8ECCAFBF}" type="datetimeFigureOut">
              <a:rPr lang="en-US" smtClean="0"/>
              <a:t>7/17/20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48F043-4012-8D4E-9B9C-7D88854D5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328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8F043-4012-8D4E-9B9C-7D88854D5F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6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8F043-4012-8D4E-9B9C-7D88854D5F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049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Clarify the research question.</a:t>
            </a:r>
          </a:p>
          <a:p>
            <a:r>
              <a:rPr lang="en-US" dirty="0"/>
              <a:t>Good answer to the first question.</a:t>
            </a:r>
          </a:p>
          <a:p>
            <a:r>
              <a:rPr lang="en-US" dirty="0"/>
              <a:t>Less persuasive answer to the second, because the results of the induced increase in homeownership among public housing residents on crime might not generalize to the full population.  </a:t>
            </a:r>
          </a:p>
          <a:p>
            <a:r>
              <a:rPr lang="en-US" dirty="0" smtClean="0"/>
              <a:t>Downplay discussion </a:t>
            </a:r>
            <a:r>
              <a:rPr lang="en-US" dirty="0"/>
              <a:t>of gentrification in the paper.  I don’t think the paper really addresses gentrification. Gentrification is about population changes resulting from in-movement of higher income or higher status residents; the RTB policy by contrast led to behavioral changes within the existing population – that’s what makes these results all the more compelling.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8F043-4012-8D4E-9B9C-7D88854D5F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22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Nice identification strategy – relying on pre-determined eligibility.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Is baseline length of tenure a proxy for other factors?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PFAs are very large areas.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Treat as one-time effect- but treatment unfolded over time.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8F043-4012-8D4E-9B9C-7D88854D5F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41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8F043-4012-8D4E-9B9C-7D88854D5F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193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Homeowners have greater incentive to invest in private security measures and to demand more police coverage.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may also make more physical improvements.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They also stay in their homes for longer.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8F043-4012-8D4E-9B9C-7D88854D5F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90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Authors claim that their results have implications for other countries.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48F043-4012-8D4E-9B9C-7D88854D5F5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33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5FB1-2C83-4F28-AAA9-AA53B141BC0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59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63007-9C9E-4309-BB72-FD2DB9A9D7E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8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56BB-EC1C-4966-A896-3A8F69F82C4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77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45EEB-63FC-4315-8A6B-00DAEFA2FAD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12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1F0F9-6FC6-4B72-B4E0-09E1F996A38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46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9F83-05C6-4E40-830E-C679409CD39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37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B0010-7062-46F0-99AD-5E5695C9DD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8BAE-ED09-45B5-90EE-25B911D07BB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4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8FA77-E089-4109-8646-6EAAA4E671D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931F-A0A1-46EE-867C-C61B6AA865D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27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430E5-7C9B-4B74-A317-AABF555A24B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707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81548-1B77-447F-884A-78F3C4AD5B9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30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i="0" kern="1200">
          <a:solidFill>
            <a:srgbClr val="882616"/>
          </a:solidFill>
          <a:latin typeface="National Semibold" panose="02000503000000020004" pitchFamily="2" charset="77"/>
          <a:ea typeface="National Semibold" panose="02000503000000020004" pitchFamily="2" charset="77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800"/>
        </a:spcAft>
        <a:buClr>
          <a:srgbClr val="C00000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National Book" panose="02000503000000020004" pitchFamily="2" charset="77"/>
          <a:ea typeface="National Book" panose="02000503000000020004" pitchFamily="2" charset="77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800"/>
        </a:spcAft>
        <a:buClr>
          <a:schemeClr val="accent5">
            <a:lumMod val="50000"/>
          </a:schemeClr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National Book" panose="02000503000000020004" pitchFamily="2" charset="77"/>
          <a:ea typeface="National Book" panose="02000503000000020004" pitchFamily="2" charset="77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800"/>
        </a:spcAft>
        <a:buClr>
          <a:schemeClr val="accent5">
            <a:lumMod val="50000"/>
          </a:schemeClr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National Book" panose="02000503000000020004" pitchFamily="2" charset="77"/>
          <a:ea typeface="National Book" panose="02000503000000020004" pitchFamily="2" charset="77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800"/>
        </a:spcAft>
        <a:buClr>
          <a:schemeClr val="accent5">
            <a:lumMod val="50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National Book" panose="02000503000000020004" pitchFamily="2" charset="77"/>
          <a:ea typeface="National Book" panose="02000503000000020004" pitchFamily="2" charset="77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800"/>
        </a:spcAft>
        <a:buClr>
          <a:schemeClr val="accent5">
            <a:lumMod val="50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National Book" panose="02000503000000020004" pitchFamily="2" charset="77"/>
          <a:ea typeface="National Book" panose="02000503000000020004" pitchFamily="2" charset="77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6" b="47090"/>
          <a:stretch/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381000"/>
            <a:ext cx="5562600" cy="1771650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Comments on</a:t>
            </a:r>
            <a:b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“Does Homeownership Reduce Crime? A Radical Housing Reform in Britain.”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2514600"/>
            <a:ext cx="6400800" cy="2743200"/>
          </a:xfrm>
        </p:spPr>
        <p:txBody>
          <a:bodyPr>
            <a:noAutofit/>
          </a:bodyPr>
          <a:lstStyle/>
          <a:p>
            <a:pPr algn="l">
              <a:spcAft>
                <a:spcPts val="0"/>
              </a:spcAft>
            </a:pPr>
            <a:endParaRPr lang="en-US" sz="2000" b="1" dirty="0">
              <a:solidFill>
                <a:srgbClr val="404040"/>
              </a:solidFill>
            </a:endParaRPr>
          </a:p>
          <a:p>
            <a:pPr algn="l">
              <a:spcAft>
                <a:spcPts val="0"/>
              </a:spcAft>
            </a:pPr>
            <a:r>
              <a:rPr lang="en-US" sz="2000" b="1" dirty="0">
                <a:solidFill>
                  <a:srgbClr val="404040"/>
                </a:solidFill>
              </a:rPr>
              <a:t>Ingrid Gould Ellen</a:t>
            </a:r>
          </a:p>
          <a:p>
            <a:pPr algn="l">
              <a:spcAft>
                <a:spcPts val="0"/>
              </a:spcAft>
            </a:pPr>
            <a:r>
              <a:rPr lang="en-US" sz="2000" dirty="0">
                <a:solidFill>
                  <a:srgbClr val="404040"/>
                </a:solidFill>
              </a:rPr>
              <a:t>NYU Wagner</a:t>
            </a:r>
          </a:p>
          <a:p>
            <a:pPr algn="l">
              <a:spcAft>
                <a:spcPts val="0"/>
              </a:spcAft>
            </a:pPr>
            <a:r>
              <a:rPr lang="en-US" sz="2000" dirty="0">
                <a:solidFill>
                  <a:srgbClr val="404040"/>
                </a:solidFill>
              </a:rPr>
              <a:t>NYU Furman Center</a:t>
            </a:r>
          </a:p>
          <a:p>
            <a:pPr algn="l">
              <a:spcAft>
                <a:spcPts val="0"/>
              </a:spcAft>
            </a:pPr>
            <a:endParaRPr lang="en-US" sz="2000" dirty="0">
              <a:solidFill>
                <a:srgbClr val="404040"/>
              </a:solidFill>
            </a:endParaRPr>
          </a:p>
          <a:p>
            <a:pPr algn="l"/>
            <a:endParaRPr lang="en-US" sz="2000" dirty="0">
              <a:solidFill>
                <a:srgbClr val="404040"/>
              </a:solidFill>
            </a:endParaRPr>
          </a:p>
          <a:p>
            <a:pPr algn="l"/>
            <a:endParaRPr lang="en-US" sz="2000" dirty="0">
              <a:solidFill>
                <a:srgbClr val="404040"/>
              </a:solidFill>
            </a:endParaRPr>
          </a:p>
          <a:p>
            <a:pPr algn="l"/>
            <a:endParaRPr lang="en-US" sz="2000" dirty="0">
              <a:solidFill>
                <a:srgbClr val="404040"/>
              </a:solidFill>
            </a:endParaRPr>
          </a:p>
          <a:p>
            <a:pPr algn="l"/>
            <a:endParaRPr lang="en-US" sz="2000" dirty="0">
              <a:solidFill>
                <a:srgbClr val="40404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6352401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D81935D-DCDB-4352-B541-0016A743A4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16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6" b="47090"/>
          <a:stretch/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7" name="Subtitle 4"/>
          <p:cNvSpPr txBox="1">
            <a:spLocks/>
          </p:cNvSpPr>
          <p:nvPr/>
        </p:nvSpPr>
        <p:spPr>
          <a:xfrm>
            <a:off x="762000" y="23622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>
                <a:solidFill>
                  <a:srgbClr val="404040"/>
                </a:solidFill>
              </a:rPr>
              <a:t>Ingrid Gould Ellen</a:t>
            </a:r>
            <a:endParaRPr lang="en-US" sz="2000" dirty="0">
              <a:solidFill>
                <a:srgbClr val="40404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</a:rPr>
              <a:t>NYU Wagner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</a:rPr>
              <a:t>NYU Furman Center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40404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err="1">
                <a:solidFill>
                  <a:srgbClr val="404040"/>
                </a:solidFill>
              </a:rPr>
              <a:t>Ingrid.ellen@nyu.edu</a:t>
            </a:r>
            <a:endParaRPr lang="en-US" sz="2000" dirty="0">
              <a:solidFill>
                <a:srgbClr val="40404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404040"/>
              </a:solidFill>
            </a:endParaRPr>
          </a:p>
        </p:txBody>
      </p:sp>
      <p:sp>
        <p:nvSpPr>
          <p:cNvPr id="5" name="Slide Number Placeholder 14"/>
          <p:cNvSpPr>
            <a:spLocks noGrp="1"/>
          </p:cNvSpPr>
          <p:nvPr>
            <p:ph type="sldNum" sz="quarter" idx="4294967295"/>
          </p:nvPr>
        </p:nvSpPr>
        <p:spPr>
          <a:xfrm>
            <a:off x="2286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DD81935D-DCDB-4352-B541-0016A743A4C4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4800600"/>
            <a:ext cx="3200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prstClr val="black"/>
                </a:solidFill>
              </a:rPr>
              <a:t>This research has been prepared by a Center affiliated with New York University School of Law and Wagner Graduate School of Public Service, but does not purport to present the schools’ institutional views, if any.</a:t>
            </a:r>
            <a:endParaRPr lang="en-US" sz="1000" dirty="0">
              <a:solidFill>
                <a:prstClr val="black"/>
              </a:solidFill>
            </a:endParaRPr>
          </a:p>
          <a:p>
            <a:endParaRPr lang="en-US" sz="1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97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3A2854-C269-1F46-BD5B-301C936D9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8713CDA-D60F-AB43-82F2-2322717E1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Studies effect of UK Right-to-Buy (RTB) program, which sold public housing units at discounted prices to incumbent residents in 1980s/90s on crime.</a:t>
            </a:r>
          </a:p>
          <a:p>
            <a:r>
              <a:rPr lang="en-US" dirty="0"/>
              <a:t>Uses diff-in-diff and IV specifications based on </a:t>
            </a:r>
            <a:r>
              <a:rPr lang="en-US" dirty="0" smtClean="0"/>
              <a:t>initial </a:t>
            </a:r>
            <a:r>
              <a:rPr lang="en-US" dirty="0"/>
              <a:t>eligibility for sales </a:t>
            </a:r>
            <a:r>
              <a:rPr lang="en-US" dirty="0" smtClean="0"/>
              <a:t>in local area (average</a:t>
            </a:r>
            <a:r>
              <a:rPr lang="en-US" i="1" dirty="0" smtClean="0"/>
              <a:t> </a:t>
            </a:r>
            <a:r>
              <a:rPr lang="en-US" dirty="0" smtClean="0"/>
              <a:t>length </a:t>
            </a:r>
            <a:r>
              <a:rPr lang="en-US" dirty="0"/>
              <a:t>of tenure </a:t>
            </a:r>
            <a:r>
              <a:rPr lang="en-US" dirty="0" smtClean="0"/>
              <a:t>at time of program launch and </a:t>
            </a:r>
            <a:r>
              <a:rPr lang="en-US" dirty="0"/>
              <a:t>size of initial public housing stock).</a:t>
            </a:r>
          </a:p>
          <a:p>
            <a:r>
              <a:rPr lang="en-US" dirty="0"/>
              <a:t>Finds RTB led to significant short-run reductions in burglaries and robberies in </a:t>
            </a:r>
            <a:r>
              <a:rPr lang="en-US" dirty="0" smtClean="0"/>
              <a:t>Police Force Areas </a:t>
            </a:r>
            <a:r>
              <a:rPr lang="en-US" dirty="0"/>
              <a:t>and longer-term reductions in both property and violent </a:t>
            </a:r>
            <a:r>
              <a:rPr lang="en-US" dirty="0" smtClean="0"/>
              <a:t>crime.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057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952B61-E629-5542-8D8D-64A09C980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Framing: What is the Key Research Question?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2C9987-9A5C-D442-9FE4-66FDE8E1C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What is the effect of the Right to Buy policy on local crime rates? </a:t>
            </a:r>
          </a:p>
          <a:p>
            <a:r>
              <a:rPr lang="en-US" sz="2800" dirty="0"/>
              <a:t>What the effect of homeownership on crime?</a:t>
            </a:r>
          </a:p>
          <a:p>
            <a:r>
              <a:rPr lang="en-US" sz="2800" dirty="0"/>
              <a:t>What is the effect of gentrification on crime?</a:t>
            </a:r>
          </a:p>
        </p:txBody>
      </p:sp>
    </p:spTree>
    <p:extLst>
      <p:ext uri="{BB962C8B-B14F-4D97-AF65-F5344CB8AC3E}">
        <p14:creationId xmlns:p14="http://schemas.microsoft.com/office/powerpoint/2010/main" val="54307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C48BBD-1DAF-5E4F-99CB-40A4FF312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Identification Strategy (Short-run estimates)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F767B99-9330-AE48-8CCC-CEE53D8F7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40000" lnSpcReduction="20000"/>
          </a:bodyPr>
          <a:lstStyle/>
          <a:p>
            <a:r>
              <a:rPr lang="en-US" sz="4500" dirty="0"/>
              <a:t>Rely on average tenure in public housing in the PFA at onset of program. </a:t>
            </a:r>
          </a:p>
          <a:p>
            <a:pPr lvl="1"/>
            <a:r>
              <a:rPr lang="en-US" sz="4000" dirty="0"/>
              <a:t>Baseline tenure can’t be gamed, but it may capture other relevant community features. </a:t>
            </a:r>
            <a:r>
              <a:rPr lang="en-US" sz="4000" dirty="0" smtClean="0"/>
              <a:t>(Resident </a:t>
            </a:r>
            <a:r>
              <a:rPr lang="en-US" sz="4000" dirty="0"/>
              <a:t>SES? </a:t>
            </a:r>
            <a:r>
              <a:rPr lang="en-US" sz="4000" dirty="0" err="1"/>
              <a:t>Popn</a:t>
            </a:r>
            <a:r>
              <a:rPr lang="en-US" sz="4000" dirty="0"/>
              <a:t> size/density? Social capital?)</a:t>
            </a:r>
          </a:p>
          <a:p>
            <a:pPr lvl="1"/>
            <a:r>
              <a:rPr lang="en-US" sz="4000" dirty="0"/>
              <a:t>Other controls for SES*post (baseline crime/population/%immigrant)?</a:t>
            </a:r>
          </a:p>
          <a:p>
            <a:pPr lvl="1"/>
            <a:r>
              <a:rPr lang="en-US" sz="4000" dirty="0"/>
              <a:t>Why not specify initial tenure as thresholds to match eligibility rules? </a:t>
            </a:r>
          </a:p>
          <a:p>
            <a:pPr lvl="1"/>
            <a:r>
              <a:rPr lang="en-US" sz="4000" dirty="0"/>
              <a:t>Interact  length of tenure with # baseline public housing units to capture intensity of treatment? </a:t>
            </a:r>
          </a:p>
          <a:p>
            <a:r>
              <a:rPr lang="en-US" sz="4500" dirty="0"/>
              <a:t>Directly </a:t>
            </a:r>
            <a:r>
              <a:rPr lang="en-US" sz="4500" dirty="0" smtClean="0"/>
              <a:t>test </a:t>
            </a:r>
            <a:r>
              <a:rPr lang="en-US" sz="4500" dirty="0"/>
              <a:t>correlation btw tenure length in 1980 and sales in 1980-1992.</a:t>
            </a:r>
          </a:p>
          <a:p>
            <a:r>
              <a:rPr lang="en-US" sz="4500" dirty="0"/>
              <a:t>Explore shorter-run impacts, which are more exogenous.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36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Figure 2. Right to-Buy and Other Sales of Public Housing in England, 1980-81 to 2013-14 </a:t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7183" b="1718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559025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AB14A28-BA6A-6A46-AED4-D80CC27CB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Identification Strategy (Long-run estimates)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CD366F-4B64-FB45-96AE-894794753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Different unit of analysis and different empirical approach</a:t>
            </a:r>
          </a:p>
          <a:p>
            <a:r>
              <a:rPr lang="en-US" dirty="0"/>
              <a:t>Why use variation in public housing stock as instrument for long-run estimates vs ITT estimate of length of tenure in short-run estimates?</a:t>
            </a:r>
          </a:p>
          <a:p>
            <a:pPr lvl="1"/>
            <a:r>
              <a:rPr lang="en-US" dirty="0"/>
              <a:t>Is long-run question about impact of change in homeownership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If so, instrument for homeownership change.</a:t>
            </a:r>
            <a:endParaRPr lang="en-US" dirty="0"/>
          </a:p>
          <a:p>
            <a:r>
              <a:rPr lang="en-US" dirty="0"/>
              <a:t>Exclusion restriction: </a:t>
            </a:r>
          </a:p>
          <a:p>
            <a:pPr lvl="1"/>
            <a:r>
              <a:rPr lang="en-US" dirty="0"/>
              <a:t>Size of PH stock in 1980 may be correlated with other unmeasured attributes of the Local Authority.</a:t>
            </a:r>
          </a:p>
        </p:txBody>
      </p:sp>
    </p:spTree>
    <p:extLst>
      <p:ext uri="{BB962C8B-B14F-4D97-AF65-F5344CB8AC3E}">
        <p14:creationId xmlns:p14="http://schemas.microsoft.com/office/powerpoint/2010/main" val="189956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D42E77-1B20-F84A-AA2E-100018397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Magnitude of </a:t>
            </a:r>
            <a:r>
              <a:rPr lang="en-US" sz="2900" dirty="0"/>
              <a:t>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83BAC11-6319-914A-8710-BDF0C94F3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Clarify </a:t>
            </a:r>
            <a:r>
              <a:rPr lang="en-US" sz="2800" dirty="0" smtClean="0"/>
              <a:t>magnitude of estimates in terms of crime reduction.</a:t>
            </a:r>
          </a:p>
          <a:p>
            <a:r>
              <a:rPr lang="en-US" sz="2800" dirty="0" smtClean="0"/>
              <a:t>Estimates </a:t>
            </a:r>
            <a:r>
              <a:rPr lang="en-US" sz="2800" dirty="0"/>
              <a:t>show impacts on % change in crime </a:t>
            </a:r>
            <a:r>
              <a:rPr lang="en-US" sz="2800" i="1" dirty="0" smtClean="0"/>
              <a:t>rate </a:t>
            </a:r>
            <a:r>
              <a:rPr lang="en-US" sz="2800" dirty="0" smtClean="0"/>
              <a:t>rather than change in crime</a:t>
            </a:r>
            <a:r>
              <a:rPr lang="en-US" sz="2800" dirty="0" smtClean="0"/>
              <a:t>.</a:t>
            </a:r>
            <a:endParaRPr lang="en-US" sz="2800" dirty="0"/>
          </a:p>
          <a:p>
            <a:pPr lvl="1"/>
            <a:r>
              <a:rPr lang="en-US" sz="2400" dirty="0"/>
              <a:t>Magnitude = 10 percent increase in eligibility reduces </a:t>
            </a:r>
            <a:r>
              <a:rPr lang="en-US" sz="2400" i="1" dirty="0"/>
              <a:t>number </a:t>
            </a:r>
            <a:r>
              <a:rPr lang="en-US" sz="2400" dirty="0"/>
              <a:t>of property crimes by .01 percent</a:t>
            </a:r>
          </a:p>
        </p:txBody>
      </p:sp>
    </p:spTree>
    <p:extLst>
      <p:ext uri="{BB962C8B-B14F-4D97-AF65-F5344CB8AC3E}">
        <p14:creationId xmlns:p14="http://schemas.microsoft.com/office/powerpoint/2010/main" val="33897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00D2F6-A6FE-A349-840C-D5EE09264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/>
              <a:t>Mechanisms?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790CD34-E8D3-5645-8663-87861E35F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sz="2400" dirty="0"/>
              <a:t>Behavioral change from boost in homeownership </a:t>
            </a:r>
            <a:r>
              <a:rPr lang="en-US" sz="2400" dirty="0" smtClean="0"/>
              <a:t>rate</a:t>
            </a:r>
            <a:endParaRPr lang="en-US" sz="2400" dirty="0"/>
          </a:p>
          <a:p>
            <a:pPr lvl="1" fontAlgn="base"/>
            <a:r>
              <a:rPr lang="en-US" sz="2000" dirty="0"/>
              <a:t>Yet no community effects?</a:t>
            </a:r>
          </a:p>
          <a:p>
            <a:pPr fontAlgn="base"/>
            <a:r>
              <a:rPr lang="en-US" sz="2400" dirty="0" smtClean="0"/>
              <a:t>Change from transferring from public to private ownership</a:t>
            </a:r>
          </a:p>
          <a:p>
            <a:pPr fontAlgn="base"/>
            <a:r>
              <a:rPr lang="en-US" sz="2400" dirty="0" smtClean="0"/>
              <a:t>Composition </a:t>
            </a:r>
            <a:r>
              <a:rPr lang="en-US" sz="2400" dirty="0"/>
              <a:t>shifts: selective retention (program meant retention of higher-income households who would have left development) </a:t>
            </a:r>
          </a:p>
          <a:p>
            <a:pPr lvl="1" fontAlgn="base"/>
            <a:r>
              <a:rPr lang="en-US" sz="2000" dirty="0"/>
              <a:t>Test for changes in resident characteristics? More income mixing?</a:t>
            </a:r>
          </a:p>
          <a:p>
            <a:pPr fontAlgn="base"/>
            <a:r>
              <a:rPr lang="en-US" sz="2400" dirty="0"/>
              <a:t>Did changes in management of rental units accompany sales? </a:t>
            </a:r>
          </a:p>
          <a:p>
            <a:pPr fontAlgn="base"/>
            <a:r>
              <a:rPr lang="en-US" sz="2400" dirty="0"/>
              <a:t>Did purchases invite other community investments?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5F2AB21-2EE4-0141-ACEB-1EB9F39CC5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DC541E-31BD-0B48-B35E-C841C62CDE8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31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6771DE-1BE3-3645-906B-EAB8B5976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/>
              <a:t>Generalizability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8F1E157-4679-954D-8677-0A3565DF4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Incomes of public housing residents higher in UK than in US</a:t>
            </a:r>
          </a:p>
          <a:p>
            <a:pPr lvl="1"/>
            <a:r>
              <a:rPr lang="en-US" sz="2600" dirty="0"/>
              <a:t>In other countries, public housing residents may not have savings/incomes to maintain properties</a:t>
            </a:r>
          </a:p>
          <a:p>
            <a:r>
              <a:rPr lang="en-US" sz="2800" dirty="0"/>
              <a:t>Would general increases in homeownership generate the same crime reductions?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894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14145</TotalTime>
  <Words>779</Words>
  <Application>Microsoft Macintosh PowerPoint</Application>
  <PresentationFormat>On-screen Show (4:3)</PresentationFormat>
  <Paragraphs>81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Comments on “Does Homeownership Reduce Crime? A Radical Housing Reform in Britain.”</vt:lpstr>
      <vt:lpstr>Summary</vt:lpstr>
      <vt:lpstr>Framing: What is the Key Research Question?</vt:lpstr>
      <vt:lpstr>Identification Strategy (Short-run estimates)</vt:lpstr>
      <vt:lpstr>Figure 2. Right to-Buy and Other Sales of Public Housing in England, 1980-81 to 2013-14  </vt:lpstr>
      <vt:lpstr>Identification Strategy (Long-run estimates)</vt:lpstr>
      <vt:lpstr>Magnitude of Effects</vt:lpstr>
      <vt:lpstr>Mechanisms?</vt:lpstr>
      <vt:lpstr>Generalizability</vt:lpstr>
      <vt:lpstr>PowerPoint Presentation</vt:lpstr>
    </vt:vector>
  </TitlesOfParts>
  <Company>NYU School of Law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Shannon Moriarty</dc:creator>
  <cp:lastModifiedBy>Ingrid Ellen</cp:lastModifiedBy>
  <cp:revision>157</cp:revision>
  <cp:lastPrinted>2019-12-02T14:39:09Z</cp:lastPrinted>
  <dcterms:created xsi:type="dcterms:W3CDTF">2014-10-15T19:09:08Z</dcterms:created>
  <dcterms:modified xsi:type="dcterms:W3CDTF">2020-07-17T16:18:17Z</dcterms:modified>
</cp:coreProperties>
</file>