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2" r:id="rId1"/>
  </p:sldMasterIdLst>
  <p:notesMasterIdLst>
    <p:notesMasterId r:id="rId13"/>
  </p:notesMasterIdLst>
  <p:sldIdLst>
    <p:sldId id="256" r:id="rId2"/>
    <p:sldId id="268" r:id="rId3"/>
    <p:sldId id="258" r:id="rId4"/>
    <p:sldId id="261" r:id="rId5"/>
    <p:sldId id="259" r:id="rId6"/>
    <p:sldId id="257" r:id="rId7"/>
    <p:sldId id="262" r:id="rId8"/>
    <p:sldId id="267" r:id="rId9"/>
    <p:sldId id="263" r:id="rId10"/>
    <p:sldId id="270" r:id="rId11"/>
    <p:sldId id="26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62"/>
    <p:restoredTop sz="94575"/>
  </p:normalViewPr>
  <p:slideViewPr>
    <p:cSldViewPr snapToGrid="0" snapToObjects="1">
      <p:cViewPr varScale="1">
        <p:scale>
          <a:sx n="112" d="100"/>
          <a:sy n="112" d="100"/>
        </p:scale>
        <p:origin x="216" y="5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4332E9E-D131-4CA6-8D3D-DFE4F8A35A54}" type="doc">
      <dgm:prSet loTypeId="urn:microsoft.com/office/officeart/2016/7/layout/LinearBlockProcessNumbered" loCatId="process" qsTypeId="urn:microsoft.com/office/officeart/2005/8/quickstyle/simple4" qsCatId="simple" csTypeId="urn:microsoft.com/office/officeart/2005/8/colors/colorful1" csCatId="colorful" phldr="1"/>
      <dgm:spPr/>
      <dgm:t>
        <a:bodyPr/>
        <a:lstStyle/>
        <a:p>
          <a:endParaRPr lang="en-US"/>
        </a:p>
      </dgm:t>
    </dgm:pt>
    <dgm:pt modelId="{05FB94E1-FEE6-444D-A21B-F049FE50C519}">
      <dgm:prSet custT="1"/>
      <dgm:spPr/>
      <dgm:t>
        <a:bodyPr/>
        <a:lstStyle/>
        <a:p>
          <a:r>
            <a:rPr lang="en-US" sz="3200" dirty="0"/>
            <a:t>First/Second paper in this area in 40 years</a:t>
          </a:r>
        </a:p>
      </dgm:t>
    </dgm:pt>
    <dgm:pt modelId="{21C0AB63-7F30-4855-80CC-FFEC7BC7F6F8}" type="parTrans" cxnId="{96408C87-D356-4158-8E1D-9B4176807E49}">
      <dgm:prSet/>
      <dgm:spPr/>
      <dgm:t>
        <a:bodyPr/>
        <a:lstStyle/>
        <a:p>
          <a:endParaRPr lang="en-US"/>
        </a:p>
      </dgm:t>
    </dgm:pt>
    <dgm:pt modelId="{CE695919-53F5-4E04-AFAB-EC93AADAF445}" type="sibTrans" cxnId="{96408C87-D356-4158-8E1D-9B4176807E49}">
      <dgm:prSet phldrT="01" phldr="0"/>
      <dgm:spPr/>
      <dgm:t>
        <a:bodyPr/>
        <a:lstStyle/>
        <a:p>
          <a:r>
            <a:rPr lang="en-US"/>
            <a:t>01</a:t>
          </a:r>
          <a:endParaRPr lang="en-US" dirty="0"/>
        </a:p>
      </dgm:t>
    </dgm:pt>
    <dgm:pt modelId="{92159938-133F-4D0E-8604-A7487B9D8791}">
      <dgm:prSet/>
      <dgm:spPr/>
      <dgm:t>
        <a:bodyPr/>
        <a:lstStyle/>
        <a:p>
          <a:r>
            <a:rPr lang="en-US"/>
            <a:t>Framing the debate</a:t>
          </a:r>
        </a:p>
      </dgm:t>
    </dgm:pt>
    <dgm:pt modelId="{1CED7AE2-CE81-4CA6-8A8B-BA991F10A0F8}" type="parTrans" cxnId="{ACE3D944-8262-48F6-BF12-C8B0227793CF}">
      <dgm:prSet/>
      <dgm:spPr/>
      <dgm:t>
        <a:bodyPr/>
        <a:lstStyle/>
        <a:p>
          <a:endParaRPr lang="en-US"/>
        </a:p>
      </dgm:t>
    </dgm:pt>
    <dgm:pt modelId="{A6DD2E33-F252-42B4-9E7F-E754E5D33F41}" type="sibTrans" cxnId="{ACE3D944-8262-48F6-BF12-C8B0227793CF}">
      <dgm:prSet phldrT="02" phldr="0"/>
      <dgm:spPr/>
      <dgm:t>
        <a:bodyPr/>
        <a:lstStyle/>
        <a:p>
          <a:r>
            <a:rPr lang="en-US"/>
            <a:t>02</a:t>
          </a:r>
        </a:p>
      </dgm:t>
    </dgm:pt>
    <dgm:pt modelId="{EE126F01-D150-4A2E-AEF8-D1C4CB3FC01D}">
      <dgm:prSet/>
      <dgm:spPr/>
      <dgm:t>
        <a:bodyPr/>
        <a:lstStyle/>
        <a:p>
          <a:r>
            <a:rPr lang="en-US"/>
            <a:t>Moving from here</a:t>
          </a:r>
        </a:p>
      </dgm:t>
    </dgm:pt>
    <dgm:pt modelId="{57910D30-58B7-46B4-B7C7-B009CA76CF4B}" type="parTrans" cxnId="{9601D0F3-3288-4E8F-92CD-B62C3F0CF2F9}">
      <dgm:prSet/>
      <dgm:spPr/>
      <dgm:t>
        <a:bodyPr/>
        <a:lstStyle/>
        <a:p>
          <a:endParaRPr lang="en-US"/>
        </a:p>
      </dgm:t>
    </dgm:pt>
    <dgm:pt modelId="{F221786D-6EE2-45F3-A7B4-0C8332F32B4E}" type="sibTrans" cxnId="{9601D0F3-3288-4E8F-92CD-B62C3F0CF2F9}">
      <dgm:prSet phldrT="03" phldr="0"/>
      <dgm:spPr/>
      <dgm:t>
        <a:bodyPr/>
        <a:lstStyle/>
        <a:p>
          <a:r>
            <a:rPr lang="en-US"/>
            <a:t>03</a:t>
          </a:r>
        </a:p>
      </dgm:t>
    </dgm:pt>
    <dgm:pt modelId="{D708C3CA-20EE-B744-AC93-C4C19A51D7FB}" type="pres">
      <dgm:prSet presAssocID="{74332E9E-D131-4CA6-8D3D-DFE4F8A35A54}" presName="Name0" presStyleCnt="0">
        <dgm:presLayoutVars>
          <dgm:animLvl val="lvl"/>
          <dgm:resizeHandles val="exact"/>
        </dgm:presLayoutVars>
      </dgm:prSet>
      <dgm:spPr/>
    </dgm:pt>
    <dgm:pt modelId="{09E669A4-7398-0A40-9F6E-AB068AE65CBF}" type="pres">
      <dgm:prSet presAssocID="{05FB94E1-FEE6-444D-A21B-F049FE50C519}" presName="compositeNode" presStyleCnt="0">
        <dgm:presLayoutVars>
          <dgm:bulletEnabled val="1"/>
        </dgm:presLayoutVars>
      </dgm:prSet>
      <dgm:spPr/>
    </dgm:pt>
    <dgm:pt modelId="{41340220-A78F-854C-863B-58C0C7123CB7}" type="pres">
      <dgm:prSet presAssocID="{05FB94E1-FEE6-444D-A21B-F049FE50C519}" presName="bgRect" presStyleLbl="alignNode1" presStyleIdx="0" presStyleCnt="3"/>
      <dgm:spPr/>
    </dgm:pt>
    <dgm:pt modelId="{51C445BD-AF94-5E4A-8A04-B848E28A7335}" type="pres">
      <dgm:prSet presAssocID="{CE695919-53F5-4E04-AFAB-EC93AADAF445}" presName="sibTransNodeRect" presStyleLbl="alignNode1" presStyleIdx="0" presStyleCnt="3">
        <dgm:presLayoutVars>
          <dgm:chMax val="0"/>
          <dgm:bulletEnabled val="1"/>
        </dgm:presLayoutVars>
      </dgm:prSet>
      <dgm:spPr/>
    </dgm:pt>
    <dgm:pt modelId="{C0C50E7D-4D91-2E45-9622-B58564456AF1}" type="pres">
      <dgm:prSet presAssocID="{05FB94E1-FEE6-444D-A21B-F049FE50C519}" presName="nodeRect" presStyleLbl="alignNode1" presStyleIdx="0" presStyleCnt="3">
        <dgm:presLayoutVars>
          <dgm:bulletEnabled val="1"/>
        </dgm:presLayoutVars>
      </dgm:prSet>
      <dgm:spPr/>
    </dgm:pt>
    <dgm:pt modelId="{38DF499C-509C-F348-841F-24A2801D480F}" type="pres">
      <dgm:prSet presAssocID="{CE695919-53F5-4E04-AFAB-EC93AADAF445}" presName="sibTrans" presStyleCnt="0"/>
      <dgm:spPr/>
    </dgm:pt>
    <dgm:pt modelId="{0F04E479-56AF-7148-8982-871B6ADF3435}" type="pres">
      <dgm:prSet presAssocID="{92159938-133F-4D0E-8604-A7487B9D8791}" presName="compositeNode" presStyleCnt="0">
        <dgm:presLayoutVars>
          <dgm:bulletEnabled val="1"/>
        </dgm:presLayoutVars>
      </dgm:prSet>
      <dgm:spPr/>
    </dgm:pt>
    <dgm:pt modelId="{A0B4CC6E-F4C1-F344-A82B-F672C85C24AB}" type="pres">
      <dgm:prSet presAssocID="{92159938-133F-4D0E-8604-A7487B9D8791}" presName="bgRect" presStyleLbl="alignNode1" presStyleIdx="1" presStyleCnt="3"/>
      <dgm:spPr/>
    </dgm:pt>
    <dgm:pt modelId="{ACBD52E3-A14A-1A45-87EB-6A3489027AE6}" type="pres">
      <dgm:prSet presAssocID="{A6DD2E33-F252-42B4-9E7F-E754E5D33F41}" presName="sibTransNodeRect" presStyleLbl="alignNode1" presStyleIdx="1" presStyleCnt="3">
        <dgm:presLayoutVars>
          <dgm:chMax val="0"/>
          <dgm:bulletEnabled val="1"/>
        </dgm:presLayoutVars>
      </dgm:prSet>
      <dgm:spPr/>
    </dgm:pt>
    <dgm:pt modelId="{B94C868D-2ED7-6140-A8B1-399775619F47}" type="pres">
      <dgm:prSet presAssocID="{92159938-133F-4D0E-8604-A7487B9D8791}" presName="nodeRect" presStyleLbl="alignNode1" presStyleIdx="1" presStyleCnt="3">
        <dgm:presLayoutVars>
          <dgm:bulletEnabled val="1"/>
        </dgm:presLayoutVars>
      </dgm:prSet>
      <dgm:spPr/>
    </dgm:pt>
    <dgm:pt modelId="{CAC2ACAE-1771-5A49-9CCA-94F04B44F3E5}" type="pres">
      <dgm:prSet presAssocID="{A6DD2E33-F252-42B4-9E7F-E754E5D33F41}" presName="sibTrans" presStyleCnt="0"/>
      <dgm:spPr/>
    </dgm:pt>
    <dgm:pt modelId="{E49E0A82-7801-D541-AC8A-96652334B99D}" type="pres">
      <dgm:prSet presAssocID="{EE126F01-D150-4A2E-AEF8-D1C4CB3FC01D}" presName="compositeNode" presStyleCnt="0">
        <dgm:presLayoutVars>
          <dgm:bulletEnabled val="1"/>
        </dgm:presLayoutVars>
      </dgm:prSet>
      <dgm:spPr/>
    </dgm:pt>
    <dgm:pt modelId="{448CAFB2-B2DA-0842-931B-B04355ACF2E7}" type="pres">
      <dgm:prSet presAssocID="{EE126F01-D150-4A2E-AEF8-D1C4CB3FC01D}" presName="bgRect" presStyleLbl="alignNode1" presStyleIdx="2" presStyleCnt="3"/>
      <dgm:spPr/>
    </dgm:pt>
    <dgm:pt modelId="{93604CD7-12E2-2845-99C6-CE2C33BA0220}" type="pres">
      <dgm:prSet presAssocID="{F221786D-6EE2-45F3-A7B4-0C8332F32B4E}" presName="sibTransNodeRect" presStyleLbl="alignNode1" presStyleIdx="2" presStyleCnt="3">
        <dgm:presLayoutVars>
          <dgm:chMax val="0"/>
          <dgm:bulletEnabled val="1"/>
        </dgm:presLayoutVars>
      </dgm:prSet>
      <dgm:spPr/>
    </dgm:pt>
    <dgm:pt modelId="{0B83244F-6855-004F-AE6C-6845F0D54EA4}" type="pres">
      <dgm:prSet presAssocID="{EE126F01-D150-4A2E-AEF8-D1C4CB3FC01D}" presName="nodeRect" presStyleLbl="alignNode1" presStyleIdx="2" presStyleCnt="3">
        <dgm:presLayoutVars>
          <dgm:bulletEnabled val="1"/>
        </dgm:presLayoutVars>
      </dgm:prSet>
      <dgm:spPr/>
    </dgm:pt>
  </dgm:ptLst>
  <dgm:cxnLst>
    <dgm:cxn modelId="{4C136A04-A310-8E42-971E-5A3778F4D50E}" type="presOf" srcId="{92159938-133F-4D0E-8604-A7487B9D8791}" destId="{B94C868D-2ED7-6140-A8B1-399775619F47}" srcOrd="1" destOrd="0" presId="urn:microsoft.com/office/officeart/2016/7/layout/LinearBlockProcessNumbered"/>
    <dgm:cxn modelId="{92968535-EFE9-274C-BA38-63CBB5A6197A}" type="presOf" srcId="{EE126F01-D150-4A2E-AEF8-D1C4CB3FC01D}" destId="{448CAFB2-B2DA-0842-931B-B04355ACF2E7}" srcOrd="0" destOrd="0" presId="urn:microsoft.com/office/officeart/2016/7/layout/LinearBlockProcessNumbered"/>
    <dgm:cxn modelId="{8089273C-ACCC-954C-9C8F-C4CA31D3E4ED}" type="presOf" srcId="{EE126F01-D150-4A2E-AEF8-D1C4CB3FC01D}" destId="{0B83244F-6855-004F-AE6C-6845F0D54EA4}" srcOrd="1" destOrd="0" presId="urn:microsoft.com/office/officeart/2016/7/layout/LinearBlockProcessNumbered"/>
    <dgm:cxn modelId="{ACE3D944-8262-48F6-BF12-C8B0227793CF}" srcId="{74332E9E-D131-4CA6-8D3D-DFE4F8A35A54}" destId="{92159938-133F-4D0E-8604-A7487B9D8791}" srcOrd="1" destOrd="0" parTransId="{1CED7AE2-CE81-4CA6-8A8B-BA991F10A0F8}" sibTransId="{A6DD2E33-F252-42B4-9E7F-E754E5D33F41}"/>
    <dgm:cxn modelId="{3459E356-F419-E348-868C-CD7D9F5C1DB2}" type="presOf" srcId="{05FB94E1-FEE6-444D-A21B-F049FE50C519}" destId="{41340220-A78F-854C-863B-58C0C7123CB7}" srcOrd="0" destOrd="0" presId="urn:microsoft.com/office/officeart/2016/7/layout/LinearBlockProcessNumbered"/>
    <dgm:cxn modelId="{96408C87-D356-4158-8E1D-9B4176807E49}" srcId="{74332E9E-D131-4CA6-8D3D-DFE4F8A35A54}" destId="{05FB94E1-FEE6-444D-A21B-F049FE50C519}" srcOrd="0" destOrd="0" parTransId="{21C0AB63-7F30-4855-80CC-FFEC7BC7F6F8}" sibTransId="{CE695919-53F5-4E04-AFAB-EC93AADAF445}"/>
    <dgm:cxn modelId="{70EA28A7-69E8-DA49-8CF2-69A3A98DFF49}" type="presOf" srcId="{92159938-133F-4D0E-8604-A7487B9D8791}" destId="{A0B4CC6E-F4C1-F344-A82B-F672C85C24AB}" srcOrd="0" destOrd="0" presId="urn:microsoft.com/office/officeart/2016/7/layout/LinearBlockProcessNumbered"/>
    <dgm:cxn modelId="{36E187B7-0896-074E-B646-548C870AFA3D}" type="presOf" srcId="{A6DD2E33-F252-42B4-9E7F-E754E5D33F41}" destId="{ACBD52E3-A14A-1A45-87EB-6A3489027AE6}" srcOrd="0" destOrd="0" presId="urn:microsoft.com/office/officeart/2016/7/layout/LinearBlockProcessNumbered"/>
    <dgm:cxn modelId="{61EC29BF-C80C-7C41-B050-36B63A1D743B}" type="presOf" srcId="{05FB94E1-FEE6-444D-A21B-F049FE50C519}" destId="{C0C50E7D-4D91-2E45-9622-B58564456AF1}" srcOrd="1" destOrd="0" presId="urn:microsoft.com/office/officeart/2016/7/layout/LinearBlockProcessNumbered"/>
    <dgm:cxn modelId="{82D183C2-3633-4340-BA14-7DCD44668837}" type="presOf" srcId="{F221786D-6EE2-45F3-A7B4-0C8332F32B4E}" destId="{93604CD7-12E2-2845-99C6-CE2C33BA0220}" srcOrd="0" destOrd="0" presId="urn:microsoft.com/office/officeart/2016/7/layout/LinearBlockProcessNumbered"/>
    <dgm:cxn modelId="{934ECAC7-DC80-1B43-AEBC-C7ACFC75984F}" type="presOf" srcId="{CE695919-53F5-4E04-AFAB-EC93AADAF445}" destId="{51C445BD-AF94-5E4A-8A04-B848E28A7335}" srcOrd="0" destOrd="0" presId="urn:microsoft.com/office/officeart/2016/7/layout/LinearBlockProcessNumbered"/>
    <dgm:cxn modelId="{E29A2EDD-38D2-EA43-BC27-899CA72E3082}" type="presOf" srcId="{74332E9E-D131-4CA6-8D3D-DFE4F8A35A54}" destId="{D708C3CA-20EE-B744-AC93-C4C19A51D7FB}" srcOrd="0" destOrd="0" presId="urn:microsoft.com/office/officeart/2016/7/layout/LinearBlockProcessNumbered"/>
    <dgm:cxn modelId="{9601D0F3-3288-4E8F-92CD-B62C3F0CF2F9}" srcId="{74332E9E-D131-4CA6-8D3D-DFE4F8A35A54}" destId="{EE126F01-D150-4A2E-AEF8-D1C4CB3FC01D}" srcOrd="2" destOrd="0" parTransId="{57910D30-58B7-46B4-B7C7-B009CA76CF4B}" sibTransId="{F221786D-6EE2-45F3-A7B4-0C8332F32B4E}"/>
    <dgm:cxn modelId="{F39645F1-3E33-E147-AC66-C55C1979F190}" type="presParOf" srcId="{D708C3CA-20EE-B744-AC93-C4C19A51D7FB}" destId="{09E669A4-7398-0A40-9F6E-AB068AE65CBF}" srcOrd="0" destOrd="0" presId="urn:microsoft.com/office/officeart/2016/7/layout/LinearBlockProcessNumbered"/>
    <dgm:cxn modelId="{5FB54A1E-E127-2046-9091-1D7B96F02E66}" type="presParOf" srcId="{09E669A4-7398-0A40-9F6E-AB068AE65CBF}" destId="{41340220-A78F-854C-863B-58C0C7123CB7}" srcOrd="0" destOrd="0" presId="urn:microsoft.com/office/officeart/2016/7/layout/LinearBlockProcessNumbered"/>
    <dgm:cxn modelId="{BE039060-CA8A-3045-8081-BA9E40BB36E2}" type="presParOf" srcId="{09E669A4-7398-0A40-9F6E-AB068AE65CBF}" destId="{51C445BD-AF94-5E4A-8A04-B848E28A7335}" srcOrd="1" destOrd="0" presId="urn:microsoft.com/office/officeart/2016/7/layout/LinearBlockProcessNumbered"/>
    <dgm:cxn modelId="{951ABF7F-EF3F-3D4F-AEAA-0C7DA0472163}" type="presParOf" srcId="{09E669A4-7398-0A40-9F6E-AB068AE65CBF}" destId="{C0C50E7D-4D91-2E45-9622-B58564456AF1}" srcOrd="2" destOrd="0" presId="urn:microsoft.com/office/officeart/2016/7/layout/LinearBlockProcessNumbered"/>
    <dgm:cxn modelId="{2B7DF688-A59B-914A-951E-240BA556F622}" type="presParOf" srcId="{D708C3CA-20EE-B744-AC93-C4C19A51D7FB}" destId="{38DF499C-509C-F348-841F-24A2801D480F}" srcOrd="1" destOrd="0" presId="urn:microsoft.com/office/officeart/2016/7/layout/LinearBlockProcessNumbered"/>
    <dgm:cxn modelId="{92A98F82-0C1A-EA45-9EEF-8A1259F9D98D}" type="presParOf" srcId="{D708C3CA-20EE-B744-AC93-C4C19A51D7FB}" destId="{0F04E479-56AF-7148-8982-871B6ADF3435}" srcOrd="2" destOrd="0" presId="urn:microsoft.com/office/officeart/2016/7/layout/LinearBlockProcessNumbered"/>
    <dgm:cxn modelId="{5658B056-22F0-1E4C-AE83-613EF3ADF85B}" type="presParOf" srcId="{0F04E479-56AF-7148-8982-871B6ADF3435}" destId="{A0B4CC6E-F4C1-F344-A82B-F672C85C24AB}" srcOrd="0" destOrd="0" presId="urn:microsoft.com/office/officeart/2016/7/layout/LinearBlockProcessNumbered"/>
    <dgm:cxn modelId="{DBBFE2C6-C686-2746-850B-BFE5A5F6D337}" type="presParOf" srcId="{0F04E479-56AF-7148-8982-871B6ADF3435}" destId="{ACBD52E3-A14A-1A45-87EB-6A3489027AE6}" srcOrd="1" destOrd="0" presId="urn:microsoft.com/office/officeart/2016/7/layout/LinearBlockProcessNumbered"/>
    <dgm:cxn modelId="{D0EFA2F9-51A1-7243-B535-F7EBB5FFD1C4}" type="presParOf" srcId="{0F04E479-56AF-7148-8982-871B6ADF3435}" destId="{B94C868D-2ED7-6140-A8B1-399775619F47}" srcOrd="2" destOrd="0" presId="urn:microsoft.com/office/officeart/2016/7/layout/LinearBlockProcessNumbered"/>
    <dgm:cxn modelId="{FB3BDD70-0A4F-A846-A5B0-9146FC88DAB0}" type="presParOf" srcId="{D708C3CA-20EE-B744-AC93-C4C19A51D7FB}" destId="{CAC2ACAE-1771-5A49-9CCA-94F04B44F3E5}" srcOrd="3" destOrd="0" presId="urn:microsoft.com/office/officeart/2016/7/layout/LinearBlockProcessNumbered"/>
    <dgm:cxn modelId="{ED9393F5-A22C-E64B-B58A-2E4A89B21C6D}" type="presParOf" srcId="{D708C3CA-20EE-B744-AC93-C4C19A51D7FB}" destId="{E49E0A82-7801-D541-AC8A-96652334B99D}" srcOrd="4" destOrd="0" presId="urn:microsoft.com/office/officeart/2016/7/layout/LinearBlockProcessNumbered"/>
    <dgm:cxn modelId="{CF11EDE4-98B7-764A-9458-F5BCA40B223F}" type="presParOf" srcId="{E49E0A82-7801-D541-AC8A-96652334B99D}" destId="{448CAFB2-B2DA-0842-931B-B04355ACF2E7}" srcOrd="0" destOrd="0" presId="urn:microsoft.com/office/officeart/2016/7/layout/LinearBlockProcessNumbered"/>
    <dgm:cxn modelId="{B2A371BA-BF1E-2240-A614-2911339B76D4}" type="presParOf" srcId="{E49E0A82-7801-D541-AC8A-96652334B99D}" destId="{93604CD7-12E2-2845-99C6-CE2C33BA0220}" srcOrd="1" destOrd="0" presId="urn:microsoft.com/office/officeart/2016/7/layout/LinearBlockProcessNumbered"/>
    <dgm:cxn modelId="{AC9328BD-4CFE-AA49-A409-79061C0BE91E}" type="presParOf" srcId="{E49E0A82-7801-D541-AC8A-96652334B99D}" destId="{0B83244F-6855-004F-AE6C-6845F0D54EA4}" srcOrd="2" destOrd="0" presId="urn:microsoft.com/office/officeart/2016/7/layout/LinearBlockProcessNumbered"/>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B0C469-C823-4451-B2E6-1B2E001131BF}"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A8961C4E-7EC5-4197-8E97-087DFAD8BF2B}">
      <dgm:prSet/>
      <dgm:spPr/>
      <dgm:t>
        <a:bodyPr/>
        <a:lstStyle/>
        <a:p>
          <a:r>
            <a:rPr lang="en-US" dirty="0"/>
            <a:t>NOT SO FAST:</a:t>
          </a:r>
        </a:p>
      </dgm:t>
    </dgm:pt>
    <dgm:pt modelId="{6FE5540B-1C9F-470D-B583-5F581153B333}" type="parTrans" cxnId="{3E65A191-AFBB-4842-AB64-642DBF845E30}">
      <dgm:prSet/>
      <dgm:spPr/>
      <dgm:t>
        <a:bodyPr/>
        <a:lstStyle/>
        <a:p>
          <a:endParaRPr lang="en-US"/>
        </a:p>
      </dgm:t>
    </dgm:pt>
    <dgm:pt modelId="{F2F234F1-C8B9-49F3-B0BA-856606E68042}" type="sibTrans" cxnId="{3E65A191-AFBB-4842-AB64-642DBF845E30}">
      <dgm:prSet/>
      <dgm:spPr/>
      <dgm:t>
        <a:bodyPr/>
        <a:lstStyle/>
        <a:p>
          <a:endParaRPr lang="en-US"/>
        </a:p>
      </dgm:t>
    </dgm:pt>
    <dgm:pt modelId="{CE28573D-6630-4F7F-8805-517BD8535C66}">
      <dgm:prSet/>
      <dgm:spPr/>
      <dgm:t>
        <a:bodyPr/>
        <a:lstStyle/>
        <a:p>
          <a:r>
            <a:rPr lang="en-US"/>
            <a:t>“The best evidence about the marginal effectiveness of rapid response comes from two studies conducted in the late 1970s (Kansas City Police Department, 1977; Spelman and Brown, 1981).” </a:t>
          </a:r>
        </a:p>
      </dgm:t>
    </dgm:pt>
    <dgm:pt modelId="{E0061E65-E1C4-4D3A-A24A-368D7BB37222}" type="parTrans" cxnId="{18CAF77F-4131-4068-9685-7A5613048F19}">
      <dgm:prSet/>
      <dgm:spPr/>
      <dgm:t>
        <a:bodyPr/>
        <a:lstStyle/>
        <a:p>
          <a:endParaRPr lang="en-US"/>
        </a:p>
      </dgm:t>
    </dgm:pt>
    <dgm:pt modelId="{A1FCD5E7-158C-47A7-9391-E699E9E7A711}" type="sibTrans" cxnId="{18CAF77F-4131-4068-9685-7A5613048F19}">
      <dgm:prSet/>
      <dgm:spPr/>
      <dgm:t>
        <a:bodyPr/>
        <a:lstStyle/>
        <a:p>
          <a:endParaRPr lang="en-US"/>
        </a:p>
      </dgm:t>
    </dgm:pt>
    <dgm:pt modelId="{D9A4884C-BC66-E84B-8C6D-C0BE77D406D9}" type="pres">
      <dgm:prSet presAssocID="{B6B0C469-C823-4451-B2E6-1B2E001131BF}" presName="Name0" presStyleCnt="0">
        <dgm:presLayoutVars>
          <dgm:dir/>
          <dgm:animLvl val="lvl"/>
          <dgm:resizeHandles val="exact"/>
        </dgm:presLayoutVars>
      </dgm:prSet>
      <dgm:spPr/>
    </dgm:pt>
    <dgm:pt modelId="{74CFCA1E-7E71-CE47-A481-F3BA358ABC2D}" type="pres">
      <dgm:prSet presAssocID="{CE28573D-6630-4F7F-8805-517BD8535C66}" presName="boxAndChildren" presStyleCnt="0"/>
      <dgm:spPr/>
    </dgm:pt>
    <dgm:pt modelId="{65220E43-E2DC-8B48-B54D-4CDF3BB5E087}" type="pres">
      <dgm:prSet presAssocID="{CE28573D-6630-4F7F-8805-517BD8535C66}" presName="parentTextBox" presStyleLbl="node1" presStyleIdx="0" presStyleCnt="2"/>
      <dgm:spPr/>
    </dgm:pt>
    <dgm:pt modelId="{E956D408-9199-0341-87AB-E27C09ABF4E4}" type="pres">
      <dgm:prSet presAssocID="{F2F234F1-C8B9-49F3-B0BA-856606E68042}" presName="sp" presStyleCnt="0"/>
      <dgm:spPr/>
    </dgm:pt>
    <dgm:pt modelId="{7738CF71-66FE-5841-AA0C-BF9FF1391231}" type="pres">
      <dgm:prSet presAssocID="{A8961C4E-7EC5-4197-8E97-087DFAD8BF2B}" presName="arrowAndChildren" presStyleCnt="0"/>
      <dgm:spPr/>
    </dgm:pt>
    <dgm:pt modelId="{D2CE0BA4-9698-914E-9173-BF5043C1E2A5}" type="pres">
      <dgm:prSet presAssocID="{A8961C4E-7EC5-4197-8E97-087DFAD8BF2B}" presName="parentTextArrow" presStyleLbl="node1" presStyleIdx="1" presStyleCnt="2"/>
      <dgm:spPr/>
    </dgm:pt>
  </dgm:ptLst>
  <dgm:cxnLst>
    <dgm:cxn modelId="{CA1CB160-A14F-F046-902C-344F99C4DC32}" type="presOf" srcId="{A8961C4E-7EC5-4197-8E97-087DFAD8BF2B}" destId="{D2CE0BA4-9698-914E-9173-BF5043C1E2A5}" srcOrd="0" destOrd="0" presId="urn:microsoft.com/office/officeart/2005/8/layout/process4"/>
    <dgm:cxn modelId="{24962963-DB93-B34A-8A9D-544B084CC6F7}" type="presOf" srcId="{B6B0C469-C823-4451-B2E6-1B2E001131BF}" destId="{D9A4884C-BC66-E84B-8C6D-C0BE77D406D9}" srcOrd="0" destOrd="0" presId="urn:microsoft.com/office/officeart/2005/8/layout/process4"/>
    <dgm:cxn modelId="{18CAF77F-4131-4068-9685-7A5613048F19}" srcId="{B6B0C469-C823-4451-B2E6-1B2E001131BF}" destId="{CE28573D-6630-4F7F-8805-517BD8535C66}" srcOrd="1" destOrd="0" parTransId="{E0061E65-E1C4-4D3A-A24A-368D7BB37222}" sibTransId="{A1FCD5E7-158C-47A7-9391-E699E9E7A711}"/>
    <dgm:cxn modelId="{3E65A191-AFBB-4842-AB64-642DBF845E30}" srcId="{B6B0C469-C823-4451-B2E6-1B2E001131BF}" destId="{A8961C4E-7EC5-4197-8E97-087DFAD8BF2B}" srcOrd="0" destOrd="0" parTransId="{6FE5540B-1C9F-470D-B583-5F581153B333}" sibTransId="{F2F234F1-C8B9-49F3-B0BA-856606E68042}"/>
    <dgm:cxn modelId="{DF334BC8-9E69-F14D-8184-79A6EA0F7D92}" type="presOf" srcId="{CE28573D-6630-4F7F-8805-517BD8535C66}" destId="{65220E43-E2DC-8B48-B54D-4CDF3BB5E087}" srcOrd="0" destOrd="0" presId="urn:microsoft.com/office/officeart/2005/8/layout/process4"/>
    <dgm:cxn modelId="{F8BBC3D7-C4DA-C947-8F4D-22FC098D0B8A}" type="presParOf" srcId="{D9A4884C-BC66-E84B-8C6D-C0BE77D406D9}" destId="{74CFCA1E-7E71-CE47-A481-F3BA358ABC2D}" srcOrd="0" destOrd="0" presId="urn:microsoft.com/office/officeart/2005/8/layout/process4"/>
    <dgm:cxn modelId="{B718B5C9-FD7D-CE41-B8A8-8141985AE024}" type="presParOf" srcId="{74CFCA1E-7E71-CE47-A481-F3BA358ABC2D}" destId="{65220E43-E2DC-8B48-B54D-4CDF3BB5E087}" srcOrd="0" destOrd="0" presId="urn:microsoft.com/office/officeart/2005/8/layout/process4"/>
    <dgm:cxn modelId="{9EFD83E7-9150-F649-8688-4BAACB1C3953}" type="presParOf" srcId="{D9A4884C-BC66-E84B-8C6D-C0BE77D406D9}" destId="{E956D408-9199-0341-87AB-E27C09ABF4E4}" srcOrd="1" destOrd="0" presId="urn:microsoft.com/office/officeart/2005/8/layout/process4"/>
    <dgm:cxn modelId="{B2FB69C2-FAEC-3044-81B8-5EBFFEAD7CA5}" type="presParOf" srcId="{D9A4884C-BC66-E84B-8C6D-C0BE77D406D9}" destId="{7738CF71-66FE-5841-AA0C-BF9FF1391231}" srcOrd="2" destOrd="0" presId="urn:microsoft.com/office/officeart/2005/8/layout/process4"/>
    <dgm:cxn modelId="{CAFC7D7B-F3A1-4D42-BF65-693B44227935}" type="presParOf" srcId="{7738CF71-66FE-5841-AA0C-BF9FF1391231}" destId="{D2CE0BA4-9698-914E-9173-BF5043C1E2A5}"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9D85C4-020A-4050-B277-7D584F948AF4}" type="doc">
      <dgm:prSet loTypeId="urn:microsoft.com/office/officeart/2005/8/layout/process4" loCatId="process" qsTypeId="urn:microsoft.com/office/officeart/2005/8/quickstyle/simple4" qsCatId="simple" csTypeId="urn:microsoft.com/office/officeart/2005/8/colors/colorful1" csCatId="colorful" phldr="1"/>
      <dgm:spPr/>
      <dgm:t>
        <a:bodyPr/>
        <a:lstStyle/>
        <a:p>
          <a:endParaRPr lang="en-US"/>
        </a:p>
      </dgm:t>
    </dgm:pt>
    <dgm:pt modelId="{BFBD60E1-5407-48A7-84B2-59F3ED0A976F}">
      <dgm:prSet custT="1"/>
      <dgm:spPr/>
      <dgm:t>
        <a:bodyPr/>
        <a:lstStyle/>
        <a:p>
          <a:r>
            <a:rPr lang="en-US" sz="2800" dirty="0">
              <a:solidFill>
                <a:schemeClr val="bg1"/>
              </a:solidFill>
            </a:rPr>
            <a:t>POLICING EXPERIMENTS FOR PROACTIVE POLICING.</a:t>
          </a:r>
        </a:p>
      </dgm:t>
    </dgm:pt>
    <dgm:pt modelId="{F0ED3237-BF34-404D-BB34-82779E8F02CE}" type="parTrans" cxnId="{CBA70FBF-C3B9-4DD9-8B74-ED217FF716FB}">
      <dgm:prSet/>
      <dgm:spPr/>
      <dgm:t>
        <a:bodyPr/>
        <a:lstStyle/>
        <a:p>
          <a:endParaRPr lang="en-US"/>
        </a:p>
      </dgm:t>
    </dgm:pt>
    <dgm:pt modelId="{24415185-B61B-45C1-B064-95D6E6048798}" type="sibTrans" cxnId="{CBA70FBF-C3B9-4DD9-8B74-ED217FF716FB}">
      <dgm:prSet/>
      <dgm:spPr/>
      <dgm:t>
        <a:bodyPr/>
        <a:lstStyle/>
        <a:p>
          <a:endParaRPr lang="en-US"/>
        </a:p>
      </dgm:t>
    </dgm:pt>
    <dgm:pt modelId="{D10563BE-F7FB-4109-AF06-94F903FBE175}">
      <dgm:prSet/>
      <dgm:spPr/>
      <dgm:t>
        <a:bodyPr/>
        <a:lstStyle/>
        <a:p>
          <a:r>
            <a:rPr lang="en-US" b="1"/>
            <a:t>Focused</a:t>
          </a:r>
          <a:r>
            <a:rPr lang="en-US"/>
            <a:t> patrols vs. “standard” model.</a:t>
          </a:r>
        </a:p>
      </dgm:t>
    </dgm:pt>
    <dgm:pt modelId="{4A82E65F-EDA9-474B-A9AD-31F77C3B3D9B}" type="parTrans" cxnId="{A18A75CF-986D-499E-9F3E-A2C6FE8E1C56}">
      <dgm:prSet/>
      <dgm:spPr/>
      <dgm:t>
        <a:bodyPr/>
        <a:lstStyle/>
        <a:p>
          <a:endParaRPr lang="en-US"/>
        </a:p>
      </dgm:t>
    </dgm:pt>
    <dgm:pt modelId="{C5FE42EC-6A53-4CE0-BF6D-FB6065771F4C}" type="sibTrans" cxnId="{A18A75CF-986D-499E-9F3E-A2C6FE8E1C56}">
      <dgm:prSet/>
      <dgm:spPr/>
      <dgm:t>
        <a:bodyPr/>
        <a:lstStyle/>
        <a:p>
          <a:endParaRPr lang="en-US"/>
        </a:p>
      </dgm:t>
    </dgm:pt>
    <dgm:pt modelId="{68EB6F44-BDB4-41EF-BC89-132248F34672}">
      <dgm:prSet/>
      <dgm:spPr/>
      <dgm:t>
        <a:bodyPr/>
        <a:lstStyle/>
        <a:p>
          <a:r>
            <a:rPr lang="en-US"/>
            <a:t>Doesn’t examine response time</a:t>
          </a:r>
        </a:p>
      </dgm:t>
    </dgm:pt>
    <dgm:pt modelId="{0D7E8457-21A5-4787-9E90-339132B9334B}" type="parTrans" cxnId="{187EFA12-E1BC-4F75-A908-C7AB1AD879FE}">
      <dgm:prSet/>
      <dgm:spPr/>
      <dgm:t>
        <a:bodyPr/>
        <a:lstStyle/>
        <a:p>
          <a:endParaRPr lang="en-US"/>
        </a:p>
      </dgm:t>
    </dgm:pt>
    <dgm:pt modelId="{CA634ED3-9B9D-4F90-A197-A7FA8FADB39B}" type="sibTrans" cxnId="{187EFA12-E1BC-4F75-A908-C7AB1AD879FE}">
      <dgm:prSet/>
      <dgm:spPr/>
      <dgm:t>
        <a:bodyPr/>
        <a:lstStyle/>
        <a:p>
          <a:endParaRPr lang="en-US"/>
        </a:p>
      </dgm:t>
    </dgm:pt>
    <dgm:pt modelId="{7E6DC016-9AFA-DA4C-A048-E63B962DDBAB}" type="pres">
      <dgm:prSet presAssocID="{3C9D85C4-020A-4050-B277-7D584F948AF4}" presName="Name0" presStyleCnt="0">
        <dgm:presLayoutVars>
          <dgm:dir/>
          <dgm:animLvl val="lvl"/>
          <dgm:resizeHandles val="exact"/>
        </dgm:presLayoutVars>
      </dgm:prSet>
      <dgm:spPr/>
    </dgm:pt>
    <dgm:pt modelId="{2C5DDE55-EEA7-4F44-9E94-B5A937901AD2}" type="pres">
      <dgm:prSet presAssocID="{68EB6F44-BDB4-41EF-BC89-132248F34672}" presName="boxAndChildren" presStyleCnt="0"/>
      <dgm:spPr/>
    </dgm:pt>
    <dgm:pt modelId="{B0AA9D51-3BBC-1F4A-9AFE-3028BBE504C0}" type="pres">
      <dgm:prSet presAssocID="{68EB6F44-BDB4-41EF-BC89-132248F34672}" presName="parentTextBox" presStyleLbl="node1" presStyleIdx="0" presStyleCnt="2"/>
      <dgm:spPr/>
    </dgm:pt>
    <dgm:pt modelId="{42BE8479-D17F-6F40-A2E3-78077FC44D24}" type="pres">
      <dgm:prSet presAssocID="{24415185-B61B-45C1-B064-95D6E6048798}" presName="sp" presStyleCnt="0"/>
      <dgm:spPr/>
    </dgm:pt>
    <dgm:pt modelId="{A59741F3-A34E-3143-B833-EADC54A1E514}" type="pres">
      <dgm:prSet presAssocID="{BFBD60E1-5407-48A7-84B2-59F3ED0A976F}" presName="arrowAndChildren" presStyleCnt="0"/>
      <dgm:spPr/>
    </dgm:pt>
    <dgm:pt modelId="{D25C9889-9478-6346-98BC-5A40F54DFDD7}" type="pres">
      <dgm:prSet presAssocID="{BFBD60E1-5407-48A7-84B2-59F3ED0A976F}" presName="parentTextArrow" presStyleLbl="node1" presStyleIdx="0" presStyleCnt="2"/>
      <dgm:spPr/>
    </dgm:pt>
    <dgm:pt modelId="{0D8F18F6-F5FE-3D4D-9D79-B99DFB51EEB9}" type="pres">
      <dgm:prSet presAssocID="{BFBD60E1-5407-48A7-84B2-59F3ED0A976F}" presName="arrow" presStyleLbl="node1" presStyleIdx="1" presStyleCnt="2"/>
      <dgm:spPr/>
    </dgm:pt>
    <dgm:pt modelId="{91E8BA34-5C36-FE4D-90ED-FBFB22E9450F}" type="pres">
      <dgm:prSet presAssocID="{BFBD60E1-5407-48A7-84B2-59F3ED0A976F}" presName="descendantArrow" presStyleCnt="0"/>
      <dgm:spPr/>
    </dgm:pt>
    <dgm:pt modelId="{4ECD8BC0-0C6D-EB4E-A8CD-1686C58397DD}" type="pres">
      <dgm:prSet presAssocID="{D10563BE-F7FB-4109-AF06-94F903FBE175}" presName="childTextArrow" presStyleLbl="fgAccFollowNode1" presStyleIdx="0" presStyleCnt="1">
        <dgm:presLayoutVars>
          <dgm:bulletEnabled val="1"/>
        </dgm:presLayoutVars>
      </dgm:prSet>
      <dgm:spPr/>
    </dgm:pt>
  </dgm:ptLst>
  <dgm:cxnLst>
    <dgm:cxn modelId="{8E656005-80DE-8142-9235-1E48250C443B}" type="presOf" srcId="{D10563BE-F7FB-4109-AF06-94F903FBE175}" destId="{4ECD8BC0-0C6D-EB4E-A8CD-1686C58397DD}" srcOrd="0" destOrd="0" presId="urn:microsoft.com/office/officeart/2005/8/layout/process4"/>
    <dgm:cxn modelId="{187EFA12-E1BC-4F75-A908-C7AB1AD879FE}" srcId="{3C9D85C4-020A-4050-B277-7D584F948AF4}" destId="{68EB6F44-BDB4-41EF-BC89-132248F34672}" srcOrd="1" destOrd="0" parTransId="{0D7E8457-21A5-4787-9E90-339132B9334B}" sibTransId="{CA634ED3-9B9D-4F90-A197-A7FA8FADB39B}"/>
    <dgm:cxn modelId="{85F8E453-8B6A-704E-B212-0603EE7D1794}" type="presOf" srcId="{68EB6F44-BDB4-41EF-BC89-132248F34672}" destId="{B0AA9D51-3BBC-1F4A-9AFE-3028BBE504C0}" srcOrd="0" destOrd="0" presId="urn:microsoft.com/office/officeart/2005/8/layout/process4"/>
    <dgm:cxn modelId="{CBA70FBF-C3B9-4DD9-8B74-ED217FF716FB}" srcId="{3C9D85C4-020A-4050-B277-7D584F948AF4}" destId="{BFBD60E1-5407-48A7-84B2-59F3ED0A976F}" srcOrd="0" destOrd="0" parTransId="{F0ED3237-BF34-404D-BB34-82779E8F02CE}" sibTransId="{24415185-B61B-45C1-B064-95D6E6048798}"/>
    <dgm:cxn modelId="{A18A75CF-986D-499E-9F3E-A2C6FE8E1C56}" srcId="{BFBD60E1-5407-48A7-84B2-59F3ED0A976F}" destId="{D10563BE-F7FB-4109-AF06-94F903FBE175}" srcOrd="0" destOrd="0" parTransId="{4A82E65F-EDA9-474B-A9AD-31F77C3B3D9B}" sibTransId="{C5FE42EC-6A53-4CE0-BF6D-FB6065771F4C}"/>
    <dgm:cxn modelId="{26CD42D0-6640-6149-96A4-28D4286ECF24}" type="presOf" srcId="{3C9D85C4-020A-4050-B277-7D584F948AF4}" destId="{7E6DC016-9AFA-DA4C-A048-E63B962DDBAB}" srcOrd="0" destOrd="0" presId="urn:microsoft.com/office/officeart/2005/8/layout/process4"/>
    <dgm:cxn modelId="{7E657DE8-3D76-8C4B-B571-38691F2E27F4}" type="presOf" srcId="{BFBD60E1-5407-48A7-84B2-59F3ED0A976F}" destId="{0D8F18F6-F5FE-3D4D-9D79-B99DFB51EEB9}" srcOrd="1" destOrd="0" presId="urn:microsoft.com/office/officeart/2005/8/layout/process4"/>
    <dgm:cxn modelId="{AAEE3DFD-17B3-4D4C-9D42-44FF85AFC012}" type="presOf" srcId="{BFBD60E1-5407-48A7-84B2-59F3ED0A976F}" destId="{D25C9889-9478-6346-98BC-5A40F54DFDD7}" srcOrd="0" destOrd="0" presId="urn:microsoft.com/office/officeart/2005/8/layout/process4"/>
    <dgm:cxn modelId="{8030E13F-96B7-B84E-A766-BD9E5B46D7D2}" type="presParOf" srcId="{7E6DC016-9AFA-DA4C-A048-E63B962DDBAB}" destId="{2C5DDE55-EEA7-4F44-9E94-B5A937901AD2}" srcOrd="0" destOrd="0" presId="urn:microsoft.com/office/officeart/2005/8/layout/process4"/>
    <dgm:cxn modelId="{66C605E3-920C-A546-B880-BBD698D2EF86}" type="presParOf" srcId="{2C5DDE55-EEA7-4F44-9E94-B5A937901AD2}" destId="{B0AA9D51-3BBC-1F4A-9AFE-3028BBE504C0}" srcOrd="0" destOrd="0" presId="urn:microsoft.com/office/officeart/2005/8/layout/process4"/>
    <dgm:cxn modelId="{D459538D-8F19-F24E-9EF2-761BB1EF57CA}" type="presParOf" srcId="{7E6DC016-9AFA-DA4C-A048-E63B962DDBAB}" destId="{42BE8479-D17F-6F40-A2E3-78077FC44D24}" srcOrd="1" destOrd="0" presId="urn:microsoft.com/office/officeart/2005/8/layout/process4"/>
    <dgm:cxn modelId="{22DD2F57-FCDC-ED4F-9353-BF0E1B6FD1F1}" type="presParOf" srcId="{7E6DC016-9AFA-DA4C-A048-E63B962DDBAB}" destId="{A59741F3-A34E-3143-B833-EADC54A1E514}" srcOrd="2" destOrd="0" presId="urn:microsoft.com/office/officeart/2005/8/layout/process4"/>
    <dgm:cxn modelId="{19C097E7-9FE8-9B4B-A4C2-83E550390313}" type="presParOf" srcId="{A59741F3-A34E-3143-B833-EADC54A1E514}" destId="{D25C9889-9478-6346-98BC-5A40F54DFDD7}" srcOrd="0" destOrd="0" presId="urn:microsoft.com/office/officeart/2005/8/layout/process4"/>
    <dgm:cxn modelId="{E21B015D-55AE-894E-B1E4-BAEBF949F826}" type="presParOf" srcId="{A59741F3-A34E-3143-B833-EADC54A1E514}" destId="{0D8F18F6-F5FE-3D4D-9D79-B99DFB51EEB9}" srcOrd="1" destOrd="0" presId="urn:microsoft.com/office/officeart/2005/8/layout/process4"/>
    <dgm:cxn modelId="{36A807DB-64D9-1A43-97CD-720BD9780850}" type="presParOf" srcId="{A59741F3-A34E-3143-B833-EADC54A1E514}" destId="{91E8BA34-5C36-FE4D-90ED-FBFB22E9450F}" srcOrd="2" destOrd="0" presId="urn:microsoft.com/office/officeart/2005/8/layout/process4"/>
    <dgm:cxn modelId="{AF20B419-C156-EA4D-872B-687DC409582A}" type="presParOf" srcId="{91E8BA34-5C36-FE4D-90ED-FBFB22E9450F}" destId="{4ECD8BC0-0C6D-EB4E-A8CD-1686C58397D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EB2623C-D4A2-4516-B8B6-20993E6EBA8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CCDD669-862E-4F2B-8278-F03406BAF214}">
      <dgm:prSet/>
      <dgm:spPr/>
      <dgm:t>
        <a:bodyPr/>
        <a:lstStyle/>
        <a:p>
          <a:pPr>
            <a:defRPr cap="all"/>
          </a:pPr>
          <a:r>
            <a:rPr lang="en-US"/>
            <a:t>Dallas has </a:t>
          </a:r>
          <a:r>
            <a:rPr lang="en-US" b="1" i="1"/>
            <a:t>focused</a:t>
          </a:r>
          <a:r>
            <a:rPr lang="en-US"/>
            <a:t> patrols</a:t>
          </a:r>
        </a:p>
      </dgm:t>
    </dgm:pt>
    <dgm:pt modelId="{9DD1B652-8050-4C82-9683-5F17363AEA60}" type="parTrans" cxnId="{CCDBAE12-51DB-4F6D-9A6A-6628BB5B1322}">
      <dgm:prSet/>
      <dgm:spPr/>
      <dgm:t>
        <a:bodyPr/>
        <a:lstStyle/>
        <a:p>
          <a:endParaRPr lang="en-US"/>
        </a:p>
      </dgm:t>
    </dgm:pt>
    <dgm:pt modelId="{D48DE022-5E5F-4A20-8E1A-84B0CECA6DC7}" type="sibTrans" cxnId="{CCDBAE12-51DB-4F6D-9A6A-6628BB5B1322}">
      <dgm:prSet/>
      <dgm:spPr/>
      <dgm:t>
        <a:bodyPr/>
        <a:lstStyle/>
        <a:p>
          <a:endParaRPr lang="en-US"/>
        </a:p>
      </dgm:t>
    </dgm:pt>
    <dgm:pt modelId="{8558A739-5DF8-40EC-8F82-F316AE98FBEC}">
      <dgm:prSet/>
      <dgm:spPr/>
      <dgm:t>
        <a:bodyPr/>
        <a:lstStyle/>
        <a:p>
          <a:pPr>
            <a:defRPr cap="all"/>
          </a:pPr>
          <a:r>
            <a:rPr lang="en-US"/>
            <a:t>Dallas also has</a:t>
          </a:r>
          <a:r>
            <a:rPr lang="en-US" i="1"/>
            <a:t> </a:t>
          </a:r>
          <a:r>
            <a:rPr lang="en-US" b="1" i="1"/>
            <a:t>focused </a:t>
          </a:r>
          <a:r>
            <a:rPr lang="en-US" b="1"/>
            <a:t>response</a:t>
          </a:r>
          <a:endParaRPr lang="en-US"/>
        </a:p>
      </dgm:t>
    </dgm:pt>
    <dgm:pt modelId="{E765BA8D-CBD0-48DC-989C-FF7F8A13D82C}" type="parTrans" cxnId="{A95FF209-868E-466C-AA32-7B6690361717}">
      <dgm:prSet/>
      <dgm:spPr/>
      <dgm:t>
        <a:bodyPr/>
        <a:lstStyle/>
        <a:p>
          <a:endParaRPr lang="en-US"/>
        </a:p>
      </dgm:t>
    </dgm:pt>
    <dgm:pt modelId="{2FF1ABBF-63CE-4920-B098-EFB7B03D7D61}" type="sibTrans" cxnId="{A95FF209-868E-466C-AA32-7B6690361717}">
      <dgm:prSet/>
      <dgm:spPr/>
      <dgm:t>
        <a:bodyPr/>
        <a:lstStyle/>
        <a:p>
          <a:endParaRPr lang="en-US"/>
        </a:p>
      </dgm:t>
    </dgm:pt>
    <dgm:pt modelId="{8DDA76D8-041C-4D01-A84A-A6CB0B5B724A}">
      <dgm:prSet/>
      <dgm:spPr/>
      <dgm:t>
        <a:bodyPr/>
        <a:lstStyle/>
        <a:p>
          <a:pPr>
            <a:defRPr cap="all"/>
          </a:pPr>
          <a:r>
            <a:rPr lang="en-US" b="1"/>
            <a:t>Dallas not “Standard Model”</a:t>
          </a:r>
          <a:endParaRPr lang="en-US"/>
        </a:p>
      </dgm:t>
    </dgm:pt>
    <dgm:pt modelId="{8AA7A733-52AD-4ECC-AFD0-A3A9C88F6A67}" type="parTrans" cxnId="{A150096C-96DF-4C91-B08F-DF6413E2633F}">
      <dgm:prSet/>
      <dgm:spPr/>
      <dgm:t>
        <a:bodyPr/>
        <a:lstStyle/>
        <a:p>
          <a:endParaRPr lang="en-US"/>
        </a:p>
      </dgm:t>
    </dgm:pt>
    <dgm:pt modelId="{7B420245-54A0-4BF1-8643-0CF45A5BAA8A}" type="sibTrans" cxnId="{A150096C-96DF-4C91-B08F-DF6413E2633F}">
      <dgm:prSet/>
      <dgm:spPr/>
      <dgm:t>
        <a:bodyPr/>
        <a:lstStyle/>
        <a:p>
          <a:endParaRPr lang="en-US"/>
        </a:p>
      </dgm:t>
    </dgm:pt>
    <dgm:pt modelId="{72BC1B0D-3AD9-47E0-8E3A-B94F1C85DB52}" type="pres">
      <dgm:prSet presAssocID="{EEB2623C-D4A2-4516-B8B6-20993E6EBA87}" presName="root" presStyleCnt="0">
        <dgm:presLayoutVars>
          <dgm:dir/>
          <dgm:resizeHandles val="exact"/>
        </dgm:presLayoutVars>
      </dgm:prSet>
      <dgm:spPr/>
    </dgm:pt>
    <dgm:pt modelId="{23B2BB15-7EC0-4656-8CFE-1C3F1D15E8D9}" type="pres">
      <dgm:prSet presAssocID="{7CCDD669-862E-4F2B-8278-F03406BAF214}" presName="compNode" presStyleCnt="0"/>
      <dgm:spPr/>
    </dgm:pt>
    <dgm:pt modelId="{37D2564E-8D51-45E9-9BB3-E4D8707BDE1A}" type="pres">
      <dgm:prSet presAssocID="{7CCDD669-862E-4F2B-8278-F03406BAF214}" presName="iconBgRect" presStyleLbl="bgShp" presStyleIdx="0" presStyleCnt="3"/>
      <dgm:spPr/>
    </dgm:pt>
    <dgm:pt modelId="{9077AFDA-BA75-46A9-A615-33730D069FEC}" type="pres">
      <dgm:prSet presAssocID="{7CCDD669-862E-4F2B-8278-F03406BAF21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rker"/>
        </a:ext>
      </dgm:extLst>
    </dgm:pt>
    <dgm:pt modelId="{0FECD30A-B561-4822-A42B-743909D434B9}" type="pres">
      <dgm:prSet presAssocID="{7CCDD669-862E-4F2B-8278-F03406BAF214}" presName="spaceRect" presStyleCnt="0"/>
      <dgm:spPr/>
    </dgm:pt>
    <dgm:pt modelId="{E2E5C695-F42D-4A1F-9E10-8A448C0B607D}" type="pres">
      <dgm:prSet presAssocID="{7CCDD669-862E-4F2B-8278-F03406BAF214}" presName="textRect" presStyleLbl="revTx" presStyleIdx="0" presStyleCnt="3">
        <dgm:presLayoutVars>
          <dgm:chMax val="1"/>
          <dgm:chPref val="1"/>
        </dgm:presLayoutVars>
      </dgm:prSet>
      <dgm:spPr/>
    </dgm:pt>
    <dgm:pt modelId="{262EDE77-AA89-4DB7-96CE-CF9EF1965079}" type="pres">
      <dgm:prSet presAssocID="{D48DE022-5E5F-4A20-8E1A-84B0CECA6DC7}" presName="sibTrans" presStyleCnt="0"/>
      <dgm:spPr/>
    </dgm:pt>
    <dgm:pt modelId="{3C1E5184-B88F-45A3-8607-012CAF0046C6}" type="pres">
      <dgm:prSet presAssocID="{8558A739-5DF8-40EC-8F82-F316AE98FBEC}" presName="compNode" presStyleCnt="0"/>
      <dgm:spPr/>
    </dgm:pt>
    <dgm:pt modelId="{3306718B-2B4A-4BEE-9BB2-4BB25EF2AD1D}" type="pres">
      <dgm:prSet presAssocID="{8558A739-5DF8-40EC-8F82-F316AE98FBEC}" presName="iconBgRect" presStyleLbl="bgShp" presStyleIdx="1" presStyleCnt="3"/>
      <dgm:spPr/>
    </dgm:pt>
    <dgm:pt modelId="{44F283DF-33EC-45F1-9DF0-E811228F9153}" type="pres">
      <dgm:prSet presAssocID="{8558A739-5DF8-40EC-8F82-F316AE98FBE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D1F738B5-D040-446C-9B33-C3EBBF9C6EC4}" type="pres">
      <dgm:prSet presAssocID="{8558A739-5DF8-40EC-8F82-F316AE98FBEC}" presName="spaceRect" presStyleCnt="0"/>
      <dgm:spPr/>
    </dgm:pt>
    <dgm:pt modelId="{8037A5AC-5F97-4DF6-9177-5D9B90CC9F87}" type="pres">
      <dgm:prSet presAssocID="{8558A739-5DF8-40EC-8F82-F316AE98FBEC}" presName="textRect" presStyleLbl="revTx" presStyleIdx="1" presStyleCnt="3">
        <dgm:presLayoutVars>
          <dgm:chMax val="1"/>
          <dgm:chPref val="1"/>
        </dgm:presLayoutVars>
      </dgm:prSet>
      <dgm:spPr/>
    </dgm:pt>
    <dgm:pt modelId="{A1482B45-C1C9-4F7F-BDC6-CE2E04A181FF}" type="pres">
      <dgm:prSet presAssocID="{2FF1ABBF-63CE-4920-B098-EFB7B03D7D61}" presName="sibTrans" presStyleCnt="0"/>
      <dgm:spPr/>
    </dgm:pt>
    <dgm:pt modelId="{5E846959-36CA-43DE-9E92-D9DC7D2348D8}" type="pres">
      <dgm:prSet presAssocID="{8DDA76D8-041C-4D01-A84A-A6CB0B5B724A}" presName="compNode" presStyleCnt="0"/>
      <dgm:spPr/>
    </dgm:pt>
    <dgm:pt modelId="{817B4920-4236-4412-A4CC-AC491F11207C}" type="pres">
      <dgm:prSet presAssocID="{8DDA76D8-041C-4D01-A84A-A6CB0B5B724A}" presName="iconBgRect" presStyleLbl="bgShp" presStyleIdx="2" presStyleCnt="3"/>
      <dgm:spPr/>
    </dgm:pt>
    <dgm:pt modelId="{17D62501-FCCA-4074-A50B-CB0B0FB90E20}" type="pres">
      <dgm:prSet presAssocID="{8DDA76D8-041C-4D01-A84A-A6CB0B5B724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ptical disc"/>
        </a:ext>
      </dgm:extLst>
    </dgm:pt>
    <dgm:pt modelId="{4007B21A-FDB5-4B34-AC7A-9CB5401FFAFE}" type="pres">
      <dgm:prSet presAssocID="{8DDA76D8-041C-4D01-A84A-A6CB0B5B724A}" presName="spaceRect" presStyleCnt="0"/>
      <dgm:spPr/>
    </dgm:pt>
    <dgm:pt modelId="{9B997F04-51F5-42F2-A0FF-8D69441921E9}" type="pres">
      <dgm:prSet presAssocID="{8DDA76D8-041C-4D01-A84A-A6CB0B5B724A}" presName="textRect" presStyleLbl="revTx" presStyleIdx="2" presStyleCnt="3">
        <dgm:presLayoutVars>
          <dgm:chMax val="1"/>
          <dgm:chPref val="1"/>
        </dgm:presLayoutVars>
      </dgm:prSet>
      <dgm:spPr/>
    </dgm:pt>
  </dgm:ptLst>
  <dgm:cxnLst>
    <dgm:cxn modelId="{A95FF209-868E-466C-AA32-7B6690361717}" srcId="{EEB2623C-D4A2-4516-B8B6-20993E6EBA87}" destId="{8558A739-5DF8-40EC-8F82-F316AE98FBEC}" srcOrd="1" destOrd="0" parTransId="{E765BA8D-CBD0-48DC-989C-FF7F8A13D82C}" sibTransId="{2FF1ABBF-63CE-4920-B098-EFB7B03D7D61}"/>
    <dgm:cxn modelId="{CCDBAE12-51DB-4F6D-9A6A-6628BB5B1322}" srcId="{EEB2623C-D4A2-4516-B8B6-20993E6EBA87}" destId="{7CCDD669-862E-4F2B-8278-F03406BAF214}" srcOrd="0" destOrd="0" parTransId="{9DD1B652-8050-4C82-9683-5F17363AEA60}" sibTransId="{D48DE022-5E5F-4A20-8E1A-84B0CECA6DC7}"/>
    <dgm:cxn modelId="{EEC4DA13-6E57-4534-BAB7-D069A72A4FBC}" type="presOf" srcId="{7CCDD669-862E-4F2B-8278-F03406BAF214}" destId="{E2E5C695-F42D-4A1F-9E10-8A448C0B607D}" srcOrd="0" destOrd="0" presId="urn:microsoft.com/office/officeart/2018/5/layout/IconCircleLabelList"/>
    <dgm:cxn modelId="{A150096C-96DF-4C91-B08F-DF6413E2633F}" srcId="{EEB2623C-D4A2-4516-B8B6-20993E6EBA87}" destId="{8DDA76D8-041C-4D01-A84A-A6CB0B5B724A}" srcOrd="2" destOrd="0" parTransId="{8AA7A733-52AD-4ECC-AFD0-A3A9C88F6A67}" sibTransId="{7B420245-54A0-4BF1-8643-0CF45A5BAA8A}"/>
    <dgm:cxn modelId="{04F90989-DB1A-423F-96B6-A745447C8636}" type="presOf" srcId="{EEB2623C-D4A2-4516-B8B6-20993E6EBA87}" destId="{72BC1B0D-3AD9-47E0-8E3A-B94F1C85DB52}" srcOrd="0" destOrd="0" presId="urn:microsoft.com/office/officeart/2018/5/layout/IconCircleLabelList"/>
    <dgm:cxn modelId="{D78BF5CA-D6C0-481C-A5EA-329CFAD51525}" type="presOf" srcId="{8DDA76D8-041C-4D01-A84A-A6CB0B5B724A}" destId="{9B997F04-51F5-42F2-A0FF-8D69441921E9}" srcOrd="0" destOrd="0" presId="urn:microsoft.com/office/officeart/2018/5/layout/IconCircleLabelList"/>
    <dgm:cxn modelId="{16A584DA-6CAC-4B3C-AA45-91278D4AE7EF}" type="presOf" srcId="{8558A739-5DF8-40EC-8F82-F316AE98FBEC}" destId="{8037A5AC-5F97-4DF6-9177-5D9B90CC9F87}" srcOrd="0" destOrd="0" presId="urn:microsoft.com/office/officeart/2018/5/layout/IconCircleLabelList"/>
    <dgm:cxn modelId="{C33EE9E5-896E-49AC-9175-5481274BD26C}" type="presParOf" srcId="{72BC1B0D-3AD9-47E0-8E3A-B94F1C85DB52}" destId="{23B2BB15-7EC0-4656-8CFE-1C3F1D15E8D9}" srcOrd="0" destOrd="0" presId="urn:microsoft.com/office/officeart/2018/5/layout/IconCircleLabelList"/>
    <dgm:cxn modelId="{BC30A585-DC2F-4761-BFB8-B47C47454DE9}" type="presParOf" srcId="{23B2BB15-7EC0-4656-8CFE-1C3F1D15E8D9}" destId="{37D2564E-8D51-45E9-9BB3-E4D8707BDE1A}" srcOrd="0" destOrd="0" presId="urn:microsoft.com/office/officeart/2018/5/layout/IconCircleLabelList"/>
    <dgm:cxn modelId="{2CA742F5-C1A2-4052-A2B4-60D8E3AB6BF8}" type="presParOf" srcId="{23B2BB15-7EC0-4656-8CFE-1C3F1D15E8D9}" destId="{9077AFDA-BA75-46A9-A615-33730D069FEC}" srcOrd="1" destOrd="0" presId="urn:microsoft.com/office/officeart/2018/5/layout/IconCircleLabelList"/>
    <dgm:cxn modelId="{3EC6F0E8-C218-4471-B604-54F5354DA89D}" type="presParOf" srcId="{23B2BB15-7EC0-4656-8CFE-1C3F1D15E8D9}" destId="{0FECD30A-B561-4822-A42B-743909D434B9}" srcOrd="2" destOrd="0" presId="urn:microsoft.com/office/officeart/2018/5/layout/IconCircleLabelList"/>
    <dgm:cxn modelId="{D831718C-E4EB-4EFB-B92E-80F4F97E490E}" type="presParOf" srcId="{23B2BB15-7EC0-4656-8CFE-1C3F1D15E8D9}" destId="{E2E5C695-F42D-4A1F-9E10-8A448C0B607D}" srcOrd="3" destOrd="0" presId="urn:microsoft.com/office/officeart/2018/5/layout/IconCircleLabelList"/>
    <dgm:cxn modelId="{9DD0BEF3-0B34-463E-8C0E-438B329620B3}" type="presParOf" srcId="{72BC1B0D-3AD9-47E0-8E3A-B94F1C85DB52}" destId="{262EDE77-AA89-4DB7-96CE-CF9EF1965079}" srcOrd="1" destOrd="0" presId="urn:microsoft.com/office/officeart/2018/5/layout/IconCircleLabelList"/>
    <dgm:cxn modelId="{14DA8F1F-ED42-444D-A5AC-90825F8A0AAA}" type="presParOf" srcId="{72BC1B0D-3AD9-47E0-8E3A-B94F1C85DB52}" destId="{3C1E5184-B88F-45A3-8607-012CAF0046C6}" srcOrd="2" destOrd="0" presId="urn:microsoft.com/office/officeart/2018/5/layout/IconCircleLabelList"/>
    <dgm:cxn modelId="{912DCFB4-ECC7-4F4C-A227-587654BEE02C}" type="presParOf" srcId="{3C1E5184-B88F-45A3-8607-012CAF0046C6}" destId="{3306718B-2B4A-4BEE-9BB2-4BB25EF2AD1D}" srcOrd="0" destOrd="0" presId="urn:microsoft.com/office/officeart/2018/5/layout/IconCircleLabelList"/>
    <dgm:cxn modelId="{D234657C-7FE6-411A-9031-81D522CB98DB}" type="presParOf" srcId="{3C1E5184-B88F-45A3-8607-012CAF0046C6}" destId="{44F283DF-33EC-45F1-9DF0-E811228F9153}" srcOrd="1" destOrd="0" presId="urn:microsoft.com/office/officeart/2018/5/layout/IconCircleLabelList"/>
    <dgm:cxn modelId="{0B7CD98B-7679-414B-8593-FF2F2ED4B026}" type="presParOf" srcId="{3C1E5184-B88F-45A3-8607-012CAF0046C6}" destId="{D1F738B5-D040-446C-9B33-C3EBBF9C6EC4}" srcOrd="2" destOrd="0" presId="urn:microsoft.com/office/officeart/2018/5/layout/IconCircleLabelList"/>
    <dgm:cxn modelId="{27A425A6-D375-43FF-8ABD-7430E2BBB707}" type="presParOf" srcId="{3C1E5184-B88F-45A3-8607-012CAF0046C6}" destId="{8037A5AC-5F97-4DF6-9177-5D9B90CC9F87}" srcOrd="3" destOrd="0" presId="urn:microsoft.com/office/officeart/2018/5/layout/IconCircleLabelList"/>
    <dgm:cxn modelId="{AB290D4E-988E-426A-9AB4-5499694190A4}" type="presParOf" srcId="{72BC1B0D-3AD9-47E0-8E3A-B94F1C85DB52}" destId="{A1482B45-C1C9-4F7F-BDC6-CE2E04A181FF}" srcOrd="3" destOrd="0" presId="urn:microsoft.com/office/officeart/2018/5/layout/IconCircleLabelList"/>
    <dgm:cxn modelId="{A1A32064-4F74-4B1E-8B67-2642BE26CBB4}" type="presParOf" srcId="{72BC1B0D-3AD9-47E0-8E3A-B94F1C85DB52}" destId="{5E846959-36CA-43DE-9E92-D9DC7D2348D8}" srcOrd="4" destOrd="0" presId="urn:microsoft.com/office/officeart/2018/5/layout/IconCircleLabelList"/>
    <dgm:cxn modelId="{37C6B52F-C245-4F24-81D9-B4CACAB22FF5}" type="presParOf" srcId="{5E846959-36CA-43DE-9E92-D9DC7D2348D8}" destId="{817B4920-4236-4412-A4CC-AC491F11207C}" srcOrd="0" destOrd="0" presId="urn:microsoft.com/office/officeart/2018/5/layout/IconCircleLabelList"/>
    <dgm:cxn modelId="{C63C82C4-54FA-4471-ACDF-9B65F9A3BE89}" type="presParOf" srcId="{5E846959-36CA-43DE-9E92-D9DC7D2348D8}" destId="{17D62501-FCCA-4074-A50B-CB0B0FB90E20}" srcOrd="1" destOrd="0" presId="urn:microsoft.com/office/officeart/2018/5/layout/IconCircleLabelList"/>
    <dgm:cxn modelId="{332A2E82-6BBD-49DC-BF66-655449BC244A}" type="presParOf" srcId="{5E846959-36CA-43DE-9E92-D9DC7D2348D8}" destId="{4007B21A-FDB5-4B34-AC7A-9CB5401FFAFE}" srcOrd="2" destOrd="0" presId="urn:microsoft.com/office/officeart/2018/5/layout/IconCircleLabelList"/>
    <dgm:cxn modelId="{44BFFD59-D117-4911-8D3B-CD328DB08BF2}" type="presParOf" srcId="{5E846959-36CA-43DE-9E92-D9DC7D2348D8}" destId="{9B997F04-51F5-42F2-A0FF-8D69441921E9}"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033C71F-87FA-4301-A481-D7A6B90480C5}" type="doc">
      <dgm:prSet loTypeId="urn:microsoft.com/office/officeart/2005/8/layout/hierarchy1" loCatId="hierarchy" qsTypeId="urn:microsoft.com/office/officeart/2005/8/quickstyle/simple4" qsCatId="simple" csTypeId="urn:microsoft.com/office/officeart/2005/8/colors/colorful2" csCatId="colorful" phldr="1"/>
      <dgm:spPr/>
      <dgm:t>
        <a:bodyPr/>
        <a:lstStyle/>
        <a:p>
          <a:endParaRPr lang="en-US"/>
        </a:p>
      </dgm:t>
    </dgm:pt>
    <dgm:pt modelId="{2DFC46BD-AAA7-4FAB-89BD-77A09634BC1E}">
      <dgm:prSet/>
      <dgm:spPr/>
      <dgm:t>
        <a:bodyPr/>
        <a:lstStyle/>
        <a:p>
          <a:r>
            <a:rPr lang="en-US"/>
            <a:t>Standard discussion in literature is “out of date”</a:t>
          </a:r>
        </a:p>
      </dgm:t>
    </dgm:pt>
    <dgm:pt modelId="{0EB502EA-52B3-40ED-9E04-D10F1F006ECE}" type="parTrans" cxnId="{86414BA5-C5B6-4D3D-A864-F7A74D66BB53}">
      <dgm:prSet/>
      <dgm:spPr/>
      <dgm:t>
        <a:bodyPr/>
        <a:lstStyle/>
        <a:p>
          <a:endParaRPr lang="en-US"/>
        </a:p>
      </dgm:t>
    </dgm:pt>
    <dgm:pt modelId="{05E6B51F-EED5-4BFE-B74C-4556164475B0}" type="sibTrans" cxnId="{86414BA5-C5B6-4D3D-A864-F7A74D66BB53}">
      <dgm:prSet/>
      <dgm:spPr/>
      <dgm:t>
        <a:bodyPr/>
        <a:lstStyle/>
        <a:p>
          <a:endParaRPr lang="en-US"/>
        </a:p>
      </dgm:t>
    </dgm:pt>
    <dgm:pt modelId="{BB84746A-7C23-4E66-B53A-6E72C22D2B40}">
      <dgm:prSet/>
      <dgm:spPr/>
      <dgm:t>
        <a:bodyPr/>
        <a:lstStyle/>
        <a:p>
          <a:r>
            <a:rPr lang="en-US"/>
            <a:t>Need to consider response time within new policing model</a:t>
          </a:r>
        </a:p>
      </dgm:t>
    </dgm:pt>
    <dgm:pt modelId="{C71582C8-DF72-4829-BE16-22ECF276F3AC}" type="parTrans" cxnId="{B3A95208-5B5A-4F23-A41E-6924E8A90609}">
      <dgm:prSet/>
      <dgm:spPr/>
      <dgm:t>
        <a:bodyPr/>
        <a:lstStyle/>
        <a:p>
          <a:endParaRPr lang="en-US"/>
        </a:p>
      </dgm:t>
    </dgm:pt>
    <dgm:pt modelId="{D9AE0892-A951-4BE0-AD63-364E1D899EA2}" type="sibTrans" cxnId="{B3A95208-5B5A-4F23-A41E-6924E8A90609}">
      <dgm:prSet/>
      <dgm:spPr/>
      <dgm:t>
        <a:bodyPr/>
        <a:lstStyle/>
        <a:p>
          <a:endParaRPr lang="en-US"/>
        </a:p>
      </dgm:t>
    </dgm:pt>
    <dgm:pt modelId="{C4EE17EF-08B5-4201-9AEC-1105DCD8E96E}">
      <dgm:prSet/>
      <dgm:spPr/>
      <dgm:t>
        <a:bodyPr/>
        <a:lstStyle/>
        <a:p>
          <a:r>
            <a:rPr lang="en-US" dirty="0"/>
            <a:t>Need to think about the cost/ benefits of FOCUSED RAPID RESPONSE</a:t>
          </a:r>
        </a:p>
      </dgm:t>
    </dgm:pt>
    <dgm:pt modelId="{340CA689-D4E3-4B00-BAC6-EF7B04B70696}" type="parTrans" cxnId="{75BFC9E5-4C7F-4D89-A28C-3F65BEF4452B}">
      <dgm:prSet/>
      <dgm:spPr/>
      <dgm:t>
        <a:bodyPr/>
        <a:lstStyle/>
        <a:p>
          <a:endParaRPr lang="en-US"/>
        </a:p>
      </dgm:t>
    </dgm:pt>
    <dgm:pt modelId="{0185D6DD-9A33-426A-B10F-742ABB86BF7A}" type="sibTrans" cxnId="{75BFC9E5-4C7F-4D89-A28C-3F65BEF4452B}">
      <dgm:prSet/>
      <dgm:spPr/>
      <dgm:t>
        <a:bodyPr/>
        <a:lstStyle/>
        <a:p>
          <a:endParaRPr lang="en-US"/>
        </a:p>
      </dgm:t>
    </dgm:pt>
    <dgm:pt modelId="{DC0F0EF0-86A2-0744-8E97-94753AD7A75A}" type="pres">
      <dgm:prSet presAssocID="{4033C71F-87FA-4301-A481-D7A6B90480C5}" presName="hierChild1" presStyleCnt="0">
        <dgm:presLayoutVars>
          <dgm:chPref val="1"/>
          <dgm:dir/>
          <dgm:animOne val="branch"/>
          <dgm:animLvl val="lvl"/>
          <dgm:resizeHandles/>
        </dgm:presLayoutVars>
      </dgm:prSet>
      <dgm:spPr/>
    </dgm:pt>
    <dgm:pt modelId="{6CE469D5-ADBF-A44F-9DCC-4B19F410181E}" type="pres">
      <dgm:prSet presAssocID="{2DFC46BD-AAA7-4FAB-89BD-77A09634BC1E}" presName="hierRoot1" presStyleCnt="0"/>
      <dgm:spPr/>
    </dgm:pt>
    <dgm:pt modelId="{35C75FF4-4017-164B-9DAD-5F3FFB3C5F5A}" type="pres">
      <dgm:prSet presAssocID="{2DFC46BD-AAA7-4FAB-89BD-77A09634BC1E}" presName="composite" presStyleCnt="0"/>
      <dgm:spPr/>
    </dgm:pt>
    <dgm:pt modelId="{F76A3FD5-E06D-4C4E-BCFE-998D0C6B7FB0}" type="pres">
      <dgm:prSet presAssocID="{2DFC46BD-AAA7-4FAB-89BD-77A09634BC1E}" presName="background" presStyleLbl="node0" presStyleIdx="0" presStyleCnt="3"/>
      <dgm:spPr/>
    </dgm:pt>
    <dgm:pt modelId="{DDFF498D-546B-824E-8FB7-ACEF79F02F6F}" type="pres">
      <dgm:prSet presAssocID="{2DFC46BD-AAA7-4FAB-89BD-77A09634BC1E}" presName="text" presStyleLbl="fgAcc0" presStyleIdx="0" presStyleCnt="3">
        <dgm:presLayoutVars>
          <dgm:chPref val="3"/>
        </dgm:presLayoutVars>
      </dgm:prSet>
      <dgm:spPr/>
    </dgm:pt>
    <dgm:pt modelId="{670072E1-9F13-104A-82B8-85A0F5F4AC51}" type="pres">
      <dgm:prSet presAssocID="{2DFC46BD-AAA7-4FAB-89BD-77A09634BC1E}" presName="hierChild2" presStyleCnt="0"/>
      <dgm:spPr/>
    </dgm:pt>
    <dgm:pt modelId="{D0F1D885-5760-E04C-81DB-48F14200192A}" type="pres">
      <dgm:prSet presAssocID="{BB84746A-7C23-4E66-B53A-6E72C22D2B40}" presName="hierRoot1" presStyleCnt="0"/>
      <dgm:spPr/>
    </dgm:pt>
    <dgm:pt modelId="{E11DA8E3-09B8-7D40-8A2D-24D853F0B151}" type="pres">
      <dgm:prSet presAssocID="{BB84746A-7C23-4E66-B53A-6E72C22D2B40}" presName="composite" presStyleCnt="0"/>
      <dgm:spPr/>
    </dgm:pt>
    <dgm:pt modelId="{92EA1AEB-F1A4-6F4E-9B9D-5B6C6DFFD492}" type="pres">
      <dgm:prSet presAssocID="{BB84746A-7C23-4E66-B53A-6E72C22D2B40}" presName="background" presStyleLbl="node0" presStyleIdx="1" presStyleCnt="3"/>
      <dgm:spPr/>
    </dgm:pt>
    <dgm:pt modelId="{860421CF-1572-3C40-B4F1-563A438B45C2}" type="pres">
      <dgm:prSet presAssocID="{BB84746A-7C23-4E66-B53A-6E72C22D2B40}" presName="text" presStyleLbl="fgAcc0" presStyleIdx="1" presStyleCnt="3">
        <dgm:presLayoutVars>
          <dgm:chPref val="3"/>
        </dgm:presLayoutVars>
      </dgm:prSet>
      <dgm:spPr/>
    </dgm:pt>
    <dgm:pt modelId="{0B3B1C2E-5247-7842-8C60-44B55FEFE1FF}" type="pres">
      <dgm:prSet presAssocID="{BB84746A-7C23-4E66-B53A-6E72C22D2B40}" presName="hierChild2" presStyleCnt="0"/>
      <dgm:spPr/>
    </dgm:pt>
    <dgm:pt modelId="{6ED028FE-5AB3-DA45-99AD-82B6F199EE51}" type="pres">
      <dgm:prSet presAssocID="{C4EE17EF-08B5-4201-9AEC-1105DCD8E96E}" presName="hierRoot1" presStyleCnt="0"/>
      <dgm:spPr/>
    </dgm:pt>
    <dgm:pt modelId="{F94C76E5-5BA1-314F-9126-34D3E362C15F}" type="pres">
      <dgm:prSet presAssocID="{C4EE17EF-08B5-4201-9AEC-1105DCD8E96E}" presName="composite" presStyleCnt="0"/>
      <dgm:spPr/>
    </dgm:pt>
    <dgm:pt modelId="{9506B314-5C0B-D54C-AB6A-C621132294E5}" type="pres">
      <dgm:prSet presAssocID="{C4EE17EF-08B5-4201-9AEC-1105DCD8E96E}" presName="background" presStyleLbl="node0" presStyleIdx="2" presStyleCnt="3"/>
      <dgm:spPr/>
    </dgm:pt>
    <dgm:pt modelId="{E394F1ED-4FA1-384A-9DD7-41C6748C46CA}" type="pres">
      <dgm:prSet presAssocID="{C4EE17EF-08B5-4201-9AEC-1105DCD8E96E}" presName="text" presStyleLbl="fgAcc0" presStyleIdx="2" presStyleCnt="3">
        <dgm:presLayoutVars>
          <dgm:chPref val="3"/>
        </dgm:presLayoutVars>
      </dgm:prSet>
      <dgm:spPr/>
    </dgm:pt>
    <dgm:pt modelId="{F6CF6506-A9AD-6847-8F29-91739AA2613C}" type="pres">
      <dgm:prSet presAssocID="{C4EE17EF-08B5-4201-9AEC-1105DCD8E96E}" presName="hierChild2" presStyleCnt="0"/>
      <dgm:spPr/>
    </dgm:pt>
  </dgm:ptLst>
  <dgm:cxnLst>
    <dgm:cxn modelId="{B3A95208-5B5A-4F23-A41E-6924E8A90609}" srcId="{4033C71F-87FA-4301-A481-D7A6B90480C5}" destId="{BB84746A-7C23-4E66-B53A-6E72C22D2B40}" srcOrd="1" destOrd="0" parTransId="{C71582C8-DF72-4829-BE16-22ECF276F3AC}" sibTransId="{D9AE0892-A951-4BE0-AD63-364E1D899EA2}"/>
    <dgm:cxn modelId="{4CDD3564-F5B6-FA45-BA2B-B4F6E210A07F}" type="presOf" srcId="{BB84746A-7C23-4E66-B53A-6E72C22D2B40}" destId="{860421CF-1572-3C40-B4F1-563A438B45C2}" srcOrd="0" destOrd="0" presId="urn:microsoft.com/office/officeart/2005/8/layout/hierarchy1"/>
    <dgm:cxn modelId="{86414BA5-C5B6-4D3D-A864-F7A74D66BB53}" srcId="{4033C71F-87FA-4301-A481-D7A6B90480C5}" destId="{2DFC46BD-AAA7-4FAB-89BD-77A09634BC1E}" srcOrd="0" destOrd="0" parTransId="{0EB502EA-52B3-40ED-9E04-D10F1F006ECE}" sibTransId="{05E6B51F-EED5-4BFE-B74C-4556164475B0}"/>
    <dgm:cxn modelId="{B464DDB4-D73B-EF42-BD0A-8D27B57596DA}" type="presOf" srcId="{C4EE17EF-08B5-4201-9AEC-1105DCD8E96E}" destId="{E394F1ED-4FA1-384A-9DD7-41C6748C46CA}" srcOrd="0" destOrd="0" presId="urn:microsoft.com/office/officeart/2005/8/layout/hierarchy1"/>
    <dgm:cxn modelId="{510762D7-9520-AE47-8597-87584C2118BE}" type="presOf" srcId="{4033C71F-87FA-4301-A481-D7A6B90480C5}" destId="{DC0F0EF0-86A2-0744-8E97-94753AD7A75A}" srcOrd="0" destOrd="0" presId="urn:microsoft.com/office/officeart/2005/8/layout/hierarchy1"/>
    <dgm:cxn modelId="{75BFC9E5-4C7F-4D89-A28C-3F65BEF4452B}" srcId="{4033C71F-87FA-4301-A481-D7A6B90480C5}" destId="{C4EE17EF-08B5-4201-9AEC-1105DCD8E96E}" srcOrd="2" destOrd="0" parTransId="{340CA689-D4E3-4B00-BAC6-EF7B04B70696}" sibTransId="{0185D6DD-9A33-426A-B10F-742ABB86BF7A}"/>
    <dgm:cxn modelId="{C6A9B0E7-6D40-3349-9183-8315433C0446}" type="presOf" srcId="{2DFC46BD-AAA7-4FAB-89BD-77A09634BC1E}" destId="{DDFF498D-546B-824E-8FB7-ACEF79F02F6F}" srcOrd="0" destOrd="0" presId="urn:microsoft.com/office/officeart/2005/8/layout/hierarchy1"/>
    <dgm:cxn modelId="{0352DC3D-B9AB-D045-9AF7-C767977DAB86}" type="presParOf" srcId="{DC0F0EF0-86A2-0744-8E97-94753AD7A75A}" destId="{6CE469D5-ADBF-A44F-9DCC-4B19F410181E}" srcOrd="0" destOrd="0" presId="urn:microsoft.com/office/officeart/2005/8/layout/hierarchy1"/>
    <dgm:cxn modelId="{C9EBFC80-C8DC-F345-A11F-6F67D1602ABD}" type="presParOf" srcId="{6CE469D5-ADBF-A44F-9DCC-4B19F410181E}" destId="{35C75FF4-4017-164B-9DAD-5F3FFB3C5F5A}" srcOrd="0" destOrd="0" presId="urn:microsoft.com/office/officeart/2005/8/layout/hierarchy1"/>
    <dgm:cxn modelId="{A6EF93F8-65A2-1E49-B413-E6BCFF26A07D}" type="presParOf" srcId="{35C75FF4-4017-164B-9DAD-5F3FFB3C5F5A}" destId="{F76A3FD5-E06D-4C4E-BCFE-998D0C6B7FB0}" srcOrd="0" destOrd="0" presId="urn:microsoft.com/office/officeart/2005/8/layout/hierarchy1"/>
    <dgm:cxn modelId="{9FB638CC-D1B9-674B-93B6-4C742BBB5A3C}" type="presParOf" srcId="{35C75FF4-4017-164B-9DAD-5F3FFB3C5F5A}" destId="{DDFF498D-546B-824E-8FB7-ACEF79F02F6F}" srcOrd="1" destOrd="0" presId="urn:microsoft.com/office/officeart/2005/8/layout/hierarchy1"/>
    <dgm:cxn modelId="{097BA526-D659-8D40-AAF7-84D34EC3F013}" type="presParOf" srcId="{6CE469D5-ADBF-A44F-9DCC-4B19F410181E}" destId="{670072E1-9F13-104A-82B8-85A0F5F4AC51}" srcOrd="1" destOrd="0" presId="urn:microsoft.com/office/officeart/2005/8/layout/hierarchy1"/>
    <dgm:cxn modelId="{78704031-2D89-8741-A8DA-2CD7FD889E30}" type="presParOf" srcId="{DC0F0EF0-86A2-0744-8E97-94753AD7A75A}" destId="{D0F1D885-5760-E04C-81DB-48F14200192A}" srcOrd="1" destOrd="0" presId="urn:microsoft.com/office/officeart/2005/8/layout/hierarchy1"/>
    <dgm:cxn modelId="{E2326B39-24DE-B945-A7AF-B3E8D8CD5319}" type="presParOf" srcId="{D0F1D885-5760-E04C-81DB-48F14200192A}" destId="{E11DA8E3-09B8-7D40-8A2D-24D853F0B151}" srcOrd="0" destOrd="0" presId="urn:microsoft.com/office/officeart/2005/8/layout/hierarchy1"/>
    <dgm:cxn modelId="{E9D15A84-04CB-9742-8BA8-9E345F77AF7A}" type="presParOf" srcId="{E11DA8E3-09B8-7D40-8A2D-24D853F0B151}" destId="{92EA1AEB-F1A4-6F4E-9B9D-5B6C6DFFD492}" srcOrd="0" destOrd="0" presId="urn:microsoft.com/office/officeart/2005/8/layout/hierarchy1"/>
    <dgm:cxn modelId="{FF396187-6673-B940-B8C4-49F202D73FE7}" type="presParOf" srcId="{E11DA8E3-09B8-7D40-8A2D-24D853F0B151}" destId="{860421CF-1572-3C40-B4F1-563A438B45C2}" srcOrd="1" destOrd="0" presId="urn:microsoft.com/office/officeart/2005/8/layout/hierarchy1"/>
    <dgm:cxn modelId="{4B937E06-E0B3-1E40-9BC6-DE0913609D7A}" type="presParOf" srcId="{D0F1D885-5760-E04C-81DB-48F14200192A}" destId="{0B3B1C2E-5247-7842-8C60-44B55FEFE1FF}" srcOrd="1" destOrd="0" presId="urn:microsoft.com/office/officeart/2005/8/layout/hierarchy1"/>
    <dgm:cxn modelId="{5EDF9055-B75B-224C-BAF3-53A110D9F136}" type="presParOf" srcId="{DC0F0EF0-86A2-0744-8E97-94753AD7A75A}" destId="{6ED028FE-5AB3-DA45-99AD-82B6F199EE51}" srcOrd="2" destOrd="0" presId="urn:microsoft.com/office/officeart/2005/8/layout/hierarchy1"/>
    <dgm:cxn modelId="{7CB7D825-8085-C341-B0E5-DEA327C1244A}" type="presParOf" srcId="{6ED028FE-5AB3-DA45-99AD-82B6F199EE51}" destId="{F94C76E5-5BA1-314F-9126-34D3E362C15F}" srcOrd="0" destOrd="0" presId="urn:microsoft.com/office/officeart/2005/8/layout/hierarchy1"/>
    <dgm:cxn modelId="{95A50E02-D7FE-E04A-A497-B16763DA0686}" type="presParOf" srcId="{F94C76E5-5BA1-314F-9126-34D3E362C15F}" destId="{9506B314-5C0B-D54C-AB6A-C621132294E5}" srcOrd="0" destOrd="0" presId="urn:microsoft.com/office/officeart/2005/8/layout/hierarchy1"/>
    <dgm:cxn modelId="{6FC4C062-26BE-B94A-9E99-D4A0231323AD}" type="presParOf" srcId="{F94C76E5-5BA1-314F-9126-34D3E362C15F}" destId="{E394F1ED-4FA1-384A-9DD7-41C6748C46CA}" srcOrd="1" destOrd="0" presId="urn:microsoft.com/office/officeart/2005/8/layout/hierarchy1"/>
    <dgm:cxn modelId="{26A2CB1D-A190-0740-9FDF-A4119806549E}" type="presParOf" srcId="{6ED028FE-5AB3-DA45-99AD-82B6F199EE51}" destId="{F6CF6506-A9AD-6847-8F29-91739AA2613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40220-A78F-854C-863B-58C0C7123CB7}">
      <dsp:nvSpPr>
        <dsp:cNvPr id="0" name=""/>
        <dsp:cNvSpPr/>
      </dsp:nvSpPr>
      <dsp:spPr>
        <a:xfrm>
          <a:off x="845" y="0"/>
          <a:ext cx="3423642" cy="3530062"/>
        </a:xfrm>
        <a:prstGeom prst="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w="9525" cap="flat" cmpd="sng" algn="ctr">
          <a:solidFill>
            <a:schemeClr val="accent2">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338180" tIns="0" rIns="338180" bIns="330200" numCol="1" spcCol="1270" anchor="t" anchorCtr="0">
          <a:noAutofit/>
        </a:bodyPr>
        <a:lstStyle/>
        <a:p>
          <a:pPr marL="0" lvl="0" indent="0" algn="l" defTabSz="1422400">
            <a:lnSpc>
              <a:spcPct val="90000"/>
            </a:lnSpc>
            <a:spcBef>
              <a:spcPct val="0"/>
            </a:spcBef>
            <a:spcAft>
              <a:spcPct val="35000"/>
            </a:spcAft>
            <a:buNone/>
          </a:pPr>
          <a:r>
            <a:rPr lang="en-US" sz="3200" kern="1200" dirty="0"/>
            <a:t>First/Second paper in this area in 40 years</a:t>
          </a:r>
        </a:p>
      </dsp:txBody>
      <dsp:txXfrm>
        <a:off x="845" y="1412024"/>
        <a:ext cx="3423642" cy="2118037"/>
      </dsp:txXfrm>
    </dsp:sp>
    <dsp:sp modelId="{51C445BD-AF94-5E4A-8A04-B848E28A7335}">
      <dsp:nvSpPr>
        <dsp:cNvPr id="0" name=""/>
        <dsp:cNvSpPr/>
      </dsp:nvSpPr>
      <dsp:spPr>
        <a:xfrm>
          <a:off x="845" y="0"/>
          <a:ext cx="3423642" cy="1412024"/>
        </a:xfrm>
        <a:prstGeom prst="rect">
          <a:avLst/>
        </a:prstGeom>
        <a:noFill/>
        <a:ln w="9525" cap="flat" cmpd="sng" algn="ctr">
          <a:noFill/>
          <a:prstDash val="solid"/>
        </a:ln>
        <a:effectLst/>
        <a:scene3d>
          <a:camera prst="orthographicFront">
            <a:rot lat="0" lon="0" rev="0"/>
          </a:camera>
          <a:lightRig rig="threePt" dir="t"/>
        </a:scene3d>
        <a:sp3d/>
      </dsp:spPr>
      <dsp:style>
        <a:lnRef idx="1">
          <a:scrgbClr r="0" g="0" b="0"/>
        </a:lnRef>
        <a:fillRef idx="3">
          <a:scrgbClr r="0" g="0" b="0"/>
        </a:fillRef>
        <a:effectRef idx="2">
          <a:scrgbClr r="0" g="0" b="0"/>
        </a:effectRef>
        <a:fontRef idx="minor">
          <a:schemeClr val="lt1"/>
        </a:fontRef>
      </dsp:style>
      <dsp:txBody>
        <a:bodyPr spcFirstLastPara="0" vert="horz" wrap="square" lIns="338180" tIns="165100" rIns="338180"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endParaRPr lang="en-US" sz="6600" kern="1200" dirty="0"/>
        </a:p>
      </dsp:txBody>
      <dsp:txXfrm>
        <a:off x="845" y="0"/>
        <a:ext cx="3423642" cy="1412024"/>
      </dsp:txXfrm>
    </dsp:sp>
    <dsp:sp modelId="{A0B4CC6E-F4C1-F344-A82B-F672C85C24AB}">
      <dsp:nvSpPr>
        <dsp:cNvPr id="0" name=""/>
        <dsp:cNvSpPr/>
      </dsp:nvSpPr>
      <dsp:spPr>
        <a:xfrm>
          <a:off x="3698378" y="0"/>
          <a:ext cx="3423642" cy="3530062"/>
        </a:xfrm>
        <a:prstGeom prst="rect">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w="9525" cap="flat" cmpd="sng" algn="ctr">
          <a:solidFill>
            <a:schemeClr val="accent3">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338180" tIns="0" rIns="338180" bIns="330200" numCol="1" spcCol="1270" anchor="t" anchorCtr="0">
          <a:noAutofit/>
        </a:bodyPr>
        <a:lstStyle/>
        <a:p>
          <a:pPr marL="0" lvl="0" indent="0" algn="l" defTabSz="1155700">
            <a:lnSpc>
              <a:spcPct val="90000"/>
            </a:lnSpc>
            <a:spcBef>
              <a:spcPct val="0"/>
            </a:spcBef>
            <a:spcAft>
              <a:spcPct val="35000"/>
            </a:spcAft>
            <a:buNone/>
          </a:pPr>
          <a:r>
            <a:rPr lang="en-US" sz="2600" kern="1200"/>
            <a:t>Framing the debate</a:t>
          </a:r>
        </a:p>
      </dsp:txBody>
      <dsp:txXfrm>
        <a:off x="3698378" y="1412024"/>
        <a:ext cx="3423642" cy="2118037"/>
      </dsp:txXfrm>
    </dsp:sp>
    <dsp:sp modelId="{ACBD52E3-A14A-1A45-87EB-6A3489027AE6}">
      <dsp:nvSpPr>
        <dsp:cNvPr id="0" name=""/>
        <dsp:cNvSpPr/>
      </dsp:nvSpPr>
      <dsp:spPr>
        <a:xfrm>
          <a:off x="3698378" y="0"/>
          <a:ext cx="3423642" cy="1412024"/>
        </a:xfrm>
        <a:prstGeom prst="rect">
          <a:avLst/>
        </a:prstGeom>
        <a:noFill/>
        <a:ln w="9525" cap="flat" cmpd="sng" algn="ctr">
          <a:noFill/>
          <a:prstDash val="solid"/>
        </a:ln>
        <a:effectLst/>
        <a:scene3d>
          <a:camera prst="orthographicFront">
            <a:rot lat="0" lon="0" rev="0"/>
          </a:camera>
          <a:lightRig rig="threePt" dir="t"/>
        </a:scene3d>
        <a:sp3d/>
      </dsp:spPr>
      <dsp:style>
        <a:lnRef idx="1">
          <a:scrgbClr r="0" g="0" b="0"/>
        </a:lnRef>
        <a:fillRef idx="3">
          <a:scrgbClr r="0" g="0" b="0"/>
        </a:fillRef>
        <a:effectRef idx="2">
          <a:scrgbClr r="0" g="0" b="0"/>
        </a:effectRef>
        <a:fontRef idx="minor">
          <a:schemeClr val="lt1"/>
        </a:fontRef>
      </dsp:style>
      <dsp:txBody>
        <a:bodyPr spcFirstLastPara="0" vert="horz" wrap="square" lIns="338180" tIns="165100" rIns="338180"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698378" y="0"/>
        <a:ext cx="3423642" cy="1412024"/>
      </dsp:txXfrm>
    </dsp:sp>
    <dsp:sp modelId="{448CAFB2-B2DA-0842-931B-B04355ACF2E7}">
      <dsp:nvSpPr>
        <dsp:cNvPr id="0" name=""/>
        <dsp:cNvSpPr/>
      </dsp:nvSpPr>
      <dsp:spPr>
        <a:xfrm>
          <a:off x="7395912" y="0"/>
          <a:ext cx="3423642" cy="3530062"/>
        </a:xfrm>
        <a:prstGeom prst="rect">
          <a:avLst/>
        </a:prstGeom>
        <a:gradFill rotWithShape="0">
          <a:gsLst>
            <a:gs pos="0">
              <a:schemeClr val="accent4">
                <a:hueOff val="0"/>
                <a:satOff val="0"/>
                <a:lumOff val="0"/>
                <a:alphaOff val="0"/>
                <a:tint val="96000"/>
                <a:satMod val="100000"/>
                <a:lumMod val="104000"/>
              </a:schemeClr>
            </a:gs>
            <a:gs pos="78000">
              <a:schemeClr val="accent4">
                <a:hueOff val="0"/>
                <a:satOff val="0"/>
                <a:lumOff val="0"/>
                <a:alphaOff val="0"/>
                <a:shade val="100000"/>
                <a:satMod val="110000"/>
                <a:lumMod val="100000"/>
              </a:schemeClr>
            </a:gs>
          </a:gsLst>
          <a:lin ang="5400000" scaled="0"/>
        </a:gradFill>
        <a:ln w="9525" cap="flat" cmpd="sng" algn="ctr">
          <a:solidFill>
            <a:schemeClr val="accent4">
              <a:hueOff val="0"/>
              <a:satOff val="0"/>
              <a:lumOff val="0"/>
              <a:alphaOff val="0"/>
            </a:schemeClr>
          </a:solidFill>
          <a:prstDash val="solid"/>
        </a:ln>
        <a:effectLst/>
        <a:scene3d>
          <a:camera prst="orthographicFront">
            <a:rot lat="0" lon="0" rev="0"/>
          </a:camera>
          <a:lightRig rig="threePt" dir="t"/>
        </a:scene3d>
        <a:sp3d>
          <a:bevelT w="25400" h="12700"/>
        </a:sp3d>
      </dsp:spPr>
      <dsp:style>
        <a:lnRef idx="1">
          <a:scrgbClr r="0" g="0" b="0"/>
        </a:lnRef>
        <a:fillRef idx="3">
          <a:scrgbClr r="0" g="0" b="0"/>
        </a:fillRef>
        <a:effectRef idx="2">
          <a:scrgbClr r="0" g="0" b="0"/>
        </a:effectRef>
        <a:fontRef idx="minor">
          <a:schemeClr val="lt1"/>
        </a:fontRef>
      </dsp:style>
      <dsp:txBody>
        <a:bodyPr spcFirstLastPara="0" vert="horz" wrap="square" lIns="338180" tIns="0" rIns="338180" bIns="330200" numCol="1" spcCol="1270" anchor="t" anchorCtr="0">
          <a:noAutofit/>
        </a:bodyPr>
        <a:lstStyle/>
        <a:p>
          <a:pPr marL="0" lvl="0" indent="0" algn="l" defTabSz="1155700">
            <a:lnSpc>
              <a:spcPct val="90000"/>
            </a:lnSpc>
            <a:spcBef>
              <a:spcPct val="0"/>
            </a:spcBef>
            <a:spcAft>
              <a:spcPct val="35000"/>
            </a:spcAft>
            <a:buNone/>
          </a:pPr>
          <a:r>
            <a:rPr lang="en-US" sz="2600" kern="1200"/>
            <a:t>Moving from here</a:t>
          </a:r>
        </a:p>
      </dsp:txBody>
      <dsp:txXfrm>
        <a:off x="7395912" y="1412024"/>
        <a:ext cx="3423642" cy="2118037"/>
      </dsp:txXfrm>
    </dsp:sp>
    <dsp:sp modelId="{93604CD7-12E2-2845-99C6-CE2C33BA0220}">
      <dsp:nvSpPr>
        <dsp:cNvPr id="0" name=""/>
        <dsp:cNvSpPr/>
      </dsp:nvSpPr>
      <dsp:spPr>
        <a:xfrm>
          <a:off x="7395912" y="0"/>
          <a:ext cx="3423642" cy="1412024"/>
        </a:xfrm>
        <a:prstGeom prst="rect">
          <a:avLst/>
        </a:prstGeom>
        <a:noFill/>
        <a:ln w="9525" cap="flat" cmpd="sng" algn="ctr">
          <a:noFill/>
          <a:prstDash val="solid"/>
        </a:ln>
        <a:effectLst/>
        <a:scene3d>
          <a:camera prst="orthographicFront">
            <a:rot lat="0" lon="0" rev="0"/>
          </a:camera>
          <a:lightRig rig="threePt" dir="t"/>
        </a:scene3d>
        <a:sp3d/>
      </dsp:spPr>
      <dsp:style>
        <a:lnRef idx="1">
          <a:scrgbClr r="0" g="0" b="0"/>
        </a:lnRef>
        <a:fillRef idx="3">
          <a:scrgbClr r="0" g="0" b="0"/>
        </a:fillRef>
        <a:effectRef idx="2">
          <a:scrgbClr r="0" g="0" b="0"/>
        </a:effectRef>
        <a:fontRef idx="minor">
          <a:schemeClr val="lt1"/>
        </a:fontRef>
      </dsp:style>
      <dsp:txBody>
        <a:bodyPr spcFirstLastPara="0" vert="horz" wrap="square" lIns="338180" tIns="165100" rIns="338180"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395912" y="0"/>
        <a:ext cx="3423642" cy="14120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220E43-E2DC-8B48-B54D-4CDF3BB5E087}">
      <dsp:nvSpPr>
        <dsp:cNvPr id="0" name=""/>
        <dsp:cNvSpPr/>
      </dsp:nvSpPr>
      <dsp:spPr>
        <a:xfrm>
          <a:off x="0" y="3207853"/>
          <a:ext cx="10820400" cy="210469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a:lnSpc>
              <a:spcPct val="90000"/>
            </a:lnSpc>
            <a:spcBef>
              <a:spcPct val="0"/>
            </a:spcBef>
            <a:spcAft>
              <a:spcPct val="35000"/>
            </a:spcAft>
            <a:buNone/>
          </a:pPr>
          <a:r>
            <a:rPr lang="en-US" sz="2900" kern="1200"/>
            <a:t>“The best evidence about the marginal effectiveness of rapid response comes from two studies conducted in the late 1970s (Kansas City Police Department, 1977; Spelman and Brown, 1981).” </a:t>
          </a:r>
        </a:p>
      </dsp:txBody>
      <dsp:txXfrm>
        <a:off x="0" y="3207853"/>
        <a:ext cx="10820400" cy="2104699"/>
      </dsp:txXfrm>
    </dsp:sp>
    <dsp:sp modelId="{D2CE0BA4-9698-914E-9173-BF5043C1E2A5}">
      <dsp:nvSpPr>
        <dsp:cNvPr id="0" name=""/>
        <dsp:cNvSpPr/>
      </dsp:nvSpPr>
      <dsp:spPr>
        <a:xfrm rot="10800000">
          <a:off x="0" y="2396"/>
          <a:ext cx="10820400" cy="3237027"/>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a:lnSpc>
              <a:spcPct val="90000"/>
            </a:lnSpc>
            <a:spcBef>
              <a:spcPct val="0"/>
            </a:spcBef>
            <a:spcAft>
              <a:spcPct val="35000"/>
            </a:spcAft>
            <a:buNone/>
          </a:pPr>
          <a:r>
            <a:rPr lang="en-US" sz="2900" kern="1200" dirty="0"/>
            <a:t>NOT SO FAST:</a:t>
          </a:r>
        </a:p>
      </dsp:txBody>
      <dsp:txXfrm rot="10800000">
        <a:off x="0" y="2396"/>
        <a:ext cx="10820400" cy="21033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A9D51-3BBC-1F4A-9AFE-3028BBE504C0}">
      <dsp:nvSpPr>
        <dsp:cNvPr id="0" name=""/>
        <dsp:cNvSpPr/>
      </dsp:nvSpPr>
      <dsp:spPr>
        <a:xfrm>
          <a:off x="0" y="3070520"/>
          <a:ext cx="6403994" cy="2014594"/>
        </a:xfrm>
        <a:prstGeom prst="rect">
          <a:avLst/>
        </a:prstGeom>
        <a:gradFill rotWithShape="0">
          <a:gsLst>
            <a:gs pos="0">
              <a:schemeClr val="accent2">
                <a:hueOff val="0"/>
                <a:satOff val="0"/>
                <a:lumOff val="0"/>
                <a:alphaOff val="0"/>
                <a:tint val="96000"/>
                <a:satMod val="100000"/>
                <a:lumMod val="104000"/>
              </a:schemeClr>
            </a:gs>
            <a:gs pos="78000">
              <a:schemeClr val="accent2">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334264" tIns="334264" rIns="334264" bIns="334264" numCol="1" spcCol="1270" anchor="ctr" anchorCtr="0">
          <a:noAutofit/>
        </a:bodyPr>
        <a:lstStyle/>
        <a:p>
          <a:pPr marL="0" lvl="0" indent="0" algn="ctr" defTabSz="2089150">
            <a:lnSpc>
              <a:spcPct val="90000"/>
            </a:lnSpc>
            <a:spcBef>
              <a:spcPct val="0"/>
            </a:spcBef>
            <a:spcAft>
              <a:spcPct val="35000"/>
            </a:spcAft>
            <a:buNone/>
          </a:pPr>
          <a:r>
            <a:rPr lang="en-US" sz="4700" kern="1200"/>
            <a:t>Doesn’t examine response time</a:t>
          </a:r>
        </a:p>
      </dsp:txBody>
      <dsp:txXfrm>
        <a:off x="0" y="3070520"/>
        <a:ext cx="6403994" cy="2014594"/>
      </dsp:txXfrm>
    </dsp:sp>
    <dsp:sp modelId="{0D8F18F6-F5FE-3D4D-9D79-B99DFB51EEB9}">
      <dsp:nvSpPr>
        <dsp:cNvPr id="0" name=""/>
        <dsp:cNvSpPr/>
      </dsp:nvSpPr>
      <dsp:spPr>
        <a:xfrm rot="10800000">
          <a:off x="0" y="2294"/>
          <a:ext cx="6403994" cy="3098445"/>
        </a:xfrm>
        <a:prstGeom prst="upArrowCallout">
          <a:avLst/>
        </a:prstGeom>
        <a:gradFill rotWithShape="0">
          <a:gsLst>
            <a:gs pos="0">
              <a:schemeClr val="accent3">
                <a:hueOff val="0"/>
                <a:satOff val="0"/>
                <a:lumOff val="0"/>
                <a:alphaOff val="0"/>
                <a:tint val="96000"/>
                <a:satMod val="100000"/>
                <a:lumMod val="104000"/>
              </a:schemeClr>
            </a:gs>
            <a:gs pos="78000">
              <a:schemeClr val="accent3">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r>
            <a:rPr lang="en-US" sz="2800" kern="1200" dirty="0">
              <a:solidFill>
                <a:schemeClr val="bg1"/>
              </a:solidFill>
            </a:rPr>
            <a:t>POLICING EXPERIMENTS FOR PROACTIVE POLICING.</a:t>
          </a:r>
        </a:p>
      </dsp:txBody>
      <dsp:txXfrm rot="-10800000">
        <a:off x="0" y="2294"/>
        <a:ext cx="6403994" cy="1087554"/>
      </dsp:txXfrm>
    </dsp:sp>
    <dsp:sp modelId="{4ECD8BC0-0C6D-EB4E-A8CD-1686C58397DD}">
      <dsp:nvSpPr>
        <dsp:cNvPr id="0" name=""/>
        <dsp:cNvSpPr/>
      </dsp:nvSpPr>
      <dsp:spPr>
        <a:xfrm>
          <a:off x="0" y="1089848"/>
          <a:ext cx="6403994" cy="926435"/>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13360" tIns="38100" rIns="213360" bIns="38100" numCol="1" spcCol="1270" anchor="ctr" anchorCtr="0">
          <a:noAutofit/>
        </a:bodyPr>
        <a:lstStyle/>
        <a:p>
          <a:pPr marL="0" lvl="0" indent="0" algn="ctr" defTabSz="1333500">
            <a:lnSpc>
              <a:spcPct val="90000"/>
            </a:lnSpc>
            <a:spcBef>
              <a:spcPct val="0"/>
            </a:spcBef>
            <a:spcAft>
              <a:spcPct val="35000"/>
            </a:spcAft>
            <a:buNone/>
          </a:pPr>
          <a:r>
            <a:rPr lang="en-US" sz="3000" b="1" kern="1200"/>
            <a:t>Focused</a:t>
          </a:r>
          <a:r>
            <a:rPr lang="en-US" sz="3000" kern="1200"/>
            <a:t> patrols vs. “standard” model.</a:t>
          </a:r>
        </a:p>
      </dsp:txBody>
      <dsp:txXfrm>
        <a:off x="0" y="1089848"/>
        <a:ext cx="6403994" cy="9264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D2564E-8D51-45E9-9BB3-E4D8707BDE1A}">
      <dsp:nvSpPr>
        <dsp:cNvPr id="0" name=""/>
        <dsp:cNvSpPr/>
      </dsp:nvSpPr>
      <dsp:spPr>
        <a:xfrm>
          <a:off x="664949" y="122530"/>
          <a:ext cx="1955812" cy="195581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77AFDA-BA75-46A9-A615-33730D069FEC}">
      <dsp:nvSpPr>
        <dsp:cNvPr id="0" name=""/>
        <dsp:cNvSpPr/>
      </dsp:nvSpPr>
      <dsp:spPr>
        <a:xfrm>
          <a:off x="1081762" y="539343"/>
          <a:ext cx="1122187" cy="11221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2E5C695-F42D-4A1F-9E10-8A448C0B607D}">
      <dsp:nvSpPr>
        <dsp:cNvPr id="0" name=""/>
        <dsp:cNvSpPr/>
      </dsp:nvSpPr>
      <dsp:spPr>
        <a:xfrm>
          <a:off x="39731" y="268753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Dallas has </a:t>
          </a:r>
          <a:r>
            <a:rPr lang="en-US" sz="2500" b="1" i="1" kern="1200"/>
            <a:t>focused</a:t>
          </a:r>
          <a:r>
            <a:rPr lang="en-US" sz="2500" kern="1200"/>
            <a:t> patrols</a:t>
          </a:r>
        </a:p>
      </dsp:txBody>
      <dsp:txXfrm>
        <a:off x="39731" y="2687531"/>
        <a:ext cx="3206250" cy="720000"/>
      </dsp:txXfrm>
    </dsp:sp>
    <dsp:sp modelId="{3306718B-2B4A-4BEE-9BB2-4BB25EF2AD1D}">
      <dsp:nvSpPr>
        <dsp:cNvPr id="0" name=""/>
        <dsp:cNvSpPr/>
      </dsp:nvSpPr>
      <dsp:spPr>
        <a:xfrm>
          <a:off x="4432293" y="122530"/>
          <a:ext cx="1955812" cy="195581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F283DF-33EC-45F1-9DF0-E811228F9153}">
      <dsp:nvSpPr>
        <dsp:cNvPr id="0" name=""/>
        <dsp:cNvSpPr/>
      </dsp:nvSpPr>
      <dsp:spPr>
        <a:xfrm>
          <a:off x="4849106" y="539343"/>
          <a:ext cx="1122187" cy="11221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037A5AC-5F97-4DF6-9177-5D9B90CC9F87}">
      <dsp:nvSpPr>
        <dsp:cNvPr id="0" name=""/>
        <dsp:cNvSpPr/>
      </dsp:nvSpPr>
      <dsp:spPr>
        <a:xfrm>
          <a:off x="3807075" y="268753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kern="1200"/>
            <a:t>Dallas also has</a:t>
          </a:r>
          <a:r>
            <a:rPr lang="en-US" sz="2500" i="1" kern="1200"/>
            <a:t> </a:t>
          </a:r>
          <a:r>
            <a:rPr lang="en-US" sz="2500" b="1" i="1" kern="1200"/>
            <a:t>focused </a:t>
          </a:r>
          <a:r>
            <a:rPr lang="en-US" sz="2500" b="1" kern="1200"/>
            <a:t>response</a:t>
          </a:r>
          <a:endParaRPr lang="en-US" sz="2500" kern="1200"/>
        </a:p>
      </dsp:txBody>
      <dsp:txXfrm>
        <a:off x="3807075" y="2687531"/>
        <a:ext cx="3206250" cy="720000"/>
      </dsp:txXfrm>
    </dsp:sp>
    <dsp:sp modelId="{817B4920-4236-4412-A4CC-AC491F11207C}">
      <dsp:nvSpPr>
        <dsp:cNvPr id="0" name=""/>
        <dsp:cNvSpPr/>
      </dsp:nvSpPr>
      <dsp:spPr>
        <a:xfrm>
          <a:off x="8199637" y="122530"/>
          <a:ext cx="1955812" cy="19558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D62501-FCCA-4074-A50B-CB0B0FB90E20}">
      <dsp:nvSpPr>
        <dsp:cNvPr id="0" name=""/>
        <dsp:cNvSpPr/>
      </dsp:nvSpPr>
      <dsp:spPr>
        <a:xfrm>
          <a:off x="8616450" y="539343"/>
          <a:ext cx="1122187" cy="11221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B997F04-51F5-42F2-A0FF-8D69441921E9}">
      <dsp:nvSpPr>
        <dsp:cNvPr id="0" name=""/>
        <dsp:cNvSpPr/>
      </dsp:nvSpPr>
      <dsp:spPr>
        <a:xfrm>
          <a:off x="7574418" y="2687531"/>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111250">
            <a:lnSpc>
              <a:spcPct val="90000"/>
            </a:lnSpc>
            <a:spcBef>
              <a:spcPct val="0"/>
            </a:spcBef>
            <a:spcAft>
              <a:spcPct val="35000"/>
            </a:spcAft>
            <a:buNone/>
            <a:defRPr cap="all"/>
          </a:pPr>
          <a:r>
            <a:rPr lang="en-US" sz="2500" b="1" kern="1200"/>
            <a:t>Dallas not “Standard Model”</a:t>
          </a:r>
          <a:endParaRPr lang="en-US" sz="2500" kern="1200"/>
        </a:p>
      </dsp:txBody>
      <dsp:txXfrm>
        <a:off x="7574418" y="2687531"/>
        <a:ext cx="320625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6A3FD5-E06D-4C4E-BCFE-998D0C6B7FB0}">
      <dsp:nvSpPr>
        <dsp:cNvPr id="0" name=""/>
        <dsp:cNvSpPr/>
      </dsp:nvSpPr>
      <dsp:spPr>
        <a:xfrm>
          <a:off x="0" y="699444"/>
          <a:ext cx="3043237" cy="1932455"/>
        </a:xfrm>
        <a:prstGeom prst="roundRect">
          <a:avLst>
            <a:gd name="adj" fmla="val 10000"/>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sp>
    <dsp:sp modelId="{DDFF498D-546B-824E-8FB7-ACEF79F02F6F}">
      <dsp:nvSpPr>
        <dsp:cNvPr id="0" name=""/>
        <dsp:cNvSpPr/>
      </dsp:nvSpPr>
      <dsp:spPr>
        <a:xfrm>
          <a:off x="338137" y="1020675"/>
          <a:ext cx="3043237" cy="193245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Standard discussion in literature is “out of date”</a:t>
          </a:r>
        </a:p>
      </dsp:txBody>
      <dsp:txXfrm>
        <a:off x="394737" y="1077275"/>
        <a:ext cx="2930037" cy="1819255"/>
      </dsp:txXfrm>
    </dsp:sp>
    <dsp:sp modelId="{92EA1AEB-F1A4-6F4E-9B9D-5B6C6DFFD492}">
      <dsp:nvSpPr>
        <dsp:cNvPr id="0" name=""/>
        <dsp:cNvSpPr/>
      </dsp:nvSpPr>
      <dsp:spPr>
        <a:xfrm>
          <a:off x="3719512" y="699444"/>
          <a:ext cx="3043237" cy="1932455"/>
        </a:xfrm>
        <a:prstGeom prst="roundRect">
          <a:avLst>
            <a:gd name="adj" fmla="val 10000"/>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sp>
    <dsp:sp modelId="{860421CF-1572-3C40-B4F1-563A438B45C2}">
      <dsp:nvSpPr>
        <dsp:cNvPr id="0" name=""/>
        <dsp:cNvSpPr/>
      </dsp:nvSpPr>
      <dsp:spPr>
        <a:xfrm>
          <a:off x="4057650" y="1020675"/>
          <a:ext cx="3043237" cy="193245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a:t>Need to consider response time within new policing model</a:t>
          </a:r>
        </a:p>
      </dsp:txBody>
      <dsp:txXfrm>
        <a:off x="4114250" y="1077275"/>
        <a:ext cx="2930037" cy="1819255"/>
      </dsp:txXfrm>
    </dsp:sp>
    <dsp:sp modelId="{9506B314-5C0B-D54C-AB6A-C621132294E5}">
      <dsp:nvSpPr>
        <dsp:cNvPr id="0" name=""/>
        <dsp:cNvSpPr/>
      </dsp:nvSpPr>
      <dsp:spPr>
        <a:xfrm>
          <a:off x="7439025" y="699444"/>
          <a:ext cx="3043237" cy="1932455"/>
        </a:xfrm>
        <a:prstGeom prst="roundRect">
          <a:avLst>
            <a:gd name="adj" fmla="val 10000"/>
          </a:avLst>
        </a:prstGeom>
        <a:gradFill rotWithShape="0">
          <a:gsLst>
            <a:gs pos="0">
              <a:schemeClr val="accent1">
                <a:hueOff val="0"/>
                <a:satOff val="0"/>
                <a:lumOff val="0"/>
                <a:alphaOff val="0"/>
                <a:tint val="96000"/>
                <a:satMod val="100000"/>
                <a:lumMod val="104000"/>
              </a:schemeClr>
            </a:gs>
            <a:gs pos="78000">
              <a:schemeClr val="accent1">
                <a:hueOff val="0"/>
                <a:satOff val="0"/>
                <a:lumOff val="0"/>
                <a:alphaOff val="0"/>
                <a:shade val="100000"/>
                <a:satMod val="110000"/>
                <a:lumMod val="100000"/>
              </a:schemeClr>
            </a:gs>
          </a:gsLst>
          <a:lin ang="5400000" scaled="0"/>
        </a:gradFill>
        <a:ln>
          <a:noFill/>
        </a:ln>
        <a:effectLst/>
        <a:scene3d>
          <a:camera prst="orthographicFront">
            <a:rot lat="0" lon="0" rev="0"/>
          </a:camera>
          <a:lightRig rig="threePt" dir="t"/>
        </a:scene3d>
        <a:sp3d>
          <a:bevelT w="25400" h="12700"/>
        </a:sp3d>
      </dsp:spPr>
      <dsp:style>
        <a:lnRef idx="0">
          <a:scrgbClr r="0" g="0" b="0"/>
        </a:lnRef>
        <a:fillRef idx="3">
          <a:scrgbClr r="0" g="0" b="0"/>
        </a:fillRef>
        <a:effectRef idx="2">
          <a:scrgbClr r="0" g="0" b="0"/>
        </a:effectRef>
        <a:fontRef idx="minor">
          <a:schemeClr val="lt1"/>
        </a:fontRef>
      </dsp:style>
    </dsp:sp>
    <dsp:sp modelId="{E394F1ED-4FA1-384A-9DD7-41C6748C46CA}">
      <dsp:nvSpPr>
        <dsp:cNvPr id="0" name=""/>
        <dsp:cNvSpPr/>
      </dsp:nvSpPr>
      <dsp:spPr>
        <a:xfrm>
          <a:off x="7777162" y="1020675"/>
          <a:ext cx="3043237" cy="1932455"/>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dirty="0"/>
            <a:t>Need to think about the cost/ benefits of FOCUSED RAPID RESPONSE</a:t>
          </a:r>
        </a:p>
      </dsp:txBody>
      <dsp:txXfrm>
        <a:off x="7833762" y="1077275"/>
        <a:ext cx="2930037" cy="1819255"/>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63CF0-3C0F-414A-949E-5DE19F88FB9A}" type="datetimeFigureOut">
              <a:rPr lang="en-US" smtClean="0"/>
              <a:t>7/14/20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360B-A27D-7D4C-B287-9FF416C888DB}" type="slidenum">
              <a:rPr lang="en-US" smtClean="0"/>
              <a:t>‹#›</a:t>
            </a:fld>
            <a:endParaRPr lang="en-US"/>
          </a:p>
        </p:txBody>
      </p:sp>
    </p:spTree>
    <p:extLst>
      <p:ext uri="{BB962C8B-B14F-4D97-AF65-F5344CB8AC3E}">
        <p14:creationId xmlns:p14="http://schemas.microsoft.com/office/powerpoint/2010/main" val="3352589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8C8360B-A27D-7D4C-B287-9FF416C888DB}" type="slidenum">
              <a:rPr lang="en-US" smtClean="0"/>
              <a:t>2</a:t>
            </a:fld>
            <a:endParaRPr lang="en-US"/>
          </a:p>
        </p:txBody>
      </p:sp>
    </p:spTree>
    <p:extLst>
      <p:ext uri="{BB962C8B-B14F-4D97-AF65-F5344CB8AC3E}">
        <p14:creationId xmlns:p14="http://schemas.microsoft.com/office/powerpoint/2010/main" val="2973226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C8360B-A27D-7D4C-B287-9FF416C888DB}" type="slidenum">
              <a:rPr lang="en-US" smtClean="0"/>
              <a:t>9</a:t>
            </a:fld>
            <a:endParaRPr lang="en-US"/>
          </a:p>
        </p:txBody>
      </p:sp>
    </p:spTree>
    <p:extLst>
      <p:ext uri="{BB962C8B-B14F-4D97-AF65-F5344CB8AC3E}">
        <p14:creationId xmlns:p14="http://schemas.microsoft.com/office/powerpoint/2010/main" val="29766313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78D718F5-DA33-2348-94AA-58D32E793E0C}" type="datetimeFigureOut">
              <a:rPr lang="en-US" smtClean="0"/>
              <a:t>7/14/20</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539867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1063897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39467687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5E5AB9A-06B1-2F49-BD64-32F3DA5FB05B}"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003457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4441101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8D718F5-DA33-2348-94AA-58D32E793E0C}" type="datetimeFigureOut">
              <a:rPr lang="en-US" smtClean="0"/>
              <a:t>7/14/20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2398734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78D718F5-DA33-2348-94AA-58D32E793E0C}" type="datetimeFigureOut">
              <a:rPr lang="en-US" smtClean="0"/>
              <a:t>7/14/20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1466568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718F5-DA33-2348-94AA-58D32E793E0C}" type="datetimeFigureOut">
              <a:rPr lang="en-US" smtClean="0"/>
              <a:t>7/14/20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28654843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78D718F5-DA33-2348-94AA-58D32E793E0C}" type="datetimeFigureOut">
              <a:rPr lang="en-US" smtClean="0"/>
              <a:t>7/14/20</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292826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D718F5-DA33-2348-94AA-58D32E793E0C}" type="datetimeFigureOut">
              <a:rPr lang="en-US" smtClean="0"/>
              <a:t>7/14/20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43999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78D718F5-DA33-2348-94AA-58D32E793E0C}" type="datetimeFigureOut">
              <a:rPr lang="en-US" smtClean="0"/>
              <a:t>7/14/20</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2240082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2610611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D718F5-DA33-2348-94AA-58D32E793E0C}" type="datetimeFigureOut">
              <a:rPr lang="en-US" smtClean="0"/>
              <a:t>7/14/20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202663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D718F5-DA33-2348-94AA-58D32E793E0C}" type="datetimeFigureOut">
              <a:rPr lang="en-US" smtClean="0"/>
              <a:t>7/14/20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882218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718F5-DA33-2348-94AA-58D32E793E0C}" type="datetimeFigureOut">
              <a:rPr lang="en-US" smtClean="0"/>
              <a:t>7/14/20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1204163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1607013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D718F5-DA33-2348-94AA-58D32E793E0C}" type="datetimeFigureOut">
              <a:rPr lang="en-US" smtClean="0"/>
              <a:t>7/14/20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E5AB9A-06B1-2F49-BD64-32F3DA5FB05B}" type="slidenum">
              <a:rPr lang="en-US" smtClean="0"/>
              <a:t>‹#›</a:t>
            </a:fld>
            <a:endParaRPr lang="en-US"/>
          </a:p>
        </p:txBody>
      </p:sp>
    </p:spTree>
    <p:extLst>
      <p:ext uri="{BB962C8B-B14F-4D97-AF65-F5344CB8AC3E}">
        <p14:creationId xmlns:p14="http://schemas.microsoft.com/office/powerpoint/2010/main" val="1903406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8D718F5-DA33-2348-94AA-58D32E793E0C}" type="datetimeFigureOut">
              <a:rPr lang="en-US" smtClean="0"/>
              <a:t>7/14/20</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5E5AB9A-06B1-2F49-BD64-32F3DA5FB05B}" type="slidenum">
              <a:rPr lang="en-US" smtClean="0"/>
              <a:t>‹#›</a:t>
            </a:fld>
            <a:endParaRPr lang="en-US"/>
          </a:p>
        </p:txBody>
      </p:sp>
    </p:spTree>
    <p:extLst>
      <p:ext uri="{BB962C8B-B14F-4D97-AF65-F5344CB8AC3E}">
        <p14:creationId xmlns:p14="http://schemas.microsoft.com/office/powerpoint/2010/main" val="968149624"/>
      </p:ext>
    </p:extLst>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 id="2147483866" r:id="rId14"/>
    <p:sldLayoutId id="2147483867" r:id="rId15"/>
    <p:sldLayoutId id="2147483868" r:id="rId16"/>
    <p:sldLayoutId id="214748386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089FE-9C1E-F34A-81FD-E6FFFB73CBD4}"/>
              </a:ext>
            </a:extLst>
          </p:cNvPr>
          <p:cNvSpPr>
            <a:spLocks noGrp="1"/>
          </p:cNvSpPr>
          <p:nvPr>
            <p:ph type="ctrTitle"/>
          </p:nvPr>
        </p:nvSpPr>
        <p:spPr/>
        <p:txBody>
          <a:bodyPr>
            <a:normAutofit fontScale="90000"/>
          </a:bodyPr>
          <a:lstStyle/>
          <a:p>
            <a:pPr algn="ctr"/>
            <a:br>
              <a:rPr lang="en-US" dirty="0"/>
            </a:br>
            <a:r>
              <a:rPr lang="en-US" dirty="0"/>
              <a:t>Discussion of </a:t>
            </a:r>
            <a:br>
              <a:rPr lang="en-US" dirty="0"/>
            </a:br>
            <a:r>
              <a:rPr lang="en-US" dirty="0"/>
              <a:t>Police Response Time and Injury Outcomes</a:t>
            </a:r>
          </a:p>
        </p:txBody>
      </p:sp>
      <p:sp>
        <p:nvSpPr>
          <p:cNvPr id="3" name="Subtitle 2">
            <a:extLst>
              <a:ext uri="{FF2B5EF4-FFF2-40B4-BE49-F238E27FC236}">
                <a16:creationId xmlns:a16="http://schemas.microsoft.com/office/drawing/2014/main" id="{F873A209-11D2-A142-BAF8-4C32E67FD918}"/>
              </a:ext>
            </a:extLst>
          </p:cNvPr>
          <p:cNvSpPr>
            <a:spLocks noGrp="1"/>
          </p:cNvSpPr>
          <p:nvPr>
            <p:ph type="subTitle" idx="1"/>
          </p:nvPr>
        </p:nvSpPr>
        <p:spPr>
          <a:xfrm>
            <a:off x="1371600" y="3632200"/>
            <a:ext cx="9688286" cy="2710543"/>
          </a:xfrm>
        </p:spPr>
        <p:txBody>
          <a:bodyPr>
            <a:normAutofit/>
          </a:bodyPr>
          <a:lstStyle/>
          <a:p>
            <a:pPr algn="ctr"/>
            <a:r>
              <a:rPr lang="en-US" sz="2800" dirty="0"/>
              <a:t>Shawn D. </a:t>
            </a:r>
            <a:r>
              <a:rPr lang="en-US" sz="2800" dirty="0" err="1"/>
              <a:t>Bushway</a:t>
            </a:r>
            <a:endParaRPr lang="en-US" sz="2800" dirty="0"/>
          </a:p>
          <a:p>
            <a:pPr algn="ctr"/>
            <a:r>
              <a:rPr lang="en-US" sz="2800" dirty="0"/>
              <a:t>RAND Corp.</a:t>
            </a:r>
          </a:p>
          <a:p>
            <a:pPr algn="ctr"/>
            <a:r>
              <a:rPr lang="en-US" sz="2800" dirty="0"/>
              <a:t>University at Albany (on Leave</a:t>
            </a:r>
            <a:r>
              <a:rPr lang="en-US" dirty="0"/>
              <a:t>)</a:t>
            </a:r>
          </a:p>
        </p:txBody>
      </p:sp>
    </p:spTree>
    <p:extLst>
      <p:ext uri="{BB962C8B-B14F-4D97-AF65-F5344CB8AC3E}">
        <p14:creationId xmlns:p14="http://schemas.microsoft.com/office/powerpoint/2010/main" val="2368990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E953B-394E-B243-9C90-1C3D73166DD0}"/>
              </a:ext>
            </a:extLst>
          </p:cNvPr>
          <p:cNvSpPr>
            <a:spLocks noGrp="1"/>
          </p:cNvSpPr>
          <p:nvPr>
            <p:ph type="title"/>
          </p:nvPr>
        </p:nvSpPr>
        <p:spPr/>
        <p:txBody>
          <a:bodyPr/>
          <a:lstStyle/>
          <a:p>
            <a:r>
              <a:rPr lang="en-US" dirty="0"/>
              <a:t>Response Time is Endogenous</a:t>
            </a:r>
          </a:p>
        </p:txBody>
      </p:sp>
      <p:sp>
        <p:nvSpPr>
          <p:cNvPr id="3" name="Content Placeholder 2">
            <a:extLst>
              <a:ext uri="{FF2B5EF4-FFF2-40B4-BE49-F238E27FC236}">
                <a16:creationId xmlns:a16="http://schemas.microsoft.com/office/drawing/2014/main" id="{D83E2B1B-DBD5-EA4D-AE7D-0A9785749947}"/>
              </a:ext>
            </a:extLst>
          </p:cNvPr>
          <p:cNvSpPr>
            <a:spLocks noGrp="1"/>
          </p:cNvSpPr>
          <p:nvPr>
            <p:ph idx="1"/>
          </p:nvPr>
        </p:nvSpPr>
        <p:spPr/>
        <p:txBody>
          <a:bodyPr/>
          <a:lstStyle/>
          <a:p>
            <a:r>
              <a:rPr lang="en-US" sz="3600" dirty="0"/>
              <a:t>Police have some control over response time</a:t>
            </a:r>
          </a:p>
          <a:p>
            <a:pPr lvl="1"/>
            <a:r>
              <a:rPr lang="en-US" sz="3400" dirty="0"/>
              <a:t>Using discretion to decrease response time when risk of injury is high</a:t>
            </a:r>
          </a:p>
          <a:p>
            <a:pPr lvl="1"/>
            <a:r>
              <a:rPr lang="en-US" sz="3400" dirty="0"/>
              <a:t>Can we study this – understand mechanisms?</a:t>
            </a:r>
          </a:p>
          <a:p>
            <a:pPr lvl="1"/>
            <a:endParaRPr lang="en-US" sz="3400" dirty="0"/>
          </a:p>
          <a:p>
            <a:r>
              <a:rPr lang="en-US" sz="3600" dirty="0"/>
              <a:t>Can we study efficacy of the 5 level call priority System in Dallas?</a:t>
            </a:r>
          </a:p>
          <a:p>
            <a:endParaRPr lang="en-US" dirty="0"/>
          </a:p>
        </p:txBody>
      </p:sp>
    </p:spTree>
    <p:extLst>
      <p:ext uri="{BB962C8B-B14F-4D97-AF65-F5344CB8AC3E}">
        <p14:creationId xmlns:p14="http://schemas.microsoft.com/office/powerpoint/2010/main" val="1284623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11E90-90C0-554E-A381-8AD0773589AE}"/>
              </a:ext>
            </a:extLst>
          </p:cNvPr>
          <p:cNvSpPr>
            <a:spLocks noGrp="1"/>
          </p:cNvSpPr>
          <p:nvPr>
            <p:ph type="title"/>
          </p:nvPr>
        </p:nvSpPr>
        <p:spPr>
          <a:xfrm>
            <a:off x="2895600" y="764373"/>
            <a:ext cx="8610600" cy="1293028"/>
          </a:xfrm>
        </p:spPr>
        <p:txBody>
          <a:bodyPr>
            <a:normAutofit/>
          </a:bodyPr>
          <a:lstStyle/>
          <a:p>
            <a:r>
              <a:rPr lang="en-US" dirty="0"/>
              <a:t>Paper suggests a New Path </a:t>
            </a:r>
          </a:p>
        </p:txBody>
      </p:sp>
      <p:graphicFrame>
        <p:nvGraphicFramePr>
          <p:cNvPr id="5" name="Content Placeholder 2">
            <a:extLst>
              <a:ext uri="{FF2B5EF4-FFF2-40B4-BE49-F238E27FC236}">
                <a16:creationId xmlns:a16="http://schemas.microsoft.com/office/drawing/2014/main" id="{2185CB90-2EAA-430D-AF76-C232FE32EBD7}"/>
              </a:ext>
            </a:extLst>
          </p:cNvPr>
          <p:cNvGraphicFramePr>
            <a:graphicFrameLocks noGrp="1"/>
          </p:cNvGraphicFramePr>
          <p:nvPr>
            <p:ph idx="1"/>
            <p:extLst>
              <p:ext uri="{D42A27DB-BD31-4B8C-83A1-F6EECF244321}">
                <p14:modId xmlns:p14="http://schemas.microsoft.com/office/powerpoint/2010/main" val="4141204501"/>
              </p:ext>
            </p:extLst>
          </p:nvPr>
        </p:nvGraphicFramePr>
        <p:xfrm>
          <a:off x="685800" y="2441051"/>
          <a:ext cx="10820400" cy="3652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446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9D046-7F14-904E-89D1-B5C07E052BCC}"/>
              </a:ext>
            </a:extLst>
          </p:cNvPr>
          <p:cNvSpPr>
            <a:spLocks noGrp="1"/>
          </p:cNvSpPr>
          <p:nvPr>
            <p:ph type="title"/>
          </p:nvPr>
        </p:nvSpPr>
        <p:spPr>
          <a:xfrm>
            <a:off x="2895600" y="764373"/>
            <a:ext cx="8610600" cy="1293028"/>
          </a:xfrm>
        </p:spPr>
        <p:txBody>
          <a:bodyPr>
            <a:normAutofit/>
          </a:bodyPr>
          <a:lstStyle/>
          <a:p>
            <a:r>
              <a:rPr lang="en-US" dirty="0"/>
              <a:t>Overview</a:t>
            </a:r>
          </a:p>
        </p:txBody>
      </p:sp>
      <p:graphicFrame>
        <p:nvGraphicFramePr>
          <p:cNvPr id="7" name="Content Placeholder 2">
            <a:extLst>
              <a:ext uri="{FF2B5EF4-FFF2-40B4-BE49-F238E27FC236}">
                <a16:creationId xmlns:a16="http://schemas.microsoft.com/office/drawing/2014/main" id="{E628197E-05B1-4C7D-BFB9-DF37CE159B40}"/>
              </a:ext>
            </a:extLst>
          </p:cNvPr>
          <p:cNvGraphicFramePr>
            <a:graphicFrameLocks noGrp="1"/>
          </p:cNvGraphicFramePr>
          <p:nvPr>
            <p:ph idx="1"/>
            <p:extLst>
              <p:ext uri="{D42A27DB-BD31-4B8C-83A1-F6EECF244321}">
                <p14:modId xmlns:p14="http://schemas.microsoft.com/office/powerpoint/2010/main" val="4238491294"/>
              </p:ext>
            </p:extLst>
          </p:nvPr>
        </p:nvGraphicFramePr>
        <p:xfrm>
          <a:off x="685800" y="2441051"/>
          <a:ext cx="10820400" cy="3530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36735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F0DF9-2128-A04F-BB71-F462A60C5CAE}"/>
              </a:ext>
            </a:extLst>
          </p:cNvPr>
          <p:cNvSpPr>
            <a:spLocks noGrp="1"/>
          </p:cNvSpPr>
          <p:nvPr>
            <p:ph type="title"/>
          </p:nvPr>
        </p:nvSpPr>
        <p:spPr/>
        <p:txBody>
          <a:bodyPr>
            <a:normAutofit/>
          </a:bodyPr>
          <a:lstStyle/>
          <a:p>
            <a:r>
              <a:rPr lang="en-US" dirty="0"/>
              <a:t>Clear Consensus – </a:t>
            </a:r>
            <a:br>
              <a:rPr lang="en-US" dirty="0"/>
            </a:br>
            <a:r>
              <a:rPr lang="en-US" i="1" dirty="0"/>
              <a:t>Rapid Response Doesn’t Work</a:t>
            </a:r>
          </a:p>
        </p:txBody>
      </p:sp>
      <p:sp>
        <p:nvSpPr>
          <p:cNvPr id="3" name="Content Placeholder 2">
            <a:extLst>
              <a:ext uri="{FF2B5EF4-FFF2-40B4-BE49-F238E27FC236}">
                <a16:creationId xmlns:a16="http://schemas.microsoft.com/office/drawing/2014/main" id="{C399578B-1B21-394E-B6DF-CBE633776716}"/>
              </a:ext>
            </a:extLst>
          </p:cNvPr>
          <p:cNvSpPr>
            <a:spLocks noGrp="1"/>
          </p:cNvSpPr>
          <p:nvPr>
            <p:ph idx="1"/>
          </p:nvPr>
        </p:nvSpPr>
        <p:spPr>
          <a:xfrm>
            <a:off x="685800" y="2194560"/>
            <a:ext cx="10820400" cy="2815321"/>
          </a:xfrm>
        </p:spPr>
        <p:txBody>
          <a:bodyPr>
            <a:normAutofit/>
          </a:bodyPr>
          <a:lstStyle/>
          <a:p>
            <a:r>
              <a:rPr lang="en-US" sz="3200" dirty="0"/>
              <a:t>”Rapid response to emergency calls for service has not been shown to decrease crime or even lead to increased chances of arrest” (</a:t>
            </a:r>
            <a:r>
              <a:rPr lang="en-US" sz="3200" b="1" dirty="0"/>
              <a:t>National Academy of Sciences, 2004</a:t>
            </a:r>
            <a:r>
              <a:rPr lang="en-US" sz="3200" dirty="0"/>
              <a:t>)”</a:t>
            </a:r>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1979062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BA1B667-1542-4631-929E-714A41E9E5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59BA665-866B-4988-8C5D-0B272F82BF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b="15805"/>
          <a:stretch/>
        </p:blipFill>
        <p:spPr>
          <a:xfrm>
            <a:off x="0" y="4767552"/>
            <a:ext cx="12192000" cy="2090448"/>
          </a:xfrm>
          <a:prstGeom prst="rect">
            <a:avLst/>
          </a:prstGeom>
        </p:spPr>
      </p:pic>
      <p:sp>
        <p:nvSpPr>
          <p:cNvPr id="2" name="Title 1">
            <a:extLst>
              <a:ext uri="{FF2B5EF4-FFF2-40B4-BE49-F238E27FC236}">
                <a16:creationId xmlns:a16="http://schemas.microsoft.com/office/drawing/2014/main" id="{FD2F0DF9-2128-A04F-BB71-F462A60C5CAE}"/>
              </a:ext>
            </a:extLst>
          </p:cNvPr>
          <p:cNvSpPr>
            <a:spLocks noGrp="1"/>
          </p:cNvSpPr>
          <p:nvPr>
            <p:ph type="title"/>
          </p:nvPr>
        </p:nvSpPr>
        <p:spPr>
          <a:xfrm>
            <a:off x="685800" y="4771908"/>
            <a:ext cx="10820400" cy="1293028"/>
          </a:xfrm>
        </p:spPr>
        <p:txBody>
          <a:bodyPr>
            <a:normAutofit/>
          </a:bodyPr>
          <a:lstStyle/>
          <a:p>
            <a:pPr algn="ctr"/>
            <a:r>
              <a:rPr lang="en-US" dirty="0"/>
              <a:t>. </a:t>
            </a:r>
          </a:p>
        </p:txBody>
      </p:sp>
      <p:graphicFrame>
        <p:nvGraphicFramePr>
          <p:cNvPr id="6" name="Content Placeholder 2">
            <a:extLst>
              <a:ext uri="{FF2B5EF4-FFF2-40B4-BE49-F238E27FC236}">
                <a16:creationId xmlns:a16="http://schemas.microsoft.com/office/drawing/2014/main" id="{08B0347E-9724-42A5-BCBA-829440D990F6}"/>
              </a:ext>
            </a:extLst>
          </p:cNvPr>
          <p:cNvGraphicFramePr>
            <a:graphicFrameLocks noGrp="1"/>
          </p:cNvGraphicFramePr>
          <p:nvPr>
            <p:ph idx="1"/>
            <p:extLst>
              <p:ext uri="{D42A27DB-BD31-4B8C-83A1-F6EECF244321}">
                <p14:modId xmlns:p14="http://schemas.microsoft.com/office/powerpoint/2010/main" val="4104882783"/>
              </p:ext>
            </p:extLst>
          </p:nvPr>
        </p:nvGraphicFramePr>
        <p:xfrm>
          <a:off x="685800" y="476250"/>
          <a:ext cx="10820400" cy="5314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54683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44EC0-7D4E-CF4D-B55E-164F6BD4C4D3}"/>
              </a:ext>
            </a:extLst>
          </p:cNvPr>
          <p:cNvSpPr>
            <a:spLocks noGrp="1"/>
          </p:cNvSpPr>
          <p:nvPr>
            <p:ph type="title"/>
          </p:nvPr>
        </p:nvSpPr>
        <p:spPr>
          <a:xfrm>
            <a:off x="1751527" y="570290"/>
            <a:ext cx="9664521" cy="1293028"/>
          </a:xfrm>
        </p:spPr>
        <p:txBody>
          <a:bodyPr>
            <a:normAutofit/>
          </a:bodyPr>
          <a:lstStyle/>
          <a:p>
            <a:pPr marL="12700" indent="-12700"/>
            <a:r>
              <a:rPr lang="en-US" sz="3600" dirty="0"/>
              <a:t>Cell Phone, What’s a Cell Phone?</a:t>
            </a:r>
          </a:p>
        </p:txBody>
      </p:sp>
      <p:sp>
        <p:nvSpPr>
          <p:cNvPr id="3" name="Content Placeholder 2">
            <a:extLst>
              <a:ext uri="{FF2B5EF4-FFF2-40B4-BE49-F238E27FC236}">
                <a16:creationId xmlns:a16="http://schemas.microsoft.com/office/drawing/2014/main" id="{553E209F-1F84-A349-854D-B46A20B91A71}"/>
              </a:ext>
            </a:extLst>
          </p:cNvPr>
          <p:cNvSpPr>
            <a:spLocks noGrp="1"/>
          </p:cNvSpPr>
          <p:nvPr>
            <p:ph idx="1"/>
          </p:nvPr>
        </p:nvSpPr>
        <p:spPr>
          <a:xfrm>
            <a:off x="685800" y="2057402"/>
            <a:ext cx="10820400" cy="4161284"/>
          </a:xfrm>
        </p:spPr>
        <p:txBody>
          <a:bodyPr>
            <a:normAutofit lnSpcReduction="10000"/>
          </a:bodyPr>
          <a:lstStyle/>
          <a:p>
            <a:pPr marL="0" indent="0">
              <a:buNone/>
            </a:pPr>
            <a:r>
              <a:rPr lang="en-US" dirty="0"/>
              <a:t> “</a:t>
            </a:r>
            <a:r>
              <a:rPr lang="en-US" sz="2800" dirty="0"/>
              <a:t>Evidence from five cities examined in these two studies consistently shows that most crimes … are discovered some time after they have been committed. ... For the minority of crimes in which the offender and the victim have some type of contact, citizen delay in calling the police blunts whatever effect a marginal improvement in response time might provide. </a:t>
            </a:r>
            <a:r>
              <a:rPr lang="en-US" sz="2800" i="1" dirty="0"/>
              <a:t>(average time to call = 5 min)</a:t>
            </a:r>
            <a:r>
              <a:rPr lang="en-US" sz="2800" dirty="0"/>
              <a:t> …. </a:t>
            </a:r>
            <a:r>
              <a:rPr lang="en-US" sz="2800" b="1" dirty="0"/>
              <a:t>Contrary to the view that rapid response on the part of the police can increase police effectiveness, both of these studies point to the importance of creating change in the activities of citizens.”</a:t>
            </a:r>
          </a:p>
          <a:p>
            <a:pPr marL="0" indent="0">
              <a:buNone/>
            </a:pPr>
            <a:endParaRPr lang="en-US" dirty="0"/>
          </a:p>
        </p:txBody>
      </p:sp>
    </p:spTree>
    <p:extLst>
      <p:ext uri="{BB962C8B-B14F-4D97-AF65-F5344CB8AC3E}">
        <p14:creationId xmlns:p14="http://schemas.microsoft.com/office/powerpoint/2010/main" val="638916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4C41CF4-4A13-4AA9-9300-CB7A2E37C8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2" name="Title 1">
            <a:extLst>
              <a:ext uri="{FF2B5EF4-FFF2-40B4-BE49-F238E27FC236}">
                <a16:creationId xmlns:a16="http://schemas.microsoft.com/office/drawing/2014/main" id="{9094A9F2-6AA2-BF4E-94CB-99B460F3443F}"/>
              </a:ext>
            </a:extLst>
          </p:cNvPr>
          <p:cNvSpPr>
            <a:spLocks noGrp="1"/>
          </p:cNvSpPr>
          <p:nvPr>
            <p:ph type="title"/>
          </p:nvPr>
        </p:nvSpPr>
        <p:spPr>
          <a:xfrm>
            <a:off x="683609" y="764372"/>
            <a:ext cx="3173688" cy="5216013"/>
          </a:xfrm>
        </p:spPr>
        <p:txBody>
          <a:bodyPr>
            <a:normAutofit/>
          </a:bodyPr>
          <a:lstStyle/>
          <a:p>
            <a:r>
              <a:rPr lang="en-US" dirty="0"/>
              <a:t> </a:t>
            </a:r>
            <a:r>
              <a:rPr lang="en-US" b="1" u="sng" dirty="0"/>
              <a:t>no</a:t>
            </a:r>
            <a:r>
              <a:rPr lang="en-US" dirty="0"/>
              <a:t> research</a:t>
            </a:r>
          </a:p>
        </p:txBody>
      </p:sp>
      <p:cxnSp>
        <p:nvCxnSpPr>
          <p:cNvPr id="10" name="Straight Connector 9">
            <a:extLst>
              <a:ext uri="{FF2B5EF4-FFF2-40B4-BE49-F238E27FC236}">
                <a16:creationId xmlns:a16="http://schemas.microsoft.com/office/drawing/2014/main" id="{7A77B115-9FF3-46AE-AE08-826DEB9A62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127197" y="1923563"/>
            <a:ext cx="0" cy="301752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E13E3CC9-0C96-C149-BD5C-2A7DC4132AFD}"/>
              </a:ext>
            </a:extLst>
          </p:cNvPr>
          <p:cNvSpPr>
            <a:spLocks noGrp="1"/>
          </p:cNvSpPr>
          <p:nvPr>
            <p:ph idx="1"/>
          </p:nvPr>
        </p:nvSpPr>
        <p:spPr>
          <a:xfrm>
            <a:off x="4370138" y="764372"/>
            <a:ext cx="7086600" cy="5216013"/>
          </a:xfrm>
        </p:spPr>
        <p:txBody>
          <a:bodyPr anchor="ctr">
            <a:normAutofit/>
          </a:bodyPr>
          <a:lstStyle/>
          <a:p>
            <a:pPr marL="0" indent="0">
              <a:buNone/>
            </a:pPr>
            <a:r>
              <a:rPr lang="en-US" sz="2000" dirty="0"/>
              <a:t>“</a:t>
            </a:r>
            <a:r>
              <a:rPr lang="en-US" sz="2800" dirty="0"/>
              <a:t>The question is whether improving rapid responses to crimes in which an offender is present or there are injuries results in more arrests and improved assistance to citizens in crisis. </a:t>
            </a:r>
            <a:r>
              <a:rPr lang="en-US" sz="2800" b="1" dirty="0"/>
              <a:t>The committee found NO studies shedding light on the effectiveness of focused rapid response.”</a:t>
            </a:r>
          </a:p>
          <a:p>
            <a:pPr marL="0" indent="0">
              <a:buNone/>
            </a:pPr>
            <a:endParaRPr lang="en-US" sz="2800" b="1" dirty="0"/>
          </a:p>
          <a:p>
            <a:pPr marL="0" indent="0">
              <a:buNone/>
            </a:pPr>
            <a:r>
              <a:rPr lang="en-US" sz="2800" b="1" dirty="0"/>
              <a:t>Update - </a:t>
            </a:r>
            <a:r>
              <a:rPr lang="en-US" dirty="0"/>
              <a:t>Jordi Blanes </a:t>
            </a:r>
            <a:r>
              <a:rPr lang="en-US" dirty="0" err="1"/>
              <a:t>i</a:t>
            </a:r>
            <a:r>
              <a:rPr lang="en-US" dirty="0"/>
              <a:t> Vidal, Tom </a:t>
            </a:r>
            <a:r>
              <a:rPr lang="en-US" dirty="0" err="1"/>
              <a:t>Kirchmaier</a:t>
            </a:r>
            <a:r>
              <a:rPr lang="en-US" dirty="0"/>
              <a:t> (2018)</a:t>
            </a:r>
            <a:endParaRPr lang="en-US" sz="2800" b="1" dirty="0"/>
          </a:p>
        </p:txBody>
      </p:sp>
    </p:spTree>
    <p:extLst>
      <p:ext uri="{BB962C8B-B14F-4D97-AF65-F5344CB8AC3E}">
        <p14:creationId xmlns:p14="http://schemas.microsoft.com/office/powerpoint/2010/main" val="23106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0BD2399-7475-404C-BAC9-E55E167692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0D748104-6E76-4AD9-9940-82154F97E7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1">
            <a:extLst>
              <a:ext uri="{FF2B5EF4-FFF2-40B4-BE49-F238E27FC236}">
                <a16:creationId xmlns:a16="http://schemas.microsoft.com/office/drawing/2014/main" id="{57E498E4-5F33-8345-8A97-85D78FA81356}"/>
              </a:ext>
            </a:extLst>
          </p:cNvPr>
          <p:cNvSpPr>
            <a:spLocks noGrp="1"/>
          </p:cNvSpPr>
          <p:nvPr>
            <p:ph type="title"/>
          </p:nvPr>
        </p:nvSpPr>
        <p:spPr>
          <a:xfrm>
            <a:off x="685800" y="1066163"/>
            <a:ext cx="3306744" cy="5148371"/>
          </a:xfrm>
        </p:spPr>
        <p:txBody>
          <a:bodyPr>
            <a:normAutofit/>
          </a:bodyPr>
          <a:lstStyle/>
          <a:p>
            <a:r>
              <a:rPr lang="en-US" sz="3600" dirty="0"/>
              <a:t>How Did This Happen? </a:t>
            </a:r>
          </a:p>
        </p:txBody>
      </p:sp>
      <p:graphicFrame>
        <p:nvGraphicFramePr>
          <p:cNvPr id="5" name="Content Placeholder 2">
            <a:extLst>
              <a:ext uri="{FF2B5EF4-FFF2-40B4-BE49-F238E27FC236}">
                <a16:creationId xmlns:a16="http://schemas.microsoft.com/office/drawing/2014/main" id="{C6454E70-F430-4882-8897-9FDC20593A82}"/>
              </a:ext>
            </a:extLst>
          </p:cNvPr>
          <p:cNvGraphicFramePr>
            <a:graphicFrameLocks noGrp="1"/>
          </p:cNvGraphicFramePr>
          <p:nvPr>
            <p:ph idx="1"/>
            <p:extLst>
              <p:ext uri="{D42A27DB-BD31-4B8C-83A1-F6EECF244321}">
                <p14:modId xmlns:p14="http://schemas.microsoft.com/office/powerpoint/2010/main" val="4131834645"/>
              </p:ext>
            </p:extLst>
          </p:nvPr>
        </p:nvGraphicFramePr>
        <p:xfrm>
          <a:off x="4678344" y="1127125"/>
          <a:ext cx="6403994" cy="50874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3807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E4584-06B2-D64F-B554-B7AD6AF06CA5}"/>
              </a:ext>
            </a:extLst>
          </p:cNvPr>
          <p:cNvSpPr>
            <a:spLocks noGrp="1"/>
          </p:cNvSpPr>
          <p:nvPr>
            <p:ph type="title"/>
          </p:nvPr>
        </p:nvSpPr>
        <p:spPr>
          <a:xfrm>
            <a:off x="2895600" y="764373"/>
            <a:ext cx="8610600" cy="1293028"/>
          </a:xfrm>
        </p:spPr>
        <p:txBody>
          <a:bodyPr>
            <a:normAutofit/>
          </a:bodyPr>
          <a:lstStyle/>
          <a:p>
            <a:r>
              <a:rPr lang="en-US" dirty="0"/>
              <a:t>Literature Presents a False choice</a:t>
            </a:r>
          </a:p>
        </p:txBody>
      </p:sp>
      <p:graphicFrame>
        <p:nvGraphicFramePr>
          <p:cNvPr id="5" name="Content Placeholder 2">
            <a:extLst>
              <a:ext uri="{FF2B5EF4-FFF2-40B4-BE49-F238E27FC236}">
                <a16:creationId xmlns:a16="http://schemas.microsoft.com/office/drawing/2014/main" id="{7AACA112-0DB3-4F84-B829-EA831DF159F9}"/>
              </a:ext>
            </a:extLst>
          </p:cNvPr>
          <p:cNvGraphicFramePr>
            <a:graphicFrameLocks noGrp="1"/>
          </p:cNvGraphicFramePr>
          <p:nvPr>
            <p:ph idx="1"/>
            <p:extLst>
              <p:ext uri="{D42A27DB-BD31-4B8C-83A1-F6EECF244321}">
                <p14:modId xmlns:p14="http://schemas.microsoft.com/office/powerpoint/2010/main" val="1269681753"/>
              </p:ext>
            </p:extLst>
          </p:nvPr>
        </p:nvGraphicFramePr>
        <p:xfrm>
          <a:off x="685800" y="2441051"/>
          <a:ext cx="10820400" cy="3530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2960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4FBE3-CFF5-BF45-A6C0-174B9594E755}"/>
              </a:ext>
            </a:extLst>
          </p:cNvPr>
          <p:cNvSpPr>
            <a:spLocks noGrp="1"/>
          </p:cNvSpPr>
          <p:nvPr>
            <p:ph type="title"/>
          </p:nvPr>
        </p:nvSpPr>
        <p:spPr/>
        <p:txBody>
          <a:bodyPr/>
          <a:lstStyle/>
          <a:p>
            <a:r>
              <a:rPr lang="en-US" dirty="0"/>
              <a:t>Paper shows Selection Bias</a:t>
            </a:r>
          </a:p>
        </p:txBody>
      </p:sp>
      <p:sp>
        <p:nvSpPr>
          <p:cNvPr id="3" name="Content Placeholder 2">
            <a:extLst>
              <a:ext uri="{FF2B5EF4-FFF2-40B4-BE49-F238E27FC236}">
                <a16:creationId xmlns:a16="http://schemas.microsoft.com/office/drawing/2014/main" id="{33F42FB8-FE98-E545-BD95-A4E1C16FDF86}"/>
              </a:ext>
            </a:extLst>
          </p:cNvPr>
          <p:cNvSpPr>
            <a:spLocks noGrp="1"/>
          </p:cNvSpPr>
          <p:nvPr>
            <p:ph idx="1"/>
          </p:nvPr>
        </p:nvSpPr>
        <p:spPr/>
        <p:txBody>
          <a:bodyPr>
            <a:normAutofit/>
          </a:bodyPr>
          <a:lstStyle/>
          <a:p>
            <a:r>
              <a:rPr lang="en-US" sz="3200" dirty="0" err="1"/>
              <a:t>Pr</a:t>
            </a:r>
            <a:r>
              <a:rPr lang="en-US" sz="3200" dirty="0"/>
              <a:t>(injury) = f(Response time)</a:t>
            </a:r>
          </a:p>
          <a:p>
            <a:endParaRPr lang="en-US" sz="3200" dirty="0"/>
          </a:p>
          <a:p>
            <a:r>
              <a:rPr lang="en-US" sz="3200" dirty="0"/>
              <a:t>Bias towards zero</a:t>
            </a:r>
          </a:p>
          <a:p>
            <a:pPr lvl="1"/>
            <a:r>
              <a:rPr lang="en-US" sz="3200" dirty="0"/>
              <a:t>Omitted variable: </a:t>
            </a:r>
          </a:p>
          <a:p>
            <a:pPr lvl="2"/>
            <a:r>
              <a:rPr lang="en-US" sz="3200" dirty="0"/>
              <a:t>+  with injury, - with response time</a:t>
            </a:r>
          </a:p>
          <a:p>
            <a:pPr lvl="2"/>
            <a:endParaRPr lang="en-US" sz="3200" dirty="0"/>
          </a:p>
          <a:p>
            <a:pPr marL="0" indent="0">
              <a:buNone/>
            </a:pPr>
            <a:endParaRPr lang="en-US" sz="3600" dirty="0"/>
          </a:p>
          <a:p>
            <a:pPr lvl="2"/>
            <a:endParaRPr lang="en-US" sz="3200" dirty="0"/>
          </a:p>
          <a:p>
            <a:pPr lvl="2"/>
            <a:endParaRPr lang="en-US" dirty="0"/>
          </a:p>
        </p:txBody>
      </p:sp>
    </p:spTree>
    <p:extLst>
      <p:ext uri="{BB962C8B-B14F-4D97-AF65-F5344CB8AC3E}">
        <p14:creationId xmlns:p14="http://schemas.microsoft.com/office/powerpoint/2010/main" val="426465825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TotalTime>
  <Words>457</Words>
  <Application>Microsoft Macintosh PowerPoint</Application>
  <PresentationFormat>Widescreen</PresentationFormat>
  <Paragraphs>51</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Century Gothic</vt:lpstr>
      <vt:lpstr>Vapor Trail</vt:lpstr>
      <vt:lpstr> Discussion of  Police Response Time and Injury Outcomes</vt:lpstr>
      <vt:lpstr>Overview</vt:lpstr>
      <vt:lpstr>Clear Consensus –  Rapid Response Doesn’t Work</vt:lpstr>
      <vt:lpstr>. </vt:lpstr>
      <vt:lpstr>Cell Phone, What’s a Cell Phone?</vt:lpstr>
      <vt:lpstr> no research</vt:lpstr>
      <vt:lpstr>How Did This Happen? </vt:lpstr>
      <vt:lpstr>Literature Presents a False choice</vt:lpstr>
      <vt:lpstr>Paper shows Selection Bias</vt:lpstr>
      <vt:lpstr>Response Time is Endogenous</vt:lpstr>
      <vt:lpstr>Paper suggests a New Path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Discussion of  Police Response Time and Injury Outcomes</dc:title>
  <dc:creator>Bushway, Shawn</dc:creator>
  <cp:lastModifiedBy>Bushway, Shawn</cp:lastModifiedBy>
  <cp:revision>3</cp:revision>
  <dcterms:created xsi:type="dcterms:W3CDTF">2020-07-16T02:29:08Z</dcterms:created>
  <dcterms:modified xsi:type="dcterms:W3CDTF">2020-07-16T12:52:56Z</dcterms:modified>
</cp:coreProperties>
</file>