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CA42-3B64-48A8-8CC4-BC82A2C3B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D331CD-E7C1-4B2D-857C-3F08565F5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E1AD2-4D19-44E7-A456-E74827EB4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1EAD4-C540-41F3-BCAC-2CDAE6057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2B205-7217-471C-860B-58F0BF6EF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9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A5D45-9D94-4A56-AAA4-589D4D10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9BC402-D71C-406E-A531-855BA742B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47549-D8E7-432F-8CC4-A29AB1EDA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4AF77-6C6C-40F8-886D-328F0F434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A3384-45BC-4FC9-B6FB-DC3930A6F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6082F6-4CCB-47F4-A97E-C5B190084D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4C6158-C10C-4DC7-80A8-62BCE3457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87798-D62E-4ED5-AC0B-799D938A5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1622A-6730-4CA5-BB9D-D91C5B9D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3DF8C-0F02-4FA7-B2A7-4C87F20E9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45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D6290-73BF-4E7D-A5A2-8B56D7343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127B9-B93D-42BF-A843-BBBE831D6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45EB7-5574-48A6-9961-BFF6ED58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89D97-E5D0-4A15-A910-AF6914552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50877-279C-40AA-A3E3-E6D531F74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9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10A53-1628-4A2F-9518-BBDE5025A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4CE9FB-58E6-4223-9CED-C15BA4CB7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2EAA3-A8F2-46EE-A5FD-6E96B0E7D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76F94-510D-4D81-91AF-511BF655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37A4C-333D-44CD-9C03-DAE8AC5F3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5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D7F7D-DF58-4674-8BBA-FB6F3F50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CB7C6-B0C1-4484-8BD5-F689B87CD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090E5-0960-4B22-8CE0-FD5280899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02DCF-0919-434C-8254-2788DF7B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DA4A5-F20A-414C-8B64-7BFF0587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F4179-5497-4A74-914F-181FE413F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4F7D3-4FEF-4587-B684-5EBF1A7D1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35891-95E4-404E-A08F-AFA77755E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C914B-FCD2-4D5E-814E-0486AD943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0EBD3C-0DE5-475C-97B6-A6627916E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E038B4-698D-470E-8B18-9A8DFC930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5197C8-4318-442D-B781-616987FEC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D2B6FC-F8D7-4ABE-9BD6-092366B42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618218-60A4-4AE6-B79F-3FC95214B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7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517E9-EE98-4296-AF1B-9ECBA254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7D7F64-1440-465A-B086-F950D847A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94FCB-5CE5-4774-9C90-8FCFD638D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B67ECD-D675-4262-AAEE-2E4DF38BF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07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5A3893-5350-4374-BF56-3FAE54A8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4A3299-8586-43F4-A9E0-F592F3A78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6228-9EE1-4285-9464-09C76594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4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5BDA3-8351-4E43-868A-1870B28E6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A0B40-4A35-46EC-96BF-FB7E55C18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72E0A8-477B-4962-8E2B-496091C44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3E856-272B-474E-AD56-1121A08BB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3F885-0D29-4B3B-96EB-4F26152F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C1A253-2D3A-4648-8C79-2BFE29BC6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9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B137-A24C-4A07-AED7-41AFF1FC5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505A44-CD80-4157-AA70-7610BCC48E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E1E9CA-58DB-4C13-B1F1-F2A029A8D5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2C65B-B93D-444C-BBCF-E23FAAF4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4E162-D552-4188-8094-F7753334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AE73C-D3E0-4805-BD59-EA359C18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3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D58619-9246-43B3-A919-C1B838656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D182A-A9A4-4334-B4B6-9DBC71B0F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63DA3-4566-4040-AE60-7793AC4EE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2245F-F51F-4E18-AA7E-5F62165FA4F8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D32BB-ACF4-411A-8EE2-94E395B77F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21829-0518-45B8-AA63-407DA3836E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E4C8F-A929-47A9-A318-B607E65A3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0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E252-A93B-42BF-893F-12EA50A602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Quality Competition at the Competitive Margin in US Residential Broadband Markets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352970-0ADE-41DB-8076-D756643E02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Kenneth Flamm and Pablo </a:t>
            </a:r>
            <a:r>
              <a:rPr lang="en-US" dirty="0" err="1"/>
              <a:t>Varas</a:t>
            </a:r>
            <a:endParaRPr lang="en-US" dirty="0"/>
          </a:p>
          <a:p>
            <a:r>
              <a:rPr lang="en-US" dirty="0"/>
              <a:t>University of Texas at Austin</a:t>
            </a:r>
          </a:p>
          <a:p>
            <a:r>
              <a:rPr lang="en-US" dirty="0"/>
              <a:t>July 2020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028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0D5C5-C263-4E44-9D3F-7EEAD0DF6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43" y="100773"/>
            <a:ext cx="10515600" cy="1325563"/>
          </a:xfrm>
        </p:spPr>
        <p:txBody>
          <a:bodyPr/>
          <a:lstStyle/>
          <a:p>
            <a:r>
              <a:rPr lang="en-US" dirty="0"/>
              <a:t>A glass half empty? limited competition in US residential broadband…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1FA8460-BE4E-471C-A4BF-5F89775A9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4889"/>
            <a:ext cx="5653207" cy="333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7F34C7C-C84B-46E9-9D41-83153722A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241" y="941989"/>
            <a:ext cx="6346616" cy="372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278CB72-A312-48EC-BE1E-86A409256DAF}"/>
              </a:ext>
            </a:extLst>
          </p:cNvPr>
          <p:cNvSpPr txBox="1"/>
          <p:nvPr/>
        </p:nvSpPr>
        <p:spPr>
          <a:xfrm>
            <a:off x="214149" y="5112044"/>
            <a:ext cx="113015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FCC recently published major revisions to historical data collected on US residential broadband providers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Warning: if you used the FCC’s Form 477 data for research, your results</a:t>
            </a:r>
            <a:r>
              <a:rPr lang="en-US" b="1" i="1" dirty="0"/>
              <a:t> WILL </a:t>
            </a:r>
            <a:r>
              <a:rPr lang="en-US" dirty="0"/>
              <a:t>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urban areas, &gt;50% of census blocks have 2 or fewer fixed ISPs*; 85% 3 or fewer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rural areas, ~75% 2 or fewer, ~90+% 3 or fewer, ~40% with single ISP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 much change overall since 2014, and average competitors per census block actually fell from 2017 to 2018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9715D7-3367-45CD-8A5C-56006F69BDF0}"/>
              </a:ext>
            </a:extLst>
          </p:cNvPr>
          <p:cNvSpPr txBox="1"/>
          <p:nvPr/>
        </p:nvSpPr>
        <p:spPr>
          <a:xfrm>
            <a:off x="11287125" y="5799082"/>
            <a:ext cx="9048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 Satellite excluded for reasons discussed in paper</a:t>
            </a:r>
          </a:p>
        </p:txBody>
      </p:sp>
    </p:spTree>
    <p:extLst>
      <p:ext uri="{BB962C8B-B14F-4D97-AF65-F5344CB8AC3E}">
        <p14:creationId xmlns:p14="http://schemas.microsoft.com/office/powerpoint/2010/main" val="131404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A07-F665-42C5-88A2-90D5E4FF9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4050"/>
            <a:ext cx="11239501" cy="6993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Nonetheless best available service quality improved…a lot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9C58ABAB-E605-479B-81AC-513305FF9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375" y="942252"/>
            <a:ext cx="5330119" cy="308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19B74282-D1E3-4A64-AAE6-693123552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4" y="942253"/>
            <a:ext cx="5330118" cy="308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F20B9F-2494-4544-90EB-43CB446F41B1}"/>
              </a:ext>
            </a:extLst>
          </p:cNvPr>
          <p:cNvSpPr txBox="1"/>
          <p:nvPr/>
        </p:nvSpPr>
        <p:spPr>
          <a:xfrm>
            <a:off x="451877" y="3849066"/>
            <a:ext cx="109337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85% urban blocks approaching gigabit speeds in 2018, &lt;5% under 50mbps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 so much in rural areas: half of blocks with maximum download speeds under 100mbps, ~40% under 50mbps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Urban-rural contrast: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FF93346F-BEA2-4FFF-9C58-644C94F69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331" y="4490782"/>
            <a:ext cx="4026191" cy="2333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458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09789-D2EC-44A3-B7E8-AE681A4D1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What relationship between competition and quality improvement?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DDA8EE-4750-4BCC-AD8F-D932E496A525}"/>
              </a:ext>
            </a:extLst>
          </p:cNvPr>
          <p:cNvSpPr txBox="1"/>
          <p:nvPr/>
        </p:nvSpPr>
        <p:spPr>
          <a:xfrm>
            <a:off x="0" y="836896"/>
            <a:ext cx="119936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policy-relevant question: government broadband subsidy programs experimenting with subsidizing entry in “high cost” areas with limited service options, using auction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Q: Did disruption of decades-old duopoly by recent fiber/wireless tech entrants trigger greater quality improvement?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Anecdotes + box plot distributions on maximum advertised speed for “legacy” ISP’s: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Four census block groups: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Census blocks with only “legacy” providers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Census blocks with non-legacy fiber entrants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Census blocks with non-legacy wireless entrants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200" dirty="0"/>
              <a:t>Census blocks with mixed non-legacy fiber and wireless entrants</a:t>
            </a:r>
          </a:p>
          <a:p>
            <a:pPr lvl="2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Urban box plots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conditioning on year and market structure (number ISPs/ census block group types):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489D0908-0D2C-462A-970E-DCA104A74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60277"/>
            <a:ext cx="12192000" cy="228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621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BF13F-C111-433E-954B-DB71C6760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57" y="6087287"/>
            <a:ext cx="12114486" cy="569875"/>
          </a:xfrm>
        </p:spPr>
        <p:txBody>
          <a:bodyPr>
            <a:normAutofit fontScale="90000"/>
          </a:bodyPr>
          <a:lstStyle/>
          <a:p>
            <a:r>
              <a:rPr lang="en-US" dirty="0"/>
              <a:t>Results in next version of paper. Thanks for your time!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86C32E8-FF8F-4B32-908F-6E1BE326F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7" y="662509"/>
            <a:ext cx="12192000" cy="228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DA289F-945D-4E36-AAED-813E400C8DE2}"/>
              </a:ext>
            </a:extLst>
          </p:cNvPr>
          <p:cNvSpPr txBox="1"/>
          <p:nvPr/>
        </p:nvSpPr>
        <p:spPr>
          <a:xfrm>
            <a:off x="120314" y="3132323"/>
            <a:ext cx="115206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Census blocks with fiber entrants and small numbers of ISP competitors (&lt;4), on  average, seem to have upward shifts when compared to speed distribution in blocks with same number of “legacy only” competitors.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Doesn’t seem to hold, on average, in census blocks with large numbers of competitors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Modeling strategy in paper: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Control for differences across census blocks with reasonably complete set of time-varying demand and cost shifters,  govt. subsidies to ISPs, etc.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every census block as its own control: Fixed effects, identify “within” effect of change in number competitors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Account for selection and other endogeneity in entry “treatment”: use geospatial instruments affecting entry cost but not legacy network speed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F0ADB-6AAB-466F-AC74-2A26E676C3FA}"/>
              </a:ext>
            </a:extLst>
          </p:cNvPr>
          <p:cNvSpPr txBox="1"/>
          <p:nvPr/>
        </p:nvSpPr>
        <p:spPr>
          <a:xfrm>
            <a:off x="400050" y="107777"/>
            <a:ext cx="1640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Rural box plots:</a:t>
            </a:r>
          </a:p>
        </p:txBody>
      </p:sp>
    </p:spTree>
    <p:extLst>
      <p:ext uri="{BB962C8B-B14F-4D97-AF65-F5344CB8AC3E}">
        <p14:creationId xmlns:p14="http://schemas.microsoft.com/office/powerpoint/2010/main" val="2975927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453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Quality Competition at the Competitive Margin in US Residential Broadband Markets</vt:lpstr>
      <vt:lpstr>A glass half empty? limited competition in US residential broadband…</vt:lpstr>
      <vt:lpstr>Nonetheless best available service quality improved…a lot</vt:lpstr>
      <vt:lpstr>What relationship between competition and quality improvement?</vt:lpstr>
      <vt:lpstr>Results in next version of paper. Thanks for your time!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Flamm, Kenneth</dc:creator>
  <cp:lastModifiedBy>Flamm, Kenneth</cp:lastModifiedBy>
  <cp:revision>40</cp:revision>
  <cp:lastPrinted>2020-07-15T07:29:24Z</cp:lastPrinted>
  <dcterms:created xsi:type="dcterms:W3CDTF">2020-07-15T04:22:34Z</dcterms:created>
  <dcterms:modified xsi:type="dcterms:W3CDTF">2020-07-16T22:03:02Z</dcterms:modified>
</cp:coreProperties>
</file>