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22" r:id="rId3"/>
    <p:sldId id="288" r:id="rId4"/>
    <p:sldId id="289" r:id="rId5"/>
    <p:sldId id="290" r:id="rId6"/>
    <p:sldId id="291" r:id="rId7"/>
    <p:sldId id="292" r:id="rId8"/>
    <p:sldId id="318" r:id="rId9"/>
    <p:sldId id="294" r:id="rId10"/>
    <p:sldId id="295" r:id="rId11"/>
    <p:sldId id="296" r:id="rId12"/>
    <p:sldId id="297" r:id="rId13"/>
    <p:sldId id="299" r:id="rId14"/>
    <p:sldId id="298" r:id="rId15"/>
    <p:sldId id="259" r:id="rId16"/>
    <p:sldId id="260" r:id="rId17"/>
    <p:sldId id="261" r:id="rId18"/>
    <p:sldId id="321" r:id="rId19"/>
    <p:sldId id="301" r:id="rId20"/>
    <p:sldId id="302" r:id="rId21"/>
    <p:sldId id="303" r:id="rId22"/>
    <p:sldId id="263" r:id="rId23"/>
    <p:sldId id="304" r:id="rId24"/>
    <p:sldId id="305" r:id="rId25"/>
    <p:sldId id="306" r:id="rId26"/>
    <p:sldId id="307" r:id="rId27"/>
    <p:sldId id="320" r:id="rId28"/>
    <p:sldId id="310" r:id="rId29"/>
    <p:sldId id="311" r:id="rId30"/>
    <p:sldId id="312" r:id="rId31"/>
    <p:sldId id="270" r:id="rId32"/>
    <p:sldId id="271" r:id="rId33"/>
    <p:sldId id="272" r:id="rId34"/>
    <p:sldId id="314" r:id="rId35"/>
    <p:sldId id="315" r:id="rId36"/>
    <p:sldId id="316" r:id="rId37"/>
    <p:sldId id="319" r:id="rId38"/>
  </p:sldIdLst>
  <p:sldSz cx="9144000" cy="6858000" type="screen4x3"/>
  <p:notesSz cx="7102475" cy="9388475"/>
  <p:defaultTextStyle>
    <a:defPPr>
      <a:defRPr lang="en-US"/>
    </a:defPPr>
    <a:lvl1pPr algn="l" rtl="0" fontAlgn="base">
      <a:spcBef>
        <a:spcPct val="0"/>
      </a:spcBef>
      <a:spcAft>
        <a:spcPct val="0"/>
      </a:spcAft>
      <a:defRPr sz="2800" kern="1200">
        <a:solidFill>
          <a:schemeClr val="tx1"/>
        </a:solidFill>
        <a:latin typeface="Calibri" pitchFamily="34" charset="0"/>
        <a:ea typeface="+mn-ea"/>
        <a:cs typeface="Arial" charset="0"/>
      </a:defRPr>
    </a:lvl1pPr>
    <a:lvl2pPr marL="457200" algn="l" rtl="0" fontAlgn="base">
      <a:spcBef>
        <a:spcPct val="0"/>
      </a:spcBef>
      <a:spcAft>
        <a:spcPct val="0"/>
      </a:spcAft>
      <a:defRPr sz="2800" kern="1200">
        <a:solidFill>
          <a:schemeClr val="tx1"/>
        </a:solidFill>
        <a:latin typeface="Calibri" pitchFamily="34" charset="0"/>
        <a:ea typeface="+mn-ea"/>
        <a:cs typeface="Arial" charset="0"/>
      </a:defRPr>
    </a:lvl2pPr>
    <a:lvl3pPr marL="914400" algn="l" rtl="0" fontAlgn="base">
      <a:spcBef>
        <a:spcPct val="0"/>
      </a:spcBef>
      <a:spcAft>
        <a:spcPct val="0"/>
      </a:spcAft>
      <a:defRPr sz="2800" kern="1200">
        <a:solidFill>
          <a:schemeClr val="tx1"/>
        </a:solidFill>
        <a:latin typeface="Calibri" pitchFamily="34" charset="0"/>
        <a:ea typeface="+mn-ea"/>
        <a:cs typeface="Arial" charset="0"/>
      </a:defRPr>
    </a:lvl3pPr>
    <a:lvl4pPr marL="1371600" algn="l" rtl="0" fontAlgn="base">
      <a:spcBef>
        <a:spcPct val="0"/>
      </a:spcBef>
      <a:spcAft>
        <a:spcPct val="0"/>
      </a:spcAft>
      <a:defRPr sz="2800" kern="1200">
        <a:solidFill>
          <a:schemeClr val="tx1"/>
        </a:solidFill>
        <a:latin typeface="Calibri" pitchFamily="34" charset="0"/>
        <a:ea typeface="+mn-ea"/>
        <a:cs typeface="Arial" charset="0"/>
      </a:defRPr>
    </a:lvl4pPr>
    <a:lvl5pPr marL="1828800" algn="l" rtl="0" fontAlgn="base">
      <a:spcBef>
        <a:spcPct val="0"/>
      </a:spcBef>
      <a:spcAft>
        <a:spcPct val="0"/>
      </a:spcAft>
      <a:defRPr sz="2800" kern="1200">
        <a:solidFill>
          <a:schemeClr val="tx1"/>
        </a:solidFill>
        <a:latin typeface="Calibri" pitchFamily="34" charset="0"/>
        <a:ea typeface="+mn-ea"/>
        <a:cs typeface="Arial" charset="0"/>
      </a:defRPr>
    </a:lvl5pPr>
    <a:lvl6pPr marL="2286000" algn="l" defTabSz="914400" rtl="0" eaLnBrk="1" latinLnBrk="0" hangingPunct="1">
      <a:defRPr sz="2800" kern="1200">
        <a:solidFill>
          <a:schemeClr val="tx1"/>
        </a:solidFill>
        <a:latin typeface="Calibri" pitchFamily="34" charset="0"/>
        <a:ea typeface="+mn-ea"/>
        <a:cs typeface="Arial" charset="0"/>
      </a:defRPr>
    </a:lvl6pPr>
    <a:lvl7pPr marL="2743200" algn="l" defTabSz="914400" rtl="0" eaLnBrk="1" latinLnBrk="0" hangingPunct="1">
      <a:defRPr sz="2800" kern="1200">
        <a:solidFill>
          <a:schemeClr val="tx1"/>
        </a:solidFill>
        <a:latin typeface="Calibri" pitchFamily="34" charset="0"/>
        <a:ea typeface="+mn-ea"/>
        <a:cs typeface="Arial" charset="0"/>
      </a:defRPr>
    </a:lvl7pPr>
    <a:lvl8pPr marL="3200400" algn="l" defTabSz="914400" rtl="0" eaLnBrk="1" latinLnBrk="0" hangingPunct="1">
      <a:defRPr sz="2800" kern="1200">
        <a:solidFill>
          <a:schemeClr val="tx1"/>
        </a:solidFill>
        <a:latin typeface="Calibri" pitchFamily="34" charset="0"/>
        <a:ea typeface="+mn-ea"/>
        <a:cs typeface="Arial" charset="0"/>
      </a:defRPr>
    </a:lvl8pPr>
    <a:lvl9pPr marL="3657600" algn="l" defTabSz="914400" rtl="0" eaLnBrk="1" latinLnBrk="0" hangingPunct="1">
      <a:defRPr sz="2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50"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775" cy="469745"/>
          </a:xfrm>
          <a:prstGeom prst="rect">
            <a:avLst/>
          </a:prstGeom>
        </p:spPr>
        <p:txBody>
          <a:bodyPr vert="horz" lIns="94218" tIns="47109" rIns="94218" bIns="47109" rtlCol="0"/>
          <a:lstStyle>
            <a:lvl1pPr algn="l">
              <a:defRPr sz="1200"/>
            </a:lvl1pPr>
          </a:lstStyle>
          <a:p>
            <a:pPr>
              <a:defRPr/>
            </a:pPr>
            <a:endParaRPr lang="en-US" dirty="0"/>
          </a:p>
        </p:txBody>
      </p:sp>
      <p:sp>
        <p:nvSpPr>
          <p:cNvPr id="3" name="Date Placeholder 2"/>
          <p:cNvSpPr>
            <a:spLocks noGrp="1"/>
          </p:cNvSpPr>
          <p:nvPr>
            <p:ph type="dt" idx="1"/>
          </p:nvPr>
        </p:nvSpPr>
        <p:spPr>
          <a:xfrm>
            <a:off x="4024092" y="0"/>
            <a:ext cx="3076775" cy="469745"/>
          </a:xfrm>
          <a:prstGeom prst="rect">
            <a:avLst/>
          </a:prstGeom>
        </p:spPr>
        <p:txBody>
          <a:bodyPr vert="horz" lIns="94218" tIns="47109" rIns="94218" bIns="47109" rtlCol="0"/>
          <a:lstStyle>
            <a:lvl1pPr algn="r">
              <a:defRPr sz="1200"/>
            </a:lvl1pPr>
          </a:lstStyle>
          <a:p>
            <a:pPr>
              <a:defRPr/>
            </a:pPr>
            <a:fld id="{4483D7F1-D633-4E99-9F51-BE7BA060A506}" type="datetimeFigureOut">
              <a:rPr lang="en-US"/>
              <a:pPr>
                <a:defRPr/>
              </a:pPr>
              <a:t>7/19/2020</a:t>
            </a:fld>
            <a:endParaRPr lang="en-US" dirty="0"/>
          </a:p>
        </p:txBody>
      </p:sp>
      <p:sp>
        <p:nvSpPr>
          <p:cNvPr id="4" name="Slide Image Placeholder 3"/>
          <p:cNvSpPr>
            <a:spLocks noGrp="1" noRot="1" noChangeAspect="1"/>
          </p:cNvSpPr>
          <p:nvPr>
            <p:ph type="sldImg" idx="2"/>
          </p:nvPr>
        </p:nvSpPr>
        <p:spPr>
          <a:xfrm>
            <a:off x="1203325" y="703263"/>
            <a:ext cx="4697413" cy="3522662"/>
          </a:xfrm>
          <a:prstGeom prst="rect">
            <a:avLst/>
          </a:prstGeom>
          <a:noFill/>
          <a:ln w="12700">
            <a:solidFill>
              <a:prstClr val="black"/>
            </a:solidFill>
          </a:ln>
        </p:spPr>
        <p:txBody>
          <a:bodyPr vert="horz" lIns="94218" tIns="47109" rIns="94218" bIns="47109" rtlCol="0" anchor="ctr"/>
          <a:lstStyle/>
          <a:p>
            <a:pPr lvl="0"/>
            <a:endParaRPr lang="en-US" noProof="0" dirty="0" smtClean="0"/>
          </a:p>
        </p:txBody>
      </p:sp>
      <p:sp>
        <p:nvSpPr>
          <p:cNvPr id="5" name="Notes Placeholder 4"/>
          <p:cNvSpPr>
            <a:spLocks noGrp="1"/>
          </p:cNvSpPr>
          <p:nvPr>
            <p:ph type="body" sz="quarter" idx="3"/>
          </p:nvPr>
        </p:nvSpPr>
        <p:spPr>
          <a:xfrm>
            <a:off x="709284" y="4460167"/>
            <a:ext cx="5683910" cy="4224494"/>
          </a:xfrm>
          <a:prstGeom prst="rect">
            <a:avLst/>
          </a:prstGeom>
        </p:spPr>
        <p:txBody>
          <a:bodyPr vert="horz" lIns="94218" tIns="47109" rIns="94218" bIns="4710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7127"/>
            <a:ext cx="3076775" cy="469745"/>
          </a:xfrm>
          <a:prstGeom prst="rect">
            <a:avLst/>
          </a:prstGeom>
        </p:spPr>
        <p:txBody>
          <a:bodyPr vert="horz" lIns="94218" tIns="47109" rIns="94218" bIns="4710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024092" y="8917127"/>
            <a:ext cx="3076775" cy="469745"/>
          </a:xfrm>
          <a:prstGeom prst="rect">
            <a:avLst/>
          </a:prstGeom>
        </p:spPr>
        <p:txBody>
          <a:bodyPr vert="horz" lIns="94218" tIns="47109" rIns="94218" bIns="47109" rtlCol="0" anchor="b"/>
          <a:lstStyle>
            <a:lvl1pPr algn="r">
              <a:defRPr sz="1200"/>
            </a:lvl1pPr>
          </a:lstStyle>
          <a:p>
            <a:pPr>
              <a:defRPr/>
            </a:pPr>
            <a:fld id="{31566F42-BF78-4278-8E27-68CDFA3E16FC}" type="slidenum">
              <a:rPr lang="en-US"/>
              <a:pPr>
                <a:defRPr/>
              </a:pPr>
              <a:t>‹#›</a:t>
            </a:fld>
            <a:endParaRPr lang="en-US" dirty="0"/>
          </a:p>
        </p:txBody>
      </p:sp>
    </p:spTree>
    <p:extLst>
      <p:ext uri="{BB962C8B-B14F-4D97-AF65-F5344CB8AC3E}">
        <p14:creationId xmlns:p14="http://schemas.microsoft.com/office/powerpoint/2010/main" val="394821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1</a:t>
            </a:fld>
            <a:endParaRPr lang="en-US" dirty="0"/>
          </a:p>
        </p:txBody>
      </p:sp>
    </p:spTree>
    <p:extLst>
      <p:ext uri="{BB962C8B-B14F-4D97-AF65-F5344CB8AC3E}">
        <p14:creationId xmlns:p14="http://schemas.microsoft.com/office/powerpoint/2010/main" val="176153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11</a:t>
            </a:fld>
            <a:endParaRPr lang="en-US" dirty="0"/>
          </a:p>
        </p:txBody>
      </p:sp>
    </p:spTree>
    <p:extLst>
      <p:ext uri="{BB962C8B-B14F-4D97-AF65-F5344CB8AC3E}">
        <p14:creationId xmlns:p14="http://schemas.microsoft.com/office/powerpoint/2010/main" val="382447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12</a:t>
            </a:fld>
            <a:endParaRPr lang="en-US" dirty="0"/>
          </a:p>
        </p:txBody>
      </p:sp>
    </p:spTree>
    <p:extLst>
      <p:ext uri="{BB962C8B-B14F-4D97-AF65-F5344CB8AC3E}">
        <p14:creationId xmlns:p14="http://schemas.microsoft.com/office/powerpoint/2010/main" val="2730349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fld id="{86F60B6D-E724-40DA-A17F-C7BE51C72241}" type="slidenum">
              <a:rPr lang="en-US" smtClean="0"/>
              <a:t>13</a:t>
            </a:fld>
            <a:endParaRPr lang="en-US" dirty="0"/>
          </a:p>
        </p:txBody>
      </p:sp>
    </p:spTree>
    <p:extLst>
      <p:ext uri="{BB962C8B-B14F-4D97-AF65-F5344CB8AC3E}">
        <p14:creationId xmlns:p14="http://schemas.microsoft.com/office/powerpoint/2010/main" val="1898451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14</a:t>
            </a:fld>
            <a:endParaRPr lang="en-US" dirty="0"/>
          </a:p>
        </p:txBody>
      </p:sp>
    </p:spTree>
    <p:extLst>
      <p:ext uri="{BB962C8B-B14F-4D97-AF65-F5344CB8AC3E}">
        <p14:creationId xmlns:p14="http://schemas.microsoft.com/office/powerpoint/2010/main" val="2916805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3B67DB-0234-4D0A-9044-478BB6E2670E}" type="slidenum">
              <a:rPr lang="en-US" smtClean="0"/>
              <a:pPr/>
              <a:t>15</a:t>
            </a:fld>
            <a:endParaRPr lang="en-US" dirty="0" smtClean="0"/>
          </a:p>
        </p:txBody>
      </p:sp>
    </p:spTree>
    <p:extLst>
      <p:ext uri="{BB962C8B-B14F-4D97-AF65-F5344CB8AC3E}">
        <p14:creationId xmlns:p14="http://schemas.microsoft.com/office/powerpoint/2010/main" val="230862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F3316B-3554-4E74-ABA3-844B4EE8A4FB}" type="slidenum">
              <a:rPr lang="en-US" smtClean="0"/>
              <a:pPr/>
              <a:t>16</a:t>
            </a:fld>
            <a:endParaRPr lang="en-US" dirty="0" smtClean="0"/>
          </a:p>
        </p:txBody>
      </p:sp>
    </p:spTree>
    <p:extLst>
      <p:ext uri="{BB962C8B-B14F-4D97-AF65-F5344CB8AC3E}">
        <p14:creationId xmlns:p14="http://schemas.microsoft.com/office/powerpoint/2010/main" val="995436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17</a:t>
            </a:fld>
            <a:endParaRPr lang="en-US" dirty="0"/>
          </a:p>
        </p:txBody>
      </p:sp>
    </p:spTree>
    <p:extLst>
      <p:ext uri="{BB962C8B-B14F-4D97-AF65-F5344CB8AC3E}">
        <p14:creationId xmlns:p14="http://schemas.microsoft.com/office/powerpoint/2010/main" val="2943439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18</a:t>
            </a:fld>
            <a:endParaRPr lang="en-US" dirty="0"/>
          </a:p>
        </p:txBody>
      </p:sp>
    </p:spTree>
    <p:extLst>
      <p:ext uri="{BB962C8B-B14F-4D97-AF65-F5344CB8AC3E}">
        <p14:creationId xmlns:p14="http://schemas.microsoft.com/office/powerpoint/2010/main" val="1302384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19</a:t>
            </a:fld>
            <a:endParaRPr lang="en-US" dirty="0"/>
          </a:p>
        </p:txBody>
      </p:sp>
    </p:spTree>
    <p:extLst>
      <p:ext uri="{BB962C8B-B14F-4D97-AF65-F5344CB8AC3E}">
        <p14:creationId xmlns:p14="http://schemas.microsoft.com/office/powerpoint/2010/main" val="3491489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20</a:t>
            </a:fld>
            <a:endParaRPr lang="en-US" dirty="0"/>
          </a:p>
        </p:txBody>
      </p:sp>
    </p:spTree>
    <p:extLst>
      <p:ext uri="{BB962C8B-B14F-4D97-AF65-F5344CB8AC3E}">
        <p14:creationId xmlns:p14="http://schemas.microsoft.com/office/powerpoint/2010/main" val="306696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3</a:t>
            </a:fld>
            <a:endParaRPr lang="en-US" dirty="0"/>
          </a:p>
        </p:txBody>
      </p:sp>
    </p:spTree>
    <p:extLst>
      <p:ext uri="{BB962C8B-B14F-4D97-AF65-F5344CB8AC3E}">
        <p14:creationId xmlns:p14="http://schemas.microsoft.com/office/powerpoint/2010/main" val="2633044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21</a:t>
            </a:fld>
            <a:endParaRPr lang="en-US" dirty="0"/>
          </a:p>
        </p:txBody>
      </p:sp>
    </p:spTree>
    <p:extLst>
      <p:ext uri="{BB962C8B-B14F-4D97-AF65-F5344CB8AC3E}">
        <p14:creationId xmlns:p14="http://schemas.microsoft.com/office/powerpoint/2010/main" val="1834621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22</a:t>
            </a:fld>
            <a:endParaRPr lang="en-US" dirty="0"/>
          </a:p>
        </p:txBody>
      </p:sp>
    </p:spTree>
    <p:extLst>
      <p:ext uri="{BB962C8B-B14F-4D97-AF65-F5344CB8AC3E}">
        <p14:creationId xmlns:p14="http://schemas.microsoft.com/office/powerpoint/2010/main" val="3133297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numCol="1" anchor="t" anchorCtr="0">
            <a:noAutofit/>
          </a:bodyPr>
          <a:lstStyle/>
          <a:p>
            <a:pPr marL="0" marR="0" lvl="0" indent="0" algn="l" rtl="0">
              <a:spcBef>
                <a:spcPts val="0"/>
              </a:spcBef>
              <a:spcAft>
                <a:spcPts val="0"/>
              </a:spcAft>
              <a:buNone/>
            </a:pPr>
            <a:endParaRPr sz="1600" b="1" i="0" u="none" strike="noStrike" cap="none" dirty="0">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numCol="1"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0306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6735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numCol="1" anchor="t" anchorCtr="0">
            <a:noAutofit/>
          </a:bodyPr>
          <a:lstStyle/>
          <a:p>
            <a:pPr marL="0" marR="0" lvl="0" indent="0" algn="l" rtl="0">
              <a:spcBef>
                <a:spcPts val="0"/>
              </a:spcBef>
              <a:spcAft>
                <a:spcPts val="0"/>
              </a:spcAft>
              <a:buNone/>
            </a:pPr>
            <a:r>
              <a:rPr lang="en-US" sz="1600" b="1" i="0" u="none" strike="noStrike" cap="none" dirty="0">
                <a:solidFill>
                  <a:schemeClr val="dk1"/>
                </a:solidFill>
                <a:latin typeface="Calibri"/>
                <a:ea typeface="Calibri"/>
                <a:cs typeface="Calibri"/>
                <a:sym typeface="Calibri"/>
              </a:rPr>
              <a:t>Field work</a:t>
            </a:r>
            <a:endParaRPr dirty="0"/>
          </a:p>
        </p:txBody>
      </p:sp>
      <p:sp>
        <p:nvSpPr>
          <p:cNvPr id="243" name="Shape 243"/>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numCol="1"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2273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C60966-4738-41A6-8C99-4E262749148B}" type="slidenum">
              <a:rPr lang="en-US" smtClean="0"/>
              <a:pPr/>
              <a:t>31</a:t>
            </a:fld>
            <a:endParaRPr lang="en-US" dirty="0" smtClean="0"/>
          </a:p>
        </p:txBody>
      </p:sp>
    </p:spTree>
    <p:extLst>
      <p:ext uri="{BB962C8B-B14F-4D97-AF65-F5344CB8AC3E}">
        <p14:creationId xmlns:p14="http://schemas.microsoft.com/office/powerpoint/2010/main" val="823951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223757-662C-4E1A-B17C-6502177FB82A}" type="slidenum">
              <a:rPr lang="en-US" smtClean="0"/>
              <a:pPr/>
              <a:t>32</a:t>
            </a:fld>
            <a:endParaRPr lang="en-US" dirty="0" smtClean="0"/>
          </a:p>
        </p:txBody>
      </p:sp>
    </p:spTree>
    <p:extLst>
      <p:ext uri="{BB962C8B-B14F-4D97-AF65-F5344CB8AC3E}">
        <p14:creationId xmlns:p14="http://schemas.microsoft.com/office/powerpoint/2010/main" val="1891126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0D3FE7-5898-4FC4-ADC7-79D58ABEB5E6}" type="slidenum">
              <a:rPr lang="en-US" smtClean="0"/>
              <a:pPr/>
              <a:t>33</a:t>
            </a:fld>
            <a:endParaRPr lang="en-US" dirty="0" smtClean="0"/>
          </a:p>
        </p:txBody>
      </p:sp>
    </p:spTree>
    <p:extLst>
      <p:ext uri="{BB962C8B-B14F-4D97-AF65-F5344CB8AC3E}">
        <p14:creationId xmlns:p14="http://schemas.microsoft.com/office/powerpoint/2010/main" val="189841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4</a:t>
            </a:fld>
            <a:endParaRPr lang="en-US" dirty="0"/>
          </a:p>
        </p:txBody>
      </p:sp>
    </p:spTree>
    <p:extLst>
      <p:ext uri="{BB962C8B-B14F-4D97-AF65-F5344CB8AC3E}">
        <p14:creationId xmlns:p14="http://schemas.microsoft.com/office/powerpoint/2010/main" val="69608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6F60B6D-E724-40DA-A17F-C7BE51C7224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7005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6</a:t>
            </a:fld>
            <a:endParaRPr lang="en-US" dirty="0"/>
          </a:p>
        </p:txBody>
      </p:sp>
    </p:spTree>
    <p:extLst>
      <p:ext uri="{BB962C8B-B14F-4D97-AF65-F5344CB8AC3E}">
        <p14:creationId xmlns:p14="http://schemas.microsoft.com/office/powerpoint/2010/main" val="314545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7</a:t>
            </a:fld>
            <a:endParaRPr lang="en-US" dirty="0"/>
          </a:p>
        </p:txBody>
      </p:sp>
    </p:spTree>
    <p:extLst>
      <p:ext uri="{BB962C8B-B14F-4D97-AF65-F5344CB8AC3E}">
        <p14:creationId xmlns:p14="http://schemas.microsoft.com/office/powerpoint/2010/main" val="203212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8</a:t>
            </a:fld>
            <a:endParaRPr lang="en-US" dirty="0"/>
          </a:p>
        </p:txBody>
      </p:sp>
    </p:spTree>
    <p:extLst>
      <p:ext uri="{BB962C8B-B14F-4D97-AF65-F5344CB8AC3E}">
        <p14:creationId xmlns:p14="http://schemas.microsoft.com/office/powerpoint/2010/main" val="301702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9</a:t>
            </a:fld>
            <a:endParaRPr lang="en-US" dirty="0"/>
          </a:p>
        </p:txBody>
      </p:sp>
    </p:spTree>
    <p:extLst>
      <p:ext uri="{BB962C8B-B14F-4D97-AF65-F5344CB8AC3E}">
        <p14:creationId xmlns:p14="http://schemas.microsoft.com/office/powerpoint/2010/main" val="354051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566F42-BF78-4278-8E27-68CDFA3E16FC}" type="slidenum">
              <a:rPr lang="en-US" smtClean="0"/>
              <a:pPr>
                <a:defRPr/>
              </a:pPr>
              <a:t>10</a:t>
            </a:fld>
            <a:endParaRPr lang="en-US" dirty="0"/>
          </a:p>
        </p:txBody>
      </p:sp>
    </p:spTree>
    <p:extLst>
      <p:ext uri="{BB962C8B-B14F-4D97-AF65-F5344CB8AC3E}">
        <p14:creationId xmlns:p14="http://schemas.microsoft.com/office/powerpoint/2010/main" val="3727534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2130425"/>
            <a:ext cx="7772400" cy="1470025"/>
          </a:xfrm>
        </p:spPr>
        <p:txBody>
          <a:bodyPr/>
          <a:lstStyle>
            <a:lvl1pPr>
              <a:defRPr b="0"/>
            </a:lvl1pPr>
          </a:lstStyle>
          <a:p>
            <a:r>
              <a:rPr lang="en-US"/>
              <a:t>Click to edit Master title style</a:t>
            </a:r>
          </a:p>
        </p:txBody>
      </p:sp>
      <p:sp>
        <p:nvSpPr>
          <p:cNvPr id="29699" name="Rectangle 3"/>
          <p:cNvSpPr>
            <a:spLocks noGrp="1" noChangeArrowheads="1"/>
          </p:cNvSpPr>
          <p:nvPr>
            <p:ph type="subTitle" idx="1"/>
          </p:nvPr>
        </p:nvSpPr>
        <p:spPr>
          <a:xfrm>
            <a:off x="1371600" y="3886200"/>
            <a:ext cx="6400800" cy="1752600"/>
          </a:xfrm>
        </p:spPr>
        <p:txBody>
          <a:bodyPr/>
          <a:lstStyle>
            <a:lvl1pPr marL="0" indent="0" algn="ctr">
              <a:buFontTx/>
              <a:buNone/>
              <a:defRPr b="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B8C631-E170-435C-9D6F-3242330B737C}"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CE47B6F-F32D-47C4-9063-22E6E883BE3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91DEB5-45E0-4803-AD39-77065ECE723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AB201B-FF80-4B06-BE59-F856E3E213F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B8FDF9-6FBB-4AFB-B803-B95E2F5DECF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05016BB-5A8F-4245-B546-AACCF9340EC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1A51FE0-2DDF-42FC-808E-5411F5DDAC8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99D2702-85BE-4503-84CE-DF1BD968938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68CB8F4-4ACE-48F3-8200-785C1D19944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1A2F467-70A5-495B-8B68-C2E356552C2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BEBE0F6-7DF5-4226-8090-5EA5396EA4F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DB3DBAC-ABE9-479A-8B7F-74FBFDC316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Calibri" pitchFamily="34" charset="0"/>
          <a:cs typeface="Arial" charset="0"/>
        </a:defRPr>
      </a:lvl2pPr>
      <a:lvl3pPr algn="ctr" rtl="0" eaLnBrk="0" fontAlgn="base" hangingPunct="0">
        <a:spcBef>
          <a:spcPct val="0"/>
        </a:spcBef>
        <a:spcAft>
          <a:spcPct val="0"/>
        </a:spcAft>
        <a:defRPr sz="4400" b="1">
          <a:solidFill>
            <a:schemeClr val="tx2"/>
          </a:solidFill>
          <a:latin typeface="Calibri" pitchFamily="34" charset="0"/>
          <a:cs typeface="Arial" charset="0"/>
        </a:defRPr>
      </a:lvl3pPr>
      <a:lvl4pPr algn="ctr" rtl="0" eaLnBrk="0" fontAlgn="base" hangingPunct="0">
        <a:spcBef>
          <a:spcPct val="0"/>
        </a:spcBef>
        <a:spcAft>
          <a:spcPct val="0"/>
        </a:spcAft>
        <a:defRPr sz="4400" b="1">
          <a:solidFill>
            <a:schemeClr val="tx2"/>
          </a:solidFill>
          <a:latin typeface="Calibri" pitchFamily="34" charset="0"/>
          <a:cs typeface="Arial" charset="0"/>
        </a:defRPr>
      </a:lvl4pPr>
      <a:lvl5pPr algn="ctr" rtl="0" eaLnBrk="0" fontAlgn="base" hangingPunct="0">
        <a:spcBef>
          <a:spcPct val="0"/>
        </a:spcBef>
        <a:spcAft>
          <a:spcPct val="0"/>
        </a:spcAft>
        <a:defRPr sz="4400" b="1">
          <a:solidFill>
            <a:schemeClr val="tx2"/>
          </a:solidFill>
          <a:latin typeface="Calibri" pitchFamily="34" charset="0"/>
          <a:cs typeface="Arial" charset="0"/>
        </a:defRPr>
      </a:lvl5pPr>
      <a:lvl6pPr marL="457200" algn="ctr" rtl="0" fontAlgn="base">
        <a:spcBef>
          <a:spcPct val="0"/>
        </a:spcBef>
        <a:spcAft>
          <a:spcPct val="0"/>
        </a:spcAft>
        <a:defRPr sz="4400" b="1">
          <a:solidFill>
            <a:schemeClr val="tx2"/>
          </a:solidFill>
          <a:latin typeface="Calibri" pitchFamily="34" charset="0"/>
          <a:cs typeface="Arial" charset="0"/>
        </a:defRPr>
      </a:lvl6pPr>
      <a:lvl7pPr marL="914400" algn="ctr" rtl="0" fontAlgn="base">
        <a:spcBef>
          <a:spcPct val="0"/>
        </a:spcBef>
        <a:spcAft>
          <a:spcPct val="0"/>
        </a:spcAft>
        <a:defRPr sz="4400" b="1">
          <a:solidFill>
            <a:schemeClr val="tx2"/>
          </a:solidFill>
          <a:latin typeface="Calibri" pitchFamily="34" charset="0"/>
          <a:cs typeface="Arial" charset="0"/>
        </a:defRPr>
      </a:lvl7pPr>
      <a:lvl8pPr marL="1371600" algn="ctr" rtl="0" fontAlgn="base">
        <a:spcBef>
          <a:spcPct val="0"/>
        </a:spcBef>
        <a:spcAft>
          <a:spcPct val="0"/>
        </a:spcAft>
        <a:defRPr sz="4400" b="1">
          <a:solidFill>
            <a:schemeClr val="tx2"/>
          </a:solidFill>
          <a:latin typeface="Calibri" pitchFamily="34" charset="0"/>
          <a:cs typeface="Arial" charset="0"/>
        </a:defRPr>
      </a:lvl8pPr>
      <a:lvl9pPr marL="1828800" algn="ctr" rtl="0" fontAlgn="base">
        <a:spcBef>
          <a:spcPct val="0"/>
        </a:spcBef>
        <a:spcAft>
          <a:spcPct val="0"/>
        </a:spcAft>
        <a:defRPr sz="4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3600" b="1" dirty="0" smtClean="0">
                <a:latin typeface="Arial" panose="020B0604020202020204" pitchFamily="34" charset="0"/>
                <a:cs typeface="Arial" panose="020B0604020202020204" pitchFamily="34" charset="0"/>
              </a:rPr>
              <a:t>FIFTY-FOUR YEARS AT THE NBER AND STILL HANGING IN THERE</a:t>
            </a:r>
            <a:endParaRPr lang="en-US" sz="2700" b="1" dirty="0" smtClean="0"/>
          </a:p>
        </p:txBody>
      </p:sp>
      <p:sp>
        <p:nvSpPr>
          <p:cNvPr id="2051" name="Rectangle 3"/>
          <p:cNvSpPr>
            <a:spLocks noGrp="1" noChangeArrowheads="1"/>
          </p:cNvSpPr>
          <p:nvPr>
            <p:ph idx="1"/>
          </p:nvPr>
        </p:nvSpPr>
        <p:spPr/>
        <p:txBody>
          <a:bodyPr/>
          <a:lstStyle/>
          <a:p>
            <a:pPr eaLnBrk="1" hangingPunct="1"/>
            <a:r>
              <a:rPr lang="en-US" b="1" dirty="0" smtClean="0">
                <a:latin typeface="Arial" panose="020B0604020202020204" pitchFamily="34" charset="0"/>
                <a:cs typeface="Arial" panose="020B0604020202020204" pitchFamily="34" charset="0"/>
              </a:rPr>
              <a:t>Old Discredited Economist</a:t>
            </a:r>
          </a:p>
          <a:p>
            <a:pPr eaLnBrk="1" hangingPunct="1"/>
            <a:r>
              <a:rPr lang="en-US" b="1" dirty="0" smtClean="0">
                <a:latin typeface="Arial" panose="020B0604020202020204" pitchFamily="34" charset="0"/>
                <a:cs typeface="Arial" panose="020B0604020202020204" pitchFamily="34" charset="0"/>
              </a:rPr>
              <a:t>NBER, CUNY Graduate Center, and IZA</a:t>
            </a:r>
          </a:p>
        </p:txBody>
      </p:sp>
      <p:sp>
        <p:nvSpPr>
          <p:cNvPr id="2052" name="Slide Number Placeholder 5"/>
          <p:cNvSpPr>
            <a:spLocks noGrp="1"/>
          </p:cNvSpPr>
          <p:nvPr>
            <p:ph type="sldNum" sz="quarter" idx="12"/>
          </p:nvPr>
        </p:nvSpPr>
        <p:spPr>
          <a:noFill/>
        </p:spPr>
        <p:txBody>
          <a:bodyPr/>
          <a:lstStyle/>
          <a:p>
            <a:fld id="{6EEA9105-5F4A-49E6-A56F-A1AA3981CCF7}" type="slidenum">
              <a:rPr lang="en-US" smtClean="0"/>
              <a:pPr/>
              <a:t>1</a:t>
            </a:fld>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Mike at NBER, September 1966-June 1969</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sz="2800" dirty="0" smtClean="0">
                <a:latin typeface="Arial" panose="020B0604020202020204" pitchFamily="34" charset="0"/>
                <a:cs typeface="Arial" panose="020B0604020202020204" pitchFamily="34" charset="0"/>
              </a:rPr>
              <a:t>Late August 1966: Vic makes me an offer I could not refuse</a:t>
            </a:r>
          </a:p>
          <a:p>
            <a:r>
              <a:rPr lang="en-US" sz="2800" dirty="0" smtClean="0">
                <a:latin typeface="Arial" panose="020B0604020202020204" pitchFamily="34" charset="0"/>
                <a:cs typeface="Arial" panose="020B0604020202020204" pitchFamily="34" charset="0"/>
              </a:rPr>
              <a:t>In retrospect, in 1966 an investment in health economics paid me the best interest</a:t>
            </a:r>
          </a:p>
          <a:p>
            <a:r>
              <a:rPr lang="en-US" sz="2800" dirty="0" smtClean="0">
                <a:latin typeface="Arial" panose="020B0604020202020204" pitchFamily="34" charset="0"/>
                <a:cs typeface="Arial" panose="020B0604020202020204" pitchFamily="34" charset="0"/>
              </a:rPr>
              <a:t>October 1966: Gary Becker suggests topic for my dissertation</a:t>
            </a:r>
          </a:p>
          <a:p>
            <a:r>
              <a:rPr lang="en-US" sz="2800" dirty="0" smtClean="0">
                <a:latin typeface="Arial" panose="020B0604020202020204" pitchFamily="34" charset="0"/>
                <a:cs typeface="Arial" panose="020B0604020202020204" pitchFamily="34" charset="0"/>
              </a:rPr>
              <a:t>View health as demanded because it is an item in utility function and, as a component of stock of human capital, a determinant of earnings</a:t>
            </a:r>
            <a:endParaRPr lang="en-US" sz="2800"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10</a:t>
            </a:fld>
            <a:endParaRPr lang="en-US" dirty="0"/>
          </a:p>
        </p:txBody>
      </p:sp>
    </p:spTree>
    <p:extLst>
      <p:ext uri="{BB962C8B-B14F-4D97-AF65-F5344CB8AC3E}">
        <p14:creationId xmlns:p14="http://schemas.microsoft.com/office/powerpoint/2010/main" val="2441686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Health Economics at the NBER: The Beginning</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First NBER publication with significant health economics component co-authored by?</a:t>
            </a:r>
          </a:p>
          <a:p>
            <a:r>
              <a:rPr lang="en-US" dirty="0" smtClean="0">
                <a:latin typeface="Arial" panose="020B0604020202020204" pitchFamily="34" charset="0"/>
                <a:cs typeface="Arial" panose="020B0604020202020204" pitchFamily="34" charset="0"/>
              </a:rPr>
              <a:t>Milton Friedman and Simon Kuznets, </a:t>
            </a:r>
            <a:r>
              <a:rPr lang="en-US" i="1" dirty="0" smtClean="0">
                <a:latin typeface="Arial" panose="020B0604020202020204" pitchFamily="34" charset="0"/>
                <a:cs typeface="Arial" panose="020B0604020202020204" pitchFamily="34" charset="0"/>
              </a:rPr>
              <a:t>Income from Independent Professional Practice</a:t>
            </a:r>
            <a:r>
              <a:rPr lang="en-US" dirty="0" smtClean="0">
                <a:latin typeface="Arial" panose="020B0604020202020204" pitchFamily="34" charset="0"/>
                <a:cs typeface="Arial" panose="020B0604020202020204" pitchFamily="34" charset="0"/>
              </a:rPr>
              <a:t>, 1954</a:t>
            </a:r>
          </a:p>
          <a:p>
            <a:r>
              <a:rPr lang="en-US" dirty="0" smtClean="0">
                <a:latin typeface="Arial" panose="020B0604020202020204" pitchFamily="34" charset="0"/>
                <a:cs typeface="Arial" panose="020B0604020202020204" pitchFamily="34" charset="0"/>
              </a:rPr>
              <a:t>Vic Fuchs: first NBER research associate to focus on health beginning in early 1960s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11</a:t>
            </a:fld>
            <a:endParaRPr lang="en-US" dirty="0"/>
          </a:p>
        </p:txBody>
      </p:sp>
    </p:spTree>
    <p:extLst>
      <p:ext uri="{BB962C8B-B14F-4D97-AF65-F5344CB8AC3E}">
        <p14:creationId xmlns:p14="http://schemas.microsoft.com/office/powerpoint/2010/main" val="209871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Key Early Contributions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800" dirty="0" smtClean="0">
                <a:latin typeface="Arial" panose="020B0604020202020204" pitchFamily="34" charset="0"/>
                <a:cs typeface="Arial" panose="020B0604020202020204" pitchFamily="34" charset="0"/>
              </a:rPr>
              <a:t>Vic Fuchs, “Some Economic Aspects of Mortality in the United States,” 1965</a:t>
            </a:r>
          </a:p>
          <a:p>
            <a:r>
              <a:rPr lang="en-US" sz="2800" dirty="0" smtClean="0">
                <a:latin typeface="Arial" panose="020B0604020202020204" pitchFamily="34" charset="0"/>
                <a:cs typeface="Arial" panose="020B0604020202020204" pitchFamily="34" charset="0"/>
              </a:rPr>
              <a:t>Richard Auster, Irving Leveson, and Deborah Sarachek, “The Production of Health: An Exploratory Study.” </a:t>
            </a:r>
            <a:r>
              <a:rPr lang="en-US" sz="2800" i="1" dirty="0" smtClean="0">
                <a:latin typeface="Arial" panose="020B0604020202020204" pitchFamily="34" charset="0"/>
                <a:cs typeface="Arial" panose="020B0604020202020204" pitchFamily="34" charset="0"/>
              </a:rPr>
              <a:t>Journal of Human Resources</a:t>
            </a:r>
            <a:r>
              <a:rPr lang="en-US" sz="2800" dirty="0" smtClean="0">
                <a:latin typeface="Arial" panose="020B0604020202020204" pitchFamily="34" charset="0"/>
                <a:cs typeface="Arial" panose="020B0604020202020204" pitchFamily="34" charset="0"/>
              </a:rPr>
              <a:t>, 1969</a:t>
            </a:r>
          </a:p>
          <a:p>
            <a:r>
              <a:rPr lang="en-US" sz="2800" dirty="0" smtClean="0">
                <a:latin typeface="Arial" panose="020B0604020202020204" pitchFamily="34" charset="0"/>
                <a:cs typeface="Arial" panose="020B0604020202020204" pitchFamily="34" charset="0"/>
              </a:rPr>
              <a:t>Mike Grossman, </a:t>
            </a:r>
            <a:r>
              <a:rPr lang="en-US" sz="2800" i="1" dirty="0" smtClean="0">
                <a:latin typeface="Arial" panose="020B0604020202020204" pitchFamily="34" charset="0"/>
                <a:cs typeface="Arial" panose="020B0604020202020204" pitchFamily="34" charset="0"/>
              </a:rPr>
              <a:t>The Demand for Health: A Theoretical and Empirical Investigation.” Ph.D Dissertation, </a:t>
            </a:r>
            <a:r>
              <a:rPr lang="en-US" sz="2800" dirty="0" smtClean="0">
                <a:latin typeface="Arial" panose="020B0604020202020204" pitchFamily="34" charset="0"/>
                <a:cs typeface="Arial" panose="020B0604020202020204" pitchFamily="34" charset="0"/>
              </a:rPr>
              <a:t>1970 and NBER Occasional Paper 119, 1972.</a:t>
            </a: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12</a:t>
            </a:fld>
            <a:endParaRPr lang="en-US" dirty="0"/>
          </a:p>
        </p:txBody>
      </p:sp>
    </p:spTree>
    <p:extLst>
      <p:ext uri="{BB962C8B-B14F-4D97-AF65-F5344CB8AC3E}">
        <p14:creationId xmlns:p14="http://schemas.microsoft.com/office/powerpoint/2010/main" val="1567832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Arial" panose="020B0604020202020204" pitchFamily="34" charset="0"/>
                <a:cs typeface="Arial" panose="020B0604020202020204" pitchFamily="34" charset="0"/>
              </a:rPr>
              <a:t>NBER Center for Economic Analysis of Human Behavior and Social Institutions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Founded by Vic in 1972, with him as director, with Gary Becker as research policy advisor, and with five programs:</a:t>
            </a:r>
          </a:p>
          <a:p>
            <a:pPr marL="0" indent="0">
              <a:spcBef>
                <a:spcPts val="300"/>
              </a:spcBef>
              <a:buNone/>
            </a:pPr>
            <a:endParaRPr lang="en-US" dirty="0">
              <a:latin typeface="Arial" panose="020B0604020202020204" pitchFamily="34" charset="0"/>
              <a:cs typeface="Arial" panose="020B0604020202020204" pitchFamily="34" charset="0"/>
            </a:endParaRPr>
          </a:p>
          <a:p>
            <a:pPr marL="1287066" indent="0">
              <a:spcBef>
                <a:spcPts val="0"/>
              </a:spcBef>
              <a:buNone/>
            </a:pPr>
            <a:r>
              <a:rPr lang="en-US" dirty="0">
                <a:latin typeface="Arial" panose="020B0604020202020204" pitchFamily="34" charset="0"/>
                <a:cs typeface="Arial" panose="020B0604020202020204" pitchFamily="34" charset="0"/>
              </a:rPr>
              <a:t>Education and Information</a:t>
            </a:r>
          </a:p>
          <a:p>
            <a:pPr marL="1287066" indent="0">
              <a:buNone/>
            </a:pPr>
            <a:r>
              <a:rPr lang="en-US" dirty="0">
                <a:latin typeface="Arial" panose="020B0604020202020204" pitchFamily="34" charset="0"/>
                <a:cs typeface="Arial" panose="020B0604020202020204" pitchFamily="34" charset="0"/>
              </a:rPr>
              <a:t>Income Distribution</a:t>
            </a:r>
          </a:p>
          <a:p>
            <a:pPr marL="1287066" indent="0">
              <a:buNone/>
            </a:pPr>
            <a:r>
              <a:rPr lang="en-US" dirty="0">
                <a:latin typeface="Arial" panose="020B0604020202020204" pitchFamily="34" charset="0"/>
                <a:cs typeface="Arial" panose="020B0604020202020204" pitchFamily="34" charset="0"/>
              </a:rPr>
              <a:t>Law and Economics</a:t>
            </a:r>
          </a:p>
          <a:p>
            <a:pPr marL="1287066" indent="0">
              <a:buNone/>
            </a:pPr>
            <a:r>
              <a:rPr lang="en-US" dirty="0">
                <a:latin typeface="Arial" panose="020B0604020202020204" pitchFamily="34" charset="0"/>
                <a:cs typeface="Arial" panose="020B0604020202020204" pitchFamily="34" charset="0"/>
              </a:rPr>
              <a:t>Population and Family Economics</a:t>
            </a:r>
          </a:p>
          <a:p>
            <a:pPr marL="1287066" indent="0">
              <a:buNone/>
            </a:pPr>
            <a:r>
              <a:rPr lang="en-US" dirty="0">
                <a:latin typeface="Arial" panose="020B0604020202020204" pitchFamily="34" charset="0"/>
                <a:cs typeface="Arial" panose="020B0604020202020204" pitchFamily="34" charset="0"/>
              </a:rPr>
              <a:t>Health</a:t>
            </a:r>
          </a:p>
          <a:p>
            <a:endParaRPr lang="en-US" sz="1800" dirty="0">
              <a:latin typeface="Arial Black" panose="020B0A04020102020204" pitchFamily="34" charset="0"/>
            </a:endParaRPr>
          </a:p>
        </p:txBody>
      </p:sp>
      <p:sp>
        <p:nvSpPr>
          <p:cNvPr id="6" name="Slide Number Placeholder 5"/>
          <p:cNvSpPr>
            <a:spLocks noGrp="1"/>
          </p:cNvSpPr>
          <p:nvPr>
            <p:ph type="sldNum" sz="quarter" idx="12"/>
          </p:nvPr>
        </p:nvSpPr>
        <p:spPr/>
        <p:txBody>
          <a:bodyPr/>
          <a:lstStyle/>
          <a:p>
            <a:pPr>
              <a:defRPr/>
            </a:pPr>
            <a:fld id="{7FAB201B-FF80-4B06-BE59-F856E3E213F4}" type="slidenum">
              <a:rPr lang="en-US" smtClean="0"/>
              <a:pPr>
                <a:defRPr/>
              </a:pPr>
              <a:t>13</a:t>
            </a:fld>
            <a:endParaRPr lang="en-US" dirty="0"/>
          </a:p>
        </p:txBody>
      </p:sp>
    </p:spTree>
    <p:extLst>
      <p:ext uri="{BB962C8B-B14F-4D97-AF65-F5344CB8AC3E}">
        <p14:creationId xmlns:p14="http://schemas.microsoft.com/office/powerpoint/2010/main" val="3072533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1972: My NBER Occasional Paper Published </a:t>
            </a:r>
            <a:endParaRPr lang="en-US" sz="36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308225" y="2166739"/>
            <a:ext cx="4525963" cy="3394472"/>
          </a:xfrm>
        </p:spPr>
      </p:pic>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14</a:t>
            </a:fld>
            <a:endParaRPr lang="en-US" dirty="0"/>
          </a:p>
        </p:txBody>
      </p:sp>
    </p:spTree>
    <p:extLst>
      <p:ext uri="{BB962C8B-B14F-4D97-AF65-F5344CB8AC3E}">
        <p14:creationId xmlns:p14="http://schemas.microsoft.com/office/powerpoint/2010/main" val="851725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dirty="0" smtClean="0">
                <a:latin typeface="Arial" panose="020B0604020202020204" pitchFamily="34" charset="0"/>
                <a:cs typeface="Arial" panose="020B0604020202020204" pitchFamily="34" charset="0"/>
              </a:rPr>
              <a:t>1972: Mike Grossman Is In Trouble Why?</a:t>
            </a:r>
          </a:p>
        </p:txBody>
      </p:sp>
      <p:sp>
        <p:nvSpPr>
          <p:cNvPr id="5123" name="Rectangle 3"/>
          <p:cNvSpPr>
            <a:spLocks noGrp="1" noChangeArrowheads="1"/>
          </p:cNvSpPr>
          <p:nvPr>
            <p:ph type="body" idx="1"/>
          </p:nvPr>
        </p:nvSpPr>
        <p:spPr/>
        <p:txBody>
          <a:bodyPr/>
          <a:lstStyle/>
          <a:p>
            <a:pPr eaLnBrk="1" hangingPunct="1"/>
            <a:endParaRPr lang="en-US" b="0" dirty="0" smtClean="0"/>
          </a:p>
          <a:p>
            <a:pPr eaLnBrk="1" hangingPunct="1"/>
            <a:r>
              <a:rPr lang="en-US"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Financial World: America’s Investment and Business Weekly</a:t>
            </a:r>
            <a:r>
              <a:rPr lang="en-US" dirty="0" smtClean="0">
                <a:latin typeface="Arial" panose="020B0604020202020204" pitchFamily="34" charset="0"/>
                <a:cs typeface="Arial" panose="020B0604020202020204" pitchFamily="34" charset="0"/>
              </a:rPr>
              <a:t>, December 13, 1972: “Trifle obscure to talk about people choosing ‘their level </a:t>
            </a:r>
            <a:r>
              <a:rPr lang="en-US" smtClean="0">
                <a:latin typeface="Arial" panose="020B0604020202020204" pitchFamily="34" charset="0"/>
                <a:cs typeface="Arial" panose="020B0604020202020204" pitchFamily="34" charset="0"/>
              </a:rPr>
              <a:t>of health’.”</a:t>
            </a:r>
            <a:endParaRPr lang="en-US" dirty="0" smtClean="0">
              <a:latin typeface="Arial" panose="020B0604020202020204" pitchFamily="34" charset="0"/>
              <a:cs typeface="Arial" panose="020B0604020202020204" pitchFamily="34" charset="0"/>
            </a:endParaRPr>
          </a:p>
        </p:txBody>
      </p:sp>
      <p:sp>
        <p:nvSpPr>
          <p:cNvPr id="5124" name="Slide Number Placeholder 5"/>
          <p:cNvSpPr>
            <a:spLocks noGrp="1"/>
          </p:cNvSpPr>
          <p:nvPr>
            <p:ph type="sldNum" sz="quarter" idx="12"/>
          </p:nvPr>
        </p:nvSpPr>
        <p:spPr>
          <a:noFill/>
        </p:spPr>
        <p:txBody>
          <a:bodyPr/>
          <a:lstStyle/>
          <a:p>
            <a:fld id="{FC670217-8EAC-4A4C-8590-A622C9BEA5C0}" type="slidenum">
              <a:rPr lang="en-US" smtClean="0"/>
              <a:pPr/>
              <a:t>15</a:t>
            </a:fld>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p:cNvPicPr>
            <a:picLocks noGrp="1" noChangeAspect="1" noChangeArrowheads="1"/>
          </p:cNvPicPr>
          <p:nvPr>
            <p:ph idx="1"/>
          </p:nvPr>
        </p:nvPicPr>
        <p:blipFill>
          <a:blip r:embed="rId3" cstate="print"/>
          <a:srcRect/>
          <a:stretch>
            <a:fillRect/>
          </a:stretch>
        </p:blipFill>
        <p:spPr>
          <a:xfrm>
            <a:off x="1752600" y="152400"/>
            <a:ext cx="5583238" cy="6477000"/>
          </a:xfrm>
        </p:spPr>
      </p:pic>
      <p:sp>
        <p:nvSpPr>
          <p:cNvPr id="6147" name="Slide Number Placeholder 4"/>
          <p:cNvSpPr>
            <a:spLocks noGrp="1"/>
          </p:cNvSpPr>
          <p:nvPr>
            <p:ph type="sldNum" sz="quarter" idx="12"/>
          </p:nvPr>
        </p:nvSpPr>
        <p:spPr>
          <a:noFill/>
        </p:spPr>
        <p:txBody>
          <a:bodyPr/>
          <a:lstStyle/>
          <a:p>
            <a:fld id="{E93D7D0F-8619-4B25-B082-977BEE255BA2}" type="slidenum">
              <a:rPr lang="en-US" smtClean="0"/>
              <a:pPr/>
              <a:t>16</a:t>
            </a:fld>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600" dirty="0" smtClean="0"/>
              <a:t>More Trouble in 1972</a:t>
            </a:r>
          </a:p>
        </p:txBody>
      </p:sp>
      <p:sp>
        <p:nvSpPr>
          <p:cNvPr id="7171" name="Rectangle 3"/>
          <p:cNvSpPr>
            <a:spLocks noGrp="1" noChangeArrowheads="1"/>
          </p:cNvSpPr>
          <p:nvPr>
            <p:ph type="body" idx="1"/>
          </p:nvPr>
        </p:nvSpPr>
        <p:spPr/>
        <p:txBody>
          <a:bodyPr/>
          <a:lstStyle/>
          <a:p>
            <a:pPr eaLnBrk="1" hangingPunct="1">
              <a:lnSpc>
                <a:spcPct val="90000"/>
              </a:lnSpc>
            </a:pPr>
            <a:r>
              <a:rPr lang="en-US" sz="28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original ‘occasional paper series’ appears to have ended with #119 in 1972.”  Claudia Goldin and Lawrence Katz, “The Incubator of Human Capital: The NBER and the Rise of the Human Capital Paradigm, NBER Working Paper 26909, March 2020, note 16, p. 10, Presented at 2020 AEA Meetings.</a:t>
            </a:r>
          </a:p>
          <a:p>
            <a:pPr eaLnBrk="1" hangingPunct="1">
              <a:lnSpc>
                <a:spcPct val="90000"/>
              </a:lnSpc>
            </a:pPr>
            <a:r>
              <a:rPr lang="en-US" sz="2400" dirty="0" smtClean="0">
                <a:latin typeface="Arial" panose="020B0604020202020204" pitchFamily="34" charset="0"/>
                <a:cs typeface="Arial" panose="020B0604020202020204" pitchFamily="34" charset="0"/>
              </a:rPr>
              <a:t>They were nice enough not to mention my name as the author of OP 119</a:t>
            </a:r>
          </a:p>
          <a:p>
            <a:pPr eaLnBrk="1" hangingPunct="1">
              <a:lnSpc>
                <a:spcPct val="90000"/>
              </a:lnSpc>
            </a:pPr>
            <a:r>
              <a:rPr lang="en-US" sz="2400" dirty="0" smtClean="0">
                <a:latin typeface="Arial" panose="020B0604020202020204" pitchFamily="34" charset="0"/>
                <a:cs typeface="Arial" panose="020B0604020202020204" pitchFamily="34" charset="0"/>
              </a:rPr>
              <a:t>Ironic that a paper on health marked the death of the series</a:t>
            </a:r>
          </a:p>
        </p:txBody>
      </p:sp>
      <p:sp>
        <p:nvSpPr>
          <p:cNvPr id="7172" name="Slide Number Placeholder 5"/>
          <p:cNvSpPr>
            <a:spLocks noGrp="1"/>
          </p:cNvSpPr>
          <p:nvPr>
            <p:ph type="sldNum" sz="quarter" idx="12"/>
          </p:nvPr>
        </p:nvSpPr>
        <p:spPr>
          <a:noFill/>
        </p:spPr>
        <p:txBody>
          <a:bodyPr/>
          <a:lstStyle/>
          <a:p>
            <a:fld id="{5B13491F-2DB4-442F-8807-62912BAF286C}" type="slidenum">
              <a:rPr lang="en-US" smtClean="0"/>
              <a:pPr/>
              <a:t>17</a:t>
            </a:fld>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1079"/>
            <a:ext cx="7886700" cy="429101"/>
          </a:xfrm>
        </p:spPr>
        <p:txBody>
          <a:bodyPr>
            <a:normAutofit fontScale="90000"/>
          </a:bodyPr>
          <a:lstStyle/>
          <a:p>
            <a:pPr algn="ctr"/>
            <a:r>
              <a:rPr lang="en-US" sz="2700" dirty="0">
                <a:latin typeface="Arial" panose="020B0604020202020204" pitchFamily="34" charset="0"/>
                <a:cs typeface="Arial" panose="020B0604020202020204" pitchFamily="34" charset="0"/>
              </a:rPr>
              <a:t>More Recently: Better Publicity for OP 119</a:t>
            </a:r>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18</a:t>
            </a:fld>
            <a:endParaRPr lang="en-US" dirty="0"/>
          </a:p>
        </p:txBody>
      </p:sp>
      <p:pic>
        <p:nvPicPr>
          <p:cNvPr id="6" name="Content Placeholder 5"/>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338864" y="1440180"/>
            <a:ext cx="4466273" cy="4560571"/>
          </a:xfrm>
        </p:spPr>
      </p:pic>
    </p:spTree>
    <p:extLst>
      <p:ext uri="{BB962C8B-B14F-4D97-AF65-F5344CB8AC3E}">
        <p14:creationId xmlns:p14="http://schemas.microsoft.com/office/powerpoint/2010/main" val="17946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Research in 1970s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r>
              <a:rPr lang="en-US" sz="2800" dirty="0" smtClean="0">
                <a:latin typeface="Arial" panose="020B0604020202020204" pitchFamily="34" charset="0"/>
                <a:cs typeface="Arial" panose="020B0604020202020204" pitchFamily="34" charset="0"/>
              </a:rPr>
              <a:t>Does More Schooling Really Cause Better Health?</a:t>
            </a:r>
          </a:p>
          <a:p>
            <a:pPr marL="0" indent="0">
              <a:buNone/>
            </a:pPr>
            <a:r>
              <a:rPr lang="en-US" sz="2800" dirty="0" smtClean="0">
                <a:latin typeface="Arial" panose="020B0604020202020204" pitchFamily="34" charset="0"/>
                <a:cs typeface="Arial" panose="020B0604020202020204" pitchFamily="34" charset="0"/>
              </a:rPr>
              <a:t>     “1976 paper in NBER volume</a:t>
            </a:r>
          </a:p>
          <a:p>
            <a:pPr marL="0" indent="0">
              <a:buNone/>
            </a:pPr>
            <a:r>
              <a:rPr lang="en-US" sz="2800" dirty="0" smtClean="0">
                <a:latin typeface="Arial" panose="020B0604020202020204" pitchFamily="34" charset="0"/>
                <a:cs typeface="Arial" panose="020B0604020202020204" pitchFamily="34" charset="0"/>
              </a:rPr>
              <a:t>      More recent paper in </a:t>
            </a:r>
            <a:r>
              <a:rPr lang="en-US" sz="2800" i="1" dirty="0" smtClean="0">
                <a:latin typeface="Arial" panose="020B0604020202020204" pitchFamily="34" charset="0"/>
                <a:cs typeface="Arial" panose="020B0604020202020204" pitchFamily="34" charset="0"/>
              </a:rPr>
              <a:t>American Economic</a:t>
            </a:r>
          </a:p>
          <a:p>
            <a:pPr marL="0" indent="0">
              <a:buNone/>
            </a:pPr>
            <a:r>
              <a:rPr lang="en-US" sz="2800" i="1" dirty="0" smtClean="0">
                <a:latin typeface="Arial" panose="020B0604020202020204" pitchFamily="34" charset="0"/>
                <a:cs typeface="Arial" panose="020B0604020202020204" pitchFamily="34" charset="0"/>
              </a:rPr>
              <a:t>      Journal: Applied Economics</a:t>
            </a:r>
            <a:r>
              <a:rPr lang="en-US" sz="2800" dirty="0" smtClean="0">
                <a:latin typeface="Arial" panose="020B0604020202020204" pitchFamily="34" charset="0"/>
                <a:cs typeface="Arial" panose="020B0604020202020204" pitchFamily="34" charset="0"/>
              </a:rPr>
              <a:t>, 2010</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Determinants of Children’s Health</a:t>
            </a:r>
          </a:p>
          <a:p>
            <a:pPr marL="0" indent="0">
              <a:buNone/>
            </a:pPr>
            <a:r>
              <a:rPr lang="en-US" sz="2800" dirty="0" smtClean="0">
                <a:latin typeface="Arial" panose="020B0604020202020204" pitchFamily="34" charset="0"/>
                <a:cs typeface="Arial" panose="020B0604020202020204" pitchFamily="34" charset="0"/>
              </a:rPr>
              <a:t>	Effects of parents’ schooling</a:t>
            </a:r>
          </a:p>
          <a:p>
            <a:pPr marL="0"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Effects of early health on later health and 	school achievement </a:t>
            </a:r>
          </a:p>
          <a:p>
            <a:pPr marL="0"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Race differences</a:t>
            </a:r>
          </a:p>
          <a:p>
            <a:pPr marL="0" indent="0">
              <a:buNone/>
            </a:pPr>
            <a:r>
              <a:rPr lang="en-US" dirty="0" smtClean="0">
                <a:latin typeface="Arial" panose="020B0604020202020204" pitchFamily="34" charset="0"/>
                <a:cs typeface="Arial" panose="020B0604020202020204" pitchFamily="34" charset="0"/>
              </a:rPr>
              <a:t> </a:t>
            </a:r>
          </a:p>
          <a:p>
            <a:pPr marL="0" indent="0">
              <a:spcBef>
                <a:spcPts val="0"/>
              </a:spcBef>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p>
          <a:p>
            <a:pPr marL="0" indent="0">
              <a:buNone/>
            </a:pPr>
            <a:r>
              <a:rPr lang="en-US" dirty="0" smtClean="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19</a:t>
            </a:fld>
            <a:endParaRPr lang="en-US" dirty="0"/>
          </a:p>
        </p:txBody>
      </p:sp>
    </p:spTree>
    <p:extLst>
      <p:ext uri="{BB962C8B-B14F-4D97-AF65-F5344CB8AC3E}">
        <p14:creationId xmlns:p14="http://schemas.microsoft.com/office/powerpoint/2010/main" val="3277872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783" y="1600200"/>
            <a:ext cx="6028434" cy="4525963"/>
          </a:xfrm>
        </p:spPr>
      </p:pic>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2</a:t>
            </a:fld>
            <a:endParaRPr lang="en-US" dirty="0"/>
          </a:p>
        </p:txBody>
      </p:sp>
    </p:spTree>
    <p:extLst>
      <p:ext uri="{BB962C8B-B14F-4D97-AF65-F5344CB8AC3E}">
        <p14:creationId xmlns:p14="http://schemas.microsoft.com/office/powerpoint/2010/main" val="1143860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Mike Grossman Still is In Trouble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Papers on whether schooling causes health published every year</a:t>
            </a:r>
          </a:p>
          <a:p>
            <a:r>
              <a:rPr lang="en-US" sz="2400" dirty="0" smtClean="0">
                <a:latin typeface="Arial" panose="020B0604020202020204" pitchFamily="34" charset="0"/>
                <a:cs typeface="Arial" panose="020B0604020202020204" pitchFamily="34" charset="0"/>
              </a:rPr>
              <a:t>In a good year 50% say yes</a:t>
            </a:r>
          </a:p>
          <a:p>
            <a:r>
              <a:rPr lang="en-US" sz="2400" dirty="0" smtClean="0">
                <a:latin typeface="Arial" panose="020B0604020202020204" pitchFamily="34" charset="0"/>
                <a:cs typeface="Arial" panose="020B0604020202020204" pitchFamily="34" charset="0"/>
              </a:rPr>
              <a:t>Like my batting average of 500 </a:t>
            </a:r>
            <a:r>
              <a:rPr lang="en-US" sz="2400" smtClean="0">
                <a:latin typeface="Arial" panose="020B0604020202020204" pitchFamily="34" charset="0"/>
                <a:cs typeface="Arial" panose="020B0604020202020204" pitchFamily="34" charset="0"/>
              </a:rPr>
              <a:t>in New </a:t>
            </a:r>
            <a:r>
              <a:rPr lang="en-US" sz="2400" dirty="0" smtClean="0">
                <a:latin typeface="Arial" panose="020B0604020202020204" pitchFamily="34" charset="0"/>
                <a:cs typeface="Arial" panose="020B0604020202020204" pitchFamily="34" charset="0"/>
              </a:rPr>
              <a:t>York State Veterans of Foreign Wars Leagues playoff competition in 1957 (small sample, 2 at bats)</a:t>
            </a:r>
          </a:p>
          <a:p>
            <a:r>
              <a:rPr lang="en-US" sz="2400" dirty="0" smtClean="0">
                <a:latin typeface="Arial" panose="020B0604020202020204" pitchFamily="34" charset="0"/>
                <a:cs typeface="Arial" panose="020B0604020202020204" pitchFamily="34" charset="0"/>
              </a:rPr>
              <a:t>Much smaller percentage in other years</a:t>
            </a:r>
          </a:p>
          <a:p>
            <a:r>
              <a:rPr lang="en-US" sz="2400" dirty="0" smtClean="0">
                <a:latin typeface="Arial" panose="020B0604020202020204" pitchFamily="34" charset="0"/>
                <a:cs typeface="Arial" panose="020B0604020202020204" pitchFamily="34" charset="0"/>
              </a:rPr>
              <a:t>More like my BA of 154 during the regular season (larger sample, 39 at bats)</a:t>
            </a:r>
          </a:p>
          <a:p>
            <a:r>
              <a:rPr lang="en-US" sz="2400" dirty="0" smtClean="0">
                <a:latin typeface="Arial" panose="020B0604020202020204" pitchFamily="34" charset="0"/>
                <a:cs typeface="Arial" panose="020B0604020202020204" pitchFamily="34" charset="0"/>
              </a:rPr>
              <a:t>Third rule of research: Better to be the first or one of the first even if you’re wrong  </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20</a:t>
            </a:fld>
            <a:endParaRPr lang="en-US" dirty="0"/>
          </a:p>
        </p:txBody>
      </p:sp>
    </p:spTree>
    <p:extLst>
      <p:ext uri="{BB962C8B-B14F-4D97-AF65-F5344CB8AC3E}">
        <p14:creationId xmlns:p14="http://schemas.microsoft.com/office/powerpoint/2010/main" val="2451710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1978, Office Moves to 269 Mercer Street on Campus of New York University</a:t>
            </a:r>
            <a:endParaRPr lang="en-US" sz="32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9037" y="2663031"/>
            <a:ext cx="1685925" cy="2400300"/>
          </a:xfrm>
        </p:spPr>
      </p:pic>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21</a:t>
            </a:fld>
            <a:endParaRPr lang="en-US" dirty="0"/>
          </a:p>
        </p:txBody>
      </p:sp>
    </p:spTree>
    <p:extLst>
      <p:ext uri="{BB962C8B-B14F-4D97-AF65-F5344CB8AC3E}">
        <p14:creationId xmlns:p14="http://schemas.microsoft.com/office/powerpoint/2010/main" val="329359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152400"/>
            <a:ext cx="8763000" cy="1143000"/>
          </a:xfrm>
        </p:spPr>
        <p:txBody>
          <a:bodyPr/>
          <a:lstStyle/>
          <a:p>
            <a:pPr eaLnBrk="1" hangingPunct="1"/>
            <a:r>
              <a:rPr lang="en-US" sz="3600" dirty="0" smtClean="0">
                <a:latin typeface="Arial" panose="020B0604020202020204" pitchFamily="34" charset="0"/>
                <a:cs typeface="Arial" panose="020B0604020202020204" pitchFamily="34" charset="0"/>
              </a:rPr>
              <a:t>New Research in 1980s: Infant Health Outcomes</a:t>
            </a:r>
          </a:p>
        </p:txBody>
      </p:sp>
      <p:sp>
        <p:nvSpPr>
          <p:cNvPr id="9219" name="Rectangle 3"/>
          <p:cNvSpPr>
            <a:spLocks noGrp="1" noChangeArrowheads="1"/>
          </p:cNvSpPr>
          <p:nvPr>
            <p:ph type="body" idx="1"/>
          </p:nvPr>
        </p:nvSpPr>
        <p:spPr>
          <a:xfrm>
            <a:off x="457200" y="1676400"/>
            <a:ext cx="8229600" cy="5181600"/>
          </a:xfrm>
        </p:spPr>
        <p:txBody>
          <a:bodyPr/>
          <a:lstStyle/>
          <a:p>
            <a:pPr eaLnBrk="1" hangingPunct="1">
              <a:lnSpc>
                <a:spcPct val="90000"/>
              </a:lnSpc>
            </a:pPr>
            <a:r>
              <a:rPr lang="en-US" sz="2800" dirty="0" smtClean="0">
                <a:latin typeface="Arial" panose="020B0604020202020204" pitchFamily="34" charset="0"/>
                <a:cs typeface="Arial" panose="020B0604020202020204" pitchFamily="34" charset="0"/>
              </a:rPr>
              <a:t>Focus on public policies and programs</a:t>
            </a:r>
          </a:p>
          <a:p>
            <a:pPr eaLnBrk="1" hangingPunct="1">
              <a:lnSpc>
                <a:spcPct val="90000"/>
              </a:lnSpc>
            </a:pPr>
            <a:r>
              <a:rPr lang="en-US" sz="2800" dirty="0" smtClean="0">
                <a:latin typeface="Arial" panose="020B0604020202020204" pitchFamily="34" charset="0"/>
                <a:cs typeface="Arial" panose="020B0604020202020204" pitchFamily="34" charset="0"/>
              </a:rPr>
              <a:t>Abortion reform</a:t>
            </a:r>
          </a:p>
          <a:p>
            <a:pPr eaLnBrk="1" hangingPunct="1">
              <a:lnSpc>
                <a:spcPct val="90000"/>
              </a:lnSpc>
            </a:pPr>
            <a:r>
              <a:rPr lang="en-US" sz="2800" dirty="0" smtClean="0">
                <a:latin typeface="Arial" panose="020B0604020202020204" pitchFamily="34" charset="0"/>
                <a:cs typeface="Arial" panose="020B0604020202020204" pitchFamily="34" charset="0"/>
              </a:rPr>
              <a:t>Maternal and infant care projects</a:t>
            </a:r>
          </a:p>
          <a:p>
            <a:pPr eaLnBrk="1" hangingPunct="1">
              <a:lnSpc>
                <a:spcPct val="90000"/>
              </a:lnSpc>
            </a:pPr>
            <a:r>
              <a:rPr lang="en-US" sz="2800" dirty="0" smtClean="0">
                <a:latin typeface="Arial" panose="020B0604020202020204" pitchFamily="34" charset="0"/>
                <a:cs typeface="Arial" panose="020B0604020202020204" pitchFamily="34" charset="0"/>
              </a:rPr>
              <a:t>Community health centers</a:t>
            </a:r>
          </a:p>
          <a:p>
            <a:pPr eaLnBrk="1" hangingPunct="1">
              <a:lnSpc>
                <a:spcPct val="90000"/>
              </a:lnSpc>
            </a:pPr>
            <a:r>
              <a:rPr lang="en-US" sz="2800" dirty="0" smtClean="0">
                <a:latin typeface="Arial" panose="020B0604020202020204" pitchFamily="34" charset="0"/>
                <a:cs typeface="Arial" panose="020B0604020202020204" pitchFamily="34" charset="0"/>
              </a:rPr>
              <a:t>Medicaid</a:t>
            </a:r>
          </a:p>
          <a:p>
            <a:pPr eaLnBrk="1" hangingPunct="1">
              <a:lnSpc>
                <a:spcPct val="90000"/>
              </a:lnSpc>
            </a:pPr>
            <a:r>
              <a:rPr lang="en-US" sz="2800" dirty="0" smtClean="0">
                <a:latin typeface="Arial" panose="020B0604020202020204" pitchFamily="34" charset="0"/>
                <a:cs typeface="Arial" panose="020B0604020202020204" pitchFamily="34" charset="0"/>
              </a:rPr>
              <a:t>Federally subsidized family planning clinics</a:t>
            </a:r>
          </a:p>
          <a:p>
            <a:pPr eaLnBrk="1" hangingPunct="1">
              <a:lnSpc>
                <a:spcPct val="90000"/>
              </a:lnSpc>
            </a:pPr>
            <a:r>
              <a:rPr lang="en-US" sz="2800" dirty="0" smtClean="0">
                <a:latin typeface="Arial" panose="020B0604020202020204" pitchFamily="34" charset="0"/>
                <a:cs typeface="Arial" panose="020B0604020202020204" pitchFamily="34" charset="0"/>
              </a:rPr>
              <a:t>Special Supplemental Food Program for Women Infants, and Children (WIC Program)</a:t>
            </a:r>
            <a:r>
              <a:rPr lang="en-US" dirty="0" smtClean="0">
                <a:latin typeface="Arial" panose="020B0604020202020204" pitchFamily="34" charset="0"/>
                <a:cs typeface="Arial" panose="020B0604020202020204" pitchFamily="34" charset="0"/>
              </a:rPr>
              <a:t> </a:t>
            </a:r>
          </a:p>
        </p:txBody>
      </p:sp>
      <p:sp>
        <p:nvSpPr>
          <p:cNvPr id="9220" name="Slide Number Placeholder 5"/>
          <p:cNvSpPr>
            <a:spLocks noGrp="1"/>
          </p:cNvSpPr>
          <p:nvPr>
            <p:ph type="sldNum" sz="quarter" idx="12"/>
          </p:nvPr>
        </p:nvSpPr>
        <p:spPr>
          <a:noFill/>
        </p:spPr>
        <p:txBody>
          <a:bodyPr/>
          <a:lstStyle/>
          <a:p>
            <a:fld id="{D633A393-C45F-4C0F-9440-B8B0690112E0}" type="slidenum">
              <a:rPr lang="en-US" smtClean="0"/>
              <a:pPr/>
              <a:t>22</a:t>
            </a:fld>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New Research Begun </a:t>
            </a:r>
            <a:r>
              <a:rPr lang="en-US" sz="3600" dirty="0" smtClean="0">
                <a:latin typeface="Arial" panose="020B0604020202020204" pitchFamily="34" charset="0"/>
                <a:cs typeface="Arial" panose="020B0604020202020204" pitchFamily="34" charset="0"/>
              </a:rPr>
              <a:t>in 1980s: Economics of Unhealthy Behaviors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Cigarette Smoking</a:t>
            </a:r>
          </a:p>
          <a:p>
            <a:r>
              <a:rPr lang="en-US" dirty="0" smtClean="0">
                <a:latin typeface="Arial" panose="020B0604020202020204" pitchFamily="34" charset="0"/>
                <a:cs typeface="Arial" panose="020B0604020202020204" pitchFamily="34" charset="0"/>
              </a:rPr>
              <a:t>Excessive Alcohol Use</a:t>
            </a:r>
          </a:p>
          <a:p>
            <a:r>
              <a:rPr lang="en-US" dirty="0" smtClean="0">
                <a:latin typeface="Arial" panose="020B0604020202020204" pitchFamily="34" charset="0"/>
                <a:cs typeface="Arial" panose="020B0604020202020204" pitchFamily="34" charset="0"/>
              </a:rPr>
              <a:t>Illegal Drug Use</a:t>
            </a:r>
          </a:p>
          <a:p>
            <a:r>
              <a:rPr lang="en-US" dirty="0" smtClean="0">
                <a:latin typeface="Arial" panose="020B0604020202020204" pitchFamily="34" charset="0"/>
                <a:cs typeface="Arial" panose="020B0604020202020204" pitchFamily="34" charset="0"/>
              </a:rPr>
              <a:t>Overeating/Lack of Exercise</a:t>
            </a:r>
          </a:p>
          <a:p>
            <a:r>
              <a:rPr lang="en-US" dirty="0" smtClean="0">
                <a:latin typeface="Arial" panose="020B0604020202020204" pitchFamily="34" charset="0"/>
                <a:cs typeface="Arial" panose="020B0604020202020204" pitchFamily="34" charset="0"/>
              </a:rPr>
              <a:t>E-Cigarette Vaping</a:t>
            </a:r>
          </a:p>
          <a:p>
            <a:r>
              <a:rPr lang="en-US" dirty="0" smtClean="0">
                <a:latin typeface="Arial" panose="020B0604020202020204" pitchFamily="34" charset="0"/>
                <a:cs typeface="Arial" panose="020B0604020202020204" pitchFamily="34" charset="0"/>
              </a:rPr>
              <a:t>Opioid Epidemic</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23</a:t>
            </a:fld>
            <a:endParaRPr lang="en-US" dirty="0"/>
          </a:p>
        </p:txBody>
      </p:sp>
    </p:spTree>
    <p:extLst>
      <p:ext uri="{BB962C8B-B14F-4D97-AF65-F5344CB8AC3E}">
        <p14:creationId xmlns:p14="http://schemas.microsoft.com/office/powerpoint/2010/main" val="5191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1995-1999, 50 East 42</a:t>
            </a:r>
            <a:r>
              <a:rPr lang="en-US" sz="3600" baseline="30000" dirty="0" smtClean="0">
                <a:latin typeface="Arial" panose="020B0604020202020204" pitchFamily="34" charset="0"/>
                <a:cs typeface="Arial" panose="020B0604020202020204" pitchFamily="34" charset="0"/>
              </a:rPr>
              <a:t>nd</a:t>
            </a:r>
            <a:r>
              <a:rPr lang="en-US" sz="3600" dirty="0" smtClean="0">
                <a:latin typeface="Arial" panose="020B0604020202020204" pitchFamily="34" charset="0"/>
                <a:cs typeface="Arial" panose="020B0604020202020204" pitchFamily="34" charset="0"/>
              </a:rPr>
              <a:t> Street</a:t>
            </a:r>
            <a:endParaRPr lang="en-US" sz="36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9025" y="2653506"/>
            <a:ext cx="1885950" cy="2419350"/>
          </a:xfrm>
        </p:spPr>
      </p:pic>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24</a:t>
            </a:fld>
            <a:endParaRPr lang="en-US" dirty="0"/>
          </a:p>
        </p:txBody>
      </p:sp>
    </p:spTree>
    <p:extLst>
      <p:ext uri="{BB962C8B-B14F-4D97-AF65-F5344CB8AC3E}">
        <p14:creationId xmlns:p14="http://schemas.microsoft.com/office/powerpoint/2010/main" val="297782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anose="020B0604020202020204" pitchFamily="34" charset="0"/>
                <a:cs typeface="Arial" panose="020B0604020202020204" pitchFamily="34" charset="0"/>
              </a:rPr>
              <a:t>1999-2013: Altman Building at 365 Fifth Avenue on Campus of City University of New York Graduate Center   </a:t>
            </a:r>
            <a:endParaRPr lang="en-US" sz="2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3737" y="3010694"/>
            <a:ext cx="2676525" cy="1704975"/>
          </a:xfrm>
        </p:spPr>
      </p:pic>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25</a:t>
            </a:fld>
            <a:endParaRPr lang="en-US" dirty="0"/>
          </a:p>
        </p:txBody>
      </p:sp>
    </p:spTree>
    <p:extLst>
      <p:ext uri="{BB962C8B-B14F-4D97-AF65-F5344CB8AC3E}">
        <p14:creationId xmlns:p14="http://schemas.microsoft.com/office/powerpoint/2010/main" val="1993265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2013-Present: 5 Hanover Square</a:t>
            </a:r>
            <a:endParaRPr lang="en-US" sz="36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0462" y="2553494"/>
            <a:ext cx="1743075" cy="2619375"/>
          </a:xfrm>
        </p:spPr>
      </p:pic>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26</a:t>
            </a:fld>
            <a:endParaRPr lang="en-US" dirty="0"/>
          </a:p>
        </p:txBody>
      </p:sp>
    </p:spTree>
    <p:extLst>
      <p:ext uri="{BB962C8B-B14F-4D97-AF65-F5344CB8AC3E}">
        <p14:creationId xmlns:p14="http://schemas.microsoft.com/office/powerpoint/2010/main" val="242555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n-lt"/>
              </a:rPr>
              <a:t>Vic Fuchs Quote</a:t>
            </a:r>
            <a:endParaRPr lang="en-US" sz="3600" dirty="0">
              <a:latin typeface="+mn-lt"/>
            </a:endParaRPr>
          </a:p>
        </p:txBody>
      </p:sp>
      <p:sp>
        <p:nvSpPr>
          <p:cNvPr id="3" name="Content Placeholder 2"/>
          <p:cNvSpPr>
            <a:spLocks noGrp="1"/>
          </p:cNvSpPr>
          <p:nvPr>
            <p:ph idx="1"/>
          </p:nvPr>
        </p:nvSpPr>
        <p:spPr/>
        <p:txBody>
          <a:bodyPr/>
          <a:lstStyle/>
          <a:p>
            <a:r>
              <a:rPr lang="en-US" dirty="0" smtClean="0"/>
              <a:t>When I told </a:t>
            </a:r>
            <a:r>
              <a:rPr lang="en-US" dirty="0" smtClean="0">
                <a:latin typeface="Arial" panose="020B0604020202020204" pitchFamily="34" charset="0"/>
                <a:cs typeface="Arial" panose="020B0604020202020204" pitchFamily="34" charset="0"/>
              </a:rPr>
              <a:t>Vic Fuchs that the office had moved again in 2013, he said, with apologies to </a:t>
            </a:r>
            <a:r>
              <a:rPr lang="en-US" i="1" dirty="0" smtClean="0">
                <a:latin typeface="Arial" panose="020B0604020202020204" pitchFamily="34" charset="0"/>
                <a:cs typeface="Arial" panose="020B0604020202020204" pitchFamily="34" charset="0"/>
              </a:rPr>
              <a:t>Guys and Dolls</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New York NBER Office is the oldest established floating economics research organization in New York.”</a:t>
            </a:r>
            <a:endParaRPr lang="en-US" dirty="0"/>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27</a:t>
            </a:fld>
            <a:endParaRPr lang="en-US" dirty="0"/>
          </a:p>
        </p:txBody>
      </p:sp>
    </p:spTree>
    <p:extLst>
      <p:ext uri="{BB962C8B-B14F-4D97-AF65-F5344CB8AC3E}">
        <p14:creationId xmlns:p14="http://schemas.microsoft.com/office/powerpoint/2010/main" val="141478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lnSpc>
                <a:spcPct val="90000"/>
              </a:lnSpc>
              <a:spcBef>
                <a:spcPts val="0"/>
              </a:spcBef>
              <a:spcAft>
                <a:spcPts val="0"/>
              </a:spcAft>
              <a:buClr>
                <a:schemeClr val="dk1"/>
              </a:buClr>
              <a:buSzPts val="3200"/>
            </a:pPr>
            <a:r>
              <a:rPr lang="en-US" sz="3200" dirty="0">
                <a:solidFill>
                  <a:schemeClr val="dk1"/>
                </a:solidFill>
                <a:latin typeface="Arial"/>
                <a:ea typeface="Arial"/>
                <a:cs typeface="Arial"/>
                <a:sym typeface="Arial"/>
              </a:rPr>
              <a:t>Initial </a:t>
            </a:r>
            <a:r>
              <a:rPr lang="en-US" sz="3200" dirty="0" smtClean="0">
                <a:solidFill>
                  <a:schemeClr val="dk1"/>
                </a:solidFill>
                <a:latin typeface="Arial"/>
                <a:ea typeface="Arial"/>
                <a:cs typeface="Arial"/>
                <a:sym typeface="Arial"/>
              </a:rPr>
              <a:t>Involvement in Economics of Unhealthy Behaviors</a:t>
            </a:r>
            <a:r>
              <a:rPr lang="en-US" sz="2400" dirty="0" smtClean="0">
                <a:solidFill>
                  <a:schemeClr val="dk1"/>
                </a:solidFill>
                <a:latin typeface="Arial"/>
                <a:ea typeface="Arial"/>
                <a:cs typeface="Arial"/>
                <a:sym typeface="Arial"/>
              </a:rPr>
              <a:t> </a:t>
            </a:r>
            <a:endParaRPr sz="2400" dirty="0">
              <a:solidFill>
                <a:schemeClr val="dk1"/>
              </a:solidFill>
              <a:latin typeface="Arial"/>
              <a:ea typeface="Arial"/>
              <a:cs typeface="Arial"/>
              <a:sym typeface="Arial"/>
            </a:endParaRPr>
          </a:p>
        </p:txBody>
      </p:sp>
      <p:sp>
        <p:nvSpPr>
          <p:cNvPr id="238" name="Shape 238"/>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numCol="1" anchor="t" anchorCtr="0" compatLnSpc="1">
            <a:prstTxWarp prst="textNoShape">
              <a:avLst/>
            </a:prstTxWarp>
            <a:normAutofit fontScale="92500"/>
          </a:bodyPr>
          <a:lstStyle/>
          <a:p>
            <a:pPr marL="171450" indent="-171450">
              <a:lnSpc>
                <a:spcPct val="90000"/>
              </a:lnSpc>
              <a:spcBef>
                <a:spcPts val="0"/>
              </a:spcBef>
              <a:spcAft>
                <a:spcPts val="0"/>
              </a:spcAft>
              <a:buClr>
                <a:schemeClr val="dk1"/>
              </a:buClr>
              <a:buSzPts val="2800"/>
              <a:buFont typeface="Arial"/>
              <a:buChar char="•"/>
            </a:pPr>
            <a:r>
              <a:rPr lang="en-US" sz="2400" dirty="0">
                <a:solidFill>
                  <a:schemeClr val="dk1"/>
                </a:solidFill>
                <a:latin typeface="Arial" panose="020B0604020202020204" pitchFamily="34" charset="0"/>
                <a:ea typeface="Arial"/>
                <a:cs typeface="Arial" panose="020B0604020202020204" pitchFamily="34" charset="0"/>
                <a:sym typeface="Arial"/>
              </a:rPr>
              <a:t>1978: Doug Coate, Gene Lewit, and I decide </a:t>
            </a:r>
            <a:r>
              <a:rPr lang="en-US" sz="2400" dirty="0" smtClean="0">
                <a:solidFill>
                  <a:schemeClr val="dk1"/>
                </a:solidFill>
                <a:latin typeface="Arial" panose="020B0604020202020204" pitchFamily="34" charset="0"/>
                <a:ea typeface="Arial"/>
                <a:cs typeface="Arial" panose="020B0604020202020204" pitchFamily="34" charset="0"/>
                <a:sym typeface="Arial"/>
              </a:rPr>
              <a:t>to submit an NIH proposal on </a:t>
            </a:r>
            <a:r>
              <a:rPr lang="en-US" sz="2400" dirty="0">
                <a:solidFill>
                  <a:schemeClr val="dk1"/>
                </a:solidFill>
                <a:latin typeface="Arial" panose="020B0604020202020204" pitchFamily="34" charset="0"/>
                <a:ea typeface="Arial"/>
                <a:cs typeface="Arial" panose="020B0604020202020204" pitchFamily="34" charset="0"/>
                <a:sym typeface="Arial"/>
              </a:rPr>
              <a:t>teenage smoking and alcohol use</a:t>
            </a:r>
            <a:endParaRPr sz="2400" dirty="0">
              <a:latin typeface="Arial" panose="020B0604020202020204" pitchFamily="34" charset="0"/>
              <a:cs typeface="Arial" panose="020B0604020202020204" pitchFamily="34" charset="0"/>
            </a:endParaRPr>
          </a:p>
          <a:p>
            <a:pPr marL="171450" indent="-171450">
              <a:lnSpc>
                <a:spcPct val="90000"/>
              </a:lnSpc>
              <a:spcBef>
                <a:spcPts val="750"/>
              </a:spcBef>
              <a:spcAft>
                <a:spcPts val="0"/>
              </a:spcAft>
              <a:buClr>
                <a:schemeClr val="dk1"/>
              </a:buClr>
              <a:buSzPts val="2800"/>
              <a:buFont typeface="Arial"/>
              <a:buChar char="•"/>
            </a:pPr>
            <a:r>
              <a:rPr lang="en-US" sz="2400" dirty="0">
                <a:solidFill>
                  <a:schemeClr val="dk1"/>
                </a:solidFill>
                <a:latin typeface="Arial" panose="020B0604020202020204" pitchFamily="34" charset="0"/>
                <a:ea typeface="Arial"/>
                <a:cs typeface="Arial" panose="020B0604020202020204" pitchFamily="34" charset="0"/>
                <a:sym typeface="Arial"/>
              </a:rPr>
              <a:t>US anti-smoking campaign 14 years old and much newer anti-drinking campaign </a:t>
            </a:r>
            <a:endParaRPr sz="2400" dirty="0">
              <a:latin typeface="Arial" panose="020B0604020202020204" pitchFamily="34" charset="0"/>
              <a:cs typeface="Arial" panose="020B0604020202020204" pitchFamily="34" charset="0"/>
            </a:endParaRPr>
          </a:p>
          <a:p>
            <a:pPr marL="171450" indent="-171450">
              <a:lnSpc>
                <a:spcPct val="90000"/>
              </a:lnSpc>
              <a:spcBef>
                <a:spcPts val="750"/>
              </a:spcBef>
              <a:spcAft>
                <a:spcPts val="0"/>
              </a:spcAft>
              <a:buClr>
                <a:schemeClr val="dk1"/>
              </a:buClr>
              <a:buSzPts val="2800"/>
              <a:buFont typeface="Arial"/>
              <a:buChar char="•"/>
            </a:pPr>
            <a:r>
              <a:rPr lang="en-US" sz="2400" dirty="0">
                <a:solidFill>
                  <a:schemeClr val="dk1"/>
                </a:solidFill>
                <a:latin typeface="Arial" panose="020B0604020202020204" pitchFamily="34" charset="0"/>
                <a:ea typeface="Arial"/>
                <a:cs typeface="Arial" panose="020B0604020202020204" pitchFamily="34" charset="0"/>
                <a:sym typeface="Arial"/>
              </a:rPr>
              <a:t>But real prices of cigarettes, beer, wine, and distilled spirits </a:t>
            </a:r>
            <a:r>
              <a:rPr lang="en-US" sz="2400" dirty="0" smtClean="0">
                <a:solidFill>
                  <a:schemeClr val="dk1"/>
                </a:solidFill>
                <a:latin typeface="Arial" panose="020B0604020202020204" pitchFamily="34" charset="0"/>
                <a:ea typeface="Arial"/>
                <a:cs typeface="Arial" panose="020B0604020202020204" pitchFamily="34" charset="0"/>
                <a:sym typeface="Arial"/>
              </a:rPr>
              <a:t>had </a:t>
            </a:r>
            <a:r>
              <a:rPr lang="en-US" sz="2400" dirty="0">
                <a:solidFill>
                  <a:schemeClr val="dk1"/>
                </a:solidFill>
                <a:latin typeface="Arial" panose="020B0604020202020204" pitchFamily="34" charset="0"/>
                <a:ea typeface="Arial"/>
                <a:cs typeface="Arial" panose="020B0604020202020204" pitchFamily="34" charset="0"/>
                <a:sym typeface="Arial"/>
              </a:rPr>
              <a:t>been falling for a long time, mainly because federal excise taxes on these goods had been fixed in nominal terms since 1951 </a:t>
            </a:r>
            <a:endParaRPr lang="en-US" sz="2400" dirty="0" smtClean="0">
              <a:solidFill>
                <a:schemeClr val="dk1"/>
              </a:solidFill>
              <a:latin typeface="Arial" panose="020B0604020202020204" pitchFamily="34" charset="0"/>
              <a:ea typeface="Arial"/>
              <a:cs typeface="Arial" panose="020B0604020202020204" pitchFamily="34" charset="0"/>
              <a:sym typeface="Arial"/>
            </a:endParaRPr>
          </a:p>
          <a:p>
            <a:pPr marL="171450" indent="-171450">
              <a:lnSpc>
                <a:spcPct val="90000"/>
              </a:lnSpc>
              <a:spcBef>
                <a:spcPts val="750"/>
              </a:spcBef>
              <a:spcAft>
                <a:spcPts val="0"/>
              </a:spcAft>
              <a:buClr>
                <a:schemeClr val="dk1"/>
              </a:buClr>
              <a:buSzPts val="2800"/>
              <a:buFont typeface="Arial"/>
              <a:buChar char="•"/>
            </a:pPr>
            <a:r>
              <a:rPr lang="en-US" sz="2400" dirty="0" smtClean="0">
                <a:solidFill>
                  <a:schemeClr val="dk1"/>
                </a:solidFill>
                <a:latin typeface="Arial" panose="020B0604020202020204" pitchFamily="34" charset="0"/>
                <a:ea typeface="Arial"/>
                <a:cs typeface="Arial" panose="020B0604020202020204" pitchFamily="34" charset="0"/>
                <a:sym typeface="Arial"/>
              </a:rPr>
              <a:t>Does law of downward sloping demand function apply?</a:t>
            </a:r>
          </a:p>
          <a:p>
            <a:pPr marL="171450" indent="-171450">
              <a:lnSpc>
                <a:spcPct val="90000"/>
              </a:lnSpc>
              <a:spcBef>
                <a:spcPts val="750"/>
              </a:spcBef>
              <a:spcAft>
                <a:spcPts val="0"/>
              </a:spcAft>
              <a:buClr>
                <a:schemeClr val="dk1"/>
              </a:buClr>
              <a:buSzPts val="2800"/>
              <a:buFont typeface="Arial"/>
              <a:buChar char="•"/>
            </a:pPr>
            <a:endParaRPr lang="en-US" sz="2100" dirty="0">
              <a:solidFill>
                <a:schemeClr val="dk1"/>
              </a:solidFill>
              <a:latin typeface="Arial"/>
              <a:ea typeface="Arial"/>
              <a:cs typeface="Arial"/>
              <a:sym typeface="Arial"/>
            </a:endParaRPr>
          </a:p>
          <a:p>
            <a:pPr marL="171450" indent="-171450">
              <a:lnSpc>
                <a:spcPct val="90000"/>
              </a:lnSpc>
              <a:spcBef>
                <a:spcPts val="750"/>
              </a:spcBef>
              <a:spcAft>
                <a:spcPts val="0"/>
              </a:spcAft>
              <a:buClr>
                <a:schemeClr val="dk1"/>
              </a:buClr>
              <a:buSzPts val="2800"/>
              <a:buFont typeface="Arial"/>
              <a:buChar char="•"/>
            </a:pPr>
            <a:endParaRPr sz="2100" dirty="0">
              <a:solidFill>
                <a:schemeClr val="dk1"/>
              </a:solidFill>
              <a:latin typeface="Arial"/>
              <a:ea typeface="Arial"/>
              <a:cs typeface="Arial"/>
              <a:sym typeface="Arial"/>
            </a:endParaRPr>
          </a:p>
        </p:txBody>
      </p:sp>
      <p:sp>
        <p:nvSpPr>
          <p:cNvPr id="239" name="Shape 239"/>
          <p:cNvSpPr txBox="1">
            <a:spLocks noGrp="1"/>
          </p:cNvSpPr>
          <p:nvPr>
            <p:ph type="sldNum" idx="12"/>
          </p:nvPr>
        </p:nvSpPr>
        <p:spPr>
          <a:xfrm>
            <a:off x="6457950" y="5624513"/>
            <a:ext cx="2057400" cy="273844"/>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900">
                <a:solidFill>
                  <a:srgbClr val="888888"/>
                </a:solidFill>
                <a:latin typeface="Calibri"/>
                <a:ea typeface="Calibri"/>
                <a:cs typeface="Calibri"/>
                <a:sym typeface="Calibri"/>
              </a:rPr>
              <a:pPr>
                <a:spcBef>
                  <a:spcPts val="0"/>
                </a:spcBef>
                <a:spcAft>
                  <a:spcPts val="0"/>
                </a:spcAft>
              </a:pPr>
              <a:t>28</a:t>
            </a:fld>
            <a:endParaRPr sz="9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244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45297" y="1043950"/>
            <a:ext cx="8154162" cy="4625717"/>
          </a:xfrm>
          <a:prstGeom prst="rect">
            <a:avLst/>
          </a:prstGeom>
        </p:spPr>
      </p:pic>
    </p:spTree>
    <p:extLst>
      <p:ext uri="{BB962C8B-B14F-4D97-AF65-F5344CB8AC3E}">
        <p14:creationId xmlns:p14="http://schemas.microsoft.com/office/powerpoint/2010/main" val="565304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Main Themes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Involvement in NBER during past 54 years</a:t>
            </a:r>
          </a:p>
          <a:p>
            <a:r>
              <a:rPr lang="en-US" dirty="0" smtClean="0">
                <a:latin typeface="Arial" panose="020B0604020202020204" pitchFamily="34" charset="0"/>
                <a:cs typeface="Arial" panose="020B0604020202020204" pitchFamily="34" charset="0"/>
              </a:rPr>
              <a:t>Emphasis on history of health economics as area of investigation at the Bureau</a:t>
            </a:r>
          </a:p>
          <a:p>
            <a:r>
              <a:rPr lang="en-US" dirty="0" smtClean="0">
                <a:latin typeface="Arial" panose="020B0604020202020204" pitchFamily="34" charset="0"/>
                <a:cs typeface="Arial" panose="020B0604020202020204" pitchFamily="34" charset="0"/>
              </a:rPr>
              <a:t> Formalization of field by establishment of Health Economics Program</a:t>
            </a:r>
          </a:p>
          <a:p>
            <a:r>
              <a:rPr lang="en-US" dirty="0" smtClean="0">
                <a:latin typeface="Arial" panose="020B0604020202020204" pitchFamily="34" charset="0"/>
                <a:cs typeface="Arial" panose="020B0604020202020204" pitchFamily="34" charset="0"/>
              </a:rPr>
              <a:t>My role in development of program</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3</a:t>
            </a:fld>
            <a:endParaRPr lang="en-US" dirty="0"/>
          </a:p>
        </p:txBody>
      </p:sp>
    </p:spTree>
    <p:extLst>
      <p:ext uri="{BB962C8B-B14F-4D97-AF65-F5344CB8AC3E}">
        <p14:creationId xmlns:p14="http://schemas.microsoft.com/office/powerpoint/2010/main" val="375541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rotWithShape="1">
          <a:blip r:embed="rId3">
            <a:alphaModFix/>
          </a:blip>
          <a:srcRect/>
          <a:stretch/>
        </p:blipFill>
        <p:spPr>
          <a:xfrm>
            <a:off x="892629" y="1662793"/>
            <a:ext cx="7108372" cy="3961720"/>
          </a:xfrm>
          <a:prstGeom prst="rect">
            <a:avLst/>
          </a:prstGeom>
          <a:noFill/>
          <a:ln>
            <a:noFill/>
          </a:ln>
        </p:spPr>
      </p:pic>
      <p:sp>
        <p:nvSpPr>
          <p:cNvPr id="246" name="Shape 246"/>
          <p:cNvSpPr txBox="1">
            <a:spLocks noGrp="1"/>
          </p:cNvSpPr>
          <p:nvPr>
            <p:ph type="sldNum" idx="12"/>
          </p:nvPr>
        </p:nvSpPr>
        <p:spPr>
          <a:xfrm>
            <a:off x="6457950" y="5624513"/>
            <a:ext cx="2057400" cy="273844"/>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900">
                <a:solidFill>
                  <a:srgbClr val="888888"/>
                </a:solidFill>
                <a:latin typeface="Calibri"/>
                <a:ea typeface="Calibri"/>
                <a:cs typeface="Calibri"/>
                <a:sym typeface="Calibri"/>
              </a:rPr>
              <a:pPr>
                <a:spcBef>
                  <a:spcPts val="0"/>
                </a:spcBef>
                <a:spcAft>
                  <a:spcPts val="0"/>
                </a:spcAft>
              </a:pPr>
              <a:t>30</a:t>
            </a:fld>
            <a:endParaRPr sz="9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01286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1447800" y="228600"/>
            <a:ext cx="6316663" cy="6457950"/>
          </a:xfrm>
          <a:prstGeom prst="rect">
            <a:avLst/>
          </a:prstGeom>
          <a:noFill/>
          <a:ln w="9525">
            <a:noFill/>
            <a:miter lim="800000"/>
            <a:headEnd/>
            <a:tailEnd/>
          </a:ln>
        </p:spPr>
      </p:pic>
      <p:sp>
        <p:nvSpPr>
          <p:cNvPr id="16387" name="Slide Number Placeholder 4"/>
          <p:cNvSpPr>
            <a:spLocks noGrp="1"/>
          </p:cNvSpPr>
          <p:nvPr>
            <p:ph type="sldNum" sz="quarter" idx="12"/>
          </p:nvPr>
        </p:nvSpPr>
        <p:spPr>
          <a:noFill/>
        </p:spPr>
        <p:txBody>
          <a:bodyPr/>
          <a:lstStyle/>
          <a:p>
            <a:fld id="{F9B422AE-38A5-4713-9922-82495B65F4E5}" type="slidenum">
              <a:rPr lang="en-US" smtClean="0"/>
              <a:pPr/>
              <a:t>31</a:t>
            </a:fld>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beer"/>
          <p:cNvPicPr>
            <a:picLocks noChangeAspect="1" noChangeArrowheads="1"/>
          </p:cNvPicPr>
          <p:nvPr/>
        </p:nvPicPr>
        <p:blipFill>
          <a:blip r:embed="rId3" cstate="print"/>
          <a:srcRect/>
          <a:stretch>
            <a:fillRect/>
          </a:stretch>
        </p:blipFill>
        <p:spPr bwMode="auto">
          <a:xfrm>
            <a:off x="533400" y="677862"/>
            <a:ext cx="8001000" cy="5570538"/>
          </a:xfrm>
          <a:prstGeom prst="rect">
            <a:avLst/>
          </a:prstGeom>
          <a:noFill/>
          <a:ln w="9525">
            <a:noFill/>
            <a:miter lim="800000"/>
            <a:headEnd/>
            <a:tailEnd/>
          </a:ln>
        </p:spPr>
      </p:pic>
      <p:sp>
        <p:nvSpPr>
          <p:cNvPr id="17411" name="Slide Number Placeholder 4"/>
          <p:cNvSpPr>
            <a:spLocks noGrp="1"/>
          </p:cNvSpPr>
          <p:nvPr>
            <p:ph type="sldNum" sz="quarter" idx="12"/>
          </p:nvPr>
        </p:nvSpPr>
        <p:spPr>
          <a:noFill/>
        </p:spPr>
        <p:txBody>
          <a:bodyPr/>
          <a:lstStyle/>
          <a:p>
            <a:fld id="{BCEE6658-12E5-4B07-A6B6-18CCD0338340}" type="slidenum">
              <a:rPr lang="en-US" smtClean="0"/>
              <a:pPr/>
              <a:t>32</a:t>
            </a:fld>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belly"/>
          <p:cNvPicPr>
            <a:picLocks noChangeAspect="1" noChangeArrowheads="1"/>
          </p:cNvPicPr>
          <p:nvPr/>
        </p:nvPicPr>
        <p:blipFill>
          <a:blip r:embed="rId3" cstate="print"/>
          <a:srcRect/>
          <a:stretch>
            <a:fillRect/>
          </a:stretch>
        </p:blipFill>
        <p:spPr bwMode="auto">
          <a:xfrm>
            <a:off x="457200" y="609600"/>
            <a:ext cx="8305800" cy="5613400"/>
          </a:xfrm>
          <a:prstGeom prst="rect">
            <a:avLst/>
          </a:prstGeom>
          <a:noFill/>
          <a:ln w="9525">
            <a:noFill/>
            <a:miter lim="800000"/>
            <a:headEnd/>
            <a:tailEnd/>
          </a:ln>
        </p:spPr>
      </p:pic>
      <p:sp>
        <p:nvSpPr>
          <p:cNvPr id="18435" name="Slide Number Placeholder 4"/>
          <p:cNvSpPr>
            <a:spLocks noGrp="1"/>
          </p:cNvSpPr>
          <p:nvPr>
            <p:ph type="sldNum" sz="quarter" idx="12"/>
          </p:nvPr>
        </p:nvSpPr>
        <p:spPr>
          <a:noFill/>
        </p:spPr>
        <p:txBody>
          <a:bodyPr/>
          <a:lstStyle/>
          <a:p>
            <a:fld id="{A4A4C829-95BA-4F5C-B1D1-2A9A390519AD}" type="slidenum">
              <a:rPr lang="en-US" smtClean="0"/>
              <a:pPr/>
              <a:t>33</a:t>
            </a:fld>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Ultimate Success</a:t>
            </a:r>
            <a:endParaRPr lang="en-US" sz="36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Funded, conducted, and continue to conduct research on unhealthy behaviors</a:t>
            </a:r>
          </a:p>
          <a:p>
            <a:r>
              <a:rPr lang="en-US" sz="2400" dirty="0" smtClean="0">
                <a:latin typeface="Arial" panose="020B0604020202020204" pitchFamily="34" charset="0"/>
                <a:cs typeface="Arial" panose="020B0604020202020204" pitchFamily="34" charset="0"/>
              </a:rPr>
              <a:t>Collaborators: Doug Coate, Gene Lewit, Gary Becker, Kevin Murphy, Henry Saffer, Bob Kaestner, Sara Markowitz, Frank Chaloupka, Ted Joyce, Dhaval Dave, Erdal Tekin, Naci Mocan, Dan Dench, Don Kenkel, Shin-Yi Chou, Inas Rashad Kelly, Rosalie Liccardo Pacula, Jenny Williams, Jan van Ours, Roy Wada, Ismail Sirtalan, Bjorn Lindgren, Ben Yarnoff, Ryan Conrad, Alison Cuellar, John Tauras, Freddy Siahaan, Greg Colman, Adit Laixuthai, Beau Kilmer </a:t>
            </a:r>
          </a:p>
        </p:txBody>
      </p:sp>
      <p:sp>
        <p:nvSpPr>
          <p:cNvPr id="2" name="Slide Number Placeholder 1"/>
          <p:cNvSpPr>
            <a:spLocks noGrp="1"/>
          </p:cNvSpPr>
          <p:nvPr>
            <p:ph type="sldNum" sz="quarter" idx="12"/>
          </p:nvPr>
        </p:nvSpPr>
        <p:spPr/>
        <p:txBody>
          <a:bodyPr/>
          <a:lstStyle/>
          <a:p>
            <a:pPr>
              <a:defRPr/>
            </a:pPr>
            <a:fld id="{A68CB8F4-4ACE-48F3-8200-785C1D199443}" type="slidenum">
              <a:rPr lang="en-US" smtClean="0"/>
              <a:pPr>
                <a:defRPr/>
              </a:pPr>
              <a:t>34</a:t>
            </a:fld>
            <a:endParaRPr lang="en-US" dirty="0"/>
          </a:p>
        </p:txBody>
      </p:sp>
    </p:spTree>
    <p:extLst>
      <p:ext uri="{BB962C8B-B14F-4D97-AF65-F5344CB8AC3E}">
        <p14:creationId xmlns:p14="http://schemas.microsoft.com/office/powerpoint/2010/main" val="135662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Results in Brief</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Behaviors at issue sensitive to price</a:t>
            </a:r>
          </a:p>
          <a:p>
            <a:r>
              <a:rPr lang="en-US" sz="2400" dirty="0" smtClean="0">
                <a:latin typeface="Arial" panose="020B0604020202020204" pitchFamily="34" charset="0"/>
                <a:cs typeface="Arial" panose="020B0604020202020204" pitchFamily="34" charset="0"/>
              </a:rPr>
              <a:t>Teenage cigarette smoking price elasticity of -1.20, Coate, Lewit, and Grossman, Journal of Law and Economics, 1981</a:t>
            </a:r>
          </a:p>
          <a:p>
            <a:r>
              <a:rPr lang="en-US" sz="2400" dirty="0" smtClean="0">
                <a:latin typeface="Arial" panose="020B0604020202020204" pitchFamily="34" charset="0"/>
                <a:cs typeface="Arial" panose="020B0604020202020204" pitchFamily="34" charset="0"/>
              </a:rPr>
              <a:t>Much smaller elasticities reported since then BUT</a:t>
            </a:r>
          </a:p>
          <a:p>
            <a:r>
              <a:rPr lang="en-US" sz="2400" dirty="0" smtClean="0">
                <a:latin typeface="Arial" panose="020B0604020202020204" pitchFamily="34" charset="0"/>
                <a:cs typeface="Arial" panose="020B0604020202020204" pitchFamily="34" charset="0"/>
              </a:rPr>
              <a:t>NBER HE RA Dan Rees reports an elasticity of about -1.20 in his May 2020 NBER WP 27204 with Andrew Friedson</a:t>
            </a:r>
          </a:p>
          <a:p>
            <a:r>
              <a:rPr lang="en-US" sz="2400" dirty="0" smtClean="0">
                <a:latin typeface="Arial" panose="020B0604020202020204" pitchFamily="34" charset="0"/>
                <a:cs typeface="Arial" panose="020B0604020202020204" pitchFamily="34" charset="0"/>
              </a:rPr>
              <a:t>For many more of my results and those of others, including some that do not agree with mine, see  </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35</a:t>
            </a:fld>
            <a:endParaRPr lang="en-US" dirty="0"/>
          </a:p>
        </p:txBody>
      </p:sp>
    </p:spTree>
    <p:extLst>
      <p:ext uri="{BB962C8B-B14F-4D97-AF65-F5344CB8AC3E}">
        <p14:creationId xmlns:p14="http://schemas.microsoft.com/office/powerpoint/2010/main" val="100096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2017 Book</a:t>
            </a:r>
            <a:endParaRPr lang="en-US" sz="36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308225" y="2166739"/>
            <a:ext cx="4525963" cy="3394472"/>
          </a:xfrm>
        </p:spPr>
      </p:pic>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36</a:t>
            </a:fld>
            <a:endParaRPr lang="en-US" dirty="0"/>
          </a:p>
        </p:txBody>
      </p:sp>
    </p:spTree>
    <p:extLst>
      <p:ext uri="{BB962C8B-B14F-4D97-AF65-F5344CB8AC3E}">
        <p14:creationId xmlns:p14="http://schemas.microsoft.com/office/powerpoint/2010/main" val="391242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In Conclusion</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After 54 years of marriage</a:t>
            </a:r>
          </a:p>
          <a:p>
            <a:r>
              <a:rPr lang="en-US" dirty="0" smtClean="0">
                <a:latin typeface="Arial" panose="020B0604020202020204" pitchFamily="34" charset="0"/>
                <a:cs typeface="Arial" panose="020B0604020202020204" pitchFamily="34" charset="0"/>
              </a:rPr>
              <a:t>I still love my two wives</a:t>
            </a:r>
          </a:p>
          <a:p>
            <a:r>
              <a:rPr lang="en-US" dirty="0" smtClean="0">
                <a:latin typeface="Arial" panose="020B0604020202020204" pitchFamily="34" charset="0"/>
                <a:cs typeface="Arial" panose="020B0604020202020204" pitchFamily="34" charset="0"/>
              </a:rPr>
              <a:t>Ilene</a:t>
            </a:r>
          </a:p>
          <a:p>
            <a:r>
              <a:rPr lang="en-US" dirty="0" smtClean="0">
                <a:latin typeface="Arial" panose="020B0604020202020204" pitchFamily="34" charset="0"/>
                <a:cs typeface="Arial" panose="020B0604020202020204" pitchFamily="34" charset="0"/>
              </a:rPr>
              <a:t>And</a:t>
            </a:r>
          </a:p>
          <a:p>
            <a:r>
              <a:rPr lang="en-US" dirty="0" smtClean="0">
                <a:latin typeface="Arial" panose="020B0604020202020204" pitchFamily="34" charset="0"/>
                <a:cs typeface="Arial" panose="020B0604020202020204" pitchFamily="34" charset="0"/>
              </a:rPr>
              <a:t>The NBER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37</a:t>
            </a:fld>
            <a:endParaRPr lang="en-US" dirty="0"/>
          </a:p>
        </p:txBody>
      </p:sp>
    </p:spTree>
    <p:extLst>
      <p:ext uri="{BB962C8B-B14F-4D97-AF65-F5344CB8AC3E}">
        <p14:creationId xmlns:p14="http://schemas.microsoft.com/office/powerpoint/2010/main" val="350399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Mike at the NBER: The Beginning, 261 Madison Ave., NY, NY</a:t>
            </a: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4</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6625" y="2820194"/>
            <a:ext cx="2190750" cy="2085975"/>
          </a:xfrm>
        </p:spPr>
      </p:pic>
    </p:spTree>
    <p:extLst>
      <p:ext uri="{BB962C8B-B14F-4D97-AF65-F5344CB8AC3E}">
        <p14:creationId xmlns:p14="http://schemas.microsoft.com/office/powerpoint/2010/main" val="4051183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latin typeface="Arial" panose="020B0604020202020204" pitchFamily="34" charset="0"/>
                <a:cs typeface="Arial" panose="020B0604020202020204" pitchFamily="34" charset="0"/>
              </a:rPr>
              <a:t>Second 50</a:t>
            </a:r>
            <a:r>
              <a:rPr lang="en-US" sz="3600" b="1" baseline="30000" dirty="0" smtClean="0">
                <a:latin typeface="Arial" panose="020B0604020202020204" pitchFamily="34" charset="0"/>
                <a:cs typeface="Arial" panose="020B0604020202020204" pitchFamily="34" charset="0"/>
              </a:rPr>
              <a:t>th</a:t>
            </a:r>
            <a:r>
              <a:rPr lang="en-US" sz="3600" b="1" dirty="0" smtClean="0">
                <a:latin typeface="Arial" panose="020B0604020202020204" pitchFamily="34" charset="0"/>
                <a:cs typeface="Arial" panose="020B0604020202020204" pitchFamily="34" charset="0"/>
              </a:rPr>
              <a:t> Anniversary, </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September 11</a:t>
            </a:r>
            <a:r>
              <a:rPr lang="en-US" sz="3600" b="1" dirty="0">
                <a:latin typeface="Arial" panose="020B0604020202020204" pitchFamily="34" charset="0"/>
                <a:cs typeface="Arial" panose="020B0604020202020204" pitchFamily="34" charset="0"/>
              </a:rPr>
              <a:t>, 1966</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807" t="9749" r="7807" b="9749"/>
          <a:stretch/>
        </p:blipFill>
        <p:spPr>
          <a:xfrm>
            <a:off x="2796030" y="2361739"/>
            <a:ext cx="2430648" cy="314682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Slide Number Placeholder 2"/>
          <p:cNvSpPr>
            <a:spLocks noGrp="1"/>
          </p:cNvSpPr>
          <p:nvPr>
            <p:ph type="sldNum" sz="quarter" idx="12"/>
          </p:nvPr>
        </p:nvSpPr>
        <p:spPr/>
        <p:txBody>
          <a:bodyPr/>
          <a:lstStyle/>
          <a:p>
            <a:pPr>
              <a:defRPr/>
            </a:pPr>
            <a:fld id="{7FAB201B-FF80-4B06-BE59-F856E3E213F4}" type="slidenum">
              <a:rPr lang="en-US" smtClean="0"/>
              <a:pPr>
                <a:defRPr/>
              </a:pPr>
              <a:t>5</a:t>
            </a:fld>
            <a:endParaRPr lang="en-US" dirty="0"/>
          </a:p>
        </p:txBody>
      </p:sp>
    </p:spTree>
    <p:extLst>
      <p:ext uri="{BB962C8B-B14F-4D97-AF65-F5344CB8AC3E}">
        <p14:creationId xmlns:p14="http://schemas.microsoft.com/office/powerpoint/2010/main" val="2964691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latin typeface="Arial" panose="020B0604020202020204" pitchFamily="34" charset="0"/>
                <a:cs typeface="Arial" panose="020B0604020202020204" pitchFamily="34" charset="0"/>
              </a:rPr>
              <a:t>The Service Economy</a:t>
            </a:r>
            <a:r>
              <a:rPr lang="en-US" sz="3600" dirty="0" smtClean="0">
                <a:latin typeface="Arial" panose="020B0604020202020204" pitchFamily="34" charset="0"/>
                <a:cs typeface="Arial" panose="020B0604020202020204" pitchFamily="34" charset="0"/>
              </a:rPr>
              <a:t>, 1968</a:t>
            </a:r>
            <a:r>
              <a:rPr lang="en-US" sz="3600" i="1" dirty="0" smtClean="0">
                <a:latin typeface="Arial" panose="020B0604020202020204" pitchFamily="34" charset="0"/>
                <a:cs typeface="Arial" panose="020B0604020202020204" pitchFamily="34" charset="0"/>
              </a:rPr>
              <a:t> </a:t>
            </a:r>
            <a:endParaRPr lang="en-US" sz="36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6</a:t>
            </a:fld>
            <a:endParaRPr lang="en-US" dirty="0"/>
          </a:p>
        </p:txBody>
      </p:sp>
      <p:pic>
        <p:nvPicPr>
          <p:cNvPr id="7" name="Content Placeholder 6"/>
          <p:cNvPicPr>
            <a:picLocks noGrp="1" noChangeAspect="1"/>
          </p:cNvPicPr>
          <p:nvPr>
            <p:ph idx="1"/>
          </p:nvPr>
        </p:nvPicPr>
        <p:blipFill>
          <a:blip r:embed="rId3"/>
          <a:stretch>
            <a:fillRect/>
          </a:stretch>
        </p:blipFill>
        <p:spPr>
          <a:xfrm>
            <a:off x="2823070" y="1591896"/>
            <a:ext cx="3497860" cy="4525963"/>
          </a:xfrm>
          <a:prstGeom prst="rect">
            <a:avLst/>
          </a:prstGeom>
        </p:spPr>
      </p:pic>
    </p:spTree>
    <p:extLst>
      <p:ext uri="{BB962C8B-B14F-4D97-AF65-F5344CB8AC3E}">
        <p14:creationId xmlns:p14="http://schemas.microsoft.com/office/powerpoint/2010/main" val="4258190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Acknowledgment by Vic in Preface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“Irving F. Leveson was my chief assistant until the project was almost finished; his dedication and perseverance more than justify his inclusion on the title page of the book. Michael Grossman joined the project at a late stage but made many contributions, particularly in connection with the chapter on cyclical fluctuations.”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Led to my short-lived career as a macroeconomist</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7</a:t>
            </a:fld>
            <a:endParaRPr lang="en-US" dirty="0"/>
          </a:p>
        </p:txBody>
      </p:sp>
    </p:spTree>
    <p:extLst>
      <p:ext uri="{BB962C8B-B14F-4D97-AF65-F5344CB8AC3E}">
        <p14:creationId xmlns:p14="http://schemas.microsoft.com/office/powerpoint/2010/main" val="16464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Annals of Economic and Social Measurement</a:t>
            </a:r>
            <a:endParaRPr lang="en-US" sz="3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7FAB201B-FF80-4B06-BE59-F856E3E213F4}" type="slidenum">
              <a:rPr lang="en-US" smtClean="0"/>
              <a:pPr>
                <a:defRPr/>
              </a:pPr>
              <a:t>8</a:t>
            </a:fld>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94026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Quote from Paper and Outcome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Mike: “‘What goes down must come up’ is the rule of the business cycle”</a:t>
            </a:r>
          </a:p>
          <a:p>
            <a:r>
              <a:rPr lang="en-US" dirty="0" smtClean="0"/>
              <a:t>Reactions</a:t>
            </a:r>
          </a:p>
          <a:p>
            <a:pPr marL="0" indent="0">
              <a:buNone/>
            </a:pPr>
            <a:r>
              <a:rPr lang="en-US" dirty="0"/>
              <a:t>	</a:t>
            </a:r>
            <a:r>
              <a:rPr lang="en-US" dirty="0" smtClean="0"/>
              <a:t>Ground-breaking contribution because 	many commentators agreed:</a:t>
            </a:r>
          </a:p>
          <a:p>
            <a:pPr marL="0" indent="0">
              <a:buNone/>
            </a:pPr>
            <a:r>
              <a:rPr lang="en-US" dirty="0"/>
              <a:t>	</a:t>
            </a:r>
            <a:r>
              <a:rPr lang="en-US" dirty="0" smtClean="0"/>
              <a:t>“New ground should be broken to bury  	the paper and its lead author”</a:t>
            </a:r>
            <a:endParaRPr lang="en-US" dirty="0"/>
          </a:p>
        </p:txBody>
      </p:sp>
      <p:sp>
        <p:nvSpPr>
          <p:cNvPr id="4" name="Slide Number Placeholder 3"/>
          <p:cNvSpPr>
            <a:spLocks noGrp="1"/>
          </p:cNvSpPr>
          <p:nvPr>
            <p:ph type="sldNum" sz="quarter" idx="12"/>
          </p:nvPr>
        </p:nvSpPr>
        <p:spPr/>
        <p:txBody>
          <a:bodyPr/>
          <a:lstStyle/>
          <a:p>
            <a:pPr>
              <a:defRPr/>
            </a:pPr>
            <a:fld id="{7FAB201B-FF80-4B06-BE59-F856E3E213F4}" type="slidenum">
              <a:rPr lang="en-US" smtClean="0"/>
              <a:pPr>
                <a:defRPr/>
              </a:pPr>
              <a:t>9</a:t>
            </a:fld>
            <a:endParaRPr lang="en-US" dirty="0"/>
          </a:p>
        </p:txBody>
      </p:sp>
    </p:spTree>
    <p:extLst>
      <p:ext uri="{BB962C8B-B14F-4D97-AF65-F5344CB8AC3E}">
        <p14:creationId xmlns:p14="http://schemas.microsoft.com/office/powerpoint/2010/main" val="842024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3850</TotalTime>
  <Words>1214</Words>
  <Application>Microsoft Office PowerPoint</Application>
  <PresentationFormat>On-screen Show (4:3)</PresentationFormat>
  <Paragraphs>181</Paragraphs>
  <Slides>37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Arial Black</vt:lpstr>
      <vt:lpstr>Calibri</vt:lpstr>
      <vt:lpstr>Default Design</vt:lpstr>
      <vt:lpstr>FIFTY-FOUR YEARS AT THE NBER AND STILL HANGING IN THERE</vt:lpstr>
      <vt:lpstr>PowerPoint Presentation</vt:lpstr>
      <vt:lpstr>Main Themes</vt:lpstr>
      <vt:lpstr>Mike at the NBER: The Beginning, 261 Madison Ave., NY, NY</vt:lpstr>
      <vt:lpstr>Second 50th Anniversary,  September 11, 1966</vt:lpstr>
      <vt:lpstr>The Service Economy, 1968 </vt:lpstr>
      <vt:lpstr>Acknowledgment by Vic in Preface</vt:lpstr>
      <vt:lpstr>Annals of Economic and Social Measurement</vt:lpstr>
      <vt:lpstr>Quote from Paper and Outcome</vt:lpstr>
      <vt:lpstr>Mike at NBER, September 1966-June 1969</vt:lpstr>
      <vt:lpstr>Health Economics at the NBER: The Beginning</vt:lpstr>
      <vt:lpstr>Key Early Contributions</vt:lpstr>
      <vt:lpstr>NBER Center for Economic Analysis of Human Behavior and Social Institutions</vt:lpstr>
      <vt:lpstr>1972: My NBER Occasional Paper Published </vt:lpstr>
      <vt:lpstr>1972: Mike Grossman Is In Trouble Why?</vt:lpstr>
      <vt:lpstr>PowerPoint Presentation</vt:lpstr>
      <vt:lpstr>More Trouble in 1972</vt:lpstr>
      <vt:lpstr>More Recently: Better Publicity for OP 119</vt:lpstr>
      <vt:lpstr>Research in 1970s</vt:lpstr>
      <vt:lpstr>Mike Grossman Still is In Trouble</vt:lpstr>
      <vt:lpstr>1978, Office Moves to 269 Mercer Street on Campus of New York University</vt:lpstr>
      <vt:lpstr>New Research in 1980s: Infant Health Outcomes</vt:lpstr>
      <vt:lpstr>New Research Begun in 1980s: Economics of Unhealthy Behaviors</vt:lpstr>
      <vt:lpstr>1995-1999, 50 East 42nd Street</vt:lpstr>
      <vt:lpstr>1999-2013: Altman Building at 365 Fifth Avenue on Campus of City University of New York Graduate Center   </vt:lpstr>
      <vt:lpstr>2013-Present: 5 Hanover Square</vt:lpstr>
      <vt:lpstr>Vic Fuchs Quote</vt:lpstr>
      <vt:lpstr>Initial Involvement in Economics of Unhealthy Behaviors </vt:lpstr>
      <vt:lpstr>PowerPoint Presentation</vt:lpstr>
      <vt:lpstr>PowerPoint Presentation</vt:lpstr>
      <vt:lpstr>PowerPoint Presentation</vt:lpstr>
      <vt:lpstr>PowerPoint Presentation</vt:lpstr>
      <vt:lpstr>PowerPoint Presentation</vt:lpstr>
      <vt:lpstr>Ultimate Success</vt:lpstr>
      <vt:lpstr>Results in Brief</vt:lpstr>
      <vt:lpstr>2017 Book</vt:lpstr>
      <vt:lpstr>In Conclusion</vt:lpstr>
    </vt:vector>
  </TitlesOfParts>
  <Company>Case Western Reserve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BETTER TO BE THE FIRST OR ONE OF THE FIRST EVEN IF YOU’RE WRONG (Especially If You Pick Interesting Problems To Work On)</dc:title>
  <dc:creator>Ryan Conrad</dc:creator>
  <cp:lastModifiedBy>Michael Grossman</cp:lastModifiedBy>
  <cp:revision>195</cp:revision>
  <cp:lastPrinted>2020-06-16T16:44:46Z</cp:lastPrinted>
  <dcterms:created xsi:type="dcterms:W3CDTF">2010-06-09T14:47:46Z</dcterms:created>
  <dcterms:modified xsi:type="dcterms:W3CDTF">2020-07-19T20:31:18Z</dcterms:modified>
</cp:coreProperties>
</file>