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256" r:id="rId2"/>
    <p:sldId id="257" r:id="rId3"/>
    <p:sldId id="259" r:id="rId4"/>
    <p:sldId id="261" r:id="rId5"/>
    <p:sldId id="262" r:id="rId6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+mn-ea"/>
        <a:cs typeface="+mn-cs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Times" charset="0"/>
        <a:ea typeface="+mn-ea"/>
        <a:cs typeface="+mn-cs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Times" charset="0"/>
        <a:ea typeface="+mn-ea"/>
        <a:cs typeface="+mn-cs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Times" charset="0"/>
        <a:ea typeface="+mn-ea"/>
        <a:cs typeface="+mn-cs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Times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00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CE1126"/>
    <a:srgbClr val="7A6E67"/>
    <a:srgbClr val="F2BF49"/>
    <a:srgbClr val="ADA07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239" autoAdjust="0"/>
    <p:restoredTop sz="88345" autoAdjust="0"/>
  </p:normalViewPr>
  <p:slideViewPr>
    <p:cSldViewPr>
      <p:cViewPr varScale="1">
        <p:scale>
          <a:sx n="89" d="100"/>
          <a:sy n="89" d="100"/>
        </p:scale>
        <p:origin x="1136" y="16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theme" Target="theme/theme1.xml"/><Relationship Id="rId1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handoutMaster" Target="handoutMasters/handoutMaster1.xml"/><Relationship Id="rId9" Type="http://schemas.openxmlformats.org/officeDocument/2006/relationships/presProps" Target="presProps.xml"/><Relationship Id="rId1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755A0C9-E830-1241-BEA3-6925DA004ECF}" type="datetimeFigureOut">
              <a:rPr lang="en-US" smtClean="0"/>
              <a:pPr/>
              <a:t>7/14/20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8984522-76EF-EF4D-8870-07F3436BA4E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845082-6AF3-024B-A14D-C5AD8123919E}" type="datetimeFigureOut">
              <a:rPr lang="en-US" smtClean="0"/>
              <a:pPr/>
              <a:t>7/14/20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4A6D18E-8B09-B24B-9169-4FC527B8D84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A6D18E-8B09-B24B-9169-4FC527B8D84F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9883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0" y="6080124"/>
            <a:ext cx="9144000" cy="777875"/>
          </a:xfrm>
          <a:prstGeom prst="rect">
            <a:avLst/>
          </a:prstGeom>
          <a:solidFill>
            <a:srgbClr val="CE1126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ctrTitle"/>
          </p:nvPr>
        </p:nvSpPr>
        <p:spPr>
          <a:xfrm>
            <a:off x="1257300" y="1542406"/>
            <a:ext cx="6629400" cy="1066800"/>
          </a:xfrm>
        </p:spPr>
        <p:txBody>
          <a:bodyPr anchor="b"/>
          <a:lstStyle>
            <a:lvl1pPr algn="ctr">
              <a:defRPr>
                <a:solidFill>
                  <a:srgbClr val="F2BF49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1452562" y="3103241"/>
            <a:ext cx="6248400" cy="1752600"/>
          </a:xfrm>
        </p:spPr>
        <p:txBody>
          <a:bodyPr/>
          <a:lstStyle>
            <a:lvl1pPr marL="0" indent="0" algn="ctr">
              <a:buFont typeface="Times" charset="0"/>
              <a:buNone/>
              <a:defRPr sz="2400"/>
            </a:lvl1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3078" name="Text Box 6"/>
          <p:cNvSpPr txBox="1">
            <a:spLocks noChangeArrowheads="1"/>
          </p:cNvSpPr>
          <p:nvPr/>
        </p:nvSpPr>
        <p:spPr bwMode="auto">
          <a:xfrm>
            <a:off x="212725" y="3489325"/>
            <a:ext cx="184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571500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9A9A4E-4C82-4D44-9372-C31BB381809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571500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9A9A4E-4C82-4D44-9372-C31BB381809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57950" y="152400"/>
            <a:ext cx="2000250" cy="5029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2400"/>
            <a:ext cx="5848350" cy="5029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571500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9A9A4E-4C82-4D44-9372-C31BB381809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571500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9A9A4E-4C82-4D44-9372-C31BB381809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571500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9A9A4E-4C82-4D44-9372-C31BB381809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066800"/>
            <a:ext cx="37338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4400" y="1066800"/>
            <a:ext cx="37338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571500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9A9A4E-4C82-4D44-9372-C31BB381809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6553200" y="571500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9A9A4E-4C82-4D44-9372-C31BB381809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571500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9A9A4E-4C82-4D44-9372-C31BB381809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571500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9A9A4E-4C82-4D44-9372-C31BB381809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571500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9A9A4E-4C82-4D44-9372-C31BB381809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571500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9A9A4E-4C82-4D44-9372-C31BB381809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2" name="Rectangle 8"/>
          <p:cNvSpPr>
            <a:spLocks noChangeArrowheads="1"/>
          </p:cNvSpPr>
          <p:nvPr userDrawn="1"/>
        </p:nvSpPr>
        <p:spPr bwMode="auto">
          <a:xfrm>
            <a:off x="0" y="6111875"/>
            <a:ext cx="9144000" cy="762000"/>
          </a:xfrm>
          <a:prstGeom prst="rect">
            <a:avLst/>
          </a:prstGeom>
          <a:solidFill>
            <a:srgbClr val="CE1126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524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1066800"/>
            <a:ext cx="76200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35" name="Text Box 11"/>
          <p:cNvSpPr txBox="1">
            <a:spLocks noChangeArrowheads="1"/>
          </p:cNvSpPr>
          <p:nvPr/>
        </p:nvSpPr>
        <p:spPr bwMode="auto">
          <a:xfrm>
            <a:off x="212725" y="3489325"/>
            <a:ext cx="184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571500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9A9A4E-4C82-4D44-9372-C31BB381809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rtl="0" fontAlgn="base">
        <a:spcBef>
          <a:spcPct val="0"/>
        </a:spcBef>
        <a:spcAft>
          <a:spcPct val="0"/>
        </a:spcAft>
        <a:defRPr sz="3500">
          <a:solidFill>
            <a:srgbClr val="CE1126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500">
          <a:solidFill>
            <a:srgbClr val="CE1126"/>
          </a:solidFill>
          <a:latin typeface="Univers 67 CondensedBold" charset="0"/>
        </a:defRPr>
      </a:lvl2pPr>
      <a:lvl3pPr algn="l" rtl="0" fontAlgn="base">
        <a:spcBef>
          <a:spcPct val="0"/>
        </a:spcBef>
        <a:spcAft>
          <a:spcPct val="0"/>
        </a:spcAft>
        <a:defRPr sz="3500">
          <a:solidFill>
            <a:srgbClr val="CE1126"/>
          </a:solidFill>
          <a:latin typeface="Univers 67 CondensedBold" charset="0"/>
        </a:defRPr>
      </a:lvl3pPr>
      <a:lvl4pPr algn="l" rtl="0" fontAlgn="base">
        <a:spcBef>
          <a:spcPct val="0"/>
        </a:spcBef>
        <a:spcAft>
          <a:spcPct val="0"/>
        </a:spcAft>
        <a:defRPr sz="3500">
          <a:solidFill>
            <a:srgbClr val="CE1126"/>
          </a:solidFill>
          <a:latin typeface="Univers 67 CondensedBold" charset="0"/>
        </a:defRPr>
      </a:lvl4pPr>
      <a:lvl5pPr algn="l" rtl="0" fontAlgn="base">
        <a:spcBef>
          <a:spcPct val="0"/>
        </a:spcBef>
        <a:spcAft>
          <a:spcPct val="0"/>
        </a:spcAft>
        <a:defRPr sz="3500">
          <a:solidFill>
            <a:srgbClr val="CE1126"/>
          </a:solidFill>
          <a:latin typeface="Univers 67 CondensedBold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500">
          <a:solidFill>
            <a:srgbClr val="CE1126"/>
          </a:solidFill>
          <a:latin typeface="Univers 67 CondensedBold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500">
          <a:solidFill>
            <a:srgbClr val="CE1126"/>
          </a:solidFill>
          <a:latin typeface="Univers 67 CondensedBold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500">
          <a:solidFill>
            <a:srgbClr val="CE1126"/>
          </a:solidFill>
          <a:latin typeface="Univers 67 CondensedBold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500">
          <a:solidFill>
            <a:srgbClr val="CE1126"/>
          </a:solidFill>
          <a:latin typeface="Univers 67 CondensedBold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rgbClr val="CE1126"/>
        </a:buClr>
        <a:buSzPct val="80000"/>
        <a:buFont typeface="Times" charset="0"/>
        <a:buChar char="•"/>
        <a:defRPr sz="2600">
          <a:solidFill>
            <a:srgbClr val="7A6E67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rgbClr val="CE1126"/>
        </a:buClr>
        <a:buSzPct val="80000"/>
        <a:buFont typeface="Times" charset="0"/>
        <a:buChar char="•"/>
        <a:defRPr sz="2600">
          <a:solidFill>
            <a:srgbClr val="7A6E67"/>
          </a:solidFill>
          <a:latin typeface="+mn-lt"/>
          <a:ea typeface="Geneva" charset="-128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rgbClr val="CE1126"/>
        </a:buClr>
        <a:buSzPct val="80000"/>
        <a:buFont typeface="Times" charset="0"/>
        <a:buChar char="•"/>
        <a:defRPr sz="2600">
          <a:solidFill>
            <a:srgbClr val="7A6E67"/>
          </a:solidFill>
          <a:latin typeface="+mn-lt"/>
          <a:ea typeface="Geneva" charset="-128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rgbClr val="CE1126"/>
        </a:buClr>
        <a:buSzPct val="80000"/>
        <a:buFont typeface="Times" charset="0"/>
        <a:buChar char="•"/>
        <a:defRPr sz="2600">
          <a:solidFill>
            <a:srgbClr val="7A6E67"/>
          </a:solidFill>
          <a:latin typeface="+mn-lt"/>
          <a:ea typeface="Geneva" charset="-128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rgbClr val="CE1126"/>
        </a:buClr>
        <a:buSzPct val="80000"/>
        <a:buFont typeface="Times" charset="0"/>
        <a:buChar char="•"/>
        <a:defRPr sz="2600">
          <a:solidFill>
            <a:srgbClr val="7A6E67"/>
          </a:solidFill>
          <a:latin typeface="+mn-lt"/>
          <a:ea typeface="Geneva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CE1126"/>
        </a:buClr>
        <a:buSzPct val="80000"/>
        <a:buFont typeface="Times" charset="0"/>
        <a:buChar char="•"/>
        <a:defRPr sz="2600">
          <a:solidFill>
            <a:srgbClr val="7A6E67"/>
          </a:solidFill>
          <a:latin typeface="+mn-lt"/>
          <a:ea typeface="Geneva" charset="-128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CE1126"/>
        </a:buClr>
        <a:buSzPct val="80000"/>
        <a:buFont typeface="Times" charset="0"/>
        <a:buChar char="•"/>
        <a:defRPr sz="2600">
          <a:solidFill>
            <a:srgbClr val="7A6E67"/>
          </a:solidFill>
          <a:latin typeface="+mn-lt"/>
          <a:ea typeface="Geneva" charset="-128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CE1126"/>
        </a:buClr>
        <a:buSzPct val="80000"/>
        <a:buFont typeface="Times" charset="0"/>
        <a:buChar char="•"/>
        <a:defRPr sz="2600">
          <a:solidFill>
            <a:srgbClr val="7A6E67"/>
          </a:solidFill>
          <a:latin typeface="+mn-lt"/>
          <a:ea typeface="Geneva" charset="-128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CE1126"/>
        </a:buClr>
        <a:buSzPct val="80000"/>
        <a:buFont typeface="Times" charset="0"/>
        <a:buChar char="•"/>
        <a:defRPr sz="2600">
          <a:solidFill>
            <a:srgbClr val="7A6E67"/>
          </a:solidFill>
          <a:latin typeface="+mn-lt"/>
          <a:ea typeface="Geneva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image" Target="../media/image2.png"/><Relationship Id="rId5" Type="http://schemas.openxmlformats.org/officeDocument/2006/relationships/image" Target="../media/image3.png"/><Relationship Id="rId6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4" Type="http://schemas.openxmlformats.org/officeDocument/2006/relationships/image" Target="../media/image7.png"/><Relationship Id="rId5" Type="http://schemas.openxmlformats.org/officeDocument/2006/relationships/image" Target="../media/image8.png"/><Relationship Id="rId6" Type="http://schemas.openxmlformats.org/officeDocument/2006/relationships/image" Target="../media/image9.png"/><Relationship Id="rId7" Type="http://schemas.openxmlformats.org/officeDocument/2006/relationships/image" Target="../media/image10.png"/><Relationship Id="rId8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9600" y="1542406"/>
            <a:ext cx="7924800" cy="1066800"/>
          </a:xfrm>
        </p:spPr>
        <p:txBody>
          <a:bodyPr/>
          <a:lstStyle/>
          <a:p>
            <a:r>
              <a:rPr lang="en-US" dirty="0" smtClean="0">
                <a:solidFill>
                  <a:srgbClr val="CE1126"/>
                </a:solidFill>
              </a:rPr>
              <a:t>The Effect of Online Shopping on the Healthfulness of Grocery Purchases</a:t>
            </a:r>
            <a:endParaRPr lang="en-US" dirty="0">
              <a:solidFill>
                <a:srgbClr val="CE1126"/>
              </a:solidFill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Katherine Harris-</a:t>
            </a:r>
            <a:r>
              <a:rPr lang="en-US" dirty="0" err="1" smtClean="0"/>
              <a:t>Lagoudakis</a:t>
            </a:r>
            <a:endParaRPr lang="en-US" dirty="0" smtClean="0"/>
          </a:p>
          <a:p>
            <a:endParaRPr lang="en-US" sz="1200" dirty="0"/>
          </a:p>
          <a:p>
            <a:r>
              <a:rPr lang="en-US" dirty="0" smtClean="0"/>
              <a:t>Iowa State University</a:t>
            </a:r>
          </a:p>
          <a:p>
            <a:endParaRPr lang="en-US" sz="1200" dirty="0"/>
          </a:p>
          <a:p>
            <a:r>
              <a:rPr lang="en-US" dirty="0" smtClean="0"/>
              <a:t>July 2020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12885"/>
    </mc:Choice>
    <mc:Fallback>
      <p:transition spd="slow" advTm="12885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3930" y="-38100"/>
            <a:ext cx="7772400" cy="1143000"/>
          </a:xfrm>
        </p:spPr>
        <p:txBody>
          <a:bodyPr/>
          <a:lstStyle/>
          <a:p>
            <a:r>
              <a:rPr lang="en-US" dirty="0" smtClean="0"/>
              <a:t>Motivation &amp; Research Question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3930" y="1066800"/>
            <a:ext cx="8415270" cy="4114800"/>
          </a:xfrm>
        </p:spPr>
        <p:txBody>
          <a:bodyPr/>
          <a:lstStyle/>
          <a:p>
            <a:r>
              <a:rPr lang="en-US" dirty="0" smtClean="0"/>
              <a:t>Adult rate of obesity   33% over past 16 years </a:t>
            </a:r>
          </a:p>
          <a:p>
            <a:pPr lvl="1"/>
            <a:r>
              <a:rPr lang="en-US" sz="2000" dirty="0" smtClean="0"/>
              <a:t>Obesity is associated with bad health outcomes</a:t>
            </a:r>
          </a:p>
          <a:p>
            <a:pPr lvl="1"/>
            <a:r>
              <a:rPr lang="en-US" sz="2000" dirty="0" smtClean="0"/>
              <a:t>Growing public health </a:t>
            </a:r>
            <a:r>
              <a:rPr lang="en-US" sz="2000" dirty="0" smtClean="0"/>
              <a:t>concern</a:t>
            </a:r>
            <a:endParaRPr lang="en-US" sz="1200" dirty="0" smtClean="0"/>
          </a:p>
          <a:p>
            <a:pPr lvl="1"/>
            <a:endParaRPr lang="en-US" sz="1200" dirty="0" smtClean="0"/>
          </a:p>
          <a:p>
            <a:r>
              <a:rPr lang="en-US" dirty="0" smtClean="0"/>
              <a:t>What role do purchasing environments play in consumer choice</a:t>
            </a:r>
            <a:r>
              <a:rPr lang="en-US" dirty="0" smtClean="0"/>
              <a:t>?</a:t>
            </a:r>
          </a:p>
          <a:p>
            <a:pPr lvl="1"/>
            <a:r>
              <a:rPr lang="en-US" sz="2000" dirty="0" smtClean="0"/>
              <a:t>In-store vs. Online</a:t>
            </a:r>
          </a:p>
          <a:p>
            <a:pPr lvl="1"/>
            <a:endParaRPr lang="en-US" sz="1200" dirty="0" smtClean="0"/>
          </a:p>
          <a:p>
            <a:r>
              <a:rPr lang="en-US" dirty="0" smtClean="0"/>
              <a:t>Theoretical prediction: online purchases will be healthier</a:t>
            </a:r>
          </a:p>
          <a:p>
            <a:pPr lvl="1"/>
            <a:r>
              <a:rPr lang="en-US" sz="2000" i="1" dirty="0" smtClean="0"/>
              <a:t>Time inconsistent preferences</a:t>
            </a:r>
            <a:r>
              <a:rPr lang="en-US" sz="2000" dirty="0" smtClean="0"/>
              <a:t>: make better decisions for future self</a:t>
            </a:r>
          </a:p>
          <a:p>
            <a:pPr lvl="1"/>
            <a:r>
              <a:rPr lang="en-US" sz="2000" i="1" dirty="0"/>
              <a:t>V</a:t>
            </a:r>
            <a:r>
              <a:rPr lang="en-US" sz="2000" i="1" dirty="0" smtClean="0"/>
              <a:t>isceral influences: </a:t>
            </a:r>
            <a:r>
              <a:rPr lang="en-US" sz="2000" dirty="0" smtClean="0"/>
              <a:t>noise, congestion, children</a:t>
            </a:r>
          </a:p>
          <a:p>
            <a:pPr lvl="1"/>
            <a:r>
              <a:rPr lang="en-US" sz="2000" i="1" dirty="0" smtClean="0"/>
              <a:t>Consumption cues: </a:t>
            </a:r>
            <a:r>
              <a:rPr lang="en-US" sz="2000" dirty="0" smtClean="0"/>
              <a:t>end of aisle displays, checkout lanes, hunger</a:t>
            </a:r>
          </a:p>
          <a:p>
            <a:pPr lvl="1"/>
            <a:r>
              <a:rPr lang="en-US" sz="2000" i="1" dirty="0" smtClean="0"/>
              <a:t>Sensory distance: </a:t>
            </a:r>
            <a:r>
              <a:rPr lang="en-US" sz="2000" dirty="0" smtClean="0"/>
              <a:t>representation of products with pictures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79A9A4E-4C82-4D44-9372-C31BB3818094}" type="slidenum">
              <a:rPr lang="en-US" smtClean="0"/>
              <a:pPr/>
              <a:t>2</a:t>
            </a:fld>
            <a:endParaRPr lang="en-US" dirty="0"/>
          </a:p>
        </p:txBody>
      </p:sp>
      <p:cxnSp>
        <p:nvCxnSpPr>
          <p:cNvPr id="6" name="Straight Arrow Connector 5"/>
          <p:cNvCxnSpPr/>
          <p:nvPr/>
        </p:nvCxnSpPr>
        <p:spPr bwMode="auto">
          <a:xfrm flipV="1">
            <a:off x="3733800" y="1143000"/>
            <a:ext cx="0" cy="30480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</p:spTree>
    <p:extLst>
      <p:ext uri="{BB962C8B-B14F-4D97-AF65-F5344CB8AC3E}">
        <p14:creationId xmlns:p14="http://schemas.microsoft.com/office/powerpoint/2010/main" val="99122013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70751"/>
    </mc:Choice>
    <mc:Fallback>
      <p:transition spd="slow" advTm="70751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5542" y="717550"/>
            <a:ext cx="3362733" cy="28321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0908" y="63561"/>
            <a:ext cx="7772400" cy="1143000"/>
          </a:xfrm>
        </p:spPr>
        <p:txBody>
          <a:bodyPr/>
          <a:lstStyle/>
          <a:p>
            <a:r>
              <a:rPr lang="en-US" dirty="0" smtClean="0"/>
              <a:t>Data &amp; Research Design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990600"/>
            <a:ext cx="8382000" cy="4114800"/>
          </a:xfrm>
        </p:spPr>
        <p:txBody>
          <a:bodyPr/>
          <a:lstStyle/>
          <a:p>
            <a:r>
              <a:rPr lang="en-US" sz="2400" dirty="0" smtClean="0"/>
              <a:t>Supermarket Panel Data</a:t>
            </a:r>
          </a:p>
          <a:p>
            <a:pPr lvl="1"/>
            <a:r>
              <a:rPr lang="en-US" sz="1800" dirty="0" smtClean="0"/>
              <a:t>25K </a:t>
            </a:r>
            <a:r>
              <a:rPr lang="en-US" sz="1800" dirty="0" smtClean="0"/>
              <a:t>Households</a:t>
            </a:r>
          </a:p>
          <a:p>
            <a:pPr lvl="2"/>
            <a:r>
              <a:rPr lang="en-US" sz="1600" dirty="0" smtClean="0"/>
              <a:t>300 million </a:t>
            </a:r>
            <a:r>
              <a:rPr lang="en-US" sz="1600" dirty="0" err="1" smtClean="0"/>
              <a:t>hh</a:t>
            </a:r>
            <a:r>
              <a:rPr lang="en-US" sz="1600" dirty="0" smtClean="0"/>
              <a:t>-day-store-channel-UPC purchases</a:t>
            </a:r>
            <a:endParaRPr lang="en-US" sz="1600" dirty="0" smtClean="0"/>
          </a:p>
          <a:p>
            <a:pPr lvl="1"/>
            <a:r>
              <a:rPr lang="en-US" sz="1800" dirty="0" smtClean="0"/>
              <a:t>March 2014-September 2017</a:t>
            </a:r>
          </a:p>
          <a:p>
            <a:pPr lvl="1"/>
            <a:r>
              <a:rPr lang="en-US" sz="1800" dirty="0" smtClean="0"/>
              <a:t>Click and collect </a:t>
            </a:r>
            <a:r>
              <a:rPr lang="en-US" sz="1800" dirty="0"/>
              <a:t>o</a:t>
            </a:r>
            <a:r>
              <a:rPr lang="en-US" sz="1800" dirty="0" smtClean="0"/>
              <a:t>nline </a:t>
            </a:r>
            <a:r>
              <a:rPr lang="en-US" sz="1800" dirty="0"/>
              <a:t>s</a:t>
            </a:r>
            <a:r>
              <a:rPr lang="en-US" sz="1800" dirty="0" smtClean="0"/>
              <a:t>hopping </a:t>
            </a:r>
            <a:r>
              <a:rPr lang="en-US" sz="1800" dirty="0"/>
              <a:t>s</a:t>
            </a:r>
            <a:r>
              <a:rPr lang="en-US" sz="1800" dirty="0" smtClean="0"/>
              <a:t>ervice</a:t>
            </a:r>
          </a:p>
          <a:p>
            <a:pPr lvl="2"/>
            <a:r>
              <a:rPr lang="en-US" sz="1600" dirty="0" smtClean="0"/>
              <a:t>Introduced by store locations over time</a:t>
            </a:r>
          </a:p>
          <a:p>
            <a:pPr lvl="2"/>
            <a:endParaRPr lang="en-US" sz="800" dirty="0" smtClean="0"/>
          </a:p>
          <a:p>
            <a:r>
              <a:rPr lang="en-US" sz="2400" dirty="0" smtClean="0"/>
              <a:t>Event Study Research Design</a:t>
            </a:r>
          </a:p>
          <a:p>
            <a:pPr lvl="1"/>
            <a:endParaRPr lang="en-US" sz="2000" dirty="0" smtClean="0"/>
          </a:p>
          <a:p>
            <a:pPr lvl="1"/>
            <a:endParaRPr lang="en-US" sz="2000" dirty="0" smtClean="0"/>
          </a:p>
          <a:p>
            <a:pPr lvl="1"/>
            <a:endParaRPr lang="en-US" sz="2000" dirty="0" smtClean="0"/>
          </a:p>
          <a:p>
            <a:pPr lvl="1"/>
            <a:r>
              <a:rPr lang="en-US" sz="2000" dirty="0" smtClean="0"/>
              <a:t>Household (</a:t>
            </a:r>
            <a:r>
              <a:rPr lang="en-US" sz="2000" dirty="0"/>
              <a:t> </a:t>
            </a:r>
            <a:r>
              <a:rPr lang="en-US" sz="2000" dirty="0" smtClean="0"/>
              <a:t>    ) and time (    ) fixed effects</a:t>
            </a:r>
            <a:endParaRPr lang="en-US" sz="2000" dirty="0"/>
          </a:p>
          <a:p>
            <a:pPr lvl="1"/>
            <a:r>
              <a:rPr lang="en-US" sz="2000" dirty="0" smtClean="0"/>
              <a:t>Time of availability is independent of any other factors:</a:t>
            </a:r>
          </a:p>
          <a:p>
            <a:pPr lvl="2"/>
            <a:r>
              <a:rPr lang="en-US" sz="2000" dirty="0"/>
              <a:t>I</a:t>
            </a:r>
            <a:r>
              <a:rPr lang="en-US" sz="2000" dirty="0" smtClean="0"/>
              <a:t>nfluencing demand (Non and Semi Parametric)</a:t>
            </a:r>
          </a:p>
          <a:p>
            <a:pPr lvl="2"/>
            <a:r>
              <a:rPr lang="en-US" sz="2000" dirty="0" smtClean="0"/>
              <a:t>That produce a deviation from the modeled time trend (Parametric)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79A9A4E-4C82-4D44-9372-C31BB3818094}" type="slidenum">
              <a:rPr lang="en-US" smtClean="0"/>
              <a:pPr/>
              <a:t>3</a:t>
            </a:fld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25600" y="3760135"/>
            <a:ext cx="5994400" cy="825500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2438400" y="4659868"/>
                <a:ext cx="76200" cy="369332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l-GR" i="1" smtClean="0">
                              <a:solidFill>
                                <a:srgbClr val="7A6E67"/>
                              </a:solidFill>
                              <a:latin typeface="Cambria Math" charset="0"/>
                              <a:ea typeface="Cambria Math" charset="0"/>
                              <a:cs typeface="Cambria Math" charset="0"/>
                            </a:rPr>
                          </m:ctrlPr>
                        </m:sSubPr>
                        <m:e>
                          <m:r>
                            <a:rPr lang="el-GR" i="1" smtClean="0">
                              <a:solidFill>
                                <a:srgbClr val="7A6E67"/>
                              </a:solidFill>
                              <a:latin typeface="Cambria Math" charset="0"/>
                              <a:ea typeface="Cambria Math" charset="0"/>
                              <a:cs typeface="Cambria Math" charset="0"/>
                            </a:rPr>
                            <m:t>𝛾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rgbClr val="7A6E67"/>
                              </a:solidFill>
                              <a:latin typeface="Cambria Math" charset="0"/>
                              <a:ea typeface="Cambria Math" charset="0"/>
                              <a:cs typeface="Cambria Math" charset="0"/>
                            </a:rPr>
                            <m:t>𝑖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38400" y="4659868"/>
                <a:ext cx="76200" cy="369332"/>
              </a:xfrm>
              <a:prstGeom prst="rect">
                <a:avLst/>
              </a:prstGeom>
              <a:blipFill rotWithShape="0">
                <a:blip r:embed="rId5"/>
                <a:stretch>
                  <a:fillRect l="-130769" r="-284615" b="-2295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3886200" y="4659868"/>
                <a:ext cx="76200" cy="369332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l-GR" i="1" smtClean="0">
                              <a:solidFill>
                                <a:srgbClr val="7A6E67"/>
                              </a:solidFill>
                              <a:latin typeface="Cambria Math" charset="0"/>
                              <a:ea typeface="Cambria Math" charset="0"/>
                              <a:cs typeface="Cambria Math" charset="0"/>
                            </a:rPr>
                          </m:ctrlPr>
                        </m:sSubPr>
                        <m:e>
                          <m:r>
                            <a:rPr lang="el-GR" i="1" smtClean="0">
                              <a:solidFill>
                                <a:srgbClr val="7A6E67"/>
                              </a:solidFill>
                              <a:latin typeface="Cambria Math" charset="0"/>
                              <a:ea typeface="Cambria Math" charset="0"/>
                              <a:cs typeface="Cambria Math" charset="0"/>
                            </a:rPr>
                            <m:t>𝛾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rgbClr val="7A6E67"/>
                              </a:solidFill>
                              <a:latin typeface="Cambria Math" charset="0"/>
                              <a:ea typeface="Cambria Math" charset="0"/>
                              <a:cs typeface="Cambria Math" charset="0"/>
                            </a:rPr>
                            <m:t>𝑡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86200" y="4659868"/>
                <a:ext cx="76200" cy="369332"/>
              </a:xfrm>
              <a:prstGeom prst="rect">
                <a:avLst/>
              </a:prstGeom>
              <a:blipFill rotWithShape="0">
                <a:blip r:embed="rId6"/>
                <a:stretch>
                  <a:fillRect l="-150000" r="-325000" b="-2295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8163565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56180"/>
    </mc:Choice>
    <mc:Fallback>
      <p:transition spd="slow" advTm="56180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92144" y="3702266"/>
            <a:ext cx="3836451" cy="2781551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8654" y="3702266"/>
            <a:ext cx="3824484" cy="2767915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-150769"/>
            <a:ext cx="7772400" cy="1143000"/>
          </a:xfrm>
        </p:spPr>
        <p:txBody>
          <a:bodyPr/>
          <a:lstStyle/>
          <a:p>
            <a:r>
              <a:rPr lang="en-US" dirty="0" smtClean="0"/>
              <a:t>Event Study Results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79A9A4E-4C82-4D44-9372-C31BB3818094}" type="slidenum">
              <a:rPr lang="en-US" smtClean="0"/>
              <a:pPr/>
              <a:t>4</a:t>
            </a:fld>
            <a:endParaRPr lang="en-US" dirty="0"/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60576" y="770604"/>
            <a:ext cx="3821424" cy="2765700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8654" y="770604"/>
            <a:ext cx="3824484" cy="2765700"/>
          </a:xfrm>
          <a:prstGeom prst="rect">
            <a:avLst/>
          </a:prstGeom>
        </p:spPr>
      </p:pic>
      <p:sp>
        <p:nvSpPr>
          <p:cNvPr id="19" name="Rounded Rectangle 18"/>
          <p:cNvSpPr/>
          <p:nvPr/>
        </p:nvSpPr>
        <p:spPr bwMode="auto">
          <a:xfrm>
            <a:off x="5029200" y="2077254"/>
            <a:ext cx="1410061" cy="742146"/>
          </a:xfrm>
          <a:prstGeom prst="roundRect">
            <a:avLst/>
          </a:prstGeom>
          <a:noFill/>
          <a:ln w="28575" cap="flat" cmpd="sng" algn="ctr">
            <a:solidFill>
              <a:srgbClr val="CE112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" charset="0"/>
            </a:endParaRPr>
          </a:p>
        </p:txBody>
      </p:sp>
      <p:sp>
        <p:nvSpPr>
          <p:cNvPr id="20" name="Rounded Rectangle 19"/>
          <p:cNvSpPr/>
          <p:nvPr/>
        </p:nvSpPr>
        <p:spPr bwMode="auto">
          <a:xfrm>
            <a:off x="1037822" y="1529635"/>
            <a:ext cx="1074254" cy="734632"/>
          </a:xfrm>
          <a:prstGeom prst="roundRect">
            <a:avLst/>
          </a:prstGeom>
          <a:noFill/>
          <a:ln w="28575" cap="flat" cmpd="sng" algn="ctr">
            <a:solidFill>
              <a:srgbClr val="CE112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/>
              <p:cNvSpPr txBox="1"/>
              <p:nvPr/>
            </p:nvSpPr>
            <p:spPr>
              <a:xfrm>
                <a:off x="4989497" y="2105695"/>
                <a:ext cx="1520873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800" dirty="0" smtClean="0"/>
                  <a:t>ATT: -0.36 pp</a:t>
                </a:r>
              </a:p>
              <a:p>
                <a:pPr algn="ctr"/>
                <a:r>
                  <a:rPr lang="en-US" sz="1800" dirty="0" smtClean="0"/>
                  <a:t>%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l-GR" sz="1800" i="1" smtClean="0">
                        <a:latin typeface="Cambria Math" charset="0"/>
                        <a:ea typeface="Cambria Math" charset="0"/>
                        <a:cs typeface="Cambria Math" charset="0"/>
                      </a:rPr>
                      <m:t>Δ</m:t>
                    </m:r>
                    <m:r>
                      <a:rPr lang="en-US" sz="1800" b="0" i="1" smtClean="0">
                        <a:latin typeface="Cambria Math" charset="0"/>
                        <a:ea typeface="Cambria Math" charset="0"/>
                        <a:cs typeface="Cambria Math" charset="0"/>
                      </a:rPr>
                      <m:t>:</m:t>
                    </m:r>
                  </m:oMath>
                </a14:m>
                <a:r>
                  <a:rPr lang="en-US" sz="1800" dirty="0" smtClean="0"/>
                  <a:t> -2.7</a:t>
                </a:r>
                <a:endParaRPr lang="en-US" sz="1800" dirty="0"/>
              </a:p>
            </p:txBody>
          </p:sp>
        </mc:Choice>
        <mc:Fallback xmlns="">
          <p:sp>
            <p:nvSpPr>
              <p:cNvPr id="23" name="TextBox 2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89497" y="2105695"/>
                <a:ext cx="1520873" cy="646331"/>
              </a:xfrm>
              <a:prstGeom prst="rect">
                <a:avLst/>
              </a:prstGeom>
              <a:blipFill rotWithShape="0">
                <a:blip r:embed="rId6"/>
                <a:stretch>
                  <a:fillRect l="-2000" t="-4717" r="-1600" b="-1415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4" name="TextBox 23"/>
          <p:cNvSpPr txBox="1"/>
          <p:nvPr/>
        </p:nvSpPr>
        <p:spPr>
          <a:xfrm>
            <a:off x="990600" y="1543008"/>
            <a:ext cx="112147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ATT: +18.2 pp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7" name="TextBox 26"/>
              <p:cNvSpPr txBox="1"/>
              <p:nvPr/>
            </p:nvSpPr>
            <p:spPr>
              <a:xfrm>
                <a:off x="4876800" y="4099723"/>
                <a:ext cx="1716135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800" dirty="0" smtClean="0"/>
                  <a:t>ATT: </a:t>
                </a:r>
                <a:r>
                  <a:rPr lang="en-US" sz="1800" dirty="0" smtClean="0"/>
                  <a:t>+0.12 pp</a:t>
                </a:r>
                <a:endParaRPr lang="en-US" sz="1800" dirty="0" smtClean="0"/>
              </a:p>
              <a:p>
                <a:pPr algn="ctr"/>
                <a:r>
                  <a:rPr lang="en-US" sz="1800" dirty="0" smtClean="0"/>
                  <a:t>%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l-GR" sz="1800" i="1" smtClean="0">
                        <a:latin typeface="Cambria Math" charset="0"/>
                        <a:ea typeface="Cambria Math" charset="0"/>
                        <a:cs typeface="Cambria Math" charset="0"/>
                      </a:rPr>
                      <m:t>Δ</m:t>
                    </m:r>
                    <m:r>
                      <a:rPr lang="en-US" sz="1800" b="0" i="1" smtClean="0">
                        <a:latin typeface="Cambria Math" charset="0"/>
                        <a:ea typeface="Cambria Math" charset="0"/>
                        <a:cs typeface="Cambria Math" charset="0"/>
                      </a:rPr>
                      <m:t>:</m:t>
                    </m:r>
                  </m:oMath>
                </a14:m>
                <a:r>
                  <a:rPr lang="en-US" sz="1800" dirty="0" smtClean="0"/>
                  <a:t> </a:t>
                </a:r>
                <a:r>
                  <a:rPr lang="en-US" sz="1800" dirty="0" smtClean="0"/>
                  <a:t>+5.8</a:t>
                </a:r>
                <a:endParaRPr lang="en-US" sz="1800" dirty="0"/>
              </a:p>
            </p:txBody>
          </p:sp>
        </mc:Choice>
        <mc:Fallback>
          <p:sp>
            <p:nvSpPr>
              <p:cNvPr id="27" name="TextBox 2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76800" y="4099723"/>
                <a:ext cx="1716135" cy="646331"/>
              </a:xfrm>
              <a:prstGeom prst="rect">
                <a:avLst/>
              </a:prstGeom>
              <a:blipFill rotWithShape="0">
                <a:blip r:embed="rId7"/>
                <a:stretch>
                  <a:fillRect t="-5660" b="-1415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1" name="Rounded Rectangle 30"/>
          <p:cNvSpPr/>
          <p:nvPr/>
        </p:nvSpPr>
        <p:spPr bwMode="auto">
          <a:xfrm>
            <a:off x="5035639" y="4075770"/>
            <a:ext cx="1410061" cy="694239"/>
          </a:xfrm>
          <a:prstGeom prst="roundRect">
            <a:avLst/>
          </a:prstGeom>
          <a:noFill/>
          <a:ln w="28575" cap="flat" cmpd="sng" algn="ctr">
            <a:solidFill>
              <a:srgbClr val="CE112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" charset="0"/>
            </a:endParaRPr>
          </a:p>
        </p:txBody>
      </p:sp>
      <p:sp>
        <p:nvSpPr>
          <p:cNvPr id="18" name="Rounded Rectangle 17"/>
          <p:cNvSpPr/>
          <p:nvPr/>
        </p:nvSpPr>
        <p:spPr bwMode="auto">
          <a:xfrm>
            <a:off x="869918" y="5477961"/>
            <a:ext cx="1410061" cy="694239"/>
          </a:xfrm>
          <a:prstGeom prst="roundRect">
            <a:avLst/>
          </a:prstGeom>
          <a:noFill/>
          <a:ln w="28575" cap="flat" cmpd="sng" algn="ctr">
            <a:solidFill>
              <a:srgbClr val="CE112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1" name="TextBox 20"/>
              <p:cNvSpPr txBox="1"/>
              <p:nvPr/>
            </p:nvSpPr>
            <p:spPr>
              <a:xfrm>
                <a:off x="762000" y="5486400"/>
                <a:ext cx="1600200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800" dirty="0" smtClean="0"/>
                  <a:t>ATT</a:t>
                </a:r>
                <a:r>
                  <a:rPr lang="en-US" sz="1800" dirty="0" smtClean="0"/>
                  <a:t>: </a:t>
                </a:r>
                <a:r>
                  <a:rPr lang="en-US" sz="1800" dirty="0" smtClean="0"/>
                  <a:t>+0.20 pp</a:t>
                </a:r>
              </a:p>
              <a:p>
                <a:pPr algn="ctr"/>
                <a:r>
                  <a:rPr lang="en-US" sz="1800" dirty="0" smtClean="0"/>
                  <a:t>%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l-GR" sz="1800" i="1" smtClean="0">
                        <a:latin typeface="Cambria Math" charset="0"/>
                        <a:ea typeface="Cambria Math" charset="0"/>
                        <a:cs typeface="Cambria Math" charset="0"/>
                      </a:rPr>
                      <m:t>Δ</m:t>
                    </m:r>
                    <m:r>
                      <a:rPr lang="en-US" sz="1800" b="0" i="1" smtClean="0">
                        <a:latin typeface="Cambria Math" charset="0"/>
                        <a:ea typeface="Cambria Math" charset="0"/>
                        <a:cs typeface="Cambria Math" charset="0"/>
                      </a:rPr>
                      <m:t>:</m:t>
                    </m:r>
                  </m:oMath>
                </a14:m>
                <a:r>
                  <a:rPr lang="en-US" sz="1800" dirty="0" smtClean="0"/>
                  <a:t> </a:t>
                </a:r>
                <a:r>
                  <a:rPr lang="en-US" sz="1800" dirty="0" smtClean="0"/>
                  <a:t>+2.6</a:t>
                </a:r>
                <a:endParaRPr lang="en-US" sz="1800" dirty="0"/>
              </a:p>
            </p:txBody>
          </p:sp>
        </mc:Choice>
        <mc:Fallback>
          <p:sp>
            <p:nvSpPr>
              <p:cNvPr id="21" name="Text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2000" y="5486400"/>
                <a:ext cx="1600200" cy="646331"/>
              </a:xfrm>
              <a:prstGeom prst="rect">
                <a:avLst/>
              </a:prstGeom>
              <a:blipFill rotWithShape="0">
                <a:blip r:embed="rId8"/>
                <a:stretch>
                  <a:fillRect l="-1141" t="-4717" r="-760" b="-1415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89997840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47182"/>
    </mc:Choice>
    <mc:Fallback>
      <p:transition spd="slow" advTm="47182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5685" y="10732"/>
            <a:ext cx="7772400" cy="1143000"/>
          </a:xfrm>
        </p:spPr>
        <p:txBody>
          <a:bodyPr/>
          <a:lstStyle/>
          <a:p>
            <a:r>
              <a:rPr lang="en-US" dirty="0" smtClean="0"/>
              <a:t>Conclusion &amp; Discussion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1884" y="1143000"/>
            <a:ext cx="8433516" cy="4114800"/>
          </a:xfrm>
        </p:spPr>
        <p:txBody>
          <a:bodyPr/>
          <a:lstStyle/>
          <a:p>
            <a:r>
              <a:rPr lang="en-US" sz="2400" dirty="0" smtClean="0"/>
              <a:t>Summary of Findings</a:t>
            </a:r>
          </a:p>
          <a:p>
            <a:pPr lvl="1"/>
            <a:r>
              <a:rPr lang="en-US" sz="2000" dirty="0" smtClean="0"/>
              <a:t>Evidence for changes in basket composition</a:t>
            </a:r>
          </a:p>
          <a:p>
            <a:pPr lvl="1"/>
            <a:r>
              <a:rPr lang="en-US" sz="2000" dirty="0" smtClean="0"/>
              <a:t>Little </a:t>
            </a:r>
            <a:r>
              <a:rPr lang="en-US" sz="2000" dirty="0" smtClean="0"/>
              <a:t>evidence of improved healthfulness</a:t>
            </a:r>
          </a:p>
          <a:p>
            <a:pPr lvl="2"/>
            <a:r>
              <a:rPr lang="en-US" sz="2000" dirty="0" smtClean="0"/>
              <a:t>No change in TFP healthy budget/calorie shares or nutrient density</a:t>
            </a:r>
          </a:p>
          <a:p>
            <a:pPr lvl="2"/>
            <a:r>
              <a:rPr lang="en-US" sz="2000" dirty="0" smtClean="0"/>
              <a:t>Improvements in calorie density</a:t>
            </a:r>
          </a:p>
          <a:p>
            <a:pPr lvl="1"/>
            <a:endParaRPr lang="en-US" sz="800" dirty="0" smtClean="0"/>
          </a:p>
          <a:p>
            <a:pPr lvl="1"/>
            <a:endParaRPr lang="en-US" sz="800" dirty="0"/>
          </a:p>
          <a:p>
            <a:r>
              <a:rPr lang="en-US" sz="2400" dirty="0" smtClean="0"/>
              <a:t>Psychological factors may </a:t>
            </a:r>
            <a:r>
              <a:rPr lang="en-US" sz="2400" dirty="0" smtClean="0"/>
              <a:t>lead to impulse purchases of a few things</a:t>
            </a:r>
          </a:p>
          <a:p>
            <a:pPr lvl="1"/>
            <a:r>
              <a:rPr lang="en-US" sz="2000" dirty="0" smtClean="0"/>
              <a:t>“Few things” play a small role in healthfulness measures</a:t>
            </a:r>
          </a:p>
          <a:p>
            <a:pPr lvl="1"/>
            <a:r>
              <a:rPr lang="en-US" sz="2000" dirty="0" smtClean="0"/>
              <a:t>Policy recommendation: some </a:t>
            </a:r>
            <a:r>
              <a:rPr lang="en-US" sz="2000" dirty="0" smtClean="0"/>
              <a:t>purchasing cues are </a:t>
            </a:r>
            <a:r>
              <a:rPr lang="en-US" sz="2000" dirty="0" smtClean="0"/>
              <a:t>cheap to incorporate - unlikely to hurt but also unlikely to lead to drastic changes</a:t>
            </a:r>
          </a:p>
          <a:p>
            <a:pPr lvl="1"/>
            <a:endParaRPr lang="en-US" sz="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79A9A4E-4C82-4D44-9372-C31BB3818094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971020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25096"/>
    </mc:Choice>
    <mc:Fallback>
      <p:transition spd="slow" advTm="25096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owerPoint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 Presentation">
      <a:majorFont>
        <a:latin typeface="Univers 67 CondensedBold"/>
        <a:ea typeface=""/>
        <a:cs typeface=""/>
      </a:majorFont>
      <a:minorFont>
        <a:latin typeface="Univers 67 CondensedBol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PowerPoint.pot</Template>
  <TotalTime>585</TotalTime>
  <Words>302</Words>
  <Application>Microsoft Macintosh PowerPoint</Application>
  <PresentationFormat>On-screen Show (4:3)</PresentationFormat>
  <Paragraphs>61</Paragraphs>
  <Slides>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Calibri</vt:lpstr>
      <vt:lpstr>Cambria Math</vt:lpstr>
      <vt:lpstr>Geneva</vt:lpstr>
      <vt:lpstr>Times</vt:lpstr>
      <vt:lpstr>Univers 67 CondensedBold</vt:lpstr>
      <vt:lpstr>PowerPoint</vt:lpstr>
      <vt:lpstr>The Effect of Online Shopping on the Healthfulness of Grocery Purchases</vt:lpstr>
      <vt:lpstr>Motivation &amp; Research Question</vt:lpstr>
      <vt:lpstr>Data &amp; Research Design</vt:lpstr>
      <vt:lpstr>Event Study Results</vt:lpstr>
      <vt:lpstr>Conclusion &amp; Discussion</vt:lpstr>
    </vt:vector>
  </TitlesOfParts>
  <Company/>
  <LinksUpToDate>false</LinksUpToDate>
  <SharedDoc>false</SharedDoc>
  <HyperlinksChanged>false</HyperlinksChanged>
  <AppVersion>15.0032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Jill Thomasson</dc:creator>
  <cp:lastModifiedBy>Microsoft Office User</cp:lastModifiedBy>
  <cp:revision>44</cp:revision>
  <dcterms:created xsi:type="dcterms:W3CDTF">2013-11-14T17:36:34Z</dcterms:created>
  <dcterms:modified xsi:type="dcterms:W3CDTF">2020-07-14T20:50:51Z</dcterms:modified>
</cp:coreProperties>
</file>