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36" r:id="rId1"/>
  </p:sldMasterIdLst>
  <p:notesMasterIdLst>
    <p:notesMasterId r:id="rId32"/>
  </p:notesMasterIdLst>
  <p:handoutMasterIdLst>
    <p:handoutMasterId r:id="rId33"/>
  </p:handoutMasterIdLst>
  <p:sldIdLst>
    <p:sldId id="256" r:id="rId2"/>
    <p:sldId id="716" r:id="rId3"/>
    <p:sldId id="963" r:id="rId4"/>
    <p:sldId id="964" r:id="rId5"/>
    <p:sldId id="951" r:id="rId6"/>
    <p:sldId id="708" r:id="rId7"/>
    <p:sldId id="709" r:id="rId8"/>
    <p:sldId id="710" r:id="rId9"/>
    <p:sldId id="909" r:id="rId10"/>
    <p:sldId id="932" r:id="rId11"/>
    <p:sldId id="935" r:id="rId12"/>
    <p:sldId id="910" r:id="rId13"/>
    <p:sldId id="958" r:id="rId14"/>
    <p:sldId id="952" r:id="rId15"/>
    <p:sldId id="937" r:id="rId16"/>
    <p:sldId id="939" r:id="rId17"/>
    <p:sldId id="941" r:id="rId18"/>
    <p:sldId id="942" r:id="rId19"/>
    <p:sldId id="943" r:id="rId20"/>
    <p:sldId id="962" r:id="rId21"/>
    <p:sldId id="944" r:id="rId22"/>
    <p:sldId id="945" r:id="rId23"/>
    <p:sldId id="912" r:id="rId24"/>
    <p:sldId id="953" r:id="rId25"/>
    <p:sldId id="920" r:id="rId26"/>
    <p:sldId id="921" r:id="rId27"/>
    <p:sldId id="954" r:id="rId28"/>
    <p:sldId id="955" r:id="rId29"/>
    <p:sldId id="956" r:id="rId30"/>
    <p:sldId id="746" r:id="rId3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anose="020B0604030504040204" pitchFamily="34" charset="0"/>
        <a:ea typeface="Osaka" pitchFamily="64" charset="-128"/>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Osaka" pitchFamily="64" charset="-128"/>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Osaka" pitchFamily="64" charset="-128"/>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Osaka" pitchFamily="64" charset="-128"/>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Osaka" pitchFamily="64" charset="-128"/>
        <a:cs typeface="+mn-cs"/>
      </a:defRPr>
    </a:lvl5pPr>
    <a:lvl6pPr marL="2286000" algn="l" defTabSz="914400" rtl="0" eaLnBrk="1" latinLnBrk="0" hangingPunct="1">
      <a:defRPr kern="1200">
        <a:solidFill>
          <a:schemeClr val="tx1"/>
        </a:solidFill>
        <a:latin typeface="Tahoma" panose="020B0604030504040204" pitchFamily="34" charset="0"/>
        <a:ea typeface="Osaka" pitchFamily="64" charset="-128"/>
        <a:cs typeface="+mn-cs"/>
      </a:defRPr>
    </a:lvl6pPr>
    <a:lvl7pPr marL="2743200" algn="l" defTabSz="914400" rtl="0" eaLnBrk="1" latinLnBrk="0" hangingPunct="1">
      <a:defRPr kern="1200">
        <a:solidFill>
          <a:schemeClr val="tx1"/>
        </a:solidFill>
        <a:latin typeface="Tahoma" panose="020B0604030504040204" pitchFamily="34" charset="0"/>
        <a:ea typeface="Osaka" pitchFamily="64" charset="-128"/>
        <a:cs typeface="+mn-cs"/>
      </a:defRPr>
    </a:lvl7pPr>
    <a:lvl8pPr marL="3200400" algn="l" defTabSz="914400" rtl="0" eaLnBrk="1" latinLnBrk="0" hangingPunct="1">
      <a:defRPr kern="1200">
        <a:solidFill>
          <a:schemeClr val="tx1"/>
        </a:solidFill>
        <a:latin typeface="Tahoma" panose="020B0604030504040204" pitchFamily="34" charset="0"/>
        <a:ea typeface="Osaka" pitchFamily="64" charset="-128"/>
        <a:cs typeface="+mn-cs"/>
      </a:defRPr>
    </a:lvl8pPr>
    <a:lvl9pPr marL="3657600" algn="l" defTabSz="914400" rtl="0" eaLnBrk="1" latinLnBrk="0" hangingPunct="1">
      <a:defRPr kern="1200">
        <a:solidFill>
          <a:schemeClr val="tx1"/>
        </a:solidFill>
        <a:latin typeface="Tahoma" panose="020B0604030504040204" pitchFamily="34" charset="0"/>
        <a:ea typeface="Osaka" pitchFamily="6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969696"/>
    <a:srgbClr val="DDDDDD"/>
    <a:srgbClr val="EAEAEA"/>
    <a:srgbClr val="C0C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078" autoAdjust="0"/>
    <p:restoredTop sz="95982" autoAdjust="0"/>
  </p:normalViewPr>
  <p:slideViewPr>
    <p:cSldViewPr snapToGrid="0">
      <p:cViewPr>
        <p:scale>
          <a:sx n="72" d="100"/>
          <a:sy n="72" d="100"/>
        </p:scale>
        <p:origin x="1114" y="4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p:cViewPr varScale="1">
        <p:scale>
          <a:sx n="59" d="100"/>
          <a:sy n="59" d="100"/>
        </p:scale>
        <p:origin x="-2508"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62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charset="0"/>
              </a:defRPr>
            </a:lvl1pPr>
          </a:lstStyle>
          <a:p>
            <a:pPr>
              <a:defRPr/>
            </a:pPr>
            <a:endParaRPr lang="en-US" dirty="0"/>
          </a:p>
        </p:txBody>
      </p:sp>
      <p:sp>
        <p:nvSpPr>
          <p:cNvPr id="9625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charset="0"/>
              </a:defRPr>
            </a:lvl1pPr>
          </a:lstStyle>
          <a:p>
            <a:pPr>
              <a:defRPr/>
            </a:pPr>
            <a:endParaRPr lang="en-US" dirty="0"/>
          </a:p>
        </p:txBody>
      </p:sp>
      <p:sp>
        <p:nvSpPr>
          <p:cNvPr id="96260"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charset="0"/>
              </a:defRPr>
            </a:lvl1pPr>
          </a:lstStyle>
          <a:p>
            <a:pPr>
              <a:defRPr/>
            </a:pPr>
            <a:endParaRPr lang="en-US" dirty="0"/>
          </a:p>
        </p:txBody>
      </p:sp>
      <p:sp>
        <p:nvSpPr>
          <p:cNvPr id="96261"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panose="02020603050405020304" pitchFamily="18" charset="0"/>
              </a:defRPr>
            </a:lvl1pPr>
          </a:lstStyle>
          <a:p>
            <a:pPr>
              <a:defRPr/>
            </a:pPr>
            <a:fld id="{7E05B5A6-5C78-46D2-820D-B2A4DEA5AC20}" type="slidenum">
              <a:rPr lang="en-US" altLang="en-US"/>
              <a:pPr>
                <a:defRPr/>
              </a:pPr>
              <a:t>‹#›</a:t>
            </a:fld>
            <a:endParaRPr lang="en-US" altLang="en-US" dirty="0"/>
          </a:p>
        </p:txBody>
      </p:sp>
    </p:spTree>
    <p:extLst>
      <p:ext uri="{BB962C8B-B14F-4D97-AF65-F5344CB8AC3E}">
        <p14:creationId xmlns:p14="http://schemas.microsoft.com/office/powerpoint/2010/main" val="35948448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charset="0"/>
              </a:defRPr>
            </a:lvl1pPr>
          </a:lstStyle>
          <a:p>
            <a:pPr>
              <a:defRPr/>
            </a:pPr>
            <a:endParaRPr lang="en-US" dirty="0"/>
          </a:p>
        </p:txBody>
      </p:sp>
      <p:sp>
        <p:nvSpPr>
          <p:cNvPr id="20483"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charset="0"/>
              </a:defRPr>
            </a:lvl1pPr>
          </a:lstStyle>
          <a:p>
            <a:pPr>
              <a:defRPr/>
            </a:pPr>
            <a:endParaRPr lang="en-US" dirty="0"/>
          </a:p>
        </p:txBody>
      </p:sp>
      <p:sp>
        <p:nvSpPr>
          <p:cNvPr id="20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5"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486"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charset="0"/>
              </a:defRPr>
            </a:lvl1pPr>
          </a:lstStyle>
          <a:p>
            <a:pPr>
              <a:defRPr/>
            </a:pPr>
            <a:endParaRPr lang="en-US" dirty="0"/>
          </a:p>
        </p:txBody>
      </p:sp>
      <p:sp>
        <p:nvSpPr>
          <p:cNvPr id="20487"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panose="02020603050405020304" pitchFamily="18" charset="0"/>
              </a:defRPr>
            </a:lvl1pPr>
          </a:lstStyle>
          <a:p>
            <a:pPr>
              <a:defRPr/>
            </a:pPr>
            <a:fld id="{BC6C9E91-4F4A-4680-8D0A-604AF8D58BD0}" type="slidenum">
              <a:rPr lang="en-US" altLang="en-US"/>
              <a:pPr>
                <a:defRPr/>
              </a:pPr>
              <a:t>‹#›</a:t>
            </a:fld>
            <a:endParaRPr lang="en-US" altLang="en-US" dirty="0"/>
          </a:p>
        </p:txBody>
      </p:sp>
    </p:spTree>
    <p:extLst>
      <p:ext uri="{BB962C8B-B14F-4D97-AF65-F5344CB8AC3E}">
        <p14:creationId xmlns:p14="http://schemas.microsoft.com/office/powerpoint/2010/main" val="312672096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charset="0"/>
        <a:ea typeface="Osaka" pitchFamily="64" charset="-128"/>
        <a:cs typeface="+mn-cs"/>
      </a:defRPr>
    </a:lvl1pPr>
    <a:lvl2pPr marL="457200" algn="l" rtl="0" eaLnBrk="0" fontAlgn="base" hangingPunct="0">
      <a:spcBef>
        <a:spcPct val="30000"/>
      </a:spcBef>
      <a:spcAft>
        <a:spcPct val="0"/>
      </a:spcAft>
      <a:defRPr sz="1200" kern="1200">
        <a:solidFill>
          <a:schemeClr val="tx1"/>
        </a:solidFill>
        <a:latin typeface="Times" charset="0"/>
        <a:ea typeface="Osaka" pitchFamily="64" charset="-128"/>
        <a:cs typeface="+mn-cs"/>
      </a:defRPr>
    </a:lvl2pPr>
    <a:lvl3pPr marL="914400" algn="l" rtl="0" eaLnBrk="0" fontAlgn="base" hangingPunct="0">
      <a:spcBef>
        <a:spcPct val="30000"/>
      </a:spcBef>
      <a:spcAft>
        <a:spcPct val="0"/>
      </a:spcAft>
      <a:defRPr sz="1200" kern="1200">
        <a:solidFill>
          <a:schemeClr val="tx1"/>
        </a:solidFill>
        <a:latin typeface="Times" charset="0"/>
        <a:ea typeface="Osaka" pitchFamily="64" charset="-128"/>
        <a:cs typeface="+mn-cs"/>
      </a:defRPr>
    </a:lvl3pPr>
    <a:lvl4pPr marL="1371600" algn="l" rtl="0" eaLnBrk="0" fontAlgn="base" hangingPunct="0">
      <a:spcBef>
        <a:spcPct val="30000"/>
      </a:spcBef>
      <a:spcAft>
        <a:spcPct val="0"/>
      </a:spcAft>
      <a:defRPr sz="1200" kern="1200">
        <a:solidFill>
          <a:schemeClr val="tx1"/>
        </a:solidFill>
        <a:latin typeface="Times" charset="0"/>
        <a:ea typeface="Osaka" pitchFamily="64" charset="-128"/>
        <a:cs typeface="+mn-cs"/>
      </a:defRPr>
    </a:lvl4pPr>
    <a:lvl5pPr marL="1828800" algn="l" rtl="0" eaLnBrk="0" fontAlgn="base" hangingPunct="0">
      <a:spcBef>
        <a:spcPct val="30000"/>
      </a:spcBef>
      <a:spcAft>
        <a:spcPct val="0"/>
      </a:spcAft>
      <a:defRPr sz="1200" kern="1200">
        <a:solidFill>
          <a:schemeClr val="tx1"/>
        </a:solidFill>
        <a:latin typeface="Times" charset="0"/>
        <a:ea typeface="Osaka" pitchFamily="6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ea typeface="Osaka" pitchFamily="64" charset="-128"/>
              </a:defRPr>
            </a:lvl1pPr>
            <a:lvl2pPr marL="742950" indent="-285750">
              <a:defRPr>
                <a:solidFill>
                  <a:schemeClr val="tx1"/>
                </a:solidFill>
                <a:latin typeface="Tahoma" panose="020B0604030504040204" pitchFamily="34" charset="0"/>
                <a:ea typeface="Osaka" pitchFamily="64" charset="-128"/>
              </a:defRPr>
            </a:lvl2pPr>
            <a:lvl3pPr marL="1143000" indent="-228600">
              <a:defRPr>
                <a:solidFill>
                  <a:schemeClr val="tx1"/>
                </a:solidFill>
                <a:latin typeface="Tahoma" panose="020B0604030504040204" pitchFamily="34" charset="0"/>
                <a:ea typeface="Osaka" pitchFamily="64" charset="-128"/>
              </a:defRPr>
            </a:lvl3pPr>
            <a:lvl4pPr marL="1600200" indent="-228600">
              <a:defRPr>
                <a:solidFill>
                  <a:schemeClr val="tx1"/>
                </a:solidFill>
                <a:latin typeface="Tahoma" panose="020B0604030504040204" pitchFamily="34" charset="0"/>
                <a:ea typeface="Osaka" pitchFamily="64" charset="-128"/>
              </a:defRPr>
            </a:lvl4pPr>
            <a:lvl5pPr marL="2057400" indent="-228600">
              <a:defRPr>
                <a:solidFill>
                  <a:schemeClr val="tx1"/>
                </a:solidFill>
                <a:latin typeface="Tahoma" panose="020B0604030504040204" pitchFamily="34" charset="0"/>
                <a:ea typeface="Osaka" pitchFamily="6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9pPr>
          </a:lstStyle>
          <a:p>
            <a:fld id="{1AC013A9-E49B-4E27-8D3F-F97D01263BB5}" type="slidenum">
              <a:rPr lang="en-US" altLang="en-US" smtClean="0">
                <a:latin typeface="Times" panose="02020603050405020304" pitchFamily="18" charset="0"/>
              </a:rPr>
              <a:pPr/>
              <a:t>1</a:t>
            </a:fld>
            <a:endParaRPr lang="en-US" altLang="en-US" dirty="0">
              <a:latin typeface="Times" panose="02020603050405020304" pitchFamily="18" charset="0"/>
            </a:endParaRPr>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Times" panose="02020603050405020304" pitchFamily="18" charset="0"/>
            </a:endParaRPr>
          </a:p>
        </p:txBody>
      </p:sp>
    </p:spTree>
    <p:extLst>
      <p:ext uri="{BB962C8B-B14F-4D97-AF65-F5344CB8AC3E}">
        <p14:creationId xmlns:p14="http://schemas.microsoft.com/office/powerpoint/2010/main" val="6201248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ea typeface="Osaka" pitchFamily="64" charset="-128"/>
              </a:defRPr>
            </a:lvl1pPr>
            <a:lvl2pPr marL="742950" indent="-285750">
              <a:defRPr>
                <a:solidFill>
                  <a:schemeClr val="tx1"/>
                </a:solidFill>
                <a:latin typeface="Tahoma" panose="020B0604030504040204" pitchFamily="34" charset="0"/>
                <a:ea typeface="Osaka" pitchFamily="64" charset="-128"/>
              </a:defRPr>
            </a:lvl2pPr>
            <a:lvl3pPr marL="1143000" indent="-228600">
              <a:defRPr>
                <a:solidFill>
                  <a:schemeClr val="tx1"/>
                </a:solidFill>
                <a:latin typeface="Tahoma" panose="020B0604030504040204" pitchFamily="34" charset="0"/>
                <a:ea typeface="Osaka" pitchFamily="64" charset="-128"/>
              </a:defRPr>
            </a:lvl3pPr>
            <a:lvl4pPr marL="1600200" indent="-228600">
              <a:defRPr>
                <a:solidFill>
                  <a:schemeClr val="tx1"/>
                </a:solidFill>
                <a:latin typeface="Tahoma" panose="020B0604030504040204" pitchFamily="34" charset="0"/>
                <a:ea typeface="Osaka" pitchFamily="64" charset="-128"/>
              </a:defRPr>
            </a:lvl4pPr>
            <a:lvl5pPr marL="2057400" indent="-228600">
              <a:defRPr>
                <a:solidFill>
                  <a:schemeClr val="tx1"/>
                </a:solidFill>
                <a:latin typeface="Tahoma" panose="020B0604030504040204" pitchFamily="34" charset="0"/>
                <a:ea typeface="Osaka" pitchFamily="6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9pPr>
          </a:lstStyle>
          <a:p>
            <a:fld id="{9C1642B5-F8F8-4CEF-A706-FA6BC370AF59}" type="slidenum">
              <a:rPr lang="en-US" altLang="en-US" smtClean="0">
                <a:latin typeface="Times" panose="02020603050405020304" pitchFamily="18" charset="0"/>
              </a:rPr>
              <a:pPr/>
              <a:t>10</a:t>
            </a:fld>
            <a:endParaRPr lang="en-US" altLang="en-US" dirty="0">
              <a:latin typeface="Times" panose="02020603050405020304" pitchFamily="18" charset="0"/>
            </a:endParaRPr>
          </a:p>
        </p:txBody>
      </p:sp>
      <p:sp>
        <p:nvSpPr>
          <p:cNvPr id="31747" name="Rectangle 2"/>
          <p:cNvSpPr>
            <a:spLocks noGrp="1" noRot="1" noChangeAspect="1" noChangeArrowheads="1" noTextEdit="1"/>
          </p:cNvSpPr>
          <p:nvPr>
            <p:ph type="sldImg"/>
          </p:nvPr>
        </p:nvSpPr>
        <p:spPr>
          <a:xfrm>
            <a:off x="1144588" y="576263"/>
            <a:ext cx="4583112" cy="3436937"/>
          </a:xfrm>
          <a:ln/>
        </p:spPr>
      </p:sp>
      <p:sp>
        <p:nvSpPr>
          <p:cNvPr id="31748" name="Rectangle 3"/>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Times" panose="02020603050405020304" pitchFamily="18" charset="0"/>
            </a:endParaRPr>
          </a:p>
        </p:txBody>
      </p:sp>
    </p:spTree>
    <p:extLst>
      <p:ext uri="{BB962C8B-B14F-4D97-AF65-F5344CB8AC3E}">
        <p14:creationId xmlns:p14="http://schemas.microsoft.com/office/powerpoint/2010/main" val="28243031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ea typeface="Osaka" pitchFamily="64" charset="-128"/>
              </a:defRPr>
            </a:lvl1pPr>
            <a:lvl2pPr marL="784225" indent="-301625">
              <a:defRPr>
                <a:solidFill>
                  <a:schemeClr val="tx1"/>
                </a:solidFill>
                <a:latin typeface="Tahoma" panose="020B0604030504040204" pitchFamily="34" charset="0"/>
                <a:ea typeface="Osaka" pitchFamily="64" charset="-128"/>
              </a:defRPr>
            </a:lvl2pPr>
            <a:lvl3pPr marL="1208088" indent="-241300">
              <a:defRPr>
                <a:solidFill>
                  <a:schemeClr val="tx1"/>
                </a:solidFill>
                <a:latin typeface="Tahoma" panose="020B0604030504040204" pitchFamily="34" charset="0"/>
                <a:ea typeface="Osaka" pitchFamily="64" charset="-128"/>
              </a:defRPr>
            </a:lvl3pPr>
            <a:lvl4pPr marL="1690688" indent="-241300">
              <a:defRPr>
                <a:solidFill>
                  <a:schemeClr val="tx1"/>
                </a:solidFill>
                <a:latin typeface="Tahoma" panose="020B0604030504040204" pitchFamily="34" charset="0"/>
                <a:ea typeface="Osaka" pitchFamily="64" charset="-128"/>
              </a:defRPr>
            </a:lvl4pPr>
            <a:lvl5pPr marL="2174875" indent="-241300">
              <a:defRPr>
                <a:solidFill>
                  <a:schemeClr val="tx1"/>
                </a:solidFill>
                <a:latin typeface="Tahoma" panose="020B0604030504040204" pitchFamily="34" charset="0"/>
                <a:ea typeface="Osaka" pitchFamily="64" charset="-128"/>
              </a:defRPr>
            </a:lvl5pPr>
            <a:lvl6pPr marL="2632075" indent="-241300" eaLnBrk="0" fontAlgn="base" hangingPunct="0">
              <a:spcBef>
                <a:spcPct val="0"/>
              </a:spcBef>
              <a:spcAft>
                <a:spcPct val="0"/>
              </a:spcAft>
              <a:defRPr>
                <a:solidFill>
                  <a:schemeClr val="tx1"/>
                </a:solidFill>
                <a:latin typeface="Tahoma" panose="020B0604030504040204" pitchFamily="34" charset="0"/>
                <a:ea typeface="Osaka" pitchFamily="64" charset="-128"/>
              </a:defRPr>
            </a:lvl6pPr>
            <a:lvl7pPr marL="3089275" indent="-241300" eaLnBrk="0" fontAlgn="base" hangingPunct="0">
              <a:spcBef>
                <a:spcPct val="0"/>
              </a:spcBef>
              <a:spcAft>
                <a:spcPct val="0"/>
              </a:spcAft>
              <a:defRPr>
                <a:solidFill>
                  <a:schemeClr val="tx1"/>
                </a:solidFill>
                <a:latin typeface="Tahoma" panose="020B0604030504040204" pitchFamily="34" charset="0"/>
                <a:ea typeface="Osaka" pitchFamily="64" charset="-128"/>
              </a:defRPr>
            </a:lvl7pPr>
            <a:lvl8pPr marL="3546475" indent="-241300" eaLnBrk="0" fontAlgn="base" hangingPunct="0">
              <a:spcBef>
                <a:spcPct val="0"/>
              </a:spcBef>
              <a:spcAft>
                <a:spcPct val="0"/>
              </a:spcAft>
              <a:defRPr>
                <a:solidFill>
                  <a:schemeClr val="tx1"/>
                </a:solidFill>
                <a:latin typeface="Tahoma" panose="020B0604030504040204" pitchFamily="34" charset="0"/>
                <a:ea typeface="Osaka" pitchFamily="64" charset="-128"/>
              </a:defRPr>
            </a:lvl8pPr>
            <a:lvl9pPr marL="4003675" indent="-241300" eaLnBrk="0" fontAlgn="base" hangingPunct="0">
              <a:spcBef>
                <a:spcPct val="0"/>
              </a:spcBef>
              <a:spcAft>
                <a:spcPct val="0"/>
              </a:spcAft>
              <a:defRPr>
                <a:solidFill>
                  <a:schemeClr val="tx1"/>
                </a:solidFill>
                <a:latin typeface="Tahoma" panose="020B0604030504040204" pitchFamily="34" charset="0"/>
                <a:ea typeface="Osaka" pitchFamily="64" charset="-128"/>
              </a:defRPr>
            </a:lvl9pPr>
          </a:lstStyle>
          <a:p>
            <a:fld id="{64AFED34-0BCF-4208-AC94-3CF95BBFCA9D}" type="slidenum">
              <a:rPr lang="en-US" altLang="en-US">
                <a:latin typeface="Times" panose="02020603050405020304" pitchFamily="18" charset="0"/>
              </a:rPr>
              <a:pPr/>
              <a:t>11</a:t>
            </a:fld>
            <a:endParaRPr lang="en-US" altLang="en-US" dirty="0">
              <a:latin typeface="Times" panose="02020603050405020304" pitchFamily="18" charset="0"/>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Times" panose="02020603050405020304" pitchFamily="18" charset="0"/>
            </a:endParaRPr>
          </a:p>
        </p:txBody>
      </p:sp>
    </p:spTree>
    <p:extLst>
      <p:ext uri="{BB962C8B-B14F-4D97-AF65-F5344CB8AC3E}">
        <p14:creationId xmlns:p14="http://schemas.microsoft.com/office/powerpoint/2010/main" val="25964407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ea typeface="Osaka" pitchFamily="64" charset="-128"/>
              </a:defRPr>
            </a:lvl1pPr>
            <a:lvl2pPr marL="742950" indent="-285750">
              <a:defRPr>
                <a:solidFill>
                  <a:schemeClr val="tx1"/>
                </a:solidFill>
                <a:latin typeface="Tahoma" panose="020B0604030504040204" pitchFamily="34" charset="0"/>
                <a:ea typeface="Osaka" pitchFamily="64" charset="-128"/>
              </a:defRPr>
            </a:lvl2pPr>
            <a:lvl3pPr marL="1143000" indent="-228600">
              <a:defRPr>
                <a:solidFill>
                  <a:schemeClr val="tx1"/>
                </a:solidFill>
                <a:latin typeface="Tahoma" panose="020B0604030504040204" pitchFamily="34" charset="0"/>
                <a:ea typeface="Osaka" pitchFamily="64" charset="-128"/>
              </a:defRPr>
            </a:lvl3pPr>
            <a:lvl4pPr marL="1600200" indent="-228600">
              <a:defRPr>
                <a:solidFill>
                  <a:schemeClr val="tx1"/>
                </a:solidFill>
                <a:latin typeface="Tahoma" panose="020B0604030504040204" pitchFamily="34" charset="0"/>
                <a:ea typeface="Osaka" pitchFamily="64" charset="-128"/>
              </a:defRPr>
            </a:lvl4pPr>
            <a:lvl5pPr marL="2057400" indent="-228600">
              <a:defRPr>
                <a:solidFill>
                  <a:schemeClr val="tx1"/>
                </a:solidFill>
                <a:latin typeface="Tahoma" panose="020B0604030504040204" pitchFamily="34" charset="0"/>
                <a:ea typeface="Osaka" pitchFamily="6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9pPr>
          </a:lstStyle>
          <a:p>
            <a:fld id="{755FD935-B2FE-43CE-A297-CEFF3D0C60F9}" type="slidenum">
              <a:rPr lang="en-US" altLang="en-US" smtClean="0">
                <a:latin typeface="Times" panose="02020603050405020304" pitchFamily="18" charset="0"/>
              </a:rPr>
              <a:pPr/>
              <a:t>12</a:t>
            </a:fld>
            <a:endParaRPr lang="en-US" altLang="en-US" dirty="0">
              <a:latin typeface="Times" panose="02020603050405020304" pitchFamily="18" charset="0"/>
            </a:endParaRPr>
          </a:p>
        </p:txBody>
      </p:sp>
      <p:sp>
        <p:nvSpPr>
          <p:cNvPr id="33795" name="Rectangle 2"/>
          <p:cNvSpPr>
            <a:spLocks noGrp="1" noRot="1" noChangeAspect="1" noChangeArrowheads="1" noTextEdit="1"/>
          </p:cNvSpPr>
          <p:nvPr>
            <p:ph type="sldImg"/>
          </p:nvPr>
        </p:nvSpPr>
        <p:spPr>
          <a:xfrm>
            <a:off x="1144588" y="576263"/>
            <a:ext cx="4583112" cy="3436937"/>
          </a:xfrm>
          <a:ln/>
        </p:spPr>
      </p:sp>
      <p:sp>
        <p:nvSpPr>
          <p:cNvPr id="33796" name="Rectangle 3"/>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Times" panose="02020603050405020304" pitchFamily="18" charset="0"/>
            </a:endParaRPr>
          </a:p>
        </p:txBody>
      </p:sp>
    </p:spTree>
    <p:extLst>
      <p:ext uri="{BB962C8B-B14F-4D97-AF65-F5344CB8AC3E}">
        <p14:creationId xmlns:p14="http://schemas.microsoft.com/office/powerpoint/2010/main" val="20251149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ea typeface="Osaka" pitchFamily="64" charset="-128"/>
              </a:defRPr>
            </a:lvl1pPr>
            <a:lvl2pPr marL="742950" indent="-285750">
              <a:defRPr>
                <a:solidFill>
                  <a:schemeClr val="tx1"/>
                </a:solidFill>
                <a:latin typeface="Tahoma" panose="020B0604030504040204" pitchFamily="34" charset="0"/>
                <a:ea typeface="Osaka" pitchFamily="64" charset="-128"/>
              </a:defRPr>
            </a:lvl2pPr>
            <a:lvl3pPr marL="1143000" indent="-228600">
              <a:defRPr>
                <a:solidFill>
                  <a:schemeClr val="tx1"/>
                </a:solidFill>
                <a:latin typeface="Tahoma" panose="020B0604030504040204" pitchFamily="34" charset="0"/>
                <a:ea typeface="Osaka" pitchFamily="64" charset="-128"/>
              </a:defRPr>
            </a:lvl3pPr>
            <a:lvl4pPr marL="1600200" indent="-228600">
              <a:defRPr>
                <a:solidFill>
                  <a:schemeClr val="tx1"/>
                </a:solidFill>
                <a:latin typeface="Tahoma" panose="020B0604030504040204" pitchFamily="34" charset="0"/>
                <a:ea typeface="Osaka" pitchFamily="64" charset="-128"/>
              </a:defRPr>
            </a:lvl4pPr>
            <a:lvl5pPr marL="2057400" indent="-228600">
              <a:defRPr>
                <a:solidFill>
                  <a:schemeClr val="tx1"/>
                </a:solidFill>
                <a:latin typeface="Tahoma" panose="020B0604030504040204" pitchFamily="34" charset="0"/>
                <a:ea typeface="Osaka" pitchFamily="6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9pPr>
          </a:lstStyle>
          <a:p>
            <a:fld id="{85BEB103-8F6B-40BB-A1D5-3FC4BF2FCCC1}" type="slidenum">
              <a:rPr lang="en-US" altLang="en-US" smtClean="0">
                <a:latin typeface="Times" panose="02020603050405020304" pitchFamily="18" charset="0"/>
              </a:rPr>
              <a:pPr/>
              <a:t>13</a:t>
            </a:fld>
            <a:endParaRPr lang="en-US" altLang="en-US" dirty="0">
              <a:latin typeface="Times" panose="02020603050405020304" pitchFamily="18" charset="0"/>
            </a:endParaRPr>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Times" panose="02020603050405020304" pitchFamily="18" charset="0"/>
            </a:endParaRPr>
          </a:p>
        </p:txBody>
      </p:sp>
    </p:spTree>
    <p:extLst>
      <p:ext uri="{BB962C8B-B14F-4D97-AF65-F5344CB8AC3E}">
        <p14:creationId xmlns:p14="http://schemas.microsoft.com/office/powerpoint/2010/main" val="28327665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ea typeface="Osaka" pitchFamily="64" charset="-128"/>
              </a:defRPr>
            </a:lvl1pPr>
            <a:lvl2pPr marL="742950" indent="-285750">
              <a:defRPr>
                <a:solidFill>
                  <a:schemeClr val="tx1"/>
                </a:solidFill>
                <a:latin typeface="Tahoma" panose="020B0604030504040204" pitchFamily="34" charset="0"/>
                <a:ea typeface="Osaka" pitchFamily="64" charset="-128"/>
              </a:defRPr>
            </a:lvl2pPr>
            <a:lvl3pPr marL="1143000" indent="-228600">
              <a:defRPr>
                <a:solidFill>
                  <a:schemeClr val="tx1"/>
                </a:solidFill>
                <a:latin typeface="Tahoma" panose="020B0604030504040204" pitchFamily="34" charset="0"/>
                <a:ea typeface="Osaka" pitchFamily="64" charset="-128"/>
              </a:defRPr>
            </a:lvl3pPr>
            <a:lvl4pPr marL="1600200" indent="-228600">
              <a:defRPr>
                <a:solidFill>
                  <a:schemeClr val="tx1"/>
                </a:solidFill>
                <a:latin typeface="Tahoma" panose="020B0604030504040204" pitchFamily="34" charset="0"/>
                <a:ea typeface="Osaka" pitchFamily="64" charset="-128"/>
              </a:defRPr>
            </a:lvl4pPr>
            <a:lvl5pPr marL="2057400" indent="-228600">
              <a:defRPr>
                <a:solidFill>
                  <a:schemeClr val="tx1"/>
                </a:solidFill>
                <a:latin typeface="Tahoma" panose="020B0604030504040204" pitchFamily="34" charset="0"/>
                <a:ea typeface="Osaka" pitchFamily="6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9pPr>
          </a:lstStyle>
          <a:p>
            <a:fld id="{85BEB103-8F6B-40BB-A1D5-3FC4BF2FCCC1}" type="slidenum">
              <a:rPr lang="en-US" altLang="en-US" smtClean="0">
                <a:latin typeface="Times" panose="02020603050405020304" pitchFamily="18" charset="0"/>
              </a:rPr>
              <a:pPr/>
              <a:t>14</a:t>
            </a:fld>
            <a:endParaRPr lang="en-US" altLang="en-US" dirty="0">
              <a:latin typeface="Times" panose="02020603050405020304" pitchFamily="18" charset="0"/>
            </a:endParaRPr>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Times" panose="02020603050405020304" pitchFamily="18" charset="0"/>
            </a:endParaRPr>
          </a:p>
        </p:txBody>
      </p:sp>
    </p:spTree>
    <p:extLst>
      <p:ext uri="{BB962C8B-B14F-4D97-AF65-F5344CB8AC3E}">
        <p14:creationId xmlns:p14="http://schemas.microsoft.com/office/powerpoint/2010/main" val="24578139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ea typeface="Osaka" pitchFamily="64" charset="-128"/>
              </a:defRPr>
            </a:lvl1pPr>
            <a:lvl2pPr marL="784225" indent="-301625">
              <a:defRPr>
                <a:solidFill>
                  <a:schemeClr val="tx1"/>
                </a:solidFill>
                <a:latin typeface="Tahoma" panose="020B0604030504040204" pitchFamily="34" charset="0"/>
                <a:ea typeface="Osaka" pitchFamily="64" charset="-128"/>
              </a:defRPr>
            </a:lvl2pPr>
            <a:lvl3pPr marL="1208088" indent="-241300">
              <a:defRPr>
                <a:solidFill>
                  <a:schemeClr val="tx1"/>
                </a:solidFill>
                <a:latin typeface="Tahoma" panose="020B0604030504040204" pitchFamily="34" charset="0"/>
                <a:ea typeface="Osaka" pitchFamily="64" charset="-128"/>
              </a:defRPr>
            </a:lvl3pPr>
            <a:lvl4pPr marL="1690688" indent="-241300">
              <a:defRPr>
                <a:solidFill>
                  <a:schemeClr val="tx1"/>
                </a:solidFill>
                <a:latin typeface="Tahoma" panose="020B0604030504040204" pitchFamily="34" charset="0"/>
                <a:ea typeface="Osaka" pitchFamily="64" charset="-128"/>
              </a:defRPr>
            </a:lvl4pPr>
            <a:lvl5pPr marL="2174875" indent="-241300">
              <a:defRPr>
                <a:solidFill>
                  <a:schemeClr val="tx1"/>
                </a:solidFill>
                <a:latin typeface="Tahoma" panose="020B0604030504040204" pitchFamily="34" charset="0"/>
                <a:ea typeface="Osaka" pitchFamily="64" charset="-128"/>
              </a:defRPr>
            </a:lvl5pPr>
            <a:lvl6pPr marL="2632075" indent="-241300" eaLnBrk="0" fontAlgn="base" hangingPunct="0">
              <a:spcBef>
                <a:spcPct val="0"/>
              </a:spcBef>
              <a:spcAft>
                <a:spcPct val="0"/>
              </a:spcAft>
              <a:defRPr>
                <a:solidFill>
                  <a:schemeClr val="tx1"/>
                </a:solidFill>
                <a:latin typeface="Tahoma" panose="020B0604030504040204" pitchFamily="34" charset="0"/>
                <a:ea typeface="Osaka" pitchFamily="64" charset="-128"/>
              </a:defRPr>
            </a:lvl6pPr>
            <a:lvl7pPr marL="3089275" indent="-241300" eaLnBrk="0" fontAlgn="base" hangingPunct="0">
              <a:spcBef>
                <a:spcPct val="0"/>
              </a:spcBef>
              <a:spcAft>
                <a:spcPct val="0"/>
              </a:spcAft>
              <a:defRPr>
                <a:solidFill>
                  <a:schemeClr val="tx1"/>
                </a:solidFill>
                <a:latin typeface="Tahoma" panose="020B0604030504040204" pitchFamily="34" charset="0"/>
                <a:ea typeface="Osaka" pitchFamily="64" charset="-128"/>
              </a:defRPr>
            </a:lvl7pPr>
            <a:lvl8pPr marL="3546475" indent="-241300" eaLnBrk="0" fontAlgn="base" hangingPunct="0">
              <a:spcBef>
                <a:spcPct val="0"/>
              </a:spcBef>
              <a:spcAft>
                <a:spcPct val="0"/>
              </a:spcAft>
              <a:defRPr>
                <a:solidFill>
                  <a:schemeClr val="tx1"/>
                </a:solidFill>
                <a:latin typeface="Tahoma" panose="020B0604030504040204" pitchFamily="34" charset="0"/>
                <a:ea typeface="Osaka" pitchFamily="64" charset="-128"/>
              </a:defRPr>
            </a:lvl8pPr>
            <a:lvl9pPr marL="4003675" indent="-241300" eaLnBrk="0" fontAlgn="base" hangingPunct="0">
              <a:spcBef>
                <a:spcPct val="0"/>
              </a:spcBef>
              <a:spcAft>
                <a:spcPct val="0"/>
              </a:spcAft>
              <a:defRPr>
                <a:solidFill>
                  <a:schemeClr val="tx1"/>
                </a:solidFill>
                <a:latin typeface="Tahoma" panose="020B0604030504040204" pitchFamily="34" charset="0"/>
                <a:ea typeface="Osaka" pitchFamily="64" charset="-128"/>
              </a:defRPr>
            </a:lvl9pPr>
          </a:lstStyle>
          <a:p>
            <a:fld id="{64AFED34-0BCF-4208-AC94-3CF95BBFCA9D}" type="slidenum">
              <a:rPr lang="en-US" altLang="en-US">
                <a:latin typeface="Times" panose="02020603050405020304" pitchFamily="18" charset="0"/>
              </a:rPr>
              <a:pPr/>
              <a:t>15</a:t>
            </a:fld>
            <a:endParaRPr lang="en-US" altLang="en-US" dirty="0">
              <a:latin typeface="Times" panose="02020603050405020304" pitchFamily="18" charset="0"/>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Times" panose="02020603050405020304" pitchFamily="18" charset="0"/>
            </a:endParaRPr>
          </a:p>
        </p:txBody>
      </p:sp>
    </p:spTree>
    <p:extLst>
      <p:ext uri="{BB962C8B-B14F-4D97-AF65-F5344CB8AC3E}">
        <p14:creationId xmlns:p14="http://schemas.microsoft.com/office/powerpoint/2010/main" val="35221602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ea typeface="Osaka" pitchFamily="64" charset="-128"/>
              </a:defRPr>
            </a:lvl1pPr>
            <a:lvl2pPr marL="784225" indent="-301625">
              <a:defRPr>
                <a:solidFill>
                  <a:schemeClr val="tx1"/>
                </a:solidFill>
                <a:latin typeface="Tahoma" panose="020B0604030504040204" pitchFamily="34" charset="0"/>
                <a:ea typeface="Osaka" pitchFamily="64" charset="-128"/>
              </a:defRPr>
            </a:lvl2pPr>
            <a:lvl3pPr marL="1208088" indent="-241300">
              <a:defRPr>
                <a:solidFill>
                  <a:schemeClr val="tx1"/>
                </a:solidFill>
                <a:latin typeface="Tahoma" panose="020B0604030504040204" pitchFamily="34" charset="0"/>
                <a:ea typeface="Osaka" pitchFamily="64" charset="-128"/>
              </a:defRPr>
            </a:lvl3pPr>
            <a:lvl4pPr marL="1690688" indent="-241300">
              <a:defRPr>
                <a:solidFill>
                  <a:schemeClr val="tx1"/>
                </a:solidFill>
                <a:latin typeface="Tahoma" panose="020B0604030504040204" pitchFamily="34" charset="0"/>
                <a:ea typeface="Osaka" pitchFamily="64" charset="-128"/>
              </a:defRPr>
            </a:lvl4pPr>
            <a:lvl5pPr marL="2174875" indent="-241300">
              <a:defRPr>
                <a:solidFill>
                  <a:schemeClr val="tx1"/>
                </a:solidFill>
                <a:latin typeface="Tahoma" panose="020B0604030504040204" pitchFamily="34" charset="0"/>
                <a:ea typeface="Osaka" pitchFamily="64" charset="-128"/>
              </a:defRPr>
            </a:lvl5pPr>
            <a:lvl6pPr marL="2632075" indent="-241300" eaLnBrk="0" fontAlgn="base" hangingPunct="0">
              <a:spcBef>
                <a:spcPct val="0"/>
              </a:spcBef>
              <a:spcAft>
                <a:spcPct val="0"/>
              </a:spcAft>
              <a:defRPr>
                <a:solidFill>
                  <a:schemeClr val="tx1"/>
                </a:solidFill>
                <a:latin typeface="Tahoma" panose="020B0604030504040204" pitchFamily="34" charset="0"/>
                <a:ea typeface="Osaka" pitchFamily="64" charset="-128"/>
              </a:defRPr>
            </a:lvl6pPr>
            <a:lvl7pPr marL="3089275" indent="-241300" eaLnBrk="0" fontAlgn="base" hangingPunct="0">
              <a:spcBef>
                <a:spcPct val="0"/>
              </a:spcBef>
              <a:spcAft>
                <a:spcPct val="0"/>
              </a:spcAft>
              <a:defRPr>
                <a:solidFill>
                  <a:schemeClr val="tx1"/>
                </a:solidFill>
                <a:latin typeface="Tahoma" panose="020B0604030504040204" pitchFamily="34" charset="0"/>
                <a:ea typeface="Osaka" pitchFamily="64" charset="-128"/>
              </a:defRPr>
            </a:lvl7pPr>
            <a:lvl8pPr marL="3546475" indent="-241300" eaLnBrk="0" fontAlgn="base" hangingPunct="0">
              <a:spcBef>
                <a:spcPct val="0"/>
              </a:spcBef>
              <a:spcAft>
                <a:spcPct val="0"/>
              </a:spcAft>
              <a:defRPr>
                <a:solidFill>
                  <a:schemeClr val="tx1"/>
                </a:solidFill>
                <a:latin typeface="Tahoma" panose="020B0604030504040204" pitchFamily="34" charset="0"/>
                <a:ea typeface="Osaka" pitchFamily="64" charset="-128"/>
              </a:defRPr>
            </a:lvl8pPr>
            <a:lvl9pPr marL="4003675" indent="-241300" eaLnBrk="0" fontAlgn="base" hangingPunct="0">
              <a:spcBef>
                <a:spcPct val="0"/>
              </a:spcBef>
              <a:spcAft>
                <a:spcPct val="0"/>
              </a:spcAft>
              <a:defRPr>
                <a:solidFill>
                  <a:schemeClr val="tx1"/>
                </a:solidFill>
                <a:latin typeface="Tahoma" panose="020B0604030504040204" pitchFamily="34" charset="0"/>
                <a:ea typeface="Osaka" pitchFamily="64" charset="-128"/>
              </a:defRPr>
            </a:lvl9pPr>
          </a:lstStyle>
          <a:p>
            <a:fld id="{64AFED34-0BCF-4208-AC94-3CF95BBFCA9D}" type="slidenum">
              <a:rPr lang="en-US" altLang="en-US">
                <a:latin typeface="Times" panose="02020603050405020304" pitchFamily="18" charset="0"/>
              </a:rPr>
              <a:pPr/>
              <a:t>16</a:t>
            </a:fld>
            <a:endParaRPr lang="en-US" altLang="en-US" dirty="0">
              <a:latin typeface="Times" panose="02020603050405020304" pitchFamily="18" charset="0"/>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Times" panose="02020603050405020304" pitchFamily="18" charset="0"/>
            </a:endParaRPr>
          </a:p>
        </p:txBody>
      </p:sp>
    </p:spTree>
    <p:extLst>
      <p:ext uri="{BB962C8B-B14F-4D97-AF65-F5344CB8AC3E}">
        <p14:creationId xmlns:p14="http://schemas.microsoft.com/office/powerpoint/2010/main" val="5814335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ea typeface="Osaka" pitchFamily="64" charset="-128"/>
              </a:defRPr>
            </a:lvl1pPr>
            <a:lvl2pPr marL="784225" indent="-301625">
              <a:defRPr>
                <a:solidFill>
                  <a:schemeClr val="tx1"/>
                </a:solidFill>
                <a:latin typeface="Tahoma" panose="020B0604030504040204" pitchFamily="34" charset="0"/>
                <a:ea typeface="Osaka" pitchFamily="64" charset="-128"/>
              </a:defRPr>
            </a:lvl2pPr>
            <a:lvl3pPr marL="1208088" indent="-241300">
              <a:defRPr>
                <a:solidFill>
                  <a:schemeClr val="tx1"/>
                </a:solidFill>
                <a:latin typeface="Tahoma" panose="020B0604030504040204" pitchFamily="34" charset="0"/>
                <a:ea typeface="Osaka" pitchFamily="64" charset="-128"/>
              </a:defRPr>
            </a:lvl3pPr>
            <a:lvl4pPr marL="1690688" indent="-241300">
              <a:defRPr>
                <a:solidFill>
                  <a:schemeClr val="tx1"/>
                </a:solidFill>
                <a:latin typeface="Tahoma" panose="020B0604030504040204" pitchFamily="34" charset="0"/>
                <a:ea typeface="Osaka" pitchFamily="64" charset="-128"/>
              </a:defRPr>
            </a:lvl4pPr>
            <a:lvl5pPr marL="2174875" indent="-241300">
              <a:defRPr>
                <a:solidFill>
                  <a:schemeClr val="tx1"/>
                </a:solidFill>
                <a:latin typeface="Tahoma" panose="020B0604030504040204" pitchFamily="34" charset="0"/>
                <a:ea typeface="Osaka" pitchFamily="64" charset="-128"/>
              </a:defRPr>
            </a:lvl5pPr>
            <a:lvl6pPr marL="2632075" indent="-241300" eaLnBrk="0" fontAlgn="base" hangingPunct="0">
              <a:spcBef>
                <a:spcPct val="0"/>
              </a:spcBef>
              <a:spcAft>
                <a:spcPct val="0"/>
              </a:spcAft>
              <a:defRPr>
                <a:solidFill>
                  <a:schemeClr val="tx1"/>
                </a:solidFill>
                <a:latin typeface="Tahoma" panose="020B0604030504040204" pitchFamily="34" charset="0"/>
                <a:ea typeface="Osaka" pitchFamily="64" charset="-128"/>
              </a:defRPr>
            </a:lvl6pPr>
            <a:lvl7pPr marL="3089275" indent="-241300" eaLnBrk="0" fontAlgn="base" hangingPunct="0">
              <a:spcBef>
                <a:spcPct val="0"/>
              </a:spcBef>
              <a:spcAft>
                <a:spcPct val="0"/>
              </a:spcAft>
              <a:defRPr>
                <a:solidFill>
                  <a:schemeClr val="tx1"/>
                </a:solidFill>
                <a:latin typeface="Tahoma" panose="020B0604030504040204" pitchFamily="34" charset="0"/>
                <a:ea typeface="Osaka" pitchFamily="64" charset="-128"/>
              </a:defRPr>
            </a:lvl7pPr>
            <a:lvl8pPr marL="3546475" indent="-241300" eaLnBrk="0" fontAlgn="base" hangingPunct="0">
              <a:spcBef>
                <a:spcPct val="0"/>
              </a:spcBef>
              <a:spcAft>
                <a:spcPct val="0"/>
              </a:spcAft>
              <a:defRPr>
                <a:solidFill>
                  <a:schemeClr val="tx1"/>
                </a:solidFill>
                <a:latin typeface="Tahoma" panose="020B0604030504040204" pitchFamily="34" charset="0"/>
                <a:ea typeface="Osaka" pitchFamily="64" charset="-128"/>
              </a:defRPr>
            </a:lvl8pPr>
            <a:lvl9pPr marL="4003675" indent="-241300" eaLnBrk="0" fontAlgn="base" hangingPunct="0">
              <a:spcBef>
                <a:spcPct val="0"/>
              </a:spcBef>
              <a:spcAft>
                <a:spcPct val="0"/>
              </a:spcAft>
              <a:defRPr>
                <a:solidFill>
                  <a:schemeClr val="tx1"/>
                </a:solidFill>
                <a:latin typeface="Tahoma" panose="020B0604030504040204" pitchFamily="34" charset="0"/>
                <a:ea typeface="Osaka" pitchFamily="64" charset="-128"/>
              </a:defRPr>
            </a:lvl9pPr>
          </a:lstStyle>
          <a:p>
            <a:fld id="{64AFED34-0BCF-4208-AC94-3CF95BBFCA9D}" type="slidenum">
              <a:rPr lang="en-US" altLang="en-US">
                <a:latin typeface="Times" panose="02020603050405020304" pitchFamily="18" charset="0"/>
              </a:rPr>
              <a:pPr/>
              <a:t>17</a:t>
            </a:fld>
            <a:endParaRPr lang="en-US" altLang="en-US" dirty="0">
              <a:latin typeface="Times" panose="02020603050405020304" pitchFamily="18" charset="0"/>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Times" panose="02020603050405020304" pitchFamily="18" charset="0"/>
            </a:endParaRPr>
          </a:p>
        </p:txBody>
      </p:sp>
    </p:spTree>
    <p:extLst>
      <p:ext uri="{BB962C8B-B14F-4D97-AF65-F5344CB8AC3E}">
        <p14:creationId xmlns:p14="http://schemas.microsoft.com/office/powerpoint/2010/main" val="360449344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ea typeface="Osaka" pitchFamily="64" charset="-128"/>
              </a:defRPr>
            </a:lvl1pPr>
            <a:lvl2pPr marL="784225" indent="-301625">
              <a:defRPr>
                <a:solidFill>
                  <a:schemeClr val="tx1"/>
                </a:solidFill>
                <a:latin typeface="Tahoma" panose="020B0604030504040204" pitchFamily="34" charset="0"/>
                <a:ea typeface="Osaka" pitchFamily="64" charset="-128"/>
              </a:defRPr>
            </a:lvl2pPr>
            <a:lvl3pPr marL="1208088" indent="-241300">
              <a:defRPr>
                <a:solidFill>
                  <a:schemeClr val="tx1"/>
                </a:solidFill>
                <a:latin typeface="Tahoma" panose="020B0604030504040204" pitchFamily="34" charset="0"/>
                <a:ea typeface="Osaka" pitchFamily="64" charset="-128"/>
              </a:defRPr>
            </a:lvl3pPr>
            <a:lvl4pPr marL="1690688" indent="-241300">
              <a:defRPr>
                <a:solidFill>
                  <a:schemeClr val="tx1"/>
                </a:solidFill>
                <a:latin typeface="Tahoma" panose="020B0604030504040204" pitchFamily="34" charset="0"/>
                <a:ea typeface="Osaka" pitchFamily="64" charset="-128"/>
              </a:defRPr>
            </a:lvl4pPr>
            <a:lvl5pPr marL="2174875" indent="-241300">
              <a:defRPr>
                <a:solidFill>
                  <a:schemeClr val="tx1"/>
                </a:solidFill>
                <a:latin typeface="Tahoma" panose="020B0604030504040204" pitchFamily="34" charset="0"/>
                <a:ea typeface="Osaka" pitchFamily="64" charset="-128"/>
              </a:defRPr>
            </a:lvl5pPr>
            <a:lvl6pPr marL="2632075" indent="-241300" eaLnBrk="0" fontAlgn="base" hangingPunct="0">
              <a:spcBef>
                <a:spcPct val="0"/>
              </a:spcBef>
              <a:spcAft>
                <a:spcPct val="0"/>
              </a:spcAft>
              <a:defRPr>
                <a:solidFill>
                  <a:schemeClr val="tx1"/>
                </a:solidFill>
                <a:latin typeface="Tahoma" panose="020B0604030504040204" pitchFamily="34" charset="0"/>
                <a:ea typeface="Osaka" pitchFamily="64" charset="-128"/>
              </a:defRPr>
            </a:lvl6pPr>
            <a:lvl7pPr marL="3089275" indent="-241300" eaLnBrk="0" fontAlgn="base" hangingPunct="0">
              <a:spcBef>
                <a:spcPct val="0"/>
              </a:spcBef>
              <a:spcAft>
                <a:spcPct val="0"/>
              </a:spcAft>
              <a:defRPr>
                <a:solidFill>
                  <a:schemeClr val="tx1"/>
                </a:solidFill>
                <a:latin typeface="Tahoma" panose="020B0604030504040204" pitchFamily="34" charset="0"/>
                <a:ea typeface="Osaka" pitchFamily="64" charset="-128"/>
              </a:defRPr>
            </a:lvl7pPr>
            <a:lvl8pPr marL="3546475" indent="-241300" eaLnBrk="0" fontAlgn="base" hangingPunct="0">
              <a:spcBef>
                <a:spcPct val="0"/>
              </a:spcBef>
              <a:spcAft>
                <a:spcPct val="0"/>
              </a:spcAft>
              <a:defRPr>
                <a:solidFill>
                  <a:schemeClr val="tx1"/>
                </a:solidFill>
                <a:latin typeface="Tahoma" panose="020B0604030504040204" pitchFamily="34" charset="0"/>
                <a:ea typeface="Osaka" pitchFamily="64" charset="-128"/>
              </a:defRPr>
            </a:lvl8pPr>
            <a:lvl9pPr marL="4003675" indent="-241300" eaLnBrk="0" fontAlgn="base" hangingPunct="0">
              <a:spcBef>
                <a:spcPct val="0"/>
              </a:spcBef>
              <a:spcAft>
                <a:spcPct val="0"/>
              </a:spcAft>
              <a:defRPr>
                <a:solidFill>
                  <a:schemeClr val="tx1"/>
                </a:solidFill>
                <a:latin typeface="Tahoma" panose="020B0604030504040204" pitchFamily="34" charset="0"/>
                <a:ea typeface="Osaka" pitchFamily="64" charset="-128"/>
              </a:defRPr>
            </a:lvl9pPr>
          </a:lstStyle>
          <a:p>
            <a:fld id="{64AFED34-0BCF-4208-AC94-3CF95BBFCA9D}" type="slidenum">
              <a:rPr lang="en-US" altLang="en-US">
                <a:latin typeface="Times" panose="02020603050405020304" pitchFamily="18" charset="0"/>
              </a:rPr>
              <a:pPr/>
              <a:t>18</a:t>
            </a:fld>
            <a:endParaRPr lang="en-US" altLang="en-US" dirty="0">
              <a:latin typeface="Times" panose="02020603050405020304" pitchFamily="18" charset="0"/>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Times" panose="02020603050405020304" pitchFamily="18" charset="0"/>
            </a:endParaRPr>
          </a:p>
        </p:txBody>
      </p:sp>
    </p:spTree>
    <p:extLst>
      <p:ext uri="{BB962C8B-B14F-4D97-AF65-F5344CB8AC3E}">
        <p14:creationId xmlns:p14="http://schemas.microsoft.com/office/powerpoint/2010/main" val="50911727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ea typeface="Osaka" pitchFamily="64" charset="-128"/>
              </a:defRPr>
            </a:lvl1pPr>
            <a:lvl2pPr marL="784225" indent="-301625">
              <a:defRPr>
                <a:solidFill>
                  <a:schemeClr val="tx1"/>
                </a:solidFill>
                <a:latin typeface="Tahoma" panose="020B0604030504040204" pitchFamily="34" charset="0"/>
                <a:ea typeface="Osaka" pitchFamily="64" charset="-128"/>
              </a:defRPr>
            </a:lvl2pPr>
            <a:lvl3pPr marL="1208088" indent="-241300">
              <a:defRPr>
                <a:solidFill>
                  <a:schemeClr val="tx1"/>
                </a:solidFill>
                <a:latin typeface="Tahoma" panose="020B0604030504040204" pitchFamily="34" charset="0"/>
                <a:ea typeface="Osaka" pitchFamily="64" charset="-128"/>
              </a:defRPr>
            </a:lvl3pPr>
            <a:lvl4pPr marL="1690688" indent="-241300">
              <a:defRPr>
                <a:solidFill>
                  <a:schemeClr val="tx1"/>
                </a:solidFill>
                <a:latin typeface="Tahoma" panose="020B0604030504040204" pitchFamily="34" charset="0"/>
                <a:ea typeface="Osaka" pitchFamily="64" charset="-128"/>
              </a:defRPr>
            </a:lvl4pPr>
            <a:lvl5pPr marL="2174875" indent="-241300">
              <a:defRPr>
                <a:solidFill>
                  <a:schemeClr val="tx1"/>
                </a:solidFill>
                <a:latin typeface="Tahoma" panose="020B0604030504040204" pitchFamily="34" charset="0"/>
                <a:ea typeface="Osaka" pitchFamily="64" charset="-128"/>
              </a:defRPr>
            </a:lvl5pPr>
            <a:lvl6pPr marL="2632075" indent="-241300" eaLnBrk="0" fontAlgn="base" hangingPunct="0">
              <a:spcBef>
                <a:spcPct val="0"/>
              </a:spcBef>
              <a:spcAft>
                <a:spcPct val="0"/>
              </a:spcAft>
              <a:defRPr>
                <a:solidFill>
                  <a:schemeClr val="tx1"/>
                </a:solidFill>
                <a:latin typeface="Tahoma" panose="020B0604030504040204" pitchFamily="34" charset="0"/>
                <a:ea typeface="Osaka" pitchFamily="64" charset="-128"/>
              </a:defRPr>
            </a:lvl6pPr>
            <a:lvl7pPr marL="3089275" indent="-241300" eaLnBrk="0" fontAlgn="base" hangingPunct="0">
              <a:spcBef>
                <a:spcPct val="0"/>
              </a:spcBef>
              <a:spcAft>
                <a:spcPct val="0"/>
              </a:spcAft>
              <a:defRPr>
                <a:solidFill>
                  <a:schemeClr val="tx1"/>
                </a:solidFill>
                <a:latin typeface="Tahoma" panose="020B0604030504040204" pitchFamily="34" charset="0"/>
                <a:ea typeface="Osaka" pitchFamily="64" charset="-128"/>
              </a:defRPr>
            </a:lvl7pPr>
            <a:lvl8pPr marL="3546475" indent="-241300" eaLnBrk="0" fontAlgn="base" hangingPunct="0">
              <a:spcBef>
                <a:spcPct val="0"/>
              </a:spcBef>
              <a:spcAft>
                <a:spcPct val="0"/>
              </a:spcAft>
              <a:defRPr>
                <a:solidFill>
                  <a:schemeClr val="tx1"/>
                </a:solidFill>
                <a:latin typeface="Tahoma" panose="020B0604030504040204" pitchFamily="34" charset="0"/>
                <a:ea typeface="Osaka" pitchFamily="64" charset="-128"/>
              </a:defRPr>
            </a:lvl8pPr>
            <a:lvl9pPr marL="4003675" indent="-241300" eaLnBrk="0" fontAlgn="base" hangingPunct="0">
              <a:spcBef>
                <a:spcPct val="0"/>
              </a:spcBef>
              <a:spcAft>
                <a:spcPct val="0"/>
              </a:spcAft>
              <a:defRPr>
                <a:solidFill>
                  <a:schemeClr val="tx1"/>
                </a:solidFill>
                <a:latin typeface="Tahoma" panose="020B0604030504040204" pitchFamily="34" charset="0"/>
                <a:ea typeface="Osaka" pitchFamily="64" charset="-128"/>
              </a:defRPr>
            </a:lvl9pPr>
          </a:lstStyle>
          <a:p>
            <a:fld id="{64AFED34-0BCF-4208-AC94-3CF95BBFCA9D}" type="slidenum">
              <a:rPr lang="en-US" altLang="en-US">
                <a:latin typeface="Times" panose="02020603050405020304" pitchFamily="18" charset="0"/>
              </a:rPr>
              <a:pPr/>
              <a:t>19</a:t>
            </a:fld>
            <a:endParaRPr lang="en-US" altLang="en-US" dirty="0">
              <a:latin typeface="Times" panose="02020603050405020304" pitchFamily="18" charset="0"/>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Times" panose="02020603050405020304" pitchFamily="18" charset="0"/>
            </a:endParaRPr>
          </a:p>
        </p:txBody>
      </p:sp>
    </p:spTree>
    <p:extLst>
      <p:ext uri="{BB962C8B-B14F-4D97-AF65-F5344CB8AC3E}">
        <p14:creationId xmlns:p14="http://schemas.microsoft.com/office/powerpoint/2010/main" val="37653261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ea typeface="Osaka" pitchFamily="64" charset="-128"/>
              </a:defRPr>
            </a:lvl1pPr>
            <a:lvl2pPr marL="742950" indent="-285750">
              <a:defRPr>
                <a:solidFill>
                  <a:schemeClr val="tx1"/>
                </a:solidFill>
                <a:latin typeface="Tahoma" panose="020B0604030504040204" pitchFamily="34" charset="0"/>
                <a:ea typeface="Osaka" pitchFamily="64" charset="-128"/>
              </a:defRPr>
            </a:lvl2pPr>
            <a:lvl3pPr marL="1143000" indent="-228600">
              <a:defRPr>
                <a:solidFill>
                  <a:schemeClr val="tx1"/>
                </a:solidFill>
                <a:latin typeface="Tahoma" panose="020B0604030504040204" pitchFamily="34" charset="0"/>
                <a:ea typeface="Osaka" pitchFamily="64" charset="-128"/>
              </a:defRPr>
            </a:lvl3pPr>
            <a:lvl4pPr marL="1600200" indent="-228600">
              <a:defRPr>
                <a:solidFill>
                  <a:schemeClr val="tx1"/>
                </a:solidFill>
                <a:latin typeface="Tahoma" panose="020B0604030504040204" pitchFamily="34" charset="0"/>
                <a:ea typeface="Osaka" pitchFamily="64" charset="-128"/>
              </a:defRPr>
            </a:lvl4pPr>
            <a:lvl5pPr marL="2057400" indent="-228600">
              <a:defRPr>
                <a:solidFill>
                  <a:schemeClr val="tx1"/>
                </a:solidFill>
                <a:latin typeface="Tahoma" panose="020B0604030504040204" pitchFamily="34" charset="0"/>
                <a:ea typeface="Osaka" pitchFamily="6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9pPr>
          </a:lstStyle>
          <a:p>
            <a:fld id="{85BEB103-8F6B-40BB-A1D5-3FC4BF2FCCC1}" type="slidenum">
              <a:rPr lang="en-US" altLang="en-US" smtClean="0">
                <a:latin typeface="Times" panose="02020603050405020304" pitchFamily="18" charset="0"/>
              </a:rPr>
              <a:pPr/>
              <a:t>2</a:t>
            </a:fld>
            <a:endParaRPr lang="en-US" altLang="en-US" dirty="0">
              <a:latin typeface="Times" panose="02020603050405020304" pitchFamily="18" charset="0"/>
            </a:endParaRPr>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Times" panose="02020603050405020304" pitchFamily="18" charset="0"/>
            </a:endParaRPr>
          </a:p>
        </p:txBody>
      </p:sp>
    </p:spTree>
    <p:extLst>
      <p:ext uri="{BB962C8B-B14F-4D97-AF65-F5344CB8AC3E}">
        <p14:creationId xmlns:p14="http://schemas.microsoft.com/office/powerpoint/2010/main" val="14444511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ea typeface="Osaka" pitchFamily="64" charset="-128"/>
              </a:defRPr>
            </a:lvl1pPr>
            <a:lvl2pPr marL="784225" indent="-301625">
              <a:defRPr>
                <a:solidFill>
                  <a:schemeClr val="tx1"/>
                </a:solidFill>
                <a:latin typeface="Tahoma" panose="020B0604030504040204" pitchFamily="34" charset="0"/>
                <a:ea typeface="Osaka" pitchFamily="64" charset="-128"/>
              </a:defRPr>
            </a:lvl2pPr>
            <a:lvl3pPr marL="1208088" indent="-241300">
              <a:defRPr>
                <a:solidFill>
                  <a:schemeClr val="tx1"/>
                </a:solidFill>
                <a:latin typeface="Tahoma" panose="020B0604030504040204" pitchFamily="34" charset="0"/>
                <a:ea typeface="Osaka" pitchFamily="64" charset="-128"/>
              </a:defRPr>
            </a:lvl3pPr>
            <a:lvl4pPr marL="1690688" indent="-241300">
              <a:defRPr>
                <a:solidFill>
                  <a:schemeClr val="tx1"/>
                </a:solidFill>
                <a:latin typeface="Tahoma" panose="020B0604030504040204" pitchFamily="34" charset="0"/>
                <a:ea typeface="Osaka" pitchFamily="64" charset="-128"/>
              </a:defRPr>
            </a:lvl4pPr>
            <a:lvl5pPr marL="2174875" indent="-241300">
              <a:defRPr>
                <a:solidFill>
                  <a:schemeClr val="tx1"/>
                </a:solidFill>
                <a:latin typeface="Tahoma" panose="020B0604030504040204" pitchFamily="34" charset="0"/>
                <a:ea typeface="Osaka" pitchFamily="64" charset="-128"/>
              </a:defRPr>
            </a:lvl5pPr>
            <a:lvl6pPr marL="2632075" indent="-241300" eaLnBrk="0" fontAlgn="base" hangingPunct="0">
              <a:spcBef>
                <a:spcPct val="0"/>
              </a:spcBef>
              <a:spcAft>
                <a:spcPct val="0"/>
              </a:spcAft>
              <a:defRPr>
                <a:solidFill>
                  <a:schemeClr val="tx1"/>
                </a:solidFill>
                <a:latin typeface="Tahoma" panose="020B0604030504040204" pitchFamily="34" charset="0"/>
                <a:ea typeface="Osaka" pitchFamily="64" charset="-128"/>
              </a:defRPr>
            </a:lvl6pPr>
            <a:lvl7pPr marL="3089275" indent="-241300" eaLnBrk="0" fontAlgn="base" hangingPunct="0">
              <a:spcBef>
                <a:spcPct val="0"/>
              </a:spcBef>
              <a:spcAft>
                <a:spcPct val="0"/>
              </a:spcAft>
              <a:defRPr>
                <a:solidFill>
                  <a:schemeClr val="tx1"/>
                </a:solidFill>
                <a:latin typeface="Tahoma" panose="020B0604030504040204" pitchFamily="34" charset="0"/>
                <a:ea typeface="Osaka" pitchFamily="64" charset="-128"/>
              </a:defRPr>
            </a:lvl7pPr>
            <a:lvl8pPr marL="3546475" indent="-241300" eaLnBrk="0" fontAlgn="base" hangingPunct="0">
              <a:spcBef>
                <a:spcPct val="0"/>
              </a:spcBef>
              <a:spcAft>
                <a:spcPct val="0"/>
              </a:spcAft>
              <a:defRPr>
                <a:solidFill>
                  <a:schemeClr val="tx1"/>
                </a:solidFill>
                <a:latin typeface="Tahoma" panose="020B0604030504040204" pitchFamily="34" charset="0"/>
                <a:ea typeface="Osaka" pitchFamily="64" charset="-128"/>
              </a:defRPr>
            </a:lvl8pPr>
            <a:lvl9pPr marL="4003675" indent="-241300" eaLnBrk="0" fontAlgn="base" hangingPunct="0">
              <a:spcBef>
                <a:spcPct val="0"/>
              </a:spcBef>
              <a:spcAft>
                <a:spcPct val="0"/>
              </a:spcAft>
              <a:defRPr>
                <a:solidFill>
                  <a:schemeClr val="tx1"/>
                </a:solidFill>
                <a:latin typeface="Tahoma" panose="020B0604030504040204" pitchFamily="34" charset="0"/>
                <a:ea typeface="Osaka" pitchFamily="64" charset="-128"/>
              </a:defRPr>
            </a:lvl9pPr>
          </a:lstStyle>
          <a:p>
            <a:fld id="{64AFED34-0BCF-4208-AC94-3CF95BBFCA9D}" type="slidenum">
              <a:rPr lang="en-US" altLang="en-US">
                <a:latin typeface="Times" panose="02020603050405020304" pitchFamily="18" charset="0"/>
              </a:rPr>
              <a:pPr/>
              <a:t>20</a:t>
            </a:fld>
            <a:endParaRPr lang="en-US" altLang="en-US" dirty="0">
              <a:latin typeface="Times" panose="02020603050405020304" pitchFamily="18" charset="0"/>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Times" panose="02020603050405020304" pitchFamily="18" charset="0"/>
            </a:endParaRPr>
          </a:p>
        </p:txBody>
      </p:sp>
    </p:spTree>
    <p:extLst>
      <p:ext uri="{BB962C8B-B14F-4D97-AF65-F5344CB8AC3E}">
        <p14:creationId xmlns:p14="http://schemas.microsoft.com/office/powerpoint/2010/main" val="366972603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ea typeface="Osaka" pitchFamily="64" charset="-128"/>
              </a:defRPr>
            </a:lvl1pPr>
            <a:lvl2pPr marL="742950" indent="-285750">
              <a:defRPr>
                <a:solidFill>
                  <a:schemeClr val="tx1"/>
                </a:solidFill>
                <a:latin typeface="Tahoma" panose="020B0604030504040204" pitchFamily="34" charset="0"/>
                <a:ea typeface="Osaka" pitchFamily="64" charset="-128"/>
              </a:defRPr>
            </a:lvl2pPr>
            <a:lvl3pPr marL="1143000" indent="-228600">
              <a:defRPr>
                <a:solidFill>
                  <a:schemeClr val="tx1"/>
                </a:solidFill>
                <a:latin typeface="Tahoma" panose="020B0604030504040204" pitchFamily="34" charset="0"/>
                <a:ea typeface="Osaka" pitchFamily="64" charset="-128"/>
              </a:defRPr>
            </a:lvl3pPr>
            <a:lvl4pPr marL="1600200" indent="-228600">
              <a:defRPr>
                <a:solidFill>
                  <a:schemeClr val="tx1"/>
                </a:solidFill>
                <a:latin typeface="Tahoma" panose="020B0604030504040204" pitchFamily="34" charset="0"/>
                <a:ea typeface="Osaka" pitchFamily="64" charset="-128"/>
              </a:defRPr>
            </a:lvl4pPr>
            <a:lvl5pPr marL="2057400" indent="-228600">
              <a:defRPr>
                <a:solidFill>
                  <a:schemeClr val="tx1"/>
                </a:solidFill>
                <a:latin typeface="Tahoma" panose="020B0604030504040204" pitchFamily="34" charset="0"/>
                <a:ea typeface="Osaka" pitchFamily="6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9pPr>
          </a:lstStyle>
          <a:p>
            <a:fld id="{85BEB103-8F6B-40BB-A1D5-3FC4BF2FCCC1}" type="slidenum">
              <a:rPr lang="en-US" altLang="en-US" smtClean="0">
                <a:latin typeface="Times" panose="02020603050405020304" pitchFamily="18" charset="0"/>
              </a:rPr>
              <a:pPr/>
              <a:t>21</a:t>
            </a:fld>
            <a:endParaRPr lang="en-US" altLang="en-US" dirty="0">
              <a:latin typeface="Times" panose="02020603050405020304" pitchFamily="18" charset="0"/>
            </a:endParaRPr>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Times" panose="02020603050405020304" pitchFamily="18" charset="0"/>
            </a:endParaRPr>
          </a:p>
        </p:txBody>
      </p:sp>
    </p:spTree>
    <p:extLst>
      <p:ext uri="{BB962C8B-B14F-4D97-AF65-F5344CB8AC3E}">
        <p14:creationId xmlns:p14="http://schemas.microsoft.com/office/powerpoint/2010/main" val="385270445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ea typeface="Osaka" pitchFamily="64" charset="-128"/>
              </a:defRPr>
            </a:lvl1pPr>
            <a:lvl2pPr marL="742950" indent="-285750">
              <a:defRPr>
                <a:solidFill>
                  <a:schemeClr val="tx1"/>
                </a:solidFill>
                <a:latin typeface="Tahoma" panose="020B0604030504040204" pitchFamily="34" charset="0"/>
                <a:ea typeface="Osaka" pitchFamily="64" charset="-128"/>
              </a:defRPr>
            </a:lvl2pPr>
            <a:lvl3pPr marL="1143000" indent="-228600">
              <a:defRPr>
                <a:solidFill>
                  <a:schemeClr val="tx1"/>
                </a:solidFill>
                <a:latin typeface="Tahoma" panose="020B0604030504040204" pitchFamily="34" charset="0"/>
                <a:ea typeface="Osaka" pitchFamily="64" charset="-128"/>
              </a:defRPr>
            </a:lvl3pPr>
            <a:lvl4pPr marL="1600200" indent="-228600">
              <a:defRPr>
                <a:solidFill>
                  <a:schemeClr val="tx1"/>
                </a:solidFill>
                <a:latin typeface="Tahoma" panose="020B0604030504040204" pitchFamily="34" charset="0"/>
                <a:ea typeface="Osaka" pitchFamily="64" charset="-128"/>
              </a:defRPr>
            </a:lvl4pPr>
            <a:lvl5pPr marL="2057400" indent="-228600">
              <a:defRPr>
                <a:solidFill>
                  <a:schemeClr val="tx1"/>
                </a:solidFill>
                <a:latin typeface="Tahoma" panose="020B0604030504040204" pitchFamily="34" charset="0"/>
                <a:ea typeface="Osaka" pitchFamily="6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9pPr>
          </a:lstStyle>
          <a:p>
            <a:fld id="{85BEB103-8F6B-40BB-A1D5-3FC4BF2FCCC1}" type="slidenum">
              <a:rPr lang="en-US" altLang="en-US" smtClean="0">
                <a:latin typeface="Times" panose="02020603050405020304" pitchFamily="18" charset="0"/>
              </a:rPr>
              <a:pPr/>
              <a:t>22</a:t>
            </a:fld>
            <a:endParaRPr lang="en-US" altLang="en-US" dirty="0">
              <a:latin typeface="Times" panose="02020603050405020304" pitchFamily="18" charset="0"/>
            </a:endParaRPr>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Times" panose="02020603050405020304" pitchFamily="18" charset="0"/>
            </a:endParaRPr>
          </a:p>
        </p:txBody>
      </p:sp>
    </p:spTree>
    <p:extLst>
      <p:ext uri="{BB962C8B-B14F-4D97-AF65-F5344CB8AC3E}">
        <p14:creationId xmlns:p14="http://schemas.microsoft.com/office/powerpoint/2010/main" val="288631337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ea typeface="Osaka" pitchFamily="64" charset="-128"/>
              </a:defRPr>
            </a:lvl1pPr>
            <a:lvl2pPr marL="742950" indent="-285750">
              <a:defRPr>
                <a:solidFill>
                  <a:schemeClr val="tx1"/>
                </a:solidFill>
                <a:latin typeface="Tahoma" panose="020B0604030504040204" pitchFamily="34" charset="0"/>
                <a:ea typeface="Osaka" pitchFamily="64" charset="-128"/>
              </a:defRPr>
            </a:lvl2pPr>
            <a:lvl3pPr marL="1143000" indent="-228600">
              <a:defRPr>
                <a:solidFill>
                  <a:schemeClr val="tx1"/>
                </a:solidFill>
                <a:latin typeface="Tahoma" panose="020B0604030504040204" pitchFamily="34" charset="0"/>
                <a:ea typeface="Osaka" pitchFamily="64" charset="-128"/>
              </a:defRPr>
            </a:lvl3pPr>
            <a:lvl4pPr marL="1600200" indent="-228600">
              <a:defRPr>
                <a:solidFill>
                  <a:schemeClr val="tx1"/>
                </a:solidFill>
                <a:latin typeface="Tahoma" panose="020B0604030504040204" pitchFamily="34" charset="0"/>
                <a:ea typeface="Osaka" pitchFamily="64" charset="-128"/>
              </a:defRPr>
            </a:lvl4pPr>
            <a:lvl5pPr marL="2057400" indent="-228600">
              <a:defRPr>
                <a:solidFill>
                  <a:schemeClr val="tx1"/>
                </a:solidFill>
                <a:latin typeface="Tahoma" panose="020B0604030504040204" pitchFamily="34" charset="0"/>
                <a:ea typeface="Osaka" pitchFamily="6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9pPr>
          </a:lstStyle>
          <a:p>
            <a:fld id="{755FD935-B2FE-43CE-A297-CEFF3D0C60F9}" type="slidenum">
              <a:rPr lang="en-US" altLang="en-US" smtClean="0">
                <a:latin typeface="Times" panose="02020603050405020304" pitchFamily="18" charset="0"/>
              </a:rPr>
              <a:pPr/>
              <a:t>23</a:t>
            </a:fld>
            <a:endParaRPr lang="en-US" altLang="en-US" dirty="0">
              <a:latin typeface="Times" panose="02020603050405020304" pitchFamily="18" charset="0"/>
            </a:endParaRPr>
          </a:p>
        </p:txBody>
      </p:sp>
      <p:sp>
        <p:nvSpPr>
          <p:cNvPr id="33795" name="Rectangle 2"/>
          <p:cNvSpPr>
            <a:spLocks noGrp="1" noRot="1" noChangeAspect="1" noChangeArrowheads="1" noTextEdit="1"/>
          </p:cNvSpPr>
          <p:nvPr>
            <p:ph type="sldImg"/>
          </p:nvPr>
        </p:nvSpPr>
        <p:spPr>
          <a:xfrm>
            <a:off x="1144588" y="576263"/>
            <a:ext cx="4583112" cy="3436937"/>
          </a:xfrm>
          <a:ln/>
        </p:spPr>
      </p:sp>
      <p:sp>
        <p:nvSpPr>
          <p:cNvPr id="33796" name="Rectangle 3"/>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Times" panose="02020603050405020304" pitchFamily="18" charset="0"/>
            </a:endParaRPr>
          </a:p>
        </p:txBody>
      </p:sp>
    </p:spTree>
    <p:extLst>
      <p:ext uri="{BB962C8B-B14F-4D97-AF65-F5344CB8AC3E}">
        <p14:creationId xmlns:p14="http://schemas.microsoft.com/office/powerpoint/2010/main" val="339512501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ea typeface="Osaka" pitchFamily="64" charset="-128"/>
              </a:defRPr>
            </a:lvl1pPr>
            <a:lvl2pPr marL="742950" indent="-285750">
              <a:defRPr>
                <a:solidFill>
                  <a:schemeClr val="tx1"/>
                </a:solidFill>
                <a:latin typeface="Tahoma" panose="020B0604030504040204" pitchFamily="34" charset="0"/>
                <a:ea typeface="Osaka" pitchFamily="64" charset="-128"/>
              </a:defRPr>
            </a:lvl2pPr>
            <a:lvl3pPr marL="1143000" indent="-228600">
              <a:defRPr>
                <a:solidFill>
                  <a:schemeClr val="tx1"/>
                </a:solidFill>
                <a:latin typeface="Tahoma" panose="020B0604030504040204" pitchFamily="34" charset="0"/>
                <a:ea typeface="Osaka" pitchFamily="64" charset="-128"/>
              </a:defRPr>
            </a:lvl3pPr>
            <a:lvl4pPr marL="1600200" indent="-228600">
              <a:defRPr>
                <a:solidFill>
                  <a:schemeClr val="tx1"/>
                </a:solidFill>
                <a:latin typeface="Tahoma" panose="020B0604030504040204" pitchFamily="34" charset="0"/>
                <a:ea typeface="Osaka" pitchFamily="64" charset="-128"/>
              </a:defRPr>
            </a:lvl4pPr>
            <a:lvl5pPr marL="2057400" indent="-228600">
              <a:defRPr>
                <a:solidFill>
                  <a:schemeClr val="tx1"/>
                </a:solidFill>
                <a:latin typeface="Tahoma" panose="020B0604030504040204" pitchFamily="34" charset="0"/>
                <a:ea typeface="Osaka" pitchFamily="6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9pPr>
          </a:lstStyle>
          <a:p>
            <a:fld id="{85BEB103-8F6B-40BB-A1D5-3FC4BF2FCCC1}" type="slidenum">
              <a:rPr lang="en-US" altLang="en-US" smtClean="0">
                <a:latin typeface="Times" panose="02020603050405020304" pitchFamily="18" charset="0"/>
              </a:rPr>
              <a:pPr/>
              <a:t>24</a:t>
            </a:fld>
            <a:endParaRPr lang="en-US" altLang="en-US" dirty="0">
              <a:latin typeface="Times" panose="02020603050405020304" pitchFamily="18" charset="0"/>
            </a:endParaRPr>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Times" panose="02020603050405020304" pitchFamily="18" charset="0"/>
            </a:endParaRPr>
          </a:p>
        </p:txBody>
      </p:sp>
    </p:spTree>
    <p:extLst>
      <p:ext uri="{BB962C8B-B14F-4D97-AF65-F5344CB8AC3E}">
        <p14:creationId xmlns:p14="http://schemas.microsoft.com/office/powerpoint/2010/main" val="319105274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ea typeface="Osaka" pitchFamily="64" charset="-128"/>
              </a:defRPr>
            </a:lvl1pPr>
            <a:lvl2pPr marL="742950" indent="-285750">
              <a:defRPr>
                <a:solidFill>
                  <a:schemeClr val="tx1"/>
                </a:solidFill>
                <a:latin typeface="Tahoma" panose="020B0604030504040204" pitchFamily="34" charset="0"/>
                <a:ea typeface="Osaka" pitchFamily="64" charset="-128"/>
              </a:defRPr>
            </a:lvl2pPr>
            <a:lvl3pPr marL="1143000" indent="-228600">
              <a:defRPr>
                <a:solidFill>
                  <a:schemeClr val="tx1"/>
                </a:solidFill>
                <a:latin typeface="Tahoma" panose="020B0604030504040204" pitchFamily="34" charset="0"/>
                <a:ea typeface="Osaka" pitchFamily="64" charset="-128"/>
              </a:defRPr>
            </a:lvl3pPr>
            <a:lvl4pPr marL="1600200" indent="-228600">
              <a:defRPr>
                <a:solidFill>
                  <a:schemeClr val="tx1"/>
                </a:solidFill>
                <a:latin typeface="Tahoma" panose="020B0604030504040204" pitchFamily="34" charset="0"/>
                <a:ea typeface="Osaka" pitchFamily="64" charset="-128"/>
              </a:defRPr>
            </a:lvl4pPr>
            <a:lvl5pPr marL="2057400" indent="-228600">
              <a:defRPr>
                <a:solidFill>
                  <a:schemeClr val="tx1"/>
                </a:solidFill>
                <a:latin typeface="Tahoma" panose="020B0604030504040204" pitchFamily="34" charset="0"/>
                <a:ea typeface="Osaka" pitchFamily="6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9pPr>
          </a:lstStyle>
          <a:p>
            <a:fld id="{85BEB103-8F6B-40BB-A1D5-3FC4BF2FCCC1}" type="slidenum">
              <a:rPr lang="en-US" altLang="en-US" smtClean="0">
                <a:latin typeface="Times" panose="02020603050405020304" pitchFamily="18" charset="0"/>
              </a:rPr>
              <a:pPr/>
              <a:t>25</a:t>
            </a:fld>
            <a:endParaRPr lang="en-US" altLang="en-US" dirty="0">
              <a:latin typeface="Times" panose="02020603050405020304" pitchFamily="18" charset="0"/>
            </a:endParaRPr>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Times" panose="02020603050405020304" pitchFamily="18" charset="0"/>
            </a:endParaRPr>
          </a:p>
        </p:txBody>
      </p:sp>
    </p:spTree>
    <p:extLst>
      <p:ext uri="{BB962C8B-B14F-4D97-AF65-F5344CB8AC3E}">
        <p14:creationId xmlns:p14="http://schemas.microsoft.com/office/powerpoint/2010/main" val="126917972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ea typeface="Osaka" pitchFamily="64" charset="-128"/>
              </a:defRPr>
            </a:lvl1pPr>
            <a:lvl2pPr marL="742950" indent="-285750">
              <a:defRPr>
                <a:solidFill>
                  <a:schemeClr val="tx1"/>
                </a:solidFill>
                <a:latin typeface="Tahoma" panose="020B0604030504040204" pitchFamily="34" charset="0"/>
                <a:ea typeface="Osaka" pitchFamily="64" charset="-128"/>
              </a:defRPr>
            </a:lvl2pPr>
            <a:lvl3pPr marL="1143000" indent="-228600">
              <a:defRPr>
                <a:solidFill>
                  <a:schemeClr val="tx1"/>
                </a:solidFill>
                <a:latin typeface="Tahoma" panose="020B0604030504040204" pitchFamily="34" charset="0"/>
                <a:ea typeface="Osaka" pitchFamily="64" charset="-128"/>
              </a:defRPr>
            </a:lvl3pPr>
            <a:lvl4pPr marL="1600200" indent="-228600">
              <a:defRPr>
                <a:solidFill>
                  <a:schemeClr val="tx1"/>
                </a:solidFill>
                <a:latin typeface="Tahoma" panose="020B0604030504040204" pitchFamily="34" charset="0"/>
                <a:ea typeface="Osaka" pitchFamily="64" charset="-128"/>
              </a:defRPr>
            </a:lvl4pPr>
            <a:lvl5pPr marL="2057400" indent="-228600">
              <a:defRPr>
                <a:solidFill>
                  <a:schemeClr val="tx1"/>
                </a:solidFill>
                <a:latin typeface="Tahoma" panose="020B0604030504040204" pitchFamily="34" charset="0"/>
                <a:ea typeface="Osaka" pitchFamily="6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9pPr>
          </a:lstStyle>
          <a:p>
            <a:fld id="{85BEB103-8F6B-40BB-A1D5-3FC4BF2FCCC1}" type="slidenum">
              <a:rPr lang="en-US" altLang="en-US" smtClean="0">
                <a:latin typeface="Times" panose="02020603050405020304" pitchFamily="18" charset="0"/>
              </a:rPr>
              <a:pPr/>
              <a:t>26</a:t>
            </a:fld>
            <a:endParaRPr lang="en-US" altLang="en-US" dirty="0">
              <a:latin typeface="Times" panose="02020603050405020304" pitchFamily="18" charset="0"/>
            </a:endParaRPr>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Times" panose="02020603050405020304" pitchFamily="18" charset="0"/>
            </a:endParaRPr>
          </a:p>
        </p:txBody>
      </p:sp>
    </p:spTree>
    <p:extLst>
      <p:ext uri="{BB962C8B-B14F-4D97-AF65-F5344CB8AC3E}">
        <p14:creationId xmlns:p14="http://schemas.microsoft.com/office/powerpoint/2010/main" val="89050114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ea typeface="Osaka" pitchFamily="64" charset="-128"/>
              </a:defRPr>
            </a:lvl1pPr>
            <a:lvl2pPr marL="742950" indent="-285750">
              <a:defRPr>
                <a:solidFill>
                  <a:schemeClr val="tx1"/>
                </a:solidFill>
                <a:latin typeface="Tahoma" panose="020B0604030504040204" pitchFamily="34" charset="0"/>
                <a:ea typeface="Osaka" pitchFamily="64" charset="-128"/>
              </a:defRPr>
            </a:lvl2pPr>
            <a:lvl3pPr marL="1143000" indent="-228600">
              <a:defRPr>
                <a:solidFill>
                  <a:schemeClr val="tx1"/>
                </a:solidFill>
                <a:latin typeface="Tahoma" panose="020B0604030504040204" pitchFamily="34" charset="0"/>
                <a:ea typeface="Osaka" pitchFamily="64" charset="-128"/>
              </a:defRPr>
            </a:lvl3pPr>
            <a:lvl4pPr marL="1600200" indent="-228600">
              <a:defRPr>
                <a:solidFill>
                  <a:schemeClr val="tx1"/>
                </a:solidFill>
                <a:latin typeface="Tahoma" panose="020B0604030504040204" pitchFamily="34" charset="0"/>
                <a:ea typeface="Osaka" pitchFamily="64" charset="-128"/>
              </a:defRPr>
            </a:lvl4pPr>
            <a:lvl5pPr marL="2057400" indent="-228600">
              <a:defRPr>
                <a:solidFill>
                  <a:schemeClr val="tx1"/>
                </a:solidFill>
                <a:latin typeface="Tahoma" panose="020B0604030504040204" pitchFamily="34" charset="0"/>
                <a:ea typeface="Osaka" pitchFamily="6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9pPr>
          </a:lstStyle>
          <a:p>
            <a:fld id="{54937C72-7757-4BAF-BFEC-159E63288EB8}" type="slidenum">
              <a:rPr lang="en-US" altLang="en-US" smtClean="0">
                <a:latin typeface="Times" panose="02020603050405020304" pitchFamily="18" charset="0"/>
              </a:rPr>
              <a:pPr/>
              <a:t>27</a:t>
            </a:fld>
            <a:endParaRPr lang="en-US" altLang="en-US" dirty="0">
              <a:latin typeface="Times" panose="02020603050405020304" pitchFamily="18" charset="0"/>
            </a:endParaRPr>
          </a:p>
        </p:txBody>
      </p:sp>
      <p:sp>
        <p:nvSpPr>
          <p:cNvPr id="125955" name="Rectangle 2"/>
          <p:cNvSpPr>
            <a:spLocks noGrp="1" noRot="1" noChangeAspect="1" noChangeArrowheads="1" noTextEdit="1"/>
          </p:cNvSpPr>
          <p:nvPr>
            <p:ph type="sldImg"/>
          </p:nvPr>
        </p:nvSpPr>
        <p:spPr>
          <a:xfrm>
            <a:off x="1144588" y="576263"/>
            <a:ext cx="4583112" cy="3436937"/>
          </a:xfrm>
          <a:ln/>
        </p:spPr>
      </p:sp>
      <p:sp>
        <p:nvSpPr>
          <p:cNvPr id="125956" name="Rectangle 3"/>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Times" panose="02020603050405020304" pitchFamily="18" charset="0"/>
            </a:endParaRPr>
          </a:p>
        </p:txBody>
      </p:sp>
    </p:spTree>
    <p:extLst>
      <p:ext uri="{BB962C8B-B14F-4D97-AF65-F5344CB8AC3E}">
        <p14:creationId xmlns:p14="http://schemas.microsoft.com/office/powerpoint/2010/main" val="153172160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ea typeface="Osaka" pitchFamily="64" charset="-128"/>
              </a:defRPr>
            </a:lvl1pPr>
            <a:lvl2pPr marL="742950" indent="-285750">
              <a:defRPr>
                <a:solidFill>
                  <a:schemeClr val="tx1"/>
                </a:solidFill>
                <a:latin typeface="Tahoma" panose="020B0604030504040204" pitchFamily="34" charset="0"/>
                <a:ea typeface="Osaka" pitchFamily="64" charset="-128"/>
              </a:defRPr>
            </a:lvl2pPr>
            <a:lvl3pPr marL="1143000" indent="-228600">
              <a:defRPr>
                <a:solidFill>
                  <a:schemeClr val="tx1"/>
                </a:solidFill>
                <a:latin typeface="Tahoma" panose="020B0604030504040204" pitchFamily="34" charset="0"/>
                <a:ea typeface="Osaka" pitchFamily="64" charset="-128"/>
              </a:defRPr>
            </a:lvl3pPr>
            <a:lvl4pPr marL="1600200" indent="-228600">
              <a:defRPr>
                <a:solidFill>
                  <a:schemeClr val="tx1"/>
                </a:solidFill>
                <a:latin typeface="Tahoma" panose="020B0604030504040204" pitchFamily="34" charset="0"/>
                <a:ea typeface="Osaka" pitchFamily="64" charset="-128"/>
              </a:defRPr>
            </a:lvl4pPr>
            <a:lvl5pPr marL="2057400" indent="-228600">
              <a:defRPr>
                <a:solidFill>
                  <a:schemeClr val="tx1"/>
                </a:solidFill>
                <a:latin typeface="Tahoma" panose="020B0604030504040204" pitchFamily="34" charset="0"/>
                <a:ea typeface="Osaka" pitchFamily="6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9pPr>
          </a:lstStyle>
          <a:p>
            <a:fld id="{54937C72-7757-4BAF-BFEC-159E63288EB8}" type="slidenum">
              <a:rPr lang="en-US" altLang="en-US" smtClean="0">
                <a:latin typeface="Times" panose="02020603050405020304" pitchFamily="18" charset="0"/>
              </a:rPr>
              <a:pPr/>
              <a:t>28</a:t>
            </a:fld>
            <a:endParaRPr lang="en-US" altLang="en-US" dirty="0">
              <a:latin typeface="Times" panose="02020603050405020304" pitchFamily="18" charset="0"/>
            </a:endParaRPr>
          </a:p>
        </p:txBody>
      </p:sp>
      <p:sp>
        <p:nvSpPr>
          <p:cNvPr id="125955" name="Rectangle 2"/>
          <p:cNvSpPr>
            <a:spLocks noGrp="1" noRot="1" noChangeAspect="1" noChangeArrowheads="1" noTextEdit="1"/>
          </p:cNvSpPr>
          <p:nvPr>
            <p:ph type="sldImg"/>
          </p:nvPr>
        </p:nvSpPr>
        <p:spPr>
          <a:xfrm>
            <a:off x="1144588" y="576263"/>
            <a:ext cx="4583112" cy="3436937"/>
          </a:xfrm>
          <a:ln/>
        </p:spPr>
      </p:sp>
      <p:sp>
        <p:nvSpPr>
          <p:cNvPr id="125956" name="Rectangle 3"/>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Times" panose="02020603050405020304" pitchFamily="18" charset="0"/>
            </a:endParaRPr>
          </a:p>
        </p:txBody>
      </p:sp>
    </p:spTree>
    <p:extLst>
      <p:ext uri="{BB962C8B-B14F-4D97-AF65-F5344CB8AC3E}">
        <p14:creationId xmlns:p14="http://schemas.microsoft.com/office/powerpoint/2010/main" val="364237439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ea typeface="Osaka" pitchFamily="64" charset="-128"/>
              </a:defRPr>
            </a:lvl1pPr>
            <a:lvl2pPr marL="742950" indent="-285750">
              <a:defRPr>
                <a:solidFill>
                  <a:schemeClr val="tx1"/>
                </a:solidFill>
                <a:latin typeface="Tahoma" panose="020B0604030504040204" pitchFamily="34" charset="0"/>
                <a:ea typeface="Osaka" pitchFamily="64" charset="-128"/>
              </a:defRPr>
            </a:lvl2pPr>
            <a:lvl3pPr marL="1143000" indent="-228600">
              <a:defRPr>
                <a:solidFill>
                  <a:schemeClr val="tx1"/>
                </a:solidFill>
                <a:latin typeface="Tahoma" panose="020B0604030504040204" pitchFamily="34" charset="0"/>
                <a:ea typeface="Osaka" pitchFamily="64" charset="-128"/>
              </a:defRPr>
            </a:lvl3pPr>
            <a:lvl4pPr marL="1600200" indent="-228600">
              <a:defRPr>
                <a:solidFill>
                  <a:schemeClr val="tx1"/>
                </a:solidFill>
                <a:latin typeface="Tahoma" panose="020B0604030504040204" pitchFamily="34" charset="0"/>
                <a:ea typeface="Osaka" pitchFamily="64" charset="-128"/>
              </a:defRPr>
            </a:lvl4pPr>
            <a:lvl5pPr marL="2057400" indent="-228600">
              <a:defRPr>
                <a:solidFill>
                  <a:schemeClr val="tx1"/>
                </a:solidFill>
                <a:latin typeface="Tahoma" panose="020B0604030504040204" pitchFamily="34" charset="0"/>
                <a:ea typeface="Osaka" pitchFamily="6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9pPr>
          </a:lstStyle>
          <a:p>
            <a:fld id="{54937C72-7757-4BAF-BFEC-159E63288EB8}" type="slidenum">
              <a:rPr lang="en-US" altLang="en-US" smtClean="0">
                <a:latin typeface="Times" panose="02020603050405020304" pitchFamily="18" charset="0"/>
              </a:rPr>
              <a:pPr/>
              <a:t>29</a:t>
            </a:fld>
            <a:endParaRPr lang="en-US" altLang="en-US" dirty="0">
              <a:latin typeface="Times" panose="02020603050405020304" pitchFamily="18" charset="0"/>
            </a:endParaRPr>
          </a:p>
        </p:txBody>
      </p:sp>
      <p:sp>
        <p:nvSpPr>
          <p:cNvPr id="125955" name="Rectangle 2"/>
          <p:cNvSpPr>
            <a:spLocks noGrp="1" noRot="1" noChangeAspect="1" noChangeArrowheads="1" noTextEdit="1"/>
          </p:cNvSpPr>
          <p:nvPr>
            <p:ph type="sldImg"/>
          </p:nvPr>
        </p:nvSpPr>
        <p:spPr>
          <a:xfrm>
            <a:off x="1144588" y="576263"/>
            <a:ext cx="4583112" cy="3436937"/>
          </a:xfrm>
          <a:ln/>
        </p:spPr>
      </p:sp>
      <p:sp>
        <p:nvSpPr>
          <p:cNvPr id="125956" name="Rectangle 3"/>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Times" panose="02020603050405020304" pitchFamily="18" charset="0"/>
            </a:endParaRPr>
          </a:p>
        </p:txBody>
      </p:sp>
    </p:spTree>
    <p:extLst>
      <p:ext uri="{BB962C8B-B14F-4D97-AF65-F5344CB8AC3E}">
        <p14:creationId xmlns:p14="http://schemas.microsoft.com/office/powerpoint/2010/main" val="26500810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ea typeface="Osaka" pitchFamily="64" charset="-128"/>
              </a:defRPr>
            </a:lvl1pPr>
            <a:lvl2pPr marL="784225" indent="-301625">
              <a:defRPr>
                <a:solidFill>
                  <a:schemeClr val="tx1"/>
                </a:solidFill>
                <a:latin typeface="Tahoma" panose="020B0604030504040204" pitchFamily="34" charset="0"/>
                <a:ea typeface="Osaka" pitchFamily="64" charset="-128"/>
              </a:defRPr>
            </a:lvl2pPr>
            <a:lvl3pPr marL="1208088" indent="-241300">
              <a:defRPr>
                <a:solidFill>
                  <a:schemeClr val="tx1"/>
                </a:solidFill>
                <a:latin typeface="Tahoma" panose="020B0604030504040204" pitchFamily="34" charset="0"/>
                <a:ea typeface="Osaka" pitchFamily="64" charset="-128"/>
              </a:defRPr>
            </a:lvl3pPr>
            <a:lvl4pPr marL="1690688" indent="-241300">
              <a:defRPr>
                <a:solidFill>
                  <a:schemeClr val="tx1"/>
                </a:solidFill>
                <a:latin typeface="Tahoma" panose="020B0604030504040204" pitchFamily="34" charset="0"/>
                <a:ea typeface="Osaka" pitchFamily="64" charset="-128"/>
              </a:defRPr>
            </a:lvl4pPr>
            <a:lvl5pPr marL="2174875" indent="-241300">
              <a:defRPr>
                <a:solidFill>
                  <a:schemeClr val="tx1"/>
                </a:solidFill>
                <a:latin typeface="Tahoma" panose="020B0604030504040204" pitchFamily="34" charset="0"/>
                <a:ea typeface="Osaka" pitchFamily="64" charset="-128"/>
              </a:defRPr>
            </a:lvl5pPr>
            <a:lvl6pPr marL="2632075" indent="-241300" eaLnBrk="0" fontAlgn="base" hangingPunct="0">
              <a:spcBef>
                <a:spcPct val="0"/>
              </a:spcBef>
              <a:spcAft>
                <a:spcPct val="0"/>
              </a:spcAft>
              <a:defRPr>
                <a:solidFill>
                  <a:schemeClr val="tx1"/>
                </a:solidFill>
                <a:latin typeface="Tahoma" panose="020B0604030504040204" pitchFamily="34" charset="0"/>
                <a:ea typeface="Osaka" pitchFamily="64" charset="-128"/>
              </a:defRPr>
            </a:lvl6pPr>
            <a:lvl7pPr marL="3089275" indent="-241300" eaLnBrk="0" fontAlgn="base" hangingPunct="0">
              <a:spcBef>
                <a:spcPct val="0"/>
              </a:spcBef>
              <a:spcAft>
                <a:spcPct val="0"/>
              </a:spcAft>
              <a:defRPr>
                <a:solidFill>
                  <a:schemeClr val="tx1"/>
                </a:solidFill>
                <a:latin typeface="Tahoma" panose="020B0604030504040204" pitchFamily="34" charset="0"/>
                <a:ea typeface="Osaka" pitchFamily="64" charset="-128"/>
              </a:defRPr>
            </a:lvl7pPr>
            <a:lvl8pPr marL="3546475" indent="-241300" eaLnBrk="0" fontAlgn="base" hangingPunct="0">
              <a:spcBef>
                <a:spcPct val="0"/>
              </a:spcBef>
              <a:spcAft>
                <a:spcPct val="0"/>
              </a:spcAft>
              <a:defRPr>
                <a:solidFill>
                  <a:schemeClr val="tx1"/>
                </a:solidFill>
                <a:latin typeface="Tahoma" panose="020B0604030504040204" pitchFamily="34" charset="0"/>
                <a:ea typeface="Osaka" pitchFamily="64" charset="-128"/>
              </a:defRPr>
            </a:lvl8pPr>
            <a:lvl9pPr marL="4003675" indent="-241300" eaLnBrk="0" fontAlgn="base" hangingPunct="0">
              <a:spcBef>
                <a:spcPct val="0"/>
              </a:spcBef>
              <a:spcAft>
                <a:spcPct val="0"/>
              </a:spcAft>
              <a:defRPr>
                <a:solidFill>
                  <a:schemeClr val="tx1"/>
                </a:solidFill>
                <a:latin typeface="Tahoma" panose="020B0604030504040204" pitchFamily="34" charset="0"/>
                <a:ea typeface="Osaka" pitchFamily="64" charset="-128"/>
              </a:defRPr>
            </a:lvl9pPr>
          </a:lstStyle>
          <a:p>
            <a:fld id="{64AFED34-0BCF-4208-AC94-3CF95BBFCA9D}" type="slidenum">
              <a:rPr lang="en-US" altLang="en-US">
                <a:latin typeface="Times" panose="02020603050405020304" pitchFamily="18" charset="0"/>
              </a:rPr>
              <a:pPr/>
              <a:t>3</a:t>
            </a:fld>
            <a:endParaRPr lang="en-US" altLang="en-US" dirty="0">
              <a:latin typeface="Times" panose="02020603050405020304" pitchFamily="18" charset="0"/>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Times" panose="02020603050405020304" pitchFamily="18" charset="0"/>
            </a:endParaRPr>
          </a:p>
        </p:txBody>
      </p:sp>
    </p:spTree>
    <p:extLst>
      <p:ext uri="{BB962C8B-B14F-4D97-AF65-F5344CB8AC3E}">
        <p14:creationId xmlns:p14="http://schemas.microsoft.com/office/powerpoint/2010/main" val="362871043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ea typeface="Osaka" pitchFamily="64" charset="-128"/>
              </a:defRPr>
            </a:lvl1pPr>
            <a:lvl2pPr marL="742950" indent="-285750">
              <a:defRPr>
                <a:solidFill>
                  <a:schemeClr val="tx1"/>
                </a:solidFill>
                <a:latin typeface="Tahoma" panose="020B0604030504040204" pitchFamily="34" charset="0"/>
                <a:ea typeface="Osaka" pitchFamily="64" charset="-128"/>
              </a:defRPr>
            </a:lvl2pPr>
            <a:lvl3pPr marL="1143000" indent="-228600">
              <a:defRPr>
                <a:solidFill>
                  <a:schemeClr val="tx1"/>
                </a:solidFill>
                <a:latin typeface="Tahoma" panose="020B0604030504040204" pitchFamily="34" charset="0"/>
                <a:ea typeface="Osaka" pitchFamily="64" charset="-128"/>
              </a:defRPr>
            </a:lvl3pPr>
            <a:lvl4pPr marL="1600200" indent="-228600">
              <a:defRPr>
                <a:solidFill>
                  <a:schemeClr val="tx1"/>
                </a:solidFill>
                <a:latin typeface="Tahoma" panose="020B0604030504040204" pitchFamily="34" charset="0"/>
                <a:ea typeface="Osaka" pitchFamily="64" charset="-128"/>
              </a:defRPr>
            </a:lvl4pPr>
            <a:lvl5pPr marL="2057400" indent="-228600">
              <a:defRPr>
                <a:solidFill>
                  <a:schemeClr val="tx1"/>
                </a:solidFill>
                <a:latin typeface="Tahoma" panose="020B0604030504040204" pitchFamily="34" charset="0"/>
                <a:ea typeface="Osaka" pitchFamily="6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9pPr>
          </a:lstStyle>
          <a:p>
            <a:fld id="{54937C72-7757-4BAF-BFEC-159E63288EB8}" type="slidenum">
              <a:rPr lang="en-US" altLang="en-US" smtClean="0">
                <a:latin typeface="Times" panose="02020603050405020304" pitchFamily="18" charset="0"/>
              </a:rPr>
              <a:pPr/>
              <a:t>30</a:t>
            </a:fld>
            <a:endParaRPr lang="en-US" altLang="en-US" dirty="0">
              <a:latin typeface="Times" panose="02020603050405020304" pitchFamily="18" charset="0"/>
            </a:endParaRPr>
          </a:p>
        </p:txBody>
      </p:sp>
      <p:sp>
        <p:nvSpPr>
          <p:cNvPr id="125955" name="Rectangle 2"/>
          <p:cNvSpPr>
            <a:spLocks noGrp="1" noRot="1" noChangeAspect="1" noChangeArrowheads="1" noTextEdit="1"/>
          </p:cNvSpPr>
          <p:nvPr>
            <p:ph type="sldImg"/>
          </p:nvPr>
        </p:nvSpPr>
        <p:spPr>
          <a:xfrm>
            <a:off x="1144588" y="576263"/>
            <a:ext cx="4583112" cy="3436937"/>
          </a:xfrm>
          <a:ln/>
        </p:spPr>
      </p:sp>
      <p:sp>
        <p:nvSpPr>
          <p:cNvPr id="125956" name="Rectangle 3"/>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Times" panose="02020603050405020304" pitchFamily="18" charset="0"/>
            </a:endParaRPr>
          </a:p>
        </p:txBody>
      </p:sp>
    </p:spTree>
    <p:extLst>
      <p:ext uri="{BB962C8B-B14F-4D97-AF65-F5344CB8AC3E}">
        <p14:creationId xmlns:p14="http://schemas.microsoft.com/office/powerpoint/2010/main" val="35908753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ea typeface="Osaka" pitchFamily="64" charset="-128"/>
              </a:defRPr>
            </a:lvl1pPr>
            <a:lvl2pPr marL="742950" indent="-285750">
              <a:defRPr>
                <a:solidFill>
                  <a:schemeClr val="tx1"/>
                </a:solidFill>
                <a:latin typeface="Tahoma" panose="020B0604030504040204" pitchFamily="34" charset="0"/>
                <a:ea typeface="Osaka" pitchFamily="64" charset="-128"/>
              </a:defRPr>
            </a:lvl2pPr>
            <a:lvl3pPr marL="1143000" indent="-228600">
              <a:defRPr>
                <a:solidFill>
                  <a:schemeClr val="tx1"/>
                </a:solidFill>
                <a:latin typeface="Tahoma" panose="020B0604030504040204" pitchFamily="34" charset="0"/>
                <a:ea typeface="Osaka" pitchFamily="64" charset="-128"/>
              </a:defRPr>
            </a:lvl3pPr>
            <a:lvl4pPr marL="1600200" indent="-228600">
              <a:defRPr>
                <a:solidFill>
                  <a:schemeClr val="tx1"/>
                </a:solidFill>
                <a:latin typeface="Tahoma" panose="020B0604030504040204" pitchFamily="34" charset="0"/>
                <a:ea typeface="Osaka" pitchFamily="64" charset="-128"/>
              </a:defRPr>
            </a:lvl4pPr>
            <a:lvl5pPr marL="2057400" indent="-228600">
              <a:defRPr>
                <a:solidFill>
                  <a:schemeClr val="tx1"/>
                </a:solidFill>
                <a:latin typeface="Tahoma" panose="020B0604030504040204" pitchFamily="34" charset="0"/>
                <a:ea typeface="Osaka" pitchFamily="6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9pPr>
          </a:lstStyle>
          <a:p>
            <a:fld id="{85BEB103-8F6B-40BB-A1D5-3FC4BF2FCCC1}" type="slidenum">
              <a:rPr lang="en-US" altLang="en-US" smtClean="0">
                <a:latin typeface="Times" panose="02020603050405020304" pitchFamily="18" charset="0"/>
              </a:rPr>
              <a:pPr/>
              <a:t>4</a:t>
            </a:fld>
            <a:endParaRPr lang="en-US" altLang="en-US" dirty="0">
              <a:latin typeface="Times" panose="02020603050405020304" pitchFamily="18" charset="0"/>
            </a:endParaRPr>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Times" panose="02020603050405020304" pitchFamily="18" charset="0"/>
            </a:endParaRPr>
          </a:p>
        </p:txBody>
      </p:sp>
    </p:spTree>
    <p:extLst>
      <p:ext uri="{BB962C8B-B14F-4D97-AF65-F5344CB8AC3E}">
        <p14:creationId xmlns:p14="http://schemas.microsoft.com/office/powerpoint/2010/main" val="15924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ea typeface="Osaka" pitchFamily="64" charset="-128"/>
              </a:defRPr>
            </a:lvl1pPr>
            <a:lvl2pPr marL="742950" indent="-285750">
              <a:defRPr>
                <a:solidFill>
                  <a:schemeClr val="tx1"/>
                </a:solidFill>
                <a:latin typeface="Tahoma" panose="020B0604030504040204" pitchFamily="34" charset="0"/>
                <a:ea typeface="Osaka" pitchFamily="64" charset="-128"/>
              </a:defRPr>
            </a:lvl2pPr>
            <a:lvl3pPr marL="1143000" indent="-228600">
              <a:defRPr>
                <a:solidFill>
                  <a:schemeClr val="tx1"/>
                </a:solidFill>
                <a:latin typeface="Tahoma" panose="020B0604030504040204" pitchFamily="34" charset="0"/>
                <a:ea typeface="Osaka" pitchFamily="64" charset="-128"/>
              </a:defRPr>
            </a:lvl3pPr>
            <a:lvl4pPr marL="1600200" indent="-228600">
              <a:defRPr>
                <a:solidFill>
                  <a:schemeClr val="tx1"/>
                </a:solidFill>
                <a:latin typeface="Tahoma" panose="020B0604030504040204" pitchFamily="34" charset="0"/>
                <a:ea typeface="Osaka" pitchFamily="64" charset="-128"/>
              </a:defRPr>
            </a:lvl4pPr>
            <a:lvl5pPr marL="2057400" indent="-228600">
              <a:defRPr>
                <a:solidFill>
                  <a:schemeClr val="tx1"/>
                </a:solidFill>
                <a:latin typeface="Tahoma" panose="020B0604030504040204" pitchFamily="34" charset="0"/>
                <a:ea typeface="Osaka" pitchFamily="6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9pPr>
          </a:lstStyle>
          <a:p>
            <a:fld id="{85BEB103-8F6B-40BB-A1D5-3FC4BF2FCCC1}" type="slidenum">
              <a:rPr lang="en-US" altLang="en-US" smtClean="0">
                <a:latin typeface="Times" panose="02020603050405020304" pitchFamily="18" charset="0"/>
              </a:rPr>
              <a:pPr/>
              <a:t>5</a:t>
            </a:fld>
            <a:endParaRPr lang="en-US" altLang="en-US" dirty="0">
              <a:latin typeface="Times" panose="02020603050405020304" pitchFamily="18" charset="0"/>
            </a:endParaRPr>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Times" panose="02020603050405020304" pitchFamily="18" charset="0"/>
            </a:endParaRPr>
          </a:p>
        </p:txBody>
      </p:sp>
    </p:spTree>
    <p:extLst>
      <p:ext uri="{BB962C8B-B14F-4D97-AF65-F5344CB8AC3E}">
        <p14:creationId xmlns:p14="http://schemas.microsoft.com/office/powerpoint/2010/main" val="21944200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ea typeface="Osaka" pitchFamily="64" charset="-128"/>
              </a:defRPr>
            </a:lvl1pPr>
            <a:lvl2pPr marL="742950" indent="-285750">
              <a:defRPr>
                <a:solidFill>
                  <a:schemeClr val="tx1"/>
                </a:solidFill>
                <a:latin typeface="Tahoma" panose="020B0604030504040204" pitchFamily="34" charset="0"/>
                <a:ea typeface="Osaka" pitchFamily="64" charset="-128"/>
              </a:defRPr>
            </a:lvl2pPr>
            <a:lvl3pPr marL="1143000" indent="-228600">
              <a:defRPr>
                <a:solidFill>
                  <a:schemeClr val="tx1"/>
                </a:solidFill>
                <a:latin typeface="Tahoma" panose="020B0604030504040204" pitchFamily="34" charset="0"/>
                <a:ea typeface="Osaka" pitchFamily="64" charset="-128"/>
              </a:defRPr>
            </a:lvl3pPr>
            <a:lvl4pPr marL="1600200" indent="-228600">
              <a:defRPr>
                <a:solidFill>
                  <a:schemeClr val="tx1"/>
                </a:solidFill>
                <a:latin typeface="Tahoma" panose="020B0604030504040204" pitchFamily="34" charset="0"/>
                <a:ea typeface="Osaka" pitchFamily="64" charset="-128"/>
              </a:defRPr>
            </a:lvl4pPr>
            <a:lvl5pPr marL="2057400" indent="-228600">
              <a:defRPr>
                <a:solidFill>
                  <a:schemeClr val="tx1"/>
                </a:solidFill>
                <a:latin typeface="Tahoma" panose="020B0604030504040204" pitchFamily="34" charset="0"/>
                <a:ea typeface="Osaka" pitchFamily="6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9pPr>
          </a:lstStyle>
          <a:p>
            <a:fld id="{1BAA19C8-E62B-49D7-A80C-CB515280A503}" type="slidenum">
              <a:rPr lang="en-US" altLang="en-US" smtClean="0">
                <a:latin typeface="Times" panose="02020603050405020304" pitchFamily="18" charset="0"/>
              </a:rPr>
              <a:pPr/>
              <a:t>6</a:t>
            </a:fld>
            <a:endParaRPr lang="en-US" altLang="en-US" dirty="0">
              <a:latin typeface="Times" panose="02020603050405020304" pitchFamily="18" charset="0"/>
            </a:endParaRPr>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Times" panose="02020603050405020304" pitchFamily="18" charset="0"/>
            </a:endParaRPr>
          </a:p>
        </p:txBody>
      </p:sp>
    </p:spTree>
    <p:extLst>
      <p:ext uri="{BB962C8B-B14F-4D97-AF65-F5344CB8AC3E}">
        <p14:creationId xmlns:p14="http://schemas.microsoft.com/office/powerpoint/2010/main" val="6543161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ea typeface="Osaka" pitchFamily="64" charset="-128"/>
              </a:defRPr>
            </a:lvl1pPr>
            <a:lvl2pPr marL="742950" indent="-285750">
              <a:defRPr>
                <a:solidFill>
                  <a:schemeClr val="tx1"/>
                </a:solidFill>
                <a:latin typeface="Tahoma" panose="020B0604030504040204" pitchFamily="34" charset="0"/>
                <a:ea typeface="Osaka" pitchFamily="64" charset="-128"/>
              </a:defRPr>
            </a:lvl2pPr>
            <a:lvl3pPr marL="1143000" indent="-228600">
              <a:defRPr>
                <a:solidFill>
                  <a:schemeClr val="tx1"/>
                </a:solidFill>
                <a:latin typeface="Tahoma" panose="020B0604030504040204" pitchFamily="34" charset="0"/>
                <a:ea typeface="Osaka" pitchFamily="64" charset="-128"/>
              </a:defRPr>
            </a:lvl3pPr>
            <a:lvl4pPr marL="1600200" indent="-228600">
              <a:defRPr>
                <a:solidFill>
                  <a:schemeClr val="tx1"/>
                </a:solidFill>
                <a:latin typeface="Tahoma" panose="020B0604030504040204" pitchFamily="34" charset="0"/>
                <a:ea typeface="Osaka" pitchFamily="64" charset="-128"/>
              </a:defRPr>
            </a:lvl4pPr>
            <a:lvl5pPr marL="2057400" indent="-228600">
              <a:defRPr>
                <a:solidFill>
                  <a:schemeClr val="tx1"/>
                </a:solidFill>
                <a:latin typeface="Tahoma" panose="020B0604030504040204" pitchFamily="34" charset="0"/>
                <a:ea typeface="Osaka" pitchFamily="6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9pPr>
          </a:lstStyle>
          <a:p>
            <a:fld id="{C2E6077D-3732-4C0F-A33D-BFE56FA5548A}" type="slidenum">
              <a:rPr lang="en-US" altLang="en-US" smtClean="0">
                <a:latin typeface="Times" panose="02020603050405020304" pitchFamily="18" charset="0"/>
              </a:rPr>
              <a:pPr/>
              <a:t>7</a:t>
            </a:fld>
            <a:endParaRPr lang="en-US" altLang="en-US" dirty="0">
              <a:latin typeface="Times" panose="02020603050405020304" pitchFamily="18" charset="0"/>
            </a:endParaRPr>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Times" panose="02020603050405020304" pitchFamily="18" charset="0"/>
            </a:endParaRPr>
          </a:p>
        </p:txBody>
      </p:sp>
    </p:spTree>
    <p:extLst>
      <p:ext uri="{BB962C8B-B14F-4D97-AF65-F5344CB8AC3E}">
        <p14:creationId xmlns:p14="http://schemas.microsoft.com/office/powerpoint/2010/main" val="36777332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ea typeface="Osaka" pitchFamily="64" charset="-128"/>
              </a:defRPr>
            </a:lvl1pPr>
            <a:lvl2pPr marL="742950" indent="-285750">
              <a:defRPr>
                <a:solidFill>
                  <a:schemeClr val="tx1"/>
                </a:solidFill>
                <a:latin typeface="Tahoma" panose="020B0604030504040204" pitchFamily="34" charset="0"/>
                <a:ea typeface="Osaka" pitchFamily="64" charset="-128"/>
              </a:defRPr>
            </a:lvl2pPr>
            <a:lvl3pPr marL="1143000" indent="-228600">
              <a:defRPr>
                <a:solidFill>
                  <a:schemeClr val="tx1"/>
                </a:solidFill>
                <a:latin typeface="Tahoma" panose="020B0604030504040204" pitchFamily="34" charset="0"/>
                <a:ea typeface="Osaka" pitchFamily="64" charset="-128"/>
              </a:defRPr>
            </a:lvl3pPr>
            <a:lvl4pPr marL="1600200" indent="-228600">
              <a:defRPr>
                <a:solidFill>
                  <a:schemeClr val="tx1"/>
                </a:solidFill>
                <a:latin typeface="Tahoma" panose="020B0604030504040204" pitchFamily="34" charset="0"/>
                <a:ea typeface="Osaka" pitchFamily="64" charset="-128"/>
              </a:defRPr>
            </a:lvl4pPr>
            <a:lvl5pPr marL="2057400" indent="-228600">
              <a:defRPr>
                <a:solidFill>
                  <a:schemeClr val="tx1"/>
                </a:solidFill>
                <a:latin typeface="Tahoma" panose="020B0604030504040204" pitchFamily="34" charset="0"/>
                <a:ea typeface="Osaka" pitchFamily="6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9pPr>
          </a:lstStyle>
          <a:p>
            <a:fld id="{0E937FA4-05D5-4128-A56B-F40866722E00}" type="slidenum">
              <a:rPr lang="en-US" altLang="en-US" smtClean="0">
                <a:latin typeface="Times" panose="02020603050405020304" pitchFamily="18" charset="0"/>
              </a:rPr>
              <a:pPr/>
              <a:t>8</a:t>
            </a:fld>
            <a:endParaRPr lang="en-US" altLang="en-US" dirty="0">
              <a:latin typeface="Times" panose="02020603050405020304" pitchFamily="18" charset="0"/>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Times" panose="02020603050405020304" pitchFamily="18" charset="0"/>
            </a:endParaRPr>
          </a:p>
        </p:txBody>
      </p:sp>
    </p:spTree>
    <p:extLst>
      <p:ext uri="{BB962C8B-B14F-4D97-AF65-F5344CB8AC3E}">
        <p14:creationId xmlns:p14="http://schemas.microsoft.com/office/powerpoint/2010/main" val="16076977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ea typeface="Osaka" pitchFamily="64" charset="-128"/>
              </a:defRPr>
            </a:lvl1pPr>
            <a:lvl2pPr marL="742950" indent="-285750">
              <a:defRPr>
                <a:solidFill>
                  <a:schemeClr val="tx1"/>
                </a:solidFill>
                <a:latin typeface="Tahoma" panose="020B0604030504040204" pitchFamily="34" charset="0"/>
                <a:ea typeface="Osaka" pitchFamily="64" charset="-128"/>
              </a:defRPr>
            </a:lvl2pPr>
            <a:lvl3pPr marL="1143000" indent="-228600">
              <a:defRPr>
                <a:solidFill>
                  <a:schemeClr val="tx1"/>
                </a:solidFill>
                <a:latin typeface="Tahoma" panose="020B0604030504040204" pitchFamily="34" charset="0"/>
                <a:ea typeface="Osaka" pitchFamily="64" charset="-128"/>
              </a:defRPr>
            </a:lvl3pPr>
            <a:lvl4pPr marL="1600200" indent="-228600">
              <a:defRPr>
                <a:solidFill>
                  <a:schemeClr val="tx1"/>
                </a:solidFill>
                <a:latin typeface="Tahoma" panose="020B0604030504040204" pitchFamily="34" charset="0"/>
                <a:ea typeface="Osaka" pitchFamily="64" charset="-128"/>
              </a:defRPr>
            </a:lvl4pPr>
            <a:lvl5pPr marL="2057400" indent="-228600">
              <a:defRPr>
                <a:solidFill>
                  <a:schemeClr val="tx1"/>
                </a:solidFill>
                <a:latin typeface="Tahoma" panose="020B0604030504040204" pitchFamily="34" charset="0"/>
                <a:ea typeface="Osaka" pitchFamily="64" charset="-128"/>
              </a:defRPr>
            </a:lvl5pPr>
            <a:lvl6pPr marL="25146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6pPr>
            <a:lvl7pPr marL="29718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7pPr>
            <a:lvl8pPr marL="34290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8pPr>
            <a:lvl9pPr marL="3886200" indent="-228600" eaLnBrk="0" fontAlgn="base" hangingPunct="0">
              <a:spcBef>
                <a:spcPct val="0"/>
              </a:spcBef>
              <a:spcAft>
                <a:spcPct val="0"/>
              </a:spcAft>
              <a:defRPr>
                <a:solidFill>
                  <a:schemeClr val="tx1"/>
                </a:solidFill>
                <a:latin typeface="Tahoma" panose="020B0604030504040204" pitchFamily="34" charset="0"/>
                <a:ea typeface="Osaka" pitchFamily="64" charset="-128"/>
              </a:defRPr>
            </a:lvl9pPr>
          </a:lstStyle>
          <a:p>
            <a:fld id="{755FD935-B2FE-43CE-A297-CEFF3D0C60F9}" type="slidenum">
              <a:rPr lang="en-US" altLang="en-US" smtClean="0">
                <a:latin typeface="Times" panose="02020603050405020304" pitchFamily="18" charset="0"/>
              </a:rPr>
              <a:pPr/>
              <a:t>9</a:t>
            </a:fld>
            <a:endParaRPr lang="en-US" altLang="en-US" dirty="0">
              <a:latin typeface="Times" panose="02020603050405020304" pitchFamily="18" charset="0"/>
            </a:endParaRPr>
          </a:p>
        </p:txBody>
      </p:sp>
      <p:sp>
        <p:nvSpPr>
          <p:cNvPr id="33795" name="Rectangle 2"/>
          <p:cNvSpPr>
            <a:spLocks noGrp="1" noRot="1" noChangeAspect="1" noChangeArrowheads="1" noTextEdit="1"/>
          </p:cNvSpPr>
          <p:nvPr>
            <p:ph type="sldImg"/>
          </p:nvPr>
        </p:nvSpPr>
        <p:spPr>
          <a:xfrm>
            <a:off x="1144588" y="576263"/>
            <a:ext cx="4583112" cy="3436937"/>
          </a:xfrm>
          <a:ln/>
        </p:spPr>
      </p:sp>
      <p:sp>
        <p:nvSpPr>
          <p:cNvPr id="33796" name="Rectangle 3"/>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Times" panose="02020603050405020304" pitchFamily="18" charset="0"/>
            </a:endParaRPr>
          </a:p>
        </p:txBody>
      </p:sp>
    </p:spTree>
    <p:extLst>
      <p:ext uri="{BB962C8B-B14F-4D97-AF65-F5344CB8AC3E}">
        <p14:creationId xmlns:p14="http://schemas.microsoft.com/office/powerpoint/2010/main" val="42821714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09954" name="Rectangle 2"/>
          <p:cNvSpPr>
            <a:spLocks noGrp="1" noChangeArrowheads="1"/>
          </p:cNvSpPr>
          <p:nvPr>
            <p:ph type="ctrTitle" sz="quarter"/>
          </p:nvPr>
        </p:nvSpPr>
        <p:spPr>
          <a:xfrm>
            <a:off x="685800" y="1676400"/>
            <a:ext cx="7772400" cy="1828800"/>
          </a:xfrm>
        </p:spPr>
        <p:txBody>
          <a:bodyPr/>
          <a:lstStyle>
            <a:lvl1pPr>
              <a:defRPr/>
            </a:lvl1pPr>
          </a:lstStyle>
          <a:p>
            <a:r>
              <a:rPr lang="en-US"/>
              <a:t>Click to edit Master title style</a:t>
            </a:r>
          </a:p>
        </p:txBody>
      </p:sp>
      <p:sp>
        <p:nvSpPr>
          <p:cNvPr id="509955" name="Rectangle 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14759C67-FF5C-40EE-A910-8D49E092B373}" type="slidenum">
              <a:rPr lang="en-US" altLang="en-US"/>
              <a:pPr>
                <a:defRPr/>
              </a:pPr>
              <a:t>‹#›</a:t>
            </a:fld>
            <a:endParaRPr lang="en-US" altLang="en-US" dirty="0"/>
          </a:p>
        </p:txBody>
      </p:sp>
    </p:spTree>
    <p:extLst>
      <p:ext uri="{BB962C8B-B14F-4D97-AF65-F5344CB8AC3E}">
        <p14:creationId xmlns:p14="http://schemas.microsoft.com/office/powerpoint/2010/main" val="14800541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D4D756D6-4696-4AB2-8336-A164BB4206F6}" type="slidenum">
              <a:rPr lang="en-US" altLang="en-US"/>
              <a:pPr>
                <a:defRPr/>
              </a:pPr>
              <a:t>‹#›</a:t>
            </a:fld>
            <a:endParaRPr lang="en-US" altLang="en-US" dirty="0"/>
          </a:p>
        </p:txBody>
      </p:sp>
    </p:spTree>
    <p:extLst>
      <p:ext uri="{BB962C8B-B14F-4D97-AF65-F5344CB8AC3E}">
        <p14:creationId xmlns:p14="http://schemas.microsoft.com/office/powerpoint/2010/main" val="37071721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81000"/>
            <a:ext cx="2057400" cy="5715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381000"/>
            <a:ext cx="6019800" cy="5715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857534A2-D12E-40A3-9250-22CF00519F48}" type="slidenum">
              <a:rPr lang="en-US" altLang="en-US"/>
              <a:pPr>
                <a:defRPr/>
              </a:pPr>
              <a:t>‹#›</a:t>
            </a:fld>
            <a:endParaRPr lang="en-US" altLang="en-US" dirty="0"/>
          </a:p>
        </p:txBody>
      </p:sp>
    </p:spTree>
    <p:extLst>
      <p:ext uri="{BB962C8B-B14F-4D97-AF65-F5344CB8AC3E}">
        <p14:creationId xmlns:p14="http://schemas.microsoft.com/office/powerpoint/2010/main" val="24357195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371600"/>
          </a:xfrm>
        </p:spPr>
        <p:txBody>
          <a:bodyPr/>
          <a:lstStyle/>
          <a:p>
            <a:r>
              <a:rPr lang="en-US"/>
              <a:t>Click to edit Master title style</a:t>
            </a:r>
          </a:p>
        </p:txBody>
      </p:sp>
      <p:sp>
        <p:nvSpPr>
          <p:cNvPr id="3" name="Table Placeholder 2"/>
          <p:cNvSpPr>
            <a:spLocks noGrp="1"/>
          </p:cNvSpPr>
          <p:nvPr>
            <p:ph type="tbl" idx="1"/>
          </p:nvPr>
        </p:nvSpPr>
        <p:spPr>
          <a:xfrm>
            <a:off x="457200" y="1981200"/>
            <a:ext cx="8229600" cy="4114800"/>
          </a:xfrm>
        </p:spPr>
        <p:txBody>
          <a:bodyPr/>
          <a:lstStyle/>
          <a:p>
            <a:pPr lvl="0"/>
            <a:endParaRPr lang="en-US" noProof="0"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4E364F01-F1F4-4ACF-B4BB-7A58360CAE59}" type="slidenum">
              <a:rPr lang="en-US" altLang="en-US"/>
              <a:pPr>
                <a:defRPr/>
              </a:pPr>
              <a:t>‹#›</a:t>
            </a:fld>
            <a:endParaRPr lang="en-US" altLang="en-US" dirty="0"/>
          </a:p>
        </p:txBody>
      </p:sp>
    </p:spTree>
    <p:extLst>
      <p:ext uri="{BB962C8B-B14F-4D97-AF65-F5344CB8AC3E}">
        <p14:creationId xmlns:p14="http://schemas.microsoft.com/office/powerpoint/2010/main" val="41108802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381000"/>
            <a:ext cx="8229600" cy="5715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0B328E14-F930-406E-8ECE-15110C210952}" type="slidenum">
              <a:rPr lang="en-US" altLang="en-US"/>
              <a:pPr>
                <a:defRPr/>
              </a:pPr>
              <a:t>‹#›</a:t>
            </a:fld>
            <a:endParaRPr lang="en-US" altLang="en-US" dirty="0"/>
          </a:p>
        </p:txBody>
      </p:sp>
    </p:spTree>
    <p:extLst>
      <p:ext uri="{BB962C8B-B14F-4D97-AF65-F5344CB8AC3E}">
        <p14:creationId xmlns:p14="http://schemas.microsoft.com/office/powerpoint/2010/main" val="33668895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371600"/>
          </a:xfrm>
        </p:spPr>
        <p:txBody>
          <a:bodyPr/>
          <a:lstStyle/>
          <a:p>
            <a:r>
              <a:rPr lang="en-US"/>
              <a:t>Click to edit Master title style</a:t>
            </a:r>
          </a:p>
        </p:txBody>
      </p:sp>
      <p:sp>
        <p:nvSpPr>
          <p:cNvPr id="3" name="Text Placeholder 2"/>
          <p:cNvSpPr>
            <a:spLocks noGrp="1"/>
          </p:cNvSpPr>
          <p:nvPr>
            <p:ph type="body" sz="half" idx="1"/>
          </p:nvPr>
        </p:nvSpPr>
        <p:spPr>
          <a:xfrm>
            <a:off x="457200" y="1981200"/>
            <a:ext cx="40386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40386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7C961B95-F3A0-4939-AA26-E22DA9590DC5}" type="slidenum">
              <a:rPr lang="en-US" altLang="en-US"/>
              <a:pPr>
                <a:defRPr/>
              </a:pPr>
              <a:t>‹#›</a:t>
            </a:fld>
            <a:endParaRPr lang="en-US" altLang="en-US" dirty="0"/>
          </a:p>
        </p:txBody>
      </p:sp>
    </p:spTree>
    <p:extLst>
      <p:ext uri="{BB962C8B-B14F-4D97-AF65-F5344CB8AC3E}">
        <p14:creationId xmlns:p14="http://schemas.microsoft.com/office/powerpoint/2010/main" val="29073264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29223823-39A1-4CBA-8225-6CE662CF6839}" type="slidenum">
              <a:rPr lang="en-US" altLang="en-US"/>
              <a:pPr>
                <a:defRPr/>
              </a:pPr>
              <a:t>‹#›</a:t>
            </a:fld>
            <a:endParaRPr lang="en-US" altLang="en-US" dirty="0"/>
          </a:p>
        </p:txBody>
      </p:sp>
    </p:spTree>
    <p:extLst>
      <p:ext uri="{BB962C8B-B14F-4D97-AF65-F5344CB8AC3E}">
        <p14:creationId xmlns:p14="http://schemas.microsoft.com/office/powerpoint/2010/main" val="4154947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60D0E50F-C35E-4383-B7AC-10730B10A750}" type="slidenum">
              <a:rPr lang="en-US" altLang="en-US"/>
              <a:pPr>
                <a:defRPr/>
              </a:pPr>
              <a:t>‹#›</a:t>
            </a:fld>
            <a:endParaRPr lang="en-US" altLang="en-US" dirty="0"/>
          </a:p>
        </p:txBody>
      </p:sp>
    </p:spTree>
    <p:extLst>
      <p:ext uri="{BB962C8B-B14F-4D97-AF65-F5344CB8AC3E}">
        <p14:creationId xmlns:p14="http://schemas.microsoft.com/office/powerpoint/2010/main" val="36596387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E3ED32F3-42CA-4709-970B-4972F37FFE6D}" type="slidenum">
              <a:rPr lang="en-US" altLang="en-US"/>
              <a:pPr>
                <a:defRPr/>
              </a:pPr>
              <a:t>‹#›</a:t>
            </a:fld>
            <a:endParaRPr lang="en-US" altLang="en-US" dirty="0"/>
          </a:p>
        </p:txBody>
      </p:sp>
    </p:spTree>
    <p:extLst>
      <p:ext uri="{BB962C8B-B14F-4D97-AF65-F5344CB8AC3E}">
        <p14:creationId xmlns:p14="http://schemas.microsoft.com/office/powerpoint/2010/main" val="2719933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0396CB81-8960-42A7-9D1E-5067CE22AE30}" type="slidenum">
              <a:rPr lang="en-US" altLang="en-US"/>
              <a:pPr>
                <a:defRPr/>
              </a:pPr>
              <a:t>‹#›</a:t>
            </a:fld>
            <a:endParaRPr lang="en-US" altLang="en-US" dirty="0"/>
          </a:p>
        </p:txBody>
      </p:sp>
    </p:spTree>
    <p:extLst>
      <p:ext uri="{BB962C8B-B14F-4D97-AF65-F5344CB8AC3E}">
        <p14:creationId xmlns:p14="http://schemas.microsoft.com/office/powerpoint/2010/main" val="10206189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5F37E760-11F0-466F-82E7-DD9AE98E5FFB}" type="slidenum">
              <a:rPr lang="en-US" altLang="en-US"/>
              <a:pPr>
                <a:defRPr/>
              </a:pPr>
              <a:t>‹#›</a:t>
            </a:fld>
            <a:endParaRPr lang="en-US" altLang="en-US" dirty="0"/>
          </a:p>
        </p:txBody>
      </p:sp>
    </p:spTree>
    <p:extLst>
      <p:ext uri="{BB962C8B-B14F-4D97-AF65-F5344CB8AC3E}">
        <p14:creationId xmlns:p14="http://schemas.microsoft.com/office/powerpoint/2010/main" val="1791825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30488928-7778-4DA3-860F-0F4AFDB64ABF}" type="slidenum">
              <a:rPr lang="en-US" altLang="en-US"/>
              <a:pPr>
                <a:defRPr/>
              </a:pPr>
              <a:t>‹#›</a:t>
            </a:fld>
            <a:endParaRPr lang="en-US" altLang="en-US" dirty="0"/>
          </a:p>
        </p:txBody>
      </p:sp>
    </p:spTree>
    <p:extLst>
      <p:ext uri="{BB962C8B-B14F-4D97-AF65-F5344CB8AC3E}">
        <p14:creationId xmlns:p14="http://schemas.microsoft.com/office/powerpoint/2010/main" val="2362812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985D8EE8-A8C6-4422-9EC8-1842FDF34301}" type="slidenum">
              <a:rPr lang="en-US" altLang="en-US"/>
              <a:pPr>
                <a:defRPr/>
              </a:pPr>
              <a:t>‹#›</a:t>
            </a:fld>
            <a:endParaRPr lang="en-US" altLang="en-US" dirty="0"/>
          </a:p>
        </p:txBody>
      </p:sp>
    </p:spTree>
    <p:extLst>
      <p:ext uri="{BB962C8B-B14F-4D97-AF65-F5344CB8AC3E}">
        <p14:creationId xmlns:p14="http://schemas.microsoft.com/office/powerpoint/2010/main" val="32570783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59A10D8E-778E-4308-B7B9-0F1E6383DE10}" type="slidenum">
              <a:rPr lang="en-US" altLang="en-US"/>
              <a:pPr>
                <a:defRPr/>
              </a:pPr>
              <a:t>‹#›</a:t>
            </a:fld>
            <a:endParaRPr lang="en-US" altLang="en-US" dirty="0"/>
          </a:p>
        </p:txBody>
      </p:sp>
    </p:spTree>
    <p:extLst>
      <p:ext uri="{BB962C8B-B14F-4D97-AF65-F5344CB8AC3E}">
        <p14:creationId xmlns:p14="http://schemas.microsoft.com/office/powerpoint/2010/main" val="36826299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508930" name="Rectangle 2"/>
          <p:cNvSpPr>
            <a:spLocks noGrp="1" noChangeArrowheads="1"/>
          </p:cNvSpPr>
          <p:nvPr>
            <p:ph type="title"/>
          </p:nvPr>
        </p:nvSpPr>
        <p:spPr bwMode="auto">
          <a:xfrm>
            <a:off x="457200" y="3810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508931" name="Rectangle 3"/>
          <p:cNvSpPr>
            <a:spLocks noGrp="1" noChangeArrowheads="1"/>
          </p:cNvSpPr>
          <p:nvPr>
            <p:ph type="body" idx="1"/>
          </p:nvPr>
        </p:nvSpPr>
        <p:spPr bwMode="auto">
          <a:xfrm>
            <a:off x="457200" y="19812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0893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latin typeface="Arial" pitchFamily="34" charset="0"/>
              </a:defRPr>
            </a:lvl1pPr>
          </a:lstStyle>
          <a:p>
            <a:pPr>
              <a:defRPr/>
            </a:pPr>
            <a:endParaRPr lang="en-US" dirty="0"/>
          </a:p>
        </p:txBody>
      </p:sp>
      <p:sp>
        <p:nvSpPr>
          <p:cNvPr id="50893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latin typeface="Arial" pitchFamily="34" charset="0"/>
              </a:defRPr>
            </a:lvl1pPr>
          </a:lstStyle>
          <a:p>
            <a:pPr>
              <a:defRPr/>
            </a:pPr>
            <a:endParaRPr lang="en-US" dirty="0"/>
          </a:p>
        </p:txBody>
      </p:sp>
      <p:sp>
        <p:nvSpPr>
          <p:cNvPr id="50893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effectLst>
                  <a:outerShdw blurRad="38100" dist="38100" dir="2700000" algn="tl">
                    <a:srgbClr val="000000"/>
                  </a:outerShdw>
                </a:effectLst>
                <a:latin typeface="Arial" panose="020B0604020202020204" pitchFamily="34" charset="0"/>
              </a:defRPr>
            </a:lvl1pPr>
          </a:lstStyle>
          <a:p>
            <a:pPr>
              <a:defRPr/>
            </a:pPr>
            <a:fld id="{CFF2DABF-93F6-4807-ABA9-80F401744FD2}" type="slidenum">
              <a:rPr lang="en-US" altLang="en-US"/>
              <a:pPr>
                <a:defRPr/>
              </a:pPr>
              <a:t>‹#›</a:t>
            </a:fld>
            <a:endParaRPr lang="en-US" altLang="en-US" dirty="0"/>
          </a:p>
        </p:txBody>
      </p:sp>
    </p:spTree>
  </p:cSld>
  <p:clrMap bg1="dk1" tx1="lt1" bg2="dk2" tx2="lt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 id="2147483748" r:id="rId12"/>
    <p:sldLayoutId id="2147483749" r:id="rId13"/>
    <p:sldLayoutId id="2147483750" r:id="rId14"/>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Calibri"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Calibri"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Calibri"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Calibri"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65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65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65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7" Type="http://schemas.openxmlformats.org/officeDocument/2006/relationships/image" Target="../media/image3.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3.bin"/><Relationship Id="rId5" Type="http://schemas.openxmlformats.org/officeDocument/2006/relationships/image" Target="../media/image2.wmf"/><Relationship Id="rId4" Type="http://schemas.openxmlformats.org/officeDocument/2006/relationships/oleObject" Target="../embeddings/oleObject2.bin"/></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4.wmf"/><Relationship Id="rId4" Type="http://schemas.openxmlformats.org/officeDocument/2006/relationships/oleObject" Target="../embeddings/oleObject4.bin"/></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sz="quarter"/>
          </p:nvPr>
        </p:nvSpPr>
        <p:spPr>
          <a:xfrm>
            <a:off x="347663" y="1308100"/>
            <a:ext cx="8462962" cy="2735263"/>
          </a:xfrm>
        </p:spPr>
        <p:txBody>
          <a:bodyPr/>
          <a:lstStyle/>
          <a:p>
            <a:pPr>
              <a:defRPr/>
            </a:pPr>
            <a:r>
              <a:rPr lang="en-US" sz="3600" b="1" dirty="0">
                <a:effectLst>
                  <a:outerShdw blurRad="38100" dist="38100" dir="2700000" algn="tl">
                    <a:srgbClr val="000000">
                      <a:alpha val="43137"/>
                    </a:srgbClr>
                  </a:outerShdw>
                </a:effectLst>
              </a:rPr>
              <a:t>Social Capital Determinants and Labor Market Networks</a:t>
            </a:r>
          </a:p>
        </p:txBody>
      </p:sp>
      <p:sp>
        <p:nvSpPr>
          <p:cNvPr id="4099" name="Rectangle 3"/>
          <p:cNvSpPr>
            <a:spLocks noGrp="1" noChangeArrowheads="1"/>
          </p:cNvSpPr>
          <p:nvPr>
            <p:ph type="subTitle" sz="quarter" idx="1"/>
          </p:nvPr>
        </p:nvSpPr>
        <p:spPr>
          <a:xfrm>
            <a:off x="1354238" y="3429664"/>
            <a:ext cx="6400800" cy="1752600"/>
          </a:xfrm>
        </p:spPr>
        <p:txBody>
          <a:bodyPr/>
          <a:lstStyle/>
          <a:p>
            <a:pPr eaLnBrk="1" hangingPunct="1">
              <a:defRPr/>
            </a:pPr>
            <a:endParaRPr lang="en-US" sz="2800" dirty="0">
              <a:effectLst>
                <a:outerShdw blurRad="38100" dist="38100" dir="2700000" algn="tl">
                  <a:srgbClr val="000000">
                    <a:alpha val="43137"/>
                  </a:srgbClr>
                </a:outerShdw>
              </a:effectLst>
            </a:endParaRPr>
          </a:p>
          <a:p>
            <a:pPr eaLnBrk="1" hangingPunct="1">
              <a:spcBef>
                <a:spcPts val="0"/>
              </a:spcBef>
              <a:defRPr/>
            </a:pPr>
            <a:r>
              <a:rPr lang="en-US" sz="2800" dirty="0">
                <a:effectLst>
                  <a:outerShdw blurRad="38100" dist="38100" dir="2700000" algn="tl">
                    <a:srgbClr val="000000">
                      <a:alpha val="43137"/>
                    </a:srgbClr>
                  </a:outerShdw>
                </a:effectLst>
              </a:rPr>
              <a:t>Brian Asquith</a:t>
            </a:r>
          </a:p>
          <a:p>
            <a:pPr eaLnBrk="1" hangingPunct="1">
              <a:spcBef>
                <a:spcPts val="0"/>
              </a:spcBef>
              <a:defRPr/>
            </a:pPr>
            <a:r>
              <a:rPr lang="en-US" sz="2800" dirty="0">
                <a:effectLst>
                  <a:outerShdw blurRad="38100" dist="38100" dir="2700000" algn="tl">
                    <a:srgbClr val="000000">
                      <a:alpha val="43137"/>
                    </a:srgbClr>
                  </a:outerShdw>
                </a:effectLst>
              </a:rPr>
              <a:t>Judith K. Hellerstein</a:t>
            </a:r>
          </a:p>
          <a:p>
            <a:pPr eaLnBrk="1" hangingPunct="1">
              <a:spcBef>
                <a:spcPts val="0"/>
              </a:spcBef>
              <a:defRPr/>
            </a:pPr>
            <a:r>
              <a:rPr lang="en-US" sz="2800" dirty="0">
                <a:effectLst>
                  <a:outerShdw blurRad="38100" dist="38100" dir="2700000" algn="tl">
                    <a:srgbClr val="000000">
                      <a:alpha val="43137"/>
                    </a:srgbClr>
                  </a:outerShdw>
                </a:effectLst>
              </a:rPr>
              <a:t>Mark J. Kutzbach</a:t>
            </a:r>
          </a:p>
          <a:p>
            <a:pPr eaLnBrk="1" hangingPunct="1">
              <a:spcBef>
                <a:spcPts val="0"/>
              </a:spcBef>
              <a:defRPr/>
            </a:pPr>
            <a:r>
              <a:rPr lang="en-US" sz="2800" dirty="0">
                <a:effectLst>
                  <a:outerShdw blurRad="38100" dist="38100" dir="2700000" algn="tl">
                    <a:srgbClr val="000000">
                      <a:alpha val="43137"/>
                    </a:srgbClr>
                  </a:outerShdw>
                </a:effectLst>
              </a:rPr>
              <a:t>David Neumark</a:t>
            </a:r>
          </a:p>
          <a:p>
            <a:pPr eaLnBrk="1" hangingPunct="1">
              <a:defRPr/>
            </a:pPr>
            <a:endParaRPr lang="en-US" sz="2800" dirty="0">
              <a:effectLst>
                <a:outerShdw blurRad="38100" dist="38100" dir="2700000" algn="tl">
                  <a:srgbClr val="000000">
                    <a:alpha val="43137"/>
                  </a:srgbClr>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22" name="Rectangle 2"/>
          <p:cNvSpPr>
            <a:spLocks noGrp="1" noChangeArrowheads="1"/>
          </p:cNvSpPr>
          <p:nvPr>
            <p:ph type="title"/>
          </p:nvPr>
        </p:nvSpPr>
        <p:spPr>
          <a:xfrm>
            <a:off x="457200" y="103188"/>
            <a:ext cx="8229600" cy="1371600"/>
          </a:xfrm>
        </p:spPr>
        <p:txBody>
          <a:bodyPr/>
          <a:lstStyle/>
          <a:p>
            <a:pPr eaLnBrk="1" hangingPunct="1">
              <a:defRPr/>
            </a:pPr>
            <a:r>
              <a:rPr lang="en-US" sz="4000" dirty="0">
                <a:effectLst>
                  <a:outerShdw blurRad="38100" dist="38100" dir="2700000" algn="tl">
                    <a:srgbClr val="000000">
                      <a:alpha val="43137"/>
                    </a:srgbClr>
                  </a:outerShdw>
                </a:effectLst>
              </a:rPr>
              <a:t>Adjustments needed</a:t>
            </a:r>
          </a:p>
        </p:txBody>
      </p:sp>
      <p:sp>
        <p:nvSpPr>
          <p:cNvPr id="593923" name="Rectangle 3"/>
          <p:cNvSpPr>
            <a:spLocks noGrp="1" noChangeArrowheads="1"/>
          </p:cNvSpPr>
          <p:nvPr>
            <p:ph type="body" idx="1"/>
          </p:nvPr>
        </p:nvSpPr>
        <p:spPr>
          <a:xfrm>
            <a:off x="457200" y="2452688"/>
            <a:ext cx="8229600" cy="3387103"/>
          </a:xfrm>
        </p:spPr>
        <p:txBody>
          <a:bodyPr/>
          <a:lstStyle/>
          <a:p>
            <a:pPr eaLnBrk="1" hangingPunct="1">
              <a:lnSpc>
                <a:spcPct val="80000"/>
              </a:lnSpc>
              <a:defRPr/>
            </a:pPr>
            <a:r>
              <a:rPr lang="en-US" sz="2800" dirty="0">
                <a:effectLst>
                  <a:outerShdw blurRad="38100" dist="38100" dir="2700000" algn="tl">
                    <a:srgbClr val="000000">
                      <a:alpha val="43137"/>
                    </a:srgbClr>
                  </a:outerShdw>
                </a:effectLst>
              </a:rPr>
              <a:t>Some clustering of neighbors in establishments occurs randomly, in particular because people tend to work near where they live</a:t>
            </a:r>
          </a:p>
          <a:p>
            <a:pPr lvl="1" eaLnBrk="1" hangingPunct="1">
              <a:lnSpc>
                <a:spcPct val="80000"/>
              </a:lnSpc>
              <a:defRPr/>
            </a:pPr>
            <a:r>
              <a:rPr lang="en-US" sz="2400" dirty="0">
                <a:effectLst>
                  <a:outerShdw blurRad="38100" dist="38100" dir="2700000" algn="tl">
                    <a:srgbClr val="000000">
                      <a:alpha val="43137"/>
                    </a:srgbClr>
                  </a:outerShdw>
                </a:effectLst>
              </a:rPr>
              <a:t>In HMN, we measure this directly, and adjust</a:t>
            </a:r>
          </a:p>
          <a:p>
            <a:pPr lvl="2" eaLnBrk="1" hangingPunct="1">
              <a:lnSpc>
                <a:spcPct val="80000"/>
              </a:lnSpc>
              <a:defRPr/>
            </a:pPr>
            <a:r>
              <a:rPr lang="en-US" sz="2000" dirty="0">
                <a:effectLst>
                  <a:outerShdw blurRad="38100" dist="38100" dir="2700000" algn="tl">
                    <a:srgbClr val="000000">
                      <a:alpha val="43137"/>
                    </a:srgbClr>
                  </a:outerShdw>
                </a:effectLst>
              </a:rPr>
              <a:t>Measure clustering relative to “random clustering,” which we compute by distributing workers in a Census tract randomly to establishments in that Census tract</a:t>
            </a:r>
          </a:p>
          <a:p>
            <a:pPr lvl="1" eaLnBrk="1" hangingPunct="1">
              <a:lnSpc>
                <a:spcPct val="80000"/>
              </a:lnSpc>
              <a:defRPr/>
            </a:pPr>
            <a:r>
              <a:rPr lang="en-US" sz="2400" dirty="0">
                <a:effectLst>
                  <a:outerShdw blurRad="38100" dist="38100" dir="2700000" algn="tl">
                    <a:srgbClr val="000000">
                      <a:alpha val="43137"/>
                    </a:srgbClr>
                  </a:outerShdw>
                </a:effectLst>
              </a:rPr>
              <a:t>Here we control for it in regression</a:t>
            </a:r>
          </a:p>
          <a:p>
            <a:pPr eaLnBrk="1" hangingPunct="1">
              <a:lnSpc>
                <a:spcPct val="80000"/>
              </a:lnSpc>
              <a:defRPr/>
            </a:pPr>
            <a:r>
              <a:rPr lang="en-US" sz="2800" dirty="0">
                <a:effectLst>
                  <a:outerShdw blurRad="38100" dist="38100" dir="2700000" algn="tl">
                    <a:srgbClr val="000000">
                      <a:alpha val="43137"/>
                    </a:srgbClr>
                  </a:outerShdw>
                </a:effectLst>
              </a:rPr>
              <a:t>Condition on skill, which we do in earlier work by doing the random clustering conditional on skill</a:t>
            </a:r>
            <a:endParaRPr lang="en-US" sz="2000" dirty="0">
              <a:effectLst>
                <a:outerShdw blurRad="38100" dist="38100" dir="2700000" algn="tl">
                  <a:srgbClr val="000000">
                    <a:alpha val="43137"/>
                  </a:srgbClr>
                </a:outerShdw>
              </a:effectLst>
            </a:endParaRPr>
          </a:p>
        </p:txBody>
      </p:sp>
      <p:cxnSp>
        <p:nvCxnSpPr>
          <p:cNvPr id="30724" name="Straight Connector 3"/>
          <p:cNvCxnSpPr>
            <a:cxnSpLocks noChangeShapeType="1"/>
          </p:cNvCxnSpPr>
          <p:nvPr/>
        </p:nvCxnSpPr>
        <p:spPr bwMode="auto">
          <a:xfrm>
            <a:off x="0" y="1381125"/>
            <a:ext cx="9144000" cy="0"/>
          </a:xfrm>
          <a:prstGeom prst="line">
            <a:avLst/>
          </a:prstGeom>
          <a:noFill/>
          <a:ln w="25400" algn="ctr">
            <a:solidFill>
              <a:srgbClr val="FFFF00"/>
            </a:solidFill>
            <a:round/>
            <a:headEnd/>
            <a:tailEn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13247423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1394" name="Rectangle 2"/>
          <p:cNvSpPr>
            <a:spLocks noGrp="1" noChangeArrowheads="1"/>
          </p:cNvSpPr>
          <p:nvPr>
            <p:ph type="title"/>
          </p:nvPr>
        </p:nvSpPr>
        <p:spPr>
          <a:xfrm>
            <a:off x="457200" y="165100"/>
            <a:ext cx="8229600" cy="1371600"/>
          </a:xfrm>
        </p:spPr>
        <p:txBody>
          <a:bodyPr/>
          <a:lstStyle/>
          <a:p>
            <a:pPr eaLnBrk="1" hangingPunct="1">
              <a:defRPr/>
            </a:pPr>
            <a:r>
              <a:rPr lang="en-US" sz="3600" dirty="0">
                <a:effectLst>
                  <a:outerShdw blurRad="38100" dist="38100" dir="2700000" algn="tl">
                    <a:srgbClr val="000000">
                      <a:alpha val="43137"/>
                    </a:srgbClr>
                  </a:outerShdw>
                </a:effectLst>
              </a:rPr>
              <a:t>Other research establishes productivity of networks</a:t>
            </a:r>
          </a:p>
        </p:txBody>
      </p:sp>
      <p:sp>
        <p:nvSpPr>
          <p:cNvPr id="571395" name="Rectangle 3"/>
          <p:cNvSpPr>
            <a:spLocks noGrp="1" noChangeArrowheads="1"/>
          </p:cNvSpPr>
          <p:nvPr>
            <p:ph idx="1"/>
          </p:nvPr>
        </p:nvSpPr>
        <p:spPr>
          <a:xfrm>
            <a:off x="312350" y="2497321"/>
            <a:ext cx="8616950" cy="3320381"/>
          </a:xfrm>
        </p:spPr>
        <p:txBody>
          <a:bodyPr/>
          <a:lstStyle/>
          <a:p>
            <a:pPr eaLnBrk="1" hangingPunct="1">
              <a:lnSpc>
                <a:spcPct val="80000"/>
              </a:lnSpc>
              <a:spcBef>
                <a:spcPts val="672"/>
              </a:spcBef>
              <a:defRPr/>
            </a:pPr>
            <a:r>
              <a:rPr lang="en-US" sz="2400" dirty="0">
                <a:cs typeface="Tahoma" pitchFamily="34" charset="0"/>
              </a:rPr>
              <a:t>HKN (2014): robust finding that workers hired into jobs with greater network connections to co-residents have lower turnover (LEHD 2004-2007)</a:t>
            </a:r>
          </a:p>
          <a:p>
            <a:pPr lvl="1" eaLnBrk="1" hangingPunct="1">
              <a:lnSpc>
                <a:spcPct val="80000"/>
              </a:lnSpc>
              <a:spcBef>
                <a:spcPts val="672"/>
              </a:spcBef>
              <a:defRPr/>
            </a:pPr>
            <a:r>
              <a:rPr lang="en-US" sz="2000" dirty="0">
                <a:cs typeface="Tahoma" pitchFamily="34" charset="0"/>
              </a:rPr>
              <a:t>True in highly-saturated models: e.g., worker characteristics, controls for “network” of neighbors at nearby employers, employer-year fixed effects, etc.</a:t>
            </a:r>
          </a:p>
          <a:p>
            <a:pPr lvl="1" eaLnBrk="1" hangingPunct="1">
              <a:lnSpc>
                <a:spcPct val="80000"/>
              </a:lnSpc>
              <a:spcBef>
                <a:spcPts val="672"/>
              </a:spcBef>
              <a:defRPr/>
            </a:pPr>
            <a:r>
              <a:rPr lang="en-US" sz="2000" dirty="0">
                <a:effectLst>
                  <a:outerShdw blurRad="38100" dist="38100" dir="2700000" algn="tl">
                    <a:srgbClr val="000000">
                      <a:alpha val="43137"/>
                    </a:srgbClr>
                  </a:outerShdw>
                </a:effectLst>
              </a:rPr>
              <a:t>Much evidence points to higher wages also, but less robust</a:t>
            </a:r>
          </a:p>
          <a:p>
            <a:pPr eaLnBrk="1" hangingPunct="1">
              <a:lnSpc>
                <a:spcPct val="80000"/>
              </a:lnSpc>
              <a:spcBef>
                <a:spcPts val="672"/>
              </a:spcBef>
              <a:defRPr/>
            </a:pPr>
            <a:r>
              <a:rPr lang="en-US" sz="2400" dirty="0">
                <a:effectLst>
                  <a:outerShdw blurRad="38100" dist="38100" dir="2700000" algn="tl">
                    <a:srgbClr val="000000">
                      <a:alpha val="43137"/>
                    </a:srgbClr>
                  </a:outerShdw>
                </a:effectLst>
              </a:rPr>
              <a:t>HKN (2019): labor market networks coupled with connections to hiring at neighbors’ employers speed re-employment after mass layoffs, and at better jobs  </a:t>
            </a:r>
            <a:endParaRPr lang="en-US" sz="2400" dirty="0">
              <a:cs typeface="Tahoma" pitchFamily="34" charset="0"/>
            </a:endParaRPr>
          </a:p>
        </p:txBody>
      </p:sp>
      <p:cxnSp>
        <p:nvCxnSpPr>
          <p:cNvPr id="17412" name="Straight Connector 3"/>
          <p:cNvCxnSpPr>
            <a:cxnSpLocks noChangeShapeType="1"/>
          </p:cNvCxnSpPr>
          <p:nvPr/>
        </p:nvCxnSpPr>
        <p:spPr bwMode="auto">
          <a:xfrm>
            <a:off x="0" y="1381125"/>
            <a:ext cx="9144000" cy="0"/>
          </a:xfrm>
          <a:prstGeom prst="line">
            <a:avLst/>
          </a:prstGeom>
          <a:noFill/>
          <a:ln w="25400" algn="ctr">
            <a:solidFill>
              <a:srgbClr val="FFFF00"/>
            </a:solidFill>
            <a:round/>
            <a:headEnd/>
            <a:tailEn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15466486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22" name="Rectangle 2"/>
          <p:cNvSpPr>
            <a:spLocks noGrp="1" noChangeArrowheads="1"/>
          </p:cNvSpPr>
          <p:nvPr>
            <p:ph type="title"/>
          </p:nvPr>
        </p:nvSpPr>
        <p:spPr>
          <a:xfrm>
            <a:off x="457200" y="103188"/>
            <a:ext cx="8229600" cy="1371600"/>
          </a:xfrm>
        </p:spPr>
        <p:txBody>
          <a:bodyPr/>
          <a:lstStyle/>
          <a:p>
            <a:pPr eaLnBrk="1" hangingPunct="1">
              <a:defRPr/>
            </a:pPr>
            <a:r>
              <a:rPr lang="en-US" sz="4000" dirty="0">
                <a:effectLst>
                  <a:outerShdw blurRad="38100" dist="38100" dir="2700000" algn="tl">
                    <a:srgbClr val="000000">
                      <a:alpha val="43137"/>
                    </a:srgbClr>
                  </a:outerShdw>
                </a:effectLst>
              </a:rPr>
              <a:t>Network measures in this paper: effective network isolation indexes</a:t>
            </a:r>
          </a:p>
        </p:txBody>
      </p:sp>
      <p:sp>
        <p:nvSpPr>
          <p:cNvPr id="593923" name="Rectangle 3"/>
          <p:cNvSpPr>
            <a:spLocks noGrp="1" noChangeArrowheads="1"/>
          </p:cNvSpPr>
          <p:nvPr>
            <p:ph type="body" idx="1"/>
          </p:nvPr>
        </p:nvSpPr>
        <p:spPr>
          <a:xfrm>
            <a:off x="505019" y="1732689"/>
            <a:ext cx="8400855" cy="511175"/>
          </a:xfrm>
        </p:spPr>
        <p:txBody>
          <a:bodyPr/>
          <a:lstStyle/>
          <a:p>
            <a:pPr eaLnBrk="1" hangingPunct="1">
              <a:lnSpc>
                <a:spcPct val="80000"/>
              </a:lnSpc>
              <a:defRPr/>
            </a:pPr>
            <a:r>
              <a:rPr lang="en-US" sz="2400" dirty="0">
                <a:effectLst>
                  <a:outerShdw blurRad="38100" dist="38100" dir="2700000" algn="tl">
                    <a:srgbClr val="000000">
                      <a:alpha val="43137"/>
                    </a:srgbClr>
                  </a:outerShdw>
                </a:effectLst>
              </a:rPr>
              <a:t>Network isolation index constructed by averaging </a:t>
            </a:r>
            <a:r>
              <a:rPr lang="en-US" sz="2400" i="1" dirty="0">
                <a:effectLst>
                  <a:outerShdw blurRad="38100" dist="38100" dir="2700000" algn="tl">
                    <a:srgbClr val="000000">
                      <a:alpha val="43137"/>
                    </a:srgbClr>
                  </a:outerShdw>
                </a:effectLst>
              </a:rPr>
              <a:t>NI</a:t>
            </a:r>
            <a:r>
              <a:rPr lang="en-US" sz="2400" i="1" baseline="-25000" dirty="0">
                <a:effectLst>
                  <a:outerShdw blurRad="38100" dist="38100" dir="2700000" algn="tl">
                    <a:srgbClr val="000000">
                      <a:alpha val="43137"/>
                    </a:srgbClr>
                  </a:outerShdw>
                </a:effectLst>
              </a:rPr>
              <a:t>ic</a:t>
            </a:r>
            <a:r>
              <a:rPr lang="en-US" sz="2400" i="1" dirty="0">
                <a:effectLst>
                  <a:outerShdw blurRad="38100" dist="38100" dir="2700000" algn="tl">
                    <a:srgbClr val="000000">
                      <a:alpha val="43137"/>
                    </a:srgbClr>
                  </a:outerShdw>
                </a:effectLst>
              </a:rPr>
              <a:t> </a:t>
            </a:r>
            <a:r>
              <a:rPr lang="en-US" sz="2400" dirty="0">
                <a:effectLst>
                  <a:outerShdw blurRad="38100" dist="38100" dir="2700000" algn="tl">
                    <a:srgbClr val="000000">
                      <a:alpha val="43137"/>
                    </a:srgbClr>
                  </a:outerShdw>
                </a:effectLst>
              </a:rPr>
              <a:t>over individuals in same tract, one computed over workers, and one over people</a:t>
            </a:r>
          </a:p>
          <a:p>
            <a:pPr eaLnBrk="1" hangingPunct="1">
              <a:lnSpc>
                <a:spcPct val="80000"/>
              </a:lnSpc>
              <a:defRPr/>
            </a:pPr>
            <a:endParaRPr lang="en-US" sz="2400" dirty="0">
              <a:effectLst>
                <a:outerShdw blurRad="38100" dist="38100" dir="2700000" algn="tl">
                  <a:srgbClr val="000000">
                    <a:alpha val="43137"/>
                  </a:srgbClr>
                </a:outerShdw>
              </a:effectLst>
            </a:endParaRPr>
          </a:p>
          <a:p>
            <a:pPr eaLnBrk="1" hangingPunct="1">
              <a:lnSpc>
                <a:spcPct val="80000"/>
              </a:lnSpc>
              <a:defRPr/>
            </a:pPr>
            <a:endParaRPr lang="en-US" sz="2000" dirty="0">
              <a:effectLst>
                <a:outerShdw blurRad="38100" dist="38100" dir="2700000" algn="tl">
                  <a:srgbClr val="000000">
                    <a:alpha val="43137"/>
                  </a:srgbClr>
                </a:outerShdw>
              </a:effectLst>
            </a:endParaRPr>
          </a:p>
          <a:p>
            <a:pPr lvl="1" eaLnBrk="1" hangingPunct="1">
              <a:lnSpc>
                <a:spcPct val="80000"/>
              </a:lnSpc>
              <a:defRPr/>
            </a:pPr>
            <a:endParaRPr lang="en-US" sz="2000" dirty="0">
              <a:effectLst>
                <a:outerShdw blurRad="38100" dist="38100" dir="2700000" algn="tl">
                  <a:srgbClr val="000000">
                    <a:alpha val="43137"/>
                  </a:srgbClr>
                </a:outerShdw>
              </a:effectLst>
            </a:endParaRPr>
          </a:p>
        </p:txBody>
      </p:sp>
      <p:cxnSp>
        <p:nvCxnSpPr>
          <p:cNvPr id="32772" name="Straight Connector 3"/>
          <p:cNvCxnSpPr>
            <a:cxnSpLocks noChangeShapeType="1"/>
          </p:cNvCxnSpPr>
          <p:nvPr/>
        </p:nvCxnSpPr>
        <p:spPr bwMode="auto">
          <a:xfrm>
            <a:off x="0" y="1381125"/>
            <a:ext cx="9144000" cy="0"/>
          </a:xfrm>
          <a:prstGeom prst="line">
            <a:avLst/>
          </a:prstGeom>
          <a:noFill/>
          <a:ln w="25400" algn="ctr">
            <a:solidFill>
              <a:srgbClr val="FFFF00"/>
            </a:solidFill>
            <a:round/>
            <a:headEnd/>
            <a:tailEnd/>
          </a:ln>
          <a:extLst>
            <a:ext uri="{909E8E84-426E-40DD-AFC4-6F175D3DCCD1}">
              <a14:hiddenFill xmlns:a14="http://schemas.microsoft.com/office/drawing/2010/main">
                <a:noFill/>
              </a14:hiddenFill>
            </a:ext>
          </a:extLst>
        </p:spPr>
      </p:cxnSp>
      <p:sp>
        <p:nvSpPr>
          <p:cNvPr id="11" name="Rectangle 3"/>
          <p:cNvSpPr txBox="1">
            <a:spLocks noChangeArrowheads="1"/>
          </p:cNvSpPr>
          <p:nvPr/>
        </p:nvSpPr>
        <p:spPr bwMode="auto">
          <a:xfrm>
            <a:off x="505019" y="3884580"/>
            <a:ext cx="8486580" cy="511175"/>
          </a:xfrm>
          <a:prstGeom prst="rect">
            <a:avLst/>
          </a:prstGeom>
          <a:noFill/>
          <a:ln w="9525">
            <a:noFill/>
            <a:miter lim="800000"/>
            <a:headEnd/>
            <a:tailEnd/>
          </a:ln>
          <a:effectLst/>
        </p:spPr>
        <p:txBody>
          <a:bodyPr/>
          <a:lst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a:lstStyle>
          <a:p>
            <a:pPr lvl="1" eaLnBrk="1" hangingPunct="1">
              <a:lnSpc>
                <a:spcPct val="80000"/>
              </a:lnSpc>
              <a:defRPr/>
            </a:pPr>
            <a:r>
              <a:rPr lang="en-US" sz="2000" dirty="0">
                <a:effectLst>
                  <a:outerShdw blurRad="38100" dist="38100" dir="2700000" algn="tl">
                    <a:srgbClr val="000000">
                      <a:alpha val="43137"/>
                    </a:srgbClr>
                  </a:outerShdw>
                </a:effectLst>
              </a:rPr>
              <a:t>Possible advantage of </a:t>
            </a:r>
            <a:r>
              <a:rPr lang="en-US" sz="2000" i="1" dirty="0">
                <a:effectLst>
                  <a:outerShdw blurRad="38100" dist="38100" dir="2700000" algn="tl">
                    <a:srgbClr val="000000">
                      <a:alpha val="43137"/>
                    </a:srgbClr>
                  </a:outerShdw>
                </a:effectLst>
              </a:rPr>
              <a:t>NI</a:t>
            </a:r>
            <a:r>
              <a:rPr lang="en-US" sz="2000" i="1" baseline="-25000" dirty="0">
                <a:effectLst>
                  <a:outerShdw blurRad="38100" dist="38100" dir="2700000" algn="tl">
                    <a:srgbClr val="000000">
                      <a:alpha val="43137"/>
                    </a:srgbClr>
                  </a:outerShdw>
                </a:effectLst>
              </a:rPr>
              <a:t>C</a:t>
            </a:r>
            <a:r>
              <a:rPr lang="en-US" sz="2000" i="1" baseline="30000" dirty="0">
                <a:effectLst>
                  <a:outerShdw blurRad="38100" dist="38100" dir="2700000" algn="tl">
                    <a:srgbClr val="000000">
                      <a:alpha val="43137"/>
                    </a:srgbClr>
                  </a:outerShdw>
                </a:effectLst>
              </a:rPr>
              <a:t>P</a:t>
            </a:r>
            <a:r>
              <a:rPr lang="en-US" sz="2000" dirty="0">
                <a:effectLst>
                  <a:outerShdw blurRad="38100" dist="38100" dir="2700000" algn="tl">
                    <a:srgbClr val="000000">
                      <a:alpha val="43137"/>
                    </a:srgbClr>
                  </a:outerShdw>
                </a:effectLst>
              </a:rPr>
              <a:t>: picks up effects on employment</a:t>
            </a:r>
          </a:p>
          <a:p>
            <a:pPr lvl="1" eaLnBrk="1" hangingPunct="1">
              <a:lnSpc>
                <a:spcPct val="80000"/>
              </a:lnSpc>
              <a:defRPr/>
            </a:pPr>
            <a:r>
              <a:rPr lang="en-US" sz="2000" dirty="0">
                <a:effectLst>
                  <a:outerShdw blurRad="38100" dist="38100" dir="2700000" algn="tl">
                    <a:srgbClr val="000000">
                      <a:alpha val="43137"/>
                    </a:srgbClr>
                  </a:outerShdw>
                </a:effectLst>
              </a:rPr>
              <a:t>Possible disadvantage is more sensitivity to local labor market conditions</a:t>
            </a:r>
          </a:p>
          <a:p>
            <a:pPr eaLnBrk="1" hangingPunct="1">
              <a:lnSpc>
                <a:spcPct val="80000"/>
              </a:lnSpc>
              <a:defRPr/>
            </a:pPr>
            <a:r>
              <a:rPr lang="en-US" sz="2400" dirty="0">
                <a:effectLst>
                  <a:outerShdw blurRad="38100" dist="38100" dir="2700000" algn="tl">
                    <a:srgbClr val="000000">
                      <a:alpha val="43137"/>
                    </a:srgbClr>
                  </a:outerShdw>
                </a:effectLst>
              </a:rPr>
              <a:t>We also construct tract-level analogues as controls – “transport isolation indexes”</a:t>
            </a:r>
          </a:p>
          <a:p>
            <a:pPr lvl="1" eaLnBrk="1" hangingPunct="1">
              <a:lnSpc>
                <a:spcPct val="80000"/>
              </a:lnSpc>
              <a:defRPr/>
            </a:pPr>
            <a:r>
              <a:rPr lang="en-US" sz="2000" dirty="0">
                <a:effectLst>
                  <a:outerShdw blurRad="38100" dist="38100" dir="2700000" algn="tl">
                    <a:srgbClr val="000000">
                      <a:alpha val="43137"/>
                    </a:srgbClr>
                  </a:outerShdw>
                </a:effectLst>
              </a:rPr>
              <a:t>Clustering of neighbors by tract (not establishment), to pick up  transportation infrastructure that could create illusion of clustering by establishment (parallels correction for random clustering in HMN, 2011)</a:t>
            </a:r>
          </a:p>
        </p:txBody>
      </p:sp>
      <p:sp>
        <p:nvSpPr>
          <p:cNvPr id="2" name="Rectangle 10"/>
          <p:cNvSpPr>
            <a:spLocks noChangeArrowheads="1"/>
          </p:cNvSpPr>
          <p:nvPr/>
        </p:nvSpPr>
        <p:spPr bwMode="auto">
          <a:xfrm>
            <a:off x="3466407" y="27447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graphicFrame>
        <p:nvGraphicFramePr>
          <p:cNvPr id="3" name="Object 2"/>
          <p:cNvGraphicFramePr>
            <a:graphicFrameLocks noChangeAspect="1"/>
          </p:cNvGraphicFramePr>
          <p:nvPr>
            <p:extLst>
              <p:ext uri="{D42A27DB-BD31-4B8C-83A1-F6EECF244321}">
                <p14:modId xmlns:p14="http://schemas.microsoft.com/office/powerpoint/2010/main" val="917831521"/>
              </p:ext>
            </p:extLst>
          </p:nvPr>
        </p:nvGraphicFramePr>
        <p:xfrm>
          <a:off x="1157720" y="2824991"/>
          <a:ext cx="2725737" cy="801688"/>
        </p:xfrm>
        <a:graphic>
          <a:graphicData uri="http://schemas.openxmlformats.org/presentationml/2006/ole">
            <mc:AlternateContent xmlns:mc="http://schemas.openxmlformats.org/markup-compatibility/2006">
              <mc:Choice xmlns:v="urn:schemas-microsoft-com:vml" Requires="v">
                <p:oleObj spid="_x0000_s37046" name="Equation" r:id="rId4" imgW="1574640" imgH="457200" progId="Equation.3">
                  <p:embed/>
                </p:oleObj>
              </mc:Choice>
              <mc:Fallback>
                <p:oleObj name="Equation" r:id="rId4" imgW="1574640" imgH="457200" progId="Equation.3">
                  <p:embed/>
                  <p:pic>
                    <p:nvPicPr>
                      <p:cNvPr id="3" name="Object 2"/>
                      <p:cNvPicPr>
                        <a:picLocks noChangeAspect="1" noChangeArrowheads="1"/>
                      </p:cNvPicPr>
                      <p:nvPr/>
                    </p:nvPicPr>
                    <p:blipFill>
                      <a:blip r:embed="rId5"/>
                      <a:srcRect/>
                      <a:stretch>
                        <a:fillRect/>
                      </a:stretch>
                    </p:blipFill>
                    <p:spPr bwMode="auto">
                      <a:xfrm>
                        <a:off x="1157720" y="2824991"/>
                        <a:ext cx="2725737" cy="801688"/>
                      </a:xfrm>
                      <a:prstGeom prst="rect">
                        <a:avLst/>
                      </a:prstGeom>
                      <a:solidFill>
                        <a:schemeClr val="tx1"/>
                      </a:solidFill>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4239946914"/>
              </p:ext>
            </p:extLst>
          </p:nvPr>
        </p:nvGraphicFramePr>
        <p:xfrm>
          <a:off x="4791171" y="2797373"/>
          <a:ext cx="2681287" cy="801688"/>
        </p:xfrm>
        <a:graphic>
          <a:graphicData uri="http://schemas.openxmlformats.org/presentationml/2006/ole">
            <mc:AlternateContent xmlns:mc="http://schemas.openxmlformats.org/markup-compatibility/2006">
              <mc:Choice xmlns:v="urn:schemas-microsoft-com:vml" Requires="v">
                <p:oleObj spid="_x0000_s37047" name="Equation" r:id="rId6" imgW="1549080" imgH="457200" progId="Equation.3">
                  <p:embed/>
                </p:oleObj>
              </mc:Choice>
              <mc:Fallback>
                <p:oleObj name="Equation" r:id="rId6" imgW="1549080" imgH="457200" progId="Equation.3">
                  <p:embed/>
                  <p:pic>
                    <p:nvPicPr>
                      <p:cNvPr id="3" name="Object 2"/>
                      <p:cNvPicPr>
                        <a:picLocks noChangeAspect="1" noChangeArrowheads="1"/>
                      </p:cNvPicPr>
                      <p:nvPr/>
                    </p:nvPicPr>
                    <p:blipFill>
                      <a:blip r:embed="rId7"/>
                      <a:srcRect/>
                      <a:stretch>
                        <a:fillRect/>
                      </a:stretch>
                    </p:blipFill>
                    <p:spPr bwMode="auto">
                      <a:xfrm>
                        <a:off x="4791171" y="2797373"/>
                        <a:ext cx="2681287" cy="801688"/>
                      </a:xfrm>
                      <a:prstGeom prst="rect">
                        <a:avLst/>
                      </a:prstGeom>
                      <a:solidFill>
                        <a:schemeClr val="tx1"/>
                      </a:solidFill>
                    </p:spPr>
                  </p:pic>
                </p:oleObj>
              </mc:Fallback>
            </mc:AlternateContent>
          </a:graphicData>
        </a:graphic>
      </p:graphicFrame>
    </p:spTree>
    <p:extLst>
      <p:ext uri="{BB962C8B-B14F-4D97-AF65-F5344CB8AC3E}">
        <p14:creationId xmlns:p14="http://schemas.microsoft.com/office/powerpoint/2010/main" val="24666495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8082" name="Rectangle 2"/>
          <p:cNvSpPr>
            <a:spLocks noGrp="1" noChangeArrowheads="1"/>
          </p:cNvSpPr>
          <p:nvPr>
            <p:ph type="title"/>
          </p:nvPr>
        </p:nvSpPr>
        <p:spPr>
          <a:xfrm>
            <a:off x="457200" y="161925"/>
            <a:ext cx="8229600" cy="1371600"/>
          </a:xfrm>
        </p:spPr>
        <p:txBody>
          <a:bodyPr/>
          <a:lstStyle/>
          <a:p>
            <a:pPr eaLnBrk="1" hangingPunct="1">
              <a:defRPr/>
            </a:pPr>
            <a:r>
              <a:rPr lang="en-US" sz="3600" dirty="0">
                <a:effectLst>
                  <a:outerShdw blurRad="38100" dist="38100" dir="2700000" algn="tl">
                    <a:srgbClr val="000000">
                      <a:alpha val="43137"/>
                    </a:srgbClr>
                  </a:outerShdw>
                </a:effectLst>
              </a:rPr>
              <a:t>Data for measuring neighborhood labor market networks</a:t>
            </a:r>
          </a:p>
        </p:txBody>
      </p:sp>
      <p:sp>
        <p:nvSpPr>
          <p:cNvPr id="558083" name="Rectangle 3"/>
          <p:cNvSpPr>
            <a:spLocks noGrp="1" noChangeArrowheads="1"/>
          </p:cNvSpPr>
          <p:nvPr>
            <p:ph type="body" idx="1"/>
          </p:nvPr>
        </p:nvSpPr>
        <p:spPr>
          <a:xfrm>
            <a:off x="382173" y="2561557"/>
            <a:ext cx="8304627" cy="2818826"/>
          </a:xfrm>
        </p:spPr>
        <p:txBody>
          <a:bodyPr/>
          <a:lstStyle/>
          <a:p>
            <a:pPr eaLnBrk="1" hangingPunct="1">
              <a:lnSpc>
                <a:spcPct val="80000"/>
              </a:lnSpc>
              <a:spcBef>
                <a:spcPts val="672"/>
              </a:spcBef>
              <a:defRPr/>
            </a:pPr>
            <a:r>
              <a:rPr lang="en-US" sz="2800" dirty="0">
                <a:effectLst>
                  <a:outerShdw blurRad="38100" dist="38100" dir="2700000" algn="tl">
                    <a:srgbClr val="000000">
                      <a:alpha val="43137"/>
                    </a:srgbClr>
                  </a:outerShdw>
                </a:effectLst>
              </a:rPr>
              <a:t>LEHD: workers (and neighbors) aged 18-64</a:t>
            </a:r>
          </a:p>
          <a:p>
            <a:pPr eaLnBrk="1" hangingPunct="1">
              <a:lnSpc>
                <a:spcPct val="80000"/>
              </a:lnSpc>
              <a:spcBef>
                <a:spcPts val="672"/>
              </a:spcBef>
              <a:defRPr/>
            </a:pPr>
            <a:r>
              <a:rPr lang="en-US" sz="2800" dirty="0">
                <a:effectLst>
                  <a:outerShdw blurRad="38100" dist="38100" dir="2700000" algn="tl">
                    <a:srgbClr val="000000">
                      <a:alpha val="43137"/>
                    </a:srgbClr>
                  </a:outerShdw>
                </a:effectLst>
              </a:rPr>
              <a:t>2010 data, to correspond to other data we use</a:t>
            </a:r>
          </a:p>
          <a:p>
            <a:pPr eaLnBrk="1" hangingPunct="1">
              <a:lnSpc>
                <a:spcPct val="80000"/>
              </a:lnSpc>
              <a:spcBef>
                <a:spcPts val="672"/>
              </a:spcBef>
              <a:defRPr/>
            </a:pPr>
            <a:r>
              <a:rPr lang="en-US" sz="2800" dirty="0">
                <a:effectLst>
                  <a:outerShdw blurRad="38100" dist="38100" dir="2700000" algn="tl">
                    <a:srgbClr val="000000">
                      <a:alpha val="43137"/>
                    </a:srgbClr>
                  </a:outerShdw>
                </a:effectLst>
              </a:rPr>
              <a:t>Home and workplace information for 110 million jobs at beginning of 2</a:t>
            </a:r>
            <a:r>
              <a:rPr lang="en-US" sz="2800" baseline="30000" dirty="0">
                <a:effectLst>
                  <a:outerShdw blurRad="38100" dist="38100" dir="2700000" algn="tl">
                    <a:srgbClr val="000000">
                      <a:alpha val="43137"/>
                    </a:srgbClr>
                  </a:outerShdw>
                </a:effectLst>
              </a:rPr>
              <a:t>nd</a:t>
            </a:r>
            <a:r>
              <a:rPr lang="en-US" sz="2800" dirty="0">
                <a:effectLst>
                  <a:outerShdw blurRad="38100" dist="38100" dir="2700000" algn="tl">
                    <a:srgbClr val="000000">
                      <a:alpha val="43137"/>
                    </a:srgbClr>
                  </a:outerShdw>
                </a:effectLst>
              </a:rPr>
              <a:t> quarter (to match LEHD public-use products), and linked to other information on workers, past residences, etc. </a:t>
            </a:r>
          </a:p>
          <a:p>
            <a:pPr eaLnBrk="1" hangingPunct="1">
              <a:lnSpc>
                <a:spcPct val="80000"/>
              </a:lnSpc>
              <a:spcBef>
                <a:spcPts val="672"/>
              </a:spcBef>
              <a:defRPr/>
            </a:pPr>
            <a:r>
              <a:rPr lang="en-US" sz="2800" dirty="0">
                <a:effectLst>
                  <a:outerShdw blurRad="38100" dist="38100" dir="2700000" algn="tl">
                    <a:srgbClr val="000000">
                      <a:alpha val="43137"/>
                    </a:srgbClr>
                  </a:outerShdw>
                </a:effectLst>
              </a:rPr>
              <a:t>About 34,000 (urban) tracts</a:t>
            </a:r>
          </a:p>
        </p:txBody>
      </p:sp>
      <p:cxnSp>
        <p:nvCxnSpPr>
          <p:cNvPr id="6148" name="Straight Connector 2"/>
          <p:cNvCxnSpPr>
            <a:cxnSpLocks noChangeShapeType="1"/>
          </p:cNvCxnSpPr>
          <p:nvPr/>
        </p:nvCxnSpPr>
        <p:spPr bwMode="auto">
          <a:xfrm>
            <a:off x="0" y="1381125"/>
            <a:ext cx="9144000" cy="0"/>
          </a:xfrm>
          <a:prstGeom prst="line">
            <a:avLst/>
          </a:prstGeom>
          <a:noFill/>
          <a:ln w="25400" algn="ctr">
            <a:solidFill>
              <a:srgbClr val="FFFF00"/>
            </a:solidFill>
            <a:round/>
            <a:headEnd/>
            <a:tailEn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41650989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8082" name="Rectangle 2"/>
          <p:cNvSpPr>
            <a:spLocks noGrp="1" noChangeArrowheads="1"/>
          </p:cNvSpPr>
          <p:nvPr>
            <p:ph type="title"/>
          </p:nvPr>
        </p:nvSpPr>
        <p:spPr>
          <a:xfrm>
            <a:off x="457200" y="161925"/>
            <a:ext cx="8229600" cy="1371600"/>
          </a:xfrm>
        </p:spPr>
        <p:txBody>
          <a:bodyPr/>
          <a:lstStyle/>
          <a:p>
            <a:pPr eaLnBrk="1" hangingPunct="1">
              <a:defRPr/>
            </a:pPr>
            <a:r>
              <a:rPr lang="en-US" sz="3600" dirty="0"/>
              <a:t>Descriptive statistics: network measures (and related controls)</a:t>
            </a:r>
            <a:endParaRPr lang="en-US" sz="3600" dirty="0">
              <a:effectLst>
                <a:outerShdw blurRad="38100" dist="38100" dir="2700000" algn="tl">
                  <a:srgbClr val="000000">
                    <a:alpha val="43137"/>
                  </a:srgbClr>
                </a:outerShdw>
              </a:effectLst>
            </a:endParaRPr>
          </a:p>
        </p:txBody>
      </p:sp>
      <p:cxnSp>
        <p:nvCxnSpPr>
          <p:cNvPr id="6148" name="Straight Connector 2"/>
          <p:cNvCxnSpPr>
            <a:cxnSpLocks noChangeShapeType="1"/>
          </p:cNvCxnSpPr>
          <p:nvPr/>
        </p:nvCxnSpPr>
        <p:spPr bwMode="auto">
          <a:xfrm>
            <a:off x="0" y="1381125"/>
            <a:ext cx="9144000" cy="0"/>
          </a:xfrm>
          <a:prstGeom prst="line">
            <a:avLst/>
          </a:prstGeom>
          <a:noFill/>
          <a:ln w="25400" algn="ctr">
            <a:solidFill>
              <a:srgbClr val="FFFF00"/>
            </a:solidFill>
            <a:round/>
            <a:headEnd/>
            <a:tailEnd/>
          </a:ln>
          <a:extLst>
            <a:ext uri="{909E8E84-426E-40DD-AFC4-6F175D3DCCD1}">
              <a14:hiddenFill xmlns:a14="http://schemas.microsoft.com/office/drawing/2010/main">
                <a:noFill/>
              </a14:hiddenFill>
            </a:ext>
          </a:extLst>
        </p:spPr>
      </p:cxnSp>
      <p:graphicFrame>
        <p:nvGraphicFramePr>
          <p:cNvPr id="2" name="Table 1"/>
          <p:cNvGraphicFramePr>
            <a:graphicFrameLocks noGrp="1"/>
          </p:cNvGraphicFramePr>
          <p:nvPr>
            <p:extLst>
              <p:ext uri="{D42A27DB-BD31-4B8C-83A1-F6EECF244321}">
                <p14:modId xmlns:p14="http://schemas.microsoft.com/office/powerpoint/2010/main" val="3951873889"/>
              </p:ext>
            </p:extLst>
          </p:nvPr>
        </p:nvGraphicFramePr>
        <p:xfrm>
          <a:off x="1078523" y="1981204"/>
          <a:ext cx="6550855" cy="1920240"/>
        </p:xfrm>
        <a:graphic>
          <a:graphicData uri="http://schemas.openxmlformats.org/drawingml/2006/table">
            <a:tbl>
              <a:tblPr firstRow="1" firstCol="1" bandRow="1">
                <a:tableStyleId>{5C22544A-7EE6-4342-B048-85BDC9FD1C3A}</a:tableStyleId>
              </a:tblPr>
              <a:tblGrid>
                <a:gridCol w="2354633">
                  <a:extLst>
                    <a:ext uri="{9D8B030D-6E8A-4147-A177-3AD203B41FA5}">
                      <a16:colId xmlns:a16="http://schemas.microsoft.com/office/drawing/2014/main" val="1783049602"/>
                    </a:ext>
                  </a:extLst>
                </a:gridCol>
                <a:gridCol w="2519902">
                  <a:extLst>
                    <a:ext uri="{9D8B030D-6E8A-4147-A177-3AD203B41FA5}">
                      <a16:colId xmlns:a16="http://schemas.microsoft.com/office/drawing/2014/main" val="3421216989"/>
                    </a:ext>
                  </a:extLst>
                </a:gridCol>
                <a:gridCol w="826994">
                  <a:extLst>
                    <a:ext uri="{9D8B030D-6E8A-4147-A177-3AD203B41FA5}">
                      <a16:colId xmlns:a16="http://schemas.microsoft.com/office/drawing/2014/main" val="2297590263"/>
                    </a:ext>
                  </a:extLst>
                </a:gridCol>
                <a:gridCol w="849326">
                  <a:extLst>
                    <a:ext uri="{9D8B030D-6E8A-4147-A177-3AD203B41FA5}">
                      <a16:colId xmlns:a16="http://schemas.microsoft.com/office/drawing/2014/main" val="1047591389"/>
                    </a:ext>
                  </a:extLst>
                </a:gridCol>
              </a:tblGrid>
              <a:tr h="128587">
                <a:tc>
                  <a:txBody>
                    <a:bodyPr/>
                    <a:lstStyle/>
                    <a:p>
                      <a:pPr marL="0" marR="0">
                        <a:lnSpc>
                          <a:spcPct val="100000"/>
                        </a:lnSpc>
                        <a:spcBef>
                          <a:spcPts val="0"/>
                        </a:spcBef>
                        <a:spcAft>
                          <a:spcPts val="0"/>
                        </a:spcAft>
                      </a:pPr>
                      <a:r>
                        <a:rPr lang="en-US" sz="1400" dirty="0">
                          <a:effectLst/>
                        </a:rPr>
                        <a:t>Variable</a:t>
                      </a:r>
                      <a:endParaRPr lang="en-US" sz="1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24110" marR="24110" marT="0" marB="0"/>
                </a:tc>
                <a:tc>
                  <a:txBody>
                    <a:bodyPr/>
                    <a:lstStyle/>
                    <a:p>
                      <a:pPr marL="0" marR="0">
                        <a:lnSpc>
                          <a:spcPct val="100000"/>
                        </a:lnSpc>
                        <a:spcBef>
                          <a:spcPts val="0"/>
                        </a:spcBef>
                        <a:spcAft>
                          <a:spcPts val="0"/>
                        </a:spcAft>
                      </a:pPr>
                      <a:r>
                        <a:rPr lang="en-US" sz="1400" dirty="0">
                          <a:effectLst/>
                        </a:rPr>
                        <a:t>Description</a:t>
                      </a:r>
                      <a:endParaRPr lang="en-US" sz="1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24110" marR="24110" marT="0" marB="0"/>
                </a:tc>
                <a:tc>
                  <a:txBody>
                    <a:bodyPr/>
                    <a:lstStyle/>
                    <a:p>
                      <a:pPr marL="0" marR="0" algn="ctr">
                        <a:lnSpc>
                          <a:spcPct val="100000"/>
                        </a:lnSpc>
                        <a:spcBef>
                          <a:spcPts val="0"/>
                        </a:spcBef>
                        <a:spcAft>
                          <a:spcPts val="0"/>
                        </a:spcAft>
                      </a:pPr>
                      <a:r>
                        <a:rPr lang="en-US" sz="1400" dirty="0">
                          <a:effectLst/>
                        </a:rPr>
                        <a:t>Mean</a:t>
                      </a:r>
                      <a:endParaRPr lang="en-US" sz="1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24110" marR="24110" marT="0" marB="0"/>
                </a:tc>
                <a:tc>
                  <a:txBody>
                    <a:bodyPr/>
                    <a:lstStyle/>
                    <a:p>
                      <a:pPr marL="0" marR="0" algn="ctr">
                        <a:lnSpc>
                          <a:spcPct val="100000"/>
                        </a:lnSpc>
                        <a:spcBef>
                          <a:spcPts val="0"/>
                        </a:spcBef>
                        <a:spcAft>
                          <a:spcPts val="0"/>
                        </a:spcAft>
                      </a:pPr>
                      <a:r>
                        <a:rPr lang="en-US" sz="1400" dirty="0">
                          <a:effectLst/>
                        </a:rPr>
                        <a:t>Std. dev.</a:t>
                      </a:r>
                      <a:endParaRPr lang="en-US" sz="1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24110" marR="24110" marT="0" marB="0"/>
                </a:tc>
                <a:extLst>
                  <a:ext uri="{0D108BD9-81ED-4DB2-BD59-A6C34878D82A}">
                    <a16:rowId xmlns:a16="http://schemas.microsoft.com/office/drawing/2014/main" val="2111785040"/>
                  </a:ext>
                </a:extLst>
              </a:tr>
              <a:tr h="257175">
                <a:tc>
                  <a:txBody>
                    <a:bodyPr/>
                    <a:lstStyle/>
                    <a:p>
                      <a:pPr marL="0" marR="0">
                        <a:lnSpc>
                          <a:spcPct val="100000"/>
                        </a:lnSpc>
                        <a:spcBef>
                          <a:spcPts val="0"/>
                        </a:spcBef>
                        <a:spcAft>
                          <a:spcPts val="0"/>
                        </a:spcAft>
                      </a:pPr>
                      <a:r>
                        <a:rPr lang="en-US" sz="1400" i="1" dirty="0">
                          <a:effectLst/>
                        </a:rPr>
                        <a:t>NI</a:t>
                      </a:r>
                      <a:r>
                        <a:rPr lang="en-US" sz="1400" i="1" baseline="-25000" dirty="0">
                          <a:effectLst/>
                        </a:rPr>
                        <a:t>c</a:t>
                      </a:r>
                      <a:r>
                        <a:rPr lang="en-US" sz="1400" i="1" baseline="30000" dirty="0">
                          <a:effectLst/>
                        </a:rPr>
                        <a:t>W</a:t>
                      </a:r>
                      <a:endParaRPr lang="en-US" sz="1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24110" marR="24110" marT="0" marB="0"/>
                </a:tc>
                <a:tc>
                  <a:txBody>
                    <a:bodyPr/>
                    <a:lstStyle/>
                    <a:p>
                      <a:pPr marL="0" marR="0">
                        <a:lnSpc>
                          <a:spcPct val="100000"/>
                        </a:lnSpc>
                        <a:spcBef>
                          <a:spcPts val="0"/>
                        </a:spcBef>
                        <a:spcAft>
                          <a:spcPts val="0"/>
                        </a:spcAft>
                      </a:pPr>
                      <a:r>
                        <a:rPr lang="en-US" sz="1400" dirty="0">
                          <a:effectLst/>
                        </a:rPr>
                        <a:t>Observed tract average network isolation index, per worker </a:t>
                      </a:r>
                      <a:endParaRPr lang="en-US" sz="1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24110" marR="24110" marT="0" marB="0"/>
                </a:tc>
                <a:tc>
                  <a:txBody>
                    <a:bodyPr/>
                    <a:lstStyle/>
                    <a:p>
                      <a:pPr marL="0" marR="0" algn="ctr">
                        <a:lnSpc>
                          <a:spcPct val="100000"/>
                        </a:lnSpc>
                        <a:spcBef>
                          <a:spcPts val="0"/>
                        </a:spcBef>
                        <a:spcAft>
                          <a:spcPts val="0"/>
                        </a:spcAft>
                      </a:pPr>
                      <a:r>
                        <a:rPr lang="en-US" sz="1400" dirty="0">
                          <a:effectLst/>
                        </a:rPr>
                        <a:t>1.609</a:t>
                      </a:r>
                      <a:endParaRPr lang="en-US" sz="1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24110" marR="24110" marT="0" marB="0"/>
                </a:tc>
                <a:tc>
                  <a:txBody>
                    <a:bodyPr/>
                    <a:lstStyle/>
                    <a:p>
                      <a:pPr marL="0" marR="0" algn="ctr">
                        <a:lnSpc>
                          <a:spcPct val="100000"/>
                        </a:lnSpc>
                        <a:spcBef>
                          <a:spcPts val="0"/>
                        </a:spcBef>
                        <a:spcAft>
                          <a:spcPts val="0"/>
                        </a:spcAft>
                      </a:pPr>
                      <a:r>
                        <a:rPr lang="en-US" sz="1400" dirty="0">
                          <a:effectLst/>
                        </a:rPr>
                        <a:t>1.113</a:t>
                      </a:r>
                      <a:endParaRPr lang="en-US" sz="1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24110" marR="24110" marT="0" marB="0"/>
                </a:tc>
                <a:extLst>
                  <a:ext uri="{0D108BD9-81ED-4DB2-BD59-A6C34878D82A}">
                    <a16:rowId xmlns:a16="http://schemas.microsoft.com/office/drawing/2014/main" val="2715155162"/>
                  </a:ext>
                </a:extLst>
              </a:tr>
              <a:tr h="257175">
                <a:tc>
                  <a:txBody>
                    <a:bodyPr/>
                    <a:lstStyle/>
                    <a:p>
                      <a:pPr marL="0" marR="0">
                        <a:lnSpc>
                          <a:spcPct val="100000"/>
                        </a:lnSpc>
                        <a:spcBef>
                          <a:spcPts val="0"/>
                        </a:spcBef>
                        <a:spcAft>
                          <a:spcPts val="0"/>
                        </a:spcAft>
                      </a:pPr>
                      <a:r>
                        <a:rPr lang="en-US" sz="1400" i="1" dirty="0">
                          <a:effectLst/>
                        </a:rPr>
                        <a:t>TI</a:t>
                      </a:r>
                      <a:r>
                        <a:rPr lang="en-US" sz="1400" i="1" baseline="-25000" dirty="0">
                          <a:effectLst/>
                        </a:rPr>
                        <a:t>c</a:t>
                      </a:r>
                      <a:r>
                        <a:rPr lang="en-US" sz="1400" i="1" baseline="30000" dirty="0">
                          <a:effectLst/>
                        </a:rPr>
                        <a:t>W</a:t>
                      </a:r>
                      <a:endParaRPr lang="en-US" sz="1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24110" marR="24110" marT="0" marB="0"/>
                </a:tc>
                <a:tc>
                  <a:txBody>
                    <a:bodyPr/>
                    <a:lstStyle/>
                    <a:p>
                      <a:pPr marL="0" marR="0">
                        <a:lnSpc>
                          <a:spcPct val="100000"/>
                        </a:lnSpc>
                        <a:spcBef>
                          <a:spcPts val="0"/>
                        </a:spcBef>
                        <a:spcAft>
                          <a:spcPts val="0"/>
                        </a:spcAft>
                      </a:pPr>
                      <a:r>
                        <a:rPr lang="en-US" sz="1400" dirty="0">
                          <a:effectLst/>
                        </a:rPr>
                        <a:t>Observed tract average transport isolation index, per worker</a:t>
                      </a:r>
                      <a:endParaRPr lang="en-US" sz="1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24110" marR="24110" marT="0" marB="0"/>
                </a:tc>
                <a:tc>
                  <a:txBody>
                    <a:bodyPr/>
                    <a:lstStyle/>
                    <a:p>
                      <a:pPr marL="0" marR="0" algn="ctr">
                        <a:lnSpc>
                          <a:spcPct val="100000"/>
                        </a:lnSpc>
                        <a:spcBef>
                          <a:spcPts val="0"/>
                        </a:spcBef>
                        <a:spcAft>
                          <a:spcPts val="0"/>
                        </a:spcAft>
                      </a:pPr>
                      <a:r>
                        <a:rPr lang="en-US" sz="1400" dirty="0">
                          <a:effectLst/>
                        </a:rPr>
                        <a:t>0.588</a:t>
                      </a:r>
                      <a:endParaRPr lang="en-US" sz="1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24110" marR="24110" marT="0" marB="0"/>
                </a:tc>
                <a:tc>
                  <a:txBody>
                    <a:bodyPr/>
                    <a:lstStyle/>
                    <a:p>
                      <a:pPr marL="0" marR="0" algn="ctr">
                        <a:lnSpc>
                          <a:spcPct val="100000"/>
                        </a:lnSpc>
                        <a:spcBef>
                          <a:spcPts val="0"/>
                        </a:spcBef>
                        <a:spcAft>
                          <a:spcPts val="0"/>
                        </a:spcAft>
                      </a:pPr>
                      <a:r>
                        <a:rPr lang="en-US" sz="1400" dirty="0">
                          <a:effectLst/>
                        </a:rPr>
                        <a:t>0.612</a:t>
                      </a:r>
                      <a:endParaRPr lang="en-US" sz="1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24110" marR="24110" marT="0" marB="0"/>
                </a:tc>
                <a:extLst>
                  <a:ext uri="{0D108BD9-81ED-4DB2-BD59-A6C34878D82A}">
                    <a16:rowId xmlns:a16="http://schemas.microsoft.com/office/drawing/2014/main" val="953179208"/>
                  </a:ext>
                </a:extLst>
              </a:tr>
              <a:tr h="257175">
                <a:tc>
                  <a:txBody>
                    <a:bodyPr/>
                    <a:lstStyle/>
                    <a:p>
                      <a:pPr marL="0" marR="0">
                        <a:lnSpc>
                          <a:spcPct val="100000"/>
                        </a:lnSpc>
                        <a:spcBef>
                          <a:spcPts val="0"/>
                        </a:spcBef>
                        <a:spcAft>
                          <a:spcPts val="0"/>
                        </a:spcAft>
                      </a:pPr>
                      <a:r>
                        <a:rPr lang="en-US" sz="1400" i="1" dirty="0">
                          <a:effectLst/>
                        </a:rPr>
                        <a:t>NI</a:t>
                      </a:r>
                      <a:r>
                        <a:rPr lang="en-US" sz="1400" i="1" baseline="-25000" dirty="0">
                          <a:effectLst/>
                        </a:rPr>
                        <a:t>c</a:t>
                      </a:r>
                      <a:r>
                        <a:rPr lang="en-US" sz="1400" i="1" baseline="30000" dirty="0">
                          <a:effectLst/>
                        </a:rPr>
                        <a:t>P</a:t>
                      </a:r>
                      <a:endParaRPr lang="en-US" sz="1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24110" marR="24110" marT="0" marB="0"/>
                </a:tc>
                <a:tc>
                  <a:txBody>
                    <a:bodyPr/>
                    <a:lstStyle/>
                    <a:p>
                      <a:pPr marL="0" marR="0">
                        <a:lnSpc>
                          <a:spcPct val="100000"/>
                        </a:lnSpc>
                        <a:spcBef>
                          <a:spcPts val="0"/>
                        </a:spcBef>
                        <a:spcAft>
                          <a:spcPts val="0"/>
                        </a:spcAft>
                      </a:pPr>
                      <a:r>
                        <a:rPr lang="en-US" sz="1400" dirty="0">
                          <a:effectLst/>
                        </a:rPr>
                        <a:t>Observed tract average network isolation index, per resident</a:t>
                      </a:r>
                      <a:endParaRPr lang="en-US" sz="1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24110" marR="24110" marT="0" marB="0"/>
                </a:tc>
                <a:tc>
                  <a:txBody>
                    <a:bodyPr/>
                    <a:lstStyle/>
                    <a:p>
                      <a:pPr marL="0" marR="0" algn="ctr">
                        <a:lnSpc>
                          <a:spcPct val="100000"/>
                        </a:lnSpc>
                        <a:spcBef>
                          <a:spcPts val="0"/>
                        </a:spcBef>
                        <a:spcAft>
                          <a:spcPts val="0"/>
                        </a:spcAft>
                      </a:pPr>
                      <a:r>
                        <a:rPr lang="en-US" sz="1400" dirty="0">
                          <a:effectLst/>
                        </a:rPr>
                        <a:t>1.013</a:t>
                      </a:r>
                      <a:endParaRPr lang="en-US" sz="1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24110" marR="24110" marT="0" marB="0"/>
                </a:tc>
                <a:tc>
                  <a:txBody>
                    <a:bodyPr/>
                    <a:lstStyle/>
                    <a:p>
                      <a:pPr marL="0" marR="0" algn="ctr">
                        <a:lnSpc>
                          <a:spcPct val="100000"/>
                        </a:lnSpc>
                        <a:spcBef>
                          <a:spcPts val="0"/>
                        </a:spcBef>
                        <a:spcAft>
                          <a:spcPts val="0"/>
                        </a:spcAft>
                      </a:pPr>
                      <a:r>
                        <a:rPr lang="en-US" sz="1400" dirty="0">
                          <a:effectLst/>
                        </a:rPr>
                        <a:t>0.710</a:t>
                      </a:r>
                      <a:endParaRPr lang="en-US" sz="1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24110" marR="24110" marT="0" marB="0"/>
                </a:tc>
                <a:extLst>
                  <a:ext uri="{0D108BD9-81ED-4DB2-BD59-A6C34878D82A}">
                    <a16:rowId xmlns:a16="http://schemas.microsoft.com/office/drawing/2014/main" val="768808776"/>
                  </a:ext>
                </a:extLst>
              </a:tr>
              <a:tr h="257175">
                <a:tc>
                  <a:txBody>
                    <a:bodyPr/>
                    <a:lstStyle/>
                    <a:p>
                      <a:pPr marL="0" marR="0">
                        <a:lnSpc>
                          <a:spcPct val="100000"/>
                        </a:lnSpc>
                        <a:spcBef>
                          <a:spcPts val="0"/>
                        </a:spcBef>
                        <a:spcAft>
                          <a:spcPts val="0"/>
                        </a:spcAft>
                      </a:pPr>
                      <a:r>
                        <a:rPr lang="en-US" sz="1400" i="1" dirty="0">
                          <a:effectLst/>
                        </a:rPr>
                        <a:t>TI</a:t>
                      </a:r>
                      <a:r>
                        <a:rPr lang="en-US" sz="1400" i="1" baseline="-25000" dirty="0">
                          <a:effectLst/>
                        </a:rPr>
                        <a:t>c</a:t>
                      </a:r>
                      <a:r>
                        <a:rPr lang="en-US" sz="1400" i="1" baseline="30000" dirty="0">
                          <a:effectLst/>
                        </a:rPr>
                        <a:t>P</a:t>
                      </a:r>
                      <a:endParaRPr lang="en-US" sz="1400" i="1"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24110" marR="24110" marT="0" marB="0"/>
                </a:tc>
                <a:tc>
                  <a:txBody>
                    <a:bodyPr/>
                    <a:lstStyle/>
                    <a:p>
                      <a:pPr marL="0" marR="0">
                        <a:lnSpc>
                          <a:spcPct val="100000"/>
                        </a:lnSpc>
                        <a:spcBef>
                          <a:spcPts val="0"/>
                        </a:spcBef>
                        <a:spcAft>
                          <a:spcPts val="0"/>
                        </a:spcAft>
                      </a:pPr>
                      <a:r>
                        <a:rPr lang="en-US" sz="1400" dirty="0">
                          <a:effectLst/>
                        </a:rPr>
                        <a:t>Observed tract average transport isolation index, per resident</a:t>
                      </a:r>
                      <a:endParaRPr lang="en-US" sz="1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24110" marR="24110" marT="0" marB="0"/>
                </a:tc>
                <a:tc>
                  <a:txBody>
                    <a:bodyPr/>
                    <a:lstStyle/>
                    <a:p>
                      <a:pPr marL="0" marR="0" algn="ctr">
                        <a:lnSpc>
                          <a:spcPct val="100000"/>
                        </a:lnSpc>
                        <a:spcBef>
                          <a:spcPts val="0"/>
                        </a:spcBef>
                        <a:spcAft>
                          <a:spcPts val="0"/>
                        </a:spcAft>
                      </a:pPr>
                      <a:r>
                        <a:rPr lang="en-US" sz="1400" dirty="0">
                          <a:effectLst/>
                        </a:rPr>
                        <a:t>0.373</a:t>
                      </a:r>
                      <a:endParaRPr lang="en-US" sz="1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24110" marR="24110" marT="0" marB="0"/>
                </a:tc>
                <a:tc>
                  <a:txBody>
                    <a:bodyPr/>
                    <a:lstStyle/>
                    <a:p>
                      <a:pPr marL="0" marR="0" algn="ctr">
                        <a:lnSpc>
                          <a:spcPct val="100000"/>
                        </a:lnSpc>
                        <a:spcBef>
                          <a:spcPts val="0"/>
                        </a:spcBef>
                        <a:spcAft>
                          <a:spcPts val="0"/>
                        </a:spcAft>
                      </a:pPr>
                      <a:r>
                        <a:rPr lang="en-US" sz="1400" dirty="0">
                          <a:effectLst/>
                        </a:rPr>
                        <a:t>0.393</a:t>
                      </a:r>
                      <a:endParaRPr lang="en-US" sz="1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24110" marR="24110" marT="0" marB="0"/>
                </a:tc>
                <a:extLst>
                  <a:ext uri="{0D108BD9-81ED-4DB2-BD59-A6C34878D82A}">
                    <a16:rowId xmlns:a16="http://schemas.microsoft.com/office/drawing/2014/main" val="598733656"/>
                  </a:ext>
                </a:extLst>
              </a:tr>
            </a:tbl>
          </a:graphicData>
        </a:graphic>
      </p:graphicFrame>
      <p:sp>
        <p:nvSpPr>
          <p:cNvPr id="5" name="Rectangle 3"/>
          <p:cNvSpPr txBox="1">
            <a:spLocks noChangeArrowheads="1"/>
          </p:cNvSpPr>
          <p:nvPr/>
        </p:nvSpPr>
        <p:spPr bwMode="auto">
          <a:xfrm>
            <a:off x="425742" y="4167087"/>
            <a:ext cx="8337550" cy="3410857"/>
          </a:xfrm>
          <a:prstGeom prst="rect">
            <a:avLst/>
          </a:prstGeom>
          <a:noFill/>
          <a:ln w="9525">
            <a:noFill/>
            <a:miter lim="800000"/>
            <a:headEnd/>
            <a:tailEnd/>
          </a:ln>
          <a:effectLst/>
        </p:spPr>
        <p:txBody>
          <a:bodyPr/>
          <a:lst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a:lstStyle>
          <a:p>
            <a:pPr eaLnBrk="1" hangingPunct="1">
              <a:lnSpc>
                <a:spcPct val="80000"/>
              </a:lnSpc>
              <a:spcBef>
                <a:spcPts val="672"/>
              </a:spcBef>
              <a:defRPr/>
            </a:pPr>
            <a:r>
              <a:rPr lang="en-US" sz="2400" dirty="0">
                <a:effectLst>
                  <a:outerShdw blurRad="38100" dist="38100" dir="2700000" algn="tl">
                    <a:srgbClr val="000000">
                      <a:alpha val="43137"/>
                    </a:srgbClr>
                  </a:outerShdw>
                </a:effectLst>
              </a:rPr>
              <a:t>Magnitudes</a:t>
            </a:r>
          </a:p>
          <a:p>
            <a:pPr lvl="1" eaLnBrk="1" hangingPunct="1">
              <a:lnSpc>
                <a:spcPct val="80000"/>
              </a:lnSpc>
              <a:spcBef>
                <a:spcPts val="672"/>
              </a:spcBef>
              <a:defRPr/>
            </a:pPr>
            <a:r>
              <a:rPr lang="en-US" sz="1800" i="1" dirty="0">
                <a:effectLst>
                  <a:outerShdw blurRad="38100" dist="38100" dir="2700000" algn="tl">
                    <a:srgbClr val="000000">
                      <a:alpha val="43137"/>
                    </a:srgbClr>
                  </a:outerShdw>
                </a:effectLst>
              </a:rPr>
              <a:t>NI</a:t>
            </a:r>
            <a:r>
              <a:rPr lang="en-US" sz="1800" i="1" baseline="-25000" dirty="0">
                <a:effectLst>
                  <a:outerShdw blurRad="38100" dist="38100" dir="2700000" algn="tl">
                    <a:srgbClr val="000000">
                      <a:alpha val="43137"/>
                    </a:srgbClr>
                  </a:outerShdw>
                </a:effectLst>
              </a:rPr>
              <a:t>C</a:t>
            </a:r>
            <a:r>
              <a:rPr lang="en-US" sz="1800" i="1" baseline="30000" dirty="0">
                <a:effectLst>
                  <a:outerShdw blurRad="38100" dist="38100" dir="2700000" algn="tl">
                    <a:srgbClr val="000000">
                      <a:alpha val="43137"/>
                    </a:srgbClr>
                  </a:outerShdw>
                </a:effectLst>
              </a:rPr>
              <a:t>W </a:t>
            </a:r>
            <a:r>
              <a:rPr lang="en-US" sz="1800" dirty="0">
                <a:effectLst>
                  <a:outerShdw blurRad="38100" dist="38100" dir="2700000" algn="tl">
                    <a:srgbClr val="000000">
                      <a:alpha val="43137"/>
                    </a:srgbClr>
                  </a:outerShdw>
                </a:effectLst>
              </a:rPr>
              <a:t>= 1.609: on average, 1.6% of co-workers live in same tract</a:t>
            </a:r>
          </a:p>
          <a:p>
            <a:pPr lvl="2" eaLnBrk="1" hangingPunct="1">
              <a:lnSpc>
                <a:spcPct val="80000"/>
              </a:lnSpc>
              <a:spcBef>
                <a:spcPts val="672"/>
              </a:spcBef>
              <a:defRPr/>
            </a:pPr>
            <a:r>
              <a:rPr lang="en-US" sz="1800" dirty="0">
                <a:effectLst>
                  <a:outerShdw blurRad="38100" dist="38100" dir="2700000" algn="tl">
                    <a:srgbClr val="000000">
                      <a:alpha val="43137"/>
                    </a:srgbClr>
                  </a:outerShdw>
                </a:effectLst>
              </a:rPr>
              <a:t>Maximum is much less than 100%, because of sizes of firms where tract residents live</a:t>
            </a:r>
          </a:p>
          <a:p>
            <a:pPr lvl="1" eaLnBrk="1" hangingPunct="1">
              <a:lnSpc>
                <a:spcPct val="80000"/>
              </a:lnSpc>
              <a:spcBef>
                <a:spcPts val="672"/>
              </a:spcBef>
              <a:defRPr/>
            </a:pPr>
            <a:r>
              <a:rPr lang="en-US" sz="1800" i="1" dirty="0">
                <a:effectLst>
                  <a:outerShdw blurRad="38100" dist="38100" dir="2700000" algn="tl">
                    <a:srgbClr val="000000">
                      <a:alpha val="43137"/>
                    </a:srgbClr>
                  </a:outerShdw>
                </a:effectLst>
              </a:rPr>
              <a:t>TI</a:t>
            </a:r>
            <a:r>
              <a:rPr lang="en-US" sz="1800" i="1" baseline="-25000" dirty="0">
                <a:effectLst>
                  <a:outerShdw blurRad="38100" dist="38100" dir="2700000" algn="tl">
                    <a:srgbClr val="000000">
                      <a:alpha val="43137"/>
                    </a:srgbClr>
                  </a:outerShdw>
                </a:effectLst>
              </a:rPr>
              <a:t>C</a:t>
            </a:r>
            <a:r>
              <a:rPr lang="en-US" sz="1800" i="1" baseline="30000" dirty="0">
                <a:effectLst>
                  <a:outerShdw blurRad="38100" dist="38100" dir="2700000" algn="tl">
                    <a:srgbClr val="000000">
                      <a:alpha val="43137"/>
                    </a:srgbClr>
                  </a:outerShdw>
                </a:effectLst>
              </a:rPr>
              <a:t>W </a:t>
            </a:r>
            <a:r>
              <a:rPr lang="en-US" sz="1800" dirty="0">
                <a:effectLst>
                  <a:outerShdw blurRad="38100" dist="38100" dir="2700000" algn="tl">
                    <a:srgbClr val="000000">
                      <a:alpha val="43137"/>
                    </a:srgbClr>
                  </a:outerShdw>
                </a:effectLst>
              </a:rPr>
              <a:t>= 0.588: on average, 0.6% of those who work in same </a:t>
            </a:r>
            <a:r>
              <a:rPr lang="en-US" sz="1800" i="1" dirty="0">
                <a:effectLst>
                  <a:outerShdw blurRad="38100" dist="38100" dir="2700000" algn="tl">
                    <a:srgbClr val="000000">
                      <a:alpha val="43137"/>
                    </a:srgbClr>
                  </a:outerShdw>
                </a:effectLst>
              </a:rPr>
              <a:t>tract </a:t>
            </a:r>
            <a:r>
              <a:rPr lang="en-US" sz="1800" dirty="0">
                <a:effectLst>
                  <a:outerShdw blurRad="38100" dist="38100" dir="2700000" algn="tl">
                    <a:srgbClr val="000000">
                      <a:alpha val="43137"/>
                    </a:srgbClr>
                  </a:outerShdw>
                </a:effectLst>
              </a:rPr>
              <a:t>live in same tract</a:t>
            </a:r>
          </a:p>
          <a:p>
            <a:pPr lvl="1" eaLnBrk="1" hangingPunct="1">
              <a:lnSpc>
                <a:spcPct val="80000"/>
              </a:lnSpc>
              <a:spcBef>
                <a:spcPts val="672"/>
              </a:spcBef>
              <a:defRPr/>
            </a:pPr>
            <a:r>
              <a:rPr lang="en-US" sz="1800" dirty="0">
                <a:effectLst>
                  <a:outerShdw blurRad="38100" dist="38100" dir="2700000" algn="tl">
                    <a:srgbClr val="000000">
                      <a:alpha val="43137"/>
                    </a:srgbClr>
                  </a:outerShdw>
                </a:effectLst>
              </a:rPr>
              <a:t>Implication: clustering of neighbors by establishment is a good deal higher than what is predicted by location factors alone</a:t>
            </a:r>
          </a:p>
          <a:p>
            <a:pPr lvl="1" eaLnBrk="1" hangingPunct="1">
              <a:lnSpc>
                <a:spcPct val="80000"/>
              </a:lnSpc>
              <a:defRPr/>
            </a:pPr>
            <a:endParaRPr lang="en-US" sz="1600" i="1" dirty="0">
              <a:effectLst>
                <a:outerShdw blurRad="38100" dist="38100" dir="2700000" algn="tl">
                  <a:srgbClr val="000000">
                    <a:alpha val="43137"/>
                  </a:srgbClr>
                </a:outerShdw>
              </a:effectLst>
            </a:endParaRPr>
          </a:p>
          <a:p>
            <a:pPr lvl="1" eaLnBrk="1" hangingPunct="1">
              <a:lnSpc>
                <a:spcPct val="80000"/>
              </a:lnSpc>
              <a:defRPr/>
            </a:pPr>
            <a:endParaRPr lang="en-US" sz="16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7812686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1394" name="Rectangle 2"/>
          <p:cNvSpPr>
            <a:spLocks noGrp="1" noChangeArrowheads="1"/>
          </p:cNvSpPr>
          <p:nvPr>
            <p:ph type="title"/>
          </p:nvPr>
        </p:nvSpPr>
        <p:spPr>
          <a:xfrm>
            <a:off x="37514" y="165100"/>
            <a:ext cx="9068972" cy="1371600"/>
          </a:xfrm>
        </p:spPr>
        <p:txBody>
          <a:bodyPr/>
          <a:lstStyle/>
          <a:p>
            <a:pPr eaLnBrk="1" hangingPunct="1">
              <a:defRPr/>
            </a:pPr>
            <a:r>
              <a:rPr lang="en-US" sz="2800" dirty="0">
                <a:effectLst>
                  <a:outerShdw blurRad="38100" dist="38100" dir="2700000" algn="tl">
                    <a:srgbClr val="000000">
                      <a:alpha val="43137"/>
                    </a:srgbClr>
                  </a:outerShdw>
                </a:effectLst>
              </a:rPr>
              <a:t>Are determinants of social capital in a neighborhood </a:t>
            </a:r>
            <a:r>
              <a:rPr lang="en-US" sz="2800" u="sng" dirty="0">
                <a:effectLst>
                  <a:outerShdw blurRad="38100" dist="38100" dir="2700000" algn="tl">
                    <a:srgbClr val="000000">
                      <a:alpha val="43137"/>
                    </a:srgbClr>
                  </a:outerShdw>
                </a:effectLst>
              </a:rPr>
              <a:t>associated</a:t>
            </a:r>
            <a:r>
              <a:rPr lang="en-US" sz="2800" dirty="0">
                <a:effectLst>
                  <a:outerShdw blurRad="38100" dist="38100" dir="2700000" algn="tl">
                    <a:srgbClr val="000000">
                      <a:alpha val="43137"/>
                    </a:srgbClr>
                  </a:outerShdw>
                </a:effectLst>
              </a:rPr>
              <a:t> w/ stronger labor market networks?</a:t>
            </a:r>
          </a:p>
        </p:txBody>
      </p:sp>
      <p:sp>
        <p:nvSpPr>
          <p:cNvPr id="571395" name="Rectangle 3"/>
          <p:cNvSpPr>
            <a:spLocks noGrp="1" noChangeArrowheads="1"/>
          </p:cNvSpPr>
          <p:nvPr>
            <p:ph idx="1"/>
          </p:nvPr>
        </p:nvSpPr>
        <p:spPr>
          <a:xfrm>
            <a:off x="380241" y="2102678"/>
            <a:ext cx="8616950" cy="4114800"/>
          </a:xfrm>
        </p:spPr>
        <p:txBody>
          <a:bodyPr/>
          <a:lstStyle/>
          <a:p>
            <a:pPr eaLnBrk="1" hangingPunct="1">
              <a:lnSpc>
                <a:spcPct val="80000"/>
              </a:lnSpc>
              <a:spcBef>
                <a:spcPts val="672"/>
              </a:spcBef>
              <a:defRPr/>
            </a:pPr>
            <a:r>
              <a:rPr lang="en-US" sz="2400" dirty="0">
                <a:cs typeface="Tahoma" pitchFamily="34" charset="0"/>
              </a:rPr>
              <a:t>Social capital determinants guided by previous literature</a:t>
            </a:r>
          </a:p>
          <a:p>
            <a:pPr lvl="1" eaLnBrk="1" hangingPunct="1">
              <a:lnSpc>
                <a:spcPct val="80000"/>
              </a:lnSpc>
              <a:spcBef>
                <a:spcPts val="672"/>
              </a:spcBef>
              <a:defRPr/>
            </a:pPr>
            <a:r>
              <a:rPr lang="en-US" sz="2000" dirty="0">
                <a:cs typeface="Tahoma" pitchFamily="34" charset="0"/>
              </a:rPr>
              <a:t>Demographic features/homogeneity of neighborhoods associated with trust of others and society more generally (e.g., Alesina and La Ferrara, 2002)</a:t>
            </a:r>
          </a:p>
          <a:p>
            <a:pPr lvl="1" eaLnBrk="1" hangingPunct="1">
              <a:lnSpc>
                <a:spcPct val="80000"/>
              </a:lnSpc>
              <a:spcBef>
                <a:spcPts val="672"/>
              </a:spcBef>
              <a:defRPr/>
            </a:pPr>
            <a:r>
              <a:rPr lang="en-US" sz="2000" dirty="0">
                <a:cs typeface="Tahoma" pitchFamily="34" charset="0"/>
              </a:rPr>
              <a:t>Schools: smaller, higher-income parents, and small classes, which may be associated with higher parental involvement in schools, interaction with neighbors, etc. (e.g., Gardner et al., 2000)</a:t>
            </a:r>
          </a:p>
          <a:p>
            <a:pPr lvl="1" eaLnBrk="1" hangingPunct="1">
              <a:lnSpc>
                <a:spcPct val="80000"/>
              </a:lnSpc>
              <a:spcBef>
                <a:spcPts val="672"/>
              </a:spcBef>
              <a:defRPr/>
            </a:pPr>
            <a:r>
              <a:rPr lang="en-US" sz="2000" dirty="0">
                <a:cs typeface="Tahoma" pitchFamily="34" charset="0"/>
              </a:rPr>
              <a:t>Voting </a:t>
            </a:r>
          </a:p>
          <a:p>
            <a:pPr lvl="2" eaLnBrk="1" hangingPunct="1">
              <a:lnSpc>
                <a:spcPct val="80000"/>
              </a:lnSpc>
              <a:spcBef>
                <a:spcPts val="672"/>
              </a:spcBef>
              <a:defRPr/>
            </a:pPr>
            <a:r>
              <a:rPr lang="en-US" sz="1800" dirty="0">
                <a:cs typeface="Tahoma" pitchFamily="34" charset="0"/>
              </a:rPr>
              <a:t>Turnout (civic participation, e.g., Guiso et al., 2004)</a:t>
            </a:r>
          </a:p>
          <a:p>
            <a:pPr lvl="2" eaLnBrk="1" hangingPunct="1">
              <a:lnSpc>
                <a:spcPct val="80000"/>
              </a:lnSpc>
              <a:spcBef>
                <a:spcPts val="672"/>
              </a:spcBef>
              <a:defRPr/>
            </a:pPr>
            <a:r>
              <a:rPr lang="en-US" sz="1800" dirty="0">
                <a:cs typeface="Tahoma" pitchFamily="34" charset="0"/>
              </a:rPr>
              <a:t>Conservative/liberal views: trust in different institutions (e.g., Putnam, 1994)</a:t>
            </a:r>
          </a:p>
          <a:p>
            <a:pPr lvl="2" eaLnBrk="1" hangingPunct="1">
              <a:lnSpc>
                <a:spcPct val="80000"/>
              </a:lnSpc>
              <a:spcBef>
                <a:spcPts val="672"/>
              </a:spcBef>
              <a:defRPr/>
            </a:pPr>
            <a:r>
              <a:rPr lang="en-US" sz="1800" dirty="0">
                <a:cs typeface="Tahoma" pitchFamily="34" charset="0"/>
              </a:rPr>
              <a:t>Homogeneity</a:t>
            </a:r>
          </a:p>
          <a:p>
            <a:pPr lvl="1" eaLnBrk="1" hangingPunct="1">
              <a:lnSpc>
                <a:spcPct val="80000"/>
              </a:lnSpc>
              <a:spcBef>
                <a:spcPts val="672"/>
              </a:spcBef>
              <a:defRPr/>
            </a:pPr>
            <a:r>
              <a:rPr lang="en-US" sz="2000" dirty="0">
                <a:solidFill>
                  <a:srgbClr val="FFFF00"/>
                </a:solidFill>
                <a:cs typeface="Tahoma" pitchFamily="34" charset="0"/>
              </a:rPr>
              <a:t>New measures of civic institutions, religious organizations, and other non-profits </a:t>
            </a:r>
            <a:r>
              <a:rPr lang="en-US" sz="2000" dirty="0">
                <a:cs typeface="Tahoma" pitchFamily="34" charset="0"/>
              </a:rPr>
              <a:t>(Coleman, 1988; Putnam, 2000; Rupasingha et al., 2006)</a:t>
            </a:r>
          </a:p>
          <a:p>
            <a:pPr marL="1828800" lvl="4" indent="0" eaLnBrk="1" hangingPunct="1">
              <a:lnSpc>
                <a:spcPct val="80000"/>
              </a:lnSpc>
              <a:buFont typeface="Wingdings" panose="05000000000000000000" pitchFamily="2" charset="2"/>
              <a:buNone/>
              <a:defRPr/>
            </a:pPr>
            <a:endParaRPr lang="en-US" sz="2400" dirty="0">
              <a:cs typeface="Tahoma" pitchFamily="34" charset="0"/>
            </a:endParaRPr>
          </a:p>
        </p:txBody>
      </p:sp>
      <p:cxnSp>
        <p:nvCxnSpPr>
          <p:cNvPr id="17412" name="Straight Connector 3"/>
          <p:cNvCxnSpPr>
            <a:cxnSpLocks noChangeShapeType="1"/>
          </p:cNvCxnSpPr>
          <p:nvPr/>
        </p:nvCxnSpPr>
        <p:spPr bwMode="auto">
          <a:xfrm>
            <a:off x="0" y="1381125"/>
            <a:ext cx="9144000" cy="0"/>
          </a:xfrm>
          <a:prstGeom prst="line">
            <a:avLst/>
          </a:prstGeom>
          <a:noFill/>
          <a:ln w="25400" algn="ctr">
            <a:solidFill>
              <a:srgbClr val="FFFF00"/>
            </a:solidFill>
            <a:round/>
            <a:headEnd/>
            <a:tailEn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39423637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1394" name="Rectangle 2"/>
          <p:cNvSpPr>
            <a:spLocks noGrp="1" noChangeArrowheads="1"/>
          </p:cNvSpPr>
          <p:nvPr>
            <p:ph type="title"/>
          </p:nvPr>
        </p:nvSpPr>
        <p:spPr>
          <a:xfrm>
            <a:off x="37514" y="165100"/>
            <a:ext cx="9068972" cy="1371600"/>
          </a:xfrm>
        </p:spPr>
        <p:txBody>
          <a:bodyPr/>
          <a:lstStyle/>
          <a:p>
            <a:pPr eaLnBrk="1" hangingPunct="1">
              <a:defRPr/>
            </a:pPr>
            <a:r>
              <a:rPr lang="en-US" sz="3600" dirty="0">
                <a:effectLst>
                  <a:outerShdw blurRad="38100" dist="38100" dir="2700000" algn="tl">
                    <a:srgbClr val="000000">
                      <a:alpha val="43137"/>
                    </a:srgbClr>
                  </a:outerShdw>
                </a:effectLst>
              </a:rPr>
              <a:t>Social capital determinants from Census (examples)</a:t>
            </a:r>
          </a:p>
        </p:txBody>
      </p:sp>
      <p:sp>
        <p:nvSpPr>
          <p:cNvPr id="571395" name="Rectangle 3"/>
          <p:cNvSpPr>
            <a:spLocks noGrp="1" noChangeArrowheads="1"/>
          </p:cNvSpPr>
          <p:nvPr>
            <p:ph idx="1"/>
          </p:nvPr>
        </p:nvSpPr>
        <p:spPr>
          <a:xfrm>
            <a:off x="347418" y="2644250"/>
            <a:ext cx="8616950" cy="2656619"/>
          </a:xfrm>
        </p:spPr>
        <p:txBody>
          <a:bodyPr/>
          <a:lstStyle/>
          <a:p>
            <a:pPr eaLnBrk="1" hangingPunct="1">
              <a:lnSpc>
                <a:spcPct val="80000"/>
              </a:lnSpc>
              <a:spcBef>
                <a:spcPts val="672"/>
              </a:spcBef>
              <a:defRPr/>
            </a:pPr>
            <a:r>
              <a:rPr lang="en-US" sz="2800" dirty="0">
                <a:cs typeface="Tahoma" pitchFamily="34" charset="0"/>
              </a:rPr>
              <a:t>Census measures/controls</a:t>
            </a:r>
          </a:p>
          <a:p>
            <a:pPr lvl="1" eaLnBrk="1" hangingPunct="1">
              <a:lnSpc>
                <a:spcPct val="80000"/>
              </a:lnSpc>
              <a:spcBef>
                <a:spcPts val="672"/>
              </a:spcBef>
              <a:defRPr/>
            </a:pPr>
            <a:r>
              <a:rPr lang="en-US" sz="2400" dirty="0">
                <a:cs typeface="Tahoma" pitchFamily="34" charset="0"/>
              </a:rPr>
              <a:t>Share owner-occupied housing; residential mobility</a:t>
            </a:r>
          </a:p>
          <a:p>
            <a:pPr lvl="1" eaLnBrk="1" hangingPunct="1">
              <a:lnSpc>
                <a:spcPct val="80000"/>
              </a:lnSpc>
              <a:spcBef>
                <a:spcPts val="672"/>
              </a:spcBef>
              <a:defRPr/>
            </a:pPr>
            <a:r>
              <a:rPr lang="en-US" sz="2400" dirty="0">
                <a:cs typeface="Tahoma" pitchFamily="34" charset="0"/>
              </a:rPr>
              <a:t>Job access measure (ACS): share commuting &lt; 10 minutes</a:t>
            </a:r>
          </a:p>
          <a:p>
            <a:pPr lvl="1" eaLnBrk="1" hangingPunct="1">
              <a:lnSpc>
                <a:spcPct val="80000"/>
              </a:lnSpc>
              <a:spcBef>
                <a:spcPts val="672"/>
              </a:spcBef>
              <a:defRPr/>
            </a:pPr>
            <a:r>
              <a:rPr lang="en-US" sz="2400" dirty="0">
                <a:cs typeface="Tahoma" pitchFamily="34" charset="0"/>
              </a:rPr>
              <a:t>Share who commute alone (ACS)</a:t>
            </a:r>
          </a:p>
          <a:p>
            <a:pPr lvl="2" eaLnBrk="1" hangingPunct="1">
              <a:lnSpc>
                <a:spcPct val="80000"/>
              </a:lnSpc>
              <a:spcBef>
                <a:spcPts val="672"/>
              </a:spcBef>
              <a:defRPr/>
            </a:pPr>
            <a:r>
              <a:rPr lang="en-US" sz="2000" dirty="0">
                <a:cs typeface="Tahoma" pitchFamily="34" charset="0"/>
              </a:rPr>
              <a:t>Could reflect social capital or geography of jobs</a:t>
            </a:r>
          </a:p>
          <a:p>
            <a:pPr lvl="1" eaLnBrk="1" hangingPunct="1">
              <a:lnSpc>
                <a:spcPct val="80000"/>
              </a:lnSpc>
              <a:spcBef>
                <a:spcPts val="672"/>
              </a:spcBef>
              <a:defRPr/>
            </a:pPr>
            <a:r>
              <a:rPr lang="en-US" sz="2400" dirty="0">
                <a:cs typeface="Tahoma" pitchFamily="34" charset="0"/>
              </a:rPr>
              <a:t>Demographic and other homogeneity: HHI for racial/ethnic shares; and Gini coefficient for income</a:t>
            </a:r>
          </a:p>
        </p:txBody>
      </p:sp>
      <p:cxnSp>
        <p:nvCxnSpPr>
          <p:cNvPr id="17412" name="Straight Connector 3"/>
          <p:cNvCxnSpPr>
            <a:cxnSpLocks noChangeShapeType="1"/>
          </p:cNvCxnSpPr>
          <p:nvPr/>
        </p:nvCxnSpPr>
        <p:spPr bwMode="auto">
          <a:xfrm>
            <a:off x="0" y="1381125"/>
            <a:ext cx="9144000" cy="0"/>
          </a:xfrm>
          <a:prstGeom prst="line">
            <a:avLst/>
          </a:prstGeom>
          <a:noFill/>
          <a:ln w="25400" algn="ctr">
            <a:solidFill>
              <a:srgbClr val="FFFF00"/>
            </a:solidFill>
            <a:round/>
            <a:headEnd/>
            <a:tailEn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19733063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1394" name="Rectangle 2"/>
          <p:cNvSpPr>
            <a:spLocks noGrp="1" noChangeArrowheads="1"/>
          </p:cNvSpPr>
          <p:nvPr>
            <p:ph type="title"/>
          </p:nvPr>
        </p:nvSpPr>
        <p:spPr>
          <a:xfrm>
            <a:off x="37514" y="172720"/>
            <a:ext cx="9068972" cy="1371600"/>
          </a:xfrm>
        </p:spPr>
        <p:txBody>
          <a:bodyPr/>
          <a:lstStyle/>
          <a:p>
            <a:pPr eaLnBrk="1" hangingPunct="1">
              <a:defRPr/>
            </a:pPr>
            <a:r>
              <a:rPr lang="en-US" sz="3600" dirty="0">
                <a:effectLst>
                  <a:outerShdw blurRad="38100" dist="38100" dir="2700000" algn="tl">
                    <a:srgbClr val="000000">
                      <a:alpha val="43137"/>
                    </a:srgbClr>
                  </a:outerShdw>
                </a:effectLst>
              </a:rPr>
              <a:t>School-related social capital determinants</a:t>
            </a:r>
          </a:p>
        </p:txBody>
      </p:sp>
      <p:sp>
        <p:nvSpPr>
          <p:cNvPr id="571395" name="Rectangle 3"/>
          <p:cNvSpPr>
            <a:spLocks noGrp="1" noChangeArrowheads="1"/>
          </p:cNvSpPr>
          <p:nvPr>
            <p:ph idx="1"/>
          </p:nvPr>
        </p:nvSpPr>
        <p:spPr>
          <a:xfrm>
            <a:off x="378339" y="1888877"/>
            <a:ext cx="8616950" cy="4456430"/>
          </a:xfrm>
        </p:spPr>
        <p:txBody>
          <a:bodyPr/>
          <a:lstStyle/>
          <a:p>
            <a:pPr eaLnBrk="1" hangingPunct="1">
              <a:lnSpc>
                <a:spcPct val="80000"/>
              </a:lnSpc>
              <a:spcBef>
                <a:spcPts val="672"/>
              </a:spcBef>
              <a:defRPr/>
            </a:pPr>
            <a:r>
              <a:rPr lang="en-US" sz="2800" dirty="0">
                <a:cs typeface="Tahoma" pitchFamily="34" charset="0"/>
              </a:rPr>
              <a:t>From 2010 school district boundaries (U.S. Census Bureau School Boundary Map), Census tract maps, and data from Dept. of Education’s “Common Core”</a:t>
            </a:r>
          </a:p>
          <a:p>
            <a:pPr lvl="1" eaLnBrk="1" hangingPunct="1">
              <a:lnSpc>
                <a:spcPct val="80000"/>
              </a:lnSpc>
              <a:spcBef>
                <a:spcPts val="672"/>
              </a:spcBef>
              <a:defRPr/>
            </a:pPr>
            <a:r>
              <a:rPr lang="en-US" sz="2400" dirty="0">
                <a:cs typeface="Tahoma" pitchFamily="34" charset="0"/>
              </a:rPr>
              <a:t>Average student/teacher ratio (predicted negative effect)</a:t>
            </a:r>
          </a:p>
          <a:p>
            <a:pPr lvl="1" eaLnBrk="1" hangingPunct="1">
              <a:lnSpc>
                <a:spcPct val="80000"/>
              </a:lnSpc>
              <a:spcBef>
                <a:spcPts val="672"/>
              </a:spcBef>
              <a:defRPr/>
            </a:pPr>
            <a:r>
              <a:rPr lang="en-US" sz="2400" dirty="0">
                <a:cs typeface="Tahoma" pitchFamily="34" charset="0"/>
              </a:rPr>
              <a:t>Share on FRPL (predicted negative effect)</a:t>
            </a:r>
          </a:p>
          <a:p>
            <a:pPr lvl="1" eaLnBrk="1" hangingPunct="1">
              <a:lnSpc>
                <a:spcPct val="80000"/>
              </a:lnSpc>
              <a:spcBef>
                <a:spcPts val="672"/>
              </a:spcBef>
              <a:defRPr/>
            </a:pPr>
            <a:r>
              <a:rPr lang="en-US" sz="2400" dirty="0">
                <a:cs typeface="Tahoma" pitchFamily="34" charset="0"/>
              </a:rPr>
              <a:t>Number of districts to which students in tract assigned</a:t>
            </a:r>
          </a:p>
          <a:p>
            <a:pPr lvl="2" eaLnBrk="1" hangingPunct="1">
              <a:lnSpc>
                <a:spcPct val="80000"/>
              </a:lnSpc>
              <a:spcBef>
                <a:spcPts val="672"/>
              </a:spcBef>
              <a:defRPr/>
            </a:pPr>
            <a:r>
              <a:rPr lang="en-US" sz="2200" dirty="0">
                <a:cs typeface="Tahoma" pitchFamily="34" charset="0"/>
              </a:rPr>
              <a:t>Could reduce networking because tracts fragmented, or could increase it by reflecting small schools with more parental involvement</a:t>
            </a:r>
          </a:p>
          <a:p>
            <a:pPr lvl="1" eaLnBrk="1" hangingPunct="1">
              <a:lnSpc>
                <a:spcPct val="80000"/>
              </a:lnSpc>
              <a:spcBef>
                <a:spcPts val="672"/>
              </a:spcBef>
              <a:defRPr/>
            </a:pPr>
            <a:r>
              <a:rPr lang="en-US" sz="2400" dirty="0">
                <a:cs typeface="Tahoma" pitchFamily="34" charset="0"/>
              </a:rPr>
              <a:t>First two could also reflect other factors associated with SES, but especially for </a:t>
            </a:r>
            <a:r>
              <a:rPr lang="en-US" sz="2400" i="1" dirty="0">
                <a:effectLst>
                  <a:outerShdw blurRad="38100" dist="38100" dir="2700000" algn="tl">
                    <a:srgbClr val="000000">
                      <a:alpha val="43137"/>
                    </a:srgbClr>
                  </a:outerShdw>
                </a:effectLst>
              </a:rPr>
              <a:t>NI</a:t>
            </a:r>
            <a:r>
              <a:rPr lang="en-US" sz="2400" i="1" baseline="-25000" dirty="0">
                <a:effectLst>
                  <a:outerShdw blurRad="38100" dist="38100" dir="2700000" algn="tl">
                    <a:srgbClr val="000000">
                      <a:alpha val="43137"/>
                    </a:srgbClr>
                  </a:outerShdw>
                </a:effectLst>
              </a:rPr>
              <a:t>C</a:t>
            </a:r>
            <a:r>
              <a:rPr lang="en-US" sz="2400" i="1" baseline="30000" dirty="0">
                <a:effectLst>
                  <a:outerShdw blurRad="38100" dist="38100" dir="2700000" algn="tl">
                    <a:srgbClr val="000000">
                      <a:alpha val="43137"/>
                    </a:srgbClr>
                  </a:outerShdw>
                </a:effectLst>
              </a:rPr>
              <a:t>W</a:t>
            </a:r>
            <a:r>
              <a:rPr lang="en-US" sz="2400" dirty="0">
                <a:effectLst>
                  <a:outerShdw blurRad="38100" dist="38100" dir="2700000" algn="tl">
                    <a:srgbClr val="000000">
                      <a:alpha val="43137"/>
                    </a:srgbClr>
                  </a:outerShdw>
                </a:effectLst>
              </a:rPr>
              <a:t>, which “conditions” on working, not clear why this would be correlated with network strength </a:t>
            </a:r>
            <a:endParaRPr lang="en-US" sz="2400" dirty="0">
              <a:cs typeface="Tahoma" pitchFamily="34" charset="0"/>
            </a:endParaRPr>
          </a:p>
          <a:p>
            <a:pPr lvl="1" eaLnBrk="1" hangingPunct="1">
              <a:lnSpc>
                <a:spcPct val="80000"/>
              </a:lnSpc>
              <a:defRPr/>
            </a:pPr>
            <a:endParaRPr lang="en-US" sz="2000" dirty="0">
              <a:cs typeface="Tahoma" pitchFamily="34" charset="0"/>
            </a:endParaRPr>
          </a:p>
          <a:p>
            <a:pPr marL="1828800" lvl="4" indent="0" eaLnBrk="1" hangingPunct="1">
              <a:lnSpc>
                <a:spcPct val="80000"/>
              </a:lnSpc>
              <a:buFont typeface="Wingdings" panose="05000000000000000000" pitchFamily="2" charset="2"/>
              <a:buNone/>
              <a:defRPr/>
            </a:pPr>
            <a:endParaRPr lang="en-US" sz="2400" dirty="0">
              <a:cs typeface="Tahoma" pitchFamily="34" charset="0"/>
            </a:endParaRPr>
          </a:p>
        </p:txBody>
      </p:sp>
      <p:cxnSp>
        <p:nvCxnSpPr>
          <p:cNvPr id="17412" name="Straight Connector 3"/>
          <p:cNvCxnSpPr>
            <a:cxnSpLocks noChangeShapeType="1"/>
          </p:cNvCxnSpPr>
          <p:nvPr/>
        </p:nvCxnSpPr>
        <p:spPr bwMode="auto">
          <a:xfrm>
            <a:off x="0" y="1381125"/>
            <a:ext cx="9144000" cy="0"/>
          </a:xfrm>
          <a:prstGeom prst="line">
            <a:avLst/>
          </a:prstGeom>
          <a:noFill/>
          <a:ln w="25400" algn="ctr">
            <a:solidFill>
              <a:srgbClr val="FFFF00"/>
            </a:solidFill>
            <a:round/>
            <a:headEnd/>
            <a:tailEn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31394535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1394" name="Rectangle 2"/>
          <p:cNvSpPr>
            <a:spLocks noGrp="1" noChangeArrowheads="1"/>
          </p:cNvSpPr>
          <p:nvPr>
            <p:ph type="title"/>
          </p:nvPr>
        </p:nvSpPr>
        <p:spPr>
          <a:xfrm>
            <a:off x="37514" y="165100"/>
            <a:ext cx="9068972" cy="1371600"/>
          </a:xfrm>
        </p:spPr>
        <p:txBody>
          <a:bodyPr/>
          <a:lstStyle/>
          <a:p>
            <a:pPr eaLnBrk="1" hangingPunct="1">
              <a:defRPr/>
            </a:pPr>
            <a:r>
              <a:rPr lang="en-US" sz="3600" dirty="0">
                <a:effectLst>
                  <a:outerShdw blurRad="38100" dist="38100" dir="2700000" algn="tl">
                    <a:srgbClr val="000000">
                      <a:alpha val="43137"/>
                    </a:srgbClr>
                  </a:outerShdw>
                </a:effectLst>
              </a:rPr>
              <a:t>Voting measures</a:t>
            </a:r>
          </a:p>
        </p:txBody>
      </p:sp>
      <p:sp>
        <p:nvSpPr>
          <p:cNvPr id="571395" name="Rectangle 3"/>
          <p:cNvSpPr>
            <a:spLocks noGrp="1" noChangeArrowheads="1"/>
          </p:cNvSpPr>
          <p:nvPr>
            <p:ph idx="1"/>
          </p:nvPr>
        </p:nvSpPr>
        <p:spPr>
          <a:xfrm>
            <a:off x="365087" y="2052321"/>
            <a:ext cx="8616950" cy="4114800"/>
          </a:xfrm>
        </p:spPr>
        <p:txBody>
          <a:bodyPr/>
          <a:lstStyle/>
          <a:p>
            <a:pPr eaLnBrk="1" hangingPunct="1">
              <a:lnSpc>
                <a:spcPct val="80000"/>
              </a:lnSpc>
              <a:spcBef>
                <a:spcPts val="672"/>
              </a:spcBef>
              <a:defRPr/>
            </a:pPr>
            <a:r>
              <a:rPr lang="en-US" sz="2800" dirty="0">
                <a:cs typeface="Tahoma" pitchFamily="34" charset="0"/>
              </a:rPr>
              <a:t>2008 presidential voting results by 2010 tracts (from Harvard Election Data Archive)</a:t>
            </a:r>
          </a:p>
          <a:p>
            <a:pPr lvl="1" eaLnBrk="1" hangingPunct="1">
              <a:lnSpc>
                <a:spcPct val="80000"/>
              </a:lnSpc>
              <a:spcBef>
                <a:spcPts val="672"/>
              </a:spcBef>
              <a:defRPr/>
            </a:pPr>
            <a:r>
              <a:rPr lang="en-US" sz="2400" dirty="0">
                <a:cs typeface="Tahoma" pitchFamily="34" charset="0"/>
              </a:rPr>
              <a:t>Fraction of voting age population that voted (predicted positive effect)</a:t>
            </a:r>
          </a:p>
          <a:p>
            <a:pPr lvl="1" eaLnBrk="1" hangingPunct="1">
              <a:lnSpc>
                <a:spcPct val="80000"/>
              </a:lnSpc>
              <a:spcBef>
                <a:spcPts val="672"/>
              </a:spcBef>
              <a:defRPr/>
            </a:pPr>
            <a:r>
              <a:rPr lang="en-US" sz="2400" dirty="0">
                <a:cs typeface="Tahoma" pitchFamily="34" charset="0"/>
              </a:rPr>
              <a:t>Fraction that voted Democratic</a:t>
            </a:r>
          </a:p>
          <a:p>
            <a:pPr lvl="2" eaLnBrk="1" hangingPunct="1">
              <a:lnSpc>
                <a:spcPct val="80000"/>
              </a:lnSpc>
              <a:spcBef>
                <a:spcPts val="672"/>
              </a:spcBef>
              <a:defRPr/>
            </a:pPr>
            <a:r>
              <a:rPr lang="en-US" sz="2000" dirty="0">
                <a:effectLst>
                  <a:outerShdw blurRad="38100" dist="38100" dir="2700000" algn="tl">
                    <a:srgbClr val="000000">
                      <a:alpha val="43137"/>
                    </a:srgbClr>
                  </a:outerShdw>
                </a:effectLst>
                <a:cs typeface="Tahoma" pitchFamily="34" charset="0"/>
              </a:rPr>
              <a:t>Prediction? </a:t>
            </a:r>
            <a:r>
              <a:rPr lang="en-US" sz="2000" dirty="0">
                <a:effectLst>
                  <a:outerShdw blurRad="38100" dist="38100" dir="2700000" algn="tl">
                    <a:srgbClr val="000000">
                      <a:alpha val="43137"/>
                    </a:srgbClr>
                  </a:outerShdw>
                </a:effectLst>
              </a:rPr>
              <a:t>Putnam (1994) suggests that conservatives may be more supportive of local, potentially more private associations that build structural social capital at the local level, whereas liberals might be less supportive out of a concern that current inequalities will be embedded in local social capital.</a:t>
            </a:r>
            <a:r>
              <a:rPr lang="en-US" sz="2000" dirty="0">
                <a:effectLst>
                  <a:outerShdw blurRad="38100" dist="38100" dir="2700000" algn="tl">
                    <a:srgbClr val="000000">
                      <a:alpha val="43137"/>
                    </a:srgbClr>
                  </a:outerShdw>
                </a:effectLst>
                <a:cs typeface="Tahoma" pitchFamily="34" charset="0"/>
              </a:rPr>
              <a:t> </a:t>
            </a:r>
          </a:p>
          <a:p>
            <a:pPr lvl="1" eaLnBrk="1" hangingPunct="1">
              <a:lnSpc>
                <a:spcPct val="80000"/>
              </a:lnSpc>
              <a:spcBef>
                <a:spcPts val="672"/>
              </a:spcBef>
              <a:defRPr/>
            </a:pPr>
            <a:r>
              <a:rPr lang="en-US" sz="2400" dirty="0">
                <a:cs typeface="Tahoma" pitchFamily="34" charset="0"/>
              </a:rPr>
              <a:t>Fraction of votes for candidate of party winning vote in tract (homogeneity, predicted positive effect)</a:t>
            </a:r>
          </a:p>
          <a:p>
            <a:pPr lvl="1" eaLnBrk="1" hangingPunct="1">
              <a:lnSpc>
                <a:spcPct val="80000"/>
              </a:lnSpc>
              <a:spcBef>
                <a:spcPts val="672"/>
              </a:spcBef>
              <a:defRPr/>
            </a:pPr>
            <a:endParaRPr lang="en-US" sz="2000" dirty="0">
              <a:cs typeface="Tahoma" pitchFamily="34" charset="0"/>
            </a:endParaRPr>
          </a:p>
          <a:p>
            <a:pPr marL="1828800" lvl="4" indent="0" eaLnBrk="1" hangingPunct="1">
              <a:lnSpc>
                <a:spcPct val="80000"/>
              </a:lnSpc>
              <a:buFont typeface="Wingdings" panose="05000000000000000000" pitchFamily="2" charset="2"/>
              <a:buNone/>
              <a:defRPr/>
            </a:pPr>
            <a:endParaRPr lang="en-US" sz="2400" dirty="0">
              <a:cs typeface="Tahoma" pitchFamily="34" charset="0"/>
            </a:endParaRPr>
          </a:p>
        </p:txBody>
      </p:sp>
      <p:cxnSp>
        <p:nvCxnSpPr>
          <p:cNvPr id="17412" name="Straight Connector 3"/>
          <p:cNvCxnSpPr>
            <a:cxnSpLocks noChangeShapeType="1"/>
          </p:cNvCxnSpPr>
          <p:nvPr/>
        </p:nvCxnSpPr>
        <p:spPr bwMode="auto">
          <a:xfrm>
            <a:off x="0" y="1381125"/>
            <a:ext cx="9144000" cy="0"/>
          </a:xfrm>
          <a:prstGeom prst="line">
            <a:avLst/>
          </a:prstGeom>
          <a:noFill/>
          <a:ln w="25400" algn="ctr">
            <a:solidFill>
              <a:srgbClr val="FFFF00"/>
            </a:solidFill>
            <a:round/>
            <a:headEnd/>
            <a:tailEn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30406915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1394" name="Rectangle 2"/>
          <p:cNvSpPr>
            <a:spLocks noGrp="1" noChangeArrowheads="1"/>
          </p:cNvSpPr>
          <p:nvPr>
            <p:ph type="title"/>
          </p:nvPr>
        </p:nvSpPr>
        <p:spPr>
          <a:xfrm>
            <a:off x="37514" y="165100"/>
            <a:ext cx="9068972" cy="1371600"/>
          </a:xfrm>
        </p:spPr>
        <p:txBody>
          <a:bodyPr/>
          <a:lstStyle/>
          <a:p>
            <a:pPr eaLnBrk="1" hangingPunct="1">
              <a:defRPr/>
            </a:pPr>
            <a:r>
              <a:rPr lang="en-US" sz="3600" dirty="0">
                <a:effectLst>
                  <a:outerShdw blurRad="38100" dist="38100" dir="2700000" algn="tl">
                    <a:srgbClr val="000000">
                      <a:alpha val="43137"/>
                    </a:srgbClr>
                  </a:outerShdw>
                </a:effectLst>
              </a:rPr>
              <a:t>New measures of non-profit </a:t>
            </a:r>
            <a:r>
              <a:rPr lang="en-US" sz="3600" i="1" dirty="0">
                <a:effectLst>
                  <a:outerShdw blurRad="38100" dist="38100" dir="2700000" algn="tl">
                    <a:srgbClr val="000000">
                      <a:alpha val="43137"/>
                    </a:srgbClr>
                  </a:outerShdw>
                </a:effectLst>
              </a:rPr>
              <a:t>sector</a:t>
            </a:r>
            <a:r>
              <a:rPr lang="en-US" sz="3600" dirty="0">
                <a:effectLst>
                  <a:outerShdw blurRad="38100" dist="38100" dir="2700000" algn="tl">
                    <a:srgbClr val="000000">
                      <a:alpha val="43137"/>
                    </a:srgbClr>
                  </a:outerShdw>
                </a:effectLst>
              </a:rPr>
              <a:t> establishments of many types</a:t>
            </a:r>
          </a:p>
        </p:txBody>
      </p:sp>
      <p:sp>
        <p:nvSpPr>
          <p:cNvPr id="571395" name="Rectangle 3"/>
          <p:cNvSpPr>
            <a:spLocks noGrp="1" noChangeArrowheads="1"/>
          </p:cNvSpPr>
          <p:nvPr>
            <p:ph idx="1"/>
          </p:nvPr>
        </p:nvSpPr>
        <p:spPr>
          <a:xfrm>
            <a:off x="263525" y="1836950"/>
            <a:ext cx="8616950" cy="4114800"/>
          </a:xfrm>
        </p:spPr>
        <p:txBody>
          <a:bodyPr/>
          <a:lstStyle/>
          <a:p>
            <a:pPr eaLnBrk="1" hangingPunct="1">
              <a:lnSpc>
                <a:spcPct val="80000"/>
              </a:lnSpc>
              <a:spcBef>
                <a:spcPts val="672"/>
              </a:spcBef>
              <a:defRPr/>
            </a:pPr>
            <a:r>
              <a:rPr lang="en-US" sz="2400" dirty="0">
                <a:cs typeface="Tahoma" pitchFamily="34" charset="0"/>
              </a:rPr>
              <a:t>2013 NETS</a:t>
            </a:r>
          </a:p>
          <a:p>
            <a:pPr lvl="1" eaLnBrk="1" hangingPunct="1">
              <a:lnSpc>
                <a:spcPct val="80000"/>
              </a:lnSpc>
              <a:spcBef>
                <a:spcPts val="672"/>
              </a:spcBef>
              <a:defRPr/>
            </a:pPr>
            <a:r>
              <a:rPr lang="en-US" sz="2000" dirty="0">
                <a:cs typeface="Tahoma" pitchFamily="34" charset="0"/>
              </a:rPr>
              <a:t>Longitudinal data on universe of establishments in United States, based on Dun &amp; Bradstreet data</a:t>
            </a:r>
          </a:p>
          <a:p>
            <a:pPr lvl="1" eaLnBrk="1" hangingPunct="1">
              <a:lnSpc>
                <a:spcPct val="80000"/>
              </a:lnSpc>
              <a:spcBef>
                <a:spcPts val="672"/>
              </a:spcBef>
              <a:defRPr/>
            </a:pPr>
            <a:r>
              <a:rPr lang="en-US" sz="2000" dirty="0">
                <a:cs typeface="Tahoma" pitchFamily="34" charset="0"/>
              </a:rPr>
              <a:t>More complete coverage of non-profits than LEHD</a:t>
            </a:r>
          </a:p>
          <a:p>
            <a:pPr lvl="1" eaLnBrk="1" hangingPunct="1">
              <a:lnSpc>
                <a:spcPct val="80000"/>
              </a:lnSpc>
              <a:spcBef>
                <a:spcPts val="672"/>
              </a:spcBef>
              <a:defRPr/>
            </a:pPr>
            <a:r>
              <a:rPr lang="en-US" sz="2000" dirty="0">
                <a:cs typeface="Tahoma" pitchFamily="34" charset="0"/>
              </a:rPr>
              <a:t>Highly-detailed NAICS codes</a:t>
            </a:r>
          </a:p>
          <a:p>
            <a:pPr lvl="1" eaLnBrk="1" hangingPunct="1">
              <a:lnSpc>
                <a:spcPct val="80000"/>
              </a:lnSpc>
              <a:spcBef>
                <a:spcPts val="672"/>
              </a:spcBef>
              <a:defRPr/>
            </a:pPr>
            <a:r>
              <a:rPr lang="en-US" sz="2000" dirty="0">
                <a:cs typeface="Tahoma" pitchFamily="34" charset="0"/>
              </a:rPr>
              <a:t>Detailed geographic information (geocoded or Census block or tract)</a:t>
            </a:r>
          </a:p>
          <a:p>
            <a:pPr eaLnBrk="1" hangingPunct="1">
              <a:lnSpc>
                <a:spcPct val="80000"/>
              </a:lnSpc>
              <a:spcBef>
                <a:spcPts val="672"/>
              </a:spcBef>
              <a:defRPr/>
            </a:pPr>
            <a:r>
              <a:rPr lang="en-US" sz="2400" dirty="0">
                <a:cs typeface="Tahoma" pitchFamily="34" charset="0"/>
              </a:rPr>
              <a:t>Non-profit status not always reported well (50%), and some clear errors at individual level (e.g., specific churches verified from their website coded as for-profit)</a:t>
            </a:r>
          </a:p>
          <a:p>
            <a:pPr lvl="1" eaLnBrk="1" hangingPunct="1">
              <a:lnSpc>
                <a:spcPct val="80000"/>
              </a:lnSpc>
              <a:spcBef>
                <a:spcPts val="672"/>
              </a:spcBef>
              <a:defRPr/>
            </a:pPr>
            <a:r>
              <a:rPr lang="en-US" sz="2000" dirty="0">
                <a:cs typeface="Tahoma" pitchFamily="34" charset="0"/>
              </a:rPr>
              <a:t>We use all NAICS 6-digit industries with 10% of non-missing cases coded as non-profits (85 total)</a:t>
            </a:r>
          </a:p>
          <a:p>
            <a:pPr lvl="1" eaLnBrk="1" hangingPunct="1">
              <a:lnSpc>
                <a:spcPct val="80000"/>
              </a:lnSpc>
              <a:spcBef>
                <a:spcPts val="672"/>
              </a:spcBef>
              <a:defRPr/>
            </a:pPr>
            <a:r>
              <a:rPr lang="en-US" sz="2000" dirty="0">
                <a:cs typeface="Tahoma" pitchFamily="34" charset="0"/>
              </a:rPr>
              <a:t>We use counts of non-profit establishments, by 6-digit sector (chosen by machine learning)</a:t>
            </a:r>
          </a:p>
          <a:p>
            <a:pPr lvl="2" eaLnBrk="1" hangingPunct="1">
              <a:lnSpc>
                <a:spcPct val="80000"/>
              </a:lnSpc>
              <a:spcBef>
                <a:spcPts val="672"/>
              </a:spcBef>
              <a:defRPr/>
            </a:pPr>
            <a:r>
              <a:rPr lang="en-US" sz="1800" dirty="0">
                <a:cs typeface="Tahoma" pitchFamily="34" charset="0"/>
              </a:rPr>
              <a:t>We add overall count of NETS establishments, so we estimate effect of </a:t>
            </a:r>
            <a:r>
              <a:rPr lang="en-US" sz="1800" i="1" dirty="0">
                <a:cs typeface="Tahoma" pitchFamily="34" charset="0"/>
              </a:rPr>
              <a:t>composition</a:t>
            </a:r>
            <a:endParaRPr lang="en-US" sz="1800" dirty="0">
              <a:cs typeface="Tahoma" pitchFamily="34" charset="0"/>
            </a:endParaRPr>
          </a:p>
          <a:p>
            <a:pPr lvl="1" eaLnBrk="1" hangingPunct="1">
              <a:lnSpc>
                <a:spcPct val="80000"/>
              </a:lnSpc>
              <a:spcBef>
                <a:spcPts val="672"/>
              </a:spcBef>
              <a:defRPr/>
            </a:pPr>
            <a:endParaRPr lang="en-US" sz="2000" dirty="0">
              <a:cs typeface="Tahoma" pitchFamily="34" charset="0"/>
            </a:endParaRPr>
          </a:p>
          <a:p>
            <a:pPr lvl="1" eaLnBrk="1" hangingPunct="1">
              <a:lnSpc>
                <a:spcPct val="80000"/>
              </a:lnSpc>
              <a:defRPr/>
            </a:pPr>
            <a:endParaRPr lang="en-US" sz="2000" dirty="0">
              <a:cs typeface="Tahoma" pitchFamily="34" charset="0"/>
            </a:endParaRPr>
          </a:p>
          <a:p>
            <a:pPr marL="1828800" lvl="4" indent="0" eaLnBrk="1" hangingPunct="1">
              <a:lnSpc>
                <a:spcPct val="80000"/>
              </a:lnSpc>
              <a:buFont typeface="Wingdings" panose="05000000000000000000" pitchFamily="2" charset="2"/>
              <a:buNone/>
              <a:defRPr/>
            </a:pPr>
            <a:endParaRPr lang="en-US" sz="2400" dirty="0">
              <a:cs typeface="Tahoma" pitchFamily="34" charset="0"/>
            </a:endParaRPr>
          </a:p>
        </p:txBody>
      </p:sp>
      <p:cxnSp>
        <p:nvCxnSpPr>
          <p:cNvPr id="17412" name="Straight Connector 3"/>
          <p:cNvCxnSpPr>
            <a:cxnSpLocks noChangeShapeType="1"/>
          </p:cNvCxnSpPr>
          <p:nvPr/>
        </p:nvCxnSpPr>
        <p:spPr bwMode="auto">
          <a:xfrm>
            <a:off x="0" y="1381125"/>
            <a:ext cx="9144000" cy="0"/>
          </a:xfrm>
          <a:prstGeom prst="line">
            <a:avLst/>
          </a:prstGeom>
          <a:noFill/>
          <a:ln w="25400" algn="ctr">
            <a:solidFill>
              <a:srgbClr val="FFFF00"/>
            </a:solidFill>
            <a:round/>
            <a:headEnd/>
            <a:tailEn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40579568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8082" name="Rectangle 2"/>
          <p:cNvSpPr>
            <a:spLocks noGrp="1" noChangeArrowheads="1"/>
          </p:cNvSpPr>
          <p:nvPr>
            <p:ph type="title"/>
          </p:nvPr>
        </p:nvSpPr>
        <p:spPr>
          <a:xfrm>
            <a:off x="457200" y="161925"/>
            <a:ext cx="8229600" cy="1371600"/>
          </a:xfrm>
        </p:spPr>
        <p:txBody>
          <a:bodyPr/>
          <a:lstStyle/>
          <a:p>
            <a:pPr eaLnBrk="1" hangingPunct="1">
              <a:defRPr/>
            </a:pPr>
            <a:r>
              <a:rPr lang="en-US" sz="3600" dirty="0">
                <a:effectLst>
                  <a:outerShdw blurRad="38100" dist="38100" dir="2700000" algn="tl">
                    <a:srgbClr val="000000">
                      <a:alpha val="43137"/>
                    </a:srgbClr>
                  </a:outerShdw>
                </a:effectLst>
              </a:rPr>
              <a:t>Social capital, networks, and determinants of social capital</a:t>
            </a:r>
          </a:p>
        </p:txBody>
      </p:sp>
      <p:sp>
        <p:nvSpPr>
          <p:cNvPr id="558083" name="Rectangle 3"/>
          <p:cNvSpPr>
            <a:spLocks noGrp="1" noChangeArrowheads="1"/>
          </p:cNvSpPr>
          <p:nvPr>
            <p:ph type="body" idx="1"/>
          </p:nvPr>
        </p:nvSpPr>
        <p:spPr>
          <a:xfrm>
            <a:off x="677795" y="1953315"/>
            <a:ext cx="7977188" cy="4359137"/>
          </a:xfrm>
        </p:spPr>
        <p:txBody>
          <a:bodyPr anchor="ctr"/>
          <a:lstStyle/>
          <a:p>
            <a:pPr eaLnBrk="1" hangingPunct="1">
              <a:lnSpc>
                <a:spcPct val="80000"/>
              </a:lnSpc>
              <a:defRPr/>
            </a:pPr>
            <a:r>
              <a:rPr lang="en-US" sz="2800" dirty="0">
                <a:effectLst>
                  <a:outerShdw blurRad="38100" dist="38100" dir="2700000" algn="tl">
                    <a:srgbClr val="000000">
                      <a:alpha val="43137"/>
                    </a:srgbClr>
                  </a:outerShdw>
                </a:effectLst>
              </a:rPr>
              <a:t>O.E.D. definition of social capital:</a:t>
            </a:r>
          </a:p>
          <a:p>
            <a:pPr lvl="1" eaLnBrk="1" hangingPunct="1">
              <a:lnSpc>
                <a:spcPct val="80000"/>
              </a:lnSpc>
              <a:defRPr/>
            </a:pPr>
            <a:r>
              <a:rPr lang="en-US" sz="2400" dirty="0">
                <a:effectLst>
                  <a:outerShdw blurRad="38100" dist="38100" dir="2700000" algn="tl">
                    <a:srgbClr val="000000">
                      <a:alpha val="43137"/>
                    </a:srgbClr>
                  </a:outerShdw>
                </a:effectLst>
              </a:rPr>
              <a:t>“The networks of relationships among people who live and work in a particular society, enabling that society to function effectively”</a:t>
            </a:r>
          </a:p>
          <a:p>
            <a:pPr lvl="1" eaLnBrk="1" hangingPunct="1">
              <a:lnSpc>
                <a:spcPct val="80000"/>
              </a:lnSpc>
              <a:defRPr/>
            </a:pPr>
            <a:r>
              <a:rPr lang="en-US" sz="2400" dirty="0">
                <a:effectLst>
                  <a:outerShdw blurRad="38100" dist="38100" dir="2700000" algn="tl">
                    <a:srgbClr val="000000">
                      <a:alpha val="43137"/>
                    </a:srgbClr>
                  </a:outerShdw>
                </a:effectLst>
              </a:rPr>
              <a:t>A network is not social capital unless it leads to productive social outcomes</a:t>
            </a:r>
          </a:p>
          <a:p>
            <a:pPr eaLnBrk="1" hangingPunct="1">
              <a:lnSpc>
                <a:spcPct val="80000"/>
              </a:lnSpc>
              <a:defRPr/>
            </a:pPr>
            <a:r>
              <a:rPr lang="en-US" sz="2800" dirty="0">
                <a:effectLst>
                  <a:outerShdw blurRad="38100" dist="38100" dir="2700000" algn="tl">
                    <a:srgbClr val="000000">
                      <a:alpha val="43137"/>
                    </a:srgbClr>
                  </a:outerShdw>
                </a:effectLst>
              </a:rPr>
              <a:t>We study a measure of local labor market networks we have developed in past work</a:t>
            </a:r>
          </a:p>
          <a:p>
            <a:pPr lvl="1" eaLnBrk="1" hangingPunct="1">
              <a:lnSpc>
                <a:spcPct val="80000"/>
              </a:lnSpc>
              <a:defRPr/>
            </a:pPr>
            <a:r>
              <a:rPr lang="en-US" sz="2400" dirty="0">
                <a:effectLst>
                  <a:outerShdw blurRad="38100" dist="38100" dir="2700000" algn="tl">
                    <a:srgbClr val="000000">
                      <a:alpha val="43137"/>
                    </a:srgbClr>
                  </a:outerShdw>
                </a:effectLst>
              </a:rPr>
              <a:t>Local labor market networks, as we measure them, are productive (e.g., better job matches)</a:t>
            </a:r>
          </a:p>
          <a:p>
            <a:pPr eaLnBrk="1" hangingPunct="1">
              <a:lnSpc>
                <a:spcPct val="80000"/>
              </a:lnSpc>
              <a:defRPr/>
            </a:pPr>
            <a:r>
              <a:rPr lang="en-US" sz="2800" dirty="0">
                <a:effectLst>
                  <a:outerShdw blurRad="38100" dist="38100" dir="2700000" algn="tl">
                    <a:srgbClr val="000000">
                      <a:alpha val="43137"/>
                    </a:srgbClr>
                  </a:outerShdw>
                </a:effectLst>
              </a:rPr>
              <a:t>We study what predicts/is associated with our  measure of local labor market networks </a:t>
            </a:r>
            <a:endParaRPr lang="en-US" sz="2400" dirty="0">
              <a:effectLst>
                <a:outerShdw blurRad="38100" dist="38100" dir="2700000" algn="tl">
                  <a:srgbClr val="000000">
                    <a:alpha val="43137"/>
                  </a:srgbClr>
                </a:outerShdw>
              </a:effectLst>
            </a:endParaRPr>
          </a:p>
        </p:txBody>
      </p:sp>
      <p:cxnSp>
        <p:nvCxnSpPr>
          <p:cNvPr id="6148" name="Straight Connector 2"/>
          <p:cNvCxnSpPr>
            <a:cxnSpLocks noChangeShapeType="1"/>
          </p:cNvCxnSpPr>
          <p:nvPr/>
        </p:nvCxnSpPr>
        <p:spPr bwMode="auto">
          <a:xfrm>
            <a:off x="0" y="1381125"/>
            <a:ext cx="9144000" cy="0"/>
          </a:xfrm>
          <a:prstGeom prst="line">
            <a:avLst/>
          </a:prstGeom>
          <a:noFill/>
          <a:ln w="25400" algn="ctr">
            <a:solidFill>
              <a:srgbClr val="FFFF00"/>
            </a:solidFill>
            <a:round/>
            <a:headEnd/>
            <a:tailEnd/>
          </a:ln>
          <a:extLst>
            <a:ext uri="{909E8E84-426E-40DD-AFC4-6F175D3DCCD1}">
              <a14:hiddenFill xmlns:a14="http://schemas.microsoft.com/office/drawing/2010/main">
                <a:noFill/>
              </a14:hiddenFill>
            </a:ext>
          </a:extLst>
        </p:spPr>
      </p:cxn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1394" name="Rectangle 2"/>
          <p:cNvSpPr>
            <a:spLocks noGrp="1" noChangeArrowheads="1"/>
          </p:cNvSpPr>
          <p:nvPr>
            <p:ph type="title"/>
          </p:nvPr>
        </p:nvSpPr>
        <p:spPr>
          <a:xfrm>
            <a:off x="37514" y="165100"/>
            <a:ext cx="9068972" cy="1371600"/>
          </a:xfrm>
        </p:spPr>
        <p:txBody>
          <a:bodyPr/>
          <a:lstStyle/>
          <a:p>
            <a:pPr eaLnBrk="1" hangingPunct="1">
              <a:lnSpc>
                <a:spcPct val="80000"/>
              </a:lnSpc>
              <a:spcBef>
                <a:spcPts val="672"/>
              </a:spcBef>
              <a:defRPr/>
            </a:pPr>
            <a:r>
              <a:rPr lang="en-US" sz="3600" dirty="0" err="1">
                <a:cs typeface="Tahoma" pitchFamily="34" charset="0"/>
              </a:rPr>
              <a:t>Estab’s</a:t>
            </a:r>
            <a:r>
              <a:rPr lang="en-US" sz="3600" dirty="0">
                <a:cs typeface="Tahoma" pitchFamily="34" charset="0"/>
              </a:rPr>
              <a:t> in non-profit sector can produce social capital in different ways</a:t>
            </a:r>
          </a:p>
        </p:txBody>
      </p:sp>
      <p:sp>
        <p:nvSpPr>
          <p:cNvPr id="571395" name="Rectangle 3"/>
          <p:cNvSpPr>
            <a:spLocks noGrp="1" noChangeArrowheads="1"/>
          </p:cNvSpPr>
          <p:nvPr>
            <p:ph idx="1"/>
          </p:nvPr>
        </p:nvSpPr>
        <p:spPr>
          <a:xfrm>
            <a:off x="353705" y="2632080"/>
            <a:ext cx="8616950" cy="2960337"/>
          </a:xfrm>
        </p:spPr>
        <p:txBody>
          <a:bodyPr/>
          <a:lstStyle/>
          <a:p>
            <a:pPr eaLnBrk="1" hangingPunct="1">
              <a:lnSpc>
                <a:spcPct val="80000"/>
              </a:lnSpc>
              <a:spcBef>
                <a:spcPts val="672"/>
              </a:spcBef>
              <a:defRPr/>
            </a:pPr>
            <a:r>
              <a:rPr lang="en-US" sz="2400" dirty="0">
                <a:cs typeface="Tahoma" pitchFamily="34" charset="0"/>
              </a:rPr>
              <a:t>Public goods/community functions (e.g., neighborhood associations; Neighborhood Watch)</a:t>
            </a:r>
          </a:p>
          <a:p>
            <a:pPr eaLnBrk="1" hangingPunct="1">
              <a:lnSpc>
                <a:spcPct val="80000"/>
              </a:lnSpc>
              <a:spcBef>
                <a:spcPts val="672"/>
              </a:spcBef>
              <a:defRPr/>
            </a:pPr>
            <a:r>
              <a:rPr lang="en-US" sz="2400" dirty="0">
                <a:cs typeface="Tahoma" pitchFamily="34" charset="0"/>
              </a:rPr>
              <a:t>Social interactions (e.g., athletic clubs)</a:t>
            </a:r>
          </a:p>
          <a:p>
            <a:pPr eaLnBrk="1" hangingPunct="1">
              <a:lnSpc>
                <a:spcPct val="80000"/>
              </a:lnSpc>
              <a:spcBef>
                <a:spcPts val="672"/>
              </a:spcBef>
              <a:defRPr/>
            </a:pPr>
            <a:r>
              <a:rPr lang="en-US" sz="2400" dirty="0">
                <a:cs typeface="Tahoma" pitchFamily="34" charset="0"/>
              </a:rPr>
              <a:t>Both (Kiwanis </a:t>
            </a:r>
            <a:r>
              <a:rPr lang="en-US" sz="2400" dirty="0" err="1">
                <a:cs typeface="Tahoma" pitchFamily="34" charset="0"/>
              </a:rPr>
              <a:t>culbs</a:t>
            </a:r>
            <a:r>
              <a:rPr lang="en-US" sz="2400" dirty="0">
                <a:cs typeface="Tahoma" pitchFamily="34" charset="0"/>
              </a:rPr>
              <a:t>)</a:t>
            </a:r>
          </a:p>
          <a:p>
            <a:pPr eaLnBrk="1" hangingPunct="1">
              <a:lnSpc>
                <a:spcPct val="80000"/>
              </a:lnSpc>
              <a:spcBef>
                <a:spcPts val="672"/>
              </a:spcBef>
              <a:defRPr/>
            </a:pPr>
            <a:r>
              <a:rPr lang="en-US" sz="2400" dirty="0">
                <a:cs typeface="Tahoma" pitchFamily="34" charset="0"/>
              </a:rPr>
              <a:t>Evidence from machine learning algorithm can help establish whether stronger labor market networks are associated with public goods provisions (“</a:t>
            </a:r>
            <a:r>
              <a:rPr lang="en-US" sz="2400" dirty="0" err="1">
                <a:cs typeface="Tahoma" pitchFamily="34" charset="0"/>
              </a:rPr>
              <a:t>estab’s</a:t>
            </a:r>
            <a:r>
              <a:rPr lang="en-US" sz="2400" dirty="0">
                <a:cs typeface="Tahoma" pitchFamily="34" charset="0"/>
              </a:rPr>
              <a:t>” that strengthen </a:t>
            </a:r>
            <a:r>
              <a:rPr lang="en-US" sz="2400" dirty="0" err="1">
                <a:cs typeface="Tahoma" pitchFamily="34" charset="0"/>
              </a:rPr>
              <a:t>neighbhood</a:t>
            </a:r>
            <a:r>
              <a:rPr lang="en-US" sz="2400" dirty="0">
                <a:cs typeface="Tahoma" pitchFamily="34" charset="0"/>
              </a:rPr>
              <a:t> ties), or social interactions (e.g., country clubs)</a:t>
            </a:r>
          </a:p>
          <a:p>
            <a:pPr lvl="1" eaLnBrk="1" hangingPunct="1">
              <a:lnSpc>
                <a:spcPct val="80000"/>
              </a:lnSpc>
              <a:spcBef>
                <a:spcPts val="672"/>
              </a:spcBef>
              <a:defRPr/>
            </a:pPr>
            <a:r>
              <a:rPr lang="en-US" sz="2000" dirty="0">
                <a:cs typeface="Tahoma" pitchFamily="34" charset="0"/>
              </a:rPr>
              <a:t>But not always easy to distinguish</a:t>
            </a:r>
          </a:p>
          <a:p>
            <a:pPr eaLnBrk="1" hangingPunct="1">
              <a:lnSpc>
                <a:spcPct val="80000"/>
              </a:lnSpc>
              <a:spcBef>
                <a:spcPts val="672"/>
              </a:spcBef>
              <a:defRPr/>
            </a:pPr>
            <a:endParaRPr lang="en-US" sz="2400" dirty="0">
              <a:cs typeface="Tahoma" pitchFamily="34" charset="0"/>
            </a:endParaRPr>
          </a:p>
        </p:txBody>
      </p:sp>
      <p:cxnSp>
        <p:nvCxnSpPr>
          <p:cNvPr id="17412" name="Straight Connector 3"/>
          <p:cNvCxnSpPr>
            <a:cxnSpLocks noChangeShapeType="1"/>
          </p:cNvCxnSpPr>
          <p:nvPr/>
        </p:nvCxnSpPr>
        <p:spPr bwMode="auto">
          <a:xfrm>
            <a:off x="0" y="1381125"/>
            <a:ext cx="9144000" cy="0"/>
          </a:xfrm>
          <a:prstGeom prst="line">
            <a:avLst/>
          </a:prstGeom>
          <a:noFill/>
          <a:ln w="25400" algn="ctr">
            <a:solidFill>
              <a:srgbClr val="FFFF00"/>
            </a:solidFill>
            <a:round/>
            <a:headEnd/>
            <a:tailEn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26537635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8082" name="Rectangle 2"/>
          <p:cNvSpPr>
            <a:spLocks noGrp="1" noChangeArrowheads="1"/>
          </p:cNvSpPr>
          <p:nvPr>
            <p:ph type="title"/>
          </p:nvPr>
        </p:nvSpPr>
        <p:spPr>
          <a:xfrm>
            <a:off x="457200" y="161925"/>
            <a:ext cx="8229600" cy="1371600"/>
          </a:xfrm>
        </p:spPr>
        <p:txBody>
          <a:bodyPr/>
          <a:lstStyle/>
          <a:p>
            <a:pPr eaLnBrk="1" hangingPunct="1">
              <a:defRPr/>
            </a:pPr>
            <a:r>
              <a:rPr lang="en-US" sz="3600" dirty="0"/>
              <a:t>“Non-profit” social capital examples (I)</a:t>
            </a:r>
            <a:endParaRPr lang="en-US" sz="3600" dirty="0">
              <a:effectLst>
                <a:outerShdw blurRad="38100" dist="38100" dir="2700000" algn="tl">
                  <a:srgbClr val="000000">
                    <a:alpha val="43137"/>
                  </a:srgbClr>
                </a:outerShdw>
              </a:effectLst>
            </a:endParaRPr>
          </a:p>
        </p:txBody>
      </p:sp>
      <p:cxnSp>
        <p:nvCxnSpPr>
          <p:cNvPr id="6148" name="Straight Connector 2"/>
          <p:cNvCxnSpPr>
            <a:cxnSpLocks noChangeShapeType="1"/>
          </p:cNvCxnSpPr>
          <p:nvPr/>
        </p:nvCxnSpPr>
        <p:spPr bwMode="auto">
          <a:xfrm>
            <a:off x="0" y="1381125"/>
            <a:ext cx="9144000" cy="0"/>
          </a:xfrm>
          <a:prstGeom prst="line">
            <a:avLst/>
          </a:prstGeom>
          <a:noFill/>
          <a:ln w="25400" algn="ctr">
            <a:solidFill>
              <a:srgbClr val="FFFF00"/>
            </a:solidFill>
            <a:round/>
            <a:headEnd/>
            <a:tailEnd/>
          </a:ln>
          <a:extLst>
            <a:ext uri="{909E8E84-426E-40DD-AFC4-6F175D3DCCD1}">
              <a14:hiddenFill xmlns:a14="http://schemas.microsoft.com/office/drawing/2010/main">
                <a:noFill/>
              </a14:hiddenFill>
            </a:ext>
          </a:extLst>
        </p:spPr>
      </p:cxnSp>
      <p:graphicFrame>
        <p:nvGraphicFramePr>
          <p:cNvPr id="3" name="Table 2"/>
          <p:cNvGraphicFramePr>
            <a:graphicFrameLocks noGrp="1"/>
          </p:cNvGraphicFramePr>
          <p:nvPr>
            <p:extLst>
              <p:ext uri="{D42A27DB-BD31-4B8C-83A1-F6EECF244321}">
                <p14:modId xmlns:p14="http://schemas.microsoft.com/office/powerpoint/2010/main" val="3741441578"/>
              </p:ext>
            </p:extLst>
          </p:nvPr>
        </p:nvGraphicFramePr>
        <p:xfrm>
          <a:off x="452284" y="1947370"/>
          <a:ext cx="8227257" cy="4053840"/>
        </p:xfrm>
        <a:graphic>
          <a:graphicData uri="http://schemas.openxmlformats.org/drawingml/2006/table">
            <a:tbl>
              <a:tblPr firstRow="1" firstCol="1" bandRow="1">
                <a:tableStyleId>{5C22544A-7EE6-4342-B048-85BDC9FD1C3A}</a:tableStyleId>
              </a:tblPr>
              <a:tblGrid>
                <a:gridCol w="745441">
                  <a:extLst>
                    <a:ext uri="{9D8B030D-6E8A-4147-A177-3AD203B41FA5}">
                      <a16:colId xmlns:a16="http://schemas.microsoft.com/office/drawing/2014/main" val="351261269"/>
                    </a:ext>
                  </a:extLst>
                </a:gridCol>
                <a:gridCol w="4956332">
                  <a:extLst>
                    <a:ext uri="{9D8B030D-6E8A-4147-A177-3AD203B41FA5}">
                      <a16:colId xmlns:a16="http://schemas.microsoft.com/office/drawing/2014/main" val="417535171"/>
                    </a:ext>
                  </a:extLst>
                </a:gridCol>
                <a:gridCol w="936171">
                  <a:extLst>
                    <a:ext uri="{9D8B030D-6E8A-4147-A177-3AD203B41FA5}">
                      <a16:colId xmlns:a16="http://schemas.microsoft.com/office/drawing/2014/main" val="3314343948"/>
                    </a:ext>
                  </a:extLst>
                </a:gridCol>
                <a:gridCol w="841829">
                  <a:extLst>
                    <a:ext uri="{9D8B030D-6E8A-4147-A177-3AD203B41FA5}">
                      <a16:colId xmlns:a16="http://schemas.microsoft.com/office/drawing/2014/main" val="737987918"/>
                    </a:ext>
                  </a:extLst>
                </a:gridCol>
                <a:gridCol w="747484">
                  <a:extLst>
                    <a:ext uri="{9D8B030D-6E8A-4147-A177-3AD203B41FA5}">
                      <a16:colId xmlns:a16="http://schemas.microsoft.com/office/drawing/2014/main" val="1441395986"/>
                    </a:ext>
                  </a:extLst>
                </a:gridCol>
              </a:tblGrid>
              <a:tr h="93905">
                <a:tc>
                  <a:txBody>
                    <a:bodyPr/>
                    <a:lstStyle/>
                    <a:p>
                      <a:pPr marL="0" marR="0" algn="ctr">
                        <a:lnSpc>
                          <a:spcPct val="100000"/>
                        </a:lnSpc>
                        <a:spcBef>
                          <a:spcPts val="0"/>
                        </a:spcBef>
                        <a:spcAft>
                          <a:spcPts val="0"/>
                        </a:spcAft>
                      </a:pPr>
                      <a:r>
                        <a:rPr lang="en-US" sz="1400" dirty="0">
                          <a:effectLst/>
                        </a:rPr>
                        <a:t>NAICS12</a:t>
                      </a:r>
                      <a:endParaRPr lang="en-US" sz="1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12344" marR="12344" marT="0" marB="0" anchor="b"/>
                </a:tc>
                <a:tc>
                  <a:txBody>
                    <a:bodyPr/>
                    <a:lstStyle/>
                    <a:p>
                      <a:pPr marL="0" marR="0" algn="ctr">
                        <a:lnSpc>
                          <a:spcPct val="100000"/>
                        </a:lnSpc>
                        <a:spcBef>
                          <a:spcPts val="0"/>
                        </a:spcBef>
                        <a:spcAft>
                          <a:spcPts val="0"/>
                        </a:spcAft>
                      </a:pPr>
                      <a:r>
                        <a:rPr lang="en-US" sz="1400" dirty="0">
                          <a:effectLst/>
                        </a:rPr>
                        <a:t>NAICS Description (6-digit)</a:t>
                      </a:r>
                      <a:endParaRPr lang="en-US" sz="1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12344" marR="12344" marT="0" marB="0" anchor="b"/>
                </a:tc>
                <a:tc>
                  <a:txBody>
                    <a:bodyPr/>
                    <a:lstStyle/>
                    <a:p>
                      <a:pPr marL="0" marR="0" algn="ctr">
                        <a:lnSpc>
                          <a:spcPct val="100000"/>
                        </a:lnSpc>
                        <a:spcBef>
                          <a:spcPts val="0"/>
                        </a:spcBef>
                        <a:spcAft>
                          <a:spcPts val="0"/>
                        </a:spcAft>
                      </a:pPr>
                      <a:r>
                        <a:rPr lang="en-US" sz="1400" dirty="0">
                          <a:effectLst/>
                        </a:rPr>
                        <a:t>Non-Profit Count</a:t>
                      </a:r>
                      <a:endParaRPr lang="en-US" sz="1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12344" marR="12344" marT="0" marB="0" anchor="b"/>
                </a:tc>
                <a:tc>
                  <a:txBody>
                    <a:bodyPr/>
                    <a:lstStyle/>
                    <a:p>
                      <a:pPr marL="0" marR="0" algn="ctr">
                        <a:lnSpc>
                          <a:spcPct val="100000"/>
                        </a:lnSpc>
                        <a:spcBef>
                          <a:spcPts val="0"/>
                        </a:spcBef>
                        <a:spcAft>
                          <a:spcPts val="0"/>
                        </a:spcAft>
                      </a:pPr>
                      <a:r>
                        <a:rPr lang="en-US" sz="1400" dirty="0">
                          <a:effectLst/>
                        </a:rPr>
                        <a:t>Total Estab’s</a:t>
                      </a:r>
                      <a:endParaRPr lang="en-US" sz="1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12344" marR="12344" marT="0" marB="0" anchor="b"/>
                </a:tc>
                <a:tc>
                  <a:txBody>
                    <a:bodyPr/>
                    <a:lstStyle/>
                    <a:p>
                      <a:pPr marL="0" marR="0" algn="ctr">
                        <a:lnSpc>
                          <a:spcPct val="100000"/>
                        </a:lnSpc>
                        <a:spcBef>
                          <a:spcPts val="0"/>
                        </a:spcBef>
                        <a:spcAft>
                          <a:spcPts val="0"/>
                        </a:spcAft>
                      </a:pPr>
                      <a:r>
                        <a:rPr lang="en-US" sz="1400" dirty="0">
                          <a:effectLst/>
                        </a:rPr>
                        <a:t>% Non-Profit</a:t>
                      </a:r>
                      <a:endParaRPr lang="en-US" sz="1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12344" marR="12344" marT="0" marB="0" anchor="b"/>
                </a:tc>
                <a:extLst>
                  <a:ext uri="{0D108BD9-81ED-4DB2-BD59-A6C34878D82A}">
                    <a16:rowId xmlns:a16="http://schemas.microsoft.com/office/drawing/2014/main" val="177769269"/>
                  </a:ext>
                </a:extLst>
              </a:tr>
              <a:tr h="3547498">
                <a:tc>
                  <a:txBody>
                    <a:bodyPr/>
                    <a:lstStyle/>
                    <a:p>
                      <a:pPr marL="0" marR="0" algn="ctr">
                        <a:lnSpc>
                          <a:spcPct val="100000"/>
                        </a:lnSpc>
                        <a:spcBef>
                          <a:spcPts val="0"/>
                        </a:spcBef>
                        <a:spcAft>
                          <a:spcPts val="0"/>
                        </a:spcAft>
                      </a:pPr>
                      <a:r>
                        <a:rPr lang="en-US" sz="1400" dirty="0">
                          <a:effectLst/>
                        </a:rPr>
                        <a:t>813410</a:t>
                      </a:r>
                      <a:endParaRPr lang="en-US" sz="1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12344" marR="12344" marT="0" marB="0"/>
                </a:tc>
                <a:tc>
                  <a:txBody>
                    <a:bodyPr/>
                    <a:lstStyle/>
                    <a:p>
                      <a:pPr marL="0" marR="0">
                        <a:lnSpc>
                          <a:spcPct val="100000"/>
                        </a:lnSpc>
                        <a:spcBef>
                          <a:spcPts val="0"/>
                        </a:spcBef>
                        <a:spcAft>
                          <a:spcPts val="0"/>
                        </a:spcAft>
                      </a:pPr>
                      <a:r>
                        <a:rPr lang="en-US" sz="1400" dirty="0">
                          <a:effectLst/>
                        </a:rPr>
                        <a:t>Alumni associations; Alumni clubs; Automobile clubs (except road and travel services); Book discussion clubs; </a:t>
                      </a:r>
                      <a:r>
                        <a:rPr lang="en-US" sz="1400" dirty="0">
                          <a:solidFill>
                            <a:schemeClr val="bg1"/>
                          </a:solidFill>
                          <a:effectLst/>
                        </a:rPr>
                        <a:t>Booster clubs; </a:t>
                      </a:r>
                      <a:r>
                        <a:rPr lang="en-US" sz="1400" dirty="0">
                          <a:effectLst/>
                        </a:rPr>
                        <a:t>Boy guiding organizations; </a:t>
                      </a:r>
                      <a:r>
                        <a:rPr lang="en-US" sz="1400" dirty="0">
                          <a:solidFill>
                            <a:srgbClr val="FF0000"/>
                          </a:solidFill>
                          <a:effectLst/>
                        </a:rPr>
                        <a:t>Civic associations</a:t>
                      </a:r>
                      <a:r>
                        <a:rPr lang="en-US" sz="1400" dirty="0">
                          <a:effectLst/>
                        </a:rPr>
                        <a:t>; Classic car clubs; Computer enthusiasts clubs; </a:t>
                      </a:r>
                      <a:r>
                        <a:rPr lang="en-US" sz="1400" dirty="0">
                          <a:solidFill>
                            <a:schemeClr val="bg1"/>
                          </a:solidFill>
                          <a:effectLst/>
                        </a:rPr>
                        <a:t>Ethnic associations</a:t>
                      </a:r>
                      <a:r>
                        <a:rPr lang="en-US" sz="1400" dirty="0">
                          <a:effectLst/>
                        </a:rPr>
                        <a:t>; Farm granges; Fraternal associations or lodges, social or civic; </a:t>
                      </a:r>
                      <a:r>
                        <a:rPr lang="en-US" sz="1400" dirty="0">
                          <a:solidFill>
                            <a:schemeClr val="bg1"/>
                          </a:solidFill>
                          <a:effectLst/>
                        </a:rPr>
                        <a:t>Fraternal lodges</a:t>
                      </a:r>
                      <a:r>
                        <a:rPr lang="en-US" sz="1400" dirty="0">
                          <a:effectLst/>
                        </a:rPr>
                        <a:t>; </a:t>
                      </a:r>
                      <a:r>
                        <a:rPr lang="en-US" sz="1400" dirty="0">
                          <a:solidFill>
                            <a:srgbClr val="FF0000"/>
                          </a:solidFill>
                          <a:effectLst/>
                        </a:rPr>
                        <a:t>Fraternal organizations</a:t>
                      </a:r>
                      <a:r>
                        <a:rPr lang="en-US" sz="1400" dirty="0">
                          <a:effectLst/>
                        </a:rPr>
                        <a:t>; Fraternities (except residential); Garden clubs; Girl guiding organizations; Golden age clubs; Granges; Historical clubs; Membership associations, civic or social; </a:t>
                      </a:r>
                      <a:r>
                        <a:rPr lang="en-US" sz="1400" dirty="0">
                          <a:solidFill>
                            <a:srgbClr val="FF0000"/>
                          </a:solidFill>
                          <a:effectLst/>
                        </a:rPr>
                        <a:t>Parent-teachers' associations</a:t>
                      </a:r>
                      <a:r>
                        <a:rPr lang="en-US" sz="1400" dirty="0">
                          <a:effectLst/>
                        </a:rPr>
                        <a:t>; Poetry clubs; Public speaking improvement clubs; Retirement associations, social; </a:t>
                      </a:r>
                      <a:r>
                        <a:rPr lang="en-US" sz="1400" dirty="0">
                          <a:solidFill>
                            <a:srgbClr val="FF0000"/>
                          </a:solidFill>
                          <a:effectLst/>
                        </a:rPr>
                        <a:t>Scouting organizations</a:t>
                      </a:r>
                      <a:r>
                        <a:rPr lang="en-US" sz="1400" dirty="0">
                          <a:effectLst/>
                        </a:rPr>
                        <a:t>; Senior citizens' associations, social; Singing societies; Social clubs; Social organizations, civic and fraternal; Sororities (except residential); Speakers' clubs; Student clubs; Students' associations; Students' unions; University clubs; Veterans'  membership organizations; Women's auxiliaries; Women's clubs; Writing clubs; Youth civic clubs; Youth clubs (except recreational only); Youth farming organizations; Youth scouting organizations; Youth social clubs</a:t>
                      </a:r>
                      <a:endParaRPr lang="en-US" sz="1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12344" marR="12344" marT="0" marB="0"/>
                </a:tc>
                <a:tc>
                  <a:txBody>
                    <a:bodyPr/>
                    <a:lstStyle/>
                    <a:p>
                      <a:pPr marL="0" marR="0" algn="ctr">
                        <a:lnSpc>
                          <a:spcPct val="100000"/>
                        </a:lnSpc>
                        <a:spcBef>
                          <a:spcPts val="0"/>
                        </a:spcBef>
                        <a:spcAft>
                          <a:spcPts val="0"/>
                        </a:spcAft>
                      </a:pPr>
                      <a:r>
                        <a:rPr lang="en-US" sz="1400" dirty="0">
                          <a:effectLst/>
                        </a:rPr>
                        <a:t>14839</a:t>
                      </a:r>
                      <a:endParaRPr lang="en-US" sz="1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12344" marR="12344" marT="0" marB="0"/>
                </a:tc>
                <a:tc>
                  <a:txBody>
                    <a:bodyPr/>
                    <a:lstStyle/>
                    <a:p>
                      <a:pPr marL="0" marR="0" algn="ctr">
                        <a:lnSpc>
                          <a:spcPct val="100000"/>
                        </a:lnSpc>
                        <a:spcBef>
                          <a:spcPts val="0"/>
                        </a:spcBef>
                        <a:spcAft>
                          <a:spcPts val="0"/>
                        </a:spcAft>
                      </a:pPr>
                      <a:r>
                        <a:rPr lang="en-US" sz="1400" dirty="0">
                          <a:effectLst/>
                        </a:rPr>
                        <a:t>44974</a:t>
                      </a:r>
                      <a:endParaRPr lang="en-US" sz="1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12344" marR="12344" marT="0" marB="0"/>
                </a:tc>
                <a:tc>
                  <a:txBody>
                    <a:bodyPr/>
                    <a:lstStyle/>
                    <a:p>
                      <a:pPr marL="0" marR="0" algn="ctr">
                        <a:lnSpc>
                          <a:spcPct val="100000"/>
                        </a:lnSpc>
                        <a:spcBef>
                          <a:spcPts val="0"/>
                        </a:spcBef>
                        <a:spcAft>
                          <a:spcPts val="0"/>
                        </a:spcAft>
                      </a:pPr>
                      <a:r>
                        <a:rPr lang="en-US" sz="1400" dirty="0">
                          <a:effectLst/>
                        </a:rPr>
                        <a:t>33.0</a:t>
                      </a:r>
                      <a:endParaRPr lang="en-US" sz="1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12344" marR="12344" marT="0" marB="0"/>
                </a:tc>
                <a:extLst>
                  <a:ext uri="{0D108BD9-81ED-4DB2-BD59-A6C34878D82A}">
                    <a16:rowId xmlns:a16="http://schemas.microsoft.com/office/drawing/2014/main" val="1077954585"/>
                  </a:ext>
                </a:extLst>
              </a:tr>
            </a:tbl>
          </a:graphicData>
        </a:graphic>
      </p:graphicFrame>
    </p:spTree>
    <p:extLst>
      <p:ext uri="{BB962C8B-B14F-4D97-AF65-F5344CB8AC3E}">
        <p14:creationId xmlns:p14="http://schemas.microsoft.com/office/powerpoint/2010/main" val="15218657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8082" name="Rectangle 2"/>
          <p:cNvSpPr>
            <a:spLocks noGrp="1" noChangeArrowheads="1"/>
          </p:cNvSpPr>
          <p:nvPr>
            <p:ph type="title"/>
          </p:nvPr>
        </p:nvSpPr>
        <p:spPr>
          <a:xfrm>
            <a:off x="457200" y="161925"/>
            <a:ext cx="8229600" cy="1371600"/>
          </a:xfrm>
        </p:spPr>
        <p:txBody>
          <a:bodyPr/>
          <a:lstStyle/>
          <a:p>
            <a:pPr eaLnBrk="1" hangingPunct="1">
              <a:defRPr/>
            </a:pPr>
            <a:r>
              <a:rPr lang="en-US" sz="3600" dirty="0"/>
              <a:t>“Non-profit” social capital examples (II)</a:t>
            </a:r>
            <a:endParaRPr lang="en-US" sz="3600" dirty="0">
              <a:effectLst>
                <a:outerShdw blurRad="38100" dist="38100" dir="2700000" algn="tl">
                  <a:srgbClr val="000000">
                    <a:alpha val="43137"/>
                  </a:srgbClr>
                </a:outerShdw>
              </a:effectLst>
            </a:endParaRPr>
          </a:p>
        </p:txBody>
      </p:sp>
      <p:cxnSp>
        <p:nvCxnSpPr>
          <p:cNvPr id="6148" name="Straight Connector 2"/>
          <p:cNvCxnSpPr>
            <a:cxnSpLocks noChangeShapeType="1"/>
          </p:cNvCxnSpPr>
          <p:nvPr/>
        </p:nvCxnSpPr>
        <p:spPr bwMode="auto">
          <a:xfrm>
            <a:off x="0" y="1381125"/>
            <a:ext cx="9144000" cy="0"/>
          </a:xfrm>
          <a:prstGeom prst="line">
            <a:avLst/>
          </a:prstGeom>
          <a:noFill/>
          <a:ln w="25400" algn="ctr">
            <a:solidFill>
              <a:srgbClr val="FFFF00"/>
            </a:solidFill>
            <a:round/>
            <a:headEnd/>
            <a:tailEnd/>
          </a:ln>
          <a:extLst>
            <a:ext uri="{909E8E84-426E-40DD-AFC4-6F175D3DCCD1}">
              <a14:hiddenFill xmlns:a14="http://schemas.microsoft.com/office/drawing/2010/main">
                <a:noFill/>
              </a14:hiddenFill>
            </a:ext>
          </a:extLst>
        </p:spPr>
      </p:cxnSp>
      <p:graphicFrame>
        <p:nvGraphicFramePr>
          <p:cNvPr id="3" name="Table 2"/>
          <p:cNvGraphicFramePr>
            <a:graphicFrameLocks noGrp="1"/>
          </p:cNvGraphicFramePr>
          <p:nvPr>
            <p:extLst>
              <p:ext uri="{D42A27DB-BD31-4B8C-83A1-F6EECF244321}">
                <p14:modId xmlns:p14="http://schemas.microsoft.com/office/powerpoint/2010/main" val="1404156358"/>
              </p:ext>
            </p:extLst>
          </p:nvPr>
        </p:nvGraphicFramePr>
        <p:xfrm>
          <a:off x="250372" y="2205466"/>
          <a:ext cx="8643256" cy="2987040"/>
        </p:xfrm>
        <a:graphic>
          <a:graphicData uri="http://schemas.openxmlformats.org/drawingml/2006/table">
            <a:tbl>
              <a:tblPr firstRow="1" firstCol="1" bandRow="1">
                <a:tableStyleId>{5C22544A-7EE6-4342-B048-85BDC9FD1C3A}</a:tableStyleId>
              </a:tblPr>
              <a:tblGrid>
                <a:gridCol w="783133">
                  <a:extLst>
                    <a:ext uri="{9D8B030D-6E8A-4147-A177-3AD203B41FA5}">
                      <a16:colId xmlns:a16="http://schemas.microsoft.com/office/drawing/2014/main" val="351261269"/>
                    </a:ext>
                  </a:extLst>
                </a:gridCol>
                <a:gridCol w="5206942">
                  <a:extLst>
                    <a:ext uri="{9D8B030D-6E8A-4147-A177-3AD203B41FA5}">
                      <a16:colId xmlns:a16="http://schemas.microsoft.com/office/drawing/2014/main" val="417535171"/>
                    </a:ext>
                  </a:extLst>
                </a:gridCol>
                <a:gridCol w="983507">
                  <a:extLst>
                    <a:ext uri="{9D8B030D-6E8A-4147-A177-3AD203B41FA5}">
                      <a16:colId xmlns:a16="http://schemas.microsoft.com/office/drawing/2014/main" val="3314343948"/>
                    </a:ext>
                  </a:extLst>
                </a:gridCol>
                <a:gridCol w="884395">
                  <a:extLst>
                    <a:ext uri="{9D8B030D-6E8A-4147-A177-3AD203B41FA5}">
                      <a16:colId xmlns:a16="http://schemas.microsoft.com/office/drawing/2014/main" val="737987918"/>
                    </a:ext>
                  </a:extLst>
                </a:gridCol>
                <a:gridCol w="785279">
                  <a:extLst>
                    <a:ext uri="{9D8B030D-6E8A-4147-A177-3AD203B41FA5}">
                      <a16:colId xmlns:a16="http://schemas.microsoft.com/office/drawing/2014/main" val="1441395986"/>
                    </a:ext>
                  </a:extLst>
                </a:gridCol>
              </a:tblGrid>
              <a:tr h="286661">
                <a:tc>
                  <a:txBody>
                    <a:bodyPr/>
                    <a:lstStyle/>
                    <a:p>
                      <a:pPr marL="0" marR="0" algn="ctr">
                        <a:lnSpc>
                          <a:spcPct val="100000"/>
                        </a:lnSpc>
                        <a:spcBef>
                          <a:spcPts val="0"/>
                        </a:spcBef>
                        <a:spcAft>
                          <a:spcPts val="0"/>
                        </a:spcAft>
                      </a:pPr>
                      <a:r>
                        <a:rPr lang="en-US" sz="1400" dirty="0">
                          <a:effectLst/>
                        </a:rPr>
                        <a:t>NAICS12</a:t>
                      </a:r>
                      <a:endParaRPr lang="en-US" sz="1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12344" marR="12344" marT="0" marB="0" anchor="b"/>
                </a:tc>
                <a:tc>
                  <a:txBody>
                    <a:bodyPr/>
                    <a:lstStyle/>
                    <a:p>
                      <a:pPr marL="0" marR="0" algn="ctr">
                        <a:lnSpc>
                          <a:spcPct val="100000"/>
                        </a:lnSpc>
                        <a:spcBef>
                          <a:spcPts val="0"/>
                        </a:spcBef>
                        <a:spcAft>
                          <a:spcPts val="0"/>
                        </a:spcAft>
                      </a:pPr>
                      <a:r>
                        <a:rPr lang="en-US" sz="1400" dirty="0">
                          <a:effectLst/>
                        </a:rPr>
                        <a:t>NAICS Description (6-digit)</a:t>
                      </a:r>
                      <a:endParaRPr lang="en-US" sz="1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12344" marR="12344" marT="0" marB="0" anchor="b"/>
                </a:tc>
                <a:tc>
                  <a:txBody>
                    <a:bodyPr/>
                    <a:lstStyle/>
                    <a:p>
                      <a:pPr marL="0" marR="0" algn="ctr">
                        <a:lnSpc>
                          <a:spcPct val="100000"/>
                        </a:lnSpc>
                        <a:spcBef>
                          <a:spcPts val="0"/>
                        </a:spcBef>
                        <a:spcAft>
                          <a:spcPts val="0"/>
                        </a:spcAft>
                      </a:pPr>
                      <a:r>
                        <a:rPr lang="en-US" sz="1400" dirty="0">
                          <a:effectLst/>
                        </a:rPr>
                        <a:t>Non-Profit Count</a:t>
                      </a:r>
                      <a:endParaRPr lang="en-US" sz="1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12344" marR="12344" marT="0" marB="0" anchor="b"/>
                </a:tc>
                <a:tc>
                  <a:txBody>
                    <a:bodyPr/>
                    <a:lstStyle/>
                    <a:p>
                      <a:pPr marL="0" marR="0" algn="ctr">
                        <a:lnSpc>
                          <a:spcPct val="100000"/>
                        </a:lnSpc>
                        <a:spcBef>
                          <a:spcPts val="0"/>
                        </a:spcBef>
                        <a:spcAft>
                          <a:spcPts val="0"/>
                        </a:spcAft>
                      </a:pPr>
                      <a:r>
                        <a:rPr lang="en-US" sz="1400" dirty="0">
                          <a:effectLst/>
                        </a:rPr>
                        <a:t>Total Estab’s</a:t>
                      </a:r>
                      <a:endParaRPr lang="en-US" sz="1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12344" marR="12344" marT="0" marB="0" anchor="b"/>
                </a:tc>
                <a:tc>
                  <a:txBody>
                    <a:bodyPr/>
                    <a:lstStyle/>
                    <a:p>
                      <a:pPr marL="0" marR="0" algn="ctr">
                        <a:lnSpc>
                          <a:spcPct val="100000"/>
                        </a:lnSpc>
                        <a:spcBef>
                          <a:spcPts val="0"/>
                        </a:spcBef>
                        <a:spcAft>
                          <a:spcPts val="0"/>
                        </a:spcAft>
                      </a:pPr>
                      <a:r>
                        <a:rPr lang="en-US" sz="1400" dirty="0">
                          <a:effectLst/>
                        </a:rPr>
                        <a:t>% Non-Profit</a:t>
                      </a:r>
                      <a:endParaRPr lang="en-US" sz="1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12344" marR="12344" marT="0" marB="0" anchor="b"/>
                </a:tc>
                <a:extLst>
                  <a:ext uri="{0D108BD9-81ED-4DB2-BD59-A6C34878D82A}">
                    <a16:rowId xmlns:a16="http://schemas.microsoft.com/office/drawing/2014/main" val="177769269"/>
                  </a:ext>
                </a:extLst>
              </a:tr>
              <a:tr h="573322">
                <a:tc>
                  <a:txBody>
                    <a:bodyPr/>
                    <a:lstStyle/>
                    <a:p>
                      <a:pPr marL="0" marR="0" algn="ctr">
                        <a:lnSpc>
                          <a:spcPct val="100000"/>
                        </a:lnSpc>
                        <a:spcBef>
                          <a:spcPts val="0"/>
                        </a:spcBef>
                        <a:spcAft>
                          <a:spcPts val="0"/>
                        </a:spcAft>
                      </a:pPr>
                      <a:r>
                        <a:rPr lang="en-US" sz="1400" dirty="0">
                          <a:solidFill>
                            <a:schemeClr val="tx1"/>
                          </a:solidFill>
                          <a:effectLst/>
                          <a:latin typeface="+mn-lt"/>
                          <a:ea typeface="Times New Roman" panose="02020603050405020304" pitchFamily="18" charset="0"/>
                          <a:cs typeface="Times New Roman" panose="02020603050405020304" pitchFamily="18" charset="0"/>
                        </a:rPr>
                        <a:t>813110</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0000"/>
                        </a:lnSpc>
                        <a:spcBef>
                          <a:spcPts val="0"/>
                        </a:spcBef>
                        <a:spcAft>
                          <a:spcPts val="0"/>
                        </a:spcAft>
                      </a:pPr>
                      <a:r>
                        <a:rPr lang="en-US" sz="1400" dirty="0">
                          <a:solidFill>
                            <a:srgbClr val="000000"/>
                          </a:solidFill>
                          <a:effectLst/>
                          <a:latin typeface="+mn-lt"/>
                          <a:ea typeface="Times New Roman" panose="02020603050405020304" pitchFamily="18" charset="0"/>
                          <a:cs typeface="Times New Roman" panose="02020603050405020304" pitchFamily="18" charset="0"/>
                        </a:rPr>
                        <a:t>Bible societies; </a:t>
                      </a:r>
                      <a:r>
                        <a:rPr lang="en-US" sz="1400" dirty="0">
                          <a:solidFill>
                            <a:srgbClr val="FF0000"/>
                          </a:solidFill>
                          <a:effectLst/>
                          <a:latin typeface="+mn-lt"/>
                          <a:ea typeface="Times New Roman" panose="02020603050405020304" pitchFamily="18" charset="0"/>
                          <a:cs typeface="Times New Roman" panose="02020603050405020304" pitchFamily="18" charset="0"/>
                        </a:rPr>
                        <a:t>Churches</a:t>
                      </a:r>
                      <a:r>
                        <a:rPr lang="en-US" sz="1400" dirty="0">
                          <a:solidFill>
                            <a:srgbClr val="000000"/>
                          </a:solidFill>
                          <a:effectLst/>
                          <a:latin typeface="+mn-lt"/>
                          <a:ea typeface="Times New Roman" panose="02020603050405020304" pitchFamily="18" charset="0"/>
                          <a:cs typeface="Times New Roman" panose="02020603050405020304" pitchFamily="18" charset="0"/>
                        </a:rPr>
                        <a:t>; Convents (except schools); Missions, religious organization; Monasteries (except schools); </a:t>
                      </a:r>
                      <a:r>
                        <a:rPr lang="en-US" sz="1400" dirty="0">
                          <a:solidFill>
                            <a:srgbClr val="FF0000"/>
                          </a:solidFill>
                          <a:effectLst/>
                          <a:latin typeface="+mn-lt"/>
                          <a:ea typeface="Times New Roman" panose="02020603050405020304" pitchFamily="18" charset="0"/>
                          <a:cs typeface="Times New Roman" panose="02020603050405020304" pitchFamily="18" charset="0"/>
                        </a:rPr>
                        <a:t>Mosques</a:t>
                      </a:r>
                      <a:r>
                        <a:rPr lang="en-US" sz="1400" dirty="0">
                          <a:solidFill>
                            <a:srgbClr val="000000"/>
                          </a:solidFill>
                          <a:effectLst/>
                          <a:latin typeface="+mn-lt"/>
                          <a:ea typeface="Times New Roman" panose="02020603050405020304" pitchFamily="18" charset="0"/>
                          <a:cs typeface="Times New Roman" panose="02020603050405020304" pitchFamily="18" charset="0"/>
                        </a:rPr>
                        <a:t>, religious; Places of worship; Religious organizations; Retreat houses, religious; Shrines, religious; </a:t>
                      </a:r>
                      <a:r>
                        <a:rPr lang="en-US" sz="1400" dirty="0">
                          <a:solidFill>
                            <a:srgbClr val="FF0000"/>
                          </a:solidFill>
                          <a:effectLst/>
                          <a:latin typeface="+mn-lt"/>
                          <a:ea typeface="Times New Roman" panose="02020603050405020304" pitchFamily="18" charset="0"/>
                          <a:cs typeface="Times New Roman" panose="02020603050405020304" pitchFamily="18" charset="0"/>
                        </a:rPr>
                        <a:t>Synagogues</a:t>
                      </a:r>
                      <a:r>
                        <a:rPr lang="en-US" sz="1400" dirty="0">
                          <a:solidFill>
                            <a:srgbClr val="000000"/>
                          </a:solidFill>
                          <a:effectLst/>
                          <a:latin typeface="+mn-lt"/>
                          <a:ea typeface="Times New Roman" panose="02020603050405020304" pitchFamily="18" charset="0"/>
                          <a:cs typeface="Times New Roman" panose="02020603050405020304" pitchFamily="18" charset="0"/>
                        </a:rPr>
                        <a:t>; Temples, religious</a:t>
                      </a:r>
                      <a:endParaRPr lang="en-US" sz="140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dirty="0">
                          <a:solidFill>
                            <a:srgbClr val="000000"/>
                          </a:solidFill>
                          <a:effectLst/>
                          <a:latin typeface="+mn-lt"/>
                          <a:ea typeface="Times New Roman" panose="02020603050405020304" pitchFamily="18" charset="0"/>
                          <a:cs typeface="Times New Roman" panose="02020603050405020304" pitchFamily="18" charset="0"/>
                        </a:rPr>
                        <a:t>73178</a:t>
                      </a:r>
                      <a:endParaRPr lang="en-US" sz="140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dirty="0">
                          <a:solidFill>
                            <a:srgbClr val="000000"/>
                          </a:solidFill>
                          <a:effectLst/>
                          <a:latin typeface="+mn-lt"/>
                          <a:ea typeface="Times New Roman" panose="02020603050405020304" pitchFamily="18" charset="0"/>
                          <a:cs typeface="Times New Roman" panose="02020603050405020304" pitchFamily="18" charset="0"/>
                        </a:rPr>
                        <a:t>228934</a:t>
                      </a:r>
                      <a:endParaRPr lang="en-US" sz="140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dirty="0">
                          <a:solidFill>
                            <a:srgbClr val="000000"/>
                          </a:solidFill>
                          <a:effectLst/>
                          <a:latin typeface="+mn-lt"/>
                          <a:ea typeface="Times New Roman" panose="02020603050405020304" pitchFamily="18" charset="0"/>
                          <a:cs typeface="Times New Roman" panose="02020603050405020304" pitchFamily="18" charset="0"/>
                        </a:rPr>
                        <a:t>32.0%</a:t>
                      </a:r>
                      <a:endParaRPr lang="en-US" sz="140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77954585"/>
                  </a:ext>
                </a:extLst>
              </a:tr>
              <a:tr h="859982">
                <a:tc>
                  <a:txBody>
                    <a:bodyPr/>
                    <a:lstStyle/>
                    <a:p>
                      <a:pPr marL="0" marR="0" algn="ctr">
                        <a:lnSpc>
                          <a:spcPct val="100000"/>
                        </a:lnSpc>
                        <a:spcBef>
                          <a:spcPts val="0"/>
                        </a:spcBef>
                        <a:spcAft>
                          <a:spcPts val="0"/>
                        </a:spcAft>
                      </a:pPr>
                      <a:r>
                        <a:rPr lang="en-US" sz="1400" dirty="0">
                          <a:solidFill>
                            <a:schemeClr val="tx1"/>
                          </a:solidFill>
                          <a:effectLst/>
                          <a:latin typeface="+mn-lt"/>
                          <a:ea typeface="Times New Roman" panose="02020603050405020304" pitchFamily="18" charset="0"/>
                          <a:cs typeface="Times New Roman" panose="02020603050405020304" pitchFamily="18" charset="0"/>
                        </a:rPr>
                        <a:t>813930</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0000"/>
                        </a:lnSpc>
                        <a:spcBef>
                          <a:spcPts val="0"/>
                        </a:spcBef>
                        <a:spcAft>
                          <a:spcPts val="0"/>
                        </a:spcAft>
                      </a:pPr>
                      <a:r>
                        <a:rPr lang="en-US" sz="1400" dirty="0">
                          <a:solidFill>
                            <a:srgbClr val="000000"/>
                          </a:solidFill>
                          <a:effectLst/>
                          <a:latin typeface="+mn-lt"/>
                          <a:ea typeface="Times New Roman" panose="02020603050405020304" pitchFamily="18" charset="0"/>
                          <a:cs typeface="Times New Roman" panose="02020603050405020304" pitchFamily="18" charset="0"/>
                        </a:rPr>
                        <a:t>Employees’ associations for improvement of wages and working conditions; Federation of workers, labor organizations; Federations of labor; Industrial labor unions; Labor federations; </a:t>
                      </a:r>
                      <a:r>
                        <a:rPr lang="en-US" sz="1400" b="0" dirty="0">
                          <a:solidFill>
                            <a:srgbClr val="FF0000"/>
                          </a:solidFill>
                          <a:effectLst/>
                          <a:latin typeface="+mn-lt"/>
                          <a:ea typeface="Times New Roman" panose="02020603050405020304" pitchFamily="18" charset="0"/>
                          <a:cs typeface="Times New Roman" panose="02020603050405020304" pitchFamily="18" charset="0"/>
                        </a:rPr>
                        <a:t>Labor unions </a:t>
                      </a:r>
                      <a:r>
                        <a:rPr lang="en-US" sz="1400" dirty="0">
                          <a:solidFill>
                            <a:srgbClr val="000000"/>
                          </a:solidFill>
                          <a:effectLst/>
                          <a:latin typeface="+mn-lt"/>
                          <a:ea typeface="Times New Roman" panose="02020603050405020304" pitchFamily="18" charset="0"/>
                          <a:cs typeface="Times New Roman" panose="02020603050405020304" pitchFamily="18" charset="0"/>
                        </a:rPr>
                        <a:t>(except apprenticeship programs); Trade unions (except apprenticeship programs); Trade unions, local; Unions (except apprenticeship programs), labor</a:t>
                      </a:r>
                      <a:endParaRPr lang="en-US" sz="140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dirty="0">
                          <a:solidFill>
                            <a:srgbClr val="000000"/>
                          </a:solidFill>
                          <a:effectLst/>
                          <a:latin typeface="+mn-lt"/>
                          <a:ea typeface="Times New Roman" panose="02020603050405020304" pitchFamily="18" charset="0"/>
                          <a:cs typeface="Times New Roman" panose="02020603050405020304" pitchFamily="18" charset="0"/>
                        </a:rPr>
                        <a:t>2892</a:t>
                      </a:r>
                      <a:endParaRPr lang="en-US" sz="140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dirty="0">
                          <a:solidFill>
                            <a:srgbClr val="000000"/>
                          </a:solidFill>
                          <a:effectLst/>
                          <a:latin typeface="+mn-lt"/>
                          <a:ea typeface="Times New Roman" panose="02020603050405020304" pitchFamily="18" charset="0"/>
                          <a:cs typeface="Times New Roman" panose="02020603050405020304" pitchFamily="18" charset="0"/>
                        </a:rPr>
                        <a:t>11966</a:t>
                      </a:r>
                      <a:endParaRPr lang="en-US" sz="140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dirty="0">
                          <a:solidFill>
                            <a:srgbClr val="000000"/>
                          </a:solidFill>
                          <a:effectLst/>
                          <a:latin typeface="+mn-lt"/>
                          <a:ea typeface="Times New Roman" panose="02020603050405020304" pitchFamily="18" charset="0"/>
                          <a:cs typeface="Times New Roman" panose="02020603050405020304" pitchFamily="18" charset="0"/>
                        </a:rPr>
                        <a:t>24.2%</a:t>
                      </a:r>
                      <a:endParaRPr lang="en-US" sz="140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4260961"/>
                  </a:ext>
                </a:extLst>
              </a:tr>
              <a:tr h="384767">
                <a:tc>
                  <a:txBody>
                    <a:bodyPr/>
                    <a:lstStyle/>
                    <a:p>
                      <a:pPr marL="0" marR="0" algn="ctr">
                        <a:lnSpc>
                          <a:spcPct val="100000"/>
                        </a:lnSpc>
                        <a:spcBef>
                          <a:spcPts val="0"/>
                        </a:spcBef>
                        <a:spcAft>
                          <a:spcPts val="0"/>
                        </a:spcAft>
                      </a:pPr>
                      <a:r>
                        <a:rPr lang="en-US" sz="1400" dirty="0">
                          <a:solidFill>
                            <a:schemeClr val="tx1"/>
                          </a:solidFill>
                          <a:effectLst/>
                          <a:latin typeface="+mn-lt"/>
                          <a:ea typeface="Times New Roman" panose="02020603050405020304" pitchFamily="18" charset="0"/>
                          <a:cs typeface="Times New Roman" panose="02020603050405020304" pitchFamily="18" charset="0"/>
                        </a:rPr>
                        <a:t>713910</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0000"/>
                        </a:lnSpc>
                        <a:spcBef>
                          <a:spcPts val="0"/>
                        </a:spcBef>
                        <a:spcAft>
                          <a:spcPts val="0"/>
                        </a:spcAft>
                      </a:pPr>
                      <a:r>
                        <a:rPr lang="en-US" sz="1400" dirty="0">
                          <a:solidFill>
                            <a:srgbClr val="FF0000"/>
                          </a:solidFill>
                          <a:effectLst/>
                          <a:latin typeface="+mn-lt"/>
                          <a:ea typeface="Times New Roman" panose="02020603050405020304" pitchFamily="18" charset="0"/>
                          <a:cs typeface="Times New Roman" panose="02020603050405020304" pitchFamily="18" charset="0"/>
                        </a:rPr>
                        <a:t>Country clubs</a:t>
                      </a:r>
                      <a:r>
                        <a:rPr lang="en-US" sz="1400" dirty="0">
                          <a:solidFill>
                            <a:srgbClr val="000000"/>
                          </a:solidFill>
                          <a:effectLst/>
                          <a:latin typeface="+mn-lt"/>
                          <a:ea typeface="Times New Roman" panose="02020603050405020304" pitchFamily="18" charset="0"/>
                          <a:cs typeface="Times New Roman" panose="02020603050405020304" pitchFamily="18" charset="0"/>
                        </a:rPr>
                        <a:t>; Golf and country clubs; Golf courses (except miniature, pitch-n-putt)</a:t>
                      </a:r>
                      <a:endParaRPr lang="en-US" sz="140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dirty="0">
                          <a:solidFill>
                            <a:srgbClr val="000000"/>
                          </a:solidFill>
                          <a:effectLst/>
                          <a:latin typeface="+mn-lt"/>
                          <a:ea typeface="Times New Roman" panose="02020603050405020304" pitchFamily="18" charset="0"/>
                          <a:cs typeface="Times New Roman" panose="02020603050405020304" pitchFamily="18" charset="0"/>
                        </a:rPr>
                        <a:t>2682</a:t>
                      </a:r>
                      <a:endParaRPr lang="en-US" sz="140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dirty="0">
                          <a:solidFill>
                            <a:srgbClr val="000000"/>
                          </a:solidFill>
                          <a:effectLst/>
                          <a:latin typeface="+mn-lt"/>
                          <a:ea typeface="Times New Roman" panose="02020603050405020304" pitchFamily="18" charset="0"/>
                          <a:cs typeface="Times New Roman" panose="02020603050405020304" pitchFamily="18" charset="0"/>
                        </a:rPr>
                        <a:t>12361</a:t>
                      </a:r>
                      <a:endParaRPr lang="en-US" sz="140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400" dirty="0">
                          <a:solidFill>
                            <a:srgbClr val="000000"/>
                          </a:solidFill>
                          <a:effectLst/>
                          <a:latin typeface="+mn-lt"/>
                          <a:ea typeface="Times New Roman" panose="02020603050405020304" pitchFamily="18" charset="0"/>
                          <a:cs typeface="Times New Roman" panose="02020603050405020304" pitchFamily="18" charset="0"/>
                        </a:rPr>
                        <a:t>21.7%</a:t>
                      </a:r>
                      <a:endParaRPr lang="en-US" sz="140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13926621"/>
                  </a:ext>
                </a:extLst>
              </a:tr>
            </a:tbl>
          </a:graphicData>
        </a:graphic>
      </p:graphicFrame>
    </p:spTree>
    <p:extLst>
      <p:ext uri="{BB962C8B-B14F-4D97-AF65-F5344CB8AC3E}">
        <p14:creationId xmlns:p14="http://schemas.microsoft.com/office/powerpoint/2010/main" val="8539250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22" name="Rectangle 2"/>
          <p:cNvSpPr>
            <a:spLocks noGrp="1" noChangeArrowheads="1"/>
          </p:cNvSpPr>
          <p:nvPr>
            <p:ph type="title"/>
          </p:nvPr>
        </p:nvSpPr>
        <p:spPr>
          <a:xfrm>
            <a:off x="457200" y="103188"/>
            <a:ext cx="8229600" cy="1371600"/>
          </a:xfrm>
        </p:spPr>
        <p:txBody>
          <a:bodyPr/>
          <a:lstStyle/>
          <a:p>
            <a:pPr eaLnBrk="1" hangingPunct="1">
              <a:defRPr/>
            </a:pPr>
            <a:r>
              <a:rPr lang="en-US" sz="4000" dirty="0">
                <a:effectLst>
                  <a:outerShdw blurRad="38100" dist="38100" dir="2700000" algn="tl">
                    <a:srgbClr val="000000">
                      <a:alpha val="43137"/>
                    </a:srgbClr>
                  </a:outerShdw>
                </a:effectLst>
              </a:rPr>
              <a:t>Machine learning to select social capital “predictors” of networks</a:t>
            </a:r>
          </a:p>
        </p:txBody>
      </p:sp>
      <p:sp>
        <p:nvSpPr>
          <p:cNvPr id="593923" name="Rectangle 3"/>
          <p:cNvSpPr>
            <a:spLocks noGrp="1" noChangeArrowheads="1"/>
          </p:cNvSpPr>
          <p:nvPr>
            <p:ph type="body" idx="1"/>
          </p:nvPr>
        </p:nvSpPr>
        <p:spPr>
          <a:xfrm>
            <a:off x="492125" y="1521460"/>
            <a:ext cx="8185150" cy="511175"/>
          </a:xfrm>
        </p:spPr>
        <p:txBody>
          <a:bodyPr/>
          <a:lstStyle/>
          <a:p>
            <a:pPr eaLnBrk="1" hangingPunct="1">
              <a:lnSpc>
                <a:spcPct val="80000"/>
              </a:lnSpc>
              <a:defRPr/>
            </a:pPr>
            <a:r>
              <a:rPr lang="en-US" sz="2400" dirty="0">
                <a:effectLst>
                  <a:outerShdw blurRad="38100" dist="38100" dir="2700000" algn="tl">
                    <a:srgbClr val="000000">
                      <a:alpha val="43137"/>
                    </a:srgbClr>
                  </a:outerShdw>
                </a:effectLst>
              </a:rPr>
              <a:t>Estimation from objective function (Belloni et al., 2014): </a:t>
            </a:r>
          </a:p>
          <a:p>
            <a:pPr eaLnBrk="1" hangingPunct="1">
              <a:lnSpc>
                <a:spcPct val="80000"/>
              </a:lnSpc>
              <a:defRPr/>
            </a:pPr>
            <a:endParaRPr lang="en-US" sz="2000" dirty="0">
              <a:effectLst>
                <a:outerShdw blurRad="38100" dist="38100" dir="2700000" algn="tl">
                  <a:srgbClr val="000000">
                    <a:alpha val="43137"/>
                  </a:srgbClr>
                </a:outerShdw>
              </a:effectLst>
            </a:endParaRPr>
          </a:p>
          <a:p>
            <a:pPr lvl="1" eaLnBrk="1" hangingPunct="1">
              <a:lnSpc>
                <a:spcPct val="80000"/>
              </a:lnSpc>
              <a:defRPr/>
            </a:pPr>
            <a:endParaRPr lang="en-US" sz="2000" dirty="0">
              <a:effectLst>
                <a:outerShdw blurRad="38100" dist="38100" dir="2700000" algn="tl">
                  <a:srgbClr val="000000">
                    <a:alpha val="43137"/>
                  </a:srgbClr>
                </a:outerShdw>
              </a:effectLst>
            </a:endParaRPr>
          </a:p>
        </p:txBody>
      </p:sp>
      <p:cxnSp>
        <p:nvCxnSpPr>
          <p:cNvPr id="32772" name="Straight Connector 3"/>
          <p:cNvCxnSpPr>
            <a:cxnSpLocks noChangeShapeType="1"/>
          </p:cNvCxnSpPr>
          <p:nvPr/>
        </p:nvCxnSpPr>
        <p:spPr bwMode="auto">
          <a:xfrm>
            <a:off x="0" y="1381125"/>
            <a:ext cx="9144000" cy="0"/>
          </a:xfrm>
          <a:prstGeom prst="line">
            <a:avLst/>
          </a:prstGeom>
          <a:noFill/>
          <a:ln w="25400" algn="ctr">
            <a:solidFill>
              <a:srgbClr val="FFFF00"/>
            </a:solidFill>
            <a:round/>
            <a:headEnd/>
            <a:tailEnd/>
          </a:ln>
          <a:extLst>
            <a:ext uri="{909E8E84-426E-40DD-AFC4-6F175D3DCCD1}">
              <a14:hiddenFill xmlns:a14="http://schemas.microsoft.com/office/drawing/2010/main">
                <a:noFill/>
              </a14:hiddenFill>
            </a:ext>
          </a:extLst>
        </p:spPr>
      </p:cxnSp>
      <p:sp>
        <p:nvSpPr>
          <p:cNvPr id="11" name="Rectangle 3"/>
          <p:cNvSpPr txBox="1">
            <a:spLocks noChangeArrowheads="1"/>
          </p:cNvSpPr>
          <p:nvPr/>
        </p:nvSpPr>
        <p:spPr bwMode="auto">
          <a:xfrm>
            <a:off x="434975" y="3085193"/>
            <a:ext cx="8337550" cy="3410857"/>
          </a:xfrm>
          <a:prstGeom prst="rect">
            <a:avLst/>
          </a:prstGeom>
          <a:noFill/>
          <a:ln w="9525">
            <a:noFill/>
            <a:miter lim="800000"/>
            <a:headEnd/>
            <a:tailEnd/>
          </a:ln>
          <a:effectLst/>
        </p:spPr>
        <p:txBody>
          <a:bodyPr/>
          <a:lst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a:lstStyle>
          <a:p>
            <a:pPr lvl="1" eaLnBrk="1" hangingPunct="1">
              <a:lnSpc>
                <a:spcPct val="80000"/>
              </a:lnSpc>
              <a:defRPr/>
            </a:pPr>
            <a:r>
              <a:rPr lang="en-US" sz="2000" dirty="0">
                <a:effectLst>
                  <a:outerShdw blurRad="38100" dist="38100" dir="2700000" algn="tl">
                    <a:srgbClr val="000000">
                      <a:alpha val="43137"/>
                    </a:srgbClr>
                  </a:outerShdw>
                </a:effectLst>
              </a:rPr>
              <a:t>Used when researchers don’t have strong priors on which variables matter, many possible predictors (even more than sample size), and there is risk of “over-fitting”</a:t>
            </a:r>
          </a:p>
          <a:p>
            <a:pPr lvl="1" eaLnBrk="1" hangingPunct="1">
              <a:lnSpc>
                <a:spcPct val="80000"/>
              </a:lnSpc>
              <a:defRPr/>
            </a:pPr>
            <a:r>
              <a:rPr lang="en-US" sz="2000" dirty="0">
                <a:effectLst>
                  <a:outerShdw blurRad="38100" dist="38100" dir="2700000" algn="tl">
                    <a:srgbClr val="000000">
                      <a:alpha val="43137"/>
                    </a:srgbClr>
                  </a:outerShdw>
                </a:effectLst>
              </a:rPr>
              <a:t>“Shrinks” coefficients, with some going to zero, to keep number of predictors small</a:t>
            </a:r>
          </a:p>
          <a:p>
            <a:pPr lvl="1" eaLnBrk="1" hangingPunct="1">
              <a:lnSpc>
                <a:spcPct val="80000"/>
              </a:lnSpc>
              <a:defRPr/>
            </a:pPr>
            <a:r>
              <a:rPr lang="en-US" sz="2000" dirty="0">
                <a:effectLst>
                  <a:outerShdw blurRad="38100" dist="38100" dir="2700000" algn="tl">
                    <a:srgbClr val="000000">
                      <a:alpha val="43137"/>
                    </a:srgbClr>
                  </a:outerShdw>
                </a:effectLst>
              </a:rPr>
              <a:t>First term is OLS objective function</a:t>
            </a:r>
          </a:p>
          <a:p>
            <a:pPr lvl="1" eaLnBrk="1" hangingPunct="1">
              <a:lnSpc>
                <a:spcPct val="80000"/>
              </a:lnSpc>
              <a:defRPr/>
            </a:pPr>
            <a:r>
              <a:rPr lang="en-US" sz="2000" dirty="0">
                <a:effectLst>
                  <a:outerShdw blurRad="38100" dist="38100" dir="2700000" algn="tl">
                    <a:srgbClr val="000000">
                      <a:alpha val="43137"/>
                    </a:srgbClr>
                  </a:outerShdw>
                </a:effectLst>
              </a:rPr>
              <a:t>Second term is penalty function </a:t>
            </a:r>
          </a:p>
          <a:p>
            <a:pPr lvl="2" eaLnBrk="1" hangingPunct="1">
              <a:lnSpc>
                <a:spcPct val="80000"/>
              </a:lnSpc>
              <a:defRPr/>
            </a:pPr>
            <a:r>
              <a:rPr lang="el-GR" sz="1600" i="1" dirty="0">
                <a:effectLst>
                  <a:outerShdw blurRad="38100" dist="38100" dir="2700000" algn="tl">
                    <a:srgbClr val="000000">
                      <a:alpha val="43137"/>
                    </a:srgbClr>
                  </a:outerShdw>
                </a:effectLst>
              </a:rPr>
              <a:t>λ</a:t>
            </a:r>
            <a:r>
              <a:rPr lang="en-US" sz="1600" dirty="0">
                <a:effectLst>
                  <a:outerShdw blurRad="38100" dist="38100" dir="2700000" algn="tl">
                    <a:srgbClr val="000000">
                      <a:alpha val="43137"/>
                    </a:srgbClr>
                  </a:outerShdw>
                </a:effectLst>
              </a:rPr>
              <a:t> overall, and </a:t>
            </a:r>
            <a:r>
              <a:rPr lang="el-GR" sz="1600" i="1" dirty="0">
                <a:effectLst>
                  <a:outerShdw blurRad="38100" dist="38100" dir="2700000" algn="tl">
                    <a:srgbClr val="000000">
                      <a:alpha val="43137"/>
                    </a:srgbClr>
                  </a:outerShdw>
                </a:effectLst>
              </a:rPr>
              <a:t>γ</a:t>
            </a:r>
            <a:r>
              <a:rPr lang="en-US" sz="1600" i="1" baseline="-25000" dirty="0">
                <a:effectLst>
                  <a:outerShdw blurRad="38100" dist="38100" dir="2700000" algn="tl">
                    <a:srgbClr val="000000">
                      <a:alpha val="43137"/>
                    </a:srgbClr>
                  </a:outerShdw>
                </a:effectLst>
              </a:rPr>
              <a:t>l</a:t>
            </a:r>
            <a:r>
              <a:rPr lang="en-US" sz="1600" dirty="0">
                <a:effectLst>
                  <a:outerShdw blurRad="38100" dist="38100" dir="2700000" algn="tl">
                    <a:srgbClr val="000000">
                      <a:alpha val="43137"/>
                    </a:srgbClr>
                  </a:outerShdw>
                </a:effectLst>
              </a:rPr>
              <a:t> applied to each covariate</a:t>
            </a:r>
          </a:p>
          <a:p>
            <a:pPr lvl="2" eaLnBrk="1" hangingPunct="1">
              <a:lnSpc>
                <a:spcPct val="80000"/>
              </a:lnSpc>
              <a:defRPr/>
            </a:pPr>
            <a:r>
              <a:rPr lang="en-US" sz="1600" dirty="0">
                <a:effectLst>
                  <a:outerShdw blurRad="38100" dist="38100" dir="2700000" algn="tl">
                    <a:srgbClr val="000000">
                      <a:alpha val="43137"/>
                    </a:srgbClr>
                  </a:outerShdw>
                </a:effectLst>
              </a:rPr>
              <a:t>Values chosen by LASSO algorithm to choose best predictors, based on cross-validation, which can be thought of incorporating the accuracy of out of sample prediction into the estimation</a:t>
            </a:r>
          </a:p>
          <a:p>
            <a:pPr lvl="1" eaLnBrk="1" hangingPunct="1">
              <a:lnSpc>
                <a:spcPct val="80000"/>
              </a:lnSpc>
              <a:defRPr/>
            </a:pPr>
            <a:r>
              <a:rPr lang="en-US" sz="2000" dirty="0">
                <a:effectLst>
                  <a:outerShdw blurRad="38100" dist="38100" dir="2700000" algn="tl">
                    <a:srgbClr val="000000">
                      <a:alpha val="43137"/>
                    </a:srgbClr>
                  </a:outerShdw>
                </a:effectLst>
              </a:rPr>
              <a:t>Followed by OLS on selected variables (SE’s clustered by county)</a:t>
            </a:r>
          </a:p>
          <a:p>
            <a:pPr lvl="1" eaLnBrk="1" hangingPunct="1">
              <a:lnSpc>
                <a:spcPct val="80000"/>
              </a:lnSpc>
              <a:defRPr/>
            </a:pPr>
            <a:endParaRPr lang="en-US" sz="1600" dirty="0">
              <a:effectLst>
                <a:outerShdw blurRad="38100" dist="38100" dir="2700000" algn="tl">
                  <a:srgbClr val="000000">
                    <a:alpha val="43137"/>
                  </a:srgbClr>
                </a:outerShdw>
              </a:effectLst>
            </a:endParaRPr>
          </a:p>
        </p:txBody>
      </p:sp>
      <p:sp>
        <p:nvSpPr>
          <p:cNvPr id="2" name="Rectangle 10"/>
          <p:cNvSpPr>
            <a:spLocks noChangeArrowheads="1"/>
          </p:cNvSpPr>
          <p:nvPr/>
        </p:nvSpPr>
        <p:spPr bwMode="auto">
          <a:xfrm>
            <a:off x="3466407" y="27447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graphicFrame>
        <p:nvGraphicFramePr>
          <p:cNvPr id="3" name="Object 2"/>
          <p:cNvGraphicFramePr>
            <a:graphicFrameLocks noChangeAspect="1"/>
          </p:cNvGraphicFramePr>
          <p:nvPr>
            <p:extLst>
              <p:ext uri="{D42A27DB-BD31-4B8C-83A1-F6EECF244321}">
                <p14:modId xmlns:p14="http://schemas.microsoft.com/office/powerpoint/2010/main" val="3523404844"/>
              </p:ext>
            </p:extLst>
          </p:nvPr>
        </p:nvGraphicFramePr>
        <p:xfrm>
          <a:off x="895350" y="1968500"/>
          <a:ext cx="7032625" cy="984250"/>
        </p:xfrm>
        <a:graphic>
          <a:graphicData uri="http://schemas.openxmlformats.org/presentationml/2006/ole">
            <mc:AlternateContent xmlns:mc="http://schemas.openxmlformats.org/markup-compatibility/2006">
              <mc:Choice xmlns:v="urn:schemas-microsoft-com:vml" Requires="v">
                <p:oleObj spid="_x0000_s39012" name="Equation" r:id="rId4" imgW="2882880" imgH="457200" progId="Equation.3">
                  <p:embed/>
                </p:oleObj>
              </mc:Choice>
              <mc:Fallback>
                <p:oleObj name="Equation" r:id="rId4" imgW="2882880" imgH="457200" progId="Equation.3">
                  <p:embed/>
                  <p:pic>
                    <p:nvPicPr>
                      <p:cNvPr id="3" name="Object 2"/>
                      <p:cNvPicPr>
                        <a:picLocks noChangeAspect="1" noChangeArrowheads="1"/>
                      </p:cNvPicPr>
                      <p:nvPr/>
                    </p:nvPicPr>
                    <p:blipFill>
                      <a:blip r:embed="rId5"/>
                      <a:srcRect/>
                      <a:stretch>
                        <a:fillRect/>
                      </a:stretch>
                    </p:blipFill>
                    <p:spPr bwMode="auto">
                      <a:xfrm>
                        <a:off x="895350" y="1968500"/>
                        <a:ext cx="7032625" cy="984250"/>
                      </a:xfrm>
                      <a:prstGeom prst="rect">
                        <a:avLst/>
                      </a:prstGeom>
                      <a:solidFill>
                        <a:schemeClr val="tx1"/>
                      </a:solidFill>
                    </p:spPr>
                  </p:pic>
                </p:oleObj>
              </mc:Fallback>
            </mc:AlternateContent>
          </a:graphicData>
        </a:graphic>
      </p:graphicFrame>
    </p:spTree>
    <p:extLst>
      <p:ext uri="{BB962C8B-B14F-4D97-AF65-F5344CB8AC3E}">
        <p14:creationId xmlns:p14="http://schemas.microsoft.com/office/powerpoint/2010/main" val="3232958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8082" name="Rectangle 2"/>
          <p:cNvSpPr>
            <a:spLocks noGrp="1" noChangeArrowheads="1"/>
          </p:cNvSpPr>
          <p:nvPr>
            <p:ph type="title"/>
          </p:nvPr>
        </p:nvSpPr>
        <p:spPr>
          <a:xfrm>
            <a:off x="70679" y="165213"/>
            <a:ext cx="9021602" cy="1368312"/>
          </a:xfrm>
        </p:spPr>
        <p:txBody>
          <a:bodyPr/>
          <a:lstStyle/>
          <a:p>
            <a:pPr eaLnBrk="1" hangingPunct="1">
              <a:defRPr/>
            </a:pPr>
            <a:r>
              <a:rPr lang="en-US" sz="2800" dirty="0">
                <a:effectLst>
                  <a:outerShdw blurRad="38100" dist="38100" dir="2700000" algn="tl">
                    <a:srgbClr val="000000">
                      <a:alpha val="43137"/>
                    </a:srgbClr>
                  </a:outerShdw>
                </a:effectLst>
              </a:rPr>
              <a:t>OLS and LASSO results (examples/highlights): commuting and neighborhood variables (full controls and state FE’s)</a:t>
            </a:r>
          </a:p>
        </p:txBody>
      </p:sp>
      <p:cxnSp>
        <p:nvCxnSpPr>
          <p:cNvPr id="6148" name="Straight Connector 2"/>
          <p:cNvCxnSpPr>
            <a:cxnSpLocks noChangeShapeType="1"/>
          </p:cNvCxnSpPr>
          <p:nvPr/>
        </p:nvCxnSpPr>
        <p:spPr bwMode="auto">
          <a:xfrm>
            <a:off x="18700" y="1381125"/>
            <a:ext cx="9125300" cy="0"/>
          </a:xfrm>
          <a:prstGeom prst="line">
            <a:avLst/>
          </a:prstGeom>
          <a:noFill/>
          <a:ln w="25400" algn="ctr">
            <a:solidFill>
              <a:srgbClr val="FFFF00"/>
            </a:solidFill>
            <a:round/>
            <a:headEnd/>
            <a:tailEnd/>
          </a:ln>
          <a:extLst>
            <a:ext uri="{909E8E84-426E-40DD-AFC4-6F175D3DCCD1}">
              <a14:hiddenFill xmlns:a14="http://schemas.microsoft.com/office/drawing/2010/main">
                <a:noFill/>
              </a14:hiddenFill>
            </a:ext>
          </a:extLst>
        </p:spPr>
      </p:cxnSp>
      <p:sp>
        <p:nvSpPr>
          <p:cNvPr id="5" name="Rectangle 3"/>
          <p:cNvSpPr txBox="1">
            <a:spLocks noChangeArrowheads="1"/>
          </p:cNvSpPr>
          <p:nvPr/>
        </p:nvSpPr>
        <p:spPr bwMode="auto">
          <a:xfrm>
            <a:off x="429647" y="5476875"/>
            <a:ext cx="8662634" cy="5111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hlink"/>
              </a:buClr>
              <a:buSzPct val="65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65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65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a:lstStyle>
          <a:p>
            <a:pPr eaLnBrk="1" hangingPunct="1">
              <a:lnSpc>
                <a:spcPct val="80000"/>
              </a:lnSpc>
              <a:defRPr/>
            </a:pPr>
            <a:r>
              <a:rPr lang="en-US" sz="1800" kern="0" dirty="0">
                <a:effectLst>
                  <a:outerShdw blurRad="38100" dist="38100" dir="2700000" algn="tl">
                    <a:srgbClr val="000000">
                      <a:alpha val="43137"/>
                    </a:srgbClr>
                  </a:outerShdw>
                </a:effectLst>
              </a:rPr>
              <a:t>Driving alone: less networked</a:t>
            </a:r>
          </a:p>
          <a:p>
            <a:pPr eaLnBrk="1" hangingPunct="1">
              <a:lnSpc>
                <a:spcPct val="80000"/>
              </a:lnSpc>
              <a:defRPr/>
            </a:pPr>
            <a:r>
              <a:rPr lang="en-US" sz="1800" kern="0" dirty="0">
                <a:effectLst>
                  <a:outerShdw blurRad="38100" dist="38100" dir="2700000" algn="tl">
                    <a:srgbClr val="000000">
                      <a:alpha val="43137"/>
                    </a:srgbClr>
                  </a:outerShdw>
                </a:effectLst>
              </a:rPr>
              <a:t>Less residential mobility: more networked</a:t>
            </a:r>
          </a:p>
          <a:p>
            <a:pPr eaLnBrk="1" hangingPunct="1">
              <a:lnSpc>
                <a:spcPct val="80000"/>
              </a:lnSpc>
              <a:defRPr/>
            </a:pPr>
            <a:r>
              <a:rPr lang="en-US" sz="1800" kern="0" dirty="0">
                <a:effectLst>
                  <a:outerShdw blurRad="38100" dist="38100" dir="2700000" algn="tl">
                    <a:srgbClr val="000000">
                      <a:alpha val="43137"/>
                    </a:srgbClr>
                  </a:outerShdw>
                </a:effectLst>
              </a:rPr>
              <a:t>Racially/ethnically homogeneous: more networked</a:t>
            </a:r>
          </a:p>
          <a:p>
            <a:pPr eaLnBrk="1" hangingPunct="1">
              <a:lnSpc>
                <a:spcPct val="80000"/>
              </a:lnSpc>
              <a:defRPr/>
            </a:pPr>
            <a:endParaRPr lang="en-US" sz="2000" kern="0" dirty="0">
              <a:effectLst>
                <a:outerShdw blurRad="38100" dist="38100" dir="2700000" algn="tl">
                  <a:srgbClr val="000000">
                    <a:alpha val="43137"/>
                  </a:srgbClr>
                </a:outerShdw>
              </a:effectLst>
            </a:endParaRPr>
          </a:p>
          <a:p>
            <a:pPr lvl="1" eaLnBrk="1" hangingPunct="1">
              <a:lnSpc>
                <a:spcPct val="80000"/>
              </a:lnSpc>
              <a:defRPr/>
            </a:pPr>
            <a:endParaRPr lang="en-US" sz="2000" kern="0" dirty="0">
              <a:effectLst>
                <a:outerShdw blurRad="38100" dist="38100" dir="2700000" algn="tl">
                  <a:srgbClr val="000000">
                    <a:alpha val="43137"/>
                  </a:srgbClr>
                </a:outerShdw>
              </a:effectLst>
            </a:endParaRPr>
          </a:p>
        </p:txBody>
      </p:sp>
      <p:graphicFrame>
        <p:nvGraphicFramePr>
          <p:cNvPr id="6" name="Table 5">
            <a:extLst>
              <a:ext uri="{FF2B5EF4-FFF2-40B4-BE49-F238E27FC236}">
                <a16:creationId xmlns:a16="http://schemas.microsoft.com/office/drawing/2014/main" id="{8FA67D64-2214-414B-9087-E818FCEF9F7C}"/>
              </a:ext>
            </a:extLst>
          </p:cNvPr>
          <p:cNvGraphicFramePr>
            <a:graphicFrameLocks noGrp="1"/>
          </p:cNvGraphicFramePr>
          <p:nvPr>
            <p:extLst>
              <p:ext uri="{D42A27DB-BD31-4B8C-83A1-F6EECF244321}">
                <p14:modId xmlns:p14="http://schemas.microsoft.com/office/powerpoint/2010/main" val="2868645529"/>
              </p:ext>
            </p:extLst>
          </p:nvPr>
        </p:nvGraphicFramePr>
        <p:xfrm>
          <a:off x="580380" y="1621351"/>
          <a:ext cx="7983239" cy="3607444"/>
        </p:xfrm>
        <a:graphic>
          <a:graphicData uri="http://schemas.openxmlformats.org/drawingml/2006/table">
            <a:tbl>
              <a:tblPr firstRow="1" firstCol="1" bandRow="1">
                <a:tableStyleId>{5C22544A-7EE6-4342-B048-85BDC9FD1C3A}</a:tableStyleId>
              </a:tblPr>
              <a:tblGrid>
                <a:gridCol w="2481658">
                  <a:extLst>
                    <a:ext uri="{9D8B030D-6E8A-4147-A177-3AD203B41FA5}">
                      <a16:colId xmlns:a16="http://schemas.microsoft.com/office/drawing/2014/main" val="580767105"/>
                    </a:ext>
                  </a:extLst>
                </a:gridCol>
                <a:gridCol w="1447398">
                  <a:extLst>
                    <a:ext uri="{9D8B030D-6E8A-4147-A177-3AD203B41FA5}">
                      <a16:colId xmlns:a16="http://schemas.microsoft.com/office/drawing/2014/main" val="4175713970"/>
                    </a:ext>
                  </a:extLst>
                </a:gridCol>
                <a:gridCol w="1291693">
                  <a:extLst>
                    <a:ext uri="{9D8B030D-6E8A-4147-A177-3AD203B41FA5}">
                      <a16:colId xmlns:a16="http://schemas.microsoft.com/office/drawing/2014/main" val="3968887378"/>
                    </a:ext>
                  </a:extLst>
                </a:gridCol>
                <a:gridCol w="1278556">
                  <a:extLst>
                    <a:ext uri="{9D8B030D-6E8A-4147-A177-3AD203B41FA5}">
                      <a16:colId xmlns:a16="http://schemas.microsoft.com/office/drawing/2014/main" val="4279554362"/>
                    </a:ext>
                  </a:extLst>
                </a:gridCol>
                <a:gridCol w="1483934">
                  <a:extLst>
                    <a:ext uri="{9D8B030D-6E8A-4147-A177-3AD203B41FA5}">
                      <a16:colId xmlns:a16="http://schemas.microsoft.com/office/drawing/2014/main" val="1097247430"/>
                    </a:ext>
                  </a:extLst>
                </a:gridCol>
              </a:tblGrid>
              <a:tr h="225199">
                <a:tc>
                  <a:txBody>
                    <a:bodyPr/>
                    <a:lstStyle/>
                    <a:p>
                      <a:pPr marL="0" marR="0">
                        <a:lnSpc>
                          <a:spcPct val="100000"/>
                        </a:lnSpc>
                        <a:spcBef>
                          <a:spcPts val="0"/>
                        </a:spcBef>
                        <a:spcAft>
                          <a:spcPts val="0"/>
                        </a:spcAft>
                      </a:pPr>
                      <a:endParaRPr lang="en-US" sz="1100" dirty="0">
                        <a:solidFill>
                          <a:srgbClr val="000000"/>
                        </a:solidFill>
                        <a:effectLst/>
                        <a:latin typeface="+mn-lt"/>
                        <a:ea typeface="Calibri" panose="020F0502020204030204" pitchFamily="34" charset="0"/>
                        <a:cs typeface="Times New Roman" panose="02020603050405020304" pitchFamily="18" charset="0"/>
                      </a:endParaRPr>
                    </a:p>
                  </a:txBody>
                  <a:tcPr marL="3602" marR="3602" marT="0" marB="0"/>
                </a:tc>
                <a:tc gridSpan="2">
                  <a:txBody>
                    <a:bodyPr/>
                    <a:lstStyle/>
                    <a:p>
                      <a:pPr marL="0" marR="0" algn="ctr">
                        <a:lnSpc>
                          <a:spcPct val="100000"/>
                        </a:lnSpc>
                        <a:spcBef>
                          <a:spcPts val="0"/>
                        </a:spcBef>
                        <a:spcAft>
                          <a:spcPts val="0"/>
                        </a:spcAft>
                      </a:pPr>
                      <a:r>
                        <a:rPr lang="en-US" sz="1100" i="1" dirty="0">
                          <a:effectLst/>
                          <a:latin typeface="+mn-lt"/>
                        </a:rPr>
                        <a:t>NI</a:t>
                      </a:r>
                      <a:r>
                        <a:rPr lang="en-US" sz="1100" i="1" baseline="-25000" dirty="0">
                          <a:effectLst/>
                          <a:latin typeface="+mn-lt"/>
                        </a:rPr>
                        <a:t>c</a:t>
                      </a:r>
                      <a:r>
                        <a:rPr lang="en-US" sz="1100" i="1" baseline="30000" dirty="0">
                          <a:effectLst/>
                          <a:latin typeface="+mn-lt"/>
                        </a:rPr>
                        <a:t>W</a:t>
                      </a:r>
                      <a:endParaRPr lang="en-US" sz="1100" dirty="0">
                        <a:solidFill>
                          <a:srgbClr val="000000"/>
                        </a:solidFill>
                        <a:effectLst/>
                        <a:latin typeface="+mn-lt"/>
                        <a:ea typeface="Calibri" panose="020F0502020204030204" pitchFamily="34" charset="0"/>
                        <a:cs typeface="Times New Roman" panose="02020603050405020304" pitchFamily="18" charset="0"/>
                      </a:endParaRPr>
                    </a:p>
                  </a:txBody>
                  <a:tcPr marL="3602" marR="3602" marT="0" marB="0"/>
                </a:tc>
                <a:tc hMerge="1">
                  <a:txBody>
                    <a:bodyPr/>
                    <a:lstStyle/>
                    <a:p>
                      <a:pPr marL="0" marR="0" algn="ctr">
                        <a:lnSpc>
                          <a:spcPct val="100000"/>
                        </a:lnSpc>
                        <a:spcBef>
                          <a:spcPts val="0"/>
                        </a:spcBef>
                        <a:spcAft>
                          <a:spcPts val="0"/>
                        </a:spcAft>
                      </a:pPr>
                      <a:endParaRPr lang="en-US" sz="1100" dirty="0">
                        <a:solidFill>
                          <a:srgbClr val="000000"/>
                        </a:solidFill>
                        <a:effectLst/>
                        <a:latin typeface="+mn-lt"/>
                        <a:ea typeface="Calibri" panose="020F0502020204030204" pitchFamily="34" charset="0"/>
                        <a:cs typeface="Times New Roman" panose="02020603050405020304" pitchFamily="18" charset="0"/>
                      </a:endParaRPr>
                    </a:p>
                  </a:txBody>
                  <a:tcPr marL="3602" marR="3602" marT="0" marB="0"/>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i="1" dirty="0">
                          <a:effectLst/>
                          <a:latin typeface="+mn-lt"/>
                        </a:rPr>
                        <a:t>NI</a:t>
                      </a:r>
                      <a:r>
                        <a:rPr lang="en-US" sz="1100" i="1" baseline="-25000" dirty="0">
                          <a:effectLst/>
                          <a:latin typeface="+mn-lt"/>
                        </a:rPr>
                        <a:t>c</a:t>
                      </a:r>
                      <a:r>
                        <a:rPr lang="en-US" sz="1100" i="1" baseline="30000" dirty="0">
                          <a:effectLst/>
                          <a:latin typeface="+mn-lt"/>
                        </a:rPr>
                        <a:t>P</a:t>
                      </a:r>
                      <a:endParaRPr lang="en-US" sz="1100" dirty="0">
                        <a:latin typeface="+mn-lt"/>
                      </a:endParaRPr>
                    </a:p>
                  </a:txBody>
                  <a:tcPr marL="3602" marR="3602" marT="0" marB="0"/>
                </a:tc>
                <a:tc hMerge="1">
                  <a:txBody>
                    <a:bodyPr/>
                    <a:lstStyle/>
                    <a:p>
                      <a:endParaRPr lang="en-US"/>
                    </a:p>
                  </a:txBody>
                  <a:tcPr/>
                </a:tc>
                <a:extLst>
                  <a:ext uri="{0D108BD9-81ED-4DB2-BD59-A6C34878D82A}">
                    <a16:rowId xmlns:a16="http://schemas.microsoft.com/office/drawing/2014/main" val="2430919287"/>
                  </a:ext>
                </a:extLst>
              </a:tr>
              <a:tr h="150083">
                <a:tc>
                  <a:txBody>
                    <a:bodyPr/>
                    <a:lstStyle/>
                    <a:p>
                      <a:pPr marL="0" marR="0">
                        <a:lnSpc>
                          <a:spcPct val="100000"/>
                        </a:lnSpc>
                        <a:spcBef>
                          <a:spcPts val="0"/>
                        </a:spcBef>
                        <a:spcAft>
                          <a:spcPts val="0"/>
                        </a:spcAft>
                      </a:pPr>
                      <a:r>
                        <a:rPr lang="en-US" sz="1100" dirty="0">
                          <a:effectLst/>
                          <a:latin typeface="+mn-lt"/>
                        </a:rPr>
                        <a:t> </a:t>
                      </a:r>
                      <a:endParaRPr lang="en-US" sz="1100" dirty="0">
                        <a:solidFill>
                          <a:srgbClr val="000000"/>
                        </a:solidFill>
                        <a:effectLst/>
                        <a:latin typeface="+mn-lt"/>
                        <a:ea typeface="Calibri" panose="020F0502020204030204" pitchFamily="34" charset="0"/>
                        <a:cs typeface="Times New Roman" panose="02020603050405020304" pitchFamily="18" charset="0"/>
                      </a:endParaRPr>
                    </a:p>
                  </a:txBody>
                  <a:tcPr marL="3602" marR="3602" marT="0" marB="0"/>
                </a:tc>
                <a:tc>
                  <a:txBody>
                    <a:bodyPr/>
                    <a:lstStyle/>
                    <a:p>
                      <a:pPr marL="0" marR="0" algn="ctr">
                        <a:lnSpc>
                          <a:spcPct val="100000"/>
                        </a:lnSpc>
                        <a:spcBef>
                          <a:spcPts val="0"/>
                        </a:spcBef>
                        <a:spcAft>
                          <a:spcPts val="0"/>
                        </a:spcAft>
                      </a:pPr>
                      <a:r>
                        <a:rPr lang="en-US" sz="1100" dirty="0">
                          <a:effectLst/>
                          <a:latin typeface="+mn-lt"/>
                        </a:rPr>
                        <a:t>OLS</a:t>
                      </a:r>
                      <a:endParaRPr lang="en-US" sz="1100" dirty="0">
                        <a:solidFill>
                          <a:srgbClr val="000000"/>
                        </a:solidFill>
                        <a:effectLst/>
                        <a:latin typeface="+mn-lt"/>
                        <a:ea typeface="Calibri" panose="020F0502020204030204" pitchFamily="34" charset="0"/>
                        <a:cs typeface="Times New Roman" panose="02020603050405020304" pitchFamily="18" charset="0"/>
                      </a:endParaRPr>
                    </a:p>
                  </a:txBody>
                  <a:tcPr marL="3602" marR="3602" marT="0" marB="0"/>
                </a:tc>
                <a:tc>
                  <a:txBody>
                    <a:bodyPr/>
                    <a:lstStyle/>
                    <a:p>
                      <a:pPr marL="0" marR="0" algn="ctr">
                        <a:lnSpc>
                          <a:spcPct val="100000"/>
                        </a:lnSpc>
                        <a:spcBef>
                          <a:spcPts val="0"/>
                        </a:spcBef>
                        <a:spcAft>
                          <a:spcPts val="0"/>
                        </a:spcAft>
                      </a:pPr>
                      <a:r>
                        <a:rPr lang="en-US" sz="1100" dirty="0">
                          <a:effectLst/>
                          <a:latin typeface="+mn-lt"/>
                        </a:rPr>
                        <a:t>LASSO</a:t>
                      </a:r>
                      <a:endParaRPr lang="en-US" sz="1100" dirty="0">
                        <a:solidFill>
                          <a:srgbClr val="000000"/>
                        </a:solidFill>
                        <a:effectLst/>
                        <a:latin typeface="+mn-lt"/>
                        <a:ea typeface="Calibri" panose="020F0502020204030204" pitchFamily="34" charset="0"/>
                        <a:cs typeface="Times New Roman" panose="02020603050405020304" pitchFamily="18" charset="0"/>
                      </a:endParaRPr>
                    </a:p>
                  </a:txBody>
                  <a:tcPr marL="3602" marR="3602" marT="0" marB="0"/>
                </a:tc>
                <a:tc>
                  <a:txBody>
                    <a:bodyPr/>
                    <a:lstStyle/>
                    <a:p>
                      <a:pPr algn="ctr">
                        <a:lnSpc>
                          <a:spcPct val="100000"/>
                        </a:lnSpc>
                      </a:pPr>
                      <a:r>
                        <a:rPr lang="en-US" sz="1100" dirty="0">
                          <a:latin typeface="+mn-lt"/>
                        </a:rPr>
                        <a:t>OLS</a:t>
                      </a:r>
                    </a:p>
                  </a:txBody>
                  <a:tcPr marL="3602" marR="3602" marT="0" marB="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dirty="0">
                          <a:effectLst/>
                          <a:latin typeface="+mn-lt"/>
                        </a:rPr>
                        <a:t>LASSO</a:t>
                      </a:r>
                      <a:endParaRPr lang="en-US" sz="1100" dirty="0">
                        <a:solidFill>
                          <a:srgbClr val="000000"/>
                        </a:solidFill>
                        <a:effectLst/>
                        <a:latin typeface="+mn-lt"/>
                        <a:ea typeface="Calibri" panose="020F0502020204030204" pitchFamily="34" charset="0"/>
                        <a:cs typeface="Times New Roman" panose="02020603050405020304" pitchFamily="18" charset="0"/>
                      </a:endParaRPr>
                    </a:p>
                  </a:txBody>
                  <a:tcPr marL="3602" marR="3602" marT="0" marB="0"/>
                </a:tc>
                <a:extLst>
                  <a:ext uri="{0D108BD9-81ED-4DB2-BD59-A6C34878D82A}">
                    <a16:rowId xmlns:a16="http://schemas.microsoft.com/office/drawing/2014/main" val="1937627812"/>
                  </a:ext>
                </a:extLst>
              </a:tr>
              <a:tr h="26617">
                <a:tc>
                  <a:txBody>
                    <a:bodyPr/>
                    <a:lstStyle/>
                    <a:p>
                      <a:pPr marL="0" marR="0">
                        <a:lnSpc>
                          <a:spcPct val="100000"/>
                        </a:lnSpc>
                        <a:spcBef>
                          <a:spcPts val="0"/>
                        </a:spcBef>
                        <a:spcAft>
                          <a:spcPts val="0"/>
                        </a:spcAft>
                      </a:pPr>
                      <a:r>
                        <a:rPr lang="en-US" sz="1100" dirty="0">
                          <a:solidFill>
                            <a:schemeClr val="tx1"/>
                          </a:solidFill>
                          <a:effectLst/>
                          <a:latin typeface="+mn-lt"/>
                        </a:rPr>
                        <a:t>Variables</a:t>
                      </a:r>
                      <a:endParaRPr lang="en-US" sz="1100" dirty="0">
                        <a:solidFill>
                          <a:schemeClr val="tx1"/>
                        </a:solidFill>
                        <a:effectLst/>
                        <a:latin typeface="+mn-lt"/>
                        <a:ea typeface="Calibri" panose="020F0502020204030204" pitchFamily="34" charset="0"/>
                        <a:cs typeface="Times New Roman" panose="02020603050405020304" pitchFamily="18" charset="0"/>
                      </a:endParaRPr>
                    </a:p>
                  </a:txBody>
                  <a:tcPr marL="3602" marR="3602" marT="0" marB="0"/>
                </a:tc>
                <a:tc>
                  <a:txBody>
                    <a:bodyPr/>
                    <a:lstStyle/>
                    <a:p>
                      <a:pPr marL="0" marR="0" algn="ctr">
                        <a:lnSpc>
                          <a:spcPct val="100000"/>
                        </a:lnSpc>
                        <a:spcBef>
                          <a:spcPts val="0"/>
                        </a:spcBef>
                        <a:spcAft>
                          <a:spcPts val="0"/>
                        </a:spcAft>
                      </a:pPr>
                      <a:r>
                        <a:rPr lang="en-US" sz="1100" dirty="0">
                          <a:effectLst/>
                          <a:latin typeface="+mn-lt"/>
                        </a:rPr>
                        <a:t>(1)</a:t>
                      </a:r>
                      <a:endParaRPr lang="en-US" sz="1100" dirty="0">
                        <a:solidFill>
                          <a:srgbClr val="000000"/>
                        </a:solidFill>
                        <a:effectLst/>
                        <a:latin typeface="+mn-lt"/>
                        <a:ea typeface="Calibri" panose="020F0502020204030204" pitchFamily="34" charset="0"/>
                        <a:cs typeface="Times New Roman" panose="02020603050405020304" pitchFamily="18" charset="0"/>
                      </a:endParaRPr>
                    </a:p>
                  </a:txBody>
                  <a:tcPr marL="3602" marR="3602" marT="0" marB="0"/>
                </a:tc>
                <a:tc>
                  <a:txBody>
                    <a:bodyPr/>
                    <a:lstStyle/>
                    <a:p>
                      <a:pPr marL="0" marR="0" algn="ctr">
                        <a:lnSpc>
                          <a:spcPct val="100000"/>
                        </a:lnSpc>
                        <a:spcBef>
                          <a:spcPts val="0"/>
                        </a:spcBef>
                        <a:spcAft>
                          <a:spcPts val="0"/>
                        </a:spcAft>
                      </a:pPr>
                      <a:r>
                        <a:rPr lang="en-US" sz="1100" dirty="0">
                          <a:effectLst/>
                          <a:latin typeface="+mn-lt"/>
                        </a:rPr>
                        <a:t>(2)</a:t>
                      </a:r>
                      <a:endParaRPr lang="en-US" sz="1100" dirty="0">
                        <a:solidFill>
                          <a:srgbClr val="000000"/>
                        </a:solidFill>
                        <a:effectLst/>
                        <a:latin typeface="+mn-lt"/>
                        <a:ea typeface="Calibri" panose="020F0502020204030204" pitchFamily="34" charset="0"/>
                        <a:cs typeface="Times New Roman" panose="02020603050405020304" pitchFamily="18" charset="0"/>
                      </a:endParaRPr>
                    </a:p>
                  </a:txBody>
                  <a:tcPr marL="3602" marR="3602" marT="0" marB="0"/>
                </a:tc>
                <a:tc>
                  <a:txBody>
                    <a:bodyPr/>
                    <a:lstStyle/>
                    <a:p>
                      <a:pPr marL="0" marR="0" algn="ctr">
                        <a:lnSpc>
                          <a:spcPct val="100000"/>
                        </a:lnSpc>
                        <a:spcBef>
                          <a:spcPts val="0"/>
                        </a:spcBef>
                        <a:spcAft>
                          <a:spcPts val="0"/>
                        </a:spcAft>
                      </a:pPr>
                      <a:r>
                        <a:rPr lang="en-US" sz="1100" dirty="0">
                          <a:effectLst/>
                          <a:latin typeface="+mn-lt"/>
                        </a:rPr>
                        <a:t>(3)</a:t>
                      </a:r>
                      <a:endParaRPr lang="en-US" sz="1100" dirty="0">
                        <a:solidFill>
                          <a:srgbClr val="000000"/>
                        </a:solidFill>
                        <a:effectLst/>
                        <a:latin typeface="+mn-lt"/>
                        <a:ea typeface="Calibri" panose="020F0502020204030204" pitchFamily="34" charset="0"/>
                        <a:cs typeface="Times New Roman" panose="02020603050405020304" pitchFamily="18" charset="0"/>
                      </a:endParaRPr>
                    </a:p>
                  </a:txBody>
                  <a:tcPr marL="3602" marR="3602" marT="0" marB="0"/>
                </a:tc>
                <a:tc>
                  <a:txBody>
                    <a:bodyPr/>
                    <a:lstStyle/>
                    <a:p>
                      <a:pPr marL="0" marR="0" algn="ctr">
                        <a:lnSpc>
                          <a:spcPct val="100000"/>
                        </a:lnSpc>
                        <a:spcBef>
                          <a:spcPts val="0"/>
                        </a:spcBef>
                        <a:spcAft>
                          <a:spcPts val="0"/>
                        </a:spcAft>
                      </a:pPr>
                      <a:r>
                        <a:rPr lang="en-US" sz="1100" dirty="0">
                          <a:effectLst/>
                          <a:latin typeface="+mn-lt"/>
                        </a:rPr>
                        <a:t>(4)</a:t>
                      </a:r>
                      <a:endParaRPr lang="en-US" sz="1100" dirty="0">
                        <a:solidFill>
                          <a:srgbClr val="000000"/>
                        </a:solidFill>
                        <a:effectLst/>
                        <a:latin typeface="+mn-lt"/>
                        <a:ea typeface="Calibri" panose="020F0502020204030204" pitchFamily="34" charset="0"/>
                        <a:cs typeface="Times New Roman" panose="02020603050405020304" pitchFamily="18" charset="0"/>
                      </a:endParaRPr>
                    </a:p>
                  </a:txBody>
                  <a:tcPr marL="3602" marR="3602" marT="0" marB="0"/>
                </a:tc>
                <a:extLst>
                  <a:ext uri="{0D108BD9-81ED-4DB2-BD59-A6C34878D82A}">
                    <a16:rowId xmlns:a16="http://schemas.microsoft.com/office/drawing/2014/main" val="4257450169"/>
                  </a:ext>
                </a:extLst>
              </a:tr>
              <a:tr h="127999">
                <a:tc>
                  <a:txBody>
                    <a:bodyPr/>
                    <a:lstStyle/>
                    <a:p>
                      <a:pPr marL="0" marR="0">
                        <a:lnSpc>
                          <a:spcPct val="100000"/>
                        </a:lnSpc>
                        <a:spcBef>
                          <a:spcPts val="0"/>
                        </a:spcBef>
                        <a:spcAft>
                          <a:spcPts val="0"/>
                        </a:spcAft>
                      </a:pPr>
                      <a:r>
                        <a:rPr lang="en-US" sz="1100" dirty="0">
                          <a:solidFill>
                            <a:schemeClr val="tx1"/>
                          </a:solidFill>
                          <a:effectLst/>
                          <a:latin typeface="+mn-lt"/>
                          <a:ea typeface="Times New Roman" panose="02020603050405020304" pitchFamily="18" charset="0"/>
                          <a:cs typeface="Times New Roman" panose="02020603050405020304" pitchFamily="18" charset="0"/>
                        </a:rPr>
                        <a:t>Commute &lt; 10 minutes</a:t>
                      </a:r>
                      <a:endParaRPr lang="en-US" sz="11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0.788</a:t>
                      </a:r>
                      <a:r>
                        <a:rPr lang="en-US" sz="1100" baseline="30000" dirty="0">
                          <a:solidFill>
                            <a:srgbClr val="000000"/>
                          </a:solidFill>
                          <a:effectLst/>
                          <a:latin typeface="+mn-lt"/>
                          <a:ea typeface="Calibri" panose="020F0502020204030204" pitchFamily="34" charset="0"/>
                          <a:cs typeface="Times New Roman" panose="02020603050405020304" pitchFamily="18" charset="0"/>
                        </a:rPr>
                        <a:t>***</a:t>
                      </a:r>
                      <a:endParaRPr lang="en-US" sz="110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0.768</a:t>
                      </a:r>
                      <a:r>
                        <a:rPr lang="en-US" sz="1100" baseline="30000">
                          <a:solidFill>
                            <a:srgbClr val="000000"/>
                          </a:solidFill>
                          <a:effectLst/>
                          <a:latin typeface="+mn-lt"/>
                          <a:ea typeface="Times New Roman" panose="02020603050405020304" pitchFamily="18" charset="0"/>
                          <a:cs typeface="Times New Roman" panose="02020603050405020304" pitchFamily="18" charset="0"/>
                        </a:rPr>
                        <a:t>†</a:t>
                      </a:r>
                      <a:endParaRPr lang="en-US" sz="110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0.435</a:t>
                      </a:r>
                      <a:r>
                        <a:rPr lang="en-US" sz="1100" baseline="30000">
                          <a:solidFill>
                            <a:srgbClr val="000000"/>
                          </a:solidFill>
                          <a:effectLst/>
                          <a:latin typeface="+mn-lt"/>
                          <a:ea typeface="Calibri" panose="020F0502020204030204" pitchFamily="34" charset="0"/>
                          <a:cs typeface="Times New Roman" panose="02020603050405020304" pitchFamily="18" charset="0"/>
                        </a:rPr>
                        <a:t>***</a:t>
                      </a:r>
                      <a:endParaRPr lang="en-US" sz="110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0.388</a:t>
                      </a:r>
                      <a:r>
                        <a:rPr lang="en-US" sz="1100" baseline="30000">
                          <a:solidFill>
                            <a:srgbClr val="000000"/>
                          </a:solidFill>
                          <a:effectLst/>
                          <a:latin typeface="+mn-lt"/>
                          <a:ea typeface="Times New Roman" panose="02020603050405020304" pitchFamily="18" charset="0"/>
                          <a:cs typeface="Times New Roman" panose="02020603050405020304" pitchFamily="18" charset="0"/>
                        </a:rPr>
                        <a:t>†</a:t>
                      </a:r>
                      <a:endParaRPr lang="en-US" sz="110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517817810"/>
                  </a:ext>
                </a:extLst>
              </a:tr>
              <a:tr h="160056">
                <a:tc>
                  <a:txBody>
                    <a:bodyPr/>
                    <a:lstStyle/>
                    <a:p>
                      <a:pPr>
                        <a:lnSpc>
                          <a:spcPct val="100000"/>
                        </a:lnSpc>
                      </a:pPr>
                      <a:endParaRPr lang="en-US" sz="1100">
                        <a:solidFill>
                          <a:schemeClr val="tx1"/>
                        </a:solidFill>
                        <a:effectLst/>
                        <a:latin typeface="+mn-lt"/>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(0.076)</a:t>
                      </a:r>
                    </a:p>
                  </a:txBody>
                  <a:tcPr marL="68580" marR="68580" marT="0" marB="0" anchor="b"/>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(0.056)</a:t>
                      </a:r>
                    </a:p>
                  </a:txBody>
                  <a:tcPr marL="68580" marR="68580" marT="0" marB="0" anchor="b"/>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(0.042)</a:t>
                      </a:r>
                    </a:p>
                  </a:txBody>
                  <a:tcPr marL="68580" marR="68580" marT="0" marB="0" anchor="b"/>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(0.033)</a:t>
                      </a:r>
                    </a:p>
                  </a:txBody>
                  <a:tcPr marL="68580" marR="68580" marT="0" marB="0" anchor="b"/>
                </a:tc>
                <a:extLst>
                  <a:ext uri="{0D108BD9-81ED-4DB2-BD59-A6C34878D82A}">
                    <a16:rowId xmlns:a16="http://schemas.microsoft.com/office/drawing/2014/main" val="1620024160"/>
                  </a:ext>
                </a:extLst>
              </a:tr>
              <a:tr h="100377">
                <a:tc>
                  <a:txBody>
                    <a:bodyPr/>
                    <a:lstStyle/>
                    <a:p>
                      <a:pPr marL="0" marR="0">
                        <a:lnSpc>
                          <a:spcPct val="100000"/>
                        </a:lnSpc>
                        <a:spcBef>
                          <a:spcPts val="0"/>
                        </a:spcBef>
                        <a:spcAft>
                          <a:spcPts val="0"/>
                        </a:spcAft>
                      </a:pPr>
                      <a:r>
                        <a:rPr lang="en-US" sz="1100" dirty="0">
                          <a:solidFill>
                            <a:schemeClr val="tx1"/>
                          </a:solidFill>
                          <a:effectLst/>
                          <a:latin typeface="+mn-lt"/>
                          <a:ea typeface="Times New Roman" panose="02020603050405020304" pitchFamily="18" charset="0"/>
                          <a:cs typeface="Times New Roman" panose="02020603050405020304" pitchFamily="18" charset="0"/>
                        </a:rPr>
                        <a:t>Commute by driving alone</a:t>
                      </a:r>
                      <a:endParaRPr lang="en-US" sz="11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-0.443</a:t>
                      </a:r>
                      <a:r>
                        <a:rPr lang="en-US" sz="1100" baseline="30000" dirty="0">
                          <a:solidFill>
                            <a:srgbClr val="000000"/>
                          </a:solidFill>
                          <a:effectLst/>
                          <a:latin typeface="+mn-lt"/>
                          <a:ea typeface="Calibri" panose="020F0502020204030204" pitchFamily="34" charset="0"/>
                          <a:cs typeface="Times New Roman" panose="02020603050405020304" pitchFamily="18" charset="0"/>
                        </a:rPr>
                        <a:t>***</a:t>
                      </a:r>
                      <a:endParaRPr lang="en-US" sz="110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solidFill>
                      <a:srgbClr val="FFFF00"/>
                    </a:solidFill>
                  </a:tcPr>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-0.474</a:t>
                      </a:r>
                      <a:r>
                        <a:rPr lang="en-US" sz="1100" baseline="30000" dirty="0">
                          <a:solidFill>
                            <a:srgbClr val="000000"/>
                          </a:solidFill>
                          <a:effectLst/>
                          <a:latin typeface="+mn-lt"/>
                          <a:ea typeface="Times New Roman" panose="02020603050405020304" pitchFamily="18" charset="0"/>
                          <a:cs typeface="Times New Roman" panose="02020603050405020304" pitchFamily="18" charset="0"/>
                        </a:rPr>
                        <a:t>†</a:t>
                      </a:r>
                      <a:endParaRPr lang="en-US" sz="110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solidFill>
                      <a:srgbClr val="FFFF00"/>
                    </a:solidFill>
                  </a:tcPr>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-0.150</a:t>
                      </a:r>
                      <a:r>
                        <a:rPr lang="en-US" sz="1100" baseline="30000" dirty="0">
                          <a:solidFill>
                            <a:srgbClr val="000000"/>
                          </a:solidFill>
                          <a:effectLst/>
                          <a:latin typeface="+mn-lt"/>
                          <a:ea typeface="Calibri" panose="020F0502020204030204" pitchFamily="34" charset="0"/>
                          <a:cs typeface="Times New Roman" panose="02020603050405020304" pitchFamily="18" charset="0"/>
                        </a:rPr>
                        <a:t>***</a:t>
                      </a:r>
                      <a:endParaRPr lang="en-US" sz="110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solidFill>
                      <a:srgbClr val="FFFF00"/>
                    </a:solidFill>
                  </a:tcPr>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-0.192</a:t>
                      </a:r>
                      <a:r>
                        <a:rPr lang="en-US" sz="1100" baseline="30000">
                          <a:solidFill>
                            <a:srgbClr val="000000"/>
                          </a:solidFill>
                          <a:effectLst/>
                          <a:latin typeface="+mn-lt"/>
                          <a:ea typeface="Times New Roman" panose="02020603050405020304" pitchFamily="18" charset="0"/>
                          <a:cs typeface="Times New Roman" panose="02020603050405020304" pitchFamily="18" charset="0"/>
                        </a:rPr>
                        <a:t>†</a:t>
                      </a:r>
                      <a:endParaRPr lang="en-US" sz="110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solidFill>
                      <a:srgbClr val="FFFF00"/>
                    </a:solidFill>
                  </a:tcPr>
                </a:tc>
                <a:extLst>
                  <a:ext uri="{0D108BD9-81ED-4DB2-BD59-A6C34878D82A}">
                    <a16:rowId xmlns:a16="http://schemas.microsoft.com/office/drawing/2014/main" val="693883604"/>
                  </a:ext>
                </a:extLst>
              </a:tr>
              <a:tr h="127913">
                <a:tc>
                  <a:txBody>
                    <a:bodyPr/>
                    <a:lstStyle/>
                    <a:p>
                      <a:pPr>
                        <a:lnSpc>
                          <a:spcPct val="100000"/>
                        </a:lnSpc>
                      </a:pPr>
                      <a:endParaRPr lang="en-US" sz="1100" dirty="0">
                        <a:solidFill>
                          <a:schemeClr val="tx1"/>
                        </a:solidFill>
                        <a:effectLst/>
                        <a:latin typeface="+mn-lt"/>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(0.066)</a:t>
                      </a:r>
                    </a:p>
                  </a:txBody>
                  <a:tcPr marL="68580" marR="68580" marT="0" marB="0" anchor="b">
                    <a:solidFill>
                      <a:srgbClr val="FFFF00"/>
                    </a:solidFill>
                  </a:tcPr>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(0.037)</a:t>
                      </a:r>
                    </a:p>
                  </a:txBody>
                  <a:tcPr marL="68580" marR="68580" marT="0" marB="0" anchor="b">
                    <a:solidFill>
                      <a:srgbClr val="FFFF00"/>
                    </a:solidFill>
                  </a:tcPr>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(0.036)</a:t>
                      </a:r>
                    </a:p>
                  </a:txBody>
                  <a:tcPr marL="68580" marR="68580" marT="0" marB="0" anchor="b">
                    <a:solidFill>
                      <a:srgbClr val="FFFF00"/>
                    </a:solidFill>
                  </a:tcPr>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(0.022)</a:t>
                      </a:r>
                    </a:p>
                  </a:txBody>
                  <a:tcPr marL="68580" marR="68580" marT="0" marB="0" anchor="b">
                    <a:solidFill>
                      <a:srgbClr val="FFFF00"/>
                    </a:solidFill>
                  </a:tcPr>
                </a:tc>
                <a:extLst>
                  <a:ext uri="{0D108BD9-81ED-4DB2-BD59-A6C34878D82A}">
                    <a16:rowId xmlns:a16="http://schemas.microsoft.com/office/drawing/2014/main" val="301126142"/>
                  </a:ext>
                </a:extLst>
              </a:tr>
              <a:tr h="96567">
                <a:tc>
                  <a:txBody>
                    <a:bodyPr/>
                    <a:lstStyle/>
                    <a:p>
                      <a:pPr marL="0" marR="0">
                        <a:lnSpc>
                          <a:spcPct val="100000"/>
                        </a:lnSpc>
                        <a:spcBef>
                          <a:spcPts val="0"/>
                        </a:spcBef>
                        <a:spcAft>
                          <a:spcPts val="0"/>
                        </a:spcAft>
                      </a:pPr>
                      <a:r>
                        <a:rPr lang="en-US" sz="1100" dirty="0">
                          <a:solidFill>
                            <a:schemeClr val="tx1"/>
                          </a:solidFill>
                          <a:effectLst/>
                          <a:latin typeface="+mn-lt"/>
                          <a:ea typeface="Times New Roman" panose="02020603050405020304" pitchFamily="18" charset="0"/>
                          <a:cs typeface="Times New Roman" panose="02020603050405020304" pitchFamily="18" charset="0"/>
                        </a:rPr>
                        <a:t>Share did not move </a:t>
                      </a:r>
                      <a:endParaRPr lang="en-US" sz="11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0.321</a:t>
                      </a:r>
                      <a:r>
                        <a:rPr lang="en-US" sz="1100" baseline="30000" dirty="0">
                          <a:solidFill>
                            <a:srgbClr val="000000"/>
                          </a:solidFill>
                          <a:effectLst/>
                          <a:latin typeface="+mn-lt"/>
                          <a:ea typeface="Calibri" panose="020F0502020204030204" pitchFamily="34" charset="0"/>
                          <a:cs typeface="Times New Roman" panose="02020603050405020304" pitchFamily="18" charset="0"/>
                        </a:rPr>
                        <a:t>***</a:t>
                      </a:r>
                      <a:endParaRPr lang="en-US" sz="110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solidFill>
                      <a:srgbClr val="FFFF00"/>
                    </a:solidFill>
                  </a:tcPr>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0.305</a:t>
                      </a:r>
                      <a:r>
                        <a:rPr lang="en-US" sz="1100" baseline="30000">
                          <a:solidFill>
                            <a:srgbClr val="000000"/>
                          </a:solidFill>
                          <a:effectLst/>
                          <a:latin typeface="+mn-lt"/>
                          <a:ea typeface="Times New Roman" panose="02020603050405020304" pitchFamily="18" charset="0"/>
                          <a:cs typeface="Times New Roman" panose="02020603050405020304" pitchFamily="18" charset="0"/>
                        </a:rPr>
                        <a:t>†</a:t>
                      </a:r>
                      <a:endParaRPr lang="en-US" sz="110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solidFill>
                      <a:srgbClr val="FFFF00"/>
                    </a:solidFill>
                  </a:tcPr>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0.208</a:t>
                      </a:r>
                      <a:r>
                        <a:rPr lang="en-US" sz="1100" baseline="30000" dirty="0">
                          <a:solidFill>
                            <a:srgbClr val="000000"/>
                          </a:solidFill>
                          <a:effectLst/>
                          <a:latin typeface="+mn-lt"/>
                          <a:ea typeface="Calibri" panose="020F0502020204030204" pitchFamily="34" charset="0"/>
                          <a:cs typeface="Times New Roman" panose="02020603050405020304" pitchFamily="18" charset="0"/>
                        </a:rPr>
                        <a:t>***</a:t>
                      </a:r>
                      <a:endParaRPr lang="en-US" sz="110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solidFill>
                      <a:srgbClr val="FFFF00"/>
                    </a:solidFill>
                  </a:tcPr>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0.229</a:t>
                      </a:r>
                      <a:r>
                        <a:rPr lang="en-US" sz="1100" baseline="30000" dirty="0">
                          <a:solidFill>
                            <a:srgbClr val="000000"/>
                          </a:solidFill>
                          <a:effectLst/>
                          <a:latin typeface="+mn-lt"/>
                          <a:ea typeface="Times New Roman" panose="02020603050405020304" pitchFamily="18" charset="0"/>
                          <a:cs typeface="Times New Roman" panose="02020603050405020304" pitchFamily="18" charset="0"/>
                        </a:rPr>
                        <a:t>†</a:t>
                      </a:r>
                      <a:endParaRPr lang="en-US" sz="110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solidFill>
                      <a:srgbClr val="FFFF00"/>
                    </a:solidFill>
                  </a:tcPr>
                </a:tc>
                <a:extLst>
                  <a:ext uri="{0D108BD9-81ED-4DB2-BD59-A6C34878D82A}">
                    <a16:rowId xmlns:a16="http://schemas.microsoft.com/office/drawing/2014/main" val="715694176"/>
                  </a:ext>
                </a:extLst>
              </a:tr>
              <a:tr h="109838">
                <a:tc>
                  <a:txBody>
                    <a:bodyPr/>
                    <a:lstStyle/>
                    <a:p>
                      <a:pPr marL="0" marR="0">
                        <a:lnSpc>
                          <a:spcPct val="100000"/>
                        </a:lnSpc>
                        <a:spcBef>
                          <a:spcPts val="0"/>
                        </a:spcBef>
                        <a:spcAft>
                          <a:spcPts val="0"/>
                        </a:spcAft>
                      </a:pPr>
                      <a:r>
                        <a:rPr lang="en-US" sz="1100" dirty="0">
                          <a:solidFill>
                            <a:schemeClr val="tx1"/>
                          </a:solidFill>
                          <a:effectLst/>
                          <a:latin typeface="+mn-lt"/>
                          <a:ea typeface="Times New Roman" panose="02020603050405020304" pitchFamily="18" charset="0"/>
                          <a:cs typeface="Times New Roman" panose="02020603050405020304" pitchFamily="18" charset="0"/>
                        </a:rPr>
                        <a:t>   in last year</a:t>
                      </a:r>
                      <a:endParaRPr lang="en-US" sz="11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(0.066)</a:t>
                      </a:r>
                    </a:p>
                  </a:txBody>
                  <a:tcPr marL="68580" marR="68580" marT="0" marB="0" anchor="b">
                    <a:solidFill>
                      <a:srgbClr val="FFFF00"/>
                    </a:solidFill>
                  </a:tcPr>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(0.052)</a:t>
                      </a:r>
                    </a:p>
                  </a:txBody>
                  <a:tcPr marL="68580" marR="68580" marT="0" marB="0" anchor="b">
                    <a:solidFill>
                      <a:srgbClr val="FFFF00"/>
                    </a:solidFill>
                  </a:tcPr>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(0.039)</a:t>
                      </a:r>
                    </a:p>
                  </a:txBody>
                  <a:tcPr marL="68580" marR="68580" marT="0" marB="0" anchor="b">
                    <a:solidFill>
                      <a:srgbClr val="FFFF00"/>
                    </a:solidFill>
                  </a:tcPr>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(0.030)</a:t>
                      </a:r>
                    </a:p>
                  </a:txBody>
                  <a:tcPr marL="68580" marR="68580" marT="0" marB="0" anchor="b">
                    <a:solidFill>
                      <a:srgbClr val="FFFF00"/>
                    </a:solidFill>
                  </a:tcPr>
                </a:tc>
                <a:extLst>
                  <a:ext uri="{0D108BD9-81ED-4DB2-BD59-A6C34878D82A}">
                    <a16:rowId xmlns:a16="http://schemas.microsoft.com/office/drawing/2014/main" val="1425125106"/>
                  </a:ext>
                </a:extLst>
              </a:tr>
              <a:tr h="30844">
                <a:tc>
                  <a:txBody>
                    <a:bodyPr/>
                    <a:lstStyle/>
                    <a:p>
                      <a:pPr marL="0" marR="0">
                        <a:lnSpc>
                          <a:spcPct val="100000"/>
                        </a:lnSpc>
                        <a:spcBef>
                          <a:spcPts val="0"/>
                        </a:spcBef>
                        <a:spcAft>
                          <a:spcPts val="0"/>
                        </a:spcAft>
                      </a:pPr>
                      <a:r>
                        <a:rPr lang="en-US" sz="1100" dirty="0">
                          <a:solidFill>
                            <a:schemeClr val="tx1"/>
                          </a:solidFill>
                          <a:effectLst/>
                          <a:latin typeface="+mn-lt"/>
                          <a:ea typeface="Times New Roman" panose="02020603050405020304" pitchFamily="18" charset="0"/>
                          <a:cs typeface="Times New Roman" panose="02020603050405020304" pitchFamily="18" charset="0"/>
                        </a:rPr>
                        <a:t>Share housing </a:t>
                      </a:r>
                      <a:endParaRPr lang="en-US" sz="11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0.318</a:t>
                      </a:r>
                      <a:r>
                        <a:rPr lang="en-US" sz="1100" baseline="30000" dirty="0">
                          <a:solidFill>
                            <a:srgbClr val="000000"/>
                          </a:solidFill>
                          <a:effectLst/>
                          <a:latin typeface="+mn-lt"/>
                          <a:ea typeface="Calibri" panose="020F0502020204030204" pitchFamily="34" charset="0"/>
                          <a:cs typeface="Times New Roman" panose="02020603050405020304" pitchFamily="18" charset="0"/>
                        </a:rPr>
                        <a:t>***</a:t>
                      </a:r>
                      <a:endParaRPr lang="en-US" sz="110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0.324</a:t>
                      </a:r>
                      <a:r>
                        <a:rPr lang="en-US" sz="1100" baseline="30000">
                          <a:solidFill>
                            <a:srgbClr val="000000"/>
                          </a:solidFill>
                          <a:effectLst/>
                          <a:latin typeface="+mn-lt"/>
                          <a:ea typeface="Times New Roman" panose="02020603050405020304" pitchFamily="18" charset="0"/>
                          <a:cs typeface="Times New Roman" panose="02020603050405020304" pitchFamily="18" charset="0"/>
                        </a:rPr>
                        <a:t>†</a:t>
                      </a:r>
                      <a:endParaRPr lang="en-US" sz="110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0.201</a:t>
                      </a:r>
                      <a:r>
                        <a:rPr lang="en-US" sz="1100" baseline="30000">
                          <a:solidFill>
                            <a:srgbClr val="000000"/>
                          </a:solidFill>
                          <a:effectLst/>
                          <a:latin typeface="+mn-lt"/>
                          <a:ea typeface="Calibri" panose="020F0502020204030204" pitchFamily="34" charset="0"/>
                          <a:cs typeface="Times New Roman" panose="02020603050405020304" pitchFamily="18" charset="0"/>
                        </a:rPr>
                        <a:t>***</a:t>
                      </a:r>
                      <a:endParaRPr lang="en-US" sz="110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0.199</a:t>
                      </a:r>
                      <a:r>
                        <a:rPr lang="en-US" sz="1100" baseline="30000">
                          <a:solidFill>
                            <a:srgbClr val="000000"/>
                          </a:solidFill>
                          <a:effectLst/>
                          <a:latin typeface="+mn-lt"/>
                          <a:ea typeface="Times New Roman" panose="02020603050405020304" pitchFamily="18" charset="0"/>
                          <a:cs typeface="Times New Roman" panose="02020603050405020304" pitchFamily="18" charset="0"/>
                        </a:rPr>
                        <a:t>†</a:t>
                      </a:r>
                      <a:endParaRPr lang="en-US" sz="110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655184035"/>
                  </a:ext>
                </a:extLst>
              </a:tr>
              <a:tr h="54249">
                <a:tc>
                  <a:txBody>
                    <a:bodyPr/>
                    <a:lstStyle/>
                    <a:p>
                      <a:pPr marL="0" marR="0">
                        <a:lnSpc>
                          <a:spcPct val="100000"/>
                        </a:lnSpc>
                        <a:spcBef>
                          <a:spcPts val="0"/>
                        </a:spcBef>
                        <a:spcAft>
                          <a:spcPts val="0"/>
                        </a:spcAft>
                      </a:pPr>
                      <a:r>
                        <a:rPr lang="en-US" sz="1100" dirty="0">
                          <a:solidFill>
                            <a:schemeClr val="tx1"/>
                          </a:solidFill>
                          <a:effectLst/>
                          <a:latin typeface="+mn-lt"/>
                          <a:ea typeface="Times New Roman" panose="02020603050405020304" pitchFamily="18" charset="0"/>
                          <a:cs typeface="Times New Roman" panose="02020603050405020304" pitchFamily="18" charset="0"/>
                        </a:rPr>
                        <a:t>   owner-occupied</a:t>
                      </a:r>
                      <a:endParaRPr lang="en-US" sz="11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(0.040)</a:t>
                      </a:r>
                    </a:p>
                  </a:txBody>
                  <a:tcPr marL="68580" marR="68580" marT="0" marB="0" anchor="b"/>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(0.027)</a:t>
                      </a:r>
                    </a:p>
                  </a:txBody>
                  <a:tcPr marL="68580" marR="68580" marT="0" marB="0" anchor="b"/>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(0.023)</a:t>
                      </a:r>
                    </a:p>
                  </a:txBody>
                  <a:tcPr marL="68580" marR="68580" marT="0" marB="0" anchor="b"/>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(0.016)</a:t>
                      </a:r>
                    </a:p>
                  </a:txBody>
                  <a:tcPr marL="68580" marR="68580" marT="0" marB="0" anchor="b"/>
                </a:tc>
                <a:extLst>
                  <a:ext uri="{0D108BD9-81ED-4DB2-BD59-A6C34878D82A}">
                    <a16:rowId xmlns:a16="http://schemas.microsoft.com/office/drawing/2014/main" val="3196691822"/>
                  </a:ext>
                </a:extLst>
              </a:tr>
              <a:tr h="169518">
                <a:tc>
                  <a:txBody>
                    <a:bodyPr/>
                    <a:lstStyle/>
                    <a:p>
                      <a:pPr marL="0" marR="0">
                        <a:lnSpc>
                          <a:spcPct val="100000"/>
                        </a:lnSpc>
                        <a:spcBef>
                          <a:spcPts val="0"/>
                        </a:spcBef>
                        <a:spcAft>
                          <a:spcPts val="0"/>
                        </a:spcAft>
                      </a:pPr>
                      <a:r>
                        <a:rPr lang="en-US" sz="1100" dirty="0">
                          <a:solidFill>
                            <a:schemeClr val="tx1"/>
                          </a:solidFill>
                          <a:effectLst/>
                          <a:latin typeface="+mn-lt"/>
                          <a:ea typeface="Times New Roman" panose="02020603050405020304" pitchFamily="18" charset="0"/>
                          <a:cs typeface="Times New Roman" panose="02020603050405020304" pitchFamily="18" charset="0"/>
                        </a:rPr>
                        <a:t>Population (1,000s)/</a:t>
                      </a:r>
                      <a:endParaRPr lang="en-US" sz="11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-0.012</a:t>
                      </a:r>
                      <a:r>
                        <a:rPr lang="en-US" sz="1100" baseline="30000">
                          <a:solidFill>
                            <a:srgbClr val="000000"/>
                          </a:solidFill>
                          <a:effectLst/>
                          <a:latin typeface="+mn-lt"/>
                          <a:ea typeface="Calibri" panose="020F0502020204030204" pitchFamily="34" charset="0"/>
                          <a:cs typeface="Times New Roman" panose="02020603050405020304" pitchFamily="18" charset="0"/>
                        </a:rPr>
                        <a:t>***</a:t>
                      </a:r>
                      <a:endParaRPr lang="en-US" sz="110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-0.012</a:t>
                      </a:r>
                      <a:r>
                        <a:rPr lang="en-US" sz="1100" baseline="30000">
                          <a:solidFill>
                            <a:srgbClr val="000000"/>
                          </a:solidFill>
                          <a:effectLst/>
                          <a:latin typeface="+mn-lt"/>
                          <a:ea typeface="Times New Roman" panose="02020603050405020304" pitchFamily="18" charset="0"/>
                          <a:cs typeface="Times New Roman" panose="02020603050405020304" pitchFamily="18" charset="0"/>
                        </a:rPr>
                        <a:t>†</a:t>
                      </a:r>
                      <a:endParaRPr lang="en-US" sz="110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-0.007</a:t>
                      </a:r>
                      <a:r>
                        <a:rPr lang="en-US" sz="1100" baseline="30000">
                          <a:solidFill>
                            <a:srgbClr val="000000"/>
                          </a:solidFill>
                          <a:effectLst/>
                          <a:latin typeface="+mn-lt"/>
                          <a:ea typeface="Calibri" panose="020F0502020204030204" pitchFamily="34" charset="0"/>
                          <a:cs typeface="Times New Roman" panose="02020603050405020304" pitchFamily="18" charset="0"/>
                        </a:rPr>
                        <a:t>***</a:t>
                      </a:r>
                      <a:endParaRPr lang="en-US" sz="110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-0.006</a:t>
                      </a:r>
                      <a:r>
                        <a:rPr lang="en-US" sz="1100" baseline="30000">
                          <a:solidFill>
                            <a:srgbClr val="000000"/>
                          </a:solidFill>
                          <a:effectLst/>
                          <a:latin typeface="+mn-lt"/>
                          <a:ea typeface="Times New Roman" panose="02020603050405020304" pitchFamily="18" charset="0"/>
                          <a:cs typeface="Times New Roman" panose="02020603050405020304" pitchFamily="18" charset="0"/>
                        </a:rPr>
                        <a:t>†</a:t>
                      </a:r>
                      <a:endParaRPr lang="en-US" sz="110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29639472"/>
                  </a:ext>
                </a:extLst>
              </a:tr>
              <a:tr h="169518">
                <a:tc>
                  <a:txBody>
                    <a:bodyPr/>
                    <a:lstStyle/>
                    <a:p>
                      <a:pPr marL="0" marR="0">
                        <a:lnSpc>
                          <a:spcPct val="100000"/>
                        </a:lnSpc>
                        <a:spcBef>
                          <a:spcPts val="0"/>
                        </a:spcBef>
                        <a:spcAft>
                          <a:spcPts val="0"/>
                        </a:spcAft>
                      </a:pPr>
                      <a:r>
                        <a:rPr lang="en-US" sz="1100">
                          <a:solidFill>
                            <a:schemeClr val="tx1"/>
                          </a:solidFill>
                          <a:effectLst/>
                          <a:latin typeface="+mn-lt"/>
                          <a:ea typeface="Times New Roman" panose="02020603050405020304" pitchFamily="18" charset="0"/>
                          <a:cs typeface="Times New Roman" panose="02020603050405020304" pitchFamily="18" charset="0"/>
                        </a:rPr>
                        <a:t>   sq. mile</a:t>
                      </a:r>
                      <a:endParaRPr lang="en-US" sz="110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(0.003)</a:t>
                      </a:r>
                    </a:p>
                  </a:txBody>
                  <a:tcPr marL="68580" marR="68580" marT="0" marB="0" anchor="b"/>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(0.001)</a:t>
                      </a:r>
                    </a:p>
                  </a:txBody>
                  <a:tcPr marL="68580" marR="68580" marT="0" marB="0" anchor="b"/>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(0.001)</a:t>
                      </a:r>
                    </a:p>
                  </a:txBody>
                  <a:tcPr marL="68580" marR="68580" marT="0" marB="0" anchor="b"/>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(0.0004)</a:t>
                      </a:r>
                    </a:p>
                  </a:txBody>
                  <a:tcPr marL="68580" marR="68580" marT="0" marB="0" anchor="b"/>
                </a:tc>
                <a:extLst>
                  <a:ext uri="{0D108BD9-81ED-4DB2-BD59-A6C34878D82A}">
                    <a16:rowId xmlns:a16="http://schemas.microsoft.com/office/drawing/2014/main" val="2792885336"/>
                  </a:ext>
                </a:extLst>
              </a:tr>
              <a:tr h="169518">
                <a:tc>
                  <a:txBody>
                    <a:bodyPr/>
                    <a:lstStyle/>
                    <a:p>
                      <a:pPr marL="0" marR="0">
                        <a:lnSpc>
                          <a:spcPct val="100000"/>
                        </a:lnSpc>
                        <a:spcBef>
                          <a:spcPts val="0"/>
                        </a:spcBef>
                        <a:spcAft>
                          <a:spcPts val="0"/>
                        </a:spcAft>
                      </a:pPr>
                      <a:r>
                        <a:rPr lang="en-US" sz="1100">
                          <a:solidFill>
                            <a:schemeClr val="tx1"/>
                          </a:solidFill>
                          <a:effectLst/>
                          <a:latin typeface="+mn-lt"/>
                          <a:ea typeface="Times New Roman" panose="02020603050405020304" pitchFamily="18" charset="0"/>
                          <a:cs typeface="Times New Roman" panose="02020603050405020304" pitchFamily="18" charset="0"/>
                        </a:rPr>
                        <a:t>Gini coefficient of </a:t>
                      </a:r>
                      <a:endParaRPr lang="en-US" sz="110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1.78</a:t>
                      </a:r>
                      <a:r>
                        <a:rPr lang="en-US" sz="1100" baseline="30000">
                          <a:solidFill>
                            <a:srgbClr val="000000"/>
                          </a:solidFill>
                          <a:effectLst/>
                          <a:latin typeface="+mn-lt"/>
                          <a:ea typeface="Calibri" panose="020F0502020204030204" pitchFamily="34" charset="0"/>
                          <a:cs typeface="Times New Roman" panose="02020603050405020304" pitchFamily="18" charset="0"/>
                        </a:rPr>
                        <a:t>***</a:t>
                      </a:r>
                      <a:endParaRPr lang="en-US" sz="110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1.67</a:t>
                      </a:r>
                      <a:r>
                        <a:rPr lang="en-US" sz="1100" baseline="30000">
                          <a:solidFill>
                            <a:srgbClr val="000000"/>
                          </a:solidFill>
                          <a:effectLst/>
                          <a:latin typeface="+mn-lt"/>
                          <a:ea typeface="Times New Roman" panose="02020603050405020304" pitchFamily="18" charset="0"/>
                          <a:cs typeface="Times New Roman" panose="02020603050405020304" pitchFamily="18" charset="0"/>
                        </a:rPr>
                        <a:t>†</a:t>
                      </a:r>
                      <a:endParaRPr lang="en-US" sz="110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1.01</a:t>
                      </a:r>
                      <a:r>
                        <a:rPr lang="en-US" sz="1100" baseline="30000">
                          <a:solidFill>
                            <a:srgbClr val="000000"/>
                          </a:solidFill>
                          <a:effectLst/>
                          <a:latin typeface="+mn-lt"/>
                          <a:ea typeface="Calibri" panose="020F0502020204030204" pitchFamily="34" charset="0"/>
                          <a:cs typeface="Times New Roman" panose="02020603050405020304" pitchFamily="18" charset="0"/>
                        </a:rPr>
                        <a:t>***</a:t>
                      </a:r>
                      <a:endParaRPr lang="en-US" sz="110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0.954</a:t>
                      </a:r>
                      <a:r>
                        <a:rPr lang="en-US" sz="1100" baseline="30000">
                          <a:solidFill>
                            <a:srgbClr val="000000"/>
                          </a:solidFill>
                          <a:effectLst/>
                          <a:latin typeface="+mn-lt"/>
                          <a:ea typeface="Times New Roman" panose="02020603050405020304" pitchFamily="18" charset="0"/>
                          <a:cs typeface="Times New Roman" panose="02020603050405020304" pitchFamily="18" charset="0"/>
                        </a:rPr>
                        <a:t>†</a:t>
                      </a:r>
                      <a:endParaRPr lang="en-US" sz="110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602857777"/>
                  </a:ext>
                </a:extLst>
              </a:tr>
              <a:tr h="99180">
                <a:tc>
                  <a:txBody>
                    <a:bodyPr/>
                    <a:lstStyle/>
                    <a:p>
                      <a:pPr marL="0" marR="0">
                        <a:lnSpc>
                          <a:spcPct val="100000"/>
                        </a:lnSpc>
                        <a:spcBef>
                          <a:spcPts val="0"/>
                        </a:spcBef>
                        <a:spcAft>
                          <a:spcPts val="0"/>
                        </a:spcAft>
                      </a:pPr>
                      <a:r>
                        <a:rPr lang="en-US" sz="1100">
                          <a:solidFill>
                            <a:schemeClr val="tx1"/>
                          </a:solidFill>
                          <a:effectLst/>
                          <a:latin typeface="+mn-lt"/>
                          <a:ea typeface="Times New Roman" panose="02020603050405020304" pitchFamily="18" charset="0"/>
                          <a:cs typeface="Times New Roman" panose="02020603050405020304" pitchFamily="18" charset="0"/>
                        </a:rPr>
                        <a:t>   household income</a:t>
                      </a:r>
                      <a:endParaRPr lang="en-US" sz="110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(0.083)</a:t>
                      </a:r>
                    </a:p>
                  </a:txBody>
                  <a:tcPr marL="68580" marR="68580" marT="0" marB="0" anchor="b"/>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(0.065)</a:t>
                      </a:r>
                    </a:p>
                  </a:txBody>
                  <a:tcPr marL="68580" marR="68580" marT="0" marB="0" anchor="b"/>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(0.048)</a:t>
                      </a:r>
                    </a:p>
                  </a:txBody>
                  <a:tcPr marL="68580" marR="68580" marT="0" marB="0" anchor="b"/>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(0.039)</a:t>
                      </a:r>
                    </a:p>
                  </a:txBody>
                  <a:tcPr marL="68580" marR="68580" marT="0" marB="0" anchor="b"/>
                </a:tc>
                <a:extLst>
                  <a:ext uri="{0D108BD9-81ED-4DB2-BD59-A6C34878D82A}">
                    <a16:rowId xmlns:a16="http://schemas.microsoft.com/office/drawing/2014/main" val="2175042409"/>
                  </a:ext>
                </a:extLst>
              </a:tr>
              <a:tr h="191451">
                <a:tc>
                  <a:txBody>
                    <a:bodyPr/>
                    <a:lstStyle/>
                    <a:p>
                      <a:pPr marL="0" marR="0">
                        <a:lnSpc>
                          <a:spcPct val="100000"/>
                        </a:lnSpc>
                        <a:spcBef>
                          <a:spcPts val="0"/>
                        </a:spcBef>
                        <a:spcAft>
                          <a:spcPts val="0"/>
                        </a:spcAft>
                      </a:pPr>
                      <a:r>
                        <a:rPr lang="en-US" sz="1100">
                          <a:solidFill>
                            <a:schemeClr val="tx1"/>
                          </a:solidFill>
                          <a:effectLst/>
                          <a:latin typeface="+mn-lt"/>
                          <a:ea typeface="Times New Roman" panose="02020603050405020304" pitchFamily="18" charset="0"/>
                          <a:cs typeface="Times New Roman" panose="02020603050405020304" pitchFamily="18" charset="0"/>
                        </a:rPr>
                        <a:t>Race/ethnicity Herfindahl-</a:t>
                      </a:r>
                      <a:endParaRPr lang="en-US" sz="110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0.235</a:t>
                      </a:r>
                      <a:r>
                        <a:rPr lang="en-US" sz="1100" baseline="30000" dirty="0">
                          <a:solidFill>
                            <a:srgbClr val="000000"/>
                          </a:solidFill>
                          <a:effectLst/>
                          <a:latin typeface="+mn-lt"/>
                          <a:ea typeface="Calibri" panose="020F0502020204030204" pitchFamily="34" charset="0"/>
                          <a:cs typeface="Times New Roman" panose="02020603050405020304" pitchFamily="18" charset="0"/>
                        </a:rPr>
                        <a:t>***</a:t>
                      </a:r>
                      <a:endParaRPr lang="en-US" sz="110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solidFill>
                      <a:srgbClr val="FFFF00"/>
                    </a:solidFill>
                  </a:tcPr>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0.248</a:t>
                      </a:r>
                      <a:r>
                        <a:rPr lang="en-US" sz="1100" baseline="30000" dirty="0">
                          <a:solidFill>
                            <a:srgbClr val="000000"/>
                          </a:solidFill>
                          <a:effectLst/>
                          <a:latin typeface="+mn-lt"/>
                          <a:ea typeface="Times New Roman" panose="02020603050405020304" pitchFamily="18" charset="0"/>
                          <a:cs typeface="Times New Roman" panose="02020603050405020304" pitchFamily="18" charset="0"/>
                        </a:rPr>
                        <a:t>†</a:t>
                      </a:r>
                      <a:endParaRPr lang="en-US" sz="110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solidFill>
                      <a:srgbClr val="FFFF00"/>
                    </a:solidFill>
                  </a:tcPr>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0.191</a:t>
                      </a:r>
                    </a:p>
                  </a:txBody>
                  <a:tcPr marL="68580" marR="68580" marT="0" marB="0" anchor="b">
                    <a:solidFill>
                      <a:srgbClr val="FFFF00"/>
                    </a:solidFill>
                  </a:tcPr>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0.188</a:t>
                      </a:r>
                      <a:r>
                        <a:rPr lang="en-US" sz="1100" baseline="30000" dirty="0">
                          <a:solidFill>
                            <a:srgbClr val="000000"/>
                          </a:solidFill>
                          <a:effectLst/>
                          <a:latin typeface="+mn-lt"/>
                          <a:ea typeface="Times New Roman" panose="02020603050405020304" pitchFamily="18" charset="0"/>
                          <a:cs typeface="Times New Roman" panose="02020603050405020304" pitchFamily="18" charset="0"/>
                        </a:rPr>
                        <a:t>†</a:t>
                      </a:r>
                      <a:endParaRPr lang="en-US" sz="110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solidFill>
                      <a:srgbClr val="FFFF00"/>
                    </a:solidFill>
                  </a:tcPr>
                </a:tc>
                <a:extLst>
                  <a:ext uri="{0D108BD9-81ED-4DB2-BD59-A6C34878D82A}">
                    <a16:rowId xmlns:a16="http://schemas.microsoft.com/office/drawing/2014/main" val="3726420671"/>
                  </a:ext>
                </a:extLst>
              </a:tr>
              <a:tr h="133584">
                <a:tc>
                  <a:txBody>
                    <a:bodyPr/>
                    <a:lstStyle/>
                    <a:p>
                      <a:pPr marL="0" marR="0">
                        <a:lnSpc>
                          <a:spcPct val="100000"/>
                        </a:lnSpc>
                        <a:spcBef>
                          <a:spcPts val="0"/>
                        </a:spcBef>
                        <a:spcAft>
                          <a:spcPts val="0"/>
                        </a:spcAft>
                      </a:pPr>
                      <a:r>
                        <a:rPr lang="en-US" sz="1100">
                          <a:solidFill>
                            <a:schemeClr val="tx1"/>
                          </a:solidFill>
                          <a:effectLst/>
                          <a:latin typeface="+mn-lt"/>
                          <a:ea typeface="Times New Roman" panose="02020603050405020304" pitchFamily="18" charset="0"/>
                          <a:cs typeface="Times New Roman" panose="02020603050405020304" pitchFamily="18" charset="0"/>
                        </a:rPr>
                        <a:t>   Hirschmann index</a:t>
                      </a:r>
                      <a:endParaRPr lang="en-US" sz="110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(0.043)</a:t>
                      </a:r>
                    </a:p>
                  </a:txBody>
                  <a:tcPr marL="68580" marR="68580" marT="0" marB="0" anchor="b">
                    <a:solidFill>
                      <a:srgbClr val="FFFF00"/>
                    </a:solidFill>
                  </a:tcPr>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(0.033)</a:t>
                      </a:r>
                    </a:p>
                  </a:txBody>
                  <a:tcPr marL="68580" marR="68580" marT="0" marB="0" anchor="b">
                    <a:solidFill>
                      <a:srgbClr val="FFFF00"/>
                    </a:solidFill>
                  </a:tcPr>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(0.026)</a:t>
                      </a:r>
                    </a:p>
                  </a:txBody>
                  <a:tcPr marL="68580" marR="68580" marT="0" marB="0" anchor="b">
                    <a:solidFill>
                      <a:srgbClr val="FFFF00"/>
                    </a:solidFill>
                  </a:tcPr>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(0.021)</a:t>
                      </a:r>
                    </a:p>
                  </a:txBody>
                  <a:tcPr marL="68580" marR="68580" marT="0" marB="0" anchor="b">
                    <a:solidFill>
                      <a:srgbClr val="FFFF00"/>
                    </a:solidFill>
                  </a:tcPr>
                </a:tc>
                <a:extLst>
                  <a:ext uri="{0D108BD9-81ED-4DB2-BD59-A6C34878D82A}">
                    <a16:rowId xmlns:a16="http://schemas.microsoft.com/office/drawing/2014/main" val="1034465333"/>
                  </a:ext>
                </a:extLst>
              </a:tr>
              <a:tr h="133584">
                <a:tc>
                  <a:txBody>
                    <a:bodyPr/>
                    <a:lstStyle/>
                    <a:p>
                      <a:pPr marL="0" marR="0">
                        <a:lnSpc>
                          <a:spcPct val="100000"/>
                        </a:lnSpc>
                        <a:spcBef>
                          <a:spcPts val="0"/>
                        </a:spcBef>
                        <a:spcAft>
                          <a:spcPts val="0"/>
                        </a:spcAft>
                      </a:pPr>
                      <a:r>
                        <a:rPr lang="en-US" sz="1100">
                          <a:solidFill>
                            <a:schemeClr val="tx1"/>
                          </a:solidFill>
                          <a:effectLst/>
                          <a:latin typeface="+mn-lt"/>
                          <a:ea typeface="Calibri" panose="020F0502020204030204" pitchFamily="34" charset="0"/>
                          <a:cs typeface="Times New Roman" panose="02020603050405020304" pitchFamily="18" charset="0"/>
                        </a:rPr>
                        <a:t>Observed tract average </a:t>
                      </a:r>
                    </a:p>
                  </a:txBody>
                  <a:tcPr marL="68580" marR="68580" marT="0" marB="0"/>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1.280</a:t>
                      </a:r>
                      <a:r>
                        <a:rPr lang="en-US" sz="1100" baseline="30000">
                          <a:solidFill>
                            <a:srgbClr val="000000"/>
                          </a:solidFill>
                          <a:effectLst/>
                          <a:latin typeface="+mn-lt"/>
                          <a:ea typeface="Calibri" panose="020F0502020204030204" pitchFamily="34" charset="0"/>
                          <a:cs typeface="Times New Roman" panose="02020603050405020304" pitchFamily="18" charset="0"/>
                        </a:rPr>
                        <a:t>***</a:t>
                      </a:r>
                      <a:endParaRPr lang="en-US" sz="110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1.27</a:t>
                      </a:r>
                      <a:r>
                        <a:rPr lang="en-US" sz="1100" baseline="30000">
                          <a:solidFill>
                            <a:srgbClr val="000000"/>
                          </a:solidFill>
                          <a:effectLst/>
                          <a:latin typeface="+mn-lt"/>
                          <a:ea typeface="Times New Roman" panose="02020603050405020304" pitchFamily="18" charset="0"/>
                          <a:cs typeface="Times New Roman" panose="02020603050405020304" pitchFamily="18" charset="0"/>
                        </a:rPr>
                        <a:t>†</a:t>
                      </a:r>
                      <a:endParaRPr lang="en-US" sz="110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1.26</a:t>
                      </a:r>
                      <a:r>
                        <a:rPr lang="en-US" sz="1100" baseline="30000">
                          <a:solidFill>
                            <a:srgbClr val="000000"/>
                          </a:solidFill>
                          <a:effectLst/>
                          <a:latin typeface="+mn-lt"/>
                          <a:ea typeface="Calibri" panose="020F0502020204030204" pitchFamily="34" charset="0"/>
                          <a:cs typeface="Times New Roman" panose="02020603050405020304" pitchFamily="18" charset="0"/>
                        </a:rPr>
                        <a:t>***</a:t>
                      </a:r>
                      <a:endParaRPr lang="en-US" sz="110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1.25</a:t>
                      </a:r>
                      <a:r>
                        <a:rPr lang="en-US" sz="1100" baseline="30000">
                          <a:solidFill>
                            <a:srgbClr val="000000"/>
                          </a:solidFill>
                          <a:effectLst/>
                          <a:latin typeface="+mn-lt"/>
                          <a:ea typeface="Times New Roman" panose="02020603050405020304" pitchFamily="18" charset="0"/>
                          <a:cs typeface="Times New Roman" panose="02020603050405020304" pitchFamily="18" charset="0"/>
                        </a:rPr>
                        <a:t>†</a:t>
                      </a:r>
                      <a:endParaRPr lang="en-US" sz="110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821054210"/>
                  </a:ext>
                </a:extLst>
              </a:tr>
              <a:tr h="133584">
                <a:tc>
                  <a:txBody>
                    <a:bodyPr/>
                    <a:lstStyle/>
                    <a:p>
                      <a:pPr marL="0" marR="0">
                        <a:lnSpc>
                          <a:spcPct val="100000"/>
                        </a:lnSpc>
                        <a:spcBef>
                          <a:spcPts val="0"/>
                        </a:spcBef>
                        <a:spcAft>
                          <a:spcPts val="0"/>
                        </a:spcAft>
                      </a:pPr>
                      <a:r>
                        <a:rPr lang="en-US" sz="1100" dirty="0">
                          <a:solidFill>
                            <a:schemeClr val="tx1"/>
                          </a:solidFill>
                          <a:effectLst/>
                          <a:latin typeface="+mn-lt"/>
                          <a:ea typeface="Calibri" panose="020F0502020204030204" pitchFamily="34" charset="0"/>
                          <a:cs typeface="Times New Roman" panose="02020603050405020304" pitchFamily="18" charset="0"/>
                        </a:rPr>
                        <a:t>   transport isolation index, per worker</a:t>
                      </a:r>
                    </a:p>
                  </a:txBody>
                  <a:tcPr marL="68580" marR="68580" marT="0" marB="0"/>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(0.017)</a:t>
                      </a:r>
                    </a:p>
                  </a:txBody>
                  <a:tcPr marL="68580" marR="68580" marT="0" marB="0" anchor="b"/>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(0.007)</a:t>
                      </a:r>
                    </a:p>
                  </a:txBody>
                  <a:tcPr marL="68580" marR="68580" marT="0" marB="0" anchor="b"/>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(0.012)</a:t>
                      </a:r>
                    </a:p>
                  </a:txBody>
                  <a:tcPr marL="68580" marR="68580" marT="0" marB="0" anchor="b"/>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(0.006)</a:t>
                      </a:r>
                    </a:p>
                  </a:txBody>
                  <a:tcPr marL="68580" marR="68580" marT="0" marB="0" anchor="b"/>
                </a:tc>
                <a:extLst>
                  <a:ext uri="{0D108BD9-81ED-4DB2-BD59-A6C34878D82A}">
                    <a16:rowId xmlns:a16="http://schemas.microsoft.com/office/drawing/2014/main" val="2912080265"/>
                  </a:ext>
                </a:extLst>
              </a:tr>
              <a:tr h="133584">
                <a:tc>
                  <a:txBody>
                    <a:bodyPr/>
                    <a:lstStyle/>
                    <a:p>
                      <a:pPr marL="0" marR="0">
                        <a:lnSpc>
                          <a:spcPct val="100000"/>
                        </a:lnSpc>
                        <a:spcBef>
                          <a:spcPts val="0"/>
                        </a:spcBef>
                        <a:spcAft>
                          <a:spcPts val="0"/>
                        </a:spcAft>
                      </a:pPr>
                      <a:r>
                        <a:rPr lang="en-US" sz="1100" dirty="0">
                          <a:solidFill>
                            <a:schemeClr val="tx1"/>
                          </a:solidFill>
                          <a:effectLst/>
                          <a:latin typeface="+mn-lt"/>
                          <a:ea typeface="Times New Roman" panose="02020603050405020304" pitchFamily="18" charset="0"/>
                          <a:cs typeface="Times New Roman" panose="02020603050405020304" pitchFamily="18" charset="0"/>
                        </a:rPr>
                        <a:t>Count of NETS </a:t>
                      </a:r>
                      <a:r>
                        <a:rPr lang="en-US" sz="1100" dirty="0" err="1">
                          <a:solidFill>
                            <a:schemeClr val="tx1"/>
                          </a:solidFill>
                          <a:effectLst/>
                          <a:latin typeface="+mn-lt"/>
                          <a:ea typeface="Times New Roman" panose="02020603050405020304" pitchFamily="18" charset="0"/>
                          <a:cs typeface="Times New Roman" panose="02020603050405020304" pitchFamily="18" charset="0"/>
                        </a:rPr>
                        <a:t>estab’s</a:t>
                      </a:r>
                      <a:r>
                        <a:rPr lang="en-US" sz="1100" dirty="0">
                          <a:solidFill>
                            <a:schemeClr val="tx1"/>
                          </a:solidFill>
                          <a:effectLst/>
                          <a:latin typeface="+mn-lt"/>
                          <a:ea typeface="Times New Roman" panose="02020603050405020304" pitchFamily="18" charset="0"/>
                          <a:cs typeface="Times New Roman" panose="02020603050405020304" pitchFamily="18" charset="0"/>
                        </a:rPr>
                        <a:t> (100s)</a:t>
                      </a:r>
                      <a:endParaRPr lang="en-US" sz="11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dirty="0">
                          <a:solidFill>
                            <a:srgbClr val="000000"/>
                          </a:solidFill>
                          <a:effectLst/>
                          <a:latin typeface="+mn-lt"/>
                          <a:ea typeface="Calibri" panose="020F0502020204030204" pitchFamily="34" charset="0"/>
                          <a:cs typeface="Times New Roman" panose="02020603050405020304" pitchFamily="18" charset="0"/>
                        </a:rPr>
                        <a:t> 0.051</a:t>
                      </a:r>
                      <a:r>
                        <a:rPr lang="en-US" sz="1100" baseline="30000" dirty="0">
                          <a:solidFill>
                            <a:srgbClr val="000000"/>
                          </a:solidFill>
                          <a:effectLst/>
                          <a:latin typeface="+mn-lt"/>
                          <a:ea typeface="Calibri" panose="020F0502020204030204" pitchFamily="34" charset="0"/>
                          <a:cs typeface="Times New Roman" panose="02020603050405020304" pitchFamily="18" charset="0"/>
                        </a:rPr>
                        <a:t>***</a:t>
                      </a:r>
                      <a:endParaRPr lang="en-US" sz="110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0.062</a:t>
                      </a:r>
                      <a:r>
                        <a:rPr lang="en-US" sz="1100" baseline="30000" dirty="0">
                          <a:solidFill>
                            <a:srgbClr val="000000"/>
                          </a:solidFill>
                          <a:effectLst/>
                          <a:latin typeface="+mn-lt"/>
                          <a:ea typeface="Times New Roman" panose="02020603050405020304" pitchFamily="18" charset="0"/>
                          <a:cs typeface="Times New Roman" panose="02020603050405020304" pitchFamily="18" charset="0"/>
                        </a:rPr>
                        <a:t>†</a:t>
                      </a:r>
                      <a:endParaRPr lang="en-US" sz="110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dirty="0">
                          <a:solidFill>
                            <a:srgbClr val="000000"/>
                          </a:solidFill>
                          <a:effectLst/>
                          <a:latin typeface="+mn-lt"/>
                          <a:ea typeface="Calibri" panose="020F0502020204030204" pitchFamily="34" charset="0"/>
                          <a:cs typeface="Times New Roman" panose="02020603050405020304" pitchFamily="18" charset="0"/>
                        </a:rPr>
                        <a:t> 0.030</a:t>
                      </a:r>
                      <a:r>
                        <a:rPr lang="en-US" sz="1100" baseline="30000" dirty="0">
                          <a:solidFill>
                            <a:srgbClr val="000000"/>
                          </a:solidFill>
                          <a:effectLst/>
                          <a:latin typeface="+mn-lt"/>
                          <a:ea typeface="Calibri" panose="020F0502020204030204" pitchFamily="34" charset="0"/>
                          <a:cs typeface="Times New Roman" panose="02020603050405020304" pitchFamily="18" charset="0"/>
                        </a:rPr>
                        <a:t>***</a:t>
                      </a:r>
                      <a:endParaRPr lang="en-US" sz="110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0.042</a:t>
                      </a:r>
                      <a:r>
                        <a:rPr lang="en-US" sz="1100" baseline="30000">
                          <a:solidFill>
                            <a:srgbClr val="000000"/>
                          </a:solidFill>
                          <a:effectLst/>
                          <a:latin typeface="+mn-lt"/>
                          <a:ea typeface="Times New Roman" panose="02020603050405020304" pitchFamily="18" charset="0"/>
                          <a:cs typeface="Times New Roman" panose="02020603050405020304" pitchFamily="18" charset="0"/>
                        </a:rPr>
                        <a:t>†</a:t>
                      </a:r>
                      <a:endParaRPr lang="en-US" sz="110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435088131"/>
                  </a:ext>
                </a:extLst>
              </a:tr>
              <a:tr h="133584">
                <a:tc>
                  <a:txBody>
                    <a:bodyPr/>
                    <a:lstStyle/>
                    <a:p>
                      <a:pPr marL="0" marR="0" algn="ctr">
                        <a:lnSpc>
                          <a:spcPct val="100000"/>
                        </a:lnSpc>
                        <a:spcBef>
                          <a:spcPts val="0"/>
                        </a:spcBef>
                        <a:spcAft>
                          <a:spcPts val="0"/>
                        </a:spcAft>
                      </a:pPr>
                      <a:endParaRPr lang="en-US" sz="110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(0.005)</a:t>
                      </a:r>
                    </a:p>
                  </a:txBody>
                  <a:tcPr marL="68580" marR="68580" marT="0" marB="0" anchor="b"/>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(0.003)</a:t>
                      </a:r>
                    </a:p>
                  </a:txBody>
                  <a:tcPr marL="68580" marR="68580" marT="0" marB="0"/>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(0.003)</a:t>
                      </a:r>
                    </a:p>
                  </a:txBody>
                  <a:tcPr marL="68580" marR="68580" marT="0" marB="0" anchor="b"/>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(0.002)</a:t>
                      </a:r>
                    </a:p>
                  </a:txBody>
                  <a:tcPr marL="68580" marR="68580" marT="0" marB="0"/>
                </a:tc>
                <a:extLst>
                  <a:ext uri="{0D108BD9-81ED-4DB2-BD59-A6C34878D82A}">
                    <a16:rowId xmlns:a16="http://schemas.microsoft.com/office/drawing/2014/main" val="1066806071"/>
                  </a:ext>
                </a:extLst>
              </a:tr>
            </a:tbl>
          </a:graphicData>
        </a:graphic>
      </p:graphicFrame>
    </p:spTree>
    <p:extLst>
      <p:ext uri="{BB962C8B-B14F-4D97-AF65-F5344CB8AC3E}">
        <p14:creationId xmlns:p14="http://schemas.microsoft.com/office/powerpoint/2010/main" val="42892417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8082" name="Rectangle 2"/>
          <p:cNvSpPr>
            <a:spLocks noGrp="1" noChangeArrowheads="1"/>
          </p:cNvSpPr>
          <p:nvPr>
            <p:ph type="title"/>
          </p:nvPr>
        </p:nvSpPr>
        <p:spPr>
          <a:xfrm>
            <a:off x="474030" y="165213"/>
            <a:ext cx="8212770" cy="1368312"/>
          </a:xfrm>
        </p:spPr>
        <p:txBody>
          <a:bodyPr/>
          <a:lstStyle/>
          <a:p>
            <a:pPr eaLnBrk="1" hangingPunct="1">
              <a:defRPr/>
            </a:pPr>
            <a:r>
              <a:rPr lang="en-US" sz="2800" dirty="0">
                <a:effectLst>
                  <a:outerShdw blurRad="38100" dist="38100" dir="2700000" algn="tl">
                    <a:srgbClr val="000000">
                      <a:alpha val="43137"/>
                    </a:srgbClr>
                  </a:outerShdw>
                </a:effectLst>
              </a:rPr>
              <a:t>OLS and LASSO results: prior social capital variables (full controls and state FE’s)</a:t>
            </a:r>
          </a:p>
        </p:txBody>
      </p:sp>
      <p:cxnSp>
        <p:nvCxnSpPr>
          <p:cNvPr id="6148" name="Straight Connector 2"/>
          <p:cNvCxnSpPr>
            <a:cxnSpLocks noChangeShapeType="1"/>
          </p:cNvCxnSpPr>
          <p:nvPr/>
        </p:nvCxnSpPr>
        <p:spPr bwMode="auto">
          <a:xfrm>
            <a:off x="18700" y="1381125"/>
            <a:ext cx="9125300" cy="0"/>
          </a:xfrm>
          <a:prstGeom prst="line">
            <a:avLst/>
          </a:prstGeom>
          <a:noFill/>
          <a:ln w="25400" algn="ctr">
            <a:solidFill>
              <a:srgbClr val="FFFF00"/>
            </a:solidFill>
            <a:round/>
            <a:headEnd/>
            <a:tailEnd/>
          </a:ln>
          <a:extLst>
            <a:ext uri="{909E8E84-426E-40DD-AFC4-6F175D3DCCD1}">
              <a14:hiddenFill xmlns:a14="http://schemas.microsoft.com/office/drawing/2010/main">
                <a:noFill/>
              </a14:hiddenFill>
            </a:ext>
          </a:extLst>
        </p:spPr>
      </p:cxnSp>
      <p:sp>
        <p:nvSpPr>
          <p:cNvPr id="5" name="Rectangle 3"/>
          <p:cNvSpPr txBox="1">
            <a:spLocks noChangeArrowheads="1"/>
          </p:cNvSpPr>
          <p:nvPr/>
        </p:nvSpPr>
        <p:spPr bwMode="auto">
          <a:xfrm>
            <a:off x="441610" y="5051711"/>
            <a:ext cx="8662634" cy="5111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hlink"/>
              </a:buClr>
              <a:buSzPct val="65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65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65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a:lstStyle>
          <a:p>
            <a:pPr eaLnBrk="1" hangingPunct="1">
              <a:lnSpc>
                <a:spcPct val="80000"/>
              </a:lnSpc>
              <a:defRPr/>
            </a:pPr>
            <a:r>
              <a:rPr lang="en-US" altLang="en-US" sz="1800" dirty="0"/>
              <a:t>Signs of significant estimates mostly consistent with expectations (retained variables highlighted)</a:t>
            </a:r>
          </a:p>
          <a:p>
            <a:pPr lvl="1" eaLnBrk="1" hangingPunct="1">
              <a:lnSpc>
                <a:spcPct val="80000"/>
              </a:lnSpc>
              <a:defRPr/>
            </a:pPr>
            <a:r>
              <a:rPr lang="en-US" sz="1600" kern="0" dirty="0">
                <a:effectLst>
                  <a:outerShdw blurRad="38100" dist="38100" dir="2700000" algn="tl">
                    <a:srgbClr val="000000">
                      <a:alpha val="43137"/>
                    </a:srgbClr>
                  </a:outerShdw>
                </a:effectLst>
              </a:rPr>
              <a:t>More districts: more networked (suggests smaller districts plays role)</a:t>
            </a:r>
          </a:p>
          <a:p>
            <a:pPr lvl="1" eaLnBrk="1" hangingPunct="1">
              <a:lnSpc>
                <a:spcPct val="80000"/>
              </a:lnSpc>
              <a:defRPr/>
            </a:pPr>
            <a:r>
              <a:rPr lang="en-US" sz="1600" kern="0" dirty="0">
                <a:effectLst>
                  <a:outerShdw blurRad="38100" dist="38100" dir="2700000" algn="tl">
                    <a:srgbClr val="000000">
                      <a:alpha val="43137"/>
                    </a:srgbClr>
                  </a:outerShdw>
                </a:effectLst>
              </a:rPr>
              <a:t>Higher turnout: more networked</a:t>
            </a:r>
          </a:p>
          <a:p>
            <a:pPr lvl="1" eaLnBrk="1" hangingPunct="1">
              <a:lnSpc>
                <a:spcPct val="80000"/>
              </a:lnSpc>
              <a:defRPr/>
            </a:pPr>
            <a:r>
              <a:rPr lang="en-US" sz="1600" kern="0" dirty="0">
                <a:effectLst>
                  <a:outerShdw blurRad="38100" dist="38100" dir="2700000" algn="tl">
                    <a:srgbClr val="000000">
                      <a:alpha val="43137"/>
                    </a:srgbClr>
                  </a:outerShdw>
                </a:effectLst>
              </a:rPr>
              <a:t>Higher Democratic vote share: less networked</a:t>
            </a:r>
          </a:p>
          <a:p>
            <a:pPr lvl="1" eaLnBrk="1" hangingPunct="1">
              <a:lnSpc>
                <a:spcPct val="80000"/>
              </a:lnSpc>
              <a:defRPr/>
            </a:pPr>
            <a:endParaRPr lang="en-US" sz="1400" kern="0" dirty="0">
              <a:effectLst>
                <a:outerShdw blurRad="38100" dist="38100" dir="2700000" algn="tl">
                  <a:srgbClr val="000000">
                    <a:alpha val="43137"/>
                  </a:srgbClr>
                </a:outerShdw>
              </a:effectLst>
            </a:endParaRPr>
          </a:p>
          <a:p>
            <a:pPr eaLnBrk="1" hangingPunct="1">
              <a:lnSpc>
                <a:spcPct val="80000"/>
              </a:lnSpc>
              <a:defRPr/>
            </a:pPr>
            <a:endParaRPr lang="en-US" sz="2000" kern="0" dirty="0">
              <a:effectLst>
                <a:outerShdw blurRad="38100" dist="38100" dir="2700000" algn="tl">
                  <a:srgbClr val="000000">
                    <a:alpha val="43137"/>
                  </a:srgbClr>
                </a:outerShdw>
              </a:effectLst>
            </a:endParaRPr>
          </a:p>
          <a:p>
            <a:pPr lvl="1" eaLnBrk="1" hangingPunct="1">
              <a:lnSpc>
                <a:spcPct val="80000"/>
              </a:lnSpc>
              <a:defRPr/>
            </a:pPr>
            <a:endParaRPr lang="en-US" sz="2000" kern="0" dirty="0">
              <a:effectLst>
                <a:outerShdw blurRad="38100" dist="38100" dir="2700000" algn="tl">
                  <a:srgbClr val="000000">
                    <a:alpha val="43137"/>
                  </a:srgbClr>
                </a:outerShdw>
              </a:effectLst>
            </a:endParaRPr>
          </a:p>
        </p:txBody>
      </p:sp>
      <p:graphicFrame>
        <p:nvGraphicFramePr>
          <p:cNvPr id="6" name="Table 5">
            <a:extLst>
              <a:ext uri="{FF2B5EF4-FFF2-40B4-BE49-F238E27FC236}">
                <a16:creationId xmlns:a16="http://schemas.microsoft.com/office/drawing/2014/main" id="{9676DDB1-2780-43DE-8984-81BAEAF18C41}"/>
              </a:ext>
            </a:extLst>
          </p:cNvPr>
          <p:cNvGraphicFramePr>
            <a:graphicFrameLocks noGrp="1"/>
          </p:cNvGraphicFramePr>
          <p:nvPr>
            <p:extLst>
              <p:ext uri="{D42A27DB-BD31-4B8C-83A1-F6EECF244321}">
                <p14:modId xmlns:p14="http://schemas.microsoft.com/office/powerpoint/2010/main" val="480468797"/>
              </p:ext>
            </p:extLst>
          </p:nvPr>
        </p:nvGraphicFramePr>
        <p:xfrm>
          <a:off x="265611" y="1776057"/>
          <a:ext cx="8629608" cy="2913073"/>
        </p:xfrm>
        <a:graphic>
          <a:graphicData uri="http://schemas.openxmlformats.org/drawingml/2006/table">
            <a:tbl>
              <a:tblPr firstRow="1" firstCol="1" bandRow="1">
                <a:tableStyleId>{5C22544A-7EE6-4342-B048-85BDC9FD1C3A}</a:tableStyleId>
              </a:tblPr>
              <a:tblGrid>
                <a:gridCol w="2682587">
                  <a:extLst>
                    <a:ext uri="{9D8B030D-6E8A-4147-A177-3AD203B41FA5}">
                      <a16:colId xmlns:a16="http://schemas.microsoft.com/office/drawing/2014/main" val="580767105"/>
                    </a:ext>
                  </a:extLst>
                </a:gridCol>
                <a:gridCol w="752168">
                  <a:extLst>
                    <a:ext uri="{9D8B030D-6E8A-4147-A177-3AD203B41FA5}">
                      <a16:colId xmlns:a16="http://schemas.microsoft.com/office/drawing/2014/main" val="4175713970"/>
                    </a:ext>
                  </a:extLst>
                </a:gridCol>
                <a:gridCol w="2208696">
                  <a:extLst>
                    <a:ext uri="{9D8B030D-6E8A-4147-A177-3AD203B41FA5}">
                      <a16:colId xmlns:a16="http://schemas.microsoft.com/office/drawing/2014/main" val="3968887378"/>
                    </a:ext>
                  </a:extLst>
                </a:gridCol>
                <a:gridCol w="874644">
                  <a:extLst>
                    <a:ext uri="{9D8B030D-6E8A-4147-A177-3AD203B41FA5}">
                      <a16:colId xmlns:a16="http://schemas.microsoft.com/office/drawing/2014/main" val="4279554362"/>
                    </a:ext>
                  </a:extLst>
                </a:gridCol>
                <a:gridCol w="2111513">
                  <a:extLst>
                    <a:ext uri="{9D8B030D-6E8A-4147-A177-3AD203B41FA5}">
                      <a16:colId xmlns:a16="http://schemas.microsoft.com/office/drawing/2014/main" val="1097247430"/>
                    </a:ext>
                  </a:extLst>
                </a:gridCol>
              </a:tblGrid>
              <a:tr h="225199">
                <a:tc>
                  <a:txBody>
                    <a:bodyPr/>
                    <a:lstStyle/>
                    <a:p>
                      <a:pPr marL="0" marR="0">
                        <a:lnSpc>
                          <a:spcPct val="100000"/>
                        </a:lnSpc>
                        <a:spcBef>
                          <a:spcPts val="0"/>
                        </a:spcBef>
                        <a:spcAft>
                          <a:spcPts val="0"/>
                        </a:spcAft>
                      </a:pPr>
                      <a:endParaRPr lang="en-US" sz="1100" dirty="0">
                        <a:solidFill>
                          <a:srgbClr val="000000"/>
                        </a:solidFill>
                        <a:effectLst/>
                        <a:latin typeface="+mn-lt"/>
                        <a:ea typeface="Calibri" panose="020F0502020204030204" pitchFamily="34" charset="0"/>
                        <a:cs typeface="Times New Roman" panose="02020603050405020304" pitchFamily="18" charset="0"/>
                      </a:endParaRPr>
                    </a:p>
                  </a:txBody>
                  <a:tcPr marL="3602" marR="3602" marT="0" marB="0"/>
                </a:tc>
                <a:tc gridSpan="2">
                  <a:txBody>
                    <a:bodyPr/>
                    <a:lstStyle/>
                    <a:p>
                      <a:pPr marL="0" marR="0" algn="ctr">
                        <a:lnSpc>
                          <a:spcPct val="100000"/>
                        </a:lnSpc>
                        <a:spcBef>
                          <a:spcPts val="0"/>
                        </a:spcBef>
                        <a:spcAft>
                          <a:spcPts val="0"/>
                        </a:spcAft>
                      </a:pPr>
                      <a:r>
                        <a:rPr lang="en-US" sz="1100" i="1" dirty="0">
                          <a:effectLst/>
                          <a:latin typeface="+mn-lt"/>
                        </a:rPr>
                        <a:t>NI</a:t>
                      </a:r>
                      <a:r>
                        <a:rPr lang="en-US" sz="1100" i="1" baseline="-25000" dirty="0">
                          <a:effectLst/>
                          <a:latin typeface="+mn-lt"/>
                        </a:rPr>
                        <a:t>c</a:t>
                      </a:r>
                      <a:r>
                        <a:rPr lang="en-US" sz="1100" i="1" baseline="30000" dirty="0">
                          <a:effectLst/>
                          <a:latin typeface="+mn-lt"/>
                        </a:rPr>
                        <a:t>W</a:t>
                      </a:r>
                      <a:endParaRPr lang="en-US" sz="1100" dirty="0">
                        <a:solidFill>
                          <a:srgbClr val="000000"/>
                        </a:solidFill>
                        <a:effectLst/>
                        <a:latin typeface="+mn-lt"/>
                        <a:ea typeface="Calibri" panose="020F0502020204030204" pitchFamily="34" charset="0"/>
                        <a:cs typeface="Times New Roman" panose="02020603050405020304" pitchFamily="18" charset="0"/>
                      </a:endParaRPr>
                    </a:p>
                  </a:txBody>
                  <a:tcPr marL="3602" marR="3602" marT="0" marB="0"/>
                </a:tc>
                <a:tc hMerge="1">
                  <a:txBody>
                    <a:bodyPr/>
                    <a:lstStyle/>
                    <a:p>
                      <a:pPr marL="0" marR="0" algn="ctr">
                        <a:lnSpc>
                          <a:spcPct val="100000"/>
                        </a:lnSpc>
                        <a:spcBef>
                          <a:spcPts val="0"/>
                        </a:spcBef>
                        <a:spcAft>
                          <a:spcPts val="0"/>
                        </a:spcAft>
                      </a:pPr>
                      <a:endParaRPr lang="en-US" sz="1100" dirty="0">
                        <a:solidFill>
                          <a:srgbClr val="000000"/>
                        </a:solidFill>
                        <a:effectLst/>
                        <a:latin typeface="+mn-lt"/>
                        <a:ea typeface="Calibri" panose="020F0502020204030204" pitchFamily="34" charset="0"/>
                        <a:cs typeface="Times New Roman" panose="02020603050405020304" pitchFamily="18" charset="0"/>
                      </a:endParaRPr>
                    </a:p>
                  </a:txBody>
                  <a:tcPr marL="3602" marR="3602" marT="0" marB="0"/>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i="1" dirty="0">
                          <a:effectLst/>
                          <a:latin typeface="+mn-lt"/>
                        </a:rPr>
                        <a:t>NI</a:t>
                      </a:r>
                      <a:r>
                        <a:rPr lang="en-US" sz="1100" i="1" baseline="-25000" dirty="0">
                          <a:effectLst/>
                          <a:latin typeface="+mn-lt"/>
                        </a:rPr>
                        <a:t>c</a:t>
                      </a:r>
                      <a:r>
                        <a:rPr lang="en-US" sz="1100" i="1" baseline="30000" dirty="0">
                          <a:effectLst/>
                          <a:latin typeface="+mn-lt"/>
                        </a:rPr>
                        <a:t>P</a:t>
                      </a:r>
                      <a:endParaRPr lang="en-US" sz="1100" dirty="0">
                        <a:latin typeface="+mn-lt"/>
                      </a:endParaRPr>
                    </a:p>
                  </a:txBody>
                  <a:tcPr marL="3602" marR="3602" marT="0" marB="0"/>
                </a:tc>
                <a:tc hMerge="1">
                  <a:txBody>
                    <a:bodyPr/>
                    <a:lstStyle/>
                    <a:p>
                      <a:endParaRPr lang="en-US"/>
                    </a:p>
                  </a:txBody>
                  <a:tcPr/>
                </a:tc>
                <a:extLst>
                  <a:ext uri="{0D108BD9-81ED-4DB2-BD59-A6C34878D82A}">
                    <a16:rowId xmlns:a16="http://schemas.microsoft.com/office/drawing/2014/main" val="2430919287"/>
                  </a:ext>
                </a:extLst>
              </a:tr>
              <a:tr h="150083">
                <a:tc>
                  <a:txBody>
                    <a:bodyPr/>
                    <a:lstStyle/>
                    <a:p>
                      <a:pPr marL="0" marR="0">
                        <a:lnSpc>
                          <a:spcPct val="100000"/>
                        </a:lnSpc>
                        <a:spcBef>
                          <a:spcPts val="0"/>
                        </a:spcBef>
                        <a:spcAft>
                          <a:spcPts val="0"/>
                        </a:spcAft>
                      </a:pPr>
                      <a:r>
                        <a:rPr lang="en-US" sz="1100" dirty="0">
                          <a:effectLst/>
                          <a:latin typeface="+mn-lt"/>
                        </a:rPr>
                        <a:t> </a:t>
                      </a:r>
                      <a:endParaRPr lang="en-US" sz="1100" dirty="0">
                        <a:solidFill>
                          <a:srgbClr val="000000"/>
                        </a:solidFill>
                        <a:effectLst/>
                        <a:latin typeface="+mn-lt"/>
                        <a:ea typeface="Calibri" panose="020F0502020204030204" pitchFamily="34" charset="0"/>
                        <a:cs typeface="Times New Roman" panose="02020603050405020304" pitchFamily="18" charset="0"/>
                      </a:endParaRPr>
                    </a:p>
                  </a:txBody>
                  <a:tcPr marL="3602" marR="3602" marT="0" marB="0"/>
                </a:tc>
                <a:tc>
                  <a:txBody>
                    <a:bodyPr/>
                    <a:lstStyle/>
                    <a:p>
                      <a:pPr marL="0" marR="0" algn="ctr">
                        <a:lnSpc>
                          <a:spcPct val="100000"/>
                        </a:lnSpc>
                        <a:spcBef>
                          <a:spcPts val="0"/>
                        </a:spcBef>
                        <a:spcAft>
                          <a:spcPts val="0"/>
                        </a:spcAft>
                      </a:pPr>
                      <a:r>
                        <a:rPr lang="en-US" sz="1100" dirty="0">
                          <a:effectLst/>
                          <a:latin typeface="+mn-lt"/>
                        </a:rPr>
                        <a:t>OLS</a:t>
                      </a:r>
                      <a:endParaRPr lang="en-US" sz="1100" dirty="0">
                        <a:solidFill>
                          <a:srgbClr val="000000"/>
                        </a:solidFill>
                        <a:effectLst/>
                        <a:latin typeface="+mn-lt"/>
                        <a:ea typeface="Calibri" panose="020F0502020204030204" pitchFamily="34" charset="0"/>
                        <a:cs typeface="Times New Roman" panose="02020603050405020304" pitchFamily="18" charset="0"/>
                      </a:endParaRPr>
                    </a:p>
                  </a:txBody>
                  <a:tcPr marL="3602" marR="3602" marT="0" marB="0"/>
                </a:tc>
                <a:tc>
                  <a:txBody>
                    <a:bodyPr/>
                    <a:lstStyle/>
                    <a:p>
                      <a:pPr marL="0" marR="0" algn="ctr">
                        <a:lnSpc>
                          <a:spcPct val="100000"/>
                        </a:lnSpc>
                        <a:spcBef>
                          <a:spcPts val="0"/>
                        </a:spcBef>
                        <a:spcAft>
                          <a:spcPts val="0"/>
                        </a:spcAft>
                      </a:pPr>
                      <a:r>
                        <a:rPr lang="en-US" sz="1100" dirty="0">
                          <a:effectLst/>
                          <a:latin typeface="+mn-lt"/>
                        </a:rPr>
                        <a:t>LASSO with full controls + state FEs</a:t>
                      </a:r>
                      <a:endParaRPr lang="en-US" sz="1100" dirty="0">
                        <a:solidFill>
                          <a:srgbClr val="000000"/>
                        </a:solidFill>
                        <a:effectLst/>
                        <a:latin typeface="+mn-lt"/>
                        <a:ea typeface="Calibri" panose="020F0502020204030204" pitchFamily="34" charset="0"/>
                        <a:cs typeface="Times New Roman" panose="02020603050405020304" pitchFamily="18" charset="0"/>
                      </a:endParaRPr>
                    </a:p>
                  </a:txBody>
                  <a:tcPr marL="3602" marR="3602" marT="0" marB="0"/>
                </a:tc>
                <a:tc>
                  <a:txBody>
                    <a:bodyPr/>
                    <a:lstStyle/>
                    <a:p>
                      <a:pPr algn="ctr">
                        <a:lnSpc>
                          <a:spcPct val="100000"/>
                        </a:lnSpc>
                      </a:pPr>
                      <a:r>
                        <a:rPr lang="en-US" sz="1100" dirty="0">
                          <a:latin typeface="+mn-lt"/>
                        </a:rPr>
                        <a:t>OLS</a:t>
                      </a:r>
                    </a:p>
                  </a:txBody>
                  <a:tcPr marL="3602" marR="3602" marT="0" marB="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dirty="0">
                          <a:effectLst/>
                          <a:latin typeface="+mn-lt"/>
                        </a:rPr>
                        <a:t>LASSO with full controls + state FEs</a:t>
                      </a:r>
                      <a:endParaRPr lang="en-US" sz="1100" dirty="0">
                        <a:solidFill>
                          <a:srgbClr val="000000"/>
                        </a:solidFill>
                        <a:effectLst/>
                        <a:latin typeface="+mn-lt"/>
                        <a:ea typeface="Calibri" panose="020F0502020204030204" pitchFamily="34" charset="0"/>
                        <a:cs typeface="Times New Roman" panose="02020603050405020304" pitchFamily="18" charset="0"/>
                      </a:endParaRPr>
                    </a:p>
                  </a:txBody>
                  <a:tcPr marL="3602" marR="3602" marT="0" marB="0"/>
                </a:tc>
                <a:extLst>
                  <a:ext uri="{0D108BD9-81ED-4DB2-BD59-A6C34878D82A}">
                    <a16:rowId xmlns:a16="http://schemas.microsoft.com/office/drawing/2014/main" val="1937627812"/>
                  </a:ext>
                </a:extLst>
              </a:tr>
              <a:tr h="26617">
                <a:tc>
                  <a:txBody>
                    <a:bodyPr/>
                    <a:lstStyle/>
                    <a:p>
                      <a:pPr marL="0" marR="0">
                        <a:lnSpc>
                          <a:spcPct val="100000"/>
                        </a:lnSpc>
                        <a:spcBef>
                          <a:spcPts val="0"/>
                        </a:spcBef>
                        <a:spcAft>
                          <a:spcPts val="0"/>
                        </a:spcAft>
                      </a:pPr>
                      <a:r>
                        <a:rPr lang="en-US" sz="1100" dirty="0">
                          <a:solidFill>
                            <a:schemeClr val="tx1"/>
                          </a:solidFill>
                          <a:effectLst/>
                          <a:latin typeface="+mn-lt"/>
                        </a:rPr>
                        <a:t>Variables</a:t>
                      </a:r>
                      <a:endParaRPr lang="en-US" sz="1100" dirty="0">
                        <a:solidFill>
                          <a:schemeClr val="tx1"/>
                        </a:solidFill>
                        <a:effectLst/>
                        <a:latin typeface="+mn-lt"/>
                        <a:ea typeface="Calibri" panose="020F0502020204030204" pitchFamily="34" charset="0"/>
                        <a:cs typeface="Times New Roman" panose="02020603050405020304" pitchFamily="18" charset="0"/>
                      </a:endParaRPr>
                    </a:p>
                  </a:txBody>
                  <a:tcPr marL="3602" marR="3602" marT="0" marB="0"/>
                </a:tc>
                <a:tc>
                  <a:txBody>
                    <a:bodyPr/>
                    <a:lstStyle/>
                    <a:p>
                      <a:pPr marL="0" marR="0" algn="ctr">
                        <a:lnSpc>
                          <a:spcPct val="100000"/>
                        </a:lnSpc>
                        <a:spcBef>
                          <a:spcPts val="0"/>
                        </a:spcBef>
                        <a:spcAft>
                          <a:spcPts val="0"/>
                        </a:spcAft>
                      </a:pPr>
                      <a:r>
                        <a:rPr lang="en-US" sz="1100" dirty="0">
                          <a:effectLst/>
                          <a:latin typeface="+mn-lt"/>
                        </a:rPr>
                        <a:t>(1)</a:t>
                      </a:r>
                      <a:endParaRPr lang="en-US" sz="1100" dirty="0">
                        <a:solidFill>
                          <a:srgbClr val="000000"/>
                        </a:solidFill>
                        <a:effectLst/>
                        <a:latin typeface="+mn-lt"/>
                        <a:ea typeface="Calibri" panose="020F0502020204030204" pitchFamily="34" charset="0"/>
                        <a:cs typeface="Times New Roman" panose="02020603050405020304" pitchFamily="18" charset="0"/>
                      </a:endParaRPr>
                    </a:p>
                  </a:txBody>
                  <a:tcPr marL="3602" marR="3602" marT="0" marB="0"/>
                </a:tc>
                <a:tc>
                  <a:txBody>
                    <a:bodyPr/>
                    <a:lstStyle/>
                    <a:p>
                      <a:pPr marL="0" marR="0" algn="ctr">
                        <a:lnSpc>
                          <a:spcPct val="100000"/>
                        </a:lnSpc>
                        <a:spcBef>
                          <a:spcPts val="0"/>
                        </a:spcBef>
                        <a:spcAft>
                          <a:spcPts val="0"/>
                        </a:spcAft>
                      </a:pPr>
                      <a:r>
                        <a:rPr lang="en-US" sz="1100" dirty="0">
                          <a:effectLst/>
                          <a:latin typeface="+mn-lt"/>
                        </a:rPr>
                        <a:t>(2)</a:t>
                      </a:r>
                      <a:endParaRPr lang="en-US" sz="1100" dirty="0">
                        <a:solidFill>
                          <a:srgbClr val="000000"/>
                        </a:solidFill>
                        <a:effectLst/>
                        <a:latin typeface="+mn-lt"/>
                        <a:ea typeface="Calibri" panose="020F0502020204030204" pitchFamily="34" charset="0"/>
                        <a:cs typeface="Times New Roman" panose="02020603050405020304" pitchFamily="18" charset="0"/>
                      </a:endParaRPr>
                    </a:p>
                  </a:txBody>
                  <a:tcPr marL="3602" marR="3602" marT="0" marB="0"/>
                </a:tc>
                <a:tc>
                  <a:txBody>
                    <a:bodyPr/>
                    <a:lstStyle/>
                    <a:p>
                      <a:pPr marL="0" marR="0" algn="ctr">
                        <a:lnSpc>
                          <a:spcPct val="100000"/>
                        </a:lnSpc>
                        <a:spcBef>
                          <a:spcPts val="0"/>
                        </a:spcBef>
                        <a:spcAft>
                          <a:spcPts val="0"/>
                        </a:spcAft>
                      </a:pPr>
                      <a:r>
                        <a:rPr lang="en-US" sz="1100" dirty="0">
                          <a:effectLst/>
                          <a:latin typeface="+mn-lt"/>
                        </a:rPr>
                        <a:t>(3)</a:t>
                      </a:r>
                      <a:endParaRPr lang="en-US" sz="1100" dirty="0">
                        <a:solidFill>
                          <a:srgbClr val="000000"/>
                        </a:solidFill>
                        <a:effectLst/>
                        <a:latin typeface="+mn-lt"/>
                        <a:ea typeface="Calibri" panose="020F0502020204030204" pitchFamily="34" charset="0"/>
                        <a:cs typeface="Times New Roman" panose="02020603050405020304" pitchFamily="18" charset="0"/>
                      </a:endParaRPr>
                    </a:p>
                  </a:txBody>
                  <a:tcPr marL="3602" marR="3602" marT="0" marB="0"/>
                </a:tc>
                <a:tc>
                  <a:txBody>
                    <a:bodyPr/>
                    <a:lstStyle/>
                    <a:p>
                      <a:pPr marL="0" marR="0" algn="ctr">
                        <a:lnSpc>
                          <a:spcPct val="100000"/>
                        </a:lnSpc>
                        <a:spcBef>
                          <a:spcPts val="0"/>
                        </a:spcBef>
                        <a:spcAft>
                          <a:spcPts val="0"/>
                        </a:spcAft>
                      </a:pPr>
                      <a:r>
                        <a:rPr lang="en-US" sz="1100" dirty="0">
                          <a:effectLst/>
                          <a:latin typeface="+mn-lt"/>
                        </a:rPr>
                        <a:t>(4)</a:t>
                      </a:r>
                      <a:endParaRPr lang="en-US" sz="1100" dirty="0">
                        <a:solidFill>
                          <a:srgbClr val="000000"/>
                        </a:solidFill>
                        <a:effectLst/>
                        <a:latin typeface="+mn-lt"/>
                        <a:ea typeface="Calibri" panose="020F0502020204030204" pitchFamily="34" charset="0"/>
                        <a:cs typeface="Times New Roman" panose="02020603050405020304" pitchFamily="18" charset="0"/>
                      </a:endParaRPr>
                    </a:p>
                  </a:txBody>
                  <a:tcPr marL="3602" marR="3602" marT="0" marB="0"/>
                </a:tc>
                <a:extLst>
                  <a:ext uri="{0D108BD9-81ED-4DB2-BD59-A6C34878D82A}">
                    <a16:rowId xmlns:a16="http://schemas.microsoft.com/office/drawing/2014/main" val="4257450169"/>
                  </a:ext>
                </a:extLst>
              </a:tr>
              <a:tr h="127999">
                <a:tc>
                  <a:txBody>
                    <a:bodyPr/>
                    <a:lstStyle/>
                    <a:p>
                      <a:pPr marL="0" marR="0">
                        <a:lnSpc>
                          <a:spcPct val="100000"/>
                        </a:lnSpc>
                        <a:spcBef>
                          <a:spcPts val="0"/>
                        </a:spcBef>
                        <a:spcAft>
                          <a:spcPts val="0"/>
                        </a:spcAft>
                      </a:pPr>
                      <a:r>
                        <a:rPr lang="en-US" sz="1000" dirty="0">
                          <a:solidFill>
                            <a:schemeClr val="tx1"/>
                          </a:solidFill>
                          <a:effectLst/>
                          <a:latin typeface="+mn-lt"/>
                          <a:ea typeface="Times New Roman" panose="02020603050405020304" pitchFamily="18" charset="0"/>
                          <a:cs typeface="Times New Roman" panose="02020603050405020304" pitchFamily="18" charset="0"/>
                        </a:rPr>
                        <a:t>Number of districts </a:t>
                      </a:r>
                      <a:endParaRPr lang="en-US" sz="11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0.048</a:t>
                      </a:r>
                      <a:r>
                        <a:rPr lang="en-US" sz="1100" baseline="30000" dirty="0">
                          <a:solidFill>
                            <a:srgbClr val="000000"/>
                          </a:solidFill>
                          <a:effectLst/>
                          <a:latin typeface="+mn-lt"/>
                          <a:ea typeface="Calibri" panose="020F0502020204030204" pitchFamily="34" charset="0"/>
                          <a:cs typeface="Times New Roman" panose="02020603050405020304" pitchFamily="18" charset="0"/>
                        </a:rPr>
                        <a:t>***</a:t>
                      </a:r>
                      <a:endParaRPr lang="en-US" sz="110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solidFill>
                      <a:srgbClr val="FFFF00"/>
                    </a:solidFill>
                  </a:tcPr>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0.046</a:t>
                      </a:r>
                      <a:r>
                        <a:rPr lang="en-US" sz="1100" baseline="30000" dirty="0">
                          <a:solidFill>
                            <a:srgbClr val="000000"/>
                          </a:solidFill>
                          <a:effectLst/>
                          <a:latin typeface="+mn-lt"/>
                          <a:ea typeface="Times New Roman" panose="02020603050405020304" pitchFamily="18" charset="0"/>
                          <a:cs typeface="Times New Roman" panose="02020603050405020304" pitchFamily="18" charset="0"/>
                        </a:rPr>
                        <a:t>†</a:t>
                      </a:r>
                      <a:endParaRPr lang="en-US" sz="110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solidFill>
                      <a:srgbClr val="FFFF00"/>
                    </a:solidFill>
                  </a:tcPr>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0.029</a:t>
                      </a:r>
                      <a:r>
                        <a:rPr lang="en-US" sz="1100" baseline="30000">
                          <a:solidFill>
                            <a:srgbClr val="000000"/>
                          </a:solidFill>
                          <a:effectLst/>
                          <a:latin typeface="+mn-lt"/>
                          <a:ea typeface="Calibri" panose="020F0502020204030204" pitchFamily="34" charset="0"/>
                          <a:cs typeface="Times New Roman" panose="02020603050405020304" pitchFamily="18" charset="0"/>
                        </a:rPr>
                        <a:t>***</a:t>
                      </a:r>
                      <a:endParaRPr lang="en-US" sz="110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solidFill>
                      <a:srgbClr val="FFFF00"/>
                    </a:solidFill>
                  </a:tcPr>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0.028</a:t>
                      </a:r>
                      <a:r>
                        <a:rPr lang="en-US" sz="1100" baseline="30000">
                          <a:solidFill>
                            <a:srgbClr val="000000"/>
                          </a:solidFill>
                          <a:effectLst/>
                          <a:latin typeface="+mn-lt"/>
                          <a:ea typeface="Times New Roman" panose="02020603050405020304" pitchFamily="18" charset="0"/>
                          <a:cs typeface="Times New Roman" panose="02020603050405020304" pitchFamily="18" charset="0"/>
                        </a:rPr>
                        <a:t>†</a:t>
                      </a:r>
                      <a:endParaRPr lang="en-US" sz="110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solidFill>
                      <a:srgbClr val="FFFF00"/>
                    </a:solidFill>
                  </a:tcPr>
                </a:tc>
                <a:extLst>
                  <a:ext uri="{0D108BD9-81ED-4DB2-BD59-A6C34878D82A}">
                    <a16:rowId xmlns:a16="http://schemas.microsoft.com/office/drawing/2014/main" val="517817810"/>
                  </a:ext>
                </a:extLst>
              </a:tr>
              <a:tr h="160056">
                <a:tc>
                  <a:txBody>
                    <a:bodyPr/>
                    <a:lstStyle/>
                    <a:p>
                      <a:pPr marL="0" marR="0">
                        <a:lnSpc>
                          <a:spcPct val="100000"/>
                        </a:lnSpc>
                        <a:spcBef>
                          <a:spcPts val="0"/>
                        </a:spcBef>
                        <a:spcAft>
                          <a:spcPts val="0"/>
                        </a:spcAft>
                      </a:pPr>
                      <a:r>
                        <a:rPr lang="en-US" sz="1000">
                          <a:solidFill>
                            <a:schemeClr val="tx1"/>
                          </a:solidFill>
                          <a:effectLst/>
                          <a:latin typeface="+mn-lt"/>
                          <a:ea typeface="Times New Roman" panose="02020603050405020304" pitchFamily="18" charset="0"/>
                          <a:cs typeface="Times New Roman" panose="02020603050405020304" pitchFamily="18" charset="0"/>
                        </a:rPr>
                        <a:t> </a:t>
                      </a:r>
                      <a:endParaRPr lang="en-US" sz="110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(0.007)</a:t>
                      </a:r>
                    </a:p>
                  </a:txBody>
                  <a:tcPr marL="68580" marR="68580" marT="0" marB="0" anchor="b">
                    <a:solidFill>
                      <a:srgbClr val="FFFF00"/>
                    </a:solidFill>
                  </a:tcPr>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(0.005)</a:t>
                      </a:r>
                    </a:p>
                  </a:txBody>
                  <a:tcPr marL="68580" marR="68580" marT="0" marB="0" anchor="b">
                    <a:solidFill>
                      <a:srgbClr val="FFFF00"/>
                    </a:solidFill>
                  </a:tcPr>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(0.005)</a:t>
                      </a:r>
                    </a:p>
                  </a:txBody>
                  <a:tcPr marL="68580" marR="68580" marT="0" marB="0" anchor="b">
                    <a:solidFill>
                      <a:srgbClr val="FFFF00"/>
                    </a:solidFill>
                  </a:tcPr>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(0.003)</a:t>
                      </a:r>
                    </a:p>
                  </a:txBody>
                  <a:tcPr marL="68580" marR="68580" marT="0" marB="0" anchor="b">
                    <a:solidFill>
                      <a:srgbClr val="FFFF00"/>
                    </a:solidFill>
                  </a:tcPr>
                </a:tc>
                <a:extLst>
                  <a:ext uri="{0D108BD9-81ED-4DB2-BD59-A6C34878D82A}">
                    <a16:rowId xmlns:a16="http://schemas.microsoft.com/office/drawing/2014/main" val="1620024160"/>
                  </a:ext>
                </a:extLst>
              </a:tr>
              <a:tr h="100377">
                <a:tc>
                  <a:txBody>
                    <a:bodyPr/>
                    <a:lstStyle/>
                    <a:p>
                      <a:pPr marL="0" marR="0">
                        <a:lnSpc>
                          <a:spcPct val="100000"/>
                        </a:lnSpc>
                        <a:spcBef>
                          <a:spcPts val="0"/>
                        </a:spcBef>
                        <a:spcAft>
                          <a:spcPts val="0"/>
                        </a:spcAft>
                      </a:pPr>
                      <a:r>
                        <a:rPr lang="en-US" sz="1000" dirty="0">
                          <a:solidFill>
                            <a:schemeClr val="tx1"/>
                          </a:solidFill>
                          <a:effectLst/>
                          <a:latin typeface="+mn-lt"/>
                          <a:ea typeface="Times New Roman" panose="02020603050405020304" pitchFamily="18" charset="0"/>
                          <a:cs typeface="Times New Roman" panose="02020603050405020304" pitchFamily="18" charset="0"/>
                        </a:rPr>
                        <a:t>Average number of tracts </a:t>
                      </a:r>
                      <a:endParaRPr lang="en-US" sz="11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-0.002</a:t>
                      </a:r>
                    </a:p>
                  </a:txBody>
                  <a:tcPr marL="68580" marR="68580" marT="0" marB="0" anchor="b"/>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-0.003</a:t>
                      </a:r>
                    </a:p>
                  </a:txBody>
                  <a:tcPr marL="68580" marR="68580" marT="0" marB="0" anchor="b"/>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-0.0005</a:t>
                      </a:r>
                    </a:p>
                  </a:txBody>
                  <a:tcPr marL="68580" marR="68580" marT="0" marB="0" anchor="b"/>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 </a:t>
                      </a:r>
                    </a:p>
                  </a:txBody>
                  <a:tcPr marL="68580" marR="68580" marT="0" marB="0" anchor="b"/>
                </a:tc>
                <a:extLst>
                  <a:ext uri="{0D108BD9-81ED-4DB2-BD59-A6C34878D82A}">
                    <a16:rowId xmlns:a16="http://schemas.microsoft.com/office/drawing/2014/main" val="693883604"/>
                  </a:ext>
                </a:extLst>
              </a:tr>
              <a:tr h="127913">
                <a:tc>
                  <a:txBody>
                    <a:bodyPr/>
                    <a:lstStyle/>
                    <a:p>
                      <a:pPr marL="0" marR="0">
                        <a:lnSpc>
                          <a:spcPct val="100000"/>
                        </a:lnSpc>
                        <a:spcBef>
                          <a:spcPts val="0"/>
                        </a:spcBef>
                        <a:spcAft>
                          <a:spcPts val="0"/>
                        </a:spcAft>
                      </a:pPr>
                      <a:r>
                        <a:rPr lang="en-US" sz="1000">
                          <a:solidFill>
                            <a:schemeClr val="tx1"/>
                          </a:solidFill>
                          <a:effectLst/>
                          <a:latin typeface="+mn-lt"/>
                          <a:ea typeface="Times New Roman" panose="02020603050405020304" pitchFamily="18" charset="0"/>
                          <a:cs typeface="Times New Roman" panose="02020603050405020304" pitchFamily="18" charset="0"/>
                        </a:rPr>
                        <a:t>   in school district(s)</a:t>
                      </a:r>
                      <a:endParaRPr lang="en-US" sz="110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(0.002)</a:t>
                      </a:r>
                    </a:p>
                  </a:txBody>
                  <a:tcPr marL="68580" marR="68580" marT="0" marB="0" anchor="b"/>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(0.002)</a:t>
                      </a:r>
                    </a:p>
                  </a:txBody>
                  <a:tcPr marL="68580" marR="68580" marT="0" marB="0" anchor="b"/>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(0.001)</a:t>
                      </a:r>
                    </a:p>
                  </a:txBody>
                  <a:tcPr marL="68580" marR="68580" marT="0" marB="0" anchor="b"/>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 </a:t>
                      </a:r>
                    </a:p>
                  </a:txBody>
                  <a:tcPr marL="68580" marR="68580" marT="0" marB="0" anchor="b"/>
                </a:tc>
                <a:extLst>
                  <a:ext uri="{0D108BD9-81ED-4DB2-BD59-A6C34878D82A}">
                    <a16:rowId xmlns:a16="http://schemas.microsoft.com/office/drawing/2014/main" val="301126142"/>
                  </a:ext>
                </a:extLst>
              </a:tr>
              <a:tr h="96567">
                <a:tc>
                  <a:txBody>
                    <a:bodyPr/>
                    <a:lstStyle/>
                    <a:p>
                      <a:pPr marL="0" marR="0">
                        <a:lnSpc>
                          <a:spcPct val="100000"/>
                        </a:lnSpc>
                        <a:spcBef>
                          <a:spcPts val="0"/>
                        </a:spcBef>
                        <a:spcAft>
                          <a:spcPts val="0"/>
                        </a:spcAft>
                      </a:pPr>
                      <a:r>
                        <a:rPr lang="en-US" sz="1000">
                          <a:solidFill>
                            <a:schemeClr val="tx1"/>
                          </a:solidFill>
                          <a:effectLst/>
                          <a:latin typeface="+mn-lt"/>
                          <a:ea typeface="Times New Roman" panose="02020603050405020304" pitchFamily="18" charset="0"/>
                          <a:cs typeface="Times New Roman" panose="02020603050405020304" pitchFamily="18" charset="0"/>
                        </a:rPr>
                        <a:t>Student/teacher ratio</a:t>
                      </a:r>
                      <a:endParaRPr lang="en-US" sz="110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0.0004</a:t>
                      </a:r>
                    </a:p>
                  </a:txBody>
                  <a:tcPr marL="68580" marR="68580" marT="0" marB="0" anchor="b"/>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 </a:t>
                      </a:r>
                    </a:p>
                  </a:txBody>
                  <a:tcPr marL="68580" marR="68580" marT="0" marB="0" anchor="b"/>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-0.002</a:t>
                      </a:r>
                    </a:p>
                  </a:txBody>
                  <a:tcPr marL="68580" marR="68580" marT="0" marB="0" anchor="b"/>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 </a:t>
                      </a:r>
                    </a:p>
                  </a:txBody>
                  <a:tcPr marL="68580" marR="68580" marT="0" marB="0" anchor="b"/>
                </a:tc>
                <a:extLst>
                  <a:ext uri="{0D108BD9-81ED-4DB2-BD59-A6C34878D82A}">
                    <a16:rowId xmlns:a16="http://schemas.microsoft.com/office/drawing/2014/main" val="715694176"/>
                  </a:ext>
                </a:extLst>
              </a:tr>
              <a:tr h="109838">
                <a:tc>
                  <a:txBody>
                    <a:bodyPr/>
                    <a:lstStyle/>
                    <a:p>
                      <a:pPr>
                        <a:lnSpc>
                          <a:spcPct val="100000"/>
                        </a:lnSpc>
                      </a:pPr>
                      <a:endParaRPr lang="en-US" sz="1100">
                        <a:solidFill>
                          <a:schemeClr val="tx1"/>
                        </a:solidFill>
                        <a:effectLst/>
                        <a:latin typeface="+mn-lt"/>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(0.002)</a:t>
                      </a:r>
                    </a:p>
                  </a:txBody>
                  <a:tcPr marL="68580" marR="68580" marT="0" marB="0" anchor="b"/>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 </a:t>
                      </a:r>
                    </a:p>
                  </a:txBody>
                  <a:tcPr marL="68580" marR="68580" marT="0" marB="0" anchor="b"/>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(0.002)</a:t>
                      </a:r>
                    </a:p>
                  </a:txBody>
                  <a:tcPr marL="68580" marR="68580" marT="0" marB="0" anchor="b"/>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 </a:t>
                      </a:r>
                    </a:p>
                  </a:txBody>
                  <a:tcPr marL="68580" marR="68580" marT="0" marB="0" anchor="b"/>
                </a:tc>
                <a:extLst>
                  <a:ext uri="{0D108BD9-81ED-4DB2-BD59-A6C34878D82A}">
                    <a16:rowId xmlns:a16="http://schemas.microsoft.com/office/drawing/2014/main" val="1425125106"/>
                  </a:ext>
                </a:extLst>
              </a:tr>
              <a:tr h="30844">
                <a:tc>
                  <a:txBody>
                    <a:bodyPr/>
                    <a:lstStyle/>
                    <a:p>
                      <a:pPr marL="0" marR="0">
                        <a:lnSpc>
                          <a:spcPct val="100000"/>
                        </a:lnSpc>
                        <a:spcBef>
                          <a:spcPts val="0"/>
                        </a:spcBef>
                        <a:spcAft>
                          <a:spcPts val="0"/>
                        </a:spcAft>
                      </a:pPr>
                      <a:r>
                        <a:rPr lang="en-US" sz="1000">
                          <a:solidFill>
                            <a:schemeClr val="tx1"/>
                          </a:solidFill>
                          <a:effectLst/>
                          <a:latin typeface="+mn-lt"/>
                          <a:ea typeface="Times New Roman" panose="02020603050405020304" pitchFamily="18" charset="0"/>
                          <a:cs typeface="Times New Roman" panose="02020603050405020304" pitchFamily="18" charset="0"/>
                        </a:rPr>
                        <a:t>Free/reduced-price </a:t>
                      </a:r>
                      <a:endParaRPr lang="en-US" sz="110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-0.034</a:t>
                      </a:r>
                    </a:p>
                  </a:txBody>
                  <a:tcPr marL="68580" marR="68580" marT="0" marB="0" anchor="b"/>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 </a:t>
                      </a:r>
                    </a:p>
                  </a:txBody>
                  <a:tcPr marL="68580" marR="68580" marT="0" marB="0" anchor="b"/>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-0.073</a:t>
                      </a:r>
                      <a:r>
                        <a:rPr lang="en-US" sz="1100" baseline="30000">
                          <a:solidFill>
                            <a:srgbClr val="000000"/>
                          </a:solidFill>
                          <a:effectLst/>
                          <a:latin typeface="+mn-lt"/>
                          <a:ea typeface="Calibri" panose="020F0502020204030204" pitchFamily="34" charset="0"/>
                          <a:cs typeface="Times New Roman" panose="02020603050405020304" pitchFamily="18" charset="0"/>
                        </a:rPr>
                        <a:t>***</a:t>
                      </a:r>
                      <a:endParaRPr lang="en-US" sz="110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-0.060</a:t>
                      </a:r>
                      <a:r>
                        <a:rPr lang="en-US" sz="1100" baseline="30000">
                          <a:solidFill>
                            <a:srgbClr val="000000"/>
                          </a:solidFill>
                          <a:effectLst/>
                          <a:latin typeface="+mn-lt"/>
                          <a:ea typeface="Times New Roman" panose="02020603050405020304" pitchFamily="18" charset="0"/>
                          <a:cs typeface="Times New Roman" panose="02020603050405020304" pitchFamily="18" charset="0"/>
                        </a:rPr>
                        <a:t>†</a:t>
                      </a:r>
                      <a:endParaRPr lang="en-US" sz="110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655184035"/>
                  </a:ext>
                </a:extLst>
              </a:tr>
              <a:tr h="54249">
                <a:tc>
                  <a:txBody>
                    <a:bodyPr/>
                    <a:lstStyle/>
                    <a:p>
                      <a:pPr marL="0" marR="0">
                        <a:lnSpc>
                          <a:spcPct val="100000"/>
                        </a:lnSpc>
                        <a:spcBef>
                          <a:spcPts val="0"/>
                        </a:spcBef>
                        <a:spcAft>
                          <a:spcPts val="0"/>
                        </a:spcAft>
                      </a:pPr>
                      <a:r>
                        <a:rPr lang="en-US" sz="1000">
                          <a:solidFill>
                            <a:schemeClr val="tx1"/>
                          </a:solidFill>
                          <a:effectLst/>
                          <a:latin typeface="+mn-lt"/>
                          <a:ea typeface="Times New Roman" panose="02020603050405020304" pitchFamily="18" charset="0"/>
                          <a:cs typeface="Times New Roman" panose="02020603050405020304" pitchFamily="18" charset="0"/>
                        </a:rPr>
                        <a:t>   lunch share</a:t>
                      </a:r>
                      <a:endParaRPr lang="en-US" sz="110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(0.025)</a:t>
                      </a:r>
                    </a:p>
                  </a:txBody>
                  <a:tcPr marL="68580" marR="68580" marT="0" marB="0" anchor="b"/>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 </a:t>
                      </a:r>
                    </a:p>
                  </a:txBody>
                  <a:tcPr marL="68580" marR="68580" marT="0" marB="0" anchor="b"/>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(0.015)</a:t>
                      </a:r>
                    </a:p>
                  </a:txBody>
                  <a:tcPr marL="68580" marR="68580" marT="0" marB="0" anchor="b"/>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(0.012)</a:t>
                      </a:r>
                    </a:p>
                  </a:txBody>
                  <a:tcPr marL="68580" marR="68580" marT="0" marB="0" anchor="b"/>
                </a:tc>
                <a:extLst>
                  <a:ext uri="{0D108BD9-81ED-4DB2-BD59-A6C34878D82A}">
                    <a16:rowId xmlns:a16="http://schemas.microsoft.com/office/drawing/2014/main" val="3196691822"/>
                  </a:ext>
                </a:extLst>
              </a:tr>
              <a:tr h="169518">
                <a:tc>
                  <a:txBody>
                    <a:bodyPr/>
                    <a:lstStyle/>
                    <a:p>
                      <a:pPr marL="0" marR="0">
                        <a:lnSpc>
                          <a:spcPct val="100000"/>
                        </a:lnSpc>
                        <a:spcBef>
                          <a:spcPts val="0"/>
                        </a:spcBef>
                        <a:spcAft>
                          <a:spcPts val="0"/>
                        </a:spcAft>
                      </a:pPr>
                      <a:r>
                        <a:rPr lang="en-US" sz="1000">
                          <a:solidFill>
                            <a:schemeClr val="tx1"/>
                          </a:solidFill>
                          <a:effectLst/>
                          <a:latin typeface="+mn-lt"/>
                          <a:ea typeface="Times New Roman" panose="02020603050405020304" pitchFamily="18" charset="0"/>
                          <a:cs typeface="Times New Roman" panose="02020603050405020304" pitchFamily="18" charset="0"/>
                        </a:rPr>
                        <a:t>Majority vote share </a:t>
                      </a:r>
                      <a:endParaRPr lang="en-US" sz="110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0.116</a:t>
                      </a:r>
                      <a:r>
                        <a:rPr lang="en-US" sz="1100" baseline="30000">
                          <a:solidFill>
                            <a:srgbClr val="000000"/>
                          </a:solidFill>
                          <a:effectLst/>
                          <a:latin typeface="+mn-lt"/>
                          <a:ea typeface="Calibri" panose="020F0502020204030204" pitchFamily="34" charset="0"/>
                          <a:cs typeface="Times New Roman" panose="02020603050405020304" pitchFamily="18" charset="0"/>
                        </a:rPr>
                        <a:t>*</a:t>
                      </a:r>
                      <a:endParaRPr lang="en-US" sz="110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0000"/>
                        </a:lnSpc>
                        <a:spcBef>
                          <a:spcPts val="0"/>
                        </a:spcBef>
                        <a:spcAft>
                          <a:spcPts val="0"/>
                        </a:spcAft>
                      </a:pPr>
                      <a:r>
                        <a:rPr lang="en-US" sz="1100" dirty="0">
                          <a:solidFill>
                            <a:srgbClr val="000000"/>
                          </a:solidFill>
                          <a:effectLst/>
                          <a:latin typeface="+mn-lt"/>
                          <a:ea typeface="Times New Roman" panose="02020603050405020304" pitchFamily="18" charset="0"/>
                          <a:cs typeface="Times New Roman" panose="02020603050405020304" pitchFamily="18" charset="0"/>
                        </a:rPr>
                        <a:t> </a:t>
                      </a:r>
                      <a:endParaRPr lang="en-US" sz="110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0.061</a:t>
                      </a:r>
                      <a:r>
                        <a:rPr lang="en-US" sz="1100" baseline="30000">
                          <a:solidFill>
                            <a:srgbClr val="000000"/>
                          </a:solidFill>
                          <a:effectLst/>
                          <a:latin typeface="+mn-lt"/>
                          <a:ea typeface="Calibri" panose="020F0502020204030204" pitchFamily="34" charset="0"/>
                          <a:cs typeface="Times New Roman" panose="02020603050405020304" pitchFamily="18" charset="0"/>
                        </a:rPr>
                        <a:t>*</a:t>
                      </a:r>
                      <a:endParaRPr lang="en-US" sz="110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0000"/>
                        </a:lnSpc>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 </a:t>
                      </a:r>
                      <a:endParaRPr lang="en-US" sz="110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29639472"/>
                  </a:ext>
                </a:extLst>
              </a:tr>
              <a:tr h="169518">
                <a:tc>
                  <a:txBody>
                    <a:bodyPr/>
                    <a:lstStyle/>
                    <a:p>
                      <a:pPr>
                        <a:lnSpc>
                          <a:spcPct val="100000"/>
                        </a:lnSpc>
                      </a:pPr>
                      <a:endParaRPr lang="en-US" sz="1100">
                        <a:solidFill>
                          <a:schemeClr val="tx1"/>
                        </a:solidFill>
                        <a:effectLst/>
                        <a:latin typeface="+mn-lt"/>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(0.060)</a:t>
                      </a:r>
                    </a:p>
                  </a:txBody>
                  <a:tcPr marL="68580" marR="68580" marT="0" marB="0" anchor="b"/>
                </a:tc>
                <a:tc>
                  <a:txBody>
                    <a:bodyPr/>
                    <a:lstStyle/>
                    <a:p>
                      <a:pPr marL="0" marR="0" algn="ctr">
                        <a:lnSpc>
                          <a:spcPct val="100000"/>
                        </a:lnSpc>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 </a:t>
                      </a:r>
                      <a:endParaRPr lang="en-US" sz="110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(0.034)</a:t>
                      </a:r>
                    </a:p>
                  </a:txBody>
                  <a:tcPr marL="68580" marR="68580" marT="0" marB="0" anchor="b"/>
                </a:tc>
                <a:tc>
                  <a:txBody>
                    <a:bodyPr/>
                    <a:lstStyle/>
                    <a:p>
                      <a:pPr marL="0" marR="0" algn="ctr">
                        <a:lnSpc>
                          <a:spcPct val="100000"/>
                        </a:lnSpc>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 </a:t>
                      </a:r>
                      <a:endParaRPr lang="en-US" sz="110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792885336"/>
                  </a:ext>
                </a:extLst>
              </a:tr>
              <a:tr h="169518">
                <a:tc>
                  <a:txBody>
                    <a:bodyPr/>
                    <a:lstStyle/>
                    <a:p>
                      <a:pPr marL="0" marR="0">
                        <a:lnSpc>
                          <a:spcPct val="100000"/>
                        </a:lnSpc>
                        <a:spcBef>
                          <a:spcPts val="0"/>
                        </a:spcBef>
                        <a:spcAft>
                          <a:spcPts val="0"/>
                        </a:spcAft>
                      </a:pPr>
                      <a:r>
                        <a:rPr lang="en-US" sz="1000">
                          <a:solidFill>
                            <a:schemeClr val="tx1"/>
                          </a:solidFill>
                          <a:effectLst/>
                          <a:latin typeface="+mn-lt"/>
                          <a:ea typeface="Times New Roman" panose="02020603050405020304" pitchFamily="18" charset="0"/>
                          <a:cs typeface="Times New Roman" panose="02020603050405020304" pitchFamily="18" charset="0"/>
                        </a:rPr>
                        <a:t>Democratic vote share </a:t>
                      </a:r>
                      <a:endParaRPr lang="en-US" sz="110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-0.819</a:t>
                      </a:r>
                      <a:r>
                        <a:rPr lang="en-US" sz="1100" baseline="30000" dirty="0">
                          <a:solidFill>
                            <a:srgbClr val="000000"/>
                          </a:solidFill>
                          <a:effectLst/>
                          <a:latin typeface="+mn-lt"/>
                          <a:ea typeface="Calibri" panose="020F0502020204030204" pitchFamily="34" charset="0"/>
                          <a:cs typeface="Times New Roman" panose="02020603050405020304" pitchFamily="18" charset="0"/>
                        </a:rPr>
                        <a:t>***</a:t>
                      </a:r>
                      <a:endParaRPr lang="en-US" sz="110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solidFill>
                      <a:srgbClr val="FFFF00"/>
                    </a:solidFill>
                  </a:tcPr>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-0.746</a:t>
                      </a:r>
                      <a:r>
                        <a:rPr lang="en-US" sz="1100" baseline="30000" dirty="0">
                          <a:solidFill>
                            <a:srgbClr val="000000"/>
                          </a:solidFill>
                          <a:effectLst/>
                          <a:latin typeface="+mn-lt"/>
                          <a:ea typeface="Times New Roman" panose="02020603050405020304" pitchFamily="18" charset="0"/>
                          <a:cs typeface="Times New Roman" panose="02020603050405020304" pitchFamily="18" charset="0"/>
                        </a:rPr>
                        <a:t>†</a:t>
                      </a:r>
                      <a:endParaRPr lang="en-US" sz="110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solidFill>
                      <a:srgbClr val="FFFF00"/>
                    </a:solidFill>
                  </a:tcPr>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-0.575</a:t>
                      </a:r>
                      <a:r>
                        <a:rPr lang="en-US" sz="1100" baseline="30000" dirty="0">
                          <a:solidFill>
                            <a:srgbClr val="000000"/>
                          </a:solidFill>
                          <a:effectLst/>
                          <a:latin typeface="+mn-lt"/>
                          <a:ea typeface="Calibri" panose="020F0502020204030204" pitchFamily="34" charset="0"/>
                          <a:cs typeface="Times New Roman" panose="02020603050405020304" pitchFamily="18" charset="0"/>
                        </a:rPr>
                        <a:t>***</a:t>
                      </a:r>
                      <a:endParaRPr lang="en-US" sz="110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solidFill>
                      <a:srgbClr val="FFFF00"/>
                    </a:solidFill>
                  </a:tcPr>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-0.453</a:t>
                      </a:r>
                      <a:r>
                        <a:rPr lang="en-US" sz="1100" baseline="30000" dirty="0">
                          <a:solidFill>
                            <a:srgbClr val="000000"/>
                          </a:solidFill>
                          <a:effectLst/>
                          <a:latin typeface="+mn-lt"/>
                          <a:ea typeface="Times New Roman" panose="02020603050405020304" pitchFamily="18" charset="0"/>
                          <a:cs typeface="Times New Roman" panose="02020603050405020304" pitchFamily="18" charset="0"/>
                        </a:rPr>
                        <a:t>†</a:t>
                      </a:r>
                      <a:endParaRPr lang="en-US" sz="110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solidFill>
                      <a:srgbClr val="FFFF00"/>
                    </a:solidFill>
                  </a:tcPr>
                </a:tc>
                <a:extLst>
                  <a:ext uri="{0D108BD9-81ED-4DB2-BD59-A6C34878D82A}">
                    <a16:rowId xmlns:a16="http://schemas.microsoft.com/office/drawing/2014/main" val="1602857777"/>
                  </a:ext>
                </a:extLst>
              </a:tr>
              <a:tr h="99180">
                <a:tc>
                  <a:txBody>
                    <a:bodyPr/>
                    <a:lstStyle/>
                    <a:p>
                      <a:pPr>
                        <a:lnSpc>
                          <a:spcPct val="100000"/>
                        </a:lnSpc>
                      </a:pPr>
                      <a:endParaRPr lang="en-US" sz="1100">
                        <a:solidFill>
                          <a:schemeClr val="tx1"/>
                        </a:solidFill>
                        <a:effectLst/>
                        <a:latin typeface="+mn-lt"/>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100">
                          <a:solidFill>
                            <a:srgbClr val="000000"/>
                          </a:solidFill>
                          <a:effectLst/>
                          <a:latin typeface="+mn-lt"/>
                          <a:ea typeface="Calibri" panose="020F0502020204030204" pitchFamily="34" charset="0"/>
                          <a:cs typeface="Times New Roman" panose="02020603050405020304" pitchFamily="18" charset="0"/>
                        </a:rPr>
                        <a:t>(0.055)</a:t>
                      </a:r>
                    </a:p>
                  </a:txBody>
                  <a:tcPr marL="68580" marR="68580" marT="0" marB="0" anchor="b">
                    <a:solidFill>
                      <a:srgbClr val="FFFF00"/>
                    </a:solidFill>
                  </a:tcPr>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(0.037)</a:t>
                      </a:r>
                    </a:p>
                  </a:txBody>
                  <a:tcPr marL="68580" marR="68580" marT="0" marB="0" anchor="b">
                    <a:solidFill>
                      <a:srgbClr val="FFFF00"/>
                    </a:solidFill>
                  </a:tcPr>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(0.031)</a:t>
                      </a:r>
                    </a:p>
                  </a:txBody>
                  <a:tcPr marL="68580" marR="68580" marT="0" marB="0" anchor="b">
                    <a:solidFill>
                      <a:srgbClr val="FFFF00"/>
                    </a:solidFill>
                  </a:tcPr>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(0.019)</a:t>
                      </a:r>
                    </a:p>
                  </a:txBody>
                  <a:tcPr marL="68580" marR="68580" marT="0" marB="0" anchor="b">
                    <a:solidFill>
                      <a:srgbClr val="FFFF00"/>
                    </a:solidFill>
                  </a:tcPr>
                </a:tc>
                <a:extLst>
                  <a:ext uri="{0D108BD9-81ED-4DB2-BD59-A6C34878D82A}">
                    <a16:rowId xmlns:a16="http://schemas.microsoft.com/office/drawing/2014/main" val="2175042409"/>
                  </a:ext>
                </a:extLst>
              </a:tr>
              <a:tr h="63105">
                <a:tc>
                  <a:txBody>
                    <a:bodyPr/>
                    <a:lstStyle/>
                    <a:p>
                      <a:pPr marL="0" marR="0">
                        <a:lnSpc>
                          <a:spcPct val="100000"/>
                        </a:lnSpc>
                        <a:spcBef>
                          <a:spcPts val="0"/>
                        </a:spcBef>
                        <a:spcAft>
                          <a:spcPts val="0"/>
                        </a:spcAft>
                      </a:pPr>
                      <a:r>
                        <a:rPr lang="en-US" sz="1000" dirty="0">
                          <a:solidFill>
                            <a:schemeClr val="tx1"/>
                          </a:solidFill>
                          <a:effectLst/>
                          <a:latin typeface="+mn-lt"/>
                          <a:ea typeface="Times New Roman" panose="02020603050405020304" pitchFamily="18" charset="0"/>
                          <a:cs typeface="Times New Roman" panose="02020603050405020304" pitchFamily="18" charset="0"/>
                        </a:rPr>
                        <a:t>Voter turnout</a:t>
                      </a:r>
                      <a:endParaRPr lang="en-US" sz="11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0.0005</a:t>
                      </a:r>
                    </a:p>
                  </a:txBody>
                  <a:tcPr marL="68580" marR="68580" marT="0" marB="0" anchor="b">
                    <a:solidFill>
                      <a:srgbClr val="FFFF00"/>
                    </a:solidFill>
                  </a:tcPr>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0.046</a:t>
                      </a:r>
                      <a:r>
                        <a:rPr lang="en-US" sz="1100" baseline="30000" dirty="0">
                          <a:solidFill>
                            <a:srgbClr val="000000"/>
                          </a:solidFill>
                          <a:effectLst/>
                          <a:latin typeface="+mn-lt"/>
                          <a:ea typeface="Times New Roman" panose="02020603050405020304" pitchFamily="18" charset="0"/>
                          <a:cs typeface="Times New Roman" panose="02020603050405020304" pitchFamily="18" charset="0"/>
                        </a:rPr>
                        <a:t>†</a:t>
                      </a:r>
                      <a:endParaRPr lang="en-US" sz="110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solidFill>
                      <a:srgbClr val="FFFF00"/>
                    </a:solidFill>
                  </a:tcPr>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0.013</a:t>
                      </a:r>
                    </a:p>
                  </a:txBody>
                  <a:tcPr marL="68580" marR="68580" marT="0" marB="0" anchor="b">
                    <a:solidFill>
                      <a:srgbClr val="FFFF00"/>
                    </a:solidFill>
                  </a:tcPr>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0.028</a:t>
                      </a:r>
                      <a:r>
                        <a:rPr lang="en-US" sz="1100" baseline="30000" dirty="0">
                          <a:solidFill>
                            <a:srgbClr val="000000"/>
                          </a:solidFill>
                          <a:effectLst/>
                          <a:latin typeface="+mn-lt"/>
                          <a:ea typeface="Times New Roman" panose="02020603050405020304" pitchFamily="18" charset="0"/>
                          <a:cs typeface="Times New Roman" panose="02020603050405020304" pitchFamily="18" charset="0"/>
                        </a:rPr>
                        <a:t>†</a:t>
                      </a:r>
                      <a:endParaRPr lang="en-US" sz="1100" dirty="0">
                        <a:solidFill>
                          <a:srgbClr val="000000"/>
                        </a:solidFill>
                        <a:effectLst/>
                        <a:latin typeface="+mn-lt"/>
                        <a:ea typeface="Calibri" panose="020F0502020204030204" pitchFamily="34" charset="0"/>
                        <a:cs typeface="Times New Roman" panose="02020603050405020304" pitchFamily="18" charset="0"/>
                      </a:endParaRPr>
                    </a:p>
                  </a:txBody>
                  <a:tcPr marL="68580" marR="68580" marT="0" marB="0" anchor="b">
                    <a:solidFill>
                      <a:srgbClr val="FFFF00"/>
                    </a:solidFill>
                  </a:tcPr>
                </a:tc>
                <a:extLst>
                  <a:ext uri="{0D108BD9-81ED-4DB2-BD59-A6C34878D82A}">
                    <a16:rowId xmlns:a16="http://schemas.microsoft.com/office/drawing/2014/main" val="3726420671"/>
                  </a:ext>
                </a:extLst>
              </a:tr>
              <a:tr h="133584">
                <a:tc>
                  <a:txBody>
                    <a:bodyPr/>
                    <a:lstStyle/>
                    <a:p>
                      <a:pPr>
                        <a:lnSpc>
                          <a:spcPct val="100000"/>
                        </a:lnSpc>
                      </a:pPr>
                      <a:endParaRPr lang="en-US" sz="1100">
                        <a:effectLst/>
                        <a:latin typeface="+mn-lt"/>
                        <a:cs typeface="Times New Roman" panose="02020603050405020304" pitchFamily="18" charset="0"/>
                      </a:endParaRPr>
                    </a:p>
                  </a:txBody>
                  <a:tcPr marL="68580" marR="68580" marT="0" marB="0"/>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(0.021)</a:t>
                      </a:r>
                    </a:p>
                  </a:txBody>
                  <a:tcPr marL="68580" marR="68580" marT="0" marB="0" anchor="b">
                    <a:solidFill>
                      <a:srgbClr val="FFFF00"/>
                    </a:solidFill>
                  </a:tcPr>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(0.005)</a:t>
                      </a:r>
                    </a:p>
                  </a:txBody>
                  <a:tcPr marL="68580" marR="68580" marT="0" marB="0" anchor="b">
                    <a:solidFill>
                      <a:srgbClr val="FFFF00"/>
                    </a:solidFill>
                  </a:tcPr>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(0.013)</a:t>
                      </a:r>
                    </a:p>
                  </a:txBody>
                  <a:tcPr marL="68580" marR="68580" marT="0" marB="0" anchor="b">
                    <a:solidFill>
                      <a:srgbClr val="FFFF00"/>
                    </a:solidFill>
                  </a:tcPr>
                </a:tc>
                <a:tc>
                  <a:txBody>
                    <a:bodyPr/>
                    <a:lstStyle/>
                    <a:p>
                      <a:pPr marL="0" marR="0" algn="ctr">
                        <a:lnSpc>
                          <a:spcPct val="100000"/>
                        </a:lnSpc>
                        <a:spcBef>
                          <a:spcPts val="0"/>
                        </a:spcBef>
                        <a:spcAft>
                          <a:spcPts val="0"/>
                        </a:spcAft>
                      </a:pPr>
                      <a:r>
                        <a:rPr lang="en-US" sz="1100" dirty="0">
                          <a:solidFill>
                            <a:srgbClr val="000000"/>
                          </a:solidFill>
                          <a:effectLst/>
                          <a:latin typeface="+mn-lt"/>
                          <a:ea typeface="Calibri" panose="020F0502020204030204" pitchFamily="34" charset="0"/>
                          <a:cs typeface="Times New Roman" panose="02020603050405020304" pitchFamily="18" charset="0"/>
                        </a:rPr>
                        <a:t>(0.003)</a:t>
                      </a:r>
                    </a:p>
                  </a:txBody>
                  <a:tcPr marL="68580" marR="68580" marT="0" marB="0" anchor="b">
                    <a:solidFill>
                      <a:srgbClr val="FFFF00"/>
                    </a:solidFill>
                  </a:tcPr>
                </a:tc>
                <a:extLst>
                  <a:ext uri="{0D108BD9-81ED-4DB2-BD59-A6C34878D82A}">
                    <a16:rowId xmlns:a16="http://schemas.microsoft.com/office/drawing/2014/main" val="1034465333"/>
                  </a:ext>
                </a:extLst>
              </a:tr>
            </a:tbl>
          </a:graphicData>
        </a:graphic>
      </p:graphicFrame>
    </p:spTree>
    <p:extLst>
      <p:ext uri="{BB962C8B-B14F-4D97-AF65-F5344CB8AC3E}">
        <p14:creationId xmlns:p14="http://schemas.microsoft.com/office/powerpoint/2010/main" val="40336019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8082" name="Rectangle 2"/>
          <p:cNvSpPr>
            <a:spLocks noGrp="1" noChangeArrowheads="1"/>
          </p:cNvSpPr>
          <p:nvPr>
            <p:ph type="title"/>
          </p:nvPr>
        </p:nvSpPr>
        <p:spPr>
          <a:xfrm>
            <a:off x="465615" y="12813"/>
            <a:ext cx="8212770" cy="1368312"/>
          </a:xfrm>
        </p:spPr>
        <p:txBody>
          <a:bodyPr/>
          <a:lstStyle/>
          <a:p>
            <a:pPr eaLnBrk="1" hangingPunct="1">
              <a:defRPr/>
            </a:pPr>
            <a:r>
              <a:rPr lang="en-US" sz="2800" dirty="0">
                <a:effectLst>
                  <a:outerShdw blurRad="38100" dist="38100" dir="2700000" algn="tl">
                    <a:srgbClr val="000000">
                      <a:alpha val="43137"/>
                    </a:srgbClr>
                  </a:outerShdw>
                </a:effectLst>
              </a:rPr>
              <a:t>LASSO results: non-profit social capital variables (consistent positive effects on network measures) – out of 90 NAICS codes in non-profit sector</a:t>
            </a:r>
          </a:p>
        </p:txBody>
      </p:sp>
      <p:cxnSp>
        <p:nvCxnSpPr>
          <p:cNvPr id="6148" name="Straight Connector 2"/>
          <p:cNvCxnSpPr>
            <a:cxnSpLocks noChangeShapeType="1"/>
          </p:cNvCxnSpPr>
          <p:nvPr/>
        </p:nvCxnSpPr>
        <p:spPr bwMode="auto">
          <a:xfrm>
            <a:off x="18700" y="1381125"/>
            <a:ext cx="9125300" cy="0"/>
          </a:xfrm>
          <a:prstGeom prst="line">
            <a:avLst/>
          </a:prstGeom>
          <a:noFill/>
          <a:ln w="25400" algn="ctr">
            <a:solidFill>
              <a:srgbClr val="FFFF00"/>
            </a:solidFill>
            <a:round/>
            <a:headEnd/>
            <a:tailEnd/>
          </a:ln>
          <a:extLst>
            <a:ext uri="{909E8E84-426E-40DD-AFC4-6F175D3DCCD1}">
              <a14:hiddenFill xmlns:a14="http://schemas.microsoft.com/office/drawing/2010/main">
                <a:noFill/>
              </a14:hiddenFill>
            </a:ext>
          </a:extLst>
        </p:spPr>
      </p:cxnSp>
      <p:graphicFrame>
        <p:nvGraphicFramePr>
          <p:cNvPr id="2" name="Table 1">
            <a:extLst>
              <a:ext uri="{FF2B5EF4-FFF2-40B4-BE49-F238E27FC236}">
                <a16:creationId xmlns:a16="http://schemas.microsoft.com/office/drawing/2014/main" id="{C4447C00-DE3D-49BC-92D0-968EF1946410}"/>
              </a:ext>
            </a:extLst>
          </p:cNvPr>
          <p:cNvGraphicFramePr>
            <a:graphicFrameLocks noGrp="1"/>
          </p:cNvGraphicFramePr>
          <p:nvPr>
            <p:extLst>
              <p:ext uri="{D42A27DB-BD31-4B8C-83A1-F6EECF244321}">
                <p14:modId xmlns:p14="http://schemas.microsoft.com/office/powerpoint/2010/main" val="3251586417"/>
              </p:ext>
            </p:extLst>
          </p:nvPr>
        </p:nvGraphicFramePr>
        <p:xfrm>
          <a:off x="400459" y="2212354"/>
          <a:ext cx="8343082" cy="3840480"/>
        </p:xfrm>
        <a:graphic>
          <a:graphicData uri="http://schemas.openxmlformats.org/drawingml/2006/table">
            <a:tbl>
              <a:tblPr firstRow="1" firstCol="1" bandRow="1">
                <a:tableStyleId>{5C22544A-7EE6-4342-B048-85BDC9FD1C3A}</a:tableStyleId>
              </a:tblPr>
              <a:tblGrid>
                <a:gridCol w="936886">
                  <a:extLst>
                    <a:ext uri="{9D8B030D-6E8A-4147-A177-3AD203B41FA5}">
                      <a16:colId xmlns:a16="http://schemas.microsoft.com/office/drawing/2014/main" val="71741702"/>
                    </a:ext>
                  </a:extLst>
                </a:gridCol>
                <a:gridCol w="7406196">
                  <a:extLst>
                    <a:ext uri="{9D8B030D-6E8A-4147-A177-3AD203B41FA5}">
                      <a16:colId xmlns:a16="http://schemas.microsoft.com/office/drawing/2014/main" val="107698311"/>
                    </a:ext>
                  </a:extLst>
                </a:gridCol>
              </a:tblGrid>
              <a:tr h="75343">
                <a:tc>
                  <a:txBody>
                    <a:bodyPr/>
                    <a:lstStyle/>
                    <a:p>
                      <a:pPr marL="0" marR="0">
                        <a:lnSpc>
                          <a:spcPct val="100000"/>
                        </a:lnSpc>
                        <a:spcBef>
                          <a:spcPts val="0"/>
                        </a:spcBef>
                        <a:spcAft>
                          <a:spcPts val="0"/>
                        </a:spcAft>
                      </a:pPr>
                      <a:r>
                        <a:rPr lang="en-US" sz="1400" dirty="0">
                          <a:solidFill>
                            <a:schemeClr val="tx1"/>
                          </a:solidFill>
                          <a:effectLst/>
                          <a:latin typeface="+mn-lt"/>
                          <a:ea typeface="Calibri" panose="020F0502020204030204" pitchFamily="34" charset="0"/>
                          <a:cs typeface="Times New Roman" panose="02020603050405020304" pitchFamily="18" charset="0"/>
                        </a:rPr>
                        <a:t>NAICS</a:t>
                      </a:r>
                    </a:p>
                  </a:txBody>
                  <a:tcPr marL="15714" marR="15714" marT="0" marB="0"/>
                </a:tc>
                <a:tc>
                  <a:txBody>
                    <a:bodyPr/>
                    <a:lstStyle/>
                    <a:p>
                      <a:pPr marL="0" marR="0">
                        <a:lnSpc>
                          <a:spcPct val="100000"/>
                        </a:lnSpc>
                        <a:spcBef>
                          <a:spcPts val="0"/>
                        </a:spcBef>
                        <a:spcAft>
                          <a:spcPts val="0"/>
                        </a:spcAft>
                      </a:pPr>
                      <a:r>
                        <a:rPr lang="en-US" sz="1400" dirty="0">
                          <a:solidFill>
                            <a:schemeClr val="tx1"/>
                          </a:solidFill>
                          <a:effectLst/>
                          <a:latin typeface="+mn-lt"/>
                          <a:ea typeface="Calibri" panose="020F0502020204030204" pitchFamily="34" charset="0"/>
                          <a:cs typeface="Times New Roman" panose="02020603050405020304" pitchFamily="18" charset="0"/>
                        </a:rPr>
                        <a:t>Examples</a:t>
                      </a:r>
                    </a:p>
                  </a:txBody>
                  <a:tcPr marL="15714" marR="15714" marT="0" marB="0"/>
                </a:tc>
                <a:extLst>
                  <a:ext uri="{0D108BD9-81ED-4DB2-BD59-A6C34878D82A}">
                    <a16:rowId xmlns:a16="http://schemas.microsoft.com/office/drawing/2014/main" val="1879538384"/>
                  </a:ext>
                </a:extLst>
              </a:tr>
              <a:tr h="75343">
                <a:tc>
                  <a:txBody>
                    <a:bodyPr/>
                    <a:lstStyle/>
                    <a:p>
                      <a:pPr marL="0" marR="0">
                        <a:lnSpc>
                          <a:spcPct val="100000"/>
                        </a:lnSpc>
                        <a:spcBef>
                          <a:spcPts val="0"/>
                        </a:spcBef>
                        <a:spcAft>
                          <a:spcPts val="0"/>
                        </a:spcAft>
                      </a:pPr>
                      <a:r>
                        <a:rPr lang="en-US" sz="1400" dirty="0">
                          <a:effectLst/>
                        </a:rPr>
                        <a:t>525120</a:t>
                      </a:r>
                      <a:endParaRPr lang="en-US" sz="1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15714" marR="15714" marT="0" marB="0"/>
                </a:tc>
                <a:tc>
                  <a:txBody>
                    <a:bodyPr/>
                    <a:lstStyle/>
                    <a:p>
                      <a:pPr marL="0" marR="0">
                        <a:lnSpc>
                          <a:spcPct val="100000"/>
                        </a:lnSpc>
                        <a:spcBef>
                          <a:spcPts val="0"/>
                        </a:spcBef>
                        <a:spcAft>
                          <a:spcPts val="0"/>
                        </a:spcAft>
                      </a:pPr>
                      <a:r>
                        <a:rPr lang="en-US" sz="1400" dirty="0">
                          <a:effectLst/>
                        </a:rPr>
                        <a:t>Union health and welfare funds</a:t>
                      </a:r>
                      <a:endParaRPr lang="en-US" sz="1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15714" marR="15714" marT="0" marB="0"/>
                </a:tc>
                <a:extLst>
                  <a:ext uri="{0D108BD9-81ED-4DB2-BD59-A6C34878D82A}">
                    <a16:rowId xmlns:a16="http://schemas.microsoft.com/office/drawing/2014/main" val="1163886788"/>
                  </a:ext>
                </a:extLst>
              </a:tr>
              <a:tr h="0">
                <a:tc>
                  <a:txBody>
                    <a:bodyPr/>
                    <a:lstStyle/>
                    <a:p>
                      <a:pPr marL="0" marR="0">
                        <a:lnSpc>
                          <a:spcPct val="100000"/>
                        </a:lnSpc>
                        <a:spcBef>
                          <a:spcPts val="0"/>
                        </a:spcBef>
                        <a:spcAft>
                          <a:spcPts val="0"/>
                        </a:spcAft>
                      </a:pPr>
                      <a:r>
                        <a:rPr lang="en-US" sz="1400" dirty="0">
                          <a:effectLst/>
                        </a:rPr>
                        <a:t>611110</a:t>
                      </a:r>
                      <a:endParaRPr lang="en-US" sz="1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15714" marR="15714" marT="0" marB="0"/>
                </a:tc>
                <a:tc>
                  <a:txBody>
                    <a:bodyPr/>
                    <a:lstStyle/>
                    <a:p>
                      <a:pPr marL="0" marR="0">
                        <a:lnSpc>
                          <a:spcPct val="100000"/>
                        </a:lnSpc>
                        <a:spcBef>
                          <a:spcPts val="0"/>
                        </a:spcBef>
                        <a:spcAft>
                          <a:spcPts val="0"/>
                        </a:spcAft>
                      </a:pPr>
                      <a:r>
                        <a:rPr lang="en-US" sz="1400" dirty="0">
                          <a:effectLst/>
                        </a:rPr>
                        <a:t>Elementary and secondary schools; Junior high schools</a:t>
                      </a:r>
                      <a:endParaRPr lang="en-US" sz="1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15714" marR="15714" marT="0" marB="0"/>
                </a:tc>
                <a:extLst>
                  <a:ext uri="{0D108BD9-81ED-4DB2-BD59-A6C34878D82A}">
                    <a16:rowId xmlns:a16="http://schemas.microsoft.com/office/drawing/2014/main" val="2076086499"/>
                  </a:ext>
                </a:extLst>
              </a:tr>
              <a:tr h="163143">
                <a:tc>
                  <a:txBody>
                    <a:bodyPr/>
                    <a:lstStyle/>
                    <a:p>
                      <a:pPr marL="0" marR="0">
                        <a:lnSpc>
                          <a:spcPct val="100000"/>
                        </a:lnSpc>
                        <a:spcBef>
                          <a:spcPts val="0"/>
                        </a:spcBef>
                        <a:spcAft>
                          <a:spcPts val="0"/>
                        </a:spcAft>
                      </a:pPr>
                      <a:r>
                        <a:rPr lang="en-US" sz="1400">
                          <a:effectLst/>
                        </a:rPr>
                        <a:t>621910</a:t>
                      </a:r>
                      <a:endParaRPr lang="en-US" sz="140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15714" marR="15714" marT="0" marB="0"/>
                </a:tc>
                <a:tc>
                  <a:txBody>
                    <a:bodyPr/>
                    <a:lstStyle/>
                    <a:p>
                      <a:pPr marL="0" marR="0">
                        <a:lnSpc>
                          <a:spcPct val="100000"/>
                        </a:lnSpc>
                        <a:spcBef>
                          <a:spcPts val="0"/>
                        </a:spcBef>
                        <a:spcAft>
                          <a:spcPts val="0"/>
                        </a:spcAft>
                      </a:pPr>
                      <a:r>
                        <a:rPr lang="en-US" sz="1400" dirty="0">
                          <a:effectLst/>
                        </a:rPr>
                        <a:t>Ambulance services, air or ground; Rescue services, medical</a:t>
                      </a:r>
                      <a:endParaRPr lang="en-US" sz="1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15714" marR="15714" marT="0" marB="0"/>
                </a:tc>
                <a:extLst>
                  <a:ext uri="{0D108BD9-81ED-4DB2-BD59-A6C34878D82A}">
                    <a16:rowId xmlns:a16="http://schemas.microsoft.com/office/drawing/2014/main" val="371842857"/>
                  </a:ext>
                </a:extLst>
              </a:tr>
              <a:tr h="0">
                <a:tc>
                  <a:txBody>
                    <a:bodyPr/>
                    <a:lstStyle/>
                    <a:p>
                      <a:pPr marL="0" marR="0">
                        <a:lnSpc>
                          <a:spcPct val="100000"/>
                        </a:lnSpc>
                        <a:spcBef>
                          <a:spcPts val="0"/>
                        </a:spcBef>
                        <a:spcAft>
                          <a:spcPts val="0"/>
                        </a:spcAft>
                      </a:pPr>
                      <a:r>
                        <a:rPr lang="en-US" sz="1400">
                          <a:effectLst/>
                        </a:rPr>
                        <a:t>622310</a:t>
                      </a:r>
                      <a:endParaRPr lang="en-US" sz="140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15714" marR="15714" marT="0" marB="0"/>
                </a:tc>
                <a:tc>
                  <a:txBody>
                    <a:bodyPr/>
                    <a:lstStyle/>
                    <a:p>
                      <a:pPr marL="0" marR="0">
                        <a:lnSpc>
                          <a:spcPct val="100000"/>
                        </a:lnSpc>
                        <a:spcBef>
                          <a:spcPts val="0"/>
                        </a:spcBef>
                        <a:spcAft>
                          <a:spcPts val="0"/>
                        </a:spcAft>
                      </a:pPr>
                      <a:r>
                        <a:rPr lang="en-US" sz="1400" dirty="0">
                          <a:effectLst/>
                        </a:rPr>
                        <a:t>Children’s hospitals, specialty</a:t>
                      </a:r>
                      <a:endParaRPr lang="en-US" sz="1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15714" marR="15714" marT="0" marB="0"/>
                </a:tc>
                <a:extLst>
                  <a:ext uri="{0D108BD9-81ED-4DB2-BD59-A6C34878D82A}">
                    <a16:rowId xmlns:a16="http://schemas.microsoft.com/office/drawing/2014/main" val="664253036"/>
                  </a:ext>
                </a:extLst>
              </a:tr>
              <a:tr h="0">
                <a:tc>
                  <a:txBody>
                    <a:bodyPr/>
                    <a:lstStyle/>
                    <a:p>
                      <a:pPr marL="0" marR="0">
                        <a:lnSpc>
                          <a:spcPct val="100000"/>
                        </a:lnSpc>
                        <a:spcBef>
                          <a:spcPts val="0"/>
                        </a:spcBef>
                        <a:spcAft>
                          <a:spcPts val="0"/>
                        </a:spcAft>
                      </a:pPr>
                      <a:r>
                        <a:rPr lang="en-US" sz="1400">
                          <a:effectLst/>
                        </a:rPr>
                        <a:t>711130 </a:t>
                      </a:r>
                      <a:endParaRPr lang="en-US" sz="140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15714" marR="15714" marT="0" marB="0"/>
                </a:tc>
                <a:tc>
                  <a:txBody>
                    <a:bodyPr/>
                    <a:lstStyle/>
                    <a:p>
                      <a:pPr marL="0" marR="0">
                        <a:lnSpc>
                          <a:spcPct val="100000"/>
                        </a:lnSpc>
                        <a:spcBef>
                          <a:spcPts val="0"/>
                        </a:spcBef>
                        <a:spcAft>
                          <a:spcPts val="0"/>
                        </a:spcAft>
                      </a:pPr>
                      <a:r>
                        <a:rPr lang="en-US" sz="1400" dirty="0">
                          <a:effectLst/>
                        </a:rPr>
                        <a:t>Chamber musical groups</a:t>
                      </a:r>
                      <a:endParaRPr lang="en-US" sz="1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15714" marR="15714" marT="0" marB="0"/>
                </a:tc>
                <a:extLst>
                  <a:ext uri="{0D108BD9-81ED-4DB2-BD59-A6C34878D82A}">
                    <a16:rowId xmlns:a16="http://schemas.microsoft.com/office/drawing/2014/main" val="2169839006"/>
                  </a:ext>
                </a:extLst>
              </a:tr>
              <a:tr h="38243">
                <a:tc>
                  <a:txBody>
                    <a:bodyPr/>
                    <a:lstStyle/>
                    <a:p>
                      <a:pPr marL="0" marR="0">
                        <a:lnSpc>
                          <a:spcPct val="100000"/>
                        </a:lnSpc>
                        <a:spcBef>
                          <a:spcPts val="0"/>
                        </a:spcBef>
                        <a:spcAft>
                          <a:spcPts val="0"/>
                        </a:spcAft>
                      </a:pPr>
                      <a:r>
                        <a:rPr lang="en-US" sz="1400" dirty="0">
                          <a:effectLst/>
                        </a:rPr>
                        <a:t>713910</a:t>
                      </a:r>
                      <a:endParaRPr lang="en-US" sz="1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15714" marR="15714" marT="0" marB="0"/>
                </a:tc>
                <a:tc>
                  <a:txBody>
                    <a:bodyPr/>
                    <a:lstStyle/>
                    <a:p>
                      <a:pPr marL="0" marR="0">
                        <a:lnSpc>
                          <a:spcPct val="100000"/>
                        </a:lnSpc>
                        <a:spcBef>
                          <a:spcPts val="0"/>
                        </a:spcBef>
                        <a:spcAft>
                          <a:spcPts val="0"/>
                        </a:spcAft>
                      </a:pPr>
                      <a:r>
                        <a:rPr lang="en-US" sz="1400" dirty="0">
                          <a:effectLst/>
                        </a:rPr>
                        <a:t>Country clubs; Golf courses (except miniature, pitch-n-putt)</a:t>
                      </a:r>
                      <a:endParaRPr lang="en-US" sz="1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15714" marR="15714" marT="0" marB="0"/>
                </a:tc>
                <a:extLst>
                  <a:ext uri="{0D108BD9-81ED-4DB2-BD59-A6C34878D82A}">
                    <a16:rowId xmlns:a16="http://schemas.microsoft.com/office/drawing/2014/main" val="759463161"/>
                  </a:ext>
                </a:extLst>
              </a:tr>
              <a:tr h="0">
                <a:tc>
                  <a:txBody>
                    <a:bodyPr/>
                    <a:lstStyle/>
                    <a:p>
                      <a:pPr marL="0" marR="0">
                        <a:lnSpc>
                          <a:spcPct val="100000"/>
                        </a:lnSpc>
                        <a:spcBef>
                          <a:spcPts val="0"/>
                        </a:spcBef>
                        <a:spcAft>
                          <a:spcPts val="0"/>
                        </a:spcAft>
                      </a:pPr>
                      <a:r>
                        <a:rPr lang="en-US" sz="1400">
                          <a:effectLst/>
                        </a:rPr>
                        <a:t>721214 </a:t>
                      </a:r>
                      <a:endParaRPr lang="en-US" sz="140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15714" marR="15714" marT="0" marB="0"/>
                </a:tc>
                <a:tc>
                  <a:txBody>
                    <a:bodyPr/>
                    <a:lstStyle/>
                    <a:p>
                      <a:pPr marL="0" marR="0">
                        <a:lnSpc>
                          <a:spcPct val="100000"/>
                        </a:lnSpc>
                        <a:spcBef>
                          <a:spcPts val="0"/>
                        </a:spcBef>
                        <a:spcAft>
                          <a:spcPts val="0"/>
                        </a:spcAft>
                      </a:pPr>
                      <a:r>
                        <a:rPr lang="en-US" sz="1400" dirty="0">
                          <a:effectLst/>
                        </a:rPr>
                        <a:t>Children’s camps</a:t>
                      </a:r>
                      <a:endParaRPr lang="en-US" sz="1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15714" marR="15714" marT="0" marB="0"/>
                </a:tc>
                <a:extLst>
                  <a:ext uri="{0D108BD9-81ED-4DB2-BD59-A6C34878D82A}">
                    <a16:rowId xmlns:a16="http://schemas.microsoft.com/office/drawing/2014/main" val="77973566"/>
                  </a:ext>
                </a:extLst>
              </a:tr>
              <a:tr h="0">
                <a:tc>
                  <a:txBody>
                    <a:bodyPr/>
                    <a:lstStyle/>
                    <a:p>
                      <a:pPr marL="0" marR="0">
                        <a:lnSpc>
                          <a:spcPct val="100000"/>
                        </a:lnSpc>
                        <a:spcBef>
                          <a:spcPts val="0"/>
                        </a:spcBef>
                        <a:spcAft>
                          <a:spcPts val="0"/>
                        </a:spcAft>
                      </a:pPr>
                      <a:r>
                        <a:rPr lang="en-US" sz="1400">
                          <a:effectLst/>
                        </a:rPr>
                        <a:t>813110 </a:t>
                      </a:r>
                      <a:endParaRPr lang="en-US" sz="140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15714" marR="15714" marT="0" marB="0"/>
                </a:tc>
                <a:tc>
                  <a:txBody>
                    <a:bodyPr/>
                    <a:lstStyle/>
                    <a:p>
                      <a:pPr marL="0" marR="0">
                        <a:lnSpc>
                          <a:spcPct val="100000"/>
                        </a:lnSpc>
                        <a:spcBef>
                          <a:spcPts val="0"/>
                        </a:spcBef>
                        <a:spcAft>
                          <a:spcPts val="0"/>
                        </a:spcAft>
                      </a:pPr>
                      <a:r>
                        <a:rPr lang="en-US" sz="1400" dirty="0">
                          <a:effectLst/>
                        </a:rPr>
                        <a:t>Churches; Mosques; Synagogues</a:t>
                      </a:r>
                      <a:endParaRPr lang="en-US" sz="1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15714" marR="15714" marT="0" marB="0"/>
                </a:tc>
                <a:extLst>
                  <a:ext uri="{0D108BD9-81ED-4DB2-BD59-A6C34878D82A}">
                    <a16:rowId xmlns:a16="http://schemas.microsoft.com/office/drawing/2014/main" val="3671195624"/>
                  </a:ext>
                </a:extLst>
              </a:tr>
              <a:tr h="0">
                <a:tc>
                  <a:txBody>
                    <a:bodyPr/>
                    <a:lstStyle/>
                    <a:p>
                      <a:pPr marL="0" marR="0">
                        <a:lnSpc>
                          <a:spcPct val="100000"/>
                        </a:lnSpc>
                        <a:spcBef>
                          <a:spcPts val="0"/>
                        </a:spcBef>
                        <a:spcAft>
                          <a:spcPts val="0"/>
                        </a:spcAft>
                      </a:pPr>
                      <a:r>
                        <a:rPr lang="en-US" sz="1400">
                          <a:effectLst/>
                        </a:rPr>
                        <a:t>813211 </a:t>
                      </a:r>
                      <a:endParaRPr lang="en-US" sz="140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15714" marR="15714" marT="0" marB="0"/>
                </a:tc>
                <a:tc>
                  <a:txBody>
                    <a:bodyPr/>
                    <a:lstStyle/>
                    <a:p>
                      <a:pPr marL="0" marR="0">
                        <a:lnSpc>
                          <a:spcPct val="100000"/>
                        </a:lnSpc>
                        <a:spcBef>
                          <a:spcPts val="0"/>
                        </a:spcBef>
                        <a:spcAft>
                          <a:spcPts val="0"/>
                        </a:spcAft>
                      </a:pPr>
                      <a:r>
                        <a:rPr lang="en-US" sz="1400" dirty="0">
                          <a:effectLst/>
                        </a:rPr>
                        <a:t>Charitable trusts; Community foundations</a:t>
                      </a:r>
                      <a:endParaRPr lang="en-US" sz="1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15714" marR="15714" marT="0" marB="0"/>
                </a:tc>
                <a:extLst>
                  <a:ext uri="{0D108BD9-81ED-4DB2-BD59-A6C34878D82A}">
                    <a16:rowId xmlns:a16="http://schemas.microsoft.com/office/drawing/2014/main" val="720905408"/>
                  </a:ext>
                </a:extLst>
              </a:tr>
              <a:tr h="0">
                <a:tc>
                  <a:txBody>
                    <a:bodyPr/>
                    <a:lstStyle/>
                    <a:p>
                      <a:pPr marL="0" marR="0">
                        <a:lnSpc>
                          <a:spcPct val="100000"/>
                        </a:lnSpc>
                        <a:spcBef>
                          <a:spcPts val="0"/>
                        </a:spcBef>
                        <a:spcAft>
                          <a:spcPts val="0"/>
                        </a:spcAft>
                      </a:pPr>
                      <a:r>
                        <a:rPr lang="en-US" sz="1400">
                          <a:effectLst/>
                        </a:rPr>
                        <a:t>813410</a:t>
                      </a:r>
                      <a:endParaRPr lang="en-US" sz="140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15714" marR="15714" marT="0" marB="0"/>
                </a:tc>
                <a:tc>
                  <a:txBody>
                    <a:bodyPr/>
                    <a:lstStyle/>
                    <a:p>
                      <a:pPr marL="0" marR="0">
                        <a:lnSpc>
                          <a:spcPct val="100000"/>
                        </a:lnSpc>
                        <a:spcBef>
                          <a:spcPts val="0"/>
                        </a:spcBef>
                        <a:spcAft>
                          <a:spcPts val="0"/>
                        </a:spcAft>
                      </a:pPr>
                      <a:r>
                        <a:rPr lang="en-US" sz="1400" dirty="0">
                          <a:effectLst/>
                        </a:rPr>
                        <a:t>Civic associations; Fraternal organizations; Fraternities (except residential); Parent-teachers’ associations; Scouting organizations</a:t>
                      </a:r>
                      <a:endParaRPr lang="en-US" sz="1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15714" marR="15714" marT="0" marB="0"/>
                </a:tc>
                <a:extLst>
                  <a:ext uri="{0D108BD9-81ED-4DB2-BD59-A6C34878D82A}">
                    <a16:rowId xmlns:a16="http://schemas.microsoft.com/office/drawing/2014/main" val="134733768"/>
                  </a:ext>
                </a:extLst>
              </a:tr>
              <a:tr h="0">
                <a:tc>
                  <a:txBody>
                    <a:bodyPr/>
                    <a:lstStyle/>
                    <a:p>
                      <a:pPr marL="0" marR="0">
                        <a:lnSpc>
                          <a:spcPct val="100000"/>
                        </a:lnSpc>
                        <a:spcBef>
                          <a:spcPts val="0"/>
                        </a:spcBef>
                        <a:spcAft>
                          <a:spcPts val="0"/>
                        </a:spcAft>
                      </a:pPr>
                      <a:r>
                        <a:rPr lang="en-US" sz="1400">
                          <a:effectLst/>
                        </a:rPr>
                        <a:t>813930</a:t>
                      </a:r>
                      <a:endParaRPr lang="en-US" sz="140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15714" marR="15714" marT="0" marB="0"/>
                </a:tc>
                <a:tc>
                  <a:txBody>
                    <a:bodyPr/>
                    <a:lstStyle/>
                    <a:p>
                      <a:pPr marL="0" marR="0">
                        <a:lnSpc>
                          <a:spcPct val="100000"/>
                        </a:lnSpc>
                        <a:spcBef>
                          <a:spcPts val="0"/>
                        </a:spcBef>
                        <a:spcAft>
                          <a:spcPts val="0"/>
                        </a:spcAft>
                      </a:pPr>
                      <a:r>
                        <a:rPr lang="en-US" sz="1400" dirty="0">
                          <a:effectLst/>
                        </a:rPr>
                        <a:t>Labor unions</a:t>
                      </a:r>
                      <a:endParaRPr lang="en-US" sz="1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15714" marR="15714" marT="0" marB="0"/>
                </a:tc>
                <a:extLst>
                  <a:ext uri="{0D108BD9-81ED-4DB2-BD59-A6C34878D82A}">
                    <a16:rowId xmlns:a16="http://schemas.microsoft.com/office/drawing/2014/main" val="825363517"/>
                  </a:ext>
                </a:extLst>
              </a:tr>
              <a:tr h="0">
                <a:tc>
                  <a:txBody>
                    <a:bodyPr/>
                    <a:lstStyle/>
                    <a:p>
                      <a:pPr marL="0" marR="0">
                        <a:lnSpc>
                          <a:spcPct val="100000"/>
                        </a:lnSpc>
                        <a:spcBef>
                          <a:spcPts val="0"/>
                        </a:spcBef>
                        <a:spcAft>
                          <a:spcPts val="0"/>
                        </a:spcAft>
                      </a:pPr>
                      <a:r>
                        <a:rPr lang="en-US" sz="1400">
                          <a:effectLst/>
                        </a:rPr>
                        <a:t>921110 </a:t>
                      </a:r>
                      <a:endParaRPr lang="en-US" sz="140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15714" marR="15714" marT="0" marB="0"/>
                </a:tc>
                <a:tc>
                  <a:txBody>
                    <a:bodyPr/>
                    <a:lstStyle/>
                    <a:p>
                      <a:pPr marL="0" marR="0">
                        <a:lnSpc>
                          <a:spcPct val="100000"/>
                        </a:lnSpc>
                        <a:spcBef>
                          <a:spcPts val="0"/>
                        </a:spcBef>
                        <a:spcAft>
                          <a:spcPts val="0"/>
                        </a:spcAft>
                      </a:pPr>
                      <a:r>
                        <a:rPr lang="en-US" sz="1400" dirty="0">
                          <a:effectLst/>
                        </a:rPr>
                        <a:t>Advisory commissions; City and town managers’ offices; Mayor’s offices</a:t>
                      </a:r>
                      <a:endParaRPr lang="en-US" sz="1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15714" marR="15714" marT="0" marB="0"/>
                </a:tc>
                <a:extLst>
                  <a:ext uri="{0D108BD9-81ED-4DB2-BD59-A6C34878D82A}">
                    <a16:rowId xmlns:a16="http://schemas.microsoft.com/office/drawing/2014/main" val="1734557815"/>
                  </a:ext>
                </a:extLst>
              </a:tr>
              <a:tr h="74224">
                <a:tc>
                  <a:txBody>
                    <a:bodyPr/>
                    <a:lstStyle/>
                    <a:p>
                      <a:pPr marL="0" marR="0">
                        <a:lnSpc>
                          <a:spcPct val="100000"/>
                        </a:lnSpc>
                        <a:spcBef>
                          <a:spcPts val="0"/>
                        </a:spcBef>
                        <a:spcAft>
                          <a:spcPts val="0"/>
                        </a:spcAft>
                      </a:pPr>
                      <a:r>
                        <a:rPr lang="en-US" sz="1400">
                          <a:effectLst/>
                        </a:rPr>
                        <a:t>922120 </a:t>
                      </a:r>
                      <a:endParaRPr lang="en-US" sz="140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15714" marR="15714" marT="0" marB="0"/>
                </a:tc>
                <a:tc>
                  <a:txBody>
                    <a:bodyPr/>
                    <a:lstStyle/>
                    <a:p>
                      <a:pPr marL="0" marR="0">
                        <a:lnSpc>
                          <a:spcPct val="100000"/>
                        </a:lnSpc>
                        <a:spcBef>
                          <a:spcPts val="0"/>
                        </a:spcBef>
                        <a:spcAft>
                          <a:spcPts val="0"/>
                        </a:spcAft>
                      </a:pPr>
                      <a:r>
                        <a:rPr lang="en-US" sz="1400" dirty="0">
                          <a:effectLst/>
                        </a:rPr>
                        <a:t>Housing police; Park police; Police departments</a:t>
                      </a:r>
                      <a:endParaRPr lang="en-US" sz="1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15714" marR="15714" marT="0" marB="0"/>
                </a:tc>
                <a:extLst>
                  <a:ext uri="{0D108BD9-81ED-4DB2-BD59-A6C34878D82A}">
                    <a16:rowId xmlns:a16="http://schemas.microsoft.com/office/drawing/2014/main" val="2309025853"/>
                  </a:ext>
                </a:extLst>
              </a:tr>
              <a:tr h="0">
                <a:tc>
                  <a:txBody>
                    <a:bodyPr/>
                    <a:lstStyle/>
                    <a:p>
                      <a:pPr marL="0" marR="0">
                        <a:lnSpc>
                          <a:spcPct val="100000"/>
                        </a:lnSpc>
                        <a:spcBef>
                          <a:spcPts val="0"/>
                        </a:spcBef>
                        <a:spcAft>
                          <a:spcPts val="0"/>
                        </a:spcAft>
                      </a:pPr>
                      <a:r>
                        <a:rPr lang="en-US" sz="1400" dirty="0">
                          <a:effectLst/>
                        </a:rPr>
                        <a:t>922160 </a:t>
                      </a:r>
                      <a:endParaRPr lang="en-US" sz="1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15714" marR="15714" marT="0" marB="0"/>
                </a:tc>
                <a:tc>
                  <a:txBody>
                    <a:bodyPr/>
                    <a:lstStyle/>
                    <a:p>
                      <a:pPr marL="0" marR="0">
                        <a:lnSpc>
                          <a:spcPct val="100000"/>
                        </a:lnSpc>
                        <a:spcBef>
                          <a:spcPts val="0"/>
                        </a:spcBef>
                        <a:spcAft>
                          <a:spcPts val="0"/>
                        </a:spcAft>
                      </a:pPr>
                      <a:r>
                        <a:rPr lang="en-US" sz="1400" dirty="0">
                          <a:effectLst/>
                        </a:rPr>
                        <a:t>Fire and rescue service; Firefighting, government and volunteer </a:t>
                      </a:r>
                      <a:endParaRPr lang="en-US" sz="1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15714" marR="15714" marT="0" marB="0"/>
                </a:tc>
                <a:extLst>
                  <a:ext uri="{0D108BD9-81ED-4DB2-BD59-A6C34878D82A}">
                    <a16:rowId xmlns:a16="http://schemas.microsoft.com/office/drawing/2014/main" val="2013889785"/>
                  </a:ext>
                </a:extLst>
              </a:tr>
              <a:tr h="163143">
                <a:tc gridSpan="2">
                  <a:txBody>
                    <a:bodyPr/>
                    <a:lstStyle/>
                    <a:p>
                      <a:pPr marL="0" marR="0">
                        <a:lnSpc>
                          <a:spcPct val="100000"/>
                        </a:lnSpc>
                        <a:spcBef>
                          <a:spcPts val="0"/>
                        </a:spcBef>
                        <a:spcAft>
                          <a:spcPts val="0"/>
                        </a:spcAft>
                      </a:pPr>
                      <a:r>
                        <a:rPr lang="en-US" sz="1400" dirty="0">
                          <a:effectLst/>
                        </a:rPr>
                        <a:t>Industries are included in this table if all of the estimated LASSO coefficients across different specifications were positive, and at least three (out of six) were statistically significant at the 5-percent level.</a:t>
                      </a:r>
                      <a:endParaRPr lang="en-US" sz="1400" dirty="0">
                        <a:solidFill>
                          <a:srgbClr val="00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15714" marR="15714" marT="0" marB="0"/>
                </a:tc>
                <a:tc hMerge="1">
                  <a:txBody>
                    <a:bodyPr/>
                    <a:lstStyle/>
                    <a:p>
                      <a:endParaRPr lang="en-US"/>
                    </a:p>
                  </a:txBody>
                  <a:tcPr/>
                </a:tc>
                <a:extLst>
                  <a:ext uri="{0D108BD9-81ED-4DB2-BD59-A6C34878D82A}">
                    <a16:rowId xmlns:a16="http://schemas.microsoft.com/office/drawing/2014/main" val="122407397"/>
                  </a:ext>
                </a:extLst>
              </a:tr>
            </a:tbl>
          </a:graphicData>
        </a:graphic>
      </p:graphicFrame>
    </p:spTree>
    <p:extLst>
      <p:ext uri="{BB962C8B-B14F-4D97-AF65-F5344CB8AC3E}">
        <p14:creationId xmlns:p14="http://schemas.microsoft.com/office/powerpoint/2010/main" val="33454004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9218" name="Rectangle 2"/>
          <p:cNvSpPr>
            <a:spLocks noGrp="1" noChangeArrowheads="1"/>
          </p:cNvSpPr>
          <p:nvPr>
            <p:ph type="title"/>
          </p:nvPr>
        </p:nvSpPr>
        <p:spPr>
          <a:xfrm>
            <a:off x="0" y="381000"/>
            <a:ext cx="9144000" cy="1371600"/>
          </a:xfrm>
        </p:spPr>
        <p:txBody>
          <a:bodyPr/>
          <a:lstStyle/>
          <a:p>
            <a:pPr eaLnBrk="1" hangingPunct="1">
              <a:defRPr/>
            </a:pPr>
            <a:r>
              <a:rPr lang="en-US" sz="4000" dirty="0">
                <a:effectLst>
                  <a:outerShdw blurRad="38100" dist="38100" dir="2700000" algn="tl">
                    <a:srgbClr val="000000">
                      <a:alpha val="43137"/>
                    </a:srgbClr>
                  </a:outerShdw>
                </a:effectLst>
              </a:rPr>
              <a:t>Results for non-profits (I)</a:t>
            </a:r>
          </a:p>
        </p:txBody>
      </p:sp>
      <p:sp>
        <p:nvSpPr>
          <p:cNvPr id="649219" name="Rectangle 3"/>
          <p:cNvSpPr>
            <a:spLocks noGrp="1" noChangeArrowheads="1"/>
          </p:cNvSpPr>
          <p:nvPr>
            <p:ph type="body" idx="1"/>
          </p:nvPr>
        </p:nvSpPr>
        <p:spPr>
          <a:xfrm>
            <a:off x="501098" y="2278683"/>
            <a:ext cx="8337550" cy="4859338"/>
          </a:xfrm>
        </p:spPr>
        <p:txBody>
          <a:bodyPr/>
          <a:lstStyle/>
          <a:p>
            <a:pPr eaLnBrk="1" hangingPunct="1">
              <a:lnSpc>
                <a:spcPct val="80000"/>
              </a:lnSpc>
              <a:spcBef>
                <a:spcPts val="672"/>
              </a:spcBef>
              <a:defRPr/>
            </a:pPr>
            <a:r>
              <a:rPr lang="en-US" sz="2400" dirty="0">
                <a:effectLst>
                  <a:outerShdw blurRad="38100" dist="38100" dir="2700000" algn="tl">
                    <a:srgbClr val="000000">
                      <a:alpha val="43137"/>
                    </a:srgbClr>
                  </a:outerShdw>
                </a:effectLst>
              </a:rPr>
              <a:t>Many seem like natural or even stereotypical types of estab’s that would foster social capital</a:t>
            </a:r>
          </a:p>
          <a:p>
            <a:pPr lvl="1" eaLnBrk="1" hangingPunct="1">
              <a:lnSpc>
                <a:spcPct val="80000"/>
              </a:lnSpc>
              <a:spcBef>
                <a:spcPts val="672"/>
              </a:spcBef>
              <a:defRPr/>
            </a:pPr>
            <a:r>
              <a:rPr lang="en-US" sz="2000" dirty="0">
                <a:effectLst>
                  <a:outerShdw blurRad="38100" dist="38100" dir="2700000" algn="tl">
                    <a:srgbClr val="000000">
                      <a:alpha val="43137"/>
                    </a:srgbClr>
                  </a:outerShdw>
                </a:effectLst>
              </a:rPr>
              <a:t>Hobby clubs, civic associations, Scouts, PTAs, etc. (NAICS code 813410)</a:t>
            </a:r>
          </a:p>
          <a:p>
            <a:pPr lvl="1" eaLnBrk="1" hangingPunct="1">
              <a:lnSpc>
                <a:spcPct val="80000"/>
              </a:lnSpc>
              <a:spcBef>
                <a:spcPts val="672"/>
              </a:spcBef>
              <a:defRPr/>
            </a:pPr>
            <a:r>
              <a:rPr lang="en-US" sz="2000" dirty="0">
                <a:effectLst>
                  <a:outerShdw blurRad="38100" dist="38100" dir="2700000" algn="tl">
                    <a:srgbClr val="000000">
                      <a:alpha val="43137"/>
                    </a:srgbClr>
                  </a:outerShdw>
                </a:effectLst>
              </a:rPr>
              <a:t>Churches, mosques, etc. (813110)</a:t>
            </a:r>
          </a:p>
          <a:p>
            <a:pPr lvl="1" eaLnBrk="1" hangingPunct="1">
              <a:lnSpc>
                <a:spcPct val="80000"/>
              </a:lnSpc>
              <a:spcBef>
                <a:spcPts val="672"/>
              </a:spcBef>
              <a:defRPr/>
            </a:pPr>
            <a:r>
              <a:rPr lang="en-US" sz="2000" dirty="0">
                <a:effectLst>
                  <a:outerShdw blurRad="38100" dist="38100" dir="2700000" algn="tl">
                    <a:srgbClr val="000000">
                      <a:alpha val="43137"/>
                    </a:srgbClr>
                  </a:outerShdw>
                </a:effectLst>
              </a:rPr>
              <a:t>Fire and rescue services, including volunteer fire departments (922160)</a:t>
            </a:r>
          </a:p>
          <a:p>
            <a:pPr lvl="1" eaLnBrk="1" hangingPunct="1">
              <a:lnSpc>
                <a:spcPct val="80000"/>
              </a:lnSpc>
              <a:spcBef>
                <a:spcPts val="672"/>
              </a:spcBef>
              <a:defRPr/>
            </a:pPr>
            <a:r>
              <a:rPr lang="en-US" sz="2000" dirty="0">
                <a:effectLst>
                  <a:outerShdw blurRad="38100" dist="38100" dir="2700000" algn="tl">
                    <a:srgbClr val="000000">
                      <a:alpha val="43137"/>
                    </a:srgbClr>
                  </a:outerShdw>
                </a:effectLst>
              </a:rPr>
              <a:t>Schools (611110)</a:t>
            </a:r>
          </a:p>
          <a:p>
            <a:pPr lvl="1" eaLnBrk="1" hangingPunct="1">
              <a:lnSpc>
                <a:spcPct val="80000"/>
              </a:lnSpc>
              <a:spcBef>
                <a:spcPts val="672"/>
              </a:spcBef>
              <a:defRPr/>
            </a:pPr>
            <a:r>
              <a:rPr lang="en-US" sz="2000" dirty="0">
                <a:effectLst>
                  <a:outerShdw blurRad="38100" dist="38100" dir="2700000" algn="tl">
                    <a:srgbClr val="000000">
                      <a:alpha val="43137"/>
                    </a:srgbClr>
                  </a:outerShdw>
                </a:effectLst>
              </a:rPr>
              <a:t>Country clubs and golf courses (713910)</a:t>
            </a:r>
          </a:p>
          <a:p>
            <a:pPr eaLnBrk="1" hangingPunct="1">
              <a:lnSpc>
                <a:spcPct val="80000"/>
              </a:lnSpc>
              <a:spcBef>
                <a:spcPts val="672"/>
              </a:spcBef>
              <a:defRPr/>
            </a:pPr>
            <a:r>
              <a:rPr lang="en-US" sz="2400" dirty="0">
                <a:effectLst>
                  <a:outerShdw blurRad="38100" dist="38100" dir="2700000" algn="tl">
                    <a:srgbClr val="000000">
                      <a:alpha val="43137"/>
                    </a:srgbClr>
                  </a:outerShdw>
                </a:effectLst>
              </a:rPr>
              <a:t>Likely to encourage contacts between neighbors, and perhaps also those who work in similar types of jobs (country clubs, churches, schools may be segregated by SES)</a:t>
            </a:r>
          </a:p>
          <a:p>
            <a:pPr marL="0" indent="0" eaLnBrk="1" hangingPunct="1">
              <a:lnSpc>
                <a:spcPct val="80000"/>
              </a:lnSpc>
              <a:buNone/>
              <a:defRPr/>
            </a:pPr>
            <a:r>
              <a:rPr lang="en-US" sz="2400" dirty="0">
                <a:effectLst>
                  <a:outerShdw blurRad="38100" dist="38100" dir="2700000" algn="tl">
                    <a:srgbClr val="000000">
                      <a:alpha val="43137"/>
                    </a:srgbClr>
                  </a:outerShdw>
                </a:effectLst>
              </a:rPr>
              <a:t>	</a:t>
            </a:r>
            <a:endParaRPr lang="en-US" sz="2000" dirty="0">
              <a:effectLst>
                <a:outerShdw blurRad="38100" dist="38100" dir="2700000" algn="tl">
                  <a:srgbClr val="000000">
                    <a:alpha val="43137"/>
                  </a:srgbClr>
                </a:outerShdw>
              </a:effectLst>
            </a:endParaRPr>
          </a:p>
        </p:txBody>
      </p:sp>
      <p:cxnSp>
        <p:nvCxnSpPr>
          <p:cNvPr id="124932" name="Straight Connector 3"/>
          <p:cNvCxnSpPr>
            <a:cxnSpLocks noChangeShapeType="1"/>
          </p:cNvCxnSpPr>
          <p:nvPr/>
        </p:nvCxnSpPr>
        <p:spPr bwMode="auto">
          <a:xfrm>
            <a:off x="0" y="1381125"/>
            <a:ext cx="9144000" cy="0"/>
          </a:xfrm>
          <a:prstGeom prst="line">
            <a:avLst/>
          </a:prstGeom>
          <a:noFill/>
          <a:ln w="25400" algn="ctr">
            <a:solidFill>
              <a:srgbClr val="FFFF00"/>
            </a:solidFill>
            <a:round/>
            <a:headEnd/>
            <a:tailEn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41403349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9218" name="Rectangle 2"/>
          <p:cNvSpPr>
            <a:spLocks noGrp="1" noChangeArrowheads="1"/>
          </p:cNvSpPr>
          <p:nvPr>
            <p:ph type="title"/>
          </p:nvPr>
        </p:nvSpPr>
        <p:spPr>
          <a:xfrm>
            <a:off x="0" y="381000"/>
            <a:ext cx="9144000" cy="1371600"/>
          </a:xfrm>
        </p:spPr>
        <p:txBody>
          <a:bodyPr/>
          <a:lstStyle/>
          <a:p>
            <a:pPr eaLnBrk="1" hangingPunct="1">
              <a:defRPr/>
            </a:pPr>
            <a:r>
              <a:rPr lang="en-US" sz="4000" dirty="0">
                <a:effectLst>
                  <a:outerShdw blurRad="38100" dist="38100" dir="2700000" algn="tl">
                    <a:srgbClr val="000000">
                      <a:alpha val="43137"/>
                    </a:srgbClr>
                  </a:outerShdw>
                </a:effectLst>
              </a:rPr>
              <a:t>Results for non-profits (II)</a:t>
            </a:r>
          </a:p>
        </p:txBody>
      </p:sp>
      <p:sp>
        <p:nvSpPr>
          <p:cNvPr id="649219" name="Rectangle 3"/>
          <p:cNvSpPr>
            <a:spLocks noGrp="1" noChangeArrowheads="1"/>
          </p:cNvSpPr>
          <p:nvPr>
            <p:ph type="body" idx="1"/>
          </p:nvPr>
        </p:nvSpPr>
        <p:spPr>
          <a:xfrm>
            <a:off x="461341" y="1828110"/>
            <a:ext cx="8337550" cy="4859338"/>
          </a:xfrm>
        </p:spPr>
        <p:txBody>
          <a:bodyPr/>
          <a:lstStyle/>
          <a:p>
            <a:pPr eaLnBrk="1" hangingPunct="1">
              <a:lnSpc>
                <a:spcPct val="80000"/>
              </a:lnSpc>
              <a:spcBef>
                <a:spcPts val="672"/>
              </a:spcBef>
              <a:defRPr/>
            </a:pPr>
            <a:r>
              <a:rPr lang="en-US" sz="2400" dirty="0">
                <a:effectLst>
                  <a:outerShdw blurRad="38100" dist="38100" dir="2700000" algn="tl">
                    <a:srgbClr val="000000">
                      <a:alpha val="43137"/>
                    </a:srgbClr>
                  </a:outerShdw>
                </a:effectLst>
              </a:rPr>
              <a:t>Others may foster social capital, but perhaps not via contacts among neighbors</a:t>
            </a:r>
          </a:p>
          <a:p>
            <a:pPr lvl="1" eaLnBrk="1" hangingPunct="1">
              <a:lnSpc>
                <a:spcPct val="80000"/>
              </a:lnSpc>
              <a:spcBef>
                <a:spcPts val="672"/>
              </a:spcBef>
              <a:defRPr/>
            </a:pPr>
            <a:r>
              <a:rPr lang="en-US" sz="2000" dirty="0">
                <a:effectLst/>
              </a:rPr>
              <a:t>Police departments (NAICS code 922120)</a:t>
            </a:r>
          </a:p>
          <a:p>
            <a:pPr lvl="1" eaLnBrk="1" hangingPunct="1">
              <a:lnSpc>
                <a:spcPct val="80000"/>
              </a:lnSpc>
              <a:spcBef>
                <a:spcPts val="672"/>
              </a:spcBef>
              <a:defRPr/>
            </a:pPr>
            <a:r>
              <a:rPr lang="en-US" sz="2000" dirty="0">
                <a:effectLst/>
              </a:rPr>
              <a:t>City and mayors’ office (NAICS code 921110); could reflect decentralization</a:t>
            </a:r>
          </a:p>
          <a:p>
            <a:pPr lvl="1" eaLnBrk="1" hangingPunct="1">
              <a:lnSpc>
                <a:spcPct val="80000"/>
              </a:lnSpc>
              <a:spcBef>
                <a:spcPts val="672"/>
              </a:spcBef>
              <a:defRPr/>
            </a:pPr>
            <a:r>
              <a:rPr lang="en-US" sz="2000" dirty="0">
                <a:effectLst/>
              </a:rPr>
              <a:t>Hospitals (NAICS code 622310)</a:t>
            </a:r>
          </a:p>
          <a:p>
            <a:pPr eaLnBrk="1" hangingPunct="1">
              <a:lnSpc>
                <a:spcPct val="80000"/>
              </a:lnSpc>
              <a:spcBef>
                <a:spcPts val="672"/>
              </a:spcBef>
              <a:defRPr/>
            </a:pPr>
            <a:r>
              <a:rPr lang="en-US" sz="2400" dirty="0">
                <a:effectLst/>
              </a:rPr>
              <a:t>Not really any with positive effects that don’t seem to fit one of these interpretations</a:t>
            </a:r>
          </a:p>
          <a:p>
            <a:pPr eaLnBrk="1" hangingPunct="1">
              <a:lnSpc>
                <a:spcPct val="80000"/>
              </a:lnSpc>
              <a:spcBef>
                <a:spcPts val="672"/>
              </a:spcBef>
              <a:defRPr/>
            </a:pPr>
            <a:r>
              <a:rPr lang="en-US" sz="2400" dirty="0">
                <a:effectLst/>
              </a:rPr>
              <a:t>Some negative effects (same criteria) are hard to interpret (e.g., social science research and development services (NAICS code 541720); apprenticeship training programs (NAICS code 611513); homeowners’ associations (NAICS code 813990))</a:t>
            </a:r>
          </a:p>
          <a:p>
            <a:pPr lvl="1" eaLnBrk="1" hangingPunct="1">
              <a:lnSpc>
                <a:spcPct val="80000"/>
              </a:lnSpc>
              <a:spcBef>
                <a:spcPts val="672"/>
              </a:spcBef>
              <a:defRPr/>
            </a:pPr>
            <a:r>
              <a:rPr lang="en-US" sz="2000" dirty="0">
                <a:effectLst/>
              </a:rPr>
              <a:t>But wouldn’t have expected positive effects, arguably, and estimated effects much smaller</a:t>
            </a:r>
          </a:p>
          <a:p>
            <a:pPr eaLnBrk="1" hangingPunct="1">
              <a:lnSpc>
                <a:spcPct val="80000"/>
              </a:lnSpc>
              <a:defRPr/>
            </a:pPr>
            <a:endParaRPr lang="en-US" sz="2400" dirty="0">
              <a:effectLst>
                <a:outerShdw blurRad="38100" dist="38100" dir="2700000" algn="tl">
                  <a:srgbClr val="000000">
                    <a:alpha val="43137"/>
                  </a:srgbClr>
                </a:outerShdw>
              </a:effectLst>
            </a:endParaRPr>
          </a:p>
          <a:p>
            <a:pPr eaLnBrk="1" hangingPunct="1">
              <a:lnSpc>
                <a:spcPct val="80000"/>
              </a:lnSpc>
              <a:defRPr/>
            </a:pPr>
            <a:endParaRPr lang="en-US" sz="1600" dirty="0">
              <a:effectLst>
                <a:outerShdw blurRad="38100" dist="38100" dir="2700000" algn="tl">
                  <a:srgbClr val="000000">
                    <a:alpha val="43137"/>
                  </a:srgbClr>
                </a:outerShdw>
              </a:effectLst>
            </a:endParaRPr>
          </a:p>
          <a:p>
            <a:pPr marL="0" indent="0" eaLnBrk="1" hangingPunct="1">
              <a:lnSpc>
                <a:spcPct val="80000"/>
              </a:lnSpc>
              <a:buNone/>
              <a:defRPr/>
            </a:pPr>
            <a:r>
              <a:rPr lang="en-US" sz="2400" dirty="0">
                <a:effectLst>
                  <a:outerShdw blurRad="38100" dist="38100" dir="2700000" algn="tl">
                    <a:srgbClr val="000000">
                      <a:alpha val="43137"/>
                    </a:srgbClr>
                  </a:outerShdw>
                </a:effectLst>
              </a:rPr>
              <a:t>	</a:t>
            </a:r>
            <a:endParaRPr lang="en-US" sz="2000" dirty="0">
              <a:effectLst>
                <a:outerShdw blurRad="38100" dist="38100" dir="2700000" algn="tl">
                  <a:srgbClr val="000000">
                    <a:alpha val="43137"/>
                  </a:srgbClr>
                </a:outerShdw>
              </a:effectLst>
            </a:endParaRPr>
          </a:p>
        </p:txBody>
      </p:sp>
      <p:cxnSp>
        <p:nvCxnSpPr>
          <p:cNvPr id="124932" name="Straight Connector 3"/>
          <p:cNvCxnSpPr>
            <a:cxnSpLocks noChangeShapeType="1"/>
          </p:cNvCxnSpPr>
          <p:nvPr/>
        </p:nvCxnSpPr>
        <p:spPr bwMode="auto">
          <a:xfrm>
            <a:off x="0" y="1381125"/>
            <a:ext cx="9144000" cy="0"/>
          </a:xfrm>
          <a:prstGeom prst="line">
            <a:avLst/>
          </a:prstGeom>
          <a:noFill/>
          <a:ln w="25400" algn="ctr">
            <a:solidFill>
              <a:srgbClr val="FFFF00"/>
            </a:solidFill>
            <a:round/>
            <a:headEnd/>
            <a:tailEn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41581873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9218" name="Rectangle 2"/>
          <p:cNvSpPr>
            <a:spLocks noGrp="1" noChangeArrowheads="1"/>
          </p:cNvSpPr>
          <p:nvPr>
            <p:ph type="title"/>
          </p:nvPr>
        </p:nvSpPr>
        <p:spPr>
          <a:xfrm>
            <a:off x="0" y="0"/>
            <a:ext cx="9144000" cy="1371600"/>
          </a:xfrm>
        </p:spPr>
        <p:txBody>
          <a:bodyPr/>
          <a:lstStyle/>
          <a:p>
            <a:pPr eaLnBrk="1" hangingPunct="1">
              <a:defRPr/>
            </a:pPr>
            <a:r>
              <a:rPr lang="en-US" sz="4000" dirty="0">
                <a:effectLst>
                  <a:outerShdw blurRad="38100" dist="38100" dir="2700000" algn="tl">
                    <a:srgbClr val="000000">
                      <a:alpha val="43137"/>
                    </a:srgbClr>
                  </a:outerShdw>
                </a:effectLst>
              </a:rPr>
              <a:t>Magnitudes are sizable, comparable to traditional social capital determinants</a:t>
            </a:r>
          </a:p>
        </p:txBody>
      </p:sp>
      <p:sp>
        <p:nvSpPr>
          <p:cNvPr id="649219" name="Rectangle 3"/>
          <p:cNvSpPr>
            <a:spLocks noGrp="1" noChangeArrowheads="1"/>
          </p:cNvSpPr>
          <p:nvPr>
            <p:ph type="body" idx="1"/>
          </p:nvPr>
        </p:nvSpPr>
        <p:spPr>
          <a:xfrm>
            <a:off x="481379" y="2147606"/>
            <a:ext cx="8337550" cy="3519907"/>
          </a:xfrm>
        </p:spPr>
        <p:txBody>
          <a:bodyPr/>
          <a:lstStyle/>
          <a:p>
            <a:pPr marL="342900" lvl="1" indent="-342900" eaLnBrk="1" hangingPunct="1">
              <a:lnSpc>
                <a:spcPct val="80000"/>
              </a:lnSpc>
              <a:spcBef>
                <a:spcPts val="672"/>
              </a:spcBef>
              <a:buClr>
                <a:schemeClr val="bg1">
                  <a:lumMod val="20000"/>
                  <a:lumOff val="80000"/>
                </a:schemeClr>
              </a:buClr>
              <a:defRPr/>
            </a:pPr>
            <a:endParaRPr lang="en-US" sz="2400" dirty="0">
              <a:effectLst>
                <a:outerShdw blurRad="38100" dist="38100" dir="2700000" algn="tl">
                  <a:srgbClr val="000000">
                    <a:alpha val="43137"/>
                  </a:srgbClr>
                </a:outerShdw>
              </a:effectLst>
            </a:endParaRPr>
          </a:p>
          <a:p>
            <a:pPr eaLnBrk="1" hangingPunct="1">
              <a:lnSpc>
                <a:spcPct val="80000"/>
              </a:lnSpc>
              <a:spcBef>
                <a:spcPts val="672"/>
              </a:spcBef>
              <a:defRPr/>
            </a:pPr>
            <a:r>
              <a:rPr lang="en-US" sz="2400" dirty="0">
                <a:effectLst>
                  <a:outerShdw blurRad="38100" dist="38100" dir="2700000" algn="tl">
                    <a:srgbClr val="000000">
                      <a:alpha val="43137"/>
                    </a:srgbClr>
                  </a:outerShdw>
                </a:effectLst>
              </a:rPr>
              <a:t>Examples – non-profit sector: </a:t>
            </a:r>
          </a:p>
          <a:p>
            <a:pPr lvl="1" eaLnBrk="1" hangingPunct="1">
              <a:lnSpc>
                <a:spcPct val="80000"/>
              </a:lnSpc>
              <a:spcBef>
                <a:spcPts val="672"/>
              </a:spcBef>
              <a:defRPr/>
            </a:pPr>
            <a:r>
              <a:rPr lang="en-US" sz="2000" dirty="0">
                <a:effectLst>
                  <a:outerShdw blurRad="38100" dist="38100" dir="2700000" algn="tl">
                    <a:srgbClr val="000000">
                      <a:alpha val="43137"/>
                    </a:srgbClr>
                  </a:outerShdw>
                </a:effectLst>
              </a:rPr>
              <a:t>NAICS 813410 (hobby clubs, scouts, PTAs): 1 SD increase in non-profit sector count increases </a:t>
            </a:r>
            <a:r>
              <a:rPr lang="en-US" sz="2000" i="1" dirty="0">
                <a:effectLst>
                  <a:outerShdw blurRad="38100" dist="38100" dir="2700000" algn="tl">
                    <a:srgbClr val="000000">
                      <a:alpha val="43137"/>
                    </a:srgbClr>
                  </a:outerShdw>
                </a:effectLst>
              </a:rPr>
              <a:t>NI</a:t>
            </a:r>
            <a:r>
              <a:rPr lang="en-US" sz="2000" i="1" baseline="-25000" dirty="0">
                <a:effectLst>
                  <a:outerShdw blurRad="38100" dist="38100" dir="2700000" algn="tl">
                    <a:srgbClr val="000000">
                      <a:alpha val="43137"/>
                    </a:srgbClr>
                  </a:outerShdw>
                </a:effectLst>
              </a:rPr>
              <a:t>c</a:t>
            </a:r>
            <a:r>
              <a:rPr lang="en-US" sz="2000" i="1" baseline="30000" dirty="0">
                <a:effectLst>
                  <a:outerShdw blurRad="38100" dist="38100" dir="2700000" algn="tl">
                    <a:srgbClr val="000000">
                      <a:alpha val="43137"/>
                    </a:srgbClr>
                  </a:outerShdw>
                </a:effectLst>
              </a:rPr>
              <a:t>W</a:t>
            </a:r>
            <a:r>
              <a:rPr lang="en-US" sz="2000" dirty="0">
                <a:effectLst>
                  <a:outerShdw blurRad="38100" dist="38100" dir="2700000" algn="tl">
                    <a:srgbClr val="000000">
                      <a:alpha val="43137"/>
                    </a:srgbClr>
                  </a:outerShdw>
                </a:effectLst>
              </a:rPr>
              <a:t> by 2.4%</a:t>
            </a:r>
          </a:p>
          <a:p>
            <a:pPr lvl="1" eaLnBrk="1" hangingPunct="1">
              <a:lnSpc>
                <a:spcPct val="80000"/>
              </a:lnSpc>
              <a:spcBef>
                <a:spcPts val="672"/>
              </a:spcBef>
              <a:defRPr/>
            </a:pPr>
            <a:r>
              <a:rPr lang="en-US" sz="2000" dirty="0">
                <a:effectLst>
                  <a:outerShdw blurRad="38100" dist="38100" dir="2700000" algn="tl">
                    <a:srgbClr val="000000">
                      <a:alpha val="43137"/>
                    </a:srgbClr>
                  </a:outerShdw>
                </a:effectLst>
              </a:rPr>
              <a:t>NAICS 813110 (churches, mosques, synagogues): 1 SD increase in non-profit sector count increases </a:t>
            </a:r>
            <a:r>
              <a:rPr lang="en-US" sz="2000" i="1" dirty="0">
                <a:effectLst>
                  <a:outerShdw blurRad="38100" dist="38100" dir="2700000" algn="tl">
                    <a:srgbClr val="000000">
                      <a:alpha val="43137"/>
                    </a:srgbClr>
                  </a:outerShdw>
                </a:effectLst>
              </a:rPr>
              <a:t>NI</a:t>
            </a:r>
            <a:r>
              <a:rPr lang="en-US" sz="2000" i="1" baseline="-25000" dirty="0">
                <a:effectLst>
                  <a:outerShdw blurRad="38100" dist="38100" dir="2700000" algn="tl">
                    <a:srgbClr val="000000">
                      <a:alpha val="43137"/>
                    </a:srgbClr>
                  </a:outerShdw>
                </a:effectLst>
              </a:rPr>
              <a:t>c</a:t>
            </a:r>
            <a:r>
              <a:rPr lang="en-US" sz="2000" i="1" baseline="30000" dirty="0">
                <a:effectLst>
                  <a:outerShdw blurRad="38100" dist="38100" dir="2700000" algn="tl">
                    <a:srgbClr val="000000">
                      <a:alpha val="43137"/>
                    </a:srgbClr>
                  </a:outerShdw>
                </a:effectLst>
              </a:rPr>
              <a:t>W</a:t>
            </a:r>
            <a:r>
              <a:rPr lang="en-US" sz="2000" dirty="0">
                <a:effectLst>
                  <a:outerShdw blurRad="38100" dist="38100" dir="2700000" algn="tl">
                    <a:srgbClr val="000000">
                      <a:alpha val="43137"/>
                    </a:srgbClr>
                  </a:outerShdw>
                </a:effectLst>
              </a:rPr>
              <a:t> by 6.7%</a:t>
            </a:r>
          </a:p>
          <a:p>
            <a:pPr lvl="1" eaLnBrk="1" hangingPunct="1">
              <a:lnSpc>
                <a:spcPct val="80000"/>
              </a:lnSpc>
              <a:spcBef>
                <a:spcPts val="672"/>
              </a:spcBef>
              <a:defRPr/>
            </a:pPr>
            <a:r>
              <a:rPr lang="en-US" sz="2000" dirty="0">
                <a:effectLst>
                  <a:outerShdw blurRad="38100" dist="38100" dir="2700000" algn="tl">
                    <a:srgbClr val="000000">
                      <a:alpha val="43137"/>
                    </a:srgbClr>
                  </a:outerShdw>
                </a:effectLst>
              </a:rPr>
              <a:t>NAICS 813410 (country clubs and golf courses): 1 SD change in non-profit sector count increases </a:t>
            </a:r>
            <a:r>
              <a:rPr lang="en-US" sz="2000" i="1" dirty="0">
                <a:effectLst>
                  <a:outerShdw blurRad="38100" dist="38100" dir="2700000" algn="tl">
                    <a:srgbClr val="000000">
                      <a:alpha val="43137"/>
                    </a:srgbClr>
                  </a:outerShdw>
                </a:effectLst>
              </a:rPr>
              <a:t>NI</a:t>
            </a:r>
            <a:r>
              <a:rPr lang="en-US" sz="2000" i="1" baseline="-25000" dirty="0">
                <a:effectLst>
                  <a:outerShdw blurRad="38100" dist="38100" dir="2700000" algn="tl">
                    <a:srgbClr val="000000">
                      <a:alpha val="43137"/>
                    </a:srgbClr>
                  </a:outerShdw>
                </a:effectLst>
              </a:rPr>
              <a:t>c</a:t>
            </a:r>
            <a:r>
              <a:rPr lang="en-US" sz="2000" i="1" baseline="30000" dirty="0">
                <a:effectLst>
                  <a:outerShdw blurRad="38100" dist="38100" dir="2700000" algn="tl">
                    <a:srgbClr val="000000">
                      <a:alpha val="43137"/>
                    </a:srgbClr>
                  </a:outerShdw>
                </a:effectLst>
              </a:rPr>
              <a:t>W</a:t>
            </a:r>
            <a:r>
              <a:rPr lang="en-US" sz="2000" dirty="0">
                <a:effectLst>
                  <a:outerShdw blurRad="38100" dist="38100" dir="2700000" algn="tl">
                    <a:srgbClr val="000000">
                      <a:alpha val="43137"/>
                    </a:srgbClr>
                  </a:outerShdw>
                </a:effectLst>
              </a:rPr>
              <a:t> by 2.9%</a:t>
            </a:r>
          </a:p>
          <a:p>
            <a:pPr lvl="1" eaLnBrk="1" hangingPunct="1">
              <a:lnSpc>
                <a:spcPct val="80000"/>
              </a:lnSpc>
              <a:spcBef>
                <a:spcPts val="672"/>
              </a:spcBef>
              <a:defRPr/>
            </a:pPr>
            <a:r>
              <a:rPr lang="en-US" sz="2000" dirty="0">
                <a:effectLst>
                  <a:outerShdw blurRad="38100" dist="38100" dir="2700000" algn="tl">
                    <a:srgbClr val="000000">
                      <a:alpha val="43137"/>
                    </a:srgbClr>
                  </a:outerShdw>
                </a:effectLst>
              </a:rPr>
              <a:t>Comparable or larger than for many of the “traditional” variables in the social capital literature (especially aggregating across multiple NAICS codes)</a:t>
            </a:r>
          </a:p>
          <a:p>
            <a:pPr marL="742950" lvl="2" indent="-342900" eaLnBrk="1" hangingPunct="1">
              <a:lnSpc>
                <a:spcPct val="80000"/>
              </a:lnSpc>
              <a:defRPr/>
            </a:pPr>
            <a:endParaRPr lang="en-US" sz="2000" dirty="0">
              <a:effectLst>
                <a:outerShdw blurRad="38100" dist="38100" dir="2700000" algn="tl">
                  <a:srgbClr val="000000">
                    <a:alpha val="43137"/>
                  </a:srgbClr>
                </a:outerShdw>
              </a:effectLst>
            </a:endParaRPr>
          </a:p>
        </p:txBody>
      </p:sp>
      <p:cxnSp>
        <p:nvCxnSpPr>
          <p:cNvPr id="124932" name="Straight Connector 3"/>
          <p:cNvCxnSpPr>
            <a:cxnSpLocks noChangeShapeType="1"/>
          </p:cNvCxnSpPr>
          <p:nvPr/>
        </p:nvCxnSpPr>
        <p:spPr bwMode="auto">
          <a:xfrm>
            <a:off x="0" y="1381125"/>
            <a:ext cx="9144000" cy="0"/>
          </a:xfrm>
          <a:prstGeom prst="line">
            <a:avLst/>
          </a:prstGeom>
          <a:noFill/>
          <a:ln w="25400" algn="ctr">
            <a:solidFill>
              <a:srgbClr val="FFFF00"/>
            </a:solidFill>
            <a:round/>
            <a:headEnd/>
            <a:tailEn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11411024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1394" name="Rectangle 2"/>
          <p:cNvSpPr>
            <a:spLocks noGrp="1" noChangeArrowheads="1"/>
          </p:cNvSpPr>
          <p:nvPr>
            <p:ph type="title"/>
          </p:nvPr>
        </p:nvSpPr>
        <p:spPr>
          <a:xfrm>
            <a:off x="37514" y="165100"/>
            <a:ext cx="9068972" cy="1371600"/>
          </a:xfrm>
        </p:spPr>
        <p:txBody>
          <a:bodyPr/>
          <a:lstStyle/>
          <a:p>
            <a:pPr eaLnBrk="1" hangingPunct="1">
              <a:defRPr/>
            </a:pPr>
            <a:r>
              <a:rPr lang="en-US" sz="3600" dirty="0">
                <a:effectLst>
                  <a:outerShdw blurRad="38100" dist="38100" dir="2700000" algn="tl">
                    <a:srgbClr val="000000">
                      <a:alpha val="43137"/>
                    </a:srgbClr>
                  </a:outerShdw>
                </a:effectLst>
              </a:rPr>
              <a:t>Terminology of “social capital”</a:t>
            </a:r>
          </a:p>
        </p:txBody>
      </p:sp>
      <p:sp>
        <p:nvSpPr>
          <p:cNvPr id="571395" name="Rectangle 3"/>
          <p:cNvSpPr>
            <a:spLocks noGrp="1" noChangeArrowheads="1"/>
          </p:cNvSpPr>
          <p:nvPr>
            <p:ph idx="1"/>
          </p:nvPr>
        </p:nvSpPr>
        <p:spPr>
          <a:xfrm>
            <a:off x="344902" y="2062921"/>
            <a:ext cx="8616950" cy="3688522"/>
          </a:xfrm>
        </p:spPr>
        <p:txBody>
          <a:bodyPr/>
          <a:lstStyle/>
          <a:p>
            <a:pPr eaLnBrk="1" hangingPunct="1">
              <a:lnSpc>
                <a:spcPct val="80000"/>
              </a:lnSpc>
              <a:spcBef>
                <a:spcPts val="672"/>
              </a:spcBef>
              <a:defRPr/>
            </a:pPr>
            <a:r>
              <a:rPr lang="en-US" sz="2400" dirty="0">
                <a:cs typeface="Tahoma" pitchFamily="34" charset="0"/>
              </a:rPr>
              <a:t>Structural social capital: association links and activities, whether in formal organizations or informal associations </a:t>
            </a:r>
          </a:p>
          <a:p>
            <a:pPr lvl="1" eaLnBrk="1" hangingPunct="1">
              <a:lnSpc>
                <a:spcPct val="80000"/>
              </a:lnSpc>
              <a:spcBef>
                <a:spcPts val="672"/>
              </a:spcBef>
              <a:defRPr/>
            </a:pPr>
            <a:r>
              <a:rPr lang="en-US" sz="2000" dirty="0">
                <a:cs typeface="Tahoma" pitchFamily="34" charset="0"/>
              </a:rPr>
              <a:t>Contrasts with behavioral (or cognitive) social capital: perceptions of support, reciprocity, trust, etc.</a:t>
            </a:r>
          </a:p>
          <a:p>
            <a:pPr eaLnBrk="1" hangingPunct="1">
              <a:lnSpc>
                <a:spcPct val="80000"/>
              </a:lnSpc>
              <a:spcBef>
                <a:spcPts val="672"/>
              </a:spcBef>
              <a:defRPr/>
            </a:pPr>
            <a:r>
              <a:rPr lang="en-US" sz="2400" dirty="0">
                <a:cs typeface="Tahoma" pitchFamily="34" charset="0"/>
              </a:rPr>
              <a:t>Our network measure </a:t>
            </a:r>
            <a:r>
              <a:rPr lang="en-US" sz="2400" i="1" dirty="0">
                <a:cs typeface="Tahoma" pitchFamily="34" charset="0"/>
              </a:rPr>
              <a:t>is </a:t>
            </a:r>
            <a:r>
              <a:rPr lang="en-US" sz="2400" dirty="0">
                <a:cs typeface="Tahoma" pitchFamily="34" charset="0"/>
              </a:rPr>
              <a:t>a measure of social capital – informal associational links, </a:t>
            </a:r>
            <a:r>
              <a:rPr lang="en-US" sz="2400" i="1" dirty="0">
                <a:cs typeface="Tahoma" pitchFamily="34" charset="0"/>
              </a:rPr>
              <a:t>and</a:t>
            </a:r>
            <a:r>
              <a:rPr lang="en-US" sz="2400" dirty="0">
                <a:cs typeface="Tahoma" pitchFamily="34" charset="0"/>
              </a:rPr>
              <a:t> productive</a:t>
            </a:r>
          </a:p>
          <a:p>
            <a:pPr eaLnBrk="1" hangingPunct="1">
              <a:lnSpc>
                <a:spcPct val="80000"/>
              </a:lnSpc>
              <a:spcBef>
                <a:spcPts val="672"/>
              </a:spcBef>
              <a:defRPr/>
            </a:pPr>
            <a:r>
              <a:rPr lang="en-US" sz="2400" dirty="0">
                <a:cs typeface="Tahoma" pitchFamily="34" charset="0"/>
              </a:rPr>
              <a:t>We view the measures we relate to network strength as  potential </a:t>
            </a:r>
            <a:r>
              <a:rPr lang="en-US" sz="2400" i="1" dirty="0">
                <a:cs typeface="Tahoma" pitchFamily="34" charset="0"/>
              </a:rPr>
              <a:t>determinants of </a:t>
            </a:r>
            <a:r>
              <a:rPr lang="en-US" sz="2400" dirty="0">
                <a:cs typeface="Tahoma" pitchFamily="34" charset="0"/>
              </a:rPr>
              <a:t>social capital – i.e., the productive outcomes </a:t>
            </a:r>
          </a:p>
          <a:p>
            <a:pPr lvl="1" eaLnBrk="1" hangingPunct="1">
              <a:lnSpc>
                <a:spcPct val="80000"/>
              </a:lnSpc>
              <a:spcBef>
                <a:spcPts val="672"/>
              </a:spcBef>
              <a:defRPr/>
            </a:pPr>
            <a:r>
              <a:rPr lang="en-US" sz="2000" dirty="0">
                <a:cs typeface="Tahoma" pitchFamily="34" charset="0"/>
              </a:rPr>
              <a:t>Semantic issue (?): but guards against us calling “everything” that could connect people “social capital,” without knowing whether those connections are productive</a:t>
            </a:r>
          </a:p>
          <a:p>
            <a:pPr lvl="1" eaLnBrk="1" hangingPunct="1">
              <a:lnSpc>
                <a:spcPct val="80000"/>
              </a:lnSpc>
              <a:spcBef>
                <a:spcPts val="672"/>
              </a:spcBef>
              <a:defRPr/>
            </a:pPr>
            <a:r>
              <a:rPr lang="en-US" sz="2000" dirty="0">
                <a:cs typeface="Tahoma" pitchFamily="34" charset="0"/>
              </a:rPr>
              <a:t>E.g., “ethnic homogeneity” per se isn’t social capital, but it can produce social capital </a:t>
            </a:r>
          </a:p>
          <a:p>
            <a:pPr marL="457200" lvl="1" indent="0" eaLnBrk="1" hangingPunct="1">
              <a:lnSpc>
                <a:spcPct val="80000"/>
              </a:lnSpc>
              <a:spcBef>
                <a:spcPts val="672"/>
              </a:spcBef>
              <a:buNone/>
              <a:defRPr/>
            </a:pPr>
            <a:endParaRPr lang="en-US" sz="2000" dirty="0">
              <a:cs typeface="Tahoma" pitchFamily="34" charset="0"/>
            </a:endParaRPr>
          </a:p>
          <a:p>
            <a:pPr lvl="1" eaLnBrk="1" hangingPunct="1">
              <a:lnSpc>
                <a:spcPct val="80000"/>
              </a:lnSpc>
              <a:spcBef>
                <a:spcPts val="672"/>
              </a:spcBef>
              <a:defRPr/>
            </a:pPr>
            <a:endParaRPr lang="en-US" sz="2000" dirty="0">
              <a:cs typeface="Tahoma" pitchFamily="34" charset="0"/>
            </a:endParaRPr>
          </a:p>
          <a:p>
            <a:pPr lvl="1" eaLnBrk="1" hangingPunct="1">
              <a:lnSpc>
                <a:spcPct val="80000"/>
              </a:lnSpc>
              <a:spcBef>
                <a:spcPts val="672"/>
              </a:spcBef>
              <a:defRPr/>
            </a:pPr>
            <a:endParaRPr lang="en-US" sz="2000" dirty="0">
              <a:cs typeface="Tahoma" pitchFamily="34" charset="0"/>
            </a:endParaRPr>
          </a:p>
          <a:p>
            <a:pPr marL="1828800" lvl="4" indent="0" eaLnBrk="1" hangingPunct="1">
              <a:lnSpc>
                <a:spcPct val="80000"/>
              </a:lnSpc>
              <a:buFont typeface="Wingdings" panose="05000000000000000000" pitchFamily="2" charset="2"/>
              <a:buNone/>
              <a:defRPr/>
            </a:pPr>
            <a:endParaRPr lang="en-US" sz="2400" dirty="0">
              <a:cs typeface="Tahoma" pitchFamily="34" charset="0"/>
            </a:endParaRPr>
          </a:p>
        </p:txBody>
      </p:sp>
      <p:cxnSp>
        <p:nvCxnSpPr>
          <p:cNvPr id="17412" name="Straight Connector 3"/>
          <p:cNvCxnSpPr>
            <a:cxnSpLocks noChangeShapeType="1"/>
          </p:cNvCxnSpPr>
          <p:nvPr/>
        </p:nvCxnSpPr>
        <p:spPr bwMode="auto">
          <a:xfrm>
            <a:off x="0" y="1381125"/>
            <a:ext cx="9144000" cy="0"/>
          </a:xfrm>
          <a:prstGeom prst="line">
            <a:avLst/>
          </a:prstGeom>
          <a:noFill/>
          <a:ln w="25400" algn="ctr">
            <a:solidFill>
              <a:srgbClr val="FFFF00"/>
            </a:solidFill>
            <a:round/>
            <a:headEnd/>
            <a:tailEn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423090153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9218" name="Rectangle 2"/>
          <p:cNvSpPr>
            <a:spLocks noGrp="1" noChangeArrowheads="1"/>
          </p:cNvSpPr>
          <p:nvPr>
            <p:ph type="title"/>
          </p:nvPr>
        </p:nvSpPr>
        <p:spPr>
          <a:xfrm>
            <a:off x="0" y="381000"/>
            <a:ext cx="9144000" cy="1371600"/>
          </a:xfrm>
        </p:spPr>
        <p:txBody>
          <a:bodyPr/>
          <a:lstStyle/>
          <a:p>
            <a:pPr eaLnBrk="1" hangingPunct="1">
              <a:defRPr/>
            </a:pPr>
            <a:r>
              <a:rPr lang="en-US" sz="4000" dirty="0">
                <a:effectLst>
                  <a:outerShdw blurRad="38100" dist="38100" dir="2700000" algn="tl">
                    <a:srgbClr val="000000">
                      <a:alpha val="43137"/>
                    </a:srgbClr>
                  </a:outerShdw>
                </a:effectLst>
              </a:rPr>
              <a:t>Conclusions</a:t>
            </a:r>
          </a:p>
        </p:txBody>
      </p:sp>
      <p:sp>
        <p:nvSpPr>
          <p:cNvPr id="649219" name="Rectangle 3"/>
          <p:cNvSpPr>
            <a:spLocks noGrp="1" noChangeArrowheads="1"/>
          </p:cNvSpPr>
          <p:nvPr>
            <p:ph type="body" idx="1"/>
          </p:nvPr>
        </p:nvSpPr>
        <p:spPr>
          <a:xfrm>
            <a:off x="474322" y="1823285"/>
            <a:ext cx="8337550" cy="4555426"/>
          </a:xfrm>
        </p:spPr>
        <p:txBody>
          <a:bodyPr/>
          <a:lstStyle/>
          <a:p>
            <a:pPr eaLnBrk="1" hangingPunct="1">
              <a:lnSpc>
                <a:spcPct val="80000"/>
              </a:lnSpc>
              <a:spcBef>
                <a:spcPts val="672"/>
              </a:spcBef>
              <a:defRPr/>
            </a:pPr>
            <a:r>
              <a:rPr lang="en-US" sz="2000" dirty="0">
                <a:effectLst>
                  <a:outerShdw blurRad="38100" dist="38100" dir="2700000" algn="tl">
                    <a:srgbClr val="000000">
                      <a:alpha val="43137"/>
                    </a:srgbClr>
                  </a:outerShdw>
                </a:effectLst>
              </a:rPr>
              <a:t>We find surprisingly (?) consistent evidence that social capital measures are positively associated with measures of the strength of labor market networks at the Census tract level</a:t>
            </a:r>
          </a:p>
          <a:p>
            <a:pPr eaLnBrk="1" hangingPunct="1">
              <a:lnSpc>
                <a:spcPct val="80000"/>
              </a:lnSpc>
              <a:spcBef>
                <a:spcPts val="672"/>
              </a:spcBef>
              <a:defRPr/>
            </a:pPr>
            <a:r>
              <a:rPr lang="en-US" sz="2000" dirty="0">
                <a:effectLst>
                  <a:outerShdw blurRad="38100" dist="38100" dir="2700000" algn="tl">
                    <a:srgbClr val="000000">
                      <a:alpha val="43137"/>
                    </a:srgbClr>
                  </a:outerShdw>
                </a:effectLst>
              </a:rPr>
              <a:t>True for variables tied to past work/writing on social capital</a:t>
            </a:r>
          </a:p>
          <a:p>
            <a:pPr lvl="1" eaLnBrk="1" hangingPunct="1">
              <a:lnSpc>
                <a:spcPct val="80000"/>
              </a:lnSpc>
              <a:spcBef>
                <a:spcPts val="672"/>
              </a:spcBef>
              <a:defRPr/>
            </a:pPr>
            <a:r>
              <a:rPr lang="en-US" sz="1800" dirty="0">
                <a:effectLst>
                  <a:outerShdw blurRad="38100" dist="38100" dir="2700000" algn="tl">
                    <a:srgbClr val="000000">
                      <a:alpha val="43137"/>
                    </a:srgbClr>
                  </a:outerShdw>
                </a:effectLst>
              </a:rPr>
              <a:t>Smaller, more decentralized, less poor schools</a:t>
            </a:r>
          </a:p>
          <a:p>
            <a:pPr lvl="1" eaLnBrk="1" hangingPunct="1">
              <a:lnSpc>
                <a:spcPct val="80000"/>
              </a:lnSpc>
              <a:spcBef>
                <a:spcPts val="672"/>
              </a:spcBef>
              <a:defRPr/>
            </a:pPr>
            <a:r>
              <a:rPr lang="en-US" sz="1800" dirty="0">
                <a:effectLst>
                  <a:outerShdw blurRad="38100" dist="38100" dir="2700000" algn="tl">
                    <a:srgbClr val="000000">
                      <a:alpha val="43137"/>
                    </a:srgbClr>
                  </a:outerShdw>
                </a:effectLst>
              </a:rPr>
              <a:t>Higher Republican votes share </a:t>
            </a:r>
          </a:p>
          <a:p>
            <a:pPr eaLnBrk="1" hangingPunct="1">
              <a:lnSpc>
                <a:spcPct val="80000"/>
              </a:lnSpc>
              <a:spcBef>
                <a:spcPts val="672"/>
              </a:spcBef>
              <a:defRPr/>
            </a:pPr>
            <a:r>
              <a:rPr lang="en-US" sz="2000" dirty="0">
                <a:effectLst>
                  <a:outerShdw blurRad="38100" dist="38100" dir="2700000" algn="tl">
                    <a:srgbClr val="000000">
                      <a:alpha val="43137"/>
                    </a:srgbClr>
                  </a:outerShdw>
                </a:effectLst>
              </a:rPr>
              <a:t>True for our new measures of non-profit-sector </a:t>
            </a:r>
            <a:r>
              <a:rPr lang="en-US" sz="2000" dirty="0" err="1">
                <a:effectLst>
                  <a:outerShdw blurRad="38100" dist="38100" dir="2700000" algn="tl">
                    <a:srgbClr val="000000">
                      <a:alpha val="43137"/>
                    </a:srgbClr>
                  </a:outerShdw>
                </a:effectLst>
              </a:rPr>
              <a:t>estab’s</a:t>
            </a:r>
            <a:r>
              <a:rPr lang="en-US" sz="2000" dirty="0">
                <a:effectLst>
                  <a:outerShdw blurRad="38100" dist="38100" dir="2700000" algn="tl">
                    <a:srgbClr val="000000">
                      <a:alpha val="43137"/>
                    </a:srgbClr>
                  </a:outerShdw>
                </a:effectLst>
              </a:rPr>
              <a:t>, which we view as measuring density of institutions that facilitate social capital, such as </a:t>
            </a:r>
          </a:p>
          <a:p>
            <a:pPr lvl="1" eaLnBrk="1" hangingPunct="1">
              <a:lnSpc>
                <a:spcPct val="80000"/>
              </a:lnSpc>
              <a:spcBef>
                <a:spcPts val="672"/>
              </a:spcBef>
              <a:defRPr/>
            </a:pPr>
            <a:r>
              <a:rPr lang="en-US" sz="1800" dirty="0">
                <a:effectLst>
                  <a:outerShdw blurRad="38100" dist="38100" dir="2700000" algn="tl">
                    <a:srgbClr val="000000">
                      <a:alpha val="43137"/>
                    </a:srgbClr>
                  </a:outerShdw>
                </a:effectLst>
              </a:rPr>
              <a:t>Churches and religious institutions</a:t>
            </a:r>
          </a:p>
          <a:p>
            <a:pPr lvl="1" eaLnBrk="1" hangingPunct="1">
              <a:lnSpc>
                <a:spcPct val="80000"/>
              </a:lnSpc>
              <a:spcBef>
                <a:spcPts val="672"/>
              </a:spcBef>
              <a:defRPr/>
            </a:pPr>
            <a:r>
              <a:rPr lang="en-US" sz="1800" dirty="0">
                <a:effectLst>
                  <a:outerShdw blurRad="38100" dist="38100" dir="2700000" algn="tl">
                    <a:srgbClr val="000000">
                      <a:alpha val="43137"/>
                    </a:srgbClr>
                  </a:outerShdw>
                </a:effectLst>
              </a:rPr>
              <a:t>Schools</a:t>
            </a:r>
          </a:p>
          <a:p>
            <a:pPr lvl="1" eaLnBrk="1" hangingPunct="1">
              <a:lnSpc>
                <a:spcPct val="80000"/>
              </a:lnSpc>
              <a:spcBef>
                <a:spcPts val="672"/>
              </a:spcBef>
              <a:defRPr/>
            </a:pPr>
            <a:r>
              <a:rPr lang="en-US" sz="1800" dirty="0">
                <a:effectLst>
                  <a:outerShdw blurRad="38100" dist="38100" dir="2700000" algn="tl">
                    <a:srgbClr val="000000">
                      <a:alpha val="43137"/>
                    </a:srgbClr>
                  </a:outerShdw>
                </a:effectLst>
              </a:rPr>
              <a:t>Police departments</a:t>
            </a:r>
          </a:p>
          <a:p>
            <a:pPr lvl="1" eaLnBrk="1" hangingPunct="1">
              <a:lnSpc>
                <a:spcPct val="80000"/>
              </a:lnSpc>
              <a:spcBef>
                <a:spcPts val="672"/>
              </a:spcBef>
              <a:defRPr/>
            </a:pPr>
            <a:r>
              <a:rPr lang="en-US" sz="1800" dirty="0">
                <a:effectLst>
                  <a:outerShdw blurRad="38100" dist="38100" dir="2700000" algn="tl">
                    <a:srgbClr val="000000">
                      <a:alpha val="43137"/>
                    </a:srgbClr>
                  </a:outerShdw>
                </a:effectLst>
              </a:rPr>
              <a:t>Country clubs</a:t>
            </a:r>
          </a:p>
          <a:p>
            <a:pPr lvl="1" eaLnBrk="1" hangingPunct="1">
              <a:lnSpc>
                <a:spcPct val="80000"/>
              </a:lnSpc>
              <a:spcBef>
                <a:spcPts val="672"/>
              </a:spcBef>
              <a:defRPr/>
            </a:pPr>
            <a:r>
              <a:rPr lang="en-US" sz="1800" dirty="0">
                <a:effectLst>
                  <a:outerShdw blurRad="38100" dist="38100" dir="2700000" algn="tl">
                    <a:srgbClr val="000000">
                      <a:alpha val="43137"/>
                    </a:srgbClr>
                  </a:outerShdw>
                </a:effectLst>
              </a:rPr>
              <a:t>Labor unions</a:t>
            </a:r>
          </a:p>
          <a:p>
            <a:pPr lvl="1" eaLnBrk="1" hangingPunct="1">
              <a:lnSpc>
                <a:spcPct val="80000"/>
              </a:lnSpc>
              <a:spcBef>
                <a:spcPts val="672"/>
              </a:spcBef>
              <a:defRPr/>
            </a:pPr>
            <a:r>
              <a:rPr lang="en-US" sz="1800" dirty="0">
                <a:effectLst>
                  <a:outerShdw blurRad="38100" dist="38100" dir="2700000" algn="tl">
                    <a:srgbClr val="000000">
                      <a:alpha val="43137"/>
                    </a:srgbClr>
                  </a:outerShdw>
                </a:effectLst>
              </a:rPr>
              <a:t>For many, evidence consistent with non-profits that facilitate social capital in the form of labor market network connections among neighbors</a:t>
            </a:r>
            <a:r>
              <a:rPr lang="en-US" sz="1600" dirty="0">
                <a:effectLst>
                  <a:outerShdw blurRad="38100" dist="38100" dir="2700000" algn="tl">
                    <a:srgbClr val="000000">
                      <a:alpha val="43137"/>
                    </a:srgbClr>
                  </a:outerShdw>
                </a:effectLst>
              </a:rPr>
              <a:t> </a:t>
            </a:r>
            <a:endParaRPr lang="en-US" sz="1800" dirty="0">
              <a:effectLst>
                <a:outerShdw blurRad="38100" dist="38100" dir="2700000" algn="tl">
                  <a:srgbClr val="000000">
                    <a:alpha val="43137"/>
                  </a:srgbClr>
                </a:outerShdw>
              </a:effectLst>
            </a:endParaRPr>
          </a:p>
          <a:p>
            <a:pPr marL="0" indent="0" eaLnBrk="1" hangingPunct="1">
              <a:lnSpc>
                <a:spcPct val="80000"/>
              </a:lnSpc>
              <a:buNone/>
              <a:defRPr/>
            </a:pPr>
            <a:r>
              <a:rPr lang="en-US" sz="2400" dirty="0">
                <a:effectLst>
                  <a:outerShdw blurRad="38100" dist="38100" dir="2700000" algn="tl">
                    <a:srgbClr val="000000">
                      <a:alpha val="43137"/>
                    </a:srgbClr>
                  </a:outerShdw>
                </a:effectLst>
              </a:rPr>
              <a:t>	</a:t>
            </a:r>
            <a:endParaRPr lang="en-US" sz="2000" dirty="0">
              <a:effectLst>
                <a:outerShdw blurRad="38100" dist="38100" dir="2700000" algn="tl">
                  <a:srgbClr val="000000">
                    <a:alpha val="43137"/>
                  </a:srgbClr>
                </a:outerShdw>
              </a:effectLst>
            </a:endParaRPr>
          </a:p>
        </p:txBody>
      </p:sp>
      <p:cxnSp>
        <p:nvCxnSpPr>
          <p:cNvPr id="124932" name="Straight Connector 3"/>
          <p:cNvCxnSpPr>
            <a:cxnSpLocks noChangeShapeType="1"/>
          </p:cNvCxnSpPr>
          <p:nvPr/>
        </p:nvCxnSpPr>
        <p:spPr bwMode="auto">
          <a:xfrm>
            <a:off x="0" y="1381125"/>
            <a:ext cx="9144000" cy="0"/>
          </a:xfrm>
          <a:prstGeom prst="line">
            <a:avLst/>
          </a:prstGeom>
          <a:noFill/>
          <a:ln w="25400" algn="ctr">
            <a:solidFill>
              <a:srgbClr val="FFFF00"/>
            </a:solidFill>
            <a:round/>
            <a:headEnd/>
            <a:tailEnd/>
          </a:ln>
          <a:extLst>
            <a:ext uri="{909E8E84-426E-40DD-AFC4-6F175D3DCCD1}">
              <a14:hiddenFill xmlns:a14="http://schemas.microsoft.com/office/drawing/2010/main">
                <a:noFill/>
              </a14:hiddenFill>
            </a:ext>
          </a:extLst>
        </p:spPr>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8082" name="Rectangle 2"/>
          <p:cNvSpPr>
            <a:spLocks noGrp="1" noChangeArrowheads="1"/>
          </p:cNvSpPr>
          <p:nvPr>
            <p:ph type="title"/>
          </p:nvPr>
        </p:nvSpPr>
        <p:spPr>
          <a:xfrm>
            <a:off x="457200" y="161925"/>
            <a:ext cx="8229600" cy="1371600"/>
          </a:xfrm>
        </p:spPr>
        <p:txBody>
          <a:bodyPr/>
          <a:lstStyle/>
          <a:p>
            <a:pPr eaLnBrk="1" hangingPunct="1">
              <a:defRPr/>
            </a:pPr>
            <a:r>
              <a:rPr lang="en-US" sz="3600" dirty="0">
                <a:effectLst>
                  <a:outerShdw blurRad="38100" dist="38100" dir="2700000" algn="tl">
                    <a:srgbClr val="000000">
                      <a:alpha val="43137"/>
                    </a:srgbClr>
                  </a:outerShdw>
                </a:effectLst>
              </a:rPr>
              <a:t>Research question</a:t>
            </a:r>
          </a:p>
        </p:txBody>
      </p:sp>
      <p:sp>
        <p:nvSpPr>
          <p:cNvPr id="558083" name="Rectangle 3"/>
          <p:cNvSpPr>
            <a:spLocks noGrp="1" noChangeArrowheads="1"/>
          </p:cNvSpPr>
          <p:nvPr>
            <p:ph type="body" idx="1"/>
          </p:nvPr>
        </p:nvSpPr>
        <p:spPr>
          <a:xfrm>
            <a:off x="629203" y="1829628"/>
            <a:ext cx="7977188" cy="4784725"/>
          </a:xfrm>
        </p:spPr>
        <p:txBody>
          <a:bodyPr anchor="ctr"/>
          <a:lstStyle/>
          <a:p>
            <a:pPr eaLnBrk="1" hangingPunct="1">
              <a:lnSpc>
                <a:spcPct val="80000"/>
              </a:lnSpc>
              <a:defRPr/>
            </a:pPr>
            <a:r>
              <a:rPr lang="en-US" sz="2800" dirty="0">
                <a:effectLst>
                  <a:outerShdw blurRad="38100" dist="38100" dir="2700000" algn="tl">
                    <a:srgbClr val="000000">
                      <a:alpha val="43137"/>
                    </a:srgbClr>
                  </a:outerShdw>
                </a:effectLst>
              </a:rPr>
              <a:t>Our question: Are hypothesized determinants of social capital associated with stronger labor market networks?</a:t>
            </a:r>
          </a:p>
          <a:p>
            <a:pPr lvl="1" eaLnBrk="1" hangingPunct="1">
              <a:lnSpc>
                <a:spcPct val="80000"/>
              </a:lnSpc>
              <a:defRPr/>
            </a:pPr>
            <a:r>
              <a:rPr lang="en-US" sz="2400" dirty="0">
                <a:effectLst>
                  <a:outerShdw blurRad="38100" dist="38100" dir="2700000" algn="tl">
                    <a:srgbClr val="000000">
                      <a:alpha val="43137"/>
                    </a:srgbClr>
                  </a:outerShdw>
                </a:effectLst>
              </a:rPr>
              <a:t>Measure of labor market networks developed and “validated” in our past work, which we interpret as social capital</a:t>
            </a:r>
          </a:p>
          <a:p>
            <a:pPr lvl="1" eaLnBrk="1" hangingPunct="1">
              <a:lnSpc>
                <a:spcPct val="80000"/>
              </a:lnSpc>
              <a:defRPr/>
            </a:pPr>
            <a:r>
              <a:rPr lang="en-US" sz="2400" dirty="0">
                <a:effectLst>
                  <a:outerShdw blurRad="38100" dist="38100" dir="2700000" algn="tl">
                    <a:srgbClr val="000000">
                      <a:alpha val="43137"/>
                    </a:srgbClr>
                  </a:outerShdw>
                </a:effectLst>
              </a:rPr>
              <a:t>Past/new measures of determinants of social capital with rich data from many sources</a:t>
            </a:r>
          </a:p>
          <a:p>
            <a:pPr lvl="1" eaLnBrk="1" hangingPunct="1">
              <a:lnSpc>
                <a:spcPct val="80000"/>
              </a:lnSpc>
              <a:defRPr/>
            </a:pPr>
            <a:r>
              <a:rPr lang="en-US" sz="2400" dirty="0">
                <a:effectLst>
                  <a:outerShdw blurRad="38100" dist="38100" dir="2700000" algn="tl">
                    <a:srgbClr val="000000">
                      <a:alpha val="43137"/>
                    </a:srgbClr>
                  </a:outerShdw>
                </a:effectLst>
              </a:rPr>
              <a:t>Machine learning to examine whether/which neighborhood social capital determinants are associated with stronger labor market networks</a:t>
            </a:r>
          </a:p>
          <a:p>
            <a:pPr lvl="1" eaLnBrk="1" hangingPunct="1">
              <a:lnSpc>
                <a:spcPct val="80000"/>
              </a:lnSpc>
              <a:defRPr/>
            </a:pPr>
            <a:endParaRPr lang="en-US" sz="2400" dirty="0">
              <a:effectLst>
                <a:outerShdw blurRad="38100" dist="38100" dir="2700000" algn="tl">
                  <a:srgbClr val="000000">
                    <a:alpha val="43137"/>
                  </a:srgbClr>
                </a:outerShdw>
              </a:effectLst>
            </a:endParaRPr>
          </a:p>
        </p:txBody>
      </p:sp>
      <p:cxnSp>
        <p:nvCxnSpPr>
          <p:cNvPr id="6148" name="Straight Connector 2"/>
          <p:cNvCxnSpPr>
            <a:cxnSpLocks noChangeShapeType="1"/>
          </p:cNvCxnSpPr>
          <p:nvPr/>
        </p:nvCxnSpPr>
        <p:spPr bwMode="auto">
          <a:xfrm>
            <a:off x="0" y="1381125"/>
            <a:ext cx="9144000" cy="0"/>
          </a:xfrm>
          <a:prstGeom prst="line">
            <a:avLst/>
          </a:prstGeom>
          <a:noFill/>
          <a:ln w="25400" algn="ctr">
            <a:solidFill>
              <a:srgbClr val="FFFF00"/>
            </a:solidFill>
            <a:round/>
            <a:headEnd/>
            <a:tailEn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2920790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8082" name="Rectangle 2"/>
          <p:cNvSpPr>
            <a:spLocks noGrp="1" noChangeArrowheads="1"/>
          </p:cNvSpPr>
          <p:nvPr>
            <p:ph type="title"/>
          </p:nvPr>
        </p:nvSpPr>
        <p:spPr>
          <a:xfrm>
            <a:off x="457200" y="161925"/>
            <a:ext cx="8229600" cy="1371600"/>
          </a:xfrm>
        </p:spPr>
        <p:txBody>
          <a:bodyPr/>
          <a:lstStyle/>
          <a:p>
            <a:pPr eaLnBrk="1" hangingPunct="1">
              <a:defRPr/>
            </a:pPr>
            <a:r>
              <a:rPr lang="en-US" sz="3600" dirty="0">
                <a:effectLst>
                  <a:outerShdw blurRad="38100" dist="38100" dir="2700000" algn="tl">
                    <a:srgbClr val="000000">
                      <a:alpha val="43137"/>
                    </a:srgbClr>
                  </a:outerShdw>
                </a:effectLst>
              </a:rPr>
              <a:t>Methods/analysis</a:t>
            </a:r>
          </a:p>
        </p:txBody>
      </p:sp>
      <p:sp>
        <p:nvSpPr>
          <p:cNvPr id="558083" name="Rectangle 3"/>
          <p:cNvSpPr>
            <a:spLocks noGrp="1" noChangeArrowheads="1"/>
          </p:cNvSpPr>
          <p:nvPr>
            <p:ph type="body" idx="1"/>
          </p:nvPr>
        </p:nvSpPr>
        <p:spPr>
          <a:xfrm>
            <a:off x="583406" y="2032828"/>
            <a:ext cx="7977188" cy="4473989"/>
          </a:xfrm>
        </p:spPr>
        <p:txBody>
          <a:bodyPr/>
          <a:lstStyle/>
          <a:p>
            <a:pPr eaLnBrk="1" hangingPunct="1">
              <a:lnSpc>
                <a:spcPct val="80000"/>
              </a:lnSpc>
              <a:spcBef>
                <a:spcPts val="672"/>
              </a:spcBef>
              <a:defRPr/>
            </a:pPr>
            <a:r>
              <a:rPr lang="en-US" sz="2400" dirty="0">
                <a:effectLst>
                  <a:outerShdw blurRad="38100" dist="38100" dir="2700000" algn="tl">
                    <a:srgbClr val="000000">
                      <a:alpha val="43137"/>
                    </a:srgbClr>
                  </a:outerShdw>
                </a:effectLst>
              </a:rPr>
              <a:t>Analysis is cross-sectional, between network measures and social capital determinants</a:t>
            </a:r>
          </a:p>
          <a:p>
            <a:pPr lvl="1" eaLnBrk="1" hangingPunct="1">
              <a:lnSpc>
                <a:spcPct val="80000"/>
              </a:lnSpc>
              <a:spcBef>
                <a:spcPts val="672"/>
              </a:spcBef>
              <a:defRPr/>
            </a:pPr>
            <a:r>
              <a:rPr lang="en-US" sz="2000" dirty="0">
                <a:effectLst>
                  <a:outerShdw blurRad="38100" dist="38100" dir="2700000" algn="tl">
                    <a:srgbClr val="000000">
                      <a:alpha val="43137"/>
                    </a:srgbClr>
                  </a:outerShdw>
                </a:effectLst>
              </a:rPr>
              <a:t>Not so concerned about reverse causation, but about omitted variables that drive both</a:t>
            </a:r>
          </a:p>
          <a:p>
            <a:pPr lvl="2" eaLnBrk="1" hangingPunct="1">
              <a:lnSpc>
                <a:spcPct val="80000"/>
              </a:lnSpc>
              <a:spcBef>
                <a:spcPts val="672"/>
              </a:spcBef>
              <a:defRPr/>
            </a:pPr>
            <a:r>
              <a:rPr lang="en-US" sz="1800" dirty="0">
                <a:effectLst>
                  <a:outerShdw blurRad="38100" dist="38100" dir="2700000" algn="tl">
                    <a:srgbClr val="000000">
                      <a:alpha val="43137"/>
                    </a:srgbClr>
                  </a:outerShdw>
                </a:effectLst>
              </a:rPr>
              <a:t>We have comprehensive data and controls, but that doesn’t rule out other common influences on both</a:t>
            </a:r>
          </a:p>
          <a:p>
            <a:pPr eaLnBrk="1" hangingPunct="1">
              <a:lnSpc>
                <a:spcPct val="80000"/>
              </a:lnSpc>
              <a:spcBef>
                <a:spcPts val="672"/>
              </a:spcBef>
              <a:defRPr/>
            </a:pPr>
            <a:r>
              <a:rPr lang="en-US" sz="2400" dirty="0">
                <a:effectLst>
                  <a:outerShdw blurRad="38100" dist="38100" dir="2700000" algn="tl">
                    <a:srgbClr val="000000">
                      <a:alpha val="43137"/>
                    </a:srgbClr>
                  </a:outerShdw>
                </a:effectLst>
              </a:rPr>
              <a:t>Why machine learning?</a:t>
            </a:r>
          </a:p>
          <a:p>
            <a:pPr lvl="1" eaLnBrk="1" hangingPunct="1">
              <a:lnSpc>
                <a:spcPct val="80000"/>
              </a:lnSpc>
              <a:spcBef>
                <a:spcPts val="672"/>
              </a:spcBef>
              <a:defRPr/>
            </a:pPr>
            <a:r>
              <a:rPr lang="en-US" sz="2000" dirty="0">
                <a:effectLst>
                  <a:outerShdw blurRad="38100" dist="38100" dir="2700000" algn="tl">
                    <a:srgbClr val="000000">
                      <a:alpha val="43137"/>
                    </a:srgbClr>
                  </a:outerShdw>
                </a:effectLst>
              </a:rPr>
              <a:t>Multiplicity of potential social capital measures that could help explain network variation</a:t>
            </a:r>
          </a:p>
          <a:p>
            <a:pPr lvl="1" eaLnBrk="1" hangingPunct="1">
              <a:lnSpc>
                <a:spcPct val="80000"/>
              </a:lnSpc>
              <a:spcBef>
                <a:spcPts val="672"/>
              </a:spcBef>
              <a:defRPr/>
            </a:pPr>
            <a:r>
              <a:rPr lang="en-US" sz="2000" dirty="0">
                <a:effectLst>
                  <a:outerShdw blurRad="38100" dist="38100" dir="2700000" algn="tl">
                    <a:srgbClr val="000000">
                      <a:alpha val="43137"/>
                    </a:srgbClr>
                  </a:outerShdw>
                </a:effectLst>
              </a:rPr>
              <a:t>Wanted to avoid: </a:t>
            </a:r>
          </a:p>
          <a:p>
            <a:pPr lvl="2" eaLnBrk="1" hangingPunct="1">
              <a:lnSpc>
                <a:spcPct val="80000"/>
              </a:lnSpc>
              <a:spcBef>
                <a:spcPts val="672"/>
              </a:spcBef>
              <a:defRPr/>
            </a:pPr>
            <a:r>
              <a:rPr lang="en-US" sz="1800" dirty="0">
                <a:effectLst>
                  <a:outerShdw blurRad="38100" dist="38100" dir="2700000" algn="tl">
                    <a:srgbClr val="000000">
                      <a:alpha val="43137"/>
                    </a:srgbClr>
                  </a:outerShdw>
                </a:effectLst>
              </a:rPr>
              <a:t>Ex ante selection (unclear anyway) </a:t>
            </a:r>
          </a:p>
          <a:p>
            <a:pPr lvl="2" eaLnBrk="1" hangingPunct="1">
              <a:lnSpc>
                <a:spcPct val="80000"/>
              </a:lnSpc>
              <a:spcBef>
                <a:spcPts val="672"/>
              </a:spcBef>
              <a:defRPr/>
            </a:pPr>
            <a:r>
              <a:rPr lang="en-US" sz="1800" dirty="0">
                <a:effectLst>
                  <a:outerShdw blurRad="38100" dist="38100" dir="2700000" algn="tl">
                    <a:srgbClr val="000000">
                      <a:alpha val="43137"/>
                    </a:srgbClr>
                  </a:outerShdw>
                </a:effectLst>
              </a:rPr>
              <a:t>Searching for significant predictors easiest to rationalize ex post as social capital measures</a:t>
            </a:r>
            <a:endParaRPr lang="en-US" sz="2400" dirty="0">
              <a:effectLst>
                <a:outerShdw blurRad="38100" dist="38100" dir="2700000" algn="tl">
                  <a:srgbClr val="000000">
                    <a:alpha val="43137"/>
                  </a:srgbClr>
                </a:outerShdw>
              </a:effectLst>
            </a:endParaRPr>
          </a:p>
        </p:txBody>
      </p:sp>
      <p:cxnSp>
        <p:nvCxnSpPr>
          <p:cNvPr id="6148" name="Straight Connector 2"/>
          <p:cNvCxnSpPr>
            <a:cxnSpLocks noChangeShapeType="1"/>
          </p:cNvCxnSpPr>
          <p:nvPr/>
        </p:nvCxnSpPr>
        <p:spPr bwMode="auto">
          <a:xfrm>
            <a:off x="0" y="1381125"/>
            <a:ext cx="9144000" cy="0"/>
          </a:xfrm>
          <a:prstGeom prst="line">
            <a:avLst/>
          </a:prstGeom>
          <a:noFill/>
          <a:ln w="25400" algn="ctr">
            <a:solidFill>
              <a:srgbClr val="FFFF00"/>
            </a:solidFill>
            <a:round/>
            <a:headEnd/>
            <a:tailEn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40527635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1634" name="Rectangle 2"/>
          <p:cNvSpPr>
            <a:spLocks noGrp="1" noChangeArrowheads="1"/>
          </p:cNvSpPr>
          <p:nvPr>
            <p:ph type="title"/>
          </p:nvPr>
        </p:nvSpPr>
        <p:spPr>
          <a:xfrm>
            <a:off x="452511" y="123093"/>
            <a:ext cx="8229600" cy="1371600"/>
          </a:xfrm>
        </p:spPr>
        <p:txBody>
          <a:bodyPr/>
          <a:lstStyle/>
          <a:p>
            <a:pPr eaLnBrk="1" hangingPunct="1">
              <a:defRPr/>
            </a:pPr>
            <a:r>
              <a:rPr lang="en-US" sz="3600" dirty="0">
                <a:effectLst>
                  <a:outerShdw blurRad="38100" dist="38100" dir="2700000" algn="tl">
                    <a:srgbClr val="000000">
                      <a:alpha val="43137"/>
                    </a:srgbClr>
                  </a:outerShdw>
                </a:effectLst>
              </a:rPr>
              <a:t>Schematic of measurement of networks (HMN, 2011)</a:t>
            </a:r>
          </a:p>
        </p:txBody>
      </p:sp>
      <p:sp>
        <p:nvSpPr>
          <p:cNvPr id="24579" name="Oval 5"/>
          <p:cNvSpPr>
            <a:spLocks noChangeArrowheads="1"/>
          </p:cNvSpPr>
          <p:nvPr/>
        </p:nvSpPr>
        <p:spPr bwMode="auto">
          <a:xfrm>
            <a:off x="2489200" y="2894013"/>
            <a:ext cx="4052888" cy="2762250"/>
          </a:xfrm>
          <a:prstGeom prst="ellipse">
            <a:avLst/>
          </a:prstGeom>
          <a:solidFill>
            <a:schemeClr val="accent1"/>
          </a:solidFill>
          <a:ln w="9525">
            <a:solidFill>
              <a:schemeClr val="tx1"/>
            </a:solidFill>
            <a:round/>
            <a:headEnd/>
            <a:tailEnd/>
          </a:ln>
        </p:spPr>
        <p:txBody>
          <a:bodyPr wrap="none" anchor="ctr"/>
          <a:lstStyle>
            <a:lvl1pPr>
              <a:spcBef>
                <a:spcPct val="20000"/>
              </a:spcBef>
              <a:buClr>
                <a:schemeClr val="hlink"/>
              </a:buClr>
              <a:buSzPct val="65000"/>
              <a:buFont typeface="Wingdings" panose="05000000000000000000" pitchFamily="2" charset="2"/>
              <a:buChar char="n"/>
              <a:defRPr sz="3200">
                <a:solidFill>
                  <a:schemeClr val="tx1"/>
                </a:solidFill>
                <a:latin typeface="Calibri" panose="020F050202020403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Calibri" panose="020F050202020403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Calibri" panose="020F050202020403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Calibri" panose="020F050202020403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9pPr>
          </a:lstStyle>
          <a:p>
            <a:pPr>
              <a:spcBef>
                <a:spcPct val="0"/>
              </a:spcBef>
              <a:buClrTx/>
              <a:buSzTx/>
              <a:buFontTx/>
              <a:buNone/>
            </a:pPr>
            <a:endParaRPr lang="en-US" altLang="en-US" sz="1800" dirty="0">
              <a:latin typeface="Tahoma" panose="020B0604030504040204" pitchFamily="34" charset="0"/>
            </a:endParaRPr>
          </a:p>
        </p:txBody>
      </p:sp>
      <p:sp>
        <p:nvSpPr>
          <p:cNvPr id="24580" name="Rectangle 6"/>
          <p:cNvSpPr>
            <a:spLocks noChangeArrowheads="1"/>
          </p:cNvSpPr>
          <p:nvPr/>
        </p:nvSpPr>
        <p:spPr bwMode="auto">
          <a:xfrm>
            <a:off x="3346450" y="3619500"/>
            <a:ext cx="649288" cy="377825"/>
          </a:xfrm>
          <a:prstGeom prst="rect">
            <a:avLst/>
          </a:prstGeom>
          <a:solidFill>
            <a:schemeClr val="accent1"/>
          </a:solidFill>
          <a:ln w="9525">
            <a:solidFill>
              <a:schemeClr val="tx1"/>
            </a:solidFill>
            <a:miter lim="800000"/>
            <a:headEnd/>
            <a:tailEnd/>
          </a:ln>
        </p:spPr>
        <p:txBody>
          <a:bodyPr wrap="none" anchor="ctr"/>
          <a:lstStyle>
            <a:lvl1pPr>
              <a:spcBef>
                <a:spcPct val="20000"/>
              </a:spcBef>
              <a:buClr>
                <a:schemeClr val="hlink"/>
              </a:buClr>
              <a:buSzPct val="65000"/>
              <a:buFont typeface="Wingdings" panose="05000000000000000000" pitchFamily="2" charset="2"/>
              <a:buChar char="n"/>
              <a:defRPr sz="3200">
                <a:solidFill>
                  <a:schemeClr val="tx1"/>
                </a:solidFill>
                <a:latin typeface="Calibri" panose="020F050202020403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Calibri" panose="020F050202020403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Calibri" panose="020F050202020403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Calibri" panose="020F050202020403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9pPr>
          </a:lstStyle>
          <a:p>
            <a:pPr algn="ctr">
              <a:spcBef>
                <a:spcPct val="0"/>
              </a:spcBef>
              <a:buClrTx/>
              <a:buSzTx/>
              <a:buFontTx/>
              <a:buNone/>
            </a:pPr>
            <a:r>
              <a:rPr lang="en-US" altLang="en-US" sz="1800" dirty="0">
                <a:latin typeface="Tahoma" panose="020B0604030504040204" pitchFamily="34" charset="0"/>
              </a:rPr>
              <a:t>Est. A</a:t>
            </a:r>
          </a:p>
        </p:txBody>
      </p:sp>
      <p:sp>
        <p:nvSpPr>
          <p:cNvPr id="24581" name="Rectangle 7"/>
          <p:cNvSpPr>
            <a:spLocks noChangeArrowheads="1"/>
          </p:cNvSpPr>
          <p:nvPr/>
        </p:nvSpPr>
        <p:spPr bwMode="auto">
          <a:xfrm>
            <a:off x="4959350" y="3621088"/>
            <a:ext cx="649288" cy="377825"/>
          </a:xfrm>
          <a:prstGeom prst="rect">
            <a:avLst/>
          </a:prstGeom>
          <a:solidFill>
            <a:schemeClr val="accent1"/>
          </a:solidFill>
          <a:ln w="9525">
            <a:solidFill>
              <a:schemeClr val="tx1"/>
            </a:solidFill>
            <a:miter lim="800000"/>
            <a:headEnd/>
            <a:tailEnd/>
          </a:ln>
        </p:spPr>
        <p:txBody>
          <a:bodyPr wrap="none" anchor="ctr"/>
          <a:lstStyle>
            <a:lvl1pPr>
              <a:spcBef>
                <a:spcPct val="20000"/>
              </a:spcBef>
              <a:buClr>
                <a:schemeClr val="hlink"/>
              </a:buClr>
              <a:buSzPct val="65000"/>
              <a:buFont typeface="Wingdings" panose="05000000000000000000" pitchFamily="2" charset="2"/>
              <a:buChar char="n"/>
              <a:defRPr sz="3200">
                <a:solidFill>
                  <a:schemeClr val="tx1"/>
                </a:solidFill>
                <a:latin typeface="Calibri" panose="020F050202020403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Calibri" panose="020F050202020403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Calibri" panose="020F050202020403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Calibri" panose="020F050202020403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9pPr>
          </a:lstStyle>
          <a:p>
            <a:pPr algn="ctr">
              <a:spcBef>
                <a:spcPct val="0"/>
              </a:spcBef>
              <a:buClrTx/>
              <a:buSzTx/>
              <a:buFontTx/>
              <a:buNone/>
            </a:pPr>
            <a:r>
              <a:rPr lang="en-US" altLang="en-US" sz="1800" dirty="0">
                <a:latin typeface="Tahoma" panose="020B0604030504040204" pitchFamily="34" charset="0"/>
              </a:rPr>
              <a:t>Est. B</a:t>
            </a:r>
          </a:p>
        </p:txBody>
      </p:sp>
      <p:sp>
        <p:nvSpPr>
          <p:cNvPr id="24582" name="Text Box 8"/>
          <p:cNvSpPr txBox="1">
            <a:spLocks noChangeArrowheads="1"/>
          </p:cNvSpPr>
          <p:nvPr/>
        </p:nvSpPr>
        <p:spPr bwMode="auto">
          <a:xfrm>
            <a:off x="4140200" y="4713288"/>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Calibri" panose="020F050202020403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Calibri" panose="020F050202020403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Calibri" panose="020F050202020403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Calibri" panose="020F050202020403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9pPr>
          </a:lstStyle>
          <a:p>
            <a:pPr>
              <a:spcBef>
                <a:spcPct val="0"/>
              </a:spcBef>
              <a:buClrTx/>
              <a:buSzTx/>
              <a:buFontTx/>
              <a:buNone/>
            </a:pPr>
            <a:endParaRPr lang="en-US" altLang="en-US" sz="1800" dirty="0">
              <a:latin typeface="Tahoma" panose="020B0604030504040204" pitchFamily="34" charset="0"/>
            </a:endParaRPr>
          </a:p>
        </p:txBody>
      </p:sp>
      <p:sp>
        <p:nvSpPr>
          <p:cNvPr id="24583" name="Text Box 9"/>
          <p:cNvSpPr txBox="1">
            <a:spLocks noChangeArrowheads="1"/>
          </p:cNvSpPr>
          <p:nvPr/>
        </p:nvSpPr>
        <p:spPr bwMode="auto">
          <a:xfrm>
            <a:off x="3659188" y="5815013"/>
            <a:ext cx="16160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Calibri" panose="020F050202020403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Calibri" panose="020F050202020403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Calibri" panose="020F050202020403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Calibri" panose="020F050202020403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9pPr>
          </a:lstStyle>
          <a:p>
            <a:pPr>
              <a:spcBef>
                <a:spcPct val="0"/>
              </a:spcBef>
              <a:buClrTx/>
              <a:buSzTx/>
              <a:buFontTx/>
              <a:buNone/>
            </a:pPr>
            <a:r>
              <a:rPr lang="en-US" altLang="en-US" sz="1800" dirty="0">
                <a:latin typeface="Tahoma" panose="020B0604030504040204" pitchFamily="34" charset="0"/>
              </a:rPr>
              <a:t>Census tract of est.’s</a:t>
            </a:r>
          </a:p>
        </p:txBody>
      </p:sp>
      <p:sp>
        <p:nvSpPr>
          <p:cNvPr id="24584" name="Oval 10"/>
          <p:cNvSpPr>
            <a:spLocks noChangeArrowheads="1"/>
          </p:cNvSpPr>
          <p:nvPr/>
        </p:nvSpPr>
        <p:spPr bwMode="auto">
          <a:xfrm>
            <a:off x="498475" y="1838325"/>
            <a:ext cx="2008188" cy="1319213"/>
          </a:xfrm>
          <a:prstGeom prst="ellipse">
            <a:avLst/>
          </a:prstGeom>
          <a:solidFill>
            <a:srgbClr val="FF6600"/>
          </a:solidFill>
          <a:ln w="9525">
            <a:solidFill>
              <a:schemeClr val="tx1"/>
            </a:solidFill>
            <a:round/>
            <a:headEnd/>
            <a:tailEnd/>
          </a:ln>
        </p:spPr>
        <p:txBody>
          <a:bodyPr wrap="none" anchor="ctr"/>
          <a:lstStyle>
            <a:lvl1pPr>
              <a:spcBef>
                <a:spcPct val="20000"/>
              </a:spcBef>
              <a:buClr>
                <a:schemeClr val="hlink"/>
              </a:buClr>
              <a:buSzPct val="65000"/>
              <a:buFont typeface="Wingdings" panose="05000000000000000000" pitchFamily="2" charset="2"/>
              <a:buChar char="n"/>
              <a:defRPr sz="3200">
                <a:solidFill>
                  <a:schemeClr val="tx1"/>
                </a:solidFill>
                <a:latin typeface="Calibri" panose="020F050202020403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Calibri" panose="020F050202020403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Calibri" panose="020F050202020403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Calibri" panose="020F050202020403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9pPr>
          </a:lstStyle>
          <a:p>
            <a:pPr>
              <a:spcBef>
                <a:spcPct val="0"/>
              </a:spcBef>
              <a:buClrTx/>
              <a:buSzTx/>
              <a:buFontTx/>
              <a:buNone/>
            </a:pPr>
            <a:endParaRPr lang="en-US" altLang="en-US" sz="1800" dirty="0">
              <a:latin typeface="Tahoma" panose="020B0604030504040204" pitchFamily="34" charset="0"/>
            </a:endParaRPr>
          </a:p>
        </p:txBody>
      </p:sp>
      <p:sp>
        <p:nvSpPr>
          <p:cNvPr id="24585" name="Text Box 11"/>
          <p:cNvSpPr txBox="1">
            <a:spLocks noChangeArrowheads="1"/>
          </p:cNvSpPr>
          <p:nvPr/>
        </p:nvSpPr>
        <p:spPr bwMode="auto">
          <a:xfrm>
            <a:off x="717550" y="3363913"/>
            <a:ext cx="16160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Calibri" panose="020F050202020403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Calibri" panose="020F050202020403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Calibri" panose="020F050202020403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Calibri" panose="020F050202020403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9pPr>
          </a:lstStyle>
          <a:p>
            <a:pPr>
              <a:spcBef>
                <a:spcPct val="0"/>
              </a:spcBef>
              <a:buClrTx/>
              <a:buSzTx/>
              <a:buFontTx/>
              <a:buNone/>
            </a:pPr>
            <a:r>
              <a:rPr lang="en-US" altLang="en-US" sz="1800" dirty="0">
                <a:latin typeface="Tahoma" panose="020B0604030504040204" pitchFamily="34" charset="0"/>
              </a:rPr>
              <a:t>Census tract of residence</a:t>
            </a:r>
          </a:p>
        </p:txBody>
      </p:sp>
      <p:sp>
        <p:nvSpPr>
          <p:cNvPr id="24586" name="Oval 12"/>
          <p:cNvSpPr>
            <a:spLocks noChangeArrowheads="1"/>
          </p:cNvSpPr>
          <p:nvPr/>
        </p:nvSpPr>
        <p:spPr bwMode="auto">
          <a:xfrm>
            <a:off x="6600825" y="2141538"/>
            <a:ext cx="2008188" cy="1319212"/>
          </a:xfrm>
          <a:prstGeom prst="ellipse">
            <a:avLst/>
          </a:prstGeom>
          <a:solidFill>
            <a:srgbClr val="FFFF00"/>
          </a:solidFill>
          <a:ln w="9525">
            <a:solidFill>
              <a:schemeClr val="tx1"/>
            </a:solidFill>
            <a:round/>
            <a:headEnd/>
            <a:tailEnd/>
          </a:ln>
        </p:spPr>
        <p:txBody>
          <a:bodyPr wrap="none" anchor="ctr"/>
          <a:lstStyle>
            <a:lvl1pPr>
              <a:spcBef>
                <a:spcPct val="20000"/>
              </a:spcBef>
              <a:buClr>
                <a:schemeClr val="hlink"/>
              </a:buClr>
              <a:buSzPct val="65000"/>
              <a:buFont typeface="Wingdings" panose="05000000000000000000" pitchFamily="2" charset="2"/>
              <a:buChar char="n"/>
              <a:defRPr sz="3200">
                <a:solidFill>
                  <a:schemeClr val="tx1"/>
                </a:solidFill>
                <a:latin typeface="Calibri" panose="020F050202020403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Calibri" panose="020F050202020403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Calibri" panose="020F050202020403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Calibri" panose="020F050202020403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9pPr>
          </a:lstStyle>
          <a:p>
            <a:pPr>
              <a:spcBef>
                <a:spcPct val="0"/>
              </a:spcBef>
              <a:buClrTx/>
              <a:buSzTx/>
              <a:buFontTx/>
              <a:buNone/>
            </a:pPr>
            <a:endParaRPr lang="en-US" altLang="en-US" sz="1800" dirty="0">
              <a:latin typeface="Tahoma" panose="020B0604030504040204" pitchFamily="34" charset="0"/>
            </a:endParaRPr>
          </a:p>
        </p:txBody>
      </p:sp>
      <p:sp>
        <p:nvSpPr>
          <p:cNvPr id="24587" name="Text Box 13"/>
          <p:cNvSpPr txBox="1">
            <a:spLocks noChangeArrowheads="1"/>
          </p:cNvSpPr>
          <p:nvPr/>
        </p:nvSpPr>
        <p:spPr bwMode="auto">
          <a:xfrm>
            <a:off x="6838950" y="3714750"/>
            <a:ext cx="16160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Calibri" panose="020F050202020403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Calibri" panose="020F050202020403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Calibri" panose="020F050202020403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Calibri" panose="020F050202020403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9pPr>
          </a:lstStyle>
          <a:p>
            <a:pPr>
              <a:spcBef>
                <a:spcPct val="0"/>
              </a:spcBef>
              <a:buClrTx/>
              <a:buSzTx/>
              <a:buFontTx/>
              <a:buNone/>
            </a:pPr>
            <a:r>
              <a:rPr lang="en-US" altLang="en-US" sz="1800" dirty="0">
                <a:latin typeface="Tahoma" panose="020B0604030504040204" pitchFamily="34" charset="0"/>
              </a:rPr>
              <a:t>Census tract of residence</a:t>
            </a:r>
          </a:p>
        </p:txBody>
      </p:sp>
      <p:sp>
        <p:nvSpPr>
          <p:cNvPr id="24588" name="Rectangle 15"/>
          <p:cNvSpPr>
            <a:spLocks noChangeArrowheads="1"/>
          </p:cNvSpPr>
          <p:nvPr/>
        </p:nvSpPr>
        <p:spPr bwMode="auto">
          <a:xfrm>
            <a:off x="838200" y="2292350"/>
            <a:ext cx="1368425" cy="328613"/>
          </a:xfrm>
          <a:prstGeom prst="rect">
            <a:avLst/>
          </a:prstGeom>
          <a:solidFill>
            <a:schemeClr val="accent1"/>
          </a:solidFill>
          <a:ln w="9525">
            <a:solidFill>
              <a:schemeClr val="tx1"/>
            </a:solidFill>
            <a:miter lim="800000"/>
            <a:headEnd/>
            <a:tailEnd/>
          </a:ln>
        </p:spPr>
        <p:txBody>
          <a:bodyPr wrap="none" anchor="ctr"/>
          <a:lstStyle>
            <a:lvl1pPr>
              <a:spcBef>
                <a:spcPct val="20000"/>
              </a:spcBef>
              <a:buClr>
                <a:schemeClr val="hlink"/>
              </a:buClr>
              <a:buSzPct val="65000"/>
              <a:buFont typeface="Wingdings" panose="05000000000000000000" pitchFamily="2" charset="2"/>
              <a:buChar char="n"/>
              <a:defRPr sz="3200">
                <a:solidFill>
                  <a:schemeClr val="tx1"/>
                </a:solidFill>
                <a:latin typeface="Calibri" panose="020F050202020403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Calibri" panose="020F050202020403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Calibri" panose="020F050202020403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Calibri" panose="020F050202020403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9pPr>
          </a:lstStyle>
          <a:p>
            <a:pPr algn="ctr">
              <a:spcBef>
                <a:spcPct val="0"/>
              </a:spcBef>
              <a:buClrTx/>
              <a:buSzTx/>
              <a:buFontTx/>
              <a:buNone/>
            </a:pPr>
            <a:r>
              <a:rPr lang="en-US" altLang="en-US" sz="1200" dirty="0">
                <a:latin typeface="Tahoma" panose="020B0604030504040204" pitchFamily="34" charset="0"/>
              </a:rPr>
              <a:t>4 workers in green </a:t>
            </a:r>
          </a:p>
          <a:p>
            <a:pPr algn="ctr">
              <a:spcBef>
                <a:spcPct val="0"/>
              </a:spcBef>
              <a:buClrTx/>
              <a:buSzTx/>
              <a:buFontTx/>
              <a:buNone/>
            </a:pPr>
            <a:r>
              <a:rPr lang="en-US" altLang="en-US" sz="1200" dirty="0">
                <a:latin typeface="Tahoma" panose="020B0604030504040204" pitchFamily="34" charset="0"/>
              </a:rPr>
              <a:t>Census tract</a:t>
            </a:r>
          </a:p>
        </p:txBody>
      </p:sp>
      <p:sp>
        <p:nvSpPr>
          <p:cNvPr id="24589" name="Rectangle 16"/>
          <p:cNvSpPr>
            <a:spLocks noChangeArrowheads="1"/>
          </p:cNvSpPr>
          <p:nvPr/>
        </p:nvSpPr>
        <p:spPr bwMode="auto">
          <a:xfrm>
            <a:off x="6910388" y="2605088"/>
            <a:ext cx="1368425" cy="328612"/>
          </a:xfrm>
          <a:prstGeom prst="rect">
            <a:avLst/>
          </a:prstGeom>
          <a:solidFill>
            <a:schemeClr val="accent1"/>
          </a:solidFill>
          <a:ln w="9525">
            <a:solidFill>
              <a:schemeClr val="tx1"/>
            </a:solidFill>
            <a:miter lim="800000"/>
            <a:headEnd/>
            <a:tailEnd/>
          </a:ln>
        </p:spPr>
        <p:txBody>
          <a:bodyPr wrap="none" anchor="ctr"/>
          <a:lstStyle>
            <a:lvl1pPr>
              <a:spcBef>
                <a:spcPct val="20000"/>
              </a:spcBef>
              <a:buClr>
                <a:schemeClr val="hlink"/>
              </a:buClr>
              <a:buSzPct val="65000"/>
              <a:buFont typeface="Wingdings" panose="05000000000000000000" pitchFamily="2" charset="2"/>
              <a:buChar char="n"/>
              <a:defRPr sz="3200">
                <a:solidFill>
                  <a:schemeClr val="tx1"/>
                </a:solidFill>
                <a:latin typeface="Calibri" panose="020F050202020403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Calibri" panose="020F050202020403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Calibri" panose="020F050202020403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Calibri" panose="020F050202020403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9pPr>
          </a:lstStyle>
          <a:p>
            <a:pPr algn="ctr">
              <a:spcBef>
                <a:spcPct val="0"/>
              </a:spcBef>
              <a:buClrTx/>
              <a:buSzTx/>
              <a:buFontTx/>
              <a:buNone/>
            </a:pPr>
            <a:r>
              <a:rPr lang="en-US" altLang="en-US" sz="1200" dirty="0">
                <a:latin typeface="Tahoma" panose="020B0604030504040204" pitchFamily="34" charset="0"/>
              </a:rPr>
              <a:t>4 workers in green </a:t>
            </a:r>
          </a:p>
          <a:p>
            <a:pPr algn="ctr">
              <a:spcBef>
                <a:spcPct val="0"/>
              </a:spcBef>
              <a:buClrTx/>
              <a:buSzTx/>
              <a:buFontTx/>
              <a:buNone/>
            </a:pPr>
            <a:r>
              <a:rPr lang="en-US" altLang="en-US" sz="1200" dirty="0">
                <a:latin typeface="Tahoma" panose="020B0604030504040204" pitchFamily="34" charset="0"/>
              </a:rPr>
              <a:t>Census tract</a:t>
            </a:r>
          </a:p>
        </p:txBody>
      </p:sp>
      <p:cxnSp>
        <p:nvCxnSpPr>
          <p:cNvPr id="24590" name="Straight Connector 13"/>
          <p:cNvCxnSpPr>
            <a:cxnSpLocks noChangeShapeType="1"/>
          </p:cNvCxnSpPr>
          <p:nvPr/>
        </p:nvCxnSpPr>
        <p:spPr bwMode="auto">
          <a:xfrm>
            <a:off x="0" y="1381125"/>
            <a:ext cx="9144000" cy="0"/>
          </a:xfrm>
          <a:prstGeom prst="line">
            <a:avLst/>
          </a:prstGeom>
          <a:noFill/>
          <a:ln w="25400" algn="ctr">
            <a:solidFill>
              <a:srgbClr val="FFFF00"/>
            </a:solidFill>
            <a:round/>
            <a:headEnd/>
            <a:tailEnd/>
          </a:ln>
          <a:extLst>
            <a:ext uri="{909E8E84-426E-40DD-AFC4-6F175D3DCCD1}">
              <a14:hiddenFill xmlns:a14="http://schemas.microsoft.com/office/drawing/2010/main">
                <a:noFill/>
              </a14:hiddenFill>
            </a:ext>
          </a:extLst>
        </p:spPr>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5730" name="Rectangle 2"/>
          <p:cNvSpPr>
            <a:spLocks noGrp="1" noChangeArrowheads="1"/>
          </p:cNvSpPr>
          <p:nvPr>
            <p:ph type="title"/>
          </p:nvPr>
        </p:nvSpPr>
        <p:spPr>
          <a:xfrm>
            <a:off x="457200" y="93663"/>
            <a:ext cx="8229600" cy="1371600"/>
          </a:xfrm>
        </p:spPr>
        <p:txBody>
          <a:bodyPr/>
          <a:lstStyle/>
          <a:p>
            <a:pPr eaLnBrk="1" hangingPunct="1">
              <a:defRPr/>
            </a:pPr>
            <a:r>
              <a:rPr lang="en-US" sz="3600" dirty="0">
                <a:effectLst>
                  <a:outerShdw blurRad="38100" dist="38100" dir="2700000" algn="tl">
                    <a:srgbClr val="000000">
                      <a:alpha val="43137"/>
                    </a:srgbClr>
                  </a:outerShdw>
                </a:effectLst>
              </a:rPr>
              <a:t>Schematic —”even” (random?) allocation</a:t>
            </a:r>
          </a:p>
        </p:txBody>
      </p:sp>
      <p:sp>
        <p:nvSpPr>
          <p:cNvPr id="26627" name="Oval 3"/>
          <p:cNvSpPr>
            <a:spLocks noChangeArrowheads="1"/>
          </p:cNvSpPr>
          <p:nvPr/>
        </p:nvSpPr>
        <p:spPr bwMode="auto">
          <a:xfrm>
            <a:off x="2489200" y="2894013"/>
            <a:ext cx="4052888" cy="2762250"/>
          </a:xfrm>
          <a:prstGeom prst="ellipse">
            <a:avLst/>
          </a:prstGeom>
          <a:solidFill>
            <a:schemeClr val="accent1"/>
          </a:solidFill>
          <a:ln w="9525">
            <a:solidFill>
              <a:schemeClr val="tx1"/>
            </a:solidFill>
            <a:round/>
            <a:headEnd/>
            <a:tailEnd/>
          </a:ln>
        </p:spPr>
        <p:txBody>
          <a:bodyPr wrap="none" anchor="ctr"/>
          <a:lstStyle>
            <a:lvl1pPr>
              <a:spcBef>
                <a:spcPct val="20000"/>
              </a:spcBef>
              <a:buClr>
                <a:schemeClr val="hlink"/>
              </a:buClr>
              <a:buSzPct val="65000"/>
              <a:buFont typeface="Wingdings" panose="05000000000000000000" pitchFamily="2" charset="2"/>
              <a:buChar char="n"/>
              <a:defRPr sz="3200">
                <a:solidFill>
                  <a:schemeClr val="tx1"/>
                </a:solidFill>
                <a:latin typeface="Calibri" panose="020F050202020403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Calibri" panose="020F050202020403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Calibri" panose="020F050202020403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Calibri" panose="020F050202020403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9pPr>
          </a:lstStyle>
          <a:p>
            <a:pPr>
              <a:spcBef>
                <a:spcPct val="0"/>
              </a:spcBef>
              <a:buClrTx/>
              <a:buSzTx/>
              <a:buFontTx/>
              <a:buNone/>
            </a:pPr>
            <a:endParaRPr lang="en-US" altLang="en-US" sz="1800" dirty="0">
              <a:latin typeface="Tahoma" panose="020B0604030504040204" pitchFamily="34" charset="0"/>
            </a:endParaRPr>
          </a:p>
        </p:txBody>
      </p:sp>
      <p:sp>
        <p:nvSpPr>
          <p:cNvPr id="26628" name="Rectangle 4"/>
          <p:cNvSpPr>
            <a:spLocks noChangeArrowheads="1"/>
          </p:cNvSpPr>
          <p:nvPr/>
        </p:nvSpPr>
        <p:spPr bwMode="auto">
          <a:xfrm>
            <a:off x="3346450" y="3619500"/>
            <a:ext cx="649288" cy="1225550"/>
          </a:xfrm>
          <a:prstGeom prst="rect">
            <a:avLst/>
          </a:prstGeom>
          <a:solidFill>
            <a:schemeClr val="accent1"/>
          </a:solidFill>
          <a:ln w="9525">
            <a:solidFill>
              <a:schemeClr val="tx1"/>
            </a:solidFill>
            <a:miter lim="800000"/>
            <a:headEnd/>
            <a:tailEnd/>
          </a:ln>
        </p:spPr>
        <p:txBody>
          <a:bodyPr wrap="none"/>
          <a:lstStyle>
            <a:lvl1pPr>
              <a:spcBef>
                <a:spcPct val="20000"/>
              </a:spcBef>
              <a:buClr>
                <a:schemeClr val="hlink"/>
              </a:buClr>
              <a:buSzPct val="65000"/>
              <a:buFont typeface="Wingdings" panose="05000000000000000000" pitchFamily="2" charset="2"/>
              <a:buChar char="n"/>
              <a:defRPr sz="3200">
                <a:solidFill>
                  <a:schemeClr val="tx1"/>
                </a:solidFill>
                <a:latin typeface="Calibri" panose="020F050202020403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Calibri" panose="020F050202020403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Calibri" panose="020F050202020403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Calibri" panose="020F050202020403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9pPr>
          </a:lstStyle>
          <a:p>
            <a:pPr algn="ctr">
              <a:spcBef>
                <a:spcPct val="0"/>
              </a:spcBef>
              <a:buClrTx/>
              <a:buSzTx/>
              <a:buFontTx/>
              <a:buNone/>
            </a:pPr>
            <a:r>
              <a:rPr lang="en-US" altLang="en-US" sz="1800" dirty="0">
                <a:latin typeface="Tahoma" panose="020B0604030504040204" pitchFamily="34" charset="0"/>
              </a:rPr>
              <a:t>Est. A</a:t>
            </a:r>
          </a:p>
        </p:txBody>
      </p:sp>
      <p:sp>
        <p:nvSpPr>
          <p:cNvPr id="26629" name="Text Box 6"/>
          <p:cNvSpPr txBox="1">
            <a:spLocks noChangeArrowheads="1"/>
          </p:cNvSpPr>
          <p:nvPr/>
        </p:nvSpPr>
        <p:spPr bwMode="auto">
          <a:xfrm>
            <a:off x="4140200" y="4713288"/>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Calibri" panose="020F050202020403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Calibri" panose="020F050202020403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Calibri" panose="020F050202020403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Calibri" panose="020F050202020403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9pPr>
          </a:lstStyle>
          <a:p>
            <a:pPr>
              <a:spcBef>
                <a:spcPct val="0"/>
              </a:spcBef>
              <a:buClrTx/>
              <a:buSzTx/>
              <a:buFontTx/>
              <a:buNone/>
            </a:pPr>
            <a:endParaRPr lang="en-US" altLang="en-US" sz="1800" dirty="0">
              <a:latin typeface="Tahoma" panose="020B0604030504040204" pitchFamily="34" charset="0"/>
            </a:endParaRPr>
          </a:p>
        </p:txBody>
      </p:sp>
      <p:sp>
        <p:nvSpPr>
          <p:cNvPr id="26630" name="Text Box 7"/>
          <p:cNvSpPr txBox="1">
            <a:spLocks noChangeArrowheads="1"/>
          </p:cNvSpPr>
          <p:nvPr/>
        </p:nvSpPr>
        <p:spPr bwMode="auto">
          <a:xfrm>
            <a:off x="3659188" y="5815013"/>
            <a:ext cx="16160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Calibri" panose="020F050202020403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Calibri" panose="020F050202020403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Calibri" panose="020F050202020403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Calibri" panose="020F050202020403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9pPr>
          </a:lstStyle>
          <a:p>
            <a:pPr>
              <a:spcBef>
                <a:spcPct val="0"/>
              </a:spcBef>
              <a:buClrTx/>
              <a:buSzTx/>
              <a:buFontTx/>
              <a:buNone/>
            </a:pPr>
            <a:r>
              <a:rPr lang="en-US" altLang="en-US" sz="1800" dirty="0">
                <a:latin typeface="Tahoma" panose="020B0604030504040204" pitchFamily="34" charset="0"/>
              </a:rPr>
              <a:t>Census tract of est.’s</a:t>
            </a:r>
          </a:p>
        </p:txBody>
      </p:sp>
      <p:sp>
        <p:nvSpPr>
          <p:cNvPr id="26631" name="Oval 8"/>
          <p:cNvSpPr>
            <a:spLocks noChangeArrowheads="1"/>
          </p:cNvSpPr>
          <p:nvPr/>
        </p:nvSpPr>
        <p:spPr bwMode="auto">
          <a:xfrm>
            <a:off x="498475" y="1838325"/>
            <a:ext cx="2008188" cy="1319213"/>
          </a:xfrm>
          <a:prstGeom prst="ellipse">
            <a:avLst/>
          </a:prstGeom>
          <a:solidFill>
            <a:srgbClr val="FF6600"/>
          </a:solidFill>
          <a:ln w="9525">
            <a:solidFill>
              <a:schemeClr val="tx1"/>
            </a:solidFill>
            <a:round/>
            <a:headEnd/>
            <a:tailEnd/>
          </a:ln>
        </p:spPr>
        <p:txBody>
          <a:bodyPr wrap="none" anchor="ctr"/>
          <a:lstStyle>
            <a:lvl1pPr>
              <a:spcBef>
                <a:spcPct val="20000"/>
              </a:spcBef>
              <a:buClr>
                <a:schemeClr val="hlink"/>
              </a:buClr>
              <a:buSzPct val="65000"/>
              <a:buFont typeface="Wingdings" panose="05000000000000000000" pitchFamily="2" charset="2"/>
              <a:buChar char="n"/>
              <a:defRPr sz="3200">
                <a:solidFill>
                  <a:schemeClr val="tx1"/>
                </a:solidFill>
                <a:latin typeface="Calibri" panose="020F050202020403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Calibri" panose="020F050202020403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Calibri" panose="020F050202020403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Calibri" panose="020F050202020403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9pPr>
          </a:lstStyle>
          <a:p>
            <a:pPr>
              <a:spcBef>
                <a:spcPct val="0"/>
              </a:spcBef>
              <a:buClrTx/>
              <a:buSzTx/>
              <a:buFontTx/>
              <a:buNone/>
            </a:pPr>
            <a:endParaRPr lang="en-US" altLang="en-US" sz="1800" dirty="0">
              <a:latin typeface="Tahoma" panose="020B0604030504040204" pitchFamily="34" charset="0"/>
            </a:endParaRPr>
          </a:p>
        </p:txBody>
      </p:sp>
      <p:sp>
        <p:nvSpPr>
          <p:cNvPr id="26632" name="Text Box 9"/>
          <p:cNvSpPr txBox="1">
            <a:spLocks noChangeArrowheads="1"/>
          </p:cNvSpPr>
          <p:nvPr/>
        </p:nvSpPr>
        <p:spPr bwMode="auto">
          <a:xfrm>
            <a:off x="717550" y="3363913"/>
            <a:ext cx="16160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Calibri" panose="020F050202020403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Calibri" panose="020F050202020403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Calibri" panose="020F050202020403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Calibri" panose="020F050202020403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9pPr>
          </a:lstStyle>
          <a:p>
            <a:pPr>
              <a:spcBef>
                <a:spcPct val="0"/>
              </a:spcBef>
              <a:buClrTx/>
              <a:buSzTx/>
              <a:buFontTx/>
              <a:buNone/>
            </a:pPr>
            <a:r>
              <a:rPr lang="en-US" altLang="en-US" sz="1800" dirty="0">
                <a:latin typeface="Tahoma" panose="020B0604030504040204" pitchFamily="34" charset="0"/>
              </a:rPr>
              <a:t>Census tract of residence</a:t>
            </a:r>
          </a:p>
        </p:txBody>
      </p:sp>
      <p:sp>
        <p:nvSpPr>
          <p:cNvPr id="26633" name="Oval 10"/>
          <p:cNvSpPr>
            <a:spLocks noChangeArrowheads="1"/>
          </p:cNvSpPr>
          <p:nvPr/>
        </p:nvSpPr>
        <p:spPr bwMode="auto">
          <a:xfrm>
            <a:off x="6600825" y="2141538"/>
            <a:ext cx="2008188" cy="1319212"/>
          </a:xfrm>
          <a:prstGeom prst="ellipse">
            <a:avLst/>
          </a:prstGeom>
          <a:solidFill>
            <a:srgbClr val="FFFF00"/>
          </a:solidFill>
          <a:ln w="9525">
            <a:solidFill>
              <a:schemeClr val="tx1"/>
            </a:solidFill>
            <a:round/>
            <a:headEnd/>
            <a:tailEnd/>
          </a:ln>
        </p:spPr>
        <p:txBody>
          <a:bodyPr wrap="none" anchor="ctr"/>
          <a:lstStyle>
            <a:lvl1pPr>
              <a:spcBef>
                <a:spcPct val="20000"/>
              </a:spcBef>
              <a:buClr>
                <a:schemeClr val="hlink"/>
              </a:buClr>
              <a:buSzPct val="65000"/>
              <a:buFont typeface="Wingdings" panose="05000000000000000000" pitchFamily="2" charset="2"/>
              <a:buChar char="n"/>
              <a:defRPr sz="3200">
                <a:solidFill>
                  <a:schemeClr val="tx1"/>
                </a:solidFill>
                <a:latin typeface="Calibri" panose="020F050202020403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Calibri" panose="020F050202020403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Calibri" panose="020F050202020403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Calibri" panose="020F050202020403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9pPr>
          </a:lstStyle>
          <a:p>
            <a:pPr>
              <a:spcBef>
                <a:spcPct val="0"/>
              </a:spcBef>
              <a:buClrTx/>
              <a:buSzTx/>
              <a:buFontTx/>
              <a:buNone/>
            </a:pPr>
            <a:endParaRPr lang="en-US" altLang="en-US" sz="1800" dirty="0">
              <a:latin typeface="Tahoma" panose="020B0604030504040204" pitchFamily="34" charset="0"/>
            </a:endParaRPr>
          </a:p>
        </p:txBody>
      </p:sp>
      <p:sp>
        <p:nvSpPr>
          <p:cNvPr id="26634" name="Text Box 11"/>
          <p:cNvSpPr txBox="1">
            <a:spLocks noChangeArrowheads="1"/>
          </p:cNvSpPr>
          <p:nvPr/>
        </p:nvSpPr>
        <p:spPr bwMode="auto">
          <a:xfrm>
            <a:off x="6838950" y="3714750"/>
            <a:ext cx="16160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Calibri" panose="020F050202020403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Calibri" panose="020F050202020403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Calibri" panose="020F050202020403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Calibri" panose="020F050202020403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9pPr>
          </a:lstStyle>
          <a:p>
            <a:pPr>
              <a:spcBef>
                <a:spcPct val="0"/>
              </a:spcBef>
              <a:buClrTx/>
              <a:buSzTx/>
              <a:buFontTx/>
              <a:buNone/>
            </a:pPr>
            <a:r>
              <a:rPr lang="en-US" altLang="en-US" sz="1800" dirty="0">
                <a:latin typeface="Tahoma" panose="020B0604030504040204" pitchFamily="34" charset="0"/>
              </a:rPr>
              <a:t>Census tract of residence</a:t>
            </a:r>
          </a:p>
        </p:txBody>
      </p:sp>
      <p:sp>
        <p:nvSpPr>
          <p:cNvPr id="26635" name="Rectangle 12"/>
          <p:cNvSpPr>
            <a:spLocks noChangeArrowheads="1"/>
          </p:cNvSpPr>
          <p:nvPr/>
        </p:nvSpPr>
        <p:spPr bwMode="auto">
          <a:xfrm>
            <a:off x="838200" y="2292350"/>
            <a:ext cx="1368425" cy="328613"/>
          </a:xfrm>
          <a:prstGeom prst="rect">
            <a:avLst/>
          </a:prstGeom>
          <a:solidFill>
            <a:schemeClr val="accent1"/>
          </a:solidFill>
          <a:ln w="9525">
            <a:solidFill>
              <a:schemeClr val="tx1"/>
            </a:solidFill>
            <a:miter lim="800000"/>
            <a:headEnd/>
            <a:tailEnd/>
          </a:ln>
        </p:spPr>
        <p:txBody>
          <a:bodyPr wrap="none" anchor="ctr"/>
          <a:lstStyle>
            <a:lvl1pPr>
              <a:spcBef>
                <a:spcPct val="20000"/>
              </a:spcBef>
              <a:buClr>
                <a:schemeClr val="hlink"/>
              </a:buClr>
              <a:buSzPct val="65000"/>
              <a:buFont typeface="Wingdings" panose="05000000000000000000" pitchFamily="2" charset="2"/>
              <a:buChar char="n"/>
              <a:defRPr sz="3200">
                <a:solidFill>
                  <a:schemeClr val="tx1"/>
                </a:solidFill>
                <a:latin typeface="Calibri" panose="020F050202020403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Calibri" panose="020F050202020403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Calibri" panose="020F050202020403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Calibri" panose="020F050202020403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9pPr>
          </a:lstStyle>
          <a:p>
            <a:pPr algn="ctr">
              <a:spcBef>
                <a:spcPct val="0"/>
              </a:spcBef>
              <a:buClrTx/>
              <a:buSzTx/>
              <a:buFontTx/>
              <a:buNone/>
            </a:pPr>
            <a:r>
              <a:rPr lang="en-US" altLang="en-US" sz="1200" dirty="0">
                <a:latin typeface="Tahoma" panose="020B0604030504040204" pitchFamily="34" charset="0"/>
              </a:rPr>
              <a:t>4 workers in green </a:t>
            </a:r>
          </a:p>
          <a:p>
            <a:pPr algn="ctr">
              <a:spcBef>
                <a:spcPct val="0"/>
              </a:spcBef>
              <a:buClrTx/>
              <a:buSzTx/>
              <a:buFontTx/>
              <a:buNone/>
            </a:pPr>
            <a:r>
              <a:rPr lang="en-US" altLang="en-US" sz="1200" dirty="0">
                <a:latin typeface="Tahoma" panose="020B0604030504040204" pitchFamily="34" charset="0"/>
              </a:rPr>
              <a:t>Census tract</a:t>
            </a:r>
          </a:p>
        </p:txBody>
      </p:sp>
      <p:sp>
        <p:nvSpPr>
          <p:cNvPr id="26636" name="Rectangle 13"/>
          <p:cNvSpPr>
            <a:spLocks noChangeArrowheads="1"/>
          </p:cNvSpPr>
          <p:nvPr/>
        </p:nvSpPr>
        <p:spPr bwMode="auto">
          <a:xfrm>
            <a:off x="6910388" y="2605088"/>
            <a:ext cx="1368425" cy="328612"/>
          </a:xfrm>
          <a:prstGeom prst="rect">
            <a:avLst/>
          </a:prstGeom>
          <a:solidFill>
            <a:schemeClr val="accent1"/>
          </a:solidFill>
          <a:ln w="9525">
            <a:solidFill>
              <a:schemeClr val="tx1"/>
            </a:solidFill>
            <a:miter lim="800000"/>
            <a:headEnd/>
            <a:tailEnd/>
          </a:ln>
        </p:spPr>
        <p:txBody>
          <a:bodyPr wrap="none" anchor="ctr"/>
          <a:lstStyle>
            <a:lvl1pPr>
              <a:spcBef>
                <a:spcPct val="20000"/>
              </a:spcBef>
              <a:buClr>
                <a:schemeClr val="hlink"/>
              </a:buClr>
              <a:buSzPct val="65000"/>
              <a:buFont typeface="Wingdings" panose="05000000000000000000" pitchFamily="2" charset="2"/>
              <a:buChar char="n"/>
              <a:defRPr sz="3200">
                <a:solidFill>
                  <a:schemeClr val="tx1"/>
                </a:solidFill>
                <a:latin typeface="Calibri" panose="020F050202020403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Calibri" panose="020F050202020403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Calibri" panose="020F050202020403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Calibri" panose="020F050202020403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9pPr>
          </a:lstStyle>
          <a:p>
            <a:pPr algn="ctr">
              <a:spcBef>
                <a:spcPct val="0"/>
              </a:spcBef>
              <a:buClrTx/>
              <a:buSzTx/>
              <a:buFontTx/>
              <a:buNone/>
            </a:pPr>
            <a:r>
              <a:rPr lang="en-US" altLang="en-US" sz="1200" dirty="0">
                <a:latin typeface="Tahoma" panose="020B0604030504040204" pitchFamily="34" charset="0"/>
              </a:rPr>
              <a:t>4 workers in green </a:t>
            </a:r>
          </a:p>
          <a:p>
            <a:pPr algn="ctr">
              <a:spcBef>
                <a:spcPct val="0"/>
              </a:spcBef>
              <a:buClrTx/>
              <a:buSzTx/>
              <a:buFontTx/>
              <a:buNone/>
            </a:pPr>
            <a:r>
              <a:rPr lang="en-US" altLang="en-US" sz="1200" dirty="0">
                <a:latin typeface="Tahoma" panose="020B0604030504040204" pitchFamily="34" charset="0"/>
              </a:rPr>
              <a:t>Census tract</a:t>
            </a:r>
          </a:p>
        </p:txBody>
      </p:sp>
      <p:sp>
        <p:nvSpPr>
          <p:cNvPr id="26637" name="Oval 14"/>
          <p:cNvSpPr>
            <a:spLocks noChangeArrowheads="1"/>
          </p:cNvSpPr>
          <p:nvPr/>
        </p:nvSpPr>
        <p:spPr bwMode="auto">
          <a:xfrm>
            <a:off x="3513138" y="3968750"/>
            <a:ext cx="276225" cy="131763"/>
          </a:xfrm>
          <a:prstGeom prst="ellipse">
            <a:avLst/>
          </a:prstGeom>
          <a:solidFill>
            <a:srgbClr val="FF6600"/>
          </a:solidFill>
          <a:ln w="9525">
            <a:solidFill>
              <a:schemeClr val="tx1"/>
            </a:solidFill>
            <a:round/>
            <a:headEnd/>
            <a:tailEnd/>
          </a:ln>
        </p:spPr>
        <p:txBody>
          <a:bodyPr wrap="none" anchor="ctr"/>
          <a:lstStyle>
            <a:lvl1pPr>
              <a:spcBef>
                <a:spcPct val="20000"/>
              </a:spcBef>
              <a:buClr>
                <a:schemeClr val="hlink"/>
              </a:buClr>
              <a:buSzPct val="65000"/>
              <a:buFont typeface="Wingdings" panose="05000000000000000000" pitchFamily="2" charset="2"/>
              <a:buChar char="n"/>
              <a:defRPr sz="3200">
                <a:solidFill>
                  <a:schemeClr val="tx1"/>
                </a:solidFill>
                <a:latin typeface="Calibri" panose="020F050202020403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Calibri" panose="020F050202020403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Calibri" panose="020F050202020403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Calibri" panose="020F050202020403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9pPr>
          </a:lstStyle>
          <a:p>
            <a:pPr>
              <a:spcBef>
                <a:spcPct val="0"/>
              </a:spcBef>
              <a:buClrTx/>
              <a:buSzTx/>
              <a:buFontTx/>
              <a:buNone/>
            </a:pPr>
            <a:endParaRPr lang="en-US" altLang="en-US" sz="1800" dirty="0">
              <a:latin typeface="Tahoma" panose="020B0604030504040204" pitchFamily="34" charset="0"/>
            </a:endParaRPr>
          </a:p>
        </p:txBody>
      </p:sp>
      <p:sp>
        <p:nvSpPr>
          <p:cNvPr id="26638" name="Oval 15"/>
          <p:cNvSpPr>
            <a:spLocks noChangeArrowheads="1"/>
          </p:cNvSpPr>
          <p:nvPr/>
        </p:nvSpPr>
        <p:spPr bwMode="auto">
          <a:xfrm>
            <a:off x="3508375" y="4179888"/>
            <a:ext cx="276225" cy="131762"/>
          </a:xfrm>
          <a:prstGeom prst="ellipse">
            <a:avLst/>
          </a:prstGeom>
          <a:solidFill>
            <a:srgbClr val="FF6600"/>
          </a:solidFill>
          <a:ln w="9525">
            <a:solidFill>
              <a:schemeClr val="tx1"/>
            </a:solidFill>
            <a:round/>
            <a:headEnd/>
            <a:tailEnd/>
          </a:ln>
        </p:spPr>
        <p:txBody>
          <a:bodyPr wrap="none" anchor="ctr"/>
          <a:lstStyle>
            <a:lvl1pPr>
              <a:spcBef>
                <a:spcPct val="20000"/>
              </a:spcBef>
              <a:buClr>
                <a:schemeClr val="hlink"/>
              </a:buClr>
              <a:buSzPct val="65000"/>
              <a:buFont typeface="Wingdings" panose="05000000000000000000" pitchFamily="2" charset="2"/>
              <a:buChar char="n"/>
              <a:defRPr sz="3200">
                <a:solidFill>
                  <a:schemeClr val="tx1"/>
                </a:solidFill>
                <a:latin typeface="Calibri" panose="020F050202020403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Calibri" panose="020F050202020403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Calibri" panose="020F050202020403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Calibri" panose="020F050202020403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9pPr>
          </a:lstStyle>
          <a:p>
            <a:pPr>
              <a:spcBef>
                <a:spcPct val="0"/>
              </a:spcBef>
              <a:buClrTx/>
              <a:buSzTx/>
              <a:buFontTx/>
              <a:buNone/>
            </a:pPr>
            <a:endParaRPr lang="en-US" altLang="en-US" sz="1800" dirty="0">
              <a:latin typeface="Tahoma" panose="020B0604030504040204" pitchFamily="34" charset="0"/>
            </a:endParaRPr>
          </a:p>
        </p:txBody>
      </p:sp>
      <p:sp>
        <p:nvSpPr>
          <p:cNvPr id="26639" name="Oval 16"/>
          <p:cNvSpPr>
            <a:spLocks noChangeArrowheads="1"/>
          </p:cNvSpPr>
          <p:nvPr/>
        </p:nvSpPr>
        <p:spPr bwMode="auto">
          <a:xfrm>
            <a:off x="3508375" y="4397375"/>
            <a:ext cx="276225" cy="131763"/>
          </a:xfrm>
          <a:prstGeom prst="ellipse">
            <a:avLst/>
          </a:prstGeom>
          <a:solidFill>
            <a:srgbClr val="FFFF00"/>
          </a:solidFill>
          <a:ln w="9525">
            <a:solidFill>
              <a:schemeClr val="tx1"/>
            </a:solidFill>
            <a:round/>
            <a:headEnd/>
            <a:tailEnd/>
          </a:ln>
        </p:spPr>
        <p:txBody>
          <a:bodyPr wrap="none" anchor="ctr"/>
          <a:lstStyle>
            <a:lvl1pPr>
              <a:spcBef>
                <a:spcPct val="20000"/>
              </a:spcBef>
              <a:buClr>
                <a:schemeClr val="hlink"/>
              </a:buClr>
              <a:buSzPct val="65000"/>
              <a:buFont typeface="Wingdings" panose="05000000000000000000" pitchFamily="2" charset="2"/>
              <a:buChar char="n"/>
              <a:defRPr sz="3200">
                <a:solidFill>
                  <a:schemeClr val="tx1"/>
                </a:solidFill>
                <a:latin typeface="Calibri" panose="020F050202020403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Calibri" panose="020F050202020403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Calibri" panose="020F050202020403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Calibri" panose="020F050202020403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9pPr>
          </a:lstStyle>
          <a:p>
            <a:pPr>
              <a:spcBef>
                <a:spcPct val="0"/>
              </a:spcBef>
              <a:buClrTx/>
              <a:buSzTx/>
              <a:buFontTx/>
              <a:buNone/>
            </a:pPr>
            <a:endParaRPr lang="en-US" altLang="en-US" sz="1800" dirty="0">
              <a:latin typeface="Tahoma" panose="020B0604030504040204" pitchFamily="34" charset="0"/>
            </a:endParaRPr>
          </a:p>
        </p:txBody>
      </p:sp>
      <p:sp>
        <p:nvSpPr>
          <p:cNvPr id="26640" name="Oval 17"/>
          <p:cNvSpPr>
            <a:spLocks noChangeArrowheads="1"/>
          </p:cNvSpPr>
          <p:nvPr/>
        </p:nvSpPr>
        <p:spPr bwMode="auto">
          <a:xfrm>
            <a:off x="3508375" y="4614863"/>
            <a:ext cx="276225" cy="131762"/>
          </a:xfrm>
          <a:prstGeom prst="ellipse">
            <a:avLst/>
          </a:prstGeom>
          <a:solidFill>
            <a:srgbClr val="FFFF00"/>
          </a:solidFill>
          <a:ln w="9525">
            <a:solidFill>
              <a:schemeClr val="tx1"/>
            </a:solidFill>
            <a:round/>
            <a:headEnd/>
            <a:tailEnd/>
          </a:ln>
        </p:spPr>
        <p:txBody>
          <a:bodyPr wrap="none" anchor="ctr"/>
          <a:lstStyle>
            <a:lvl1pPr>
              <a:spcBef>
                <a:spcPct val="20000"/>
              </a:spcBef>
              <a:buClr>
                <a:schemeClr val="hlink"/>
              </a:buClr>
              <a:buSzPct val="65000"/>
              <a:buFont typeface="Wingdings" panose="05000000000000000000" pitchFamily="2" charset="2"/>
              <a:buChar char="n"/>
              <a:defRPr sz="3200">
                <a:solidFill>
                  <a:schemeClr val="tx1"/>
                </a:solidFill>
                <a:latin typeface="Calibri" panose="020F050202020403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Calibri" panose="020F050202020403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Calibri" panose="020F050202020403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Calibri" panose="020F050202020403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9pPr>
          </a:lstStyle>
          <a:p>
            <a:pPr>
              <a:spcBef>
                <a:spcPct val="0"/>
              </a:spcBef>
              <a:buClrTx/>
              <a:buSzTx/>
              <a:buFontTx/>
              <a:buNone/>
            </a:pPr>
            <a:endParaRPr lang="en-US" altLang="en-US" sz="1800" dirty="0">
              <a:latin typeface="Tahoma" panose="020B0604030504040204" pitchFamily="34" charset="0"/>
            </a:endParaRPr>
          </a:p>
        </p:txBody>
      </p:sp>
      <p:sp>
        <p:nvSpPr>
          <p:cNvPr id="26641" name="Rectangle 18"/>
          <p:cNvSpPr>
            <a:spLocks noChangeArrowheads="1"/>
          </p:cNvSpPr>
          <p:nvPr/>
        </p:nvSpPr>
        <p:spPr bwMode="auto">
          <a:xfrm>
            <a:off x="4932363" y="3584575"/>
            <a:ext cx="649287" cy="1225550"/>
          </a:xfrm>
          <a:prstGeom prst="rect">
            <a:avLst/>
          </a:prstGeom>
          <a:solidFill>
            <a:schemeClr val="accent1"/>
          </a:solidFill>
          <a:ln w="9525">
            <a:solidFill>
              <a:schemeClr val="tx1"/>
            </a:solidFill>
            <a:miter lim="800000"/>
            <a:headEnd/>
            <a:tailEnd/>
          </a:ln>
        </p:spPr>
        <p:txBody>
          <a:bodyPr wrap="none"/>
          <a:lstStyle>
            <a:lvl1pPr>
              <a:spcBef>
                <a:spcPct val="20000"/>
              </a:spcBef>
              <a:buClr>
                <a:schemeClr val="hlink"/>
              </a:buClr>
              <a:buSzPct val="65000"/>
              <a:buFont typeface="Wingdings" panose="05000000000000000000" pitchFamily="2" charset="2"/>
              <a:buChar char="n"/>
              <a:defRPr sz="3200">
                <a:solidFill>
                  <a:schemeClr val="tx1"/>
                </a:solidFill>
                <a:latin typeface="Calibri" panose="020F050202020403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Calibri" panose="020F050202020403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Calibri" panose="020F050202020403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Calibri" panose="020F050202020403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9pPr>
          </a:lstStyle>
          <a:p>
            <a:pPr algn="ctr">
              <a:spcBef>
                <a:spcPct val="0"/>
              </a:spcBef>
              <a:buClrTx/>
              <a:buSzTx/>
              <a:buFontTx/>
              <a:buNone/>
            </a:pPr>
            <a:r>
              <a:rPr lang="en-US" altLang="en-US" sz="1800" dirty="0">
                <a:latin typeface="Tahoma" panose="020B0604030504040204" pitchFamily="34" charset="0"/>
              </a:rPr>
              <a:t>Est. B</a:t>
            </a:r>
          </a:p>
        </p:txBody>
      </p:sp>
      <p:sp>
        <p:nvSpPr>
          <p:cNvPr id="26642" name="Oval 19"/>
          <p:cNvSpPr>
            <a:spLocks noChangeArrowheads="1"/>
          </p:cNvSpPr>
          <p:nvPr/>
        </p:nvSpPr>
        <p:spPr bwMode="auto">
          <a:xfrm>
            <a:off x="5099050" y="3970338"/>
            <a:ext cx="276225" cy="131762"/>
          </a:xfrm>
          <a:prstGeom prst="ellipse">
            <a:avLst/>
          </a:prstGeom>
          <a:solidFill>
            <a:srgbClr val="FF6600"/>
          </a:solidFill>
          <a:ln w="9525">
            <a:solidFill>
              <a:schemeClr val="tx1"/>
            </a:solidFill>
            <a:round/>
            <a:headEnd/>
            <a:tailEnd/>
          </a:ln>
        </p:spPr>
        <p:txBody>
          <a:bodyPr wrap="none" anchor="ctr"/>
          <a:lstStyle>
            <a:lvl1pPr>
              <a:spcBef>
                <a:spcPct val="20000"/>
              </a:spcBef>
              <a:buClr>
                <a:schemeClr val="hlink"/>
              </a:buClr>
              <a:buSzPct val="65000"/>
              <a:buFont typeface="Wingdings" panose="05000000000000000000" pitchFamily="2" charset="2"/>
              <a:buChar char="n"/>
              <a:defRPr sz="3200">
                <a:solidFill>
                  <a:schemeClr val="tx1"/>
                </a:solidFill>
                <a:latin typeface="Calibri" panose="020F050202020403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Calibri" panose="020F050202020403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Calibri" panose="020F050202020403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Calibri" panose="020F050202020403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9pPr>
          </a:lstStyle>
          <a:p>
            <a:pPr>
              <a:spcBef>
                <a:spcPct val="0"/>
              </a:spcBef>
              <a:buClrTx/>
              <a:buSzTx/>
              <a:buFontTx/>
              <a:buNone/>
            </a:pPr>
            <a:endParaRPr lang="en-US" altLang="en-US" sz="1800" dirty="0">
              <a:latin typeface="Tahoma" panose="020B0604030504040204" pitchFamily="34" charset="0"/>
            </a:endParaRPr>
          </a:p>
        </p:txBody>
      </p:sp>
      <p:sp>
        <p:nvSpPr>
          <p:cNvPr id="26643" name="Oval 20"/>
          <p:cNvSpPr>
            <a:spLocks noChangeArrowheads="1"/>
          </p:cNvSpPr>
          <p:nvPr/>
        </p:nvSpPr>
        <p:spPr bwMode="auto">
          <a:xfrm>
            <a:off x="5099050" y="4170363"/>
            <a:ext cx="276225" cy="131762"/>
          </a:xfrm>
          <a:prstGeom prst="ellipse">
            <a:avLst/>
          </a:prstGeom>
          <a:solidFill>
            <a:srgbClr val="FF6600"/>
          </a:solidFill>
          <a:ln w="9525">
            <a:solidFill>
              <a:schemeClr val="tx1"/>
            </a:solidFill>
            <a:round/>
            <a:headEnd/>
            <a:tailEnd/>
          </a:ln>
        </p:spPr>
        <p:txBody>
          <a:bodyPr wrap="none" anchor="ctr"/>
          <a:lstStyle>
            <a:lvl1pPr>
              <a:spcBef>
                <a:spcPct val="20000"/>
              </a:spcBef>
              <a:buClr>
                <a:schemeClr val="hlink"/>
              </a:buClr>
              <a:buSzPct val="65000"/>
              <a:buFont typeface="Wingdings" panose="05000000000000000000" pitchFamily="2" charset="2"/>
              <a:buChar char="n"/>
              <a:defRPr sz="3200">
                <a:solidFill>
                  <a:schemeClr val="tx1"/>
                </a:solidFill>
                <a:latin typeface="Calibri" panose="020F050202020403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Calibri" panose="020F050202020403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Calibri" panose="020F050202020403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Calibri" panose="020F050202020403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9pPr>
          </a:lstStyle>
          <a:p>
            <a:pPr>
              <a:spcBef>
                <a:spcPct val="0"/>
              </a:spcBef>
              <a:buClrTx/>
              <a:buSzTx/>
              <a:buFontTx/>
              <a:buNone/>
            </a:pPr>
            <a:endParaRPr lang="en-US" altLang="en-US" sz="1800" dirty="0">
              <a:latin typeface="Tahoma" panose="020B0604030504040204" pitchFamily="34" charset="0"/>
            </a:endParaRPr>
          </a:p>
        </p:txBody>
      </p:sp>
      <p:sp>
        <p:nvSpPr>
          <p:cNvPr id="26644" name="Oval 21"/>
          <p:cNvSpPr>
            <a:spLocks noChangeArrowheads="1"/>
          </p:cNvSpPr>
          <p:nvPr/>
        </p:nvSpPr>
        <p:spPr bwMode="auto">
          <a:xfrm>
            <a:off x="5100638" y="4359275"/>
            <a:ext cx="276225" cy="131763"/>
          </a:xfrm>
          <a:prstGeom prst="ellipse">
            <a:avLst/>
          </a:prstGeom>
          <a:solidFill>
            <a:srgbClr val="FFFF00"/>
          </a:solidFill>
          <a:ln w="9525">
            <a:solidFill>
              <a:schemeClr val="tx1"/>
            </a:solidFill>
            <a:round/>
            <a:headEnd/>
            <a:tailEnd/>
          </a:ln>
        </p:spPr>
        <p:txBody>
          <a:bodyPr wrap="none" anchor="ctr"/>
          <a:lstStyle>
            <a:lvl1pPr>
              <a:spcBef>
                <a:spcPct val="20000"/>
              </a:spcBef>
              <a:buClr>
                <a:schemeClr val="hlink"/>
              </a:buClr>
              <a:buSzPct val="65000"/>
              <a:buFont typeface="Wingdings" panose="05000000000000000000" pitchFamily="2" charset="2"/>
              <a:buChar char="n"/>
              <a:defRPr sz="3200">
                <a:solidFill>
                  <a:schemeClr val="tx1"/>
                </a:solidFill>
                <a:latin typeface="Calibri" panose="020F050202020403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Calibri" panose="020F050202020403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Calibri" panose="020F050202020403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Calibri" panose="020F050202020403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9pPr>
          </a:lstStyle>
          <a:p>
            <a:pPr>
              <a:spcBef>
                <a:spcPct val="0"/>
              </a:spcBef>
              <a:buClrTx/>
              <a:buSzTx/>
              <a:buFontTx/>
              <a:buNone/>
            </a:pPr>
            <a:endParaRPr lang="en-US" altLang="en-US" sz="1800" dirty="0">
              <a:latin typeface="Tahoma" panose="020B0604030504040204" pitchFamily="34" charset="0"/>
            </a:endParaRPr>
          </a:p>
        </p:txBody>
      </p:sp>
      <p:sp>
        <p:nvSpPr>
          <p:cNvPr id="26645" name="Oval 22"/>
          <p:cNvSpPr>
            <a:spLocks noChangeArrowheads="1"/>
          </p:cNvSpPr>
          <p:nvPr/>
        </p:nvSpPr>
        <p:spPr bwMode="auto">
          <a:xfrm>
            <a:off x="5111750" y="4568825"/>
            <a:ext cx="276225" cy="131763"/>
          </a:xfrm>
          <a:prstGeom prst="ellipse">
            <a:avLst/>
          </a:prstGeom>
          <a:solidFill>
            <a:srgbClr val="FFFF00"/>
          </a:solidFill>
          <a:ln w="9525">
            <a:solidFill>
              <a:schemeClr val="tx1"/>
            </a:solidFill>
            <a:round/>
            <a:headEnd/>
            <a:tailEnd/>
          </a:ln>
        </p:spPr>
        <p:txBody>
          <a:bodyPr wrap="none" anchor="ctr"/>
          <a:lstStyle>
            <a:lvl1pPr>
              <a:spcBef>
                <a:spcPct val="20000"/>
              </a:spcBef>
              <a:buClr>
                <a:schemeClr val="hlink"/>
              </a:buClr>
              <a:buSzPct val="65000"/>
              <a:buFont typeface="Wingdings" panose="05000000000000000000" pitchFamily="2" charset="2"/>
              <a:buChar char="n"/>
              <a:defRPr sz="3200">
                <a:solidFill>
                  <a:schemeClr val="tx1"/>
                </a:solidFill>
                <a:latin typeface="Calibri" panose="020F050202020403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Calibri" panose="020F050202020403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Calibri" panose="020F050202020403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Calibri" panose="020F050202020403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9pPr>
          </a:lstStyle>
          <a:p>
            <a:pPr>
              <a:spcBef>
                <a:spcPct val="0"/>
              </a:spcBef>
              <a:buClrTx/>
              <a:buSzTx/>
              <a:buFontTx/>
              <a:buNone/>
            </a:pPr>
            <a:endParaRPr lang="en-US" altLang="en-US" sz="1800" dirty="0">
              <a:latin typeface="Tahoma" panose="020B0604030504040204" pitchFamily="34" charset="0"/>
            </a:endParaRPr>
          </a:p>
        </p:txBody>
      </p:sp>
      <p:cxnSp>
        <p:nvCxnSpPr>
          <p:cNvPr id="26646" name="Straight Connector 21"/>
          <p:cNvCxnSpPr>
            <a:cxnSpLocks noChangeShapeType="1"/>
          </p:cNvCxnSpPr>
          <p:nvPr/>
        </p:nvCxnSpPr>
        <p:spPr bwMode="auto">
          <a:xfrm>
            <a:off x="0" y="1381125"/>
            <a:ext cx="9144000" cy="0"/>
          </a:xfrm>
          <a:prstGeom prst="line">
            <a:avLst/>
          </a:prstGeom>
          <a:noFill/>
          <a:ln w="25400" algn="ctr">
            <a:solidFill>
              <a:srgbClr val="FFFF00"/>
            </a:solidFill>
            <a:round/>
            <a:headEnd/>
            <a:tailEnd/>
          </a:ln>
          <a:extLst>
            <a:ext uri="{909E8E84-426E-40DD-AFC4-6F175D3DCCD1}">
              <a14:hiddenFill xmlns:a14="http://schemas.microsoft.com/office/drawing/2010/main">
                <a:noFill/>
              </a14:hiddenFill>
            </a:ext>
          </a:extLst>
        </p:spPr>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7778" name="Rectangle 2"/>
          <p:cNvSpPr>
            <a:spLocks noGrp="1" noChangeArrowheads="1"/>
          </p:cNvSpPr>
          <p:nvPr>
            <p:ph type="title"/>
          </p:nvPr>
        </p:nvSpPr>
        <p:spPr>
          <a:xfrm>
            <a:off x="457200" y="130175"/>
            <a:ext cx="8229600" cy="1371600"/>
          </a:xfrm>
        </p:spPr>
        <p:txBody>
          <a:bodyPr/>
          <a:lstStyle/>
          <a:p>
            <a:pPr eaLnBrk="1" hangingPunct="1">
              <a:defRPr/>
            </a:pPr>
            <a:r>
              <a:rPr lang="en-US" sz="3600" dirty="0">
                <a:effectLst>
                  <a:outerShdw blurRad="38100" dist="38100" dir="2700000" algn="tl">
                    <a:srgbClr val="000000">
                      <a:alpha val="43137"/>
                    </a:srgbClr>
                  </a:outerShdw>
                </a:effectLst>
              </a:rPr>
              <a:t>Schematic —segregation by residential location </a:t>
            </a:r>
            <a:r>
              <a:rPr lang="en-US" sz="3600" dirty="0">
                <a:effectLst>
                  <a:outerShdw blurRad="38100" dist="38100" dir="2700000" algn="tl">
                    <a:srgbClr val="000000">
                      <a:alpha val="43137"/>
                    </a:srgbClr>
                  </a:outerShdw>
                </a:effectLst>
                <a:cs typeface="Tahoma" pitchFamily="34" charset="0"/>
              </a:rPr>
              <a:t>=&gt; networks</a:t>
            </a:r>
          </a:p>
        </p:txBody>
      </p:sp>
      <p:sp>
        <p:nvSpPr>
          <p:cNvPr id="28675" name="Oval 3"/>
          <p:cNvSpPr>
            <a:spLocks noChangeArrowheads="1"/>
          </p:cNvSpPr>
          <p:nvPr/>
        </p:nvSpPr>
        <p:spPr bwMode="auto">
          <a:xfrm>
            <a:off x="2489200" y="2894013"/>
            <a:ext cx="4052888" cy="2762250"/>
          </a:xfrm>
          <a:prstGeom prst="ellipse">
            <a:avLst/>
          </a:prstGeom>
          <a:solidFill>
            <a:schemeClr val="accent1"/>
          </a:solidFill>
          <a:ln w="9525">
            <a:solidFill>
              <a:schemeClr val="tx1"/>
            </a:solidFill>
            <a:round/>
            <a:headEnd/>
            <a:tailEnd/>
          </a:ln>
        </p:spPr>
        <p:txBody>
          <a:bodyPr wrap="none" anchor="ctr"/>
          <a:lstStyle>
            <a:lvl1pPr>
              <a:spcBef>
                <a:spcPct val="20000"/>
              </a:spcBef>
              <a:buClr>
                <a:schemeClr val="hlink"/>
              </a:buClr>
              <a:buSzPct val="65000"/>
              <a:buFont typeface="Wingdings" panose="05000000000000000000" pitchFamily="2" charset="2"/>
              <a:buChar char="n"/>
              <a:defRPr sz="3200">
                <a:solidFill>
                  <a:schemeClr val="tx1"/>
                </a:solidFill>
                <a:latin typeface="Calibri" panose="020F050202020403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Calibri" panose="020F050202020403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Calibri" panose="020F050202020403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Calibri" panose="020F050202020403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9pPr>
          </a:lstStyle>
          <a:p>
            <a:pPr>
              <a:spcBef>
                <a:spcPct val="0"/>
              </a:spcBef>
              <a:buClrTx/>
              <a:buSzTx/>
              <a:buFontTx/>
              <a:buNone/>
            </a:pPr>
            <a:endParaRPr lang="en-US" altLang="en-US" sz="1800" dirty="0">
              <a:latin typeface="Tahoma" panose="020B0604030504040204" pitchFamily="34" charset="0"/>
            </a:endParaRPr>
          </a:p>
        </p:txBody>
      </p:sp>
      <p:sp>
        <p:nvSpPr>
          <p:cNvPr id="28676" name="Rectangle 4"/>
          <p:cNvSpPr>
            <a:spLocks noChangeArrowheads="1"/>
          </p:cNvSpPr>
          <p:nvPr/>
        </p:nvSpPr>
        <p:spPr bwMode="auto">
          <a:xfrm>
            <a:off x="3346450" y="3619500"/>
            <a:ext cx="649288" cy="1225550"/>
          </a:xfrm>
          <a:prstGeom prst="rect">
            <a:avLst/>
          </a:prstGeom>
          <a:solidFill>
            <a:schemeClr val="accent1"/>
          </a:solidFill>
          <a:ln w="9525">
            <a:solidFill>
              <a:schemeClr val="tx1"/>
            </a:solidFill>
            <a:miter lim="800000"/>
            <a:headEnd/>
            <a:tailEnd/>
          </a:ln>
        </p:spPr>
        <p:txBody>
          <a:bodyPr wrap="none"/>
          <a:lstStyle>
            <a:lvl1pPr>
              <a:spcBef>
                <a:spcPct val="20000"/>
              </a:spcBef>
              <a:buClr>
                <a:schemeClr val="hlink"/>
              </a:buClr>
              <a:buSzPct val="65000"/>
              <a:buFont typeface="Wingdings" panose="05000000000000000000" pitchFamily="2" charset="2"/>
              <a:buChar char="n"/>
              <a:defRPr sz="3200">
                <a:solidFill>
                  <a:schemeClr val="tx1"/>
                </a:solidFill>
                <a:latin typeface="Calibri" panose="020F050202020403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Calibri" panose="020F050202020403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Calibri" panose="020F050202020403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Calibri" panose="020F050202020403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9pPr>
          </a:lstStyle>
          <a:p>
            <a:pPr algn="ctr">
              <a:spcBef>
                <a:spcPct val="0"/>
              </a:spcBef>
              <a:buClrTx/>
              <a:buSzTx/>
              <a:buFontTx/>
              <a:buNone/>
            </a:pPr>
            <a:r>
              <a:rPr lang="en-US" altLang="en-US" sz="1800" dirty="0">
                <a:latin typeface="Tahoma" panose="020B0604030504040204" pitchFamily="34" charset="0"/>
              </a:rPr>
              <a:t>Est. A</a:t>
            </a:r>
          </a:p>
        </p:txBody>
      </p:sp>
      <p:sp>
        <p:nvSpPr>
          <p:cNvPr id="28677" name="Text Box 5"/>
          <p:cNvSpPr txBox="1">
            <a:spLocks noChangeArrowheads="1"/>
          </p:cNvSpPr>
          <p:nvPr/>
        </p:nvSpPr>
        <p:spPr bwMode="auto">
          <a:xfrm>
            <a:off x="4140200" y="4713288"/>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Calibri" panose="020F050202020403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Calibri" panose="020F050202020403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Calibri" panose="020F050202020403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Calibri" panose="020F050202020403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9pPr>
          </a:lstStyle>
          <a:p>
            <a:pPr>
              <a:spcBef>
                <a:spcPct val="0"/>
              </a:spcBef>
              <a:buClrTx/>
              <a:buSzTx/>
              <a:buFontTx/>
              <a:buNone/>
            </a:pPr>
            <a:endParaRPr lang="en-US" altLang="en-US" sz="1800" dirty="0">
              <a:latin typeface="Tahoma" panose="020B0604030504040204" pitchFamily="34" charset="0"/>
            </a:endParaRPr>
          </a:p>
        </p:txBody>
      </p:sp>
      <p:sp>
        <p:nvSpPr>
          <p:cNvPr id="28678" name="Text Box 6"/>
          <p:cNvSpPr txBox="1">
            <a:spLocks noChangeArrowheads="1"/>
          </p:cNvSpPr>
          <p:nvPr/>
        </p:nvSpPr>
        <p:spPr bwMode="auto">
          <a:xfrm>
            <a:off x="3659188" y="5815013"/>
            <a:ext cx="16160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Calibri" panose="020F050202020403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Calibri" panose="020F050202020403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Calibri" panose="020F050202020403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Calibri" panose="020F050202020403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9pPr>
          </a:lstStyle>
          <a:p>
            <a:pPr>
              <a:spcBef>
                <a:spcPct val="0"/>
              </a:spcBef>
              <a:buClrTx/>
              <a:buSzTx/>
              <a:buFontTx/>
              <a:buNone/>
            </a:pPr>
            <a:r>
              <a:rPr lang="en-US" altLang="en-US" sz="1800" dirty="0">
                <a:latin typeface="Tahoma" panose="020B0604030504040204" pitchFamily="34" charset="0"/>
              </a:rPr>
              <a:t>Census tract of est.’s</a:t>
            </a:r>
          </a:p>
        </p:txBody>
      </p:sp>
      <p:sp>
        <p:nvSpPr>
          <p:cNvPr id="28679" name="Oval 7"/>
          <p:cNvSpPr>
            <a:spLocks noChangeArrowheads="1"/>
          </p:cNvSpPr>
          <p:nvPr/>
        </p:nvSpPr>
        <p:spPr bwMode="auto">
          <a:xfrm>
            <a:off x="498475" y="1838325"/>
            <a:ext cx="2008188" cy="1319213"/>
          </a:xfrm>
          <a:prstGeom prst="ellipse">
            <a:avLst/>
          </a:prstGeom>
          <a:solidFill>
            <a:srgbClr val="FF6600"/>
          </a:solidFill>
          <a:ln w="9525">
            <a:solidFill>
              <a:schemeClr val="tx1"/>
            </a:solidFill>
            <a:round/>
            <a:headEnd/>
            <a:tailEnd/>
          </a:ln>
        </p:spPr>
        <p:txBody>
          <a:bodyPr wrap="none" anchor="ctr"/>
          <a:lstStyle>
            <a:lvl1pPr>
              <a:spcBef>
                <a:spcPct val="20000"/>
              </a:spcBef>
              <a:buClr>
                <a:schemeClr val="hlink"/>
              </a:buClr>
              <a:buSzPct val="65000"/>
              <a:buFont typeface="Wingdings" panose="05000000000000000000" pitchFamily="2" charset="2"/>
              <a:buChar char="n"/>
              <a:defRPr sz="3200">
                <a:solidFill>
                  <a:schemeClr val="tx1"/>
                </a:solidFill>
                <a:latin typeface="Calibri" panose="020F050202020403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Calibri" panose="020F050202020403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Calibri" panose="020F050202020403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Calibri" panose="020F050202020403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9pPr>
          </a:lstStyle>
          <a:p>
            <a:pPr>
              <a:spcBef>
                <a:spcPct val="0"/>
              </a:spcBef>
              <a:buClrTx/>
              <a:buSzTx/>
              <a:buFontTx/>
              <a:buNone/>
            </a:pPr>
            <a:endParaRPr lang="en-US" altLang="en-US" sz="1800" dirty="0">
              <a:latin typeface="Tahoma" panose="020B0604030504040204" pitchFamily="34" charset="0"/>
            </a:endParaRPr>
          </a:p>
        </p:txBody>
      </p:sp>
      <p:sp>
        <p:nvSpPr>
          <p:cNvPr id="28680" name="Text Box 8"/>
          <p:cNvSpPr txBox="1">
            <a:spLocks noChangeArrowheads="1"/>
          </p:cNvSpPr>
          <p:nvPr/>
        </p:nvSpPr>
        <p:spPr bwMode="auto">
          <a:xfrm>
            <a:off x="717550" y="3363913"/>
            <a:ext cx="16160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Calibri" panose="020F050202020403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Calibri" panose="020F050202020403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Calibri" panose="020F050202020403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Calibri" panose="020F050202020403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9pPr>
          </a:lstStyle>
          <a:p>
            <a:pPr>
              <a:spcBef>
                <a:spcPct val="0"/>
              </a:spcBef>
              <a:buClrTx/>
              <a:buSzTx/>
              <a:buFontTx/>
              <a:buNone/>
            </a:pPr>
            <a:r>
              <a:rPr lang="en-US" altLang="en-US" sz="1800" dirty="0">
                <a:latin typeface="Tahoma" panose="020B0604030504040204" pitchFamily="34" charset="0"/>
              </a:rPr>
              <a:t>Census tract of residence</a:t>
            </a:r>
          </a:p>
        </p:txBody>
      </p:sp>
      <p:sp>
        <p:nvSpPr>
          <p:cNvPr id="28681" name="Oval 9"/>
          <p:cNvSpPr>
            <a:spLocks noChangeArrowheads="1"/>
          </p:cNvSpPr>
          <p:nvPr/>
        </p:nvSpPr>
        <p:spPr bwMode="auto">
          <a:xfrm>
            <a:off x="6600825" y="2141538"/>
            <a:ext cx="2008188" cy="1319212"/>
          </a:xfrm>
          <a:prstGeom prst="ellipse">
            <a:avLst/>
          </a:prstGeom>
          <a:solidFill>
            <a:srgbClr val="FFFF00"/>
          </a:solidFill>
          <a:ln w="9525">
            <a:solidFill>
              <a:schemeClr val="tx1"/>
            </a:solidFill>
            <a:round/>
            <a:headEnd/>
            <a:tailEnd/>
          </a:ln>
        </p:spPr>
        <p:txBody>
          <a:bodyPr wrap="none" anchor="ctr"/>
          <a:lstStyle>
            <a:lvl1pPr>
              <a:spcBef>
                <a:spcPct val="20000"/>
              </a:spcBef>
              <a:buClr>
                <a:schemeClr val="hlink"/>
              </a:buClr>
              <a:buSzPct val="65000"/>
              <a:buFont typeface="Wingdings" panose="05000000000000000000" pitchFamily="2" charset="2"/>
              <a:buChar char="n"/>
              <a:defRPr sz="3200">
                <a:solidFill>
                  <a:schemeClr val="tx1"/>
                </a:solidFill>
                <a:latin typeface="Calibri" panose="020F050202020403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Calibri" panose="020F050202020403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Calibri" panose="020F050202020403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Calibri" panose="020F050202020403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9pPr>
          </a:lstStyle>
          <a:p>
            <a:pPr>
              <a:spcBef>
                <a:spcPct val="0"/>
              </a:spcBef>
              <a:buClrTx/>
              <a:buSzTx/>
              <a:buFontTx/>
              <a:buNone/>
            </a:pPr>
            <a:endParaRPr lang="en-US" altLang="en-US" sz="1800" dirty="0">
              <a:latin typeface="Tahoma" panose="020B0604030504040204" pitchFamily="34" charset="0"/>
            </a:endParaRPr>
          </a:p>
        </p:txBody>
      </p:sp>
      <p:sp>
        <p:nvSpPr>
          <p:cNvPr id="28682" name="Text Box 10"/>
          <p:cNvSpPr txBox="1">
            <a:spLocks noChangeArrowheads="1"/>
          </p:cNvSpPr>
          <p:nvPr/>
        </p:nvSpPr>
        <p:spPr bwMode="auto">
          <a:xfrm>
            <a:off x="6838950" y="3714750"/>
            <a:ext cx="16160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5000"/>
              <a:buFont typeface="Wingdings" panose="05000000000000000000" pitchFamily="2" charset="2"/>
              <a:buChar char="n"/>
              <a:defRPr sz="3200">
                <a:solidFill>
                  <a:schemeClr val="tx1"/>
                </a:solidFill>
                <a:latin typeface="Calibri" panose="020F050202020403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Calibri" panose="020F050202020403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Calibri" panose="020F050202020403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Calibri" panose="020F050202020403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9pPr>
          </a:lstStyle>
          <a:p>
            <a:pPr>
              <a:spcBef>
                <a:spcPct val="0"/>
              </a:spcBef>
              <a:buClrTx/>
              <a:buSzTx/>
              <a:buFontTx/>
              <a:buNone/>
            </a:pPr>
            <a:r>
              <a:rPr lang="en-US" altLang="en-US" sz="1800" dirty="0">
                <a:latin typeface="Tahoma" panose="020B0604030504040204" pitchFamily="34" charset="0"/>
              </a:rPr>
              <a:t>Census tract of residence</a:t>
            </a:r>
          </a:p>
        </p:txBody>
      </p:sp>
      <p:sp>
        <p:nvSpPr>
          <p:cNvPr id="28683" name="Rectangle 11"/>
          <p:cNvSpPr>
            <a:spLocks noChangeArrowheads="1"/>
          </p:cNvSpPr>
          <p:nvPr/>
        </p:nvSpPr>
        <p:spPr bwMode="auto">
          <a:xfrm>
            <a:off x="838200" y="2292350"/>
            <a:ext cx="1368425" cy="328613"/>
          </a:xfrm>
          <a:prstGeom prst="rect">
            <a:avLst/>
          </a:prstGeom>
          <a:solidFill>
            <a:schemeClr val="accent1"/>
          </a:solidFill>
          <a:ln w="9525">
            <a:solidFill>
              <a:schemeClr val="tx1"/>
            </a:solidFill>
            <a:miter lim="800000"/>
            <a:headEnd/>
            <a:tailEnd/>
          </a:ln>
        </p:spPr>
        <p:txBody>
          <a:bodyPr wrap="none" anchor="ctr"/>
          <a:lstStyle>
            <a:lvl1pPr>
              <a:spcBef>
                <a:spcPct val="20000"/>
              </a:spcBef>
              <a:buClr>
                <a:schemeClr val="hlink"/>
              </a:buClr>
              <a:buSzPct val="65000"/>
              <a:buFont typeface="Wingdings" panose="05000000000000000000" pitchFamily="2" charset="2"/>
              <a:buChar char="n"/>
              <a:defRPr sz="3200">
                <a:solidFill>
                  <a:schemeClr val="tx1"/>
                </a:solidFill>
                <a:latin typeface="Calibri" panose="020F050202020403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Calibri" panose="020F050202020403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Calibri" panose="020F050202020403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Calibri" panose="020F050202020403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9pPr>
          </a:lstStyle>
          <a:p>
            <a:pPr algn="ctr">
              <a:spcBef>
                <a:spcPct val="0"/>
              </a:spcBef>
              <a:buClrTx/>
              <a:buSzTx/>
              <a:buFontTx/>
              <a:buNone/>
            </a:pPr>
            <a:r>
              <a:rPr lang="en-US" altLang="en-US" sz="1200" dirty="0">
                <a:latin typeface="Tahoma" panose="020B0604030504040204" pitchFamily="34" charset="0"/>
              </a:rPr>
              <a:t>4 workers in green </a:t>
            </a:r>
          </a:p>
          <a:p>
            <a:pPr algn="ctr">
              <a:spcBef>
                <a:spcPct val="0"/>
              </a:spcBef>
              <a:buClrTx/>
              <a:buSzTx/>
              <a:buFontTx/>
              <a:buNone/>
            </a:pPr>
            <a:r>
              <a:rPr lang="en-US" altLang="en-US" sz="1200" dirty="0">
                <a:latin typeface="Tahoma" panose="020B0604030504040204" pitchFamily="34" charset="0"/>
              </a:rPr>
              <a:t>Census tract</a:t>
            </a:r>
          </a:p>
        </p:txBody>
      </p:sp>
      <p:sp>
        <p:nvSpPr>
          <p:cNvPr id="28684" name="Rectangle 12"/>
          <p:cNvSpPr>
            <a:spLocks noChangeArrowheads="1"/>
          </p:cNvSpPr>
          <p:nvPr/>
        </p:nvSpPr>
        <p:spPr bwMode="auto">
          <a:xfrm>
            <a:off x="6910388" y="2605088"/>
            <a:ext cx="1368425" cy="328612"/>
          </a:xfrm>
          <a:prstGeom prst="rect">
            <a:avLst/>
          </a:prstGeom>
          <a:solidFill>
            <a:schemeClr val="accent1"/>
          </a:solidFill>
          <a:ln w="9525">
            <a:solidFill>
              <a:schemeClr val="tx1"/>
            </a:solidFill>
            <a:miter lim="800000"/>
            <a:headEnd/>
            <a:tailEnd/>
          </a:ln>
        </p:spPr>
        <p:txBody>
          <a:bodyPr wrap="none" anchor="ctr"/>
          <a:lstStyle>
            <a:lvl1pPr>
              <a:spcBef>
                <a:spcPct val="20000"/>
              </a:spcBef>
              <a:buClr>
                <a:schemeClr val="hlink"/>
              </a:buClr>
              <a:buSzPct val="65000"/>
              <a:buFont typeface="Wingdings" panose="05000000000000000000" pitchFamily="2" charset="2"/>
              <a:buChar char="n"/>
              <a:defRPr sz="3200">
                <a:solidFill>
                  <a:schemeClr val="tx1"/>
                </a:solidFill>
                <a:latin typeface="Calibri" panose="020F050202020403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Calibri" panose="020F050202020403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Calibri" panose="020F050202020403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Calibri" panose="020F050202020403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9pPr>
          </a:lstStyle>
          <a:p>
            <a:pPr algn="ctr">
              <a:spcBef>
                <a:spcPct val="0"/>
              </a:spcBef>
              <a:buClrTx/>
              <a:buSzTx/>
              <a:buFontTx/>
              <a:buNone/>
            </a:pPr>
            <a:r>
              <a:rPr lang="en-US" altLang="en-US" sz="1200" dirty="0">
                <a:latin typeface="Tahoma" panose="020B0604030504040204" pitchFamily="34" charset="0"/>
              </a:rPr>
              <a:t>4 workers in green </a:t>
            </a:r>
          </a:p>
          <a:p>
            <a:pPr algn="ctr">
              <a:spcBef>
                <a:spcPct val="0"/>
              </a:spcBef>
              <a:buClrTx/>
              <a:buSzTx/>
              <a:buFontTx/>
              <a:buNone/>
            </a:pPr>
            <a:r>
              <a:rPr lang="en-US" altLang="en-US" sz="1200" dirty="0">
                <a:latin typeface="Tahoma" panose="020B0604030504040204" pitchFamily="34" charset="0"/>
              </a:rPr>
              <a:t>Census tract</a:t>
            </a:r>
          </a:p>
        </p:txBody>
      </p:sp>
      <p:sp>
        <p:nvSpPr>
          <p:cNvPr id="28685" name="Oval 13"/>
          <p:cNvSpPr>
            <a:spLocks noChangeArrowheads="1"/>
          </p:cNvSpPr>
          <p:nvPr/>
        </p:nvSpPr>
        <p:spPr bwMode="auto">
          <a:xfrm>
            <a:off x="3513138" y="3968750"/>
            <a:ext cx="276225" cy="131763"/>
          </a:xfrm>
          <a:prstGeom prst="ellipse">
            <a:avLst/>
          </a:prstGeom>
          <a:solidFill>
            <a:srgbClr val="FF6600"/>
          </a:solidFill>
          <a:ln w="9525">
            <a:solidFill>
              <a:schemeClr val="tx1"/>
            </a:solidFill>
            <a:round/>
            <a:headEnd/>
            <a:tailEnd/>
          </a:ln>
        </p:spPr>
        <p:txBody>
          <a:bodyPr wrap="none" anchor="ctr"/>
          <a:lstStyle>
            <a:lvl1pPr>
              <a:spcBef>
                <a:spcPct val="20000"/>
              </a:spcBef>
              <a:buClr>
                <a:schemeClr val="hlink"/>
              </a:buClr>
              <a:buSzPct val="65000"/>
              <a:buFont typeface="Wingdings" panose="05000000000000000000" pitchFamily="2" charset="2"/>
              <a:buChar char="n"/>
              <a:defRPr sz="3200">
                <a:solidFill>
                  <a:schemeClr val="tx1"/>
                </a:solidFill>
                <a:latin typeface="Calibri" panose="020F050202020403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Calibri" panose="020F050202020403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Calibri" panose="020F050202020403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Calibri" panose="020F050202020403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9pPr>
          </a:lstStyle>
          <a:p>
            <a:pPr>
              <a:spcBef>
                <a:spcPct val="0"/>
              </a:spcBef>
              <a:buClrTx/>
              <a:buSzTx/>
              <a:buFontTx/>
              <a:buNone/>
            </a:pPr>
            <a:endParaRPr lang="en-US" altLang="en-US" sz="1800" dirty="0">
              <a:latin typeface="Tahoma" panose="020B0604030504040204" pitchFamily="34" charset="0"/>
            </a:endParaRPr>
          </a:p>
        </p:txBody>
      </p:sp>
      <p:sp>
        <p:nvSpPr>
          <p:cNvPr id="28686" name="Oval 14"/>
          <p:cNvSpPr>
            <a:spLocks noChangeArrowheads="1"/>
          </p:cNvSpPr>
          <p:nvPr/>
        </p:nvSpPr>
        <p:spPr bwMode="auto">
          <a:xfrm>
            <a:off x="3508375" y="4179888"/>
            <a:ext cx="276225" cy="131762"/>
          </a:xfrm>
          <a:prstGeom prst="ellipse">
            <a:avLst/>
          </a:prstGeom>
          <a:solidFill>
            <a:srgbClr val="FF6600"/>
          </a:solidFill>
          <a:ln w="9525">
            <a:solidFill>
              <a:schemeClr val="tx1"/>
            </a:solidFill>
            <a:round/>
            <a:headEnd/>
            <a:tailEnd/>
          </a:ln>
        </p:spPr>
        <p:txBody>
          <a:bodyPr wrap="none" anchor="ctr"/>
          <a:lstStyle>
            <a:lvl1pPr>
              <a:spcBef>
                <a:spcPct val="20000"/>
              </a:spcBef>
              <a:buClr>
                <a:schemeClr val="hlink"/>
              </a:buClr>
              <a:buSzPct val="65000"/>
              <a:buFont typeface="Wingdings" panose="05000000000000000000" pitchFamily="2" charset="2"/>
              <a:buChar char="n"/>
              <a:defRPr sz="3200">
                <a:solidFill>
                  <a:schemeClr val="tx1"/>
                </a:solidFill>
                <a:latin typeface="Calibri" panose="020F050202020403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Calibri" panose="020F050202020403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Calibri" panose="020F050202020403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Calibri" panose="020F050202020403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9pPr>
          </a:lstStyle>
          <a:p>
            <a:pPr>
              <a:spcBef>
                <a:spcPct val="0"/>
              </a:spcBef>
              <a:buClrTx/>
              <a:buSzTx/>
              <a:buFontTx/>
              <a:buNone/>
            </a:pPr>
            <a:endParaRPr lang="en-US" altLang="en-US" sz="1800" dirty="0">
              <a:latin typeface="Tahoma" panose="020B0604030504040204" pitchFamily="34" charset="0"/>
            </a:endParaRPr>
          </a:p>
        </p:txBody>
      </p:sp>
      <p:sp>
        <p:nvSpPr>
          <p:cNvPr id="28687" name="Oval 15"/>
          <p:cNvSpPr>
            <a:spLocks noChangeArrowheads="1"/>
          </p:cNvSpPr>
          <p:nvPr/>
        </p:nvSpPr>
        <p:spPr bwMode="auto">
          <a:xfrm>
            <a:off x="3508375" y="4397375"/>
            <a:ext cx="276225" cy="131763"/>
          </a:xfrm>
          <a:prstGeom prst="ellipse">
            <a:avLst/>
          </a:prstGeom>
          <a:solidFill>
            <a:srgbClr val="FF6600"/>
          </a:solidFill>
          <a:ln w="9525">
            <a:solidFill>
              <a:schemeClr val="tx1"/>
            </a:solidFill>
            <a:round/>
            <a:headEnd/>
            <a:tailEnd/>
          </a:ln>
        </p:spPr>
        <p:txBody>
          <a:bodyPr wrap="none" anchor="ctr"/>
          <a:lstStyle>
            <a:lvl1pPr>
              <a:spcBef>
                <a:spcPct val="20000"/>
              </a:spcBef>
              <a:buClr>
                <a:schemeClr val="hlink"/>
              </a:buClr>
              <a:buSzPct val="65000"/>
              <a:buFont typeface="Wingdings" panose="05000000000000000000" pitchFamily="2" charset="2"/>
              <a:buChar char="n"/>
              <a:defRPr sz="3200">
                <a:solidFill>
                  <a:schemeClr val="tx1"/>
                </a:solidFill>
                <a:latin typeface="Calibri" panose="020F050202020403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Calibri" panose="020F050202020403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Calibri" panose="020F050202020403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Calibri" panose="020F050202020403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9pPr>
          </a:lstStyle>
          <a:p>
            <a:pPr>
              <a:spcBef>
                <a:spcPct val="0"/>
              </a:spcBef>
              <a:buClrTx/>
              <a:buSzTx/>
              <a:buFontTx/>
              <a:buNone/>
            </a:pPr>
            <a:endParaRPr lang="en-US" altLang="en-US" sz="1800" dirty="0">
              <a:latin typeface="Tahoma" panose="020B0604030504040204" pitchFamily="34" charset="0"/>
            </a:endParaRPr>
          </a:p>
        </p:txBody>
      </p:sp>
      <p:sp>
        <p:nvSpPr>
          <p:cNvPr id="28688" name="Oval 16"/>
          <p:cNvSpPr>
            <a:spLocks noChangeArrowheads="1"/>
          </p:cNvSpPr>
          <p:nvPr/>
        </p:nvSpPr>
        <p:spPr bwMode="auto">
          <a:xfrm>
            <a:off x="3508375" y="4614863"/>
            <a:ext cx="276225" cy="131762"/>
          </a:xfrm>
          <a:prstGeom prst="ellipse">
            <a:avLst/>
          </a:prstGeom>
          <a:solidFill>
            <a:srgbClr val="FF6600"/>
          </a:solidFill>
          <a:ln w="9525">
            <a:solidFill>
              <a:schemeClr val="tx1"/>
            </a:solidFill>
            <a:round/>
            <a:headEnd/>
            <a:tailEnd/>
          </a:ln>
        </p:spPr>
        <p:txBody>
          <a:bodyPr wrap="none" anchor="ctr"/>
          <a:lstStyle>
            <a:lvl1pPr>
              <a:spcBef>
                <a:spcPct val="20000"/>
              </a:spcBef>
              <a:buClr>
                <a:schemeClr val="hlink"/>
              </a:buClr>
              <a:buSzPct val="65000"/>
              <a:buFont typeface="Wingdings" panose="05000000000000000000" pitchFamily="2" charset="2"/>
              <a:buChar char="n"/>
              <a:defRPr sz="3200">
                <a:solidFill>
                  <a:schemeClr val="tx1"/>
                </a:solidFill>
                <a:latin typeface="Calibri" panose="020F050202020403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Calibri" panose="020F050202020403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Calibri" panose="020F050202020403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Calibri" panose="020F050202020403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9pPr>
          </a:lstStyle>
          <a:p>
            <a:pPr>
              <a:spcBef>
                <a:spcPct val="0"/>
              </a:spcBef>
              <a:buClrTx/>
              <a:buSzTx/>
              <a:buFontTx/>
              <a:buNone/>
            </a:pPr>
            <a:endParaRPr lang="en-US" altLang="en-US" sz="1800" dirty="0">
              <a:latin typeface="Tahoma" panose="020B0604030504040204" pitchFamily="34" charset="0"/>
            </a:endParaRPr>
          </a:p>
        </p:txBody>
      </p:sp>
      <p:sp>
        <p:nvSpPr>
          <p:cNvPr id="28689" name="Rectangle 17"/>
          <p:cNvSpPr>
            <a:spLocks noChangeArrowheads="1"/>
          </p:cNvSpPr>
          <p:nvPr/>
        </p:nvSpPr>
        <p:spPr bwMode="auto">
          <a:xfrm>
            <a:off x="4932363" y="3584575"/>
            <a:ext cx="649287" cy="1225550"/>
          </a:xfrm>
          <a:prstGeom prst="rect">
            <a:avLst/>
          </a:prstGeom>
          <a:solidFill>
            <a:schemeClr val="accent1"/>
          </a:solidFill>
          <a:ln w="9525">
            <a:solidFill>
              <a:schemeClr val="tx1"/>
            </a:solidFill>
            <a:miter lim="800000"/>
            <a:headEnd/>
            <a:tailEnd/>
          </a:ln>
        </p:spPr>
        <p:txBody>
          <a:bodyPr wrap="none"/>
          <a:lstStyle>
            <a:lvl1pPr>
              <a:spcBef>
                <a:spcPct val="20000"/>
              </a:spcBef>
              <a:buClr>
                <a:schemeClr val="hlink"/>
              </a:buClr>
              <a:buSzPct val="65000"/>
              <a:buFont typeface="Wingdings" panose="05000000000000000000" pitchFamily="2" charset="2"/>
              <a:buChar char="n"/>
              <a:defRPr sz="3200">
                <a:solidFill>
                  <a:schemeClr val="tx1"/>
                </a:solidFill>
                <a:latin typeface="Calibri" panose="020F050202020403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Calibri" panose="020F050202020403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Calibri" panose="020F050202020403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Calibri" panose="020F050202020403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9pPr>
          </a:lstStyle>
          <a:p>
            <a:pPr algn="ctr">
              <a:spcBef>
                <a:spcPct val="0"/>
              </a:spcBef>
              <a:buClrTx/>
              <a:buSzTx/>
              <a:buFontTx/>
              <a:buNone/>
            </a:pPr>
            <a:r>
              <a:rPr lang="en-US" altLang="en-US" sz="1800" dirty="0">
                <a:latin typeface="Tahoma" panose="020B0604030504040204" pitchFamily="34" charset="0"/>
              </a:rPr>
              <a:t>Est. B</a:t>
            </a:r>
          </a:p>
        </p:txBody>
      </p:sp>
      <p:sp>
        <p:nvSpPr>
          <p:cNvPr id="28690" name="Oval 18"/>
          <p:cNvSpPr>
            <a:spLocks noChangeArrowheads="1"/>
          </p:cNvSpPr>
          <p:nvPr/>
        </p:nvSpPr>
        <p:spPr bwMode="auto">
          <a:xfrm>
            <a:off x="5099050" y="3970338"/>
            <a:ext cx="276225" cy="131762"/>
          </a:xfrm>
          <a:prstGeom prst="ellipse">
            <a:avLst/>
          </a:prstGeom>
          <a:solidFill>
            <a:srgbClr val="FFFF00"/>
          </a:solidFill>
          <a:ln w="9525">
            <a:solidFill>
              <a:schemeClr val="tx1"/>
            </a:solidFill>
            <a:round/>
            <a:headEnd/>
            <a:tailEnd/>
          </a:ln>
        </p:spPr>
        <p:txBody>
          <a:bodyPr wrap="none" anchor="ctr"/>
          <a:lstStyle>
            <a:lvl1pPr>
              <a:spcBef>
                <a:spcPct val="20000"/>
              </a:spcBef>
              <a:buClr>
                <a:schemeClr val="hlink"/>
              </a:buClr>
              <a:buSzPct val="65000"/>
              <a:buFont typeface="Wingdings" panose="05000000000000000000" pitchFamily="2" charset="2"/>
              <a:buChar char="n"/>
              <a:defRPr sz="3200">
                <a:solidFill>
                  <a:schemeClr val="tx1"/>
                </a:solidFill>
                <a:latin typeface="Calibri" panose="020F050202020403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Calibri" panose="020F050202020403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Calibri" panose="020F050202020403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Calibri" panose="020F050202020403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9pPr>
          </a:lstStyle>
          <a:p>
            <a:pPr>
              <a:spcBef>
                <a:spcPct val="0"/>
              </a:spcBef>
              <a:buClrTx/>
              <a:buSzTx/>
              <a:buFontTx/>
              <a:buNone/>
            </a:pPr>
            <a:endParaRPr lang="en-US" altLang="en-US" sz="1800" dirty="0">
              <a:latin typeface="Tahoma" panose="020B0604030504040204" pitchFamily="34" charset="0"/>
            </a:endParaRPr>
          </a:p>
        </p:txBody>
      </p:sp>
      <p:sp>
        <p:nvSpPr>
          <p:cNvPr id="28691" name="Oval 19"/>
          <p:cNvSpPr>
            <a:spLocks noChangeArrowheads="1"/>
          </p:cNvSpPr>
          <p:nvPr/>
        </p:nvSpPr>
        <p:spPr bwMode="auto">
          <a:xfrm>
            <a:off x="5099050" y="4170363"/>
            <a:ext cx="276225" cy="131762"/>
          </a:xfrm>
          <a:prstGeom prst="ellipse">
            <a:avLst/>
          </a:prstGeom>
          <a:solidFill>
            <a:srgbClr val="FFFF00"/>
          </a:solidFill>
          <a:ln w="9525">
            <a:solidFill>
              <a:schemeClr val="tx1"/>
            </a:solidFill>
            <a:round/>
            <a:headEnd/>
            <a:tailEnd/>
          </a:ln>
        </p:spPr>
        <p:txBody>
          <a:bodyPr wrap="none" anchor="ctr"/>
          <a:lstStyle>
            <a:lvl1pPr>
              <a:spcBef>
                <a:spcPct val="20000"/>
              </a:spcBef>
              <a:buClr>
                <a:schemeClr val="hlink"/>
              </a:buClr>
              <a:buSzPct val="65000"/>
              <a:buFont typeface="Wingdings" panose="05000000000000000000" pitchFamily="2" charset="2"/>
              <a:buChar char="n"/>
              <a:defRPr sz="3200">
                <a:solidFill>
                  <a:schemeClr val="tx1"/>
                </a:solidFill>
                <a:latin typeface="Calibri" panose="020F050202020403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Calibri" panose="020F050202020403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Calibri" panose="020F050202020403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Calibri" panose="020F050202020403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9pPr>
          </a:lstStyle>
          <a:p>
            <a:pPr>
              <a:spcBef>
                <a:spcPct val="0"/>
              </a:spcBef>
              <a:buClrTx/>
              <a:buSzTx/>
              <a:buFontTx/>
              <a:buNone/>
            </a:pPr>
            <a:endParaRPr lang="en-US" altLang="en-US" sz="1800" dirty="0">
              <a:latin typeface="Tahoma" panose="020B0604030504040204" pitchFamily="34" charset="0"/>
            </a:endParaRPr>
          </a:p>
        </p:txBody>
      </p:sp>
      <p:sp>
        <p:nvSpPr>
          <p:cNvPr id="28692" name="Oval 20"/>
          <p:cNvSpPr>
            <a:spLocks noChangeArrowheads="1"/>
          </p:cNvSpPr>
          <p:nvPr/>
        </p:nvSpPr>
        <p:spPr bwMode="auto">
          <a:xfrm>
            <a:off x="5100638" y="4359275"/>
            <a:ext cx="276225" cy="131763"/>
          </a:xfrm>
          <a:prstGeom prst="ellipse">
            <a:avLst/>
          </a:prstGeom>
          <a:solidFill>
            <a:srgbClr val="FFFF00"/>
          </a:solidFill>
          <a:ln w="9525">
            <a:solidFill>
              <a:schemeClr val="tx1"/>
            </a:solidFill>
            <a:round/>
            <a:headEnd/>
            <a:tailEnd/>
          </a:ln>
        </p:spPr>
        <p:txBody>
          <a:bodyPr wrap="none" anchor="ctr"/>
          <a:lstStyle>
            <a:lvl1pPr>
              <a:spcBef>
                <a:spcPct val="20000"/>
              </a:spcBef>
              <a:buClr>
                <a:schemeClr val="hlink"/>
              </a:buClr>
              <a:buSzPct val="65000"/>
              <a:buFont typeface="Wingdings" panose="05000000000000000000" pitchFamily="2" charset="2"/>
              <a:buChar char="n"/>
              <a:defRPr sz="3200">
                <a:solidFill>
                  <a:schemeClr val="tx1"/>
                </a:solidFill>
                <a:latin typeface="Calibri" panose="020F050202020403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Calibri" panose="020F050202020403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Calibri" panose="020F050202020403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Calibri" panose="020F050202020403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9pPr>
          </a:lstStyle>
          <a:p>
            <a:pPr>
              <a:spcBef>
                <a:spcPct val="0"/>
              </a:spcBef>
              <a:buClrTx/>
              <a:buSzTx/>
              <a:buFontTx/>
              <a:buNone/>
            </a:pPr>
            <a:endParaRPr lang="en-US" altLang="en-US" sz="1800" dirty="0">
              <a:latin typeface="Tahoma" panose="020B0604030504040204" pitchFamily="34" charset="0"/>
            </a:endParaRPr>
          </a:p>
        </p:txBody>
      </p:sp>
      <p:sp>
        <p:nvSpPr>
          <p:cNvPr id="28693" name="Oval 21"/>
          <p:cNvSpPr>
            <a:spLocks noChangeArrowheads="1"/>
          </p:cNvSpPr>
          <p:nvPr/>
        </p:nvSpPr>
        <p:spPr bwMode="auto">
          <a:xfrm>
            <a:off x="5111750" y="4568825"/>
            <a:ext cx="276225" cy="131763"/>
          </a:xfrm>
          <a:prstGeom prst="ellipse">
            <a:avLst/>
          </a:prstGeom>
          <a:solidFill>
            <a:srgbClr val="FFFF00"/>
          </a:solidFill>
          <a:ln w="9525">
            <a:solidFill>
              <a:schemeClr val="tx1"/>
            </a:solidFill>
            <a:round/>
            <a:headEnd/>
            <a:tailEnd/>
          </a:ln>
        </p:spPr>
        <p:txBody>
          <a:bodyPr wrap="none" anchor="ctr"/>
          <a:lstStyle>
            <a:lvl1pPr>
              <a:spcBef>
                <a:spcPct val="20000"/>
              </a:spcBef>
              <a:buClr>
                <a:schemeClr val="hlink"/>
              </a:buClr>
              <a:buSzPct val="65000"/>
              <a:buFont typeface="Wingdings" panose="05000000000000000000" pitchFamily="2" charset="2"/>
              <a:buChar char="n"/>
              <a:defRPr sz="3200">
                <a:solidFill>
                  <a:schemeClr val="tx1"/>
                </a:solidFill>
                <a:latin typeface="Calibri" panose="020F050202020403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Calibri" panose="020F050202020403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Calibri" panose="020F050202020403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Calibri" panose="020F050202020403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Calibri" panose="020F0502020204030204" pitchFamily="34" charset="0"/>
              </a:defRPr>
            </a:lvl9pPr>
          </a:lstStyle>
          <a:p>
            <a:pPr>
              <a:spcBef>
                <a:spcPct val="0"/>
              </a:spcBef>
              <a:buClrTx/>
              <a:buSzTx/>
              <a:buFontTx/>
              <a:buNone/>
            </a:pPr>
            <a:endParaRPr lang="en-US" altLang="en-US" sz="1800" dirty="0">
              <a:latin typeface="Tahoma" panose="020B0604030504040204" pitchFamily="34" charset="0"/>
            </a:endParaRPr>
          </a:p>
        </p:txBody>
      </p:sp>
      <p:cxnSp>
        <p:nvCxnSpPr>
          <p:cNvPr id="28694" name="Straight Connector 21"/>
          <p:cNvCxnSpPr>
            <a:cxnSpLocks noChangeShapeType="1"/>
          </p:cNvCxnSpPr>
          <p:nvPr/>
        </p:nvCxnSpPr>
        <p:spPr bwMode="auto">
          <a:xfrm>
            <a:off x="0" y="1381125"/>
            <a:ext cx="9144000" cy="0"/>
          </a:xfrm>
          <a:prstGeom prst="line">
            <a:avLst/>
          </a:prstGeom>
          <a:noFill/>
          <a:ln w="25400" algn="ctr">
            <a:solidFill>
              <a:srgbClr val="FFFF00"/>
            </a:solidFill>
            <a:round/>
            <a:headEnd/>
            <a:tailEnd/>
          </a:ln>
          <a:extLst>
            <a:ext uri="{909E8E84-426E-40DD-AFC4-6F175D3DCCD1}">
              <a14:hiddenFill xmlns:a14="http://schemas.microsoft.com/office/drawing/2010/main">
                <a:noFill/>
              </a14:hiddenFill>
            </a:ext>
          </a:extLst>
        </p:spPr>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22" name="Rectangle 2"/>
          <p:cNvSpPr>
            <a:spLocks noGrp="1" noChangeArrowheads="1"/>
          </p:cNvSpPr>
          <p:nvPr>
            <p:ph type="title"/>
          </p:nvPr>
        </p:nvSpPr>
        <p:spPr>
          <a:xfrm>
            <a:off x="457200" y="103188"/>
            <a:ext cx="8229600" cy="1371600"/>
          </a:xfrm>
        </p:spPr>
        <p:txBody>
          <a:bodyPr/>
          <a:lstStyle/>
          <a:p>
            <a:pPr eaLnBrk="1" hangingPunct="1">
              <a:defRPr/>
            </a:pPr>
            <a:r>
              <a:rPr lang="en-US" sz="4000" dirty="0">
                <a:effectLst>
                  <a:outerShdw blurRad="38100" dist="38100" dir="2700000" algn="tl">
                    <a:srgbClr val="000000">
                      <a:alpha val="43137"/>
                    </a:srgbClr>
                  </a:outerShdw>
                </a:effectLst>
              </a:rPr>
              <a:t>Observed network isolation</a:t>
            </a:r>
          </a:p>
        </p:txBody>
      </p:sp>
      <p:sp>
        <p:nvSpPr>
          <p:cNvPr id="593923" name="Rectangle 3"/>
          <p:cNvSpPr>
            <a:spLocks noGrp="1" noChangeArrowheads="1"/>
          </p:cNvSpPr>
          <p:nvPr>
            <p:ph type="body" idx="1"/>
          </p:nvPr>
        </p:nvSpPr>
        <p:spPr>
          <a:xfrm>
            <a:off x="501650" y="1673860"/>
            <a:ext cx="8185150" cy="511175"/>
          </a:xfrm>
        </p:spPr>
        <p:txBody>
          <a:bodyPr/>
          <a:lstStyle/>
          <a:p>
            <a:pPr eaLnBrk="1" hangingPunct="1">
              <a:lnSpc>
                <a:spcPct val="80000"/>
              </a:lnSpc>
              <a:defRPr/>
            </a:pPr>
            <a:r>
              <a:rPr lang="en-US" sz="2400" dirty="0">
                <a:effectLst>
                  <a:outerShdw blurRad="38100" dist="38100" dir="2700000" algn="tl">
                    <a:srgbClr val="000000">
                      <a:alpha val="43137"/>
                    </a:srgbClr>
                  </a:outerShdw>
                </a:effectLst>
              </a:rPr>
              <a:t>Network isolation for worker </a:t>
            </a:r>
            <a:r>
              <a:rPr lang="en-US" sz="2400" i="1" dirty="0">
                <a:effectLst>
                  <a:outerShdw blurRad="38100" dist="38100" dir="2700000" algn="tl">
                    <a:srgbClr val="000000">
                      <a:alpha val="43137"/>
                    </a:srgbClr>
                  </a:outerShdw>
                </a:effectLst>
              </a:rPr>
              <a:t>i </a:t>
            </a:r>
            <a:r>
              <a:rPr lang="en-US" sz="2400" dirty="0">
                <a:effectLst>
                  <a:outerShdw blurRad="38100" dist="38100" dir="2700000" algn="tl">
                    <a:srgbClr val="000000">
                      <a:alpha val="43137"/>
                    </a:srgbClr>
                  </a:outerShdw>
                </a:effectLst>
              </a:rPr>
              <a:t>in tract </a:t>
            </a:r>
            <a:r>
              <a:rPr lang="en-US" sz="2400" i="1" dirty="0">
                <a:effectLst>
                  <a:outerShdw blurRad="38100" dist="38100" dir="2700000" algn="tl">
                    <a:srgbClr val="000000">
                      <a:alpha val="43137"/>
                    </a:srgbClr>
                  </a:outerShdw>
                </a:effectLst>
              </a:rPr>
              <a:t>c</a:t>
            </a:r>
            <a:endParaRPr lang="en-US" sz="2400" dirty="0">
              <a:effectLst>
                <a:outerShdw blurRad="38100" dist="38100" dir="2700000" algn="tl">
                  <a:srgbClr val="000000">
                    <a:alpha val="43137"/>
                  </a:srgbClr>
                </a:outerShdw>
              </a:effectLst>
            </a:endParaRPr>
          </a:p>
          <a:p>
            <a:pPr eaLnBrk="1" hangingPunct="1">
              <a:lnSpc>
                <a:spcPct val="80000"/>
              </a:lnSpc>
              <a:defRPr/>
            </a:pPr>
            <a:endParaRPr lang="en-US" sz="2000" dirty="0">
              <a:effectLst>
                <a:outerShdw blurRad="38100" dist="38100" dir="2700000" algn="tl">
                  <a:srgbClr val="000000">
                    <a:alpha val="43137"/>
                  </a:srgbClr>
                </a:outerShdw>
              </a:effectLst>
            </a:endParaRPr>
          </a:p>
          <a:p>
            <a:pPr lvl="1" eaLnBrk="1" hangingPunct="1">
              <a:lnSpc>
                <a:spcPct val="80000"/>
              </a:lnSpc>
              <a:defRPr/>
            </a:pPr>
            <a:endParaRPr lang="en-US" sz="2000" dirty="0">
              <a:effectLst>
                <a:outerShdw blurRad="38100" dist="38100" dir="2700000" algn="tl">
                  <a:srgbClr val="000000">
                    <a:alpha val="43137"/>
                  </a:srgbClr>
                </a:outerShdw>
              </a:effectLst>
            </a:endParaRPr>
          </a:p>
        </p:txBody>
      </p:sp>
      <p:cxnSp>
        <p:nvCxnSpPr>
          <p:cNvPr id="32772" name="Straight Connector 3"/>
          <p:cNvCxnSpPr>
            <a:cxnSpLocks noChangeShapeType="1"/>
          </p:cNvCxnSpPr>
          <p:nvPr/>
        </p:nvCxnSpPr>
        <p:spPr bwMode="auto">
          <a:xfrm>
            <a:off x="0" y="1381125"/>
            <a:ext cx="9144000" cy="0"/>
          </a:xfrm>
          <a:prstGeom prst="line">
            <a:avLst/>
          </a:prstGeom>
          <a:noFill/>
          <a:ln w="25400" algn="ctr">
            <a:solidFill>
              <a:srgbClr val="FFFF00"/>
            </a:solidFill>
            <a:round/>
            <a:headEnd/>
            <a:tailEnd/>
          </a:ln>
          <a:extLst>
            <a:ext uri="{909E8E84-426E-40DD-AFC4-6F175D3DCCD1}">
              <a14:hiddenFill xmlns:a14="http://schemas.microsoft.com/office/drawing/2010/main">
                <a:noFill/>
              </a14:hiddenFill>
            </a:ext>
          </a:extLst>
        </p:spPr>
      </p:cxnSp>
      <p:sp>
        <p:nvSpPr>
          <p:cNvPr id="11" name="Rectangle 3"/>
          <p:cNvSpPr txBox="1">
            <a:spLocks noChangeArrowheads="1"/>
          </p:cNvSpPr>
          <p:nvPr/>
        </p:nvSpPr>
        <p:spPr bwMode="auto">
          <a:xfrm>
            <a:off x="501650" y="3856718"/>
            <a:ext cx="8337550" cy="511175"/>
          </a:xfrm>
          <a:prstGeom prst="rect">
            <a:avLst/>
          </a:prstGeom>
          <a:noFill/>
          <a:ln w="9525">
            <a:noFill/>
            <a:miter lim="800000"/>
            <a:headEnd/>
            <a:tailEnd/>
          </a:ln>
          <a:effectLst/>
        </p:spPr>
        <p:txBody>
          <a:bodyPr/>
          <a:lst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a:lstStyle>
          <a:p>
            <a:pPr eaLnBrk="1" hangingPunct="1">
              <a:lnSpc>
                <a:spcPct val="80000"/>
              </a:lnSpc>
              <a:spcBef>
                <a:spcPts val="672"/>
              </a:spcBef>
              <a:defRPr/>
            </a:pPr>
            <a:r>
              <a:rPr lang="en-US" sz="2400" i="1" dirty="0">
                <a:effectLst>
                  <a:outerShdw blurRad="38100" dist="38100" dir="2700000" algn="tl">
                    <a:srgbClr val="000000">
                      <a:alpha val="43137"/>
                    </a:srgbClr>
                  </a:outerShdw>
                </a:effectLst>
              </a:rPr>
              <a:t>I</a:t>
            </a:r>
            <a:r>
              <a:rPr lang="en-US" sz="2400" i="1" baseline="-25000" dirty="0">
                <a:effectLst>
                  <a:outerShdw blurRad="38100" dist="38100" dir="2700000" algn="tl">
                    <a:srgbClr val="000000">
                      <a:alpha val="43137"/>
                    </a:srgbClr>
                  </a:outerShdw>
                </a:effectLst>
              </a:rPr>
              <a:t>C</a:t>
            </a:r>
            <a:r>
              <a:rPr lang="en-US" sz="2400" i="1" dirty="0">
                <a:effectLst>
                  <a:outerShdw blurRad="38100" dist="38100" dir="2700000" algn="tl">
                    <a:srgbClr val="000000">
                      <a:alpha val="43137"/>
                    </a:srgbClr>
                  </a:outerShdw>
                </a:effectLst>
              </a:rPr>
              <a:t>(i, j) = </a:t>
            </a:r>
            <a:r>
              <a:rPr lang="en-US" sz="2400" dirty="0">
                <a:effectLst>
                  <a:outerShdw blurRad="38100" dist="38100" dir="2700000" algn="tl">
                    <a:srgbClr val="000000">
                      <a:alpha val="43137"/>
                    </a:srgbClr>
                  </a:outerShdw>
                </a:effectLst>
              </a:rPr>
              <a:t>indicator for whether co-worker </a:t>
            </a:r>
            <a:r>
              <a:rPr lang="en-US" sz="2400" i="1" dirty="0">
                <a:effectLst>
                  <a:outerShdw blurRad="38100" dist="38100" dir="2700000" algn="tl">
                    <a:srgbClr val="000000">
                      <a:alpha val="43137"/>
                    </a:srgbClr>
                  </a:outerShdw>
                </a:effectLst>
              </a:rPr>
              <a:t>j</a:t>
            </a:r>
            <a:r>
              <a:rPr lang="en-US" sz="2400" dirty="0">
                <a:effectLst>
                  <a:outerShdw blurRad="38100" dist="38100" dir="2700000" algn="tl">
                    <a:srgbClr val="000000">
                      <a:alpha val="43137"/>
                    </a:srgbClr>
                  </a:outerShdw>
                </a:effectLst>
              </a:rPr>
              <a:t> of worker </a:t>
            </a:r>
            <a:r>
              <a:rPr lang="en-US" sz="2400" i="1" dirty="0">
                <a:effectLst>
                  <a:outerShdw blurRad="38100" dist="38100" dir="2700000" algn="tl">
                    <a:srgbClr val="000000">
                      <a:alpha val="43137"/>
                    </a:srgbClr>
                  </a:outerShdw>
                </a:effectLst>
              </a:rPr>
              <a:t>i</a:t>
            </a:r>
            <a:r>
              <a:rPr lang="en-US" sz="2400" dirty="0">
                <a:effectLst>
                  <a:outerShdw blurRad="38100" dist="38100" dir="2700000" algn="tl">
                    <a:srgbClr val="000000">
                      <a:alpha val="43137"/>
                    </a:srgbClr>
                  </a:outerShdw>
                </a:effectLst>
              </a:rPr>
              <a:t> also lives in the same residential neighborhood as </a:t>
            </a:r>
            <a:r>
              <a:rPr lang="en-US" sz="2400" i="1" dirty="0">
                <a:effectLst>
                  <a:outerShdw blurRad="38100" dist="38100" dir="2700000" algn="tl">
                    <a:srgbClr val="000000">
                      <a:alpha val="43137"/>
                    </a:srgbClr>
                  </a:outerShdw>
                </a:effectLst>
              </a:rPr>
              <a:t>i</a:t>
            </a:r>
          </a:p>
          <a:p>
            <a:pPr eaLnBrk="1" hangingPunct="1">
              <a:lnSpc>
                <a:spcPct val="80000"/>
              </a:lnSpc>
              <a:spcBef>
                <a:spcPts val="672"/>
              </a:spcBef>
              <a:defRPr/>
            </a:pPr>
            <a:r>
              <a:rPr lang="en-US" sz="2400" i="1" dirty="0">
                <a:effectLst>
                  <a:outerShdw blurRad="38100" dist="38100" dir="2700000" algn="tl">
                    <a:srgbClr val="000000">
                      <a:alpha val="43137"/>
                    </a:srgbClr>
                  </a:outerShdw>
                </a:effectLst>
              </a:rPr>
              <a:t>I</a:t>
            </a:r>
            <a:r>
              <a:rPr lang="en-US" sz="2400" i="1" baseline="-25000" dirty="0">
                <a:effectLst>
                  <a:outerShdw blurRad="38100" dist="38100" dir="2700000" algn="tl">
                    <a:srgbClr val="000000">
                      <a:alpha val="43137"/>
                    </a:srgbClr>
                  </a:outerShdw>
                </a:effectLst>
              </a:rPr>
              <a:t>E</a:t>
            </a:r>
            <a:r>
              <a:rPr lang="en-US" sz="2400" i="1" dirty="0">
                <a:effectLst>
                  <a:outerShdw blurRad="38100" dist="38100" dir="2700000" algn="tl">
                    <a:srgbClr val="000000">
                      <a:alpha val="43137"/>
                    </a:srgbClr>
                  </a:outerShdw>
                </a:effectLst>
              </a:rPr>
              <a:t>(i, j)</a:t>
            </a:r>
            <a:r>
              <a:rPr lang="en-US" sz="2400" dirty="0">
                <a:effectLst>
                  <a:outerShdw blurRad="38100" dist="38100" dir="2700000" algn="tl">
                    <a:srgbClr val="000000">
                      <a:alpha val="43137"/>
                    </a:srgbClr>
                  </a:outerShdw>
                </a:effectLst>
              </a:rPr>
              <a:t> = indicator for whether </a:t>
            </a:r>
            <a:r>
              <a:rPr lang="en-US" sz="2400" i="1" dirty="0">
                <a:effectLst>
                  <a:outerShdw blurRad="38100" dist="38100" dir="2700000" algn="tl">
                    <a:srgbClr val="000000">
                      <a:alpha val="43137"/>
                    </a:srgbClr>
                  </a:outerShdw>
                </a:effectLst>
              </a:rPr>
              <a:t>i</a:t>
            </a:r>
            <a:r>
              <a:rPr lang="en-US" sz="2400" dirty="0">
                <a:effectLst>
                  <a:outerShdw blurRad="38100" dist="38100" dir="2700000" algn="tl">
                    <a:srgbClr val="000000">
                      <a:alpha val="43137"/>
                    </a:srgbClr>
                  </a:outerShdw>
                </a:effectLst>
              </a:rPr>
              <a:t> and </a:t>
            </a:r>
            <a:r>
              <a:rPr lang="en-US" sz="2400" i="1" dirty="0">
                <a:effectLst>
                  <a:outerShdw blurRad="38100" dist="38100" dir="2700000" algn="tl">
                    <a:srgbClr val="000000">
                      <a:alpha val="43137"/>
                    </a:srgbClr>
                  </a:outerShdw>
                </a:effectLst>
              </a:rPr>
              <a:t>j</a:t>
            </a:r>
            <a:r>
              <a:rPr lang="en-US" sz="2400" dirty="0">
                <a:effectLst>
                  <a:outerShdw blurRad="38100" dist="38100" dir="2700000" algn="tl">
                    <a:srgbClr val="000000">
                      <a:alpha val="43137"/>
                    </a:srgbClr>
                  </a:outerShdw>
                </a:effectLst>
              </a:rPr>
              <a:t> work in the same establishment</a:t>
            </a:r>
          </a:p>
          <a:p>
            <a:pPr eaLnBrk="1" hangingPunct="1">
              <a:lnSpc>
                <a:spcPct val="80000"/>
              </a:lnSpc>
              <a:spcBef>
                <a:spcPts val="672"/>
              </a:spcBef>
              <a:defRPr/>
            </a:pPr>
            <a:r>
              <a:rPr lang="en-US" sz="2400" dirty="0">
                <a:effectLst>
                  <a:outerShdw blurRad="38100" dist="38100" dir="2700000" algn="tl">
                    <a:srgbClr val="000000">
                      <a:alpha val="43137"/>
                    </a:srgbClr>
                  </a:outerShdw>
                </a:effectLst>
              </a:rPr>
              <a:t>Sums taken over all workers except </a:t>
            </a:r>
            <a:r>
              <a:rPr lang="en-US" sz="2400" i="1" dirty="0">
                <a:effectLst>
                  <a:outerShdw blurRad="38100" dist="38100" dir="2700000" algn="tl">
                    <a:srgbClr val="000000">
                      <a:alpha val="43137"/>
                    </a:srgbClr>
                  </a:outerShdw>
                </a:effectLst>
              </a:rPr>
              <a:t>i</a:t>
            </a:r>
          </a:p>
          <a:p>
            <a:pPr eaLnBrk="1" hangingPunct="1">
              <a:lnSpc>
                <a:spcPct val="80000"/>
              </a:lnSpc>
              <a:spcBef>
                <a:spcPts val="672"/>
              </a:spcBef>
              <a:defRPr/>
            </a:pPr>
            <a:r>
              <a:rPr lang="en-US" sz="2400" dirty="0">
                <a:effectLst>
                  <a:outerShdw blurRad="38100" dist="38100" dir="2700000" algn="tl">
                    <a:srgbClr val="000000">
                      <a:alpha val="43137"/>
                    </a:srgbClr>
                  </a:outerShdw>
                </a:effectLst>
              </a:rPr>
              <a:t>Measures share of co-workers with whom worker </a:t>
            </a:r>
            <a:r>
              <a:rPr lang="en-US" sz="2400" i="1" dirty="0" err="1">
                <a:effectLst>
                  <a:outerShdw blurRad="38100" dist="38100" dir="2700000" algn="tl">
                    <a:srgbClr val="000000">
                      <a:alpha val="43137"/>
                    </a:srgbClr>
                  </a:outerShdw>
                </a:effectLst>
              </a:rPr>
              <a:t>i</a:t>
            </a:r>
            <a:r>
              <a:rPr lang="en-US" sz="2400" i="1" dirty="0">
                <a:effectLst>
                  <a:outerShdw blurRad="38100" dist="38100" dir="2700000" algn="tl">
                    <a:srgbClr val="000000">
                      <a:alpha val="43137"/>
                    </a:srgbClr>
                  </a:outerShdw>
                </a:effectLst>
              </a:rPr>
              <a:t> </a:t>
            </a:r>
            <a:r>
              <a:rPr lang="en-US" sz="2400" dirty="0">
                <a:effectLst>
                  <a:outerShdw blurRad="38100" dist="38100" dir="2700000" algn="tl">
                    <a:srgbClr val="000000">
                      <a:alpha val="43137"/>
                    </a:srgbClr>
                  </a:outerShdw>
                </a:effectLst>
              </a:rPr>
              <a:t>is co-resident</a:t>
            </a:r>
          </a:p>
          <a:p>
            <a:pPr lvl="1" eaLnBrk="1" hangingPunct="1">
              <a:lnSpc>
                <a:spcPct val="80000"/>
              </a:lnSpc>
              <a:defRPr/>
            </a:pPr>
            <a:endParaRPr lang="en-US" sz="2000" dirty="0">
              <a:effectLst>
                <a:outerShdw blurRad="38100" dist="38100" dir="2700000" algn="tl">
                  <a:srgbClr val="000000">
                    <a:alpha val="43137"/>
                  </a:srgbClr>
                </a:outerShdw>
              </a:effectLst>
            </a:endParaRPr>
          </a:p>
          <a:p>
            <a:pPr lvl="1" eaLnBrk="1" hangingPunct="1">
              <a:lnSpc>
                <a:spcPct val="80000"/>
              </a:lnSpc>
              <a:defRPr/>
            </a:pPr>
            <a:endParaRPr lang="en-US" sz="1600" dirty="0">
              <a:effectLst>
                <a:outerShdw blurRad="38100" dist="38100" dir="2700000" algn="tl">
                  <a:srgbClr val="000000">
                    <a:alpha val="43137"/>
                  </a:srgbClr>
                </a:outerShdw>
              </a:effectLst>
            </a:endParaRPr>
          </a:p>
        </p:txBody>
      </p:sp>
      <p:sp>
        <p:nvSpPr>
          <p:cNvPr id="2" name="Rectangle 10"/>
          <p:cNvSpPr>
            <a:spLocks noChangeArrowheads="1"/>
          </p:cNvSpPr>
          <p:nvPr/>
        </p:nvSpPr>
        <p:spPr bwMode="auto">
          <a:xfrm>
            <a:off x="3466407" y="27447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graphicFrame>
        <p:nvGraphicFramePr>
          <p:cNvPr id="3" name="Object 2"/>
          <p:cNvGraphicFramePr>
            <a:graphicFrameLocks noChangeAspect="1"/>
          </p:cNvGraphicFramePr>
          <p:nvPr>
            <p:extLst>
              <p:ext uri="{D42A27DB-BD31-4B8C-83A1-F6EECF244321}">
                <p14:modId xmlns:p14="http://schemas.microsoft.com/office/powerpoint/2010/main" val="871322387"/>
              </p:ext>
            </p:extLst>
          </p:nvPr>
        </p:nvGraphicFramePr>
        <p:xfrm>
          <a:off x="3151188" y="2305050"/>
          <a:ext cx="2725737" cy="1247775"/>
        </p:xfrm>
        <a:graphic>
          <a:graphicData uri="http://schemas.openxmlformats.org/presentationml/2006/ole">
            <mc:AlternateContent xmlns:mc="http://schemas.openxmlformats.org/markup-compatibility/2006">
              <mc:Choice xmlns:v="urn:schemas-microsoft-com:vml" Requires="v">
                <p:oleObj spid="_x0000_s34916" name="Equation" r:id="rId4" imgW="1574640" imgH="711000" progId="Equation.3">
                  <p:embed/>
                </p:oleObj>
              </mc:Choice>
              <mc:Fallback>
                <p:oleObj name="Equation" r:id="rId4" imgW="1574640" imgH="711000" progId="Equation.3">
                  <p:embed/>
                  <p:pic>
                    <p:nvPicPr>
                      <p:cNvPr id="3" name="Object 2"/>
                      <p:cNvPicPr>
                        <a:picLocks noChangeAspect="1" noChangeArrowheads="1"/>
                      </p:cNvPicPr>
                      <p:nvPr/>
                    </p:nvPicPr>
                    <p:blipFill>
                      <a:blip r:embed="rId5"/>
                      <a:srcRect/>
                      <a:stretch>
                        <a:fillRect/>
                      </a:stretch>
                    </p:blipFill>
                    <p:spPr bwMode="auto">
                      <a:xfrm>
                        <a:off x="3151188" y="2305050"/>
                        <a:ext cx="2725737" cy="1247775"/>
                      </a:xfrm>
                      <a:prstGeom prst="rect">
                        <a:avLst/>
                      </a:prstGeom>
                      <a:solidFill>
                        <a:schemeClr val="tx1"/>
                      </a:solidFill>
                    </p:spPr>
                  </p:pic>
                </p:oleObj>
              </mc:Fallback>
            </mc:AlternateContent>
          </a:graphicData>
        </a:graphic>
      </p:graphicFrame>
    </p:spTree>
    <p:extLst>
      <p:ext uri="{BB962C8B-B14F-4D97-AF65-F5344CB8AC3E}">
        <p14:creationId xmlns:p14="http://schemas.microsoft.com/office/powerpoint/2010/main" val="695315663"/>
      </p:ext>
    </p:extLst>
  </p:cSld>
  <p:clrMapOvr>
    <a:masterClrMapping/>
  </p:clrMapOvr>
</p:sld>
</file>

<file path=ppt/theme/theme1.xml><?xml version="1.0" encoding="utf-8"?>
<a:theme xmlns:a="http://schemas.openxmlformats.org/drawingml/2006/main" name="Textured">
  <a:themeElements>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ea typeface="Osaka" pitchFamily="64" charset="-128"/>
          </a:defRPr>
        </a:defPPr>
      </a:lstStyle>
    </a:spDef>
    <a:lnDef>
      <a:spPr bwMode="auto">
        <a:solidFill>
          <a:schemeClr val="accent1"/>
        </a:solidFill>
        <a:ln w="25400" cap="flat" cmpd="sng" algn="ctr">
          <a:solidFill>
            <a:srgbClr val="FFFF00"/>
          </a:solidFill>
          <a:prstDash val="solid"/>
          <a:round/>
          <a:headEnd type="none" w="med" len="med"/>
          <a:tailEnd type="none" w="med" len="med"/>
        </a:ln>
        <a:effectLst/>
      </a:spPr>
      <a:bodyPr/>
      <a:lstStyle/>
    </a:lnDef>
  </a:objectDefaults>
  <a:extraClrSchemeLst>
    <a:extraClrScheme>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16938</TotalTime>
  <Words>3383</Words>
  <Application>Microsoft Office PowerPoint</Application>
  <PresentationFormat>On-screen Show (4:3)</PresentationFormat>
  <Paragraphs>497</Paragraphs>
  <Slides>30</Slides>
  <Notes>30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30</vt:i4>
      </vt:variant>
    </vt:vector>
  </HeadingPairs>
  <TitlesOfParts>
    <vt:vector size="38" baseType="lpstr">
      <vt:lpstr>Arial</vt:lpstr>
      <vt:lpstr>Calibri</vt:lpstr>
      <vt:lpstr>Palatino Linotype</vt:lpstr>
      <vt:lpstr>Tahoma</vt:lpstr>
      <vt:lpstr>Times</vt:lpstr>
      <vt:lpstr>Wingdings</vt:lpstr>
      <vt:lpstr>Textured</vt:lpstr>
      <vt:lpstr>Equation</vt:lpstr>
      <vt:lpstr>Social Capital Determinants and Labor Market Networks</vt:lpstr>
      <vt:lpstr>Social capital, networks, and determinants of social capital</vt:lpstr>
      <vt:lpstr>Terminology of “social capital”</vt:lpstr>
      <vt:lpstr>Research question</vt:lpstr>
      <vt:lpstr>Methods/analysis</vt:lpstr>
      <vt:lpstr>Schematic of measurement of networks (HMN, 2011)</vt:lpstr>
      <vt:lpstr>Schematic —”even” (random?) allocation</vt:lpstr>
      <vt:lpstr>Schematic —segregation by residential location =&gt; networks</vt:lpstr>
      <vt:lpstr>Observed network isolation</vt:lpstr>
      <vt:lpstr>Adjustments needed</vt:lpstr>
      <vt:lpstr>Other research establishes productivity of networks</vt:lpstr>
      <vt:lpstr>Network measures in this paper: effective network isolation indexes</vt:lpstr>
      <vt:lpstr>Data for measuring neighborhood labor market networks</vt:lpstr>
      <vt:lpstr>Descriptive statistics: network measures (and related controls)</vt:lpstr>
      <vt:lpstr>Are determinants of social capital in a neighborhood associated w/ stronger labor market networks?</vt:lpstr>
      <vt:lpstr>Social capital determinants from Census (examples)</vt:lpstr>
      <vt:lpstr>School-related social capital determinants</vt:lpstr>
      <vt:lpstr>Voting measures</vt:lpstr>
      <vt:lpstr>New measures of non-profit sector establishments of many types</vt:lpstr>
      <vt:lpstr>Estab’s in non-profit sector can produce social capital in different ways</vt:lpstr>
      <vt:lpstr>“Non-profit” social capital examples (I)</vt:lpstr>
      <vt:lpstr>“Non-profit” social capital examples (II)</vt:lpstr>
      <vt:lpstr>Machine learning to select social capital “predictors” of networks</vt:lpstr>
      <vt:lpstr>OLS and LASSO results (examples/highlights): commuting and neighborhood variables (full controls and state FE’s)</vt:lpstr>
      <vt:lpstr>OLS and LASSO results: prior social capital variables (full controls and state FE’s)</vt:lpstr>
      <vt:lpstr>LASSO results: non-profit social capital variables (consistent positive effects on network measures) – out of 90 NAICS codes in non-profit sector</vt:lpstr>
      <vt:lpstr>Results for non-profits (I)</vt:lpstr>
      <vt:lpstr>Results for non-profits (II)</vt:lpstr>
      <vt:lpstr>Magnitudes are sizable, comparable to traditional social capital determinants</vt:lpstr>
      <vt:lpstr>Conclusions</vt:lpstr>
    </vt:vector>
  </TitlesOfParts>
  <Company>Keith Finlay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Keith Finlay</dc:creator>
  <cp:lastModifiedBy>David Neumark</cp:lastModifiedBy>
  <cp:revision>998</cp:revision>
  <cp:lastPrinted>2007-10-26T19:43:15Z</cp:lastPrinted>
  <dcterms:created xsi:type="dcterms:W3CDTF">2007-10-11T21:27:11Z</dcterms:created>
  <dcterms:modified xsi:type="dcterms:W3CDTF">2020-07-19T16:21:53Z</dcterms:modified>
</cp:coreProperties>
</file>