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2" r:id="rId9"/>
    <p:sldId id="280" r:id="rId10"/>
    <p:sldId id="281" r:id="rId11"/>
    <p:sldId id="265" r:id="rId12"/>
    <p:sldId id="264" r:id="rId13"/>
    <p:sldId id="266" r:id="rId14"/>
    <p:sldId id="267" r:id="rId15"/>
    <p:sldId id="268" r:id="rId16"/>
    <p:sldId id="269" r:id="rId17"/>
    <p:sldId id="270" r:id="rId18"/>
    <p:sldId id="282" r:id="rId19"/>
    <p:sldId id="272" r:id="rId20"/>
    <p:sldId id="273" r:id="rId21"/>
    <p:sldId id="274" r:id="rId22"/>
    <p:sldId id="275" r:id="rId23"/>
    <p:sldId id="276"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9"/>
    <p:restoredTop sz="93030"/>
  </p:normalViewPr>
  <p:slideViewPr>
    <p:cSldViewPr snapToGrid="0" snapToObjects="1">
      <p:cViewPr varScale="1">
        <p:scale>
          <a:sx n="106" d="100"/>
          <a:sy n="106" d="100"/>
        </p:scale>
        <p:origin x="86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AE47-AFCB-9A4F-B3FC-870ADA9FAF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96728-A720-6D4E-98F3-61BACF5E1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A261CB-787D-3248-9A14-889AD99FB3A9}"/>
              </a:ext>
            </a:extLst>
          </p:cNvPr>
          <p:cNvSpPr>
            <a:spLocks noGrp="1"/>
          </p:cNvSpPr>
          <p:nvPr>
            <p:ph type="dt" sz="half" idx="10"/>
          </p:nvPr>
        </p:nvSpPr>
        <p:spPr/>
        <p:txBody>
          <a:bodyPr/>
          <a:lstStyle/>
          <a:p>
            <a:fld id="{8E7CC8B1-DC3F-8A43-B373-557BE8A8114C}" type="datetimeFigureOut">
              <a:rPr lang="en-US" smtClean="0"/>
              <a:t>7/14/20</a:t>
            </a:fld>
            <a:endParaRPr lang="en-US"/>
          </a:p>
        </p:txBody>
      </p:sp>
      <p:sp>
        <p:nvSpPr>
          <p:cNvPr id="5" name="Footer Placeholder 4">
            <a:extLst>
              <a:ext uri="{FF2B5EF4-FFF2-40B4-BE49-F238E27FC236}">
                <a16:creationId xmlns:a16="http://schemas.microsoft.com/office/drawing/2014/main" id="{D8AEEFF3-F0DA-E64A-AE57-EE5BD29A1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DCD14-D1DA-224D-859D-8F31264000F0}"/>
              </a:ext>
            </a:extLst>
          </p:cNvPr>
          <p:cNvSpPr>
            <a:spLocks noGrp="1"/>
          </p:cNvSpPr>
          <p:nvPr>
            <p:ph type="sldNum" sz="quarter" idx="12"/>
          </p:nvPr>
        </p:nvSpPr>
        <p:spPr/>
        <p:txBody>
          <a:bodyPr/>
          <a:lstStyle/>
          <a:p>
            <a:fld id="{F4F6BE30-68D2-9A4A-811E-5454011B7872}" type="slidenum">
              <a:rPr lang="en-US" smtClean="0"/>
              <a:t>‹#›</a:t>
            </a:fld>
            <a:endParaRPr lang="en-US"/>
          </a:p>
        </p:txBody>
      </p:sp>
    </p:spTree>
    <p:extLst>
      <p:ext uri="{BB962C8B-B14F-4D97-AF65-F5344CB8AC3E}">
        <p14:creationId xmlns:p14="http://schemas.microsoft.com/office/powerpoint/2010/main" val="370789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6A97-5579-8C4D-8AC0-63FD6AB983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A13E3F-DA54-5C44-8DBA-A8D9B43799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979FB-3117-CD4E-B6FD-17BB7867F08B}"/>
              </a:ext>
            </a:extLst>
          </p:cNvPr>
          <p:cNvSpPr>
            <a:spLocks noGrp="1"/>
          </p:cNvSpPr>
          <p:nvPr>
            <p:ph type="dt" sz="half" idx="10"/>
          </p:nvPr>
        </p:nvSpPr>
        <p:spPr/>
        <p:txBody>
          <a:bodyPr/>
          <a:lstStyle/>
          <a:p>
            <a:fld id="{8E7CC8B1-DC3F-8A43-B373-557BE8A8114C}" type="datetimeFigureOut">
              <a:rPr lang="en-US" smtClean="0"/>
              <a:t>7/14/20</a:t>
            </a:fld>
            <a:endParaRPr lang="en-US"/>
          </a:p>
        </p:txBody>
      </p:sp>
      <p:sp>
        <p:nvSpPr>
          <p:cNvPr id="5" name="Footer Placeholder 4">
            <a:extLst>
              <a:ext uri="{FF2B5EF4-FFF2-40B4-BE49-F238E27FC236}">
                <a16:creationId xmlns:a16="http://schemas.microsoft.com/office/drawing/2014/main" id="{B340DA29-F990-544F-AC2C-B22F76BF9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EE8D4-4594-D04E-901B-E6C9BAC0B875}"/>
              </a:ext>
            </a:extLst>
          </p:cNvPr>
          <p:cNvSpPr>
            <a:spLocks noGrp="1"/>
          </p:cNvSpPr>
          <p:nvPr>
            <p:ph type="sldNum" sz="quarter" idx="12"/>
          </p:nvPr>
        </p:nvSpPr>
        <p:spPr/>
        <p:txBody>
          <a:bodyPr/>
          <a:lstStyle/>
          <a:p>
            <a:fld id="{F4F6BE30-68D2-9A4A-811E-5454011B7872}" type="slidenum">
              <a:rPr lang="en-US" smtClean="0"/>
              <a:t>‹#›</a:t>
            </a:fld>
            <a:endParaRPr lang="en-US"/>
          </a:p>
        </p:txBody>
      </p:sp>
    </p:spTree>
    <p:extLst>
      <p:ext uri="{BB962C8B-B14F-4D97-AF65-F5344CB8AC3E}">
        <p14:creationId xmlns:p14="http://schemas.microsoft.com/office/powerpoint/2010/main" val="402094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AF760-F0C9-384A-875C-286B61C895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59F539-DBF5-6844-B659-83E55D9CFB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8CD85-11C2-0B48-8216-BB227EA89161}"/>
              </a:ext>
            </a:extLst>
          </p:cNvPr>
          <p:cNvSpPr>
            <a:spLocks noGrp="1"/>
          </p:cNvSpPr>
          <p:nvPr>
            <p:ph type="dt" sz="half" idx="10"/>
          </p:nvPr>
        </p:nvSpPr>
        <p:spPr/>
        <p:txBody>
          <a:bodyPr/>
          <a:lstStyle/>
          <a:p>
            <a:fld id="{8E7CC8B1-DC3F-8A43-B373-557BE8A8114C}" type="datetimeFigureOut">
              <a:rPr lang="en-US" smtClean="0"/>
              <a:t>7/14/20</a:t>
            </a:fld>
            <a:endParaRPr lang="en-US"/>
          </a:p>
        </p:txBody>
      </p:sp>
      <p:sp>
        <p:nvSpPr>
          <p:cNvPr id="5" name="Footer Placeholder 4">
            <a:extLst>
              <a:ext uri="{FF2B5EF4-FFF2-40B4-BE49-F238E27FC236}">
                <a16:creationId xmlns:a16="http://schemas.microsoft.com/office/drawing/2014/main" id="{38D9712D-D224-1444-A714-3E67ADA5C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3B8C7-6C13-5D44-A2D0-7A088A298716}"/>
              </a:ext>
            </a:extLst>
          </p:cNvPr>
          <p:cNvSpPr>
            <a:spLocks noGrp="1"/>
          </p:cNvSpPr>
          <p:nvPr>
            <p:ph type="sldNum" sz="quarter" idx="12"/>
          </p:nvPr>
        </p:nvSpPr>
        <p:spPr/>
        <p:txBody>
          <a:bodyPr/>
          <a:lstStyle/>
          <a:p>
            <a:fld id="{F4F6BE30-68D2-9A4A-811E-5454011B7872}" type="slidenum">
              <a:rPr lang="en-US" smtClean="0"/>
              <a:t>‹#›</a:t>
            </a:fld>
            <a:endParaRPr lang="en-US"/>
          </a:p>
        </p:txBody>
      </p:sp>
    </p:spTree>
    <p:extLst>
      <p:ext uri="{BB962C8B-B14F-4D97-AF65-F5344CB8AC3E}">
        <p14:creationId xmlns:p14="http://schemas.microsoft.com/office/powerpoint/2010/main" val="12688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088E-6E3F-1444-AA40-70FA69F3BF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1BF6A-4CDD-394C-BF78-095126C68A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DAF02-2D9E-2E40-94A3-ECB690FD0167}"/>
              </a:ext>
            </a:extLst>
          </p:cNvPr>
          <p:cNvSpPr>
            <a:spLocks noGrp="1"/>
          </p:cNvSpPr>
          <p:nvPr>
            <p:ph type="dt" sz="half" idx="10"/>
          </p:nvPr>
        </p:nvSpPr>
        <p:spPr/>
        <p:txBody>
          <a:bodyPr/>
          <a:lstStyle/>
          <a:p>
            <a:fld id="{8E7CC8B1-DC3F-8A43-B373-557BE8A8114C}" type="datetimeFigureOut">
              <a:rPr lang="en-US" smtClean="0"/>
              <a:t>7/14/20</a:t>
            </a:fld>
            <a:endParaRPr lang="en-US"/>
          </a:p>
        </p:txBody>
      </p:sp>
      <p:sp>
        <p:nvSpPr>
          <p:cNvPr id="5" name="Footer Placeholder 4">
            <a:extLst>
              <a:ext uri="{FF2B5EF4-FFF2-40B4-BE49-F238E27FC236}">
                <a16:creationId xmlns:a16="http://schemas.microsoft.com/office/drawing/2014/main" id="{1A58E701-44CA-034B-BF5B-C5E5DB15B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F2F9C-0065-2748-87AE-D1D0C3400DC6}"/>
              </a:ext>
            </a:extLst>
          </p:cNvPr>
          <p:cNvSpPr>
            <a:spLocks noGrp="1"/>
          </p:cNvSpPr>
          <p:nvPr>
            <p:ph type="sldNum" sz="quarter" idx="12"/>
          </p:nvPr>
        </p:nvSpPr>
        <p:spPr/>
        <p:txBody>
          <a:bodyPr/>
          <a:lstStyle/>
          <a:p>
            <a:fld id="{F4F6BE30-68D2-9A4A-811E-5454011B7872}" type="slidenum">
              <a:rPr lang="en-US" smtClean="0"/>
              <a:t>‹#›</a:t>
            </a:fld>
            <a:endParaRPr lang="en-US"/>
          </a:p>
        </p:txBody>
      </p:sp>
    </p:spTree>
    <p:extLst>
      <p:ext uri="{BB962C8B-B14F-4D97-AF65-F5344CB8AC3E}">
        <p14:creationId xmlns:p14="http://schemas.microsoft.com/office/powerpoint/2010/main" val="326594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688F-4DE0-5847-97EF-53435F1956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26ECFF-5FD4-1746-B0B7-834B3D8EF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9501C9-8D3C-BD4C-9662-FA3AFF777415}"/>
              </a:ext>
            </a:extLst>
          </p:cNvPr>
          <p:cNvSpPr>
            <a:spLocks noGrp="1"/>
          </p:cNvSpPr>
          <p:nvPr>
            <p:ph type="dt" sz="half" idx="10"/>
          </p:nvPr>
        </p:nvSpPr>
        <p:spPr/>
        <p:txBody>
          <a:bodyPr/>
          <a:lstStyle/>
          <a:p>
            <a:fld id="{8E7CC8B1-DC3F-8A43-B373-557BE8A8114C}" type="datetimeFigureOut">
              <a:rPr lang="en-US" smtClean="0"/>
              <a:t>7/14/20</a:t>
            </a:fld>
            <a:endParaRPr lang="en-US"/>
          </a:p>
        </p:txBody>
      </p:sp>
      <p:sp>
        <p:nvSpPr>
          <p:cNvPr id="5" name="Footer Placeholder 4">
            <a:extLst>
              <a:ext uri="{FF2B5EF4-FFF2-40B4-BE49-F238E27FC236}">
                <a16:creationId xmlns:a16="http://schemas.microsoft.com/office/drawing/2014/main" id="{9E55FBA2-4CEA-BF43-B597-C976EDCD6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7B9F0-B54B-404C-9D0D-9DB5279A786A}"/>
              </a:ext>
            </a:extLst>
          </p:cNvPr>
          <p:cNvSpPr>
            <a:spLocks noGrp="1"/>
          </p:cNvSpPr>
          <p:nvPr>
            <p:ph type="sldNum" sz="quarter" idx="12"/>
          </p:nvPr>
        </p:nvSpPr>
        <p:spPr/>
        <p:txBody>
          <a:bodyPr/>
          <a:lstStyle/>
          <a:p>
            <a:fld id="{F4F6BE30-68D2-9A4A-811E-5454011B7872}" type="slidenum">
              <a:rPr lang="en-US" smtClean="0"/>
              <a:t>‹#›</a:t>
            </a:fld>
            <a:endParaRPr lang="en-US"/>
          </a:p>
        </p:txBody>
      </p:sp>
    </p:spTree>
    <p:extLst>
      <p:ext uri="{BB962C8B-B14F-4D97-AF65-F5344CB8AC3E}">
        <p14:creationId xmlns:p14="http://schemas.microsoft.com/office/powerpoint/2010/main" val="73543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79F1-797E-E64E-8241-38653DFEA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5BED0-97F8-BA48-92C9-D79059F4D6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1896AA-D942-C64C-8947-FDCDAF677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916C3D-89F4-6644-A629-CA91FFFC0884}"/>
              </a:ext>
            </a:extLst>
          </p:cNvPr>
          <p:cNvSpPr>
            <a:spLocks noGrp="1"/>
          </p:cNvSpPr>
          <p:nvPr>
            <p:ph type="dt" sz="half" idx="10"/>
          </p:nvPr>
        </p:nvSpPr>
        <p:spPr/>
        <p:txBody>
          <a:bodyPr/>
          <a:lstStyle/>
          <a:p>
            <a:fld id="{8E7CC8B1-DC3F-8A43-B373-557BE8A8114C}" type="datetimeFigureOut">
              <a:rPr lang="en-US" smtClean="0"/>
              <a:t>7/14/20</a:t>
            </a:fld>
            <a:endParaRPr lang="en-US"/>
          </a:p>
        </p:txBody>
      </p:sp>
      <p:sp>
        <p:nvSpPr>
          <p:cNvPr id="6" name="Footer Placeholder 5">
            <a:extLst>
              <a:ext uri="{FF2B5EF4-FFF2-40B4-BE49-F238E27FC236}">
                <a16:creationId xmlns:a16="http://schemas.microsoft.com/office/drawing/2014/main" id="{3D7C7E09-EB38-EA4D-B24F-99F4690F41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A6178-18BD-554D-992C-5501AF5555C5}"/>
              </a:ext>
            </a:extLst>
          </p:cNvPr>
          <p:cNvSpPr>
            <a:spLocks noGrp="1"/>
          </p:cNvSpPr>
          <p:nvPr>
            <p:ph type="sldNum" sz="quarter" idx="12"/>
          </p:nvPr>
        </p:nvSpPr>
        <p:spPr/>
        <p:txBody>
          <a:bodyPr/>
          <a:lstStyle/>
          <a:p>
            <a:fld id="{F4F6BE30-68D2-9A4A-811E-5454011B7872}" type="slidenum">
              <a:rPr lang="en-US" smtClean="0"/>
              <a:t>‹#›</a:t>
            </a:fld>
            <a:endParaRPr lang="en-US"/>
          </a:p>
        </p:txBody>
      </p:sp>
    </p:spTree>
    <p:extLst>
      <p:ext uri="{BB962C8B-B14F-4D97-AF65-F5344CB8AC3E}">
        <p14:creationId xmlns:p14="http://schemas.microsoft.com/office/powerpoint/2010/main" val="195680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67CB-A031-2040-9E0F-28520AC314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FE2804-C83E-6849-B99D-41E7C401E0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15E3EB-8522-8B4F-8A52-217F3F5FA6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4EC655-54DD-194B-B279-709A04CAC5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C51EC2-2CD4-FA4B-A08C-9FAAB1684A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7F8BD9-7F66-6F40-817E-59010292A34B}"/>
              </a:ext>
            </a:extLst>
          </p:cNvPr>
          <p:cNvSpPr>
            <a:spLocks noGrp="1"/>
          </p:cNvSpPr>
          <p:nvPr>
            <p:ph type="dt" sz="half" idx="10"/>
          </p:nvPr>
        </p:nvSpPr>
        <p:spPr/>
        <p:txBody>
          <a:bodyPr/>
          <a:lstStyle/>
          <a:p>
            <a:fld id="{8E7CC8B1-DC3F-8A43-B373-557BE8A8114C}" type="datetimeFigureOut">
              <a:rPr lang="en-US" smtClean="0"/>
              <a:t>7/14/20</a:t>
            </a:fld>
            <a:endParaRPr lang="en-US"/>
          </a:p>
        </p:txBody>
      </p:sp>
      <p:sp>
        <p:nvSpPr>
          <p:cNvPr id="8" name="Footer Placeholder 7">
            <a:extLst>
              <a:ext uri="{FF2B5EF4-FFF2-40B4-BE49-F238E27FC236}">
                <a16:creationId xmlns:a16="http://schemas.microsoft.com/office/drawing/2014/main" id="{30E8A044-4A8C-8B4E-903F-0538F1EF3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72B801-D557-2D44-BE97-AA01C1B12203}"/>
              </a:ext>
            </a:extLst>
          </p:cNvPr>
          <p:cNvSpPr>
            <a:spLocks noGrp="1"/>
          </p:cNvSpPr>
          <p:nvPr>
            <p:ph type="sldNum" sz="quarter" idx="12"/>
          </p:nvPr>
        </p:nvSpPr>
        <p:spPr/>
        <p:txBody>
          <a:bodyPr/>
          <a:lstStyle/>
          <a:p>
            <a:fld id="{F4F6BE30-68D2-9A4A-811E-5454011B7872}" type="slidenum">
              <a:rPr lang="en-US" smtClean="0"/>
              <a:t>‹#›</a:t>
            </a:fld>
            <a:endParaRPr lang="en-US"/>
          </a:p>
        </p:txBody>
      </p:sp>
    </p:spTree>
    <p:extLst>
      <p:ext uri="{BB962C8B-B14F-4D97-AF65-F5344CB8AC3E}">
        <p14:creationId xmlns:p14="http://schemas.microsoft.com/office/powerpoint/2010/main" val="57583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033E-3C17-C44F-ACE1-2C2ADA29E0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B8D665-A1DE-3B49-87E4-970A6F1F4837}"/>
              </a:ext>
            </a:extLst>
          </p:cNvPr>
          <p:cNvSpPr>
            <a:spLocks noGrp="1"/>
          </p:cNvSpPr>
          <p:nvPr>
            <p:ph type="dt" sz="half" idx="10"/>
          </p:nvPr>
        </p:nvSpPr>
        <p:spPr/>
        <p:txBody>
          <a:bodyPr/>
          <a:lstStyle/>
          <a:p>
            <a:fld id="{8E7CC8B1-DC3F-8A43-B373-557BE8A8114C}" type="datetimeFigureOut">
              <a:rPr lang="en-US" smtClean="0"/>
              <a:t>7/14/20</a:t>
            </a:fld>
            <a:endParaRPr lang="en-US"/>
          </a:p>
        </p:txBody>
      </p:sp>
      <p:sp>
        <p:nvSpPr>
          <p:cNvPr id="4" name="Footer Placeholder 3">
            <a:extLst>
              <a:ext uri="{FF2B5EF4-FFF2-40B4-BE49-F238E27FC236}">
                <a16:creationId xmlns:a16="http://schemas.microsoft.com/office/drawing/2014/main" id="{DB134805-C2FC-7E46-A158-5D38BC4617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156C0E-9234-844B-A33B-64D5657F49BF}"/>
              </a:ext>
            </a:extLst>
          </p:cNvPr>
          <p:cNvSpPr>
            <a:spLocks noGrp="1"/>
          </p:cNvSpPr>
          <p:nvPr>
            <p:ph type="sldNum" sz="quarter" idx="12"/>
          </p:nvPr>
        </p:nvSpPr>
        <p:spPr/>
        <p:txBody>
          <a:bodyPr/>
          <a:lstStyle/>
          <a:p>
            <a:fld id="{F4F6BE30-68D2-9A4A-811E-5454011B7872}" type="slidenum">
              <a:rPr lang="en-US" smtClean="0"/>
              <a:t>‹#›</a:t>
            </a:fld>
            <a:endParaRPr lang="en-US"/>
          </a:p>
        </p:txBody>
      </p:sp>
    </p:spTree>
    <p:extLst>
      <p:ext uri="{BB962C8B-B14F-4D97-AF65-F5344CB8AC3E}">
        <p14:creationId xmlns:p14="http://schemas.microsoft.com/office/powerpoint/2010/main" val="16869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4AC647-8D7D-F848-8803-91DEFF48A752}"/>
              </a:ext>
            </a:extLst>
          </p:cNvPr>
          <p:cNvSpPr>
            <a:spLocks noGrp="1"/>
          </p:cNvSpPr>
          <p:nvPr>
            <p:ph type="dt" sz="half" idx="10"/>
          </p:nvPr>
        </p:nvSpPr>
        <p:spPr/>
        <p:txBody>
          <a:bodyPr/>
          <a:lstStyle/>
          <a:p>
            <a:fld id="{8E7CC8B1-DC3F-8A43-B373-557BE8A8114C}" type="datetimeFigureOut">
              <a:rPr lang="en-US" smtClean="0"/>
              <a:t>7/14/20</a:t>
            </a:fld>
            <a:endParaRPr lang="en-US"/>
          </a:p>
        </p:txBody>
      </p:sp>
      <p:sp>
        <p:nvSpPr>
          <p:cNvPr id="3" name="Footer Placeholder 2">
            <a:extLst>
              <a:ext uri="{FF2B5EF4-FFF2-40B4-BE49-F238E27FC236}">
                <a16:creationId xmlns:a16="http://schemas.microsoft.com/office/drawing/2014/main" id="{E09A49E6-EB8D-894C-9052-FC0A67B8E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95C8C3-FB82-4747-B870-92BBC0934465}"/>
              </a:ext>
            </a:extLst>
          </p:cNvPr>
          <p:cNvSpPr>
            <a:spLocks noGrp="1"/>
          </p:cNvSpPr>
          <p:nvPr>
            <p:ph type="sldNum" sz="quarter" idx="12"/>
          </p:nvPr>
        </p:nvSpPr>
        <p:spPr/>
        <p:txBody>
          <a:bodyPr/>
          <a:lstStyle/>
          <a:p>
            <a:fld id="{F4F6BE30-68D2-9A4A-811E-5454011B7872}" type="slidenum">
              <a:rPr lang="en-US" smtClean="0"/>
              <a:t>‹#›</a:t>
            </a:fld>
            <a:endParaRPr lang="en-US"/>
          </a:p>
        </p:txBody>
      </p:sp>
    </p:spTree>
    <p:extLst>
      <p:ext uri="{BB962C8B-B14F-4D97-AF65-F5344CB8AC3E}">
        <p14:creationId xmlns:p14="http://schemas.microsoft.com/office/powerpoint/2010/main" val="158914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A6F6-2641-9249-B487-5DCFE09E1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8C9CEC-D726-1D44-BF4C-335532001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4A551B-4757-8D4E-B9EC-85E26BD84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714E4D-3EF4-8647-82A8-B8B968B7BFFC}"/>
              </a:ext>
            </a:extLst>
          </p:cNvPr>
          <p:cNvSpPr>
            <a:spLocks noGrp="1"/>
          </p:cNvSpPr>
          <p:nvPr>
            <p:ph type="dt" sz="half" idx="10"/>
          </p:nvPr>
        </p:nvSpPr>
        <p:spPr/>
        <p:txBody>
          <a:bodyPr/>
          <a:lstStyle/>
          <a:p>
            <a:fld id="{8E7CC8B1-DC3F-8A43-B373-557BE8A8114C}" type="datetimeFigureOut">
              <a:rPr lang="en-US" smtClean="0"/>
              <a:t>7/14/20</a:t>
            </a:fld>
            <a:endParaRPr lang="en-US"/>
          </a:p>
        </p:txBody>
      </p:sp>
      <p:sp>
        <p:nvSpPr>
          <p:cNvPr id="6" name="Footer Placeholder 5">
            <a:extLst>
              <a:ext uri="{FF2B5EF4-FFF2-40B4-BE49-F238E27FC236}">
                <a16:creationId xmlns:a16="http://schemas.microsoft.com/office/drawing/2014/main" id="{8DF94F29-B893-2C44-B7FB-D1C0DDBF6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62798-F83A-A84E-A640-2B44E116F0C6}"/>
              </a:ext>
            </a:extLst>
          </p:cNvPr>
          <p:cNvSpPr>
            <a:spLocks noGrp="1"/>
          </p:cNvSpPr>
          <p:nvPr>
            <p:ph type="sldNum" sz="quarter" idx="12"/>
          </p:nvPr>
        </p:nvSpPr>
        <p:spPr/>
        <p:txBody>
          <a:bodyPr/>
          <a:lstStyle/>
          <a:p>
            <a:fld id="{F4F6BE30-68D2-9A4A-811E-5454011B7872}" type="slidenum">
              <a:rPr lang="en-US" smtClean="0"/>
              <a:t>‹#›</a:t>
            </a:fld>
            <a:endParaRPr lang="en-US"/>
          </a:p>
        </p:txBody>
      </p:sp>
    </p:spTree>
    <p:extLst>
      <p:ext uri="{BB962C8B-B14F-4D97-AF65-F5344CB8AC3E}">
        <p14:creationId xmlns:p14="http://schemas.microsoft.com/office/powerpoint/2010/main" val="2155315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DC330-23A9-634C-9EC8-C22BF386F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877D0D-F408-9046-8C17-E64F5BA17D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437643-8112-BB40-A582-1F4C9A2B5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FCB36-8B7C-F448-8E36-4A29F824F96D}"/>
              </a:ext>
            </a:extLst>
          </p:cNvPr>
          <p:cNvSpPr>
            <a:spLocks noGrp="1"/>
          </p:cNvSpPr>
          <p:nvPr>
            <p:ph type="dt" sz="half" idx="10"/>
          </p:nvPr>
        </p:nvSpPr>
        <p:spPr/>
        <p:txBody>
          <a:bodyPr/>
          <a:lstStyle/>
          <a:p>
            <a:fld id="{8E7CC8B1-DC3F-8A43-B373-557BE8A8114C}" type="datetimeFigureOut">
              <a:rPr lang="en-US" smtClean="0"/>
              <a:t>7/14/20</a:t>
            </a:fld>
            <a:endParaRPr lang="en-US"/>
          </a:p>
        </p:txBody>
      </p:sp>
      <p:sp>
        <p:nvSpPr>
          <p:cNvPr id="6" name="Footer Placeholder 5">
            <a:extLst>
              <a:ext uri="{FF2B5EF4-FFF2-40B4-BE49-F238E27FC236}">
                <a16:creationId xmlns:a16="http://schemas.microsoft.com/office/drawing/2014/main" id="{12FA1E8B-1438-0E4F-ACB2-D910D587A7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E5961-A7AB-8247-BC4E-8782FEF8EB89}"/>
              </a:ext>
            </a:extLst>
          </p:cNvPr>
          <p:cNvSpPr>
            <a:spLocks noGrp="1"/>
          </p:cNvSpPr>
          <p:nvPr>
            <p:ph type="sldNum" sz="quarter" idx="12"/>
          </p:nvPr>
        </p:nvSpPr>
        <p:spPr/>
        <p:txBody>
          <a:bodyPr/>
          <a:lstStyle/>
          <a:p>
            <a:fld id="{F4F6BE30-68D2-9A4A-811E-5454011B7872}" type="slidenum">
              <a:rPr lang="en-US" smtClean="0"/>
              <a:t>‹#›</a:t>
            </a:fld>
            <a:endParaRPr lang="en-US"/>
          </a:p>
        </p:txBody>
      </p:sp>
    </p:spTree>
    <p:extLst>
      <p:ext uri="{BB962C8B-B14F-4D97-AF65-F5344CB8AC3E}">
        <p14:creationId xmlns:p14="http://schemas.microsoft.com/office/powerpoint/2010/main" val="27376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76ED28-4E14-9244-AEB4-8068F8B580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1CB7AE-596D-3047-8D72-D8A5B43C0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9109EC-6073-2C47-BD22-8A1900D8A2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CC8B1-DC3F-8A43-B373-557BE8A8114C}" type="datetimeFigureOut">
              <a:rPr lang="en-US" smtClean="0"/>
              <a:t>7/14/20</a:t>
            </a:fld>
            <a:endParaRPr lang="en-US"/>
          </a:p>
        </p:txBody>
      </p:sp>
      <p:sp>
        <p:nvSpPr>
          <p:cNvPr id="5" name="Footer Placeholder 4">
            <a:extLst>
              <a:ext uri="{FF2B5EF4-FFF2-40B4-BE49-F238E27FC236}">
                <a16:creationId xmlns:a16="http://schemas.microsoft.com/office/drawing/2014/main" id="{A432A00A-7559-9245-A490-ECE2CD5040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A37F53-72D4-6D45-9A8C-B82629F5D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6BE30-68D2-9A4A-811E-5454011B7872}" type="slidenum">
              <a:rPr lang="en-US" smtClean="0"/>
              <a:t>‹#›</a:t>
            </a:fld>
            <a:endParaRPr lang="en-US"/>
          </a:p>
        </p:txBody>
      </p:sp>
    </p:spTree>
    <p:extLst>
      <p:ext uri="{BB962C8B-B14F-4D97-AF65-F5344CB8AC3E}">
        <p14:creationId xmlns:p14="http://schemas.microsoft.com/office/powerpoint/2010/main" val="1185373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A80B-A4C7-C74A-8811-0B38967F3537}"/>
              </a:ext>
            </a:extLst>
          </p:cNvPr>
          <p:cNvSpPr>
            <a:spLocks noGrp="1"/>
          </p:cNvSpPr>
          <p:nvPr>
            <p:ph type="ctrTitle"/>
          </p:nvPr>
        </p:nvSpPr>
        <p:spPr>
          <a:xfrm>
            <a:off x="1455906" y="1667112"/>
            <a:ext cx="9144000" cy="2387600"/>
          </a:xfrm>
        </p:spPr>
        <p:txBody>
          <a:bodyPr>
            <a:normAutofit fontScale="90000"/>
          </a:bodyPr>
          <a:lstStyle/>
          <a:p>
            <a:r>
              <a:rPr lang="en-US" sz="3100" dirty="0"/>
              <a:t>Product Innovation, Product Diversification, and Firm Growth:</a:t>
            </a:r>
            <a:br>
              <a:rPr lang="en-US" sz="3100" dirty="0"/>
            </a:br>
            <a:r>
              <a:rPr lang="en-US" sz="3100" dirty="0"/>
              <a:t>Evidence from Japan’s Early Industrialization</a:t>
            </a:r>
            <a:br>
              <a:rPr lang="en-US" sz="2800" dirty="0"/>
            </a:br>
            <a:br>
              <a:rPr lang="en-US" sz="3600" dirty="0"/>
            </a:br>
            <a:r>
              <a:rPr lang="en-US" sz="2200" dirty="0" err="1"/>
              <a:t>Serguey</a:t>
            </a:r>
            <a:r>
              <a:rPr lang="en-US" sz="2200" dirty="0"/>
              <a:t> </a:t>
            </a:r>
            <a:r>
              <a:rPr lang="en-US" sz="2200" dirty="0" err="1"/>
              <a:t>Braguinsky</a:t>
            </a:r>
            <a:r>
              <a:rPr lang="en-US" sz="2200" dirty="0"/>
              <a:t>, U. of Maryland Smith School of Business</a:t>
            </a:r>
            <a:br>
              <a:rPr lang="en-US" sz="2200" dirty="0"/>
            </a:br>
            <a:r>
              <a:rPr lang="en-US" sz="2200" dirty="0"/>
              <a:t>Atsushi </a:t>
            </a:r>
            <a:r>
              <a:rPr lang="en-US" sz="2200" dirty="0" err="1"/>
              <a:t>Ohyama</a:t>
            </a:r>
            <a:r>
              <a:rPr lang="en-US" sz="2200" dirty="0"/>
              <a:t>, </a:t>
            </a:r>
            <a:r>
              <a:rPr lang="en-US" sz="2200" dirty="0" err="1"/>
              <a:t>Hitotsubashi</a:t>
            </a:r>
            <a:r>
              <a:rPr lang="en-US" sz="2200" dirty="0"/>
              <a:t> University</a:t>
            </a:r>
            <a:br>
              <a:rPr lang="en-US" sz="2200" dirty="0"/>
            </a:br>
            <a:r>
              <a:rPr lang="en-US" sz="2200" dirty="0" err="1"/>
              <a:t>Tetsuji</a:t>
            </a:r>
            <a:r>
              <a:rPr lang="en-US" sz="2200" dirty="0"/>
              <a:t> Okazaki, U. of Tokyo</a:t>
            </a:r>
            <a:br>
              <a:rPr lang="en-US" sz="2200" dirty="0"/>
            </a:br>
            <a:r>
              <a:rPr lang="en-US" sz="2200" dirty="0"/>
              <a:t>Chad </a:t>
            </a:r>
            <a:r>
              <a:rPr lang="en-US" sz="2200" dirty="0" err="1"/>
              <a:t>Syverson</a:t>
            </a:r>
            <a:r>
              <a:rPr lang="en-US" sz="2200" dirty="0"/>
              <a:t>, U. of Chicago Booth School of Business</a:t>
            </a:r>
            <a:br>
              <a:rPr lang="en-US" sz="2700" dirty="0"/>
            </a:br>
            <a:endParaRPr lang="en-US" sz="2700" dirty="0"/>
          </a:p>
        </p:txBody>
      </p:sp>
      <p:sp>
        <p:nvSpPr>
          <p:cNvPr id="3" name="Subtitle 2">
            <a:extLst>
              <a:ext uri="{FF2B5EF4-FFF2-40B4-BE49-F238E27FC236}">
                <a16:creationId xmlns:a16="http://schemas.microsoft.com/office/drawing/2014/main" id="{3CD81791-4515-CE44-A972-D3115021398D}"/>
              </a:ext>
            </a:extLst>
          </p:cNvPr>
          <p:cNvSpPr>
            <a:spLocks noGrp="1"/>
          </p:cNvSpPr>
          <p:nvPr>
            <p:ph type="subTitle" idx="1"/>
          </p:nvPr>
        </p:nvSpPr>
        <p:spPr>
          <a:xfrm>
            <a:off x="1524000" y="4224608"/>
            <a:ext cx="9144000" cy="1655762"/>
          </a:xfrm>
        </p:spPr>
        <p:txBody>
          <a:bodyPr/>
          <a:lstStyle/>
          <a:p>
            <a:r>
              <a:rPr lang="en-US" dirty="0"/>
              <a:t>Presented at the NBER Summer Institute</a:t>
            </a:r>
          </a:p>
          <a:p>
            <a:r>
              <a:rPr lang="en-US" dirty="0"/>
              <a:t>Productivity, Development, and Entrepreneurship Workshop</a:t>
            </a:r>
          </a:p>
          <a:p>
            <a:r>
              <a:rPr lang="en-US" dirty="0"/>
              <a:t>July 15, 2020</a:t>
            </a:r>
          </a:p>
          <a:p>
            <a:endParaRPr lang="en-US" dirty="0"/>
          </a:p>
        </p:txBody>
      </p:sp>
    </p:spTree>
    <p:extLst>
      <p:ext uri="{BB962C8B-B14F-4D97-AF65-F5344CB8AC3E}">
        <p14:creationId xmlns:p14="http://schemas.microsoft.com/office/powerpoint/2010/main" val="146918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0FA4-4D5D-F142-B3FC-065AEAB1F9A4}"/>
              </a:ext>
            </a:extLst>
          </p:cNvPr>
          <p:cNvSpPr>
            <a:spLocks noGrp="1"/>
          </p:cNvSpPr>
          <p:nvPr>
            <p:ph type="title"/>
          </p:nvPr>
        </p:nvSpPr>
        <p:spPr>
          <a:xfrm>
            <a:off x="838200" y="365126"/>
            <a:ext cx="10515600" cy="1035836"/>
          </a:xfrm>
        </p:spPr>
        <p:txBody>
          <a:bodyPr/>
          <a:lstStyle/>
          <a:p>
            <a:pPr algn="ctr"/>
            <a:r>
              <a:rPr lang="en-US" dirty="0"/>
              <a:t>Firm Growth and Product Expansion </a:t>
            </a:r>
          </a:p>
        </p:txBody>
      </p:sp>
      <p:pic>
        <p:nvPicPr>
          <p:cNvPr id="3" name="Picture 2">
            <a:extLst>
              <a:ext uri="{FF2B5EF4-FFF2-40B4-BE49-F238E27FC236}">
                <a16:creationId xmlns:a16="http://schemas.microsoft.com/office/drawing/2014/main" id="{C140D0A5-DD24-9943-9A5F-7A0216828609}"/>
              </a:ext>
            </a:extLst>
          </p:cNvPr>
          <p:cNvPicPr>
            <a:picLocks noChangeAspect="1"/>
          </p:cNvPicPr>
          <p:nvPr/>
        </p:nvPicPr>
        <p:blipFill>
          <a:blip r:embed="rId2"/>
          <a:stretch>
            <a:fillRect/>
          </a:stretch>
        </p:blipFill>
        <p:spPr>
          <a:xfrm>
            <a:off x="2420472" y="1400962"/>
            <a:ext cx="7064188" cy="4937730"/>
          </a:xfrm>
          <a:prstGeom prst="rect">
            <a:avLst/>
          </a:prstGeom>
        </p:spPr>
      </p:pic>
    </p:spTree>
    <p:extLst>
      <p:ext uri="{BB962C8B-B14F-4D97-AF65-F5344CB8AC3E}">
        <p14:creationId xmlns:p14="http://schemas.microsoft.com/office/powerpoint/2010/main" val="406386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85FB-E059-CB4E-A750-D4D7B9AAE03B}"/>
              </a:ext>
            </a:extLst>
          </p:cNvPr>
          <p:cNvSpPr>
            <a:spLocks noGrp="1"/>
          </p:cNvSpPr>
          <p:nvPr>
            <p:ph type="title"/>
          </p:nvPr>
        </p:nvSpPr>
        <p:spPr>
          <a:xfrm>
            <a:off x="838200" y="365125"/>
            <a:ext cx="10515600" cy="951947"/>
          </a:xfrm>
        </p:spPr>
        <p:txBody>
          <a:bodyPr/>
          <a:lstStyle/>
          <a:p>
            <a:pPr algn="ctr"/>
            <a:r>
              <a:rPr lang="en-US" dirty="0"/>
              <a:t>Firm Growth and Product Expansion</a:t>
            </a:r>
          </a:p>
        </p:txBody>
      </p:sp>
      <p:sp>
        <p:nvSpPr>
          <p:cNvPr id="3" name="Content Placeholder 2">
            <a:extLst>
              <a:ext uri="{FF2B5EF4-FFF2-40B4-BE49-F238E27FC236}">
                <a16:creationId xmlns:a16="http://schemas.microsoft.com/office/drawing/2014/main" id="{978B081F-CD99-B142-9955-1D2255E6BD13}"/>
              </a:ext>
            </a:extLst>
          </p:cNvPr>
          <p:cNvSpPr>
            <a:spLocks noGrp="1"/>
          </p:cNvSpPr>
          <p:nvPr>
            <p:ph idx="1"/>
          </p:nvPr>
        </p:nvSpPr>
        <p:spPr>
          <a:xfrm>
            <a:off x="838200" y="1577130"/>
            <a:ext cx="10515600" cy="4599833"/>
          </a:xfrm>
        </p:spPr>
        <p:txBody>
          <a:bodyPr/>
          <a:lstStyle/>
          <a:p>
            <a:pPr marL="0" indent="0">
              <a:buNone/>
            </a:pPr>
            <a:r>
              <a:rPr lang="en-US" dirty="0"/>
              <a:t>Within-between decomposition indicates:</a:t>
            </a:r>
          </a:p>
          <a:p>
            <a:endParaRPr lang="en-US" dirty="0"/>
          </a:p>
          <a:p>
            <a:pPr lvl="0"/>
            <a:r>
              <a:rPr lang="en-US" dirty="0"/>
              <a:t>Before 1907, increase in products per firm driven roughly equally by increase in product varieties within existing firms and entry of higher-variety firms</a:t>
            </a:r>
          </a:p>
          <a:p>
            <a:pPr marL="0" indent="0">
              <a:buNone/>
            </a:pPr>
            <a:endParaRPr lang="en-US" dirty="0"/>
          </a:p>
          <a:p>
            <a:pPr lvl="0"/>
            <a:r>
              <a:rPr lang="en-US" dirty="0"/>
              <a:t>After 1907, as overall variety growth speeds up, magnitude of between effect remains about the same as before but within-growth becomes much bigger</a:t>
            </a:r>
          </a:p>
          <a:p>
            <a:endParaRPr lang="en-US" dirty="0"/>
          </a:p>
        </p:txBody>
      </p:sp>
    </p:spTree>
    <p:extLst>
      <p:ext uri="{BB962C8B-B14F-4D97-AF65-F5344CB8AC3E}">
        <p14:creationId xmlns:p14="http://schemas.microsoft.com/office/powerpoint/2010/main" val="102495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0FA4-4D5D-F142-B3FC-065AEAB1F9A4}"/>
              </a:ext>
            </a:extLst>
          </p:cNvPr>
          <p:cNvSpPr>
            <a:spLocks noGrp="1"/>
          </p:cNvSpPr>
          <p:nvPr>
            <p:ph type="title"/>
          </p:nvPr>
        </p:nvSpPr>
        <p:spPr>
          <a:xfrm>
            <a:off x="838200" y="365126"/>
            <a:ext cx="10515600" cy="1035836"/>
          </a:xfrm>
        </p:spPr>
        <p:txBody>
          <a:bodyPr/>
          <a:lstStyle/>
          <a:p>
            <a:pPr algn="ctr"/>
            <a:r>
              <a:rPr lang="en-US" dirty="0"/>
              <a:t>Firm Growth and Product Expansion </a:t>
            </a:r>
          </a:p>
        </p:txBody>
      </p:sp>
      <p:pic>
        <p:nvPicPr>
          <p:cNvPr id="7" name="Picture 6">
            <a:extLst>
              <a:ext uri="{FF2B5EF4-FFF2-40B4-BE49-F238E27FC236}">
                <a16:creationId xmlns:a16="http://schemas.microsoft.com/office/drawing/2014/main" id="{04216695-FF03-2E46-A88C-847AFA147941}"/>
              </a:ext>
            </a:extLst>
          </p:cNvPr>
          <p:cNvPicPr>
            <a:picLocks noChangeAspect="1"/>
          </p:cNvPicPr>
          <p:nvPr/>
        </p:nvPicPr>
        <p:blipFill>
          <a:blip r:embed="rId2"/>
          <a:stretch>
            <a:fillRect/>
          </a:stretch>
        </p:blipFill>
        <p:spPr>
          <a:xfrm>
            <a:off x="2494242" y="1400962"/>
            <a:ext cx="7203515" cy="4899779"/>
          </a:xfrm>
          <a:prstGeom prst="rect">
            <a:avLst/>
          </a:prstGeom>
        </p:spPr>
      </p:pic>
    </p:spTree>
    <p:extLst>
      <p:ext uri="{BB962C8B-B14F-4D97-AF65-F5344CB8AC3E}">
        <p14:creationId xmlns:p14="http://schemas.microsoft.com/office/powerpoint/2010/main" val="146795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5884-321A-E84C-9E47-3B8FB4B42634}"/>
              </a:ext>
            </a:extLst>
          </p:cNvPr>
          <p:cNvSpPr>
            <a:spLocks noGrp="1"/>
          </p:cNvSpPr>
          <p:nvPr>
            <p:ph type="title"/>
          </p:nvPr>
        </p:nvSpPr>
        <p:spPr/>
        <p:txBody>
          <a:bodyPr/>
          <a:lstStyle/>
          <a:p>
            <a:pPr algn="ctr"/>
            <a:r>
              <a:rPr lang="en-US" dirty="0"/>
              <a:t>Key definitions</a:t>
            </a:r>
          </a:p>
        </p:txBody>
      </p:sp>
      <p:sp>
        <p:nvSpPr>
          <p:cNvPr id="3" name="Content Placeholder 2">
            <a:extLst>
              <a:ext uri="{FF2B5EF4-FFF2-40B4-BE49-F238E27FC236}">
                <a16:creationId xmlns:a16="http://schemas.microsoft.com/office/drawing/2014/main" id="{D8E5B1F2-C2C2-4440-92DB-4DDBAC75439B}"/>
              </a:ext>
            </a:extLst>
          </p:cNvPr>
          <p:cNvSpPr>
            <a:spLocks noGrp="1"/>
          </p:cNvSpPr>
          <p:nvPr>
            <p:ph idx="1"/>
          </p:nvPr>
        </p:nvSpPr>
        <p:spPr>
          <a:xfrm>
            <a:off x="838200" y="1535185"/>
            <a:ext cx="10515600" cy="4773336"/>
          </a:xfrm>
        </p:spPr>
        <p:txBody>
          <a:bodyPr>
            <a:normAutofit/>
          </a:bodyPr>
          <a:lstStyle/>
          <a:p>
            <a:pPr lvl="0"/>
            <a:r>
              <a:rPr lang="en-US" dirty="0"/>
              <a:t>Product upgrade/vertical expansion: making new yarn type that is a) high-end and b) has a higher count than any of similar type that the firm previously made “at scale”</a:t>
            </a:r>
            <a:endParaRPr lang="en-US" sz="1200" dirty="0"/>
          </a:p>
          <a:p>
            <a:pPr lvl="1"/>
            <a:r>
              <a:rPr lang="en-US" dirty="0"/>
              <a:t>At scale: accounting for at least 3% of firm’s output</a:t>
            </a:r>
            <a:endParaRPr lang="en-US" sz="1100" dirty="0"/>
          </a:p>
          <a:p>
            <a:pPr lvl="0"/>
            <a:r>
              <a:rPr lang="en-US" dirty="0"/>
              <a:t>Product diversification: making a new yarn at scale at a count lower than or equal to any count the firm previously made</a:t>
            </a:r>
            <a:endParaRPr lang="en-US" sz="1200" dirty="0"/>
          </a:p>
          <a:p>
            <a:pPr lvl="0"/>
            <a:r>
              <a:rPr lang="en-US" dirty="0"/>
              <a:t>Experiments: making a yarn in period </a:t>
            </a:r>
            <a:r>
              <a:rPr lang="en-US" i="1" dirty="0"/>
              <a:t>t</a:t>
            </a:r>
            <a:r>
              <a:rPr lang="en-US" dirty="0"/>
              <a:t> that a) the firm did not make in </a:t>
            </a:r>
            <a:r>
              <a:rPr lang="en-US" i="1" dirty="0"/>
              <a:t>t</a:t>
            </a:r>
            <a:r>
              <a:rPr lang="en-US" dirty="0"/>
              <a:t> – 1 (semiannual periods), b) is not made at scale in </a:t>
            </a:r>
            <a:r>
              <a:rPr lang="en-US" i="1" dirty="0"/>
              <a:t>t</a:t>
            </a:r>
            <a:r>
              <a:rPr lang="en-US" dirty="0"/>
              <a:t>, and c) had never been made at scale by the firm before </a:t>
            </a:r>
            <a:r>
              <a:rPr lang="en-US" i="1" dirty="0"/>
              <a:t>t</a:t>
            </a:r>
            <a:endParaRPr lang="en-US" sz="1200" dirty="0"/>
          </a:p>
          <a:p>
            <a:pPr lvl="1"/>
            <a:r>
              <a:rPr lang="en-US" dirty="0"/>
              <a:t>Experiments can succeed—grow to reach production at scale</a:t>
            </a:r>
            <a:endParaRPr lang="en-US" sz="1100" dirty="0"/>
          </a:p>
          <a:p>
            <a:pPr lvl="1"/>
            <a:r>
              <a:rPr lang="en-US" dirty="0"/>
              <a:t>Experiments can fail but be retried later</a:t>
            </a:r>
            <a:endParaRPr lang="en-US" sz="1100" dirty="0"/>
          </a:p>
        </p:txBody>
      </p:sp>
    </p:spTree>
    <p:extLst>
      <p:ext uri="{BB962C8B-B14F-4D97-AF65-F5344CB8AC3E}">
        <p14:creationId xmlns:p14="http://schemas.microsoft.com/office/powerpoint/2010/main" val="1319480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75A9-557F-214A-B28D-9D43AC4784DC}"/>
              </a:ext>
            </a:extLst>
          </p:cNvPr>
          <p:cNvSpPr>
            <a:spLocks noGrp="1"/>
          </p:cNvSpPr>
          <p:nvPr>
            <p:ph type="title"/>
          </p:nvPr>
        </p:nvSpPr>
        <p:spPr/>
        <p:txBody>
          <a:bodyPr/>
          <a:lstStyle/>
          <a:p>
            <a:pPr algn="ctr"/>
            <a:r>
              <a:rPr lang="en-US" dirty="0"/>
              <a:t>Experiments</a:t>
            </a:r>
          </a:p>
        </p:txBody>
      </p:sp>
      <p:sp>
        <p:nvSpPr>
          <p:cNvPr id="3" name="Content Placeholder 2">
            <a:extLst>
              <a:ext uri="{FF2B5EF4-FFF2-40B4-BE49-F238E27FC236}">
                <a16:creationId xmlns:a16="http://schemas.microsoft.com/office/drawing/2014/main" id="{780B613D-CF92-6545-9DF1-FB8F0E3A1343}"/>
              </a:ext>
            </a:extLst>
          </p:cNvPr>
          <p:cNvSpPr>
            <a:spLocks noGrp="1"/>
          </p:cNvSpPr>
          <p:nvPr>
            <p:ph idx="1"/>
          </p:nvPr>
        </p:nvSpPr>
        <p:spPr/>
        <p:txBody>
          <a:bodyPr/>
          <a:lstStyle/>
          <a:p>
            <a:r>
              <a:rPr lang="en-US" dirty="0"/>
              <a:t>Experiments usually fail, two-thirds to three-fourths of the time </a:t>
            </a:r>
          </a:p>
          <a:p>
            <a:endParaRPr lang="en-US" dirty="0"/>
          </a:p>
          <a:p>
            <a:r>
              <a:rPr lang="en-US" dirty="0"/>
              <a:t>Given that experiments are small by definition and often fail, it cannot be that experimentation per se is a source of growth</a:t>
            </a:r>
          </a:p>
          <a:p>
            <a:pPr marL="0" indent="0">
              <a:buNone/>
            </a:pPr>
            <a:r>
              <a:rPr lang="en-US" dirty="0"/>
              <a:t> </a:t>
            </a:r>
          </a:p>
          <a:p>
            <a:r>
              <a:rPr lang="en-US" dirty="0"/>
              <a:t>However, product UPGRADE experiments are related, probably causally, to firm growth through product expansion</a:t>
            </a:r>
          </a:p>
          <a:p>
            <a:endParaRPr lang="en-US" dirty="0"/>
          </a:p>
        </p:txBody>
      </p:sp>
    </p:spTree>
    <p:extLst>
      <p:ext uri="{BB962C8B-B14F-4D97-AF65-F5344CB8AC3E}">
        <p14:creationId xmlns:p14="http://schemas.microsoft.com/office/powerpoint/2010/main" val="39063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1251-F6DF-CF40-96EA-66B7D29D5189}"/>
              </a:ext>
            </a:extLst>
          </p:cNvPr>
          <p:cNvSpPr>
            <a:spLocks noGrp="1"/>
          </p:cNvSpPr>
          <p:nvPr>
            <p:ph type="title"/>
          </p:nvPr>
        </p:nvSpPr>
        <p:spPr>
          <a:xfrm>
            <a:off x="838200" y="365125"/>
            <a:ext cx="10515600" cy="990709"/>
          </a:xfrm>
        </p:spPr>
        <p:txBody>
          <a:bodyPr/>
          <a:lstStyle/>
          <a:p>
            <a:pPr algn="ctr"/>
            <a:r>
              <a:rPr lang="en-US" dirty="0"/>
              <a:t>Upgrade Experiments and Product Expansion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D118D-E884-B241-A2D6-923AB3A42904}"/>
                  </a:ext>
                </a:extLst>
              </p:cNvPr>
              <p:cNvSpPr>
                <a:spLocks noGrp="1"/>
              </p:cNvSpPr>
              <p:nvPr>
                <p:ph idx="1"/>
              </p:nvPr>
            </p:nvSpPr>
            <p:spPr>
              <a:xfrm>
                <a:off x="838200" y="1471448"/>
                <a:ext cx="10515600" cy="5276193"/>
              </a:xfrm>
            </p:spPr>
            <p:txBody>
              <a:bodyPr>
                <a:normAutofit fontScale="92500" lnSpcReduction="10000"/>
              </a:bodyPr>
              <a:lstStyle/>
              <a:p>
                <a:r>
                  <a:rPr lang="en-US" dirty="0"/>
                  <a:t>Specification:</a:t>
                </a:r>
              </a:p>
              <a:p>
                <a:pPr>
                  <a:buFont typeface="Wingdings" pitchFamily="2" charset="2"/>
                  <a:buChar char="Ø"/>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𝑖𝑡</m:t>
                        </m:r>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𝑐𝑢𝑚𝑙</m:t>
                        </m:r>
                        <m:r>
                          <a:rPr lang="en-US" i="1">
                            <a:latin typeface="Cambria Math" panose="02040503050406030204" pitchFamily="18" charset="0"/>
                          </a:rPr>
                          <m:t>_</m:t>
                        </m:r>
                        <m:r>
                          <a:rPr lang="en-US" i="1">
                            <a:latin typeface="Cambria Math" panose="02040503050406030204" pitchFamily="18" charset="0"/>
                          </a:rPr>
                          <m:t>𝑢𝑝𝑔𝑟𝑎𝑑𝑒</m:t>
                        </m:r>
                        <m:r>
                          <a:rPr lang="en-US" i="1">
                            <a:latin typeface="Cambria Math" panose="02040503050406030204" pitchFamily="18" charset="0"/>
                          </a:rPr>
                          <m:t>_</m:t>
                        </m:r>
                        <m:r>
                          <a:rPr lang="en-US" i="1">
                            <a:latin typeface="Cambria Math" panose="02040503050406030204" pitchFamily="18" charset="0"/>
                          </a:rPr>
                          <m:t>𝑒𝑥𝑝</m:t>
                        </m:r>
                      </m:e>
                      <m:sub>
                        <m:r>
                          <a:rPr lang="en-US" i="1">
                            <a:latin typeface="Cambria Math" panose="02040503050406030204" pitchFamily="18" charset="0"/>
                          </a:rPr>
                          <m:t>𝑖𝑡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𝑐𝑢𝑚𝑙</m:t>
                        </m:r>
                        <m:r>
                          <a:rPr lang="en-US" i="1">
                            <a:latin typeface="Cambria Math" panose="02040503050406030204" pitchFamily="18" charset="0"/>
                          </a:rPr>
                          <m:t>_</m:t>
                        </m:r>
                        <m:r>
                          <a:rPr lang="en-US" i="1">
                            <a:latin typeface="Cambria Math" panose="02040503050406030204" pitchFamily="18" charset="0"/>
                          </a:rPr>
                          <m:t>𝑑𝑖𝑣𝑒𝑟𝑠</m:t>
                        </m:r>
                        <m:r>
                          <a:rPr lang="en-US" i="1">
                            <a:latin typeface="Cambria Math" panose="02040503050406030204" pitchFamily="18" charset="0"/>
                          </a:rPr>
                          <m:t>_</m:t>
                        </m:r>
                        <m:r>
                          <a:rPr lang="en-US" i="1">
                            <a:latin typeface="Cambria Math" panose="02040503050406030204" pitchFamily="18" charset="0"/>
                          </a:rPr>
                          <m:t>𝑒𝑥𝑝</m:t>
                        </m:r>
                      </m:e>
                      <m:sub>
                        <m:r>
                          <a:rPr lang="en-US" i="1">
                            <a:latin typeface="Cambria Math" panose="02040503050406030204" pitchFamily="18" charset="0"/>
                          </a:rPr>
                          <m:t>𝑖𝑡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𝜁</m:t>
                        </m:r>
                      </m:e>
                      <m:sub>
                        <m:r>
                          <a:rPr lang="en-US" i="1">
                            <a:latin typeface="Cambria Math" panose="02040503050406030204" pitchFamily="18" charset="0"/>
                          </a:rPr>
                          <m:t>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𝑖𝑡</m:t>
                        </m:r>
                      </m:sub>
                    </m:sSub>
                  </m:oMath>
                </a14:m>
                <a:endParaRPr lang="en-US" dirty="0"/>
              </a:p>
              <a:p>
                <a:pPr marL="0" indent="0">
                  <a:buNone/>
                </a:pPr>
                <a:endParaRPr lang="en-US" dirty="0"/>
              </a:p>
              <a:p>
                <a:pPr lvl="0"/>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𝑖𝑡</m:t>
                        </m:r>
                      </m:sub>
                    </m:sSub>
                  </m:oMath>
                </a14:m>
                <a:r>
                  <a:rPr lang="en-US" dirty="0"/>
                  <a:t>: firm </a:t>
                </a:r>
                <a:r>
                  <a:rPr lang="en-US" i="1" dirty="0"/>
                  <a:t>i</a:t>
                </a:r>
                <a:r>
                  <a:rPr lang="en-US" dirty="0"/>
                  <a:t>’s change in product varieties from </a:t>
                </a:r>
                <a:r>
                  <a:rPr lang="en-US" i="1" dirty="0"/>
                  <a:t>t</a:t>
                </a:r>
                <a:r>
                  <a:rPr lang="en-US" dirty="0"/>
                  <a:t>-1 to </a:t>
                </a:r>
                <a:r>
                  <a:rPr lang="en-US" i="1" dirty="0"/>
                  <a:t>t</a:t>
                </a:r>
                <a:endParaRPr lang="en-US" dirty="0"/>
              </a:p>
              <a:p>
                <a:pPr lvl="0"/>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𝑐𝑢𝑚𝑙</m:t>
                        </m:r>
                        <m:r>
                          <a:rPr lang="en-US" i="1">
                            <a:latin typeface="Cambria Math" panose="02040503050406030204" pitchFamily="18" charset="0"/>
                          </a:rPr>
                          <m:t>_</m:t>
                        </m:r>
                        <m:r>
                          <a:rPr lang="en-US" i="1">
                            <a:latin typeface="Cambria Math" panose="02040503050406030204" pitchFamily="18" charset="0"/>
                          </a:rPr>
                          <m:t>𝑢𝑝𝑔𝑟𝑎𝑑𝑒</m:t>
                        </m:r>
                        <m:r>
                          <a:rPr lang="en-US" i="1">
                            <a:latin typeface="Cambria Math" panose="02040503050406030204" pitchFamily="18" charset="0"/>
                          </a:rPr>
                          <m:t>_</m:t>
                        </m:r>
                        <m:r>
                          <a:rPr lang="en-US" i="1">
                            <a:latin typeface="Cambria Math" panose="02040503050406030204" pitchFamily="18" charset="0"/>
                          </a:rPr>
                          <m:t>𝑒𝑥𝑝</m:t>
                        </m:r>
                      </m:e>
                      <m:sub>
                        <m:r>
                          <a:rPr lang="en-US" i="1">
                            <a:latin typeface="Cambria Math" panose="02040503050406030204" pitchFamily="18" charset="0"/>
                          </a:rPr>
                          <m:t>𝑖𝑡</m:t>
                        </m:r>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𝑐𝑢𝑚𝑙</m:t>
                        </m:r>
                        <m:r>
                          <a:rPr lang="en-US" i="1">
                            <a:latin typeface="Cambria Math" panose="02040503050406030204" pitchFamily="18" charset="0"/>
                          </a:rPr>
                          <m:t>_</m:t>
                        </m:r>
                        <m:r>
                          <a:rPr lang="en-US" i="1">
                            <a:latin typeface="Cambria Math" panose="02040503050406030204" pitchFamily="18" charset="0"/>
                          </a:rPr>
                          <m:t>𝑑𝑖𝑣𝑒𝑟𝑠</m:t>
                        </m:r>
                        <m:r>
                          <a:rPr lang="en-US" i="1">
                            <a:latin typeface="Cambria Math" panose="02040503050406030204" pitchFamily="18" charset="0"/>
                          </a:rPr>
                          <m:t>_</m:t>
                        </m:r>
                        <m:r>
                          <a:rPr lang="en-US" i="1">
                            <a:latin typeface="Cambria Math" panose="02040503050406030204" pitchFamily="18" charset="0"/>
                          </a:rPr>
                          <m:t>𝑒𝑥𝑝</m:t>
                        </m:r>
                      </m:e>
                      <m:sub>
                        <m:r>
                          <a:rPr lang="en-US" i="1">
                            <a:latin typeface="Cambria Math" panose="02040503050406030204" pitchFamily="18" charset="0"/>
                          </a:rPr>
                          <m:t>𝑖𝑡</m:t>
                        </m:r>
                        <m:r>
                          <a:rPr lang="en-US" i="1">
                            <a:latin typeface="Cambria Math" panose="02040503050406030204" pitchFamily="18" charset="0"/>
                          </a:rPr>
                          <m:t>−1</m:t>
                        </m:r>
                      </m:sub>
                    </m:sSub>
                  </m:oMath>
                </a14:m>
                <a:r>
                  <a:rPr lang="en-US" dirty="0"/>
                  <a:t>: cumulative no. of upgrade (diversification) experiments of firm </a:t>
                </a:r>
                <a:r>
                  <a:rPr lang="en-US" i="1" dirty="0" err="1"/>
                  <a:t>i</a:t>
                </a:r>
                <a:r>
                  <a:rPr lang="en-US" dirty="0"/>
                  <a:t> by time </a:t>
                </a:r>
                <a:r>
                  <a:rPr lang="en-US" i="1" dirty="0"/>
                  <a:t>t</a:t>
                </a:r>
                <a:r>
                  <a:rPr lang="en-US" dirty="0"/>
                  <a:t>-1</a:t>
                </a:r>
              </a:p>
              <a:p>
                <a:pPr lvl="0"/>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𝑖𝑡</m:t>
                        </m:r>
                        <m:r>
                          <a:rPr lang="en-US" i="1">
                            <a:latin typeface="Cambria Math" panose="02040503050406030204" pitchFamily="18" charset="0"/>
                          </a:rPr>
                          <m:t>−1</m:t>
                        </m:r>
                      </m:sub>
                    </m:sSub>
                  </m:oMath>
                </a14:m>
                <a:r>
                  <a:rPr lang="en-US" dirty="0"/>
                  <a:t>: vector of controls</a:t>
                </a:r>
              </a:p>
              <a:p>
                <a:pPr lvl="0"/>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𝑖</m:t>
                        </m:r>
                      </m:sub>
                    </m:sSub>
                  </m:oMath>
                </a14:m>
                <a:r>
                  <a:rPr lang="en-US" dirty="0"/>
                  <a:t>: firm fixed effect</a:t>
                </a:r>
              </a:p>
              <a:p>
                <a:pPr lvl="0"/>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𝑡</m:t>
                        </m:r>
                      </m:sub>
                    </m:sSub>
                  </m:oMath>
                </a14:m>
                <a:r>
                  <a:rPr lang="en-US" dirty="0"/>
                  <a:t>: semi-annual period fixed effect</a:t>
                </a:r>
              </a:p>
              <a:p>
                <a:pPr lvl="0"/>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𝜁</m:t>
                        </m:r>
                      </m:e>
                      <m:sub>
                        <m:r>
                          <a:rPr lang="en-US" i="1">
                            <a:latin typeface="Cambria Math" panose="02040503050406030204" pitchFamily="18" charset="0"/>
                          </a:rPr>
                          <m:t>𝜏</m:t>
                        </m:r>
                      </m:sub>
                    </m:sSub>
                  </m:oMath>
                </a14:m>
                <a:r>
                  <a:rPr lang="en-US" dirty="0"/>
                  <a:t>: set of “age” dummies to nonparametrically control for mechanical relationship between longevity and cumulative experiments</a:t>
                </a:r>
              </a:p>
              <a:p>
                <a:endParaRPr lang="en-US" dirty="0"/>
              </a:p>
            </p:txBody>
          </p:sp>
        </mc:Choice>
        <mc:Fallback xmlns="">
          <p:sp>
            <p:nvSpPr>
              <p:cNvPr id="3" name="Content Placeholder 2">
                <a:extLst>
                  <a:ext uri="{FF2B5EF4-FFF2-40B4-BE49-F238E27FC236}">
                    <a16:creationId xmlns:a16="http://schemas.microsoft.com/office/drawing/2014/main" id="{867D118D-E884-B241-A2D6-923AB3A42904}"/>
                  </a:ext>
                </a:extLst>
              </p:cNvPr>
              <p:cNvSpPr>
                <a:spLocks noGrp="1" noRot="1" noChangeAspect="1" noMove="1" noResize="1" noEditPoints="1" noAdjustHandles="1" noChangeArrowheads="1" noChangeShapeType="1" noTextEdit="1"/>
              </p:cNvSpPr>
              <p:nvPr>
                <p:ph idx="1"/>
              </p:nvPr>
            </p:nvSpPr>
            <p:spPr>
              <a:xfrm>
                <a:off x="838200" y="1471448"/>
                <a:ext cx="10515600" cy="5276193"/>
              </a:xfrm>
              <a:blipFill>
                <a:blip r:embed="rId2"/>
                <a:stretch>
                  <a:fillRect l="-844" t="-2163"/>
                </a:stretch>
              </a:blipFill>
            </p:spPr>
            <p:txBody>
              <a:bodyPr/>
              <a:lstStyle/>
              <a:p>
                <a:r>
                  <a:rPr lang="en-US">
                    <a:noFill/>
                  </a:rPr>
                  <a:t> </a:t>
                </a:r>
              </a:p>
            </p:txBody>
          </p:sp>
        </mc:Fallback>
      </mc:AlternateContent>
    </p:spTree>
    <p:extLst>
      <p:ext uri="{BB962C8B-B14F-4D97-AF65-F5344CB8AC3E}">
        <p14:creationId xmlns:p14="http://schemas.microsoft.com/office/powerpoint/2010/main" val="2966262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E463-BD2E-4342-B519-EEF0D5E9EA5A}"/>
              </a:ext>
            </a:extLst>
          </p:cNvPr>
          <p:cNvSpPr>
            <a:spLocks noGrp="1"/>
          </p:cNvSpPr>
          <p:nvPr>
            <p:ph type="title"/>
          </p:nvPr>
        </p:nvSpPr>
        <p:spPr/>
        <p:txBody>
          <a:bodyPr/>
          <a:lstStyle/>
          <a:p>
            <a:pPr algn="ctr"/>
            <a:r>
              <a:rPr lang="en-US" dirty="0"/>
              <a:t>Upgrade Experiments and Product Expansion</a:t>
            </a:r>
          </a:p>
        </p:txBody>
      </p:sp>
      <p:graphicFrame>
        <p:nvGraphicFramePr>
          <p:cNvPr id="4" name="Content Placeholder 3">
            <a:extLst>
              <a:ext uri="{FF2B5EF4-FFF2-40B4-BE49-F238E27FC236}">
                <a16:creationId xmlns:a16="http://schemas.microsoft.com/office/drawing/2014/main" id="{25E1891E-87A2-DF45-9D06-8817201A9ED1}"/>
              </a:ext>
            </a:extLst>
          </p:cNvPr>
          <p:cNvGraphicFramePr>
            <a:graphicFrameLocks noGrp="1"/>
          </p:cNvGraphicFramePr>
          <p:nvPr>
            <p:ph idx="1"/>
            <p:extLst>
              <p:ext uri="{D42A27DB-BD31-4B8C-83A1-F6EECF244321}">
                <p14:modId xmlns:p14="http://schemas.microsoft.com/office/powerpoint/2010/main" val="2122138731"/>
              </p:ext>
            </p:extLst>
          </p:nvPr>
        </p:nvGraphicFramePr>
        <p:xfrm>
          <a:off x="990960" y="1477786"/>
          <a:ext cx="10515601" cy="4492088"/>
        </p:xfrm>
        <a:graphic>
          <a:graphicData uri="http://schemas.openxmlformats.org/drawingml/2006/table">
            <a:tbl>
              <a:tblPr firstRow="1" firstCol="1" bandRow="1">
                <a:tableStyleId>{5C22544A-7EE6-4342-B048-85BDC9FD1C3A}</a:tableStyleId>
              </a:tblPr>
              <a:tblGrid>
                <a:gridCol w="3405927">
                  <a:extLst>
                    <a:ext uri="{9D8B030D-6E8A-4147-A177-3AD203B41FA5}">
                      <a16:colId xmlns:a16="http://schemas.microsoft.com/office/drawing/2014/main" val="816951446"/>
                    </a:ext>
                  </a:extLst>
                </a:gridCol>
                <a:gridCol w="2251745">
                  <a:extLst>
                    <a:ext uri="{9D8B030D-6E8A-4147-A177-3AD203B41FA5}">
                      <a16:colId xmlns:a16="http://schemas.microsoft.com/office/drawing/2014/main" val="1090073993"/>
                    </a:ext>
                  </a:extLst>
                </a:gridCol>
                <a:gridCol w="2074523">
                  <a:extLst>
                    <a:ext uri="{9D8B030D-6E8A-4147-A177-3AD203B41FA5}">
                      <a16:colId xmlns:a16="http://schemas.microsoft.com/office/drawing/2014/main" val="3373107199"/>
                    </a:ext>
                  </a:extLst>
                </a:gridCol>
                <a:gridCol w="2783406">
                  <a:extLst>
                    <a:ext uri="{9D8B030D-6E8A-4147-A177-3AD203B41FA5}">
                      <a16:colId xmlns:a16="http://schemas.microsoft.com/office/drawing/2014/main" val="3202730072"/>
                    </a:ext>
                  </a:extLst>
                </a:gridCol>
              </a:tblGrid>
              <a:tr h="596660">
                <a:tc>
                  <a:txBody>
                    <a:bodyPr/>
                    <a:lstStyle/>
                    <a:p>
                      <a:pPr algn="l">
                        <a:lnSpc>
                          <a:spcPct val="107000"/>
                        </a:lnSpc>
                      </a:pPr>
                      <a:endParaRPr lang="en-US" sz="900" dirty="0">
                        <a:effectLst/>
                        <a:latin typeface="Calibri" panose="020F0502020204030204" pitchFamily="34" charset="0"/>
                        <a:cs typeface="Times New Roman" panose="02020603050405020304" pitchFamily="18" charset="0"/>
                      </a:endParaRPr>
                    </a:p>
                  </a:txBody>
                  <a:tcPr marL="55584" marR="55584" marT="0" marB="0" anchor="b"/>
                </a:tc>
                <a:tc>
                  <a:txBody>
                    <a:bodyPr/>
                    <a:lstStyle/>
                    <a:p>
                      <a:pPr marL="0" marR="0" algn="ctr">
                        <a:lnSpc>
                          <a:spcPct val="115000"/>
                        </a:lnSpc>
                        <a:spcBef>
                          <a:spcPts val="0"/>
                        </a:spcBef>
                        <a:spcAft>
                          <a:spcPts val="0"/>
                        </a:spcAft>
                      </a:pPr>
                      <a:r>
                        <a:rPr lang="en-US" sz="1300" dirty="0">
                          <a:effectLst/>
                        </a:rPr>
                        <a:t>Change in number of products, t to t-1</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dirty="0">
                          <a:effectLst/>
                        </a:rPr>
                        <a:t>Change in number of high-end varieties, t to t-1</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dirty="0">
                          <a:effectLst/>
                        </a:rPr>
                        <a:t>Change in number of low-end varieties, t to t-1</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extLst>
                  <a:ext uri="{0D108BD9-81ED-4DB2-BD59-A6C34878D82A}">
                    <a16:rowId xmlns:a16="http://schemas.microsoft.com/office/drawing/2014/main" val="3902512043"/>
                  </a:ext>
                </a:extLst>
              </a:tr>
              <a:tr h="228548">
                <a:tc rowSpan="2">
                  <a:txBody>
                    <a:bodyPr/>
                    <a:lstStyle/>
                    <a:p>
                      <a:pPr marL="0" marR="0" algn="l">
                        <a:lnSpc>
                          <a:spcPct val="115000"/>
                        </a:lnSpc>
                        <a:spcBef>
                          <a:spcPts val="0"/>
                        </a:spcBef>
                        <a:spcAft>
                          <a:spcPts val="0"/>
                        </a:spcAft>
                      </a:pPr>
                      <a:r>
                        <a:rPr lang="en-US" sz="1300">
                          <a:effectLst/>
                        </a:rPr>
                        <a:t>Cumulative upgrade experiments</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0.384***</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dirty="0">
                          <a:effectLst/>
                        </a:rPr>
                        <a:t>0.239***</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a:effectLst/>
                        </a:rPr>
                        <a:t>0.174**</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extLst>
                  <a:ext uri="{0D108BD9-81ED-4DB2-BD59-A6C34878D82A}">
                    <a16:rowId xmlns:a16="http://schemas.microsoft.com/office/drawing/2014/main" val="101747355"/>
                  </a:ext>
                </a:extLst>
              </a:tr>
              <a:tr h="228548">
                <a:tc vMerge="1">
                  <a:txBody>
                    <a:bodyPr/>
                    <a:lstStyle/>
                    <a:p>
                      <a:endParaRPr lang="en-US"/>
                    </a:p>
                  </a:txBody>
                  <a:tcPr/>
                </a:tc>
                <a:tc>
                  <a:txBody>
                    <a:bodyPr/>
                    <a:lstStyle/>
                    <a:p>
                      <a:pPr marL="0" marR="0" algn="ctr">
                        <a:lnSpc>
                          <a:spcPct val="115000"/>
                        </a:lnSpc>
                        <a:spcBef>
                          <a:spcPts val="0"/>
                        </a:spcBef>
                        <a:spcAft>
                          <a:spcPts val="0"/>
                        </a:spcAft>
                      </a:pPr>
                      <a:r>
                        <a:rPr lang="en-US" sz="1300">
                          <a:effectLst/>
                        </a:rPr>
                        <a:t>(0.090)</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dirty="0">
                          <a:effectLst/>
                        </a:rPr>
                        <a:t>(0.058)</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a:effectLst/>
                        </a:rPr>
                        <a:t>(0.073)</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extLst>
                  <a:ext uri="{0D108BD9-81ED-4DB2-BD59-A6C34878D82A}">
                    <a16:rowId xmlns:a16="http://schemas.microsoft.com/office/drawing/2014/main" val="1966099529"/>
                  </a:ext>
                </a:extLst>
              </a:tr>
              <a:tr h="228548">
                <a:tc rowSpan="2">
                  <a:txBody>
                    <a:bodyPr/>
                    <a:lstStyle/>
                    <a:p>
                      <a:pPr marL="0" marR="0" algn="l">
                        <a:lnSpc>
                          <a:spcPct val="115000"/>
                        </a:lnSpc>
                        <a:spcBef>
                          <a:spcPts val="0"/>
                        </a:spcBef>
                        <a:spcAft>
                          <a:spcPts val="0"/>
                        </a:spcAft>
                      </a:pPr>
                      <a:r>
                        <a:rPr lang="en-US" sz="1300">
                          <a:effectLst/>
                        </a:rPr>
                        <a:t>Cumulative diversification experiments</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0.022</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dirty="0">
                          <a:effectLst/>
                        </a:rPr>
                        <a:t>0.003</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a:effectLst/>
                        </a:rPr>
                        <a:t>0.017</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extLst>
                  <a:ext uri="{0D108BD9-81ED-4DB2-BD59-A6C34878D82A}">
                    <a16:rowId xmlns:a16="http://schemas.microsoft.com/office/drawing/2014/main" val="3956531886"/>
                  </a:ext>
                </a:extLst>
              </a:tr>
              <a:tr h="228548">
                <a:tc vMerge="1">
                  <a:txBody>
                    <a:bodyPr/>
                    <a:lstStyle/>
                    <a:p>
                      <a:endParaRPr lang="en-US"/>
                    </a:p>
                  </a:txBody>
                  <a:tcPr/>
                </a:tc>
                <a:tc>
                  <a:txBody>
                    <a:bodyPr/>
                    <a:lstStyle/>
                    <a:p>
                      <a:pPr marL="0" marR="0" algn="ctr">
                        <a:lnSpc>
                          <a:spcPct val="115000"/>
                        </a:lnSpc>
                        <a:spcBef>
                          <a:spcPts val="0"/>
                        </a:spcBef>
                        <a:spcAft>
                          <a:spcPts val="0"/>
                        </a:spcAft>
                      </a:pPr>
                      <a:r>
                        <a:rPr lang="en-US" sz="1300">
                          <a:effectLst/>
                        </a:rPr>
                        <a:t>(0.036)</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dirty="0">
                          <a:effectLst/>
                        </a:rPr>
                        <a:t>(0.008)</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a:effectLst/>
                        </a:rPr>
                        <a:t>(0.032)</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extLst>
                  <a:ext uri="{0D108BD9-81ED-4DB2-BD59-A6C34878D82A}">
                    <a16:rowId xmlns:a16="http://schemas.microsoft.com/office/drawing/2014/main" val="266520952"/>
                  </a:ext>
                </a:extLst>
              </a:tr>
              <a:tr h="228548">
                <a:tc rowSpan="2">
                  <a:txBody>
                    <a:bodyPr/>
                    <a:lstStyle/>
                    <a:p>
                      <a:pPr marL="0" marR="0" algn="l">
                        <a:lnSpc>
                          <a:spcPct val="115000"/>
                        </a:lnSpc>
                        <a:spcBef>
                          <a:spcPts val="0"/>
                        </a:spcBef>
                        <a:spcAft>
                          <a:spcPts val="0"/>
                        </a:spcAft>
                      </a:pPr>
                      <a:r>
                        <a:rPr lang="en-US" sz="1300">
                          <a:effectLst/>
                        </a:rPr>
                        <a:t>I[adds high-end machine in t]</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0.659***</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dirty="0">
                          <a:effectLst/>
                        </a:rPr>
                        <a:t>0.269**</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a:effectLst/>
                        </a:rPr>
                        <a:t>0.389**</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extLst>
                  <a:ext uri="{0D108BD9-81ED-4DB2-BD59-A6C34878D82A}">
                    <a16:rowId xmlns:a16="http://schemas.microsoft.com/office/drawing/2014/main" val="2296097215"/>
                  </a:ext>
                </a:extLst>
              </a:tr>
              <a:tr h="228548">
                <a:tc vMerge="1">
                  <a:txBody>
                    <a:bodyPr/>
                    <a:lstStyle/>
                    <a:p>
                      <a:endParaRPr lang="en-US"/>
                    </a:p>
                  </a:txBody>
                  <a:tcPr/>
                </a:tc>
                <a:tc>
                  <a:txBody>
                    <a:bodyPr/>
                    <a:lstStyle/>
                    <a:p>
                      <a:pPr marL="0" marR="0" algn="ctr">
                        <a:lnSpc>
                          <a:spcPct val="115000"/>
                        </a:lnSpc>
                        <a:spcBef>
                          <a:spcPts val="0"/>
                        </a:spcBef>
                        <a:spcAft>
                          <a:spcPts val="0"/>
                        </a:spcAft>
                      </a:pPr>
                      <a:r>
                        <a:rPr lang="en-US" sz="1300">
                          <a:effectLst/>
                        </a:rPr>
                        <a:t>(0.214)</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a:effectLst/>
                        </a:rPr>
                        <a:t>(0.128)</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dirty="0">
                          <a:effectLst/>
                        </a:rPr>
                        <a:t>(0.149)</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extLst>
                  <a:ext uri="{0D108BD9-81ED-4DB2-BD59-A6C34878D82A}">
                    <a16:rowId xmlns:a16="http://schemas.microsoft.com/office/drawing/2014/main" val="1648090748"/>
                  </a:ext>
                </a:extLst>
              </a:tr>
              <a:tr h="228548">
                <a:tc rowSpan="2">
                  <a:txBody>
                    <a:bodyPr/>
                    <a:lstStyle/>
                    <a:p>
                      <a:pPr marL="0" marR="0" algn="l">
                        <a:lnSpc>
                          <a:spcPct val="115000"/>
                        </a:lnSpc>
                        <a:spcBef>
                          <a:spcPts val="0"/>
                        </a:spcBef>
                        <a:spcAft>
                          <a:spcPts val="0"/>
                        </a:spcAft>
                      </a:pPr>
                      <a:r>
                        <a:rPr lang="en-US" sz="1300">
                          <a:effectLst/>
                        </a:rPr>
                        <a:t>I[adds low-end machine in t]</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0.216</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a:effectLst/>
                        </a:rPr>
                        <a:t>0.002</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dirty="0">
                          <a:effectLst/>
                        </a:rPr>
                        <a:t>0.213*</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extLst>
                  <a:ext uri="{0D108BD9-81ED-4DB2-BD59-A6C34878D82A}">
                    <a16:rowId xmlns:a16="http://schemas.microsoft.com/office/drawing/2014/main" val="727023446"/>
                  </a:ext>
                </a:extLst>
              </a:tr>
              <a:tr h="228548">
                <a:tc vMerge="1">
                  <a:txBody>
                    <a:bodyPr/>
                    <a:lstStyle/>
                    <a:p>
                      <a:endParaRPr lang="en-US"/>
                    </a:p>
                  </a:txBody>
                  <a:tcPr/>
                </a:tc>
                <a:tc>
                  <a:txBody>
                    <a:bodyPr/>
                    <a:lstStyle/>
                    <a:p>
                      <a:pPr marL="0" marR="0" algn="ctr">
                        <a:lnSpc>
                          <a:spcPct val="115000"/>
                        </a:lnSpc>
                        <a:spcBef>
                          <a:spcPts val="0"/>
                        </a:spcBef>
                        <a:spcAft>
                          <a:spcPts val="0"/>
                        </a:spcAft>
                      </a:pPr>
                      <a:r>
                        <a:rPr lang="en-US" sz="1300">
                          <a:effectLst/>
                        </a:rPr>
                        <a:t>(0.137)</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a:effectLst/>
                        </a:rPr>
                        <a:t>(0.046)</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dirty="0">
                          <a:effectLst/>
                        </a:rPr>
                        <a:t>(0.113)</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extLst>
                  <a:ext uri="{0D108BD9-81ED-4DB2-BD59-A6C34878D82A}">
                    <a16:rowId xmlns:a16="http://schemas.microsoft.com/office/drawing/2014/main" val="2796425462"/>
                  </a:ext>
                </a:extLst>
              </a:tr>
              <a:tr h="228548">
                <a:tc rowSpan="2">
                  <a:txBody>
                    <a:bodyPr/>
                    <a:lstStyle/>
                    <a:p>
                      <a:pPr marL="0" marR="0" algn="l">
                        <a:lnSpc>
                          <a:spcPct val="115000"/>
                        </a:lnSpc>
                        <a:spcBef>
                          <a:spcPts val="0"/>
                        </a:spcBef>
                        <a:spcAft>
                          <a:spcPts val="0"/>
                        </a:spcAft>
                      </a:pPr>
                      <a:r>
                        <a:rPr lang="en-US" sz="1300">
                          <a:effectLst/>
                        </a:rPr>
                        <a:t>I[employs univ.-educated engineer in t]</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0.370*</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a:effectLst/>
                        </a:rPr>
                        <a:t>0.272*</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dirty="0">
                          <a:effectLst/>
                        </a:rPr>
                        <a:t>0.121</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extLst>
                  <a:ext uri="{0D108BD9-81ED-4DB2-BD59-A6C34878D82A}">
                    <a16:rowId xmlns:a16="http://schemas.microsoft.com/office/drawing/2014/main" val="1884248177"/>
                  </a:ext>
                </a:extLst>
              </a:tr>
              <a:tr h="228548">
                <a:tc vMerge="1">
                  <a:txBody>
                    <a:bodyPr/>
                    <a:lstStyle/>
                    <a:p>
                      <a:endParaRPr lang="en-US"/>
                    </a:p>
                  </a:txBody>
                  <a:tcPr/>
                </a:tc>
                <a:tc>
                  <a:txBody>
                    <a:bodyPr/>
                    <a:lstStyle/>
                    <a:p>
                      <a:pPr marL="0" marR="0" algn="ctr">
                        <a:lnSpc>
                          <a:spcPct val="115000"/>
                        </a:lnSpc>
                        <a:spcBef>
                          <a:spcPts val="0"/>
                        </a:spcBef>
                        <a:spcAft>
                          <a:spcPts val="0"/>
                        </a:spcAft>
                      </a:pPr>
                      <a:r>
                        <a:rPr lang="en-US" sz="1300">
                          <a:effectLst/>
                        </a:rPr>
                        <a:t>(0.190)</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a:effectLst/>
                        </a:rPr>
                        <a:t>(0.138)</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dirty="0">
                          <a:effectLst/>
                        </a:rPr>
                        <a:t>(0.142)</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extLst>
                  <a:ext uri="{0D108BD9-81ED-4DB2-BD59-A6C34878D82A}">
                    <a16:rowId xmlns:a16="http://schemas.microsoft.com/office/drawing/2014/main" val="3212291405"/>
                  </a:ext>
                </a:extLst>
              </a:tr>
              <a:tr h="228548">
                <a:tc rowSpan="2">
                  <a:txBody>
                    <a:bodyPr/>
                    <a:lstStyle/>
                    <a:p>
                      <a:pPr marL="0" marR="0" algn="l">
                        <a:lnSpc>
                          <a:spcPct val="115000"/>
                        </a:lnSpc>
                        <a:spcBef>
                          <a:spcPts val="0"/>
                        </a:spcBef>
                        <a:spcAft>
                          <a:spcPts val="0"/>
                        </a:spcAft>
                      </a:pPr>
                      <a:r>
                        <a:rPr lang="en-US" sz="1300">
                          <a:effectLst/>
                        </a:rPr>
                        <a:t>I[has exchange merchant on board in t]</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0.193</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a:effectLst/>
                        </a:rPr>
                        <a:t>0.041</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dirty="0">
                          <a:effectLst/>
                        </a:rPr>
                        <a:t>0.148</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extLst>
                  <a:ext uri="{0D108BD9-81ED-4DB2-BD59-A6C34878D82A}">
                    <a16:rowId xmlns:a16="http://schemas.microsoft.com/office/drawing/2014/main" val="2342220105"/>
                  </a:ext>
                </a:extLst>
              </a:tr>
              <a:tr h="228548">
                <a:tc vMerge="1">
                  <a:txBody>
                    <a:bodyPr/>
                    <a:lstStyle/>
                    <a:p>
                      <a:endParaRPr lang="en-US"/>
                    </a:p>
                  </a:txBody>
                  <a:tcPr/>
                </a:tc>
                <a:tc>
                  <a:txBody>
                    <a:bodyPr/>
                    <a:lstStyle/>
                    <a:p>
                      <a:pPr marL="0" marR="0" algn="ctr">
                        <a:lnSpc>
                          <a:spcPct val="115000"/>
                        </a:lnSpc>
                        <a:spcBef>
                          <a:spcPts val="0"/>
                        </a:spcBef>
                        <a:spcAft>
                          <a:spcPts val="0"/>
                        </a:spcAft>
                      </a:pPr>
                      <a:r>
                        <a:rPr lang="en-US" sz="1300">
                          <a:effectLst/>
                        </a:rPr>
                        <a:t>(0.151)</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a:effectLst/>
                        </a:rPr>
                        <a:t>(0.064)</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tc>
                  <a:txBody>
                    <a:bodyPr/>
                    <a:lstStyle/>
                    <a:p>
                      <a:pPr marL="0" marR="0" algn="ctr">
                        <a:lnSpc>
                          <a:spcPct val="115000"/>
                        </a:lnSpc>
                        <a:spcBef>
                          <a:spcPts val="0"/>
                        </a:spcBef>
                        <a:spcAft>
                          <a:spcPts val="0"/>
                        </a:spcAft>
                      </a:pPr>
                      <a:r>
                        <a:rPr lang="en-US" sz="1300" dirty="0">
                          <a:effectLst/>
                        </a:rPr>
                        <a:t>(0.114)</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nchor="ctr"/>
                </a:tc>
                <a:extLst>
                  <a:ext uri="{0D108BD9-81ED-4DB2-BD59-A6C34878D82A}">
                    <a16:rowId xmlns:a16="http://schemas.microsoft.com/office/drawing/2014/main" val="3139384157"/>
                  </a:ext>
                </a:extLst>
              </a:tr>
              <a:tr h="228548">
                <a:tc rowSpan="2">
                  <a:txBody>
                    <a:bodyPr/>
                    <a:lstStyle/>
                    <a:p>
                      <a:pPr marL="0" marR="0" algn="l">
                        <a:lnSpc>
                          <a:spcPct val="115000"/>
                        </a:lnSpc>
                        <a:spcBef>
                          <a:spcPts val="0"/>
                        </a:spcBef>
                        <a:spcAft>
                          <a:spcPts val="0"/>
                        </a:spcAft>
                      </a:pPr>
                      <a:r>
                        <a:rPr lang="en-US" sz="1300">
                          <a:effectLst/>
                        </a:rPr>
                        <a:t>Constant</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2.740***</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0.686***</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dirty="0">
                          <a:effectLst/>
                        </a:rPr>
                        <a:t>2.007***</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extLst>
                  <a:ext uri="{0D108BD9-81ED-4DB2-BD59-A6C34878D82A}">
                    <a16:rowId xmlns:a16="http://schemas.microsoft.com/office/drawing/2014/main" val="3177887295"/>
                  </a:ext>
                </a:extLst>
              </a:tr>
              <a:tr h="228548">
                <a:tc vMerge="1">
                  <a:txBody>
                    <a:bodyPr/>
                    <a:lstStyle/>
                    <a:p>
                      <a:endParaRPr lang="en-US"/>
                    </a:p>
                  </a:txBody>
                  <a:tcPr/>
                </a:tc>
                <a:tc>
                  <a:txBody>
                    <a:bodyPr/>
                    <a:lstStyle/>
                    <a:p>
                      <a:pPr marL="0" marR="0" algn="ctr">
                        <a:lnSpc>
                          <a:spcPct val="115000"/>
                        </a:lnSpc>
                        <a:spcBef>
                          <a:spcPts val="0"/>
                        </a:spcBef>
                        <a:spcAft>
                          <a:spcPts val="0"/>
                        </a:spcAft>
                      </a:pPr>
                      <a:r>
                        <a:rPr lang="en-US" sz="1300">
                          <a:effectLst/>
                        </a:rPr>
                        <a:t>(0.609)</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(0.226)</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dirty="0">
                          <a:effectLst/>
                        </a:rPr>
                        <a:t>(0.470)</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extLst>
                  <a:ext uri="{0D108BD9-81ED-4DB2-BD59-A6C34878D82A}">
                    <a16:rowId xmlns:a16="http://schemas.microsoft.com/office/drawing/2014/main" val="3259796658"/>
                  </a:ext>
                </a:extLst>
              </a:tr>
              <a:tr h="230985">
                <a:tc>
                  <a:txBody>
                    <a:bodyPr/>
                    <a:lstStyle/>
                    <a:p>
                      <a:pPr marL="0" marR="0" algn="l">
                        <a:lnSpc>
                          <a:spcPct val="115000"/>
                        </a:lnSpc>
                        <a:spcBef>
                          <a:spcPts val="0"/>
                        </a:spcBef>
                        <a:spcAft>
                          <a:spcPts val="0"/>
                        </a:spcAft>
                      </a:pPr>
                      <a:r>
                        <a:rPr lang="en-US" sz="1300">
                          <a:effectLst/>
                        </a:rPr>
                        <a:t>Period, firm, and “age” dummies</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Included</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Included</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dirty="0">
                          <a:effectLst/>
                        </a:rPr>
                        <a:t>Included</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extLst>
                  <a:ext uri="{0D108BD9-81ED-4DB2-BD59-A6C34878D82A}">
                    <a16:rowId xmlns:a16="http://schemas.microsoft.com/office/drawing/2014/main" val="1842801197"/>
                  </a:ext>
                </a:extLst>
              </a:tr>
              <a:tr h="236223">
                <a:tc>
                  <a:txBody>
                    <a:bodyPr/>
                    <a:lstStyle/>
                    <a:p>
                      <a:pPr marL="0" marR="0" algn="l">
                        <a:lnSpc>
                          <a:spcPct val="115000"/>
                        </a:lnSpc>
                        <a:spcBef>
                          <a:spcPts val="0"/>
                        </a:spcBef>
                        <a:spcAft>
                          <a:spcPts val="0"/>
                        </a:spcAft>
                      </a:pPr>
                      <a:r>
                        <a:rPr lang="en-US" sz="1300">
                          <a:effectLst/>
                        </a:rPr>
                        <a:t>N</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1,618</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1,618</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dirty="0">
                          <a:effectLst/>
                        </a:rPr>
                        <a:t>1,618</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extLst>
                  <a:ext uri="{0D108BD9-81ED-4DB2-BD59-A6C34878D82A}">
                    <a16:rowId xmlns:a16="http://schemas.microsoft.com/office/drawing/2014/main" val="782829907"/>
                  </a:ext>
                </a:extLst>
              </a:tr>
              <a:tr h="228548">
                <a:tc>
                  <a:txBody>
                    <a:bodyPr/>
                    <a:lstStyle/>
                    <a:p>
                      <a:pPr marL="0" marR="0" algn="l">
                        <a:lnSpc>
                          <a:spcPct val="115000"/>
                        </a:lnSpc>
                        <a:spcBef>
                          <a:spcPts val="0"/>
                        </a:spcBef>
                        <a:spcAft>
                          <a:spcPts val="0"/>
                        </a:spcAft>
                      </a:pPr>
                      <a:r>
                        <a:rPr lang="en-US" sz="1300">
                          <a:effectLst/>
                        </a:rPr>
                        <a:t>Number of firms</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99</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a:effectLst/>
                        </a:rPr>
                        <a:t>99</a:t>
                      </a:r>
                      <a:endParaRPr lang="en-US" sz="90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tc>
                  <a:txBody>
                    <a:bodyPr/>
                    <a:lstStyle/>
                    <a:p>
                      <a:pPr marL="0" marR="0" algn="ctr">
                        <a:lnSpc>
                          <a:spcPct val="115000"/>
                        </a:lnSpc>
                        <a:spcBef>
                          <a:spcPts val="0"/>
                        </a:spcBef>
                        <a:spcAft>
                          <a:spcPts val="0"/>
                        </a:spcAft>
                      </a:pPr>
                      <a:r>
                        <a:rPr lang="en-US" sz="1300" dirty="0">
                          <a:effectLst/>
                        </a:rPr>
                        <a:t>99</a:t>
                      </a:r>
                      <a:endParaRPr lang="en-US" sz="9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5584" marR="55584" marT="0" marB="0"/>
                </a:tc>
                <a:extLst>
                  <a:ext uri="{0D108BD9-81ED-4DB2-BD59-A6C34878D82A}">
                    <a16:rowId xmlns:a16="http://schemas.microsoft.com/office/drawing/2014/main" val="1553024757"/>
                  </a:ext>
                </a:extLst>
              </a:tr>
            </a:tbl>
          </a:graphicData>
        </a:graphic>
      </p:graphicFrame>
      <p:sp>
        <p:nvSpPr>
          <p:cNvPr id="5" name="Rectangle 4">
            <a:extLst>
              <a:ext uri="{FF2B5EF4-FFF2-40B4-BE49-F238E27FC236}">
                <a16:creationId xmlns:a16="http://schemas.microsoft.com/office/drawing/2014/main" id="{253A8A55-81A6-604F-915F-C0C29D52820D}"/>
              </a:ext>
            </a:extLst>
          </p:cNvPr>
          <p:cNvSpPr/>
          <p:nvPr/>
        </p:nvSpPr>
        <p:spPr>
          <a:xfrm>
            <a:off x="838200" y="6118798"/>
            <a:ext cx="10954407" cy="374077"/>
          </a:xfrm>
          <a:prstGeom prst="rect">
            <a:avLst/>
          </a:prstGeom>
        </p:spPr>
        <p:txBody>
          <a:bodyPr wrap="square">
            <a:spAutoFit/>
          </a:bodyPr>
          <a:lstStyle/>
          <a:p>
            <a:pPr>
              <a:lnSpc>
                <a:spcPct val="107000"/>
              </a:lnSpc>
            </a:pPr>
            <a:r>
              <a:rPr lang="en-US"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Cumulative upgrade experiments 25</a:t>
            </a:r>
            <a:r>
              <a:rPr lang="en-US" baseline="30000"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th</a:t>
            </a:r>
            <a:r>
              <a:rPr lang="en-US"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ile</a:t>
            </a:r>
            <a:r>
              <a:rPr lang="en-US"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 1, 75</a:t>
            </a:r>
            <a:r>
              <a:rPr lang="en-US" baseline="30000"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th</a:t>
            </a:r>
            <a:r>
              <a:rPr lang="en-US"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ile</a:t>
            </a:r>
            <a:r>
              <a:rPr lang="en-US"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 5; IQR tied to </a:t>
            </a:r>
            <a:r>
              <a:rPr lang="en-US" dirty="0">
                <a:latin typeface="Times New Roman" panose="02020603050405020304" pitchFamily="18" charset="0"/>
                <a:ea typeface="Yu Mincho" panose="02020400000000000000" pitchFamily="18" charset="-128"/>
                <a:cs typeface="Times New Roman" panose="02020603050405020304" pitchFamily="18" charset="0"/>
              </a:rPr>
              <a:t>about 1.7 (0.43x4) </a:t>
            </a:r>
            <a:r>
              <a:rPr lang="en-US" dirty="0" err="1">
                <a:latin typeface="Times New Roman" panose="02020603050405020304" pitchFamily="18" charset="0"/>
                <a:ea typeface="Yu Mincho" panose="02020400000000000000" pitchFamily="18" charset="-128"/>
                <a:cs typeface="Times New Roman" panose="02020603050405020304" pitchFamily="18" charset="0"/>
              </a:rPr>
              <a:t>add’l</a:t>
            </a:r>
            <a:r>
              <a:rPr lang="en-US" dirty="0">
                <a:latin typeface="Times New Roman" panose="02020603050405020304" pitchFamily="18" charset="0"/>
                <a:ea typeface="Yu Mincho" panose="02020400000000000000" pitchFamily="18" charset="-128"/>
                <a:cs typeface="Times New Roman" panose="02020603050405020304" pitchFamily="18" charset="0"/>
              </a:rPr>
              <a:t> new varieties</a:t>
            </a:r>
            <a:endParaRPr lang="en-US" sz="1200" dirty="0">
              <a:effectLst/>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83261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D6ED4-A358-1D42-BE69-6E66AD83C6AD}"/>
              </a:ext>
            </a:extLst>
          </p:cNvPr>
          <p:cNvSpPr>
            <a:spLocks noGrp="1"/>
          </p:cNvSpPr>
          <p:nvPr>
            <p:ph type="title"/>
          </p:nvPr>
        </p:nvSpPr>
        <p:spPr>
          <a:xfrm>
            <a:off x="838200" y="365126"/>
            <a:ext cx="10515600" cy="896116"/>
          </a:xfrm>
        </p:spPr>
        <p:txBody>
          <a:bodyPr/>
          <a:lstStyle/>
          <a:p>
            <a:pPr algn="ctr"/>
            <a:r>
              <a:rPr lang="en-US" dirty="0"/>
              <a:t>What Drives Experimentation?</a:t>
            </a:r>
          </a:p>
        </p:txBody>
      </p:sp>
      <p:sp>
        <p:nvSpPr>
          <p:cNvPr id="3" name="Content Placeholder 2">
            <a:extLst>
              <a:ext uri="{FF2B5EF4-FFF2-40B4-BE49-F238E27FC236}">
                <a16:creationId xmlns:a16="http://schemas.microsoft.com/office/drawing/2014/main" id="{16C889AA-0575-554D-9EB2-48C879845DD5}"/>
              </a:ext>
            </a:extLst>
          </p:cNvPr>
          <p:cNvSpPr>
            <a:spLocks noGrp="1"/>
          </p:cNvSpPr>
          <p:nvPr>
            <p:ph idx="1"/>
          </p:nvPr>
        </p:nvSpPr>
        <p:spPr>
          <a:xfrm>
            <a:off x="838200" y="1439917"/>
            <a:ext cx="10515600" cy="5234152"/>
          </a:xfrm>
        </p:spPr>
        <p:txBody>
          <a:bodyPr>
            <a:normAutofit lnSpcReduction="10000"/>
          </a:bodyPr>
          <a:lstStyle/>
          <a:p>
            <a:r>
              <a:rPr lang="en-US" dirty="0"/>
              <a:t>An instrument for upgrade experimentation: interaction of a) installing high-end machinery in </a:t>
            </a:r>
            <a:r>
              <a:rPr lang="en-US" i="1" dirty="0"/>
              <a:t>t</a:t>
            </a:r>
            <a:r>
              <a:rPr lang="en-US" dirty="0"/>
              <a:t> and b) imposition and magnitude of mandated output cuts in </a:t>
            </a:r>
            <a:r>
              <a:rPr lang="en-US" i="1" dirty="0"/>
              <a:t>t</a:t>
            </a:r>
            <a:endParaRPr lang="en-US" sz="1200" dirty="0"/>
          </a:p>
          <a:p>
            <a:pPr lvl="0"/>
            <a:r>
              <a:rPr lang="en-US" dirty="0"/>
              <a:t>Relevance condition</a:t>
            </a:r>
            <a:endParaRPr lang="en-US" sz="1200" dirty="0"/>
          </a:p>
          <a:p>
            <a:pPr lvl="1"/>
            <a:r>
              <a:rPr lang="en-US" dirty="0"/>
              <a:t>Having high-end machinery correlated with making high-end products; output cuts imposed on low-end product types only, freeing up firm resources to try new things</a:t>
            </a:r>
            <a:endParaRPr lang="en-US" sz="1100" dirty="0"/>
          </a:p>
          <a:p>
            <a:pPr lvl="0"/>
            <a:r>
              <a:rPr lang="en-US" dirty="0"/>
              <a:t>Exclusion condition</a:t>
            </a:r>
            <a:endParaRPr lang="en-US" sz="1200" dirty="0"/>
          </a:p>
          <a:p>
            <a:pPr lvl="1"/>
            <a:r>
              <a:rPr lang="en-US" dirty="0"/>
              <a:t>Delivery time lags of high-end machine orders are 1-2 years (sometimes longer) and uncertain</a:t>
            </a:r>
            <a:endParaRPr lang="en-US" sz="1100" dirty="0"/>
          </a:p>
          <a:p>
            <a:pPr lvl="2"/>
            <a:r>
              <a:rPr lang="en-US" dirty="0"/>
              <a:t>Unlikely firm can anticipate imposition or size of mandated output cuts that far in the future</a:t>
            </a:r>
            <a:endParaRPr lang="en-US" sz="1050" dirty="0"/>
          </a:p>
          <a:p>
            <a:pPr lvl="1"/>
            <a:r>
              <a:rPr lang="en-US" dirty="0"/>
              <a:t>Mandated cuts driven by aggregate demand fluctuations unlikely to be associated with shifts in firms’ unobservable innovative capabilities</a:t>
            </a:r>
            <a:endParaRPr lang="en-US" sz="1100" dirty="0"/>
          </a:p>
        </p:txBody>
      </p:sp>
    </p:spTree>
    <p:extLst>
      <p:ext uri="{BB962C8B-B14F-4D97-AF65-F5344CB8AC3E}">
        <p14:creationId xmlns:p14="http://schemas.microsoft.com/office/powerpoint/2010/main" val="103691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C9CCF-3B0E-784E-8F48-0C5405E31D86}"/>
              </a:ext>
            </a:extLst>
          </p:cNvPr>
          <p:cNvSpPr>
            <a:spLocks noGrp="1"/>
          </p:cNvSpPr>
          <p:nvPr>
            <p:ph type="title"/>
          </p:nvPr>
        </p:nvSpPr>
        <p:spPr/>
        <p:txBody>
          <a:bodyPr/>
          <a:lstStyle/>
          <a:p>
            <a:pPr algn="ctr"/>
            <a:r>
              <a:rPr lang="en-US" dirty="0"/>
              <a:t>What Drives Experimentation?</a:t>
            </a:r>
          </a:p>
        </p:txBody>
      </p:sp>
      <p:sp>
        <p:nvSpPr>
          <p:cNvPr id="3" name="Content Placeholder 2">
            <a:extLst>
              <a:ext uri="{FF2B5EF4-FFF2-40B4-BE49-F238E27FC236}">
                <a16:creationId xmlns:a16="http://schemas.microsoft.com/office/drawing/2014/main" id="{41BF349E-523E-F342-9364-7548314090AE}"/>
              </a:ext>
            </a:extLst>
          </p:cNvPr>
          <p:cNvSpPr>
            <a:spLocks noGrp="1"/>
          </p:cNvSpPr>
          <p:nvPr>
            <p:ph idx="1"/>
          </p:nvPr>
        </p:nvSpPr>
        <p:spPr>
          <a:xfrm>
            <a:off x="838200" y="1429126"/>
            <a:ext cx="10515600" cy="523123"/>
          </a:xfrm>
        </p:spPr>
        <p:txBody>
          <a:bodyPr/>
          <a:lstStyle/>
          <a:p>
            <a:r>
              <a:rPr lang="en-US" dirty="0"/>
              <a:t>Number of </a:t>
            </a:r>
            <a:r>
              <a:rPr lang="en-US" i="1" dirty="0"/>
              <a:t>upgrade</a:t>
            </a:r>
            <a:r>
              <a:rPr lang="en-US" dirty="0"/>
              <a:t> experiments in </a:t>
            </a:r>
            <a:r>
              <a:rPr lang="en-US" i="1" dirty="0"/>
              <a:t>t</a:t>
            </a:r>
            <a:r>
              <a:rPr lang="en-US" dirty="0"/>
              <a:t>:</a:t>
            </a:r>
          </a:p>
          <a:p>
            <a:endParaRPr lang="en-US" dirty="0"/>
          </a:p>
        </p:txBody>
      </p:sp>
      <p:graphicFrame>
        <p:nvGraphicFramePr>
          <p:cNvPr id="4" name="Table 3">
            <a:extLst>
              <a:ext uri="{FF2B5EF4-FFF2-40B4-BE49-F238E27FC236}">
                <a16:creationId xmlns:a16="http://schemas.microsoft.com/office/drawing/2014/main" id="{A651B896-A0AF-9D4B-A7F0-2915E7E8FE56}"/>
              </a:ext>
            </a:extLst>
          </p:cNvPr>
          <p:cNvGraphicFramePr>
            <a:graphicFrameLocks noGrp="1"/>
          </p:cNvGraphicFramePr>
          <p:nvPr>
            <p:extLst>
              <p:ext uri="{D42A27DB-BD31-4B8C-83A1-F6EECF244321}">
                <p14:modId xmlns:p14="http://schemas.microsoft.com/office/powerpoint/2010/main" val="2596505613"/>
              </p:ext>
            </p:extLst>
          </p:nvPr>
        </p:nvGraphicFramePr>
        <p:xfrm>
          <a:off x="838200" y="1952249"/>
          <a:ext cx="10026317" cy="4556834"/>
        </p:xfrm>
        <a:graphic>
          <a:graphicData uri="http://schemas.openxmlformats.org/drawingml/2006/table">
            <a:tbl>
              <a:tblPr firstRow="1" firstCol="1" bandRow="1">
                <a:tableStyleId>{5C22544A-7EE6-4342-B048-85BDC9FD1C3A}</a:tableStyleId>
              </a:tblPr>
              <a:tblGrid>
                <a:gridCol w="3885197">
                  <a:extLst>
                    <a:ext uri="{9D8B030D-6E8A-4147-A177-3AD203B41FA5}">
                      <a16:colId xmlns:a16="http://schemas.microsoft.com/office/drawing/2014/main" val="1294651332"/>
                    </a:ext>
                  </a:extLst>
                </a:gridCol>
                <a:gridCol w="1228224">
                  <a:extLst>
                    <a:ext uri="{9D8B030D-6E8A-4147-A177-3AD203B41FA5}">
                      <a16:colId xmlns:a16="http://schemas.microsoft.com/office/drawing/2014/main" val="4115196001"/>
                    </a:ext>
                  </a:extLst>
                </a:gridCol>
                <a:gridCol w="1228224">
                  <a:extLst>
                    <a:ext uri="{9D8B030D-6E8A-4147-A177-3AD203B41FA5}">
                      <a16:colId xmlns:a16="http://schemas.microsoft.com/office/drawing/2014/main" val="342040103"/>
                    </a:ext>
                  </a:extLst>
                </a:gridCol>
                <a:gridCol w="1228224">
                  <a:extLst>
                    <a:ext uri="{9D8B030D-6E8A-4147-A177-3AD203B41FA5}">
                      <a16:colId xmlns:a16="http://schemas.microsoft.com/office/drawing/2014/main" val="3179874958"/>
                    </a:ext>
                  </a:extLst>
                </a:gridCol>
                <a:gridCol w="1228224">
                  <a:extLst>
                    <a:ext uri="{9D8B030D-6E8A-4147-A177-3AD203B41FA5}">
                      <a16:colId xmlns:a16="http://schemas.microsoft.com/office/drawing/2014/main" val="3426368950"/>
                    </a:ext>
                  </a:extLst>
                </a:gridCol>
                <a:gridCol w="1228224">
                  <a:extLst>
                    <a:ext uri="{9D8B030D-6E8A-4147-A177-3AD203B41FA5}">
                      <a16:colId xmlns:a16="http://schemas.microsoft.com/office/drawing/2014/main" val="2861315265"/>
                    </a:ext>
                  </a:extLst>
                </a:gridCol>
              </a:tblGrid>
              <a:tr h="580369">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15000"/>
                        </a:lnSpc>
                        <a:spcBef>
                          <a:spcPts val="0"/>
                        </a:spcBef>
                        <a:spcAft>
                          <a:spcPts val="0"/>
                        </a:spcAft>
                      </a:pPr>
                      <a:r>
                        <a:rPr lang="en-US" sz="1600">
                          <a:effectLst/>
                        </a:rPr>
                        <a:t>All Firms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a:effectLst/>
                        </a:rPr>
                        <a:t>Firms with high-end machines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204753527"/>
                  </a:ext>
                </a:extLst>
              </a:tr>
              <a:tr h="283008">
                <a:tc rowSpan="2">
                  <a:txBody>
                    <a:bodyPr/>
                    <a:lstStyle/>
                    <a:p>
                      <a:pPr marL="0" marR="0" algn="l">
                        <a:lnSpc>
                          <a:spcPct val="115000"/>
                        </a:lnSpc>
                        <a:spcBef>
                          <a:spcPts val="0"/>
                        </a:spcBef>
                        <a:spcAft>
                          <a:spcPts val="0"/>
                        </a:spcAft>
                      </a:pPr>
                      <a:r>
                        <a:rPr lang="en-US" sz="1600">
                          <a:effectLst/>
                        </a:rPr>
                        <a:t>I[had high-end machine in t]</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1.066***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077932089"/>
                  </a:ext>
                </a:extLst>
              </a:tr>
              <a:tr h="283008">
                <a:tc vMerge="1">
                  <a:txBody>
                    <a:bodyPr/>
                    <a:lstStyle/>
                    <a:p>
                      <a:endParaRPr lang="en-US"/>
                    </a:p>
                  </a:txBody>
                  <a:tcPr/>
                </a:tc>
                <a:tc>
                  <a:txBody>
                    <a:bodyPr/>
                    <a:lstStyle/>
                    <a:p>
                      <a:pPr marL="0" marR="0" algn="ctr">
                        <a:lnSpc>
                          <a:spcPct val="115000"/>
                        </a:lnSpc>
                        <a:spcBef>
                          <a:spcPts val="0"/>
                        </a:spcBef>
                        <a:spcAft>
                          <a:spcPts val="0"/>
                        </a:spcAft>
                      </a:pPr>
                      <a:r>
                        <a:rPr lang="en-US" sz="1600">
                          <a:effectLst/>
                        </a:rPr>
                        <a:t>(0.378)</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957058136"/>
                  </a:ext>
                </a:extLst>
              </a:tr>
              <a:tr h="283008">
                <a:tc rowSpan="2">
                  <a:txBody>
                    <a:bodyPr/>
                    <a:lstStyle/>
                    <a:p>
                      <a:pPr marL="0" marR="0" algn="l">
                        <a:lnSpc>
                          <a:spcPct val="115000"/>
                        </a:lnSpc>
                        <a:spcBef>
                          <a:spcPts val="0"/>
                        </a:spcBef>
                        <a:spcAft>
                          <a:spcPts val="0"/>
                        </a:spcAft>
                      </a:pPr>
                      <a:r>
                        <a:rPr lang="en-US" sz="1600">
                          <a:effectLst/>
                        </a:rPr>
                        <a:t>I[installed high-end machinery in t]</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1.493***</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0.823**</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1.098***</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0.464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77040991"/>
                  </a:ext>
                </a:extLst>
              </a:tr>
              <a:tr h="283008">
                <a:tc vMerge="1">
                  <a:txBody>
                    <a:bodyPr/>
                    <a:lstStyle/>
                    <a:p>
                      <a:endParaRPr lang="en-US"/>
                    </a:p>
                  </a:txBody>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(0.305)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(0.366)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(0.314)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(0.352)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52837452"/>
                  </a:ext>
                </a:extLst>
              </a:tr>
              <a:tr h="283008">
                <a:tc rowSpan="2">
                  <a:txBody>
                    <a:bodyPr/>
                    <a:lstStyle/>
                    <a:p>
                      <a:pPr marL="0" marR="0" algn="l">
                        <a:lnSpc>
                          <a:spcPct val="115000"/>
                        </a:lnSpc>
                        <a:spcBef>
                          <a:spcPts val="0"/>
                        </a:spcBef>
                        <a:spcAft>
                          <a:spcPts val="0"/>
                        </a:spcAft>
                      </a:pPr>
                      <a:r>
                        <a:rPr lang="en-US" sz="1600">
                          <a:effectLst/>
                        </a:rPr>
                        <a:t>I[installed high-end machinery in t] x  I[mandated output cuts in effect in t]</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1.012*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1.703***</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01217442"/>
                  </a:ext>
                </a:extLst>
              </a:tr>
              <a:tr h="297361">
                <a:tc vMerge="1">
                  <a:txBody>
                    <a:bodyPr/>
                    <a:lstStyle/>
                    <a:p>
                      <a:endParaRPr lang="en-US"/>
                    </a:p>
                  </a:txBody>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(0.580)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(0.609)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96547492"/>
                  </a:ext>
                </a:extLst>
              </a:tr>
              <a:tr h="283008">
                <a:tc rowSpan="2">
                  <a:txBody>
                    <a:bodyPr/>
                    <a:lstStyle/>
                    <a:p>
                      <a:pPr marL="0" marR="0" algn="l">
                        <a:lnSpc>
                          <a:spcPct val="115000"/>
                        </a:lnSpc>
                        <a:spcBef>
                          <a:spcPts val="0"/>
                        </a:spcBef>
                        <a:spcAft>
                          <a:spcPts val="0"/>
                        </a:spcAft>
                      </a:pPr>
                      <a:r>
                        <a:rPr lang="en-US" sz="1600">
                          <a:effectLst/>
                        </a:rPr>
                        <a:t>I[installed low-end machinery in t]</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-0.266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-0.386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-0.474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-0.458</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99604083"/>
                  </a:ext>
                </a:extLst>
              </a:tr>
              <a:tr h="283008">
                <a:tc vMerge="1">
                  <a:txBody>
                    <a:bodyPr/>
                    <a:lstStyle/>
                    <a:p>
                      <a:endParaRPr lang="en-US"/>
                    </a:p>
                  </a:txBody>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(0.359)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(0.405)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(0.459)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(0.456)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73934100"/>
                  </a:ext>
                </a:extLst>
              </a:tr>
              <a:tr h="283008">
                <a:tc rowSpan="2">
                  <a:txBody>
                    <a:bodyPr/>
                    <a:lstStyle/>
                    <a:p>
                      <a:pPr marL="0" marR="0" algn="l">
                        <a:lnSpc>
                          <a:spcPct val="115000"/>
                        </a:lnSpc>
                        <a:spcBef>
                          <a:spcPts val="0"/>
                        </a:spcBef>
                        <a:spcAft>
                          <a:spcPts val="0"/>
                        </a:spcAft>
                      </a:pPr>
                      <a:r>
                        <a:rPr lang="en-US" sz="1600">
                          <a:effectLst/>
                        </a:rPr>
                        <a:t>I[employs univ.-educated engineer in t]</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0.568</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0.509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23932398"/>
                  </a:ext>
                </a:extLst>
              </a:tr>
              <a:tr h="283008">
                <a:tc vMerge="1">
                  <a:txBody>
                    <a:bodyPr/>
                    <a:lstStyle/>
                    <a:p>
                      <a:endParaRPr lang="en-US"/>
                    </a:p>
                  </a:txBody>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(0.426)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(0.497)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11229850"/>
                  </a:ext>
                </a:extLst>
              </a:tr>
              <a:tr h="283008">
                <a:tc rowSpan="2">
                  <a:txBody>
                    <a:bodyPr/>
                    <a:lstStyle/>
                    <a:p>
                      <a:pPr marL="0" marR="0" algn="l">
                        <a:lnSpc>
                          <a:spcPct val="115000"/>
                        </a:lnSpc>
                        <a:spcBef>
                          <a:spcPts val="0"/>
                        </a:spcBef>
                        <a:spcAft>
                          <a:spcPts val="0"/>
                        </a:spcAft>
                      </a:pPr>
                      <a:r>
                        <a:rPr lang="en-US" sz="1600">
                          <a:effectLst/>
                        </a:rPr>
                        <a:t>I[has exchange merchant on board in t]</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1.455***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1.623***</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24798000"/>
                  </a:ext>
                </a:extLst>
              </a:tr>
              <a:tr h="283008">
                <a:tc vMerge="1">
                  <a:txBody>
                    <a:bodyPr/>
                    <a:lstStyle/>
                    <a:p>
                      <a:endParaRPr lang="en-US"/>
                    </a:p>
                  </a:txBody>
                  <a:tcP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(0.414)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(0.567)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05618111"/>
                  </a:ext>
                </a:extLst>
              </a:tr>
              <a:tr h="283008">
                <a:tc>
                  <a:txBody>
                    <a:bodyPr/>
                    <a:lstStyle/>
                    <a:p>
                      <a:pPr marL="0" marR="0" algn="l">
                        <a:lnSpc>
                          <a:spcPct val="115000"/>
                        </a:lnSpc>
                        <a:spcBef>
                          <a:spcPts val="0"/>
                        </a:spcBef>
                        <a:spcAft>
                          <a:spcPts val="0"/>
                        </a:spcAft>
                      </a:pPr>
                      <a:r>
                        <a:rPr lang="en-US" sz="1600">
                          <a:effectLst/>
                        </a:rPr>
                        <a:t>Controls: period FEs, “age” dummies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Yes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Yes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Yes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Yes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Yes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86444381"/>
                  </a:ext>
                </a:extLst>
              </a:tr>
              <a:tr h="283008">
                <a:tc>
                  <a:txBody>
                    <a:bodyPr/>
                    <a:lstStyle/>
                    <a:p>
                      <a:pPr marL="0" marR="0" algn="l">
                        <a:lnSpc>
                          <a:spcPct val="115000"/>
                        </a:lnSpc>
                        <a:spcBef>
                          <a:spcPts val="0"/>
                        </a:spcBef>
                        <a:spcAft>
                          <a:spcPts val="0"/>
                        </a:spcAft>
                      </a:pPr>
                      <a:r>
                        <a:rPr lang="en-US" sz="1600">
                          <a:effectLst/>
                        </a:rPr>
                        <a:t>N</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1,618</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1,618</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1,618</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701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701</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639113366"/>
                  </a:ext>
                </a:extLst>
              </a:tr>
            </a:tbl>
          </a:graphicData>
        </a:graphic>
      </p:graphicFrame>
    </p:spTree>
    <p:extLst>
      <p:ext uri="{BB962C8B-B14F-4D97-AF65-F5344CB8AC3E}">
        <p14:creationId xmlns:p14="http://schemas.microsoft.com/office/powerpoint/2010/main" val="188771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AF89-FF23-2147-9C85-28D7CD20E0C3}"/>
              </a:ext>
            </a:extLst>
          </p:cNvPr>
          <p:cNvSpPr>
            <a:spLocks noGrp="1"/>
          </p:cNvSpPr>
          <p:nvPr>
            <p:ph type="title"/>
          </p:nvPr>
        </p:nvSpPr>
        <p:spPr>
          <a:xfrm>
            <a:off x="838200" y="365126"/>
            <a:ext cx="10515600" cy="1011730"/>
          </a:xfrm>
        </p:spPr>
        <p:txBody>
          <a:bodyPr/>
          <a:lstStyle/>
          <a:p>
            <a:pPr algn="ctr"/>
            <a:r>
              <a:rPr lang="en-US" dirty="0"/>
              <a:t>Experimentation and Growth</a:t>
            </a:r>
          </a:p>
        </p:txBody>
      </p:sp>
      <p:graphicFrame>
        <p:nvGraphicFramePr>
          <p:cNvPr id="5" name="Table 4">
            <a:extLst>
              <a:ext uri="{FF2B5EF4-FFF2-40B4-BE49-F238E27FC236}">
                <a16:creationId xmlns:a16="http://schemas.microsoft.com/office/drawing/2014/main" id="{83AF0F09-3939-9542-BD9A-BA03C561AB47}"/>
              </a:ext>
            </a:extLst>
          </p:cNvPr>
          <p:cNvGraphicFramePr>
            <a:graphicFrameLocks noGrp="1"/>
          </p:cNvGraphicFramePr>
          <p:nvPr>
            <p:extLst>
              <p:ext uri="{D42A27DB-BD31-4B8C-83A1-F6EECF244321}">
                <p14:modId xmlns:p14="http://schemas.microsoft.com/office/powerpoint/2010/main" val="4190814414"/>
              </p:ext>
            </p:extLst>
          </p:nvPr>
        </p:nvGraphicFramePr>
        <p:xfrm>
          <a:off x="932791" y="1252572"/>
          <a:ext cx="10124092" cy="5158735"/>
        </p:xfrm>
        <a:graphic>
          <a:graphicData uri="http://schemas.openxmlformats.org/drawingml/2006/table">
            <a:tbl>
              <a:tblPr firstRow="1" firstCol="1" bandRow="1">
                <a:tableStyleId>{5C22544A-7EE6-4342-B048-85BDC9FD1C3A}</a:tableStyleId>
              </a:tblPr>
              <a:tblGrid>
                <a:gridCol w="5085274">
                  <a:extLst>
                    <a:ext uri="{9D8B030D-6E8A-4147-A177-3AD203B41FA5}">
                      <a16:colId xmlns:a16="http://schemas.microsoft.com/office/drawing/2014/main" val="3429283358"/>
                    </a:ext>
                  </a:extLst>
                </a:gridCol>
                <a:gridCol w="1475577">
                  <a:extLst>
                    <a:ext uri="{9D8B030D-6E8A-4147-A177-3AD203B41FA5}">
                      <a16:colId xmlns:a16="http://schemas.microsoft.com/office/drawing/2014/main" val="3980102793"/>
                    </a:ext>
                  </a:extLst>
                </a:gridCol>
                <a:gridCol w="1213251">
                  <a:extLst>
                    <a:ext uri="{9D8B030D-6E8A-4147-A177-3AD203B41FA5}">
                      <a16:colId xmlns:a16="http://schemas.microsoft.com/office/drawing/2014/main" val="3737448890"/>
                    </a:ext>
                  </a:extLst>
                </a:gridCol>
                <a:gridCol w="1169531">
                  <a:extLst>
                    <a:ext uri="{9D8B030D-6E8A-4147-A177-3AD203B41FA5}">
                      <a16:colId xmlns:a16="http://schemas.microsoft.com/office/drawing/2014/main" val="639582143"/>
                    </a:ext>
                  </a:extLst>
                </a:gridCol>
                <a:gridCol w="1180459">
                  <a:extLst>
                    <a:ext uri="{9D8B030D-6E8A-4147-A177-3AD203B41FA5}">
                      <a16:colId xmlns:a16="http://schemas.microsoft.com/office/drawing/2014/main" val="1004026920"/>
                    </a:ext>
                  </a:extLst>
                </a:gridCol>
              </a:tblGrid>
              <a:tr h="671149">
                <a:tc>
                  <a:txBody>
                    <a:bodyPr/>
                    <a:lstStyle/>
                    <a:p>
                      <a:pPr algn="l">
                        <a:lnSpc>
                          <a:spcPct val="107000"/>
                        </a:lnSpc>
                      </a:pPr>
                      <a:endParaRPr lang="en-US" sz="1000">
                        <a:effectLst/>
                        <a:latin typeface="Calibri" panose="020F0502020204030204" pitchFamily="34" charset="0"/>
                        <a:cs typeface="Times New Roman" panose="02020603050405020304" pitchFamily="18" charset="0"/>
                      </a:endParaRPr>
                    </a:p>
                  </a:txBody>
                  <a:tcPr marL="59481" marR="59481" marT="0" marB="0"/>
                </a:tc>
                <a:tc gridSpan="2">
                  <a:txBody>
                    <a:bodyPr/>
                    <a:lstStyle/>
                    <a:p>
                      <a:pPr marL="0" marR="0" algn="ctr">
                        <a:lnSpc>
                          <a:spcPct val="115000"/>
                        </a:lnSpc>
                        <a:spcBef>
                          <a:spcPts val="0"/>
                        </a:spcBef>
                        <a:spcAft>
                          <a:spcPts val="0"/>
                        </a:spcAft>
                      </a:pPr>
                      <a:r>
                        <a:rPr lang="en-US" sz="1400">
                          <a:effectLst/>
                        </a:rPr>
                        <a:t>DV: number of upgrade experiments started at t</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400">
                          <a:effectLst/>
                        </a:rPr>
                        <a:t>DV: </a:t>
                      </a:r>
                      <a:r>
                        <a:rPr lang="en-US" sz="1400">
                          <a:effectLst/>
                          <a:sym typeface="Symbol" pitchFamily="2" charset="2"/>
                        </a:rPr>
                        <a:t></a:t>
                      </a:r>
                      <a:r>
                        <a:rPr lang="en-US" sz="1400">
                          <a:effectLst/>
                        </a:rPr>
                        <a:t>ln(output)</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hMerge="1">
                  <a:txBody>
                    <a:bodyPr/>
                    <a:lstStyle/>
                    <a:p>
                      <a:endParaRPr lang="en-US"/>
                    </a:p>
                  </a:txBody>
                  <a:tcPr/>
                </a:tc>
                <a:extLst>
                  <a:ext uri="{0D108BD9-81ED-4DB2-BD59-A6C34878D82A}">
                    <a16:rowId xmlns:a16="http://schemas.microsoft.com/office/drawing/2014/main" val="2486931737"/>
                  </a:ext>
                </a:extLst>
              </a:tr>
              <a:tr h="355710">
                <a:tc>
                  <a:txBody>
                    <a:bodyPr/>
                    <a:lstStyle/>
                    <a:p>
                      <a:pPr marL="0" marR="0" algn="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tc>
                <a:tc>
                  <a:txBody>
                    <a:bodyPr/>
                    <a:lstStyle/>
                    <a:p>
                      <a:pPr marL="0" marR="0" algn="ctr">
                        <a:lnSpc>
                          <a:spcPct val="115000"/>
                        </a:lnSpc>
                        <a:spcBef>
                          <a:spcPts val="0"/>
                        </a:spcBef>
                        <a:spcAft>
                          <a:spcPts val="0"/>
                        </a:spcAft>
                      </a:pPr>
                      <a:r>
                        <a:rPr lang="en-US" sz="1400">
                          <a:effectLst/>
                        </a:rPr>
                        <a:t>First stage</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Placebo test</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gridSpan="2">
                  <a:txBody>
                    <a:bodyPr/>
                    <a:lstStyle/>
                    <a:p>
                      <a:pPr marL="0" marR="0" algn="ctr">
                        <a:lnSpc>
                          <a:spcPct val="115000"/>
                        </a:lnSpc>
                        <a:spcBef>
                          <a:spcPts val="0"/>
                        </a:spcBef>
                        <a:spcAft>
                          <a:spcPts val="0"/>
                        </a:spcAft>
                      </a:pPr>
                      <a:r>
                        <a:rPr lang="en-US" sz="1400">
                          <a:effectLst/>
                        </a:rPr>
                        <a:t>Second stage</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hMerge="1">
                  <a:txBody>
                    <a:bodyPr/>
                    <a:lstStyle/>
                    <a:p>
                      <a:endParaRPr lang="en-US"/>
                    </a:p>
                  </a:txBody>
                  <a:tcPr/>
                </a:tc>
                <a:extLst>
                  <a:ext uri="{0D108BD9-81ED-4DB2-BD59-A6C34878D82A}">
                    <a16:rowId xmlns:a16="http://schemas.microsoft.com/office/drawing/2014/main" val="1341787846"/>
                  </a:ext>
                </a:extLst>
              </a:tr>
              <a:tr h="281361">
                <a:tc rowSpan="2">
                  <a:txBody>
                    <a:bodyPr/>
                    <a:lstStyle/>
                    <a:p>
                      <a:pPr marL="0" marR="0" algn="l">
                        <a:lnSpc>
                          <a:spcPct val="115000"/>
                        </a:lnSpc>
                        <a:spcBef>
                          <a:spcPts val="0"/>
                        </a:spcBef>
                        <a:spcAft>
                          <a:spcPts val="0"/>
                        </a:spcAft>
                      </a:pPr>
                      <a:r>
                        <a:rPr lang="en-US" sz="1400">
                          <a:effectLst/>
                        </a:rPr>
                        <a:t>Cumulative upgrade experiments</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tc>
                <a:tc>
                  <a:txBody>
                    <a:bodyPr/>
                    <a:lstStyle/>
                    <a:p>
                      <a:pPr algn="l">
                        <a:lnSpc>
                          <a:spcPct val="107000"/>
                        </a:lnSpc>
                      </a:pPr>
                      <a:endParaRPr lang="en-US" sz="1000">
                        <a:effectLst/>
                        <a:latin typeface="Calibri" panose="020F0502020204030204" pitchFamily="34" charset="0"/>
                        <a:cs typeface="Times New Roman" panose="02020603050405020304" pitchFamily="18" charset="0"/>
                      </a:endParaRPr>
                    </a:p>
                  </a:txBody>
                  <a:tcPr marL="59481" marR="59481" marT="0" marB="0" anchor="ctr"/>
                </a:tc>
                <a:tc>
                  <a:txBody>
                    <a:bodyPr/>
                    <a:lstStyle/>
                    <a:p>
                      <a:pPr algn="l">
                        <a:lnSpc>
                          <a:spcPct val="107000"/>
                        </a:lnSpc>
                      </a:pPr>
                      <a:endParaRPr lang="en-US" sz="1000">
                        <a:effectLst/>
                        <a:latin typeface="Calibri" panose="020F0502020204030204" pitchFamily="34" charset="0"/>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0.012</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-0.014</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extLst>
                  <a:ext uri="{0D108BD9-81ED-4DB2-BD59-A6C34878D82A}">
                    <a16:rowId xmlns:a16="http://schemas.microsoft.com/office/drawing/2014/main" val="138513886"/>
                  </a:ext>
                </a:extLst>
              </a:tr>
              <a:tr h="281361">
                <a:tc vMerge="1">
                  <a:txBody>
                    <a:bodyPr/>
                    <a:lstStyle/>
                    <a:p>
                      <a:endParaRPr lang="en-US"/>
                    </a:p>
                  </a:txBody>
                  <a:tcPr/>
                </a:tc>
                <a:tc>
                  <a:txBody>
                    <a:bodyPr/>
                    <a:lstStyle/>
                    <a:p>
                      <a:pPr algn="l">
                        <a:lnSpc>
                          <a:spcPct val="107000"/>
                        </a:lnSpc>
                      </a:pPr>
                      <a:endParaRPr lang="en-US" sz="1000">
                        <a:effectLst/>
                        <a:latin typeface="Calibri" panose="020F0502020204030204" pitchFamily="34" charset="0"/>
                        <a:cs typeface="Times New Roman" panose="02020603050405020304" pitchFamily="18" charset="0"/>
                      </a:endParaRPr>
                    </a:p>
                  </a:txBody>
                  <a:tcPr marL="59481" marR="59481" marT="0" marB="0" anchor="ctr"/>
                </a:tc>
                <a:tc>
                  <a:txBody>
                    <a:bodyPr/>
                    <a:lstStyle/>
                    <a:p>
                      <a:pPr algn="l">
                        <a:lnSpc>
                          <a:spcPct val="107000"/>
                        </a:lnSpc>
                      </a:pPr>
                      <a:endParaRPr lang="en-US" sz="1000">
                        <a:effectLst/>
                        <a:latin typeface="Calibri" panose="020F0502020204030204" pitchFamily="34" charset="0"/>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(0.010)</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(0.013)</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extLst>
                  <a:ext uri="{0D108BD9-81ED-4DB2-BD59-A6C34878D82A}">
                    <a16:rowId xmlns:a16="http://schemas.microsoft.com/office/drawing/2014/main" val="3097534906"/>
                  </a:ext>
                </a:extLst>
              </a:tr>
              <a:tr h="281361">
                <a:tc rowSpan="2">
                  <a:txBody>
                    <a:bodyPr/>
                    <a:lstStyle/>
                    <a:p>
                      <a:pPr marL="0" marR="0" algn="l">
                        <a:lnSpc>
                          <a:spcPct val="115000"/>
                        </a:lnSpc>
                        <a:spcBef>
                          <a:spcPts val="0"/>
                        </a:spcBef>
                        <a:spcAft>
                          <a:spcPts val="0"/>
                        </a:spcAft>
                      </a:pPr>
                      <a:r>
                        <a:rPr lang="en-US" sz="1400">
                          <a:effectLst/>
                        </a:rPr>
                        <a:t>Fraction of products that are low-end</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tc>
                <a:tc>
                  <a:txBody>
                    <a:bodyPr/>
                    <a:lstStyle/>
                    <a:p>
                      <a:pPr marL="0" marR="0" algn="ctr">
                        <a:lnSpc>
                          <a:spcPct val="115000"/>
                        </a:lnSpc>
                        <a:spcBef>
                          <a:spcPts val="0"/>
                        </a:spcBef>
                        <a:spcAft>
                          <a:spcPts val="0"/>
                        </a:spcAft>
                      </a:pPr>
                      <a:r>
                        <a:rPr lang="en-US" sz="1400">
                          <a:effectLst/>
                        </a:rPr>
                        <a:t>-2.365***</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-2.355***</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-0.028</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-0.079**</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extLst>
                  <a:ext uri="{0D108BD9-81ED-4DB2-BD59-A6C34878D82A}">
                    <a16:rowId xmlns:a16="http://schemas.microsoft.com/office/drawing/2014/main" val="2145664989"/>
                  </a:ext>
                </a:extLst>
              </a:tr>
              <a:tr h="281361">
                <a:tc vMerge="1">
                  <a:txBody>
                    <a:bodyPr/>
                    <a:lstStyle/>
                    <a:p>
                      <a:endParaRPr lang="en-US"/>
                    </a:p>
                  </a:txBody>
                  <a:tcPr/>
                </a:tc>
                <a:tc>
                  <a:txBody>
                    <a:bodyPr/>
                    <a:lstStyle/>
                    <a:p>
                      <a:pPr marL="0" marR="0" algn="ctr">
                        <a:lnSpc>
                          <a:spcPct val="115000"/>
                        </a:lnSpc>
                        <a:spcBef>
                          <a:spcPts val="0"/>
                        </a:spcBef>
                        <a:spcAft>
                          <a:spcPts val="0"/>
                        </a:spcAft>
                      </a:pPr>
                      <a:r>
                        <a:rPr lang="en-US" sz="1400">
                          <a:effectLst/>
                        </a:rPr>
                        <a:t>(0.463)</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(0.461)</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(0.035)</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(0.039)</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extLst>
                  <a:ext uri="{0D108BD9-81ED-4DB2-BD59-A6C34878D82A}">
                    <a16:rowId xmlns:a16="http://schemas.microsoft.com/office/drawing/2014/main" val="2989965349"/>
                  </a:ext>
                </a:extLst>
              </a:tr>
              <a:tr h="281361">
                <a:tc rowSpan="2">
                  <a:txBody>
                    <a:bodyPr/>
                    <a:lstStyle/>
                    <a:p>
                      <a:pPr marL="0" marR="0" algn="l">
                        <a:lnSpc>
                          <a:spcPct val="115000"/>
                        </a:lnSpc>
                        <a:spcBef>
                          <a:spcPts val="0"/>
                        </a:spcBef>
                        <a:spcAft>
                          <a:spcPts val="0"/>
                        </a:spcAft>
                      </a:pPr>
                      <a:r>
                        <a:rPr lang="en-US" sz="1400">
                          <a:effectLst/>
                        </a:rPr>
                        <a:t>(Cumulative upgrade experiments) x fraction low-end products</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0.080***</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extLst>
                  <a:ext uri="{0D108BD9-81ED-4DB2-BD59-A6C34878D82A}">
                    <a16:rowId xmlns:a16="http://schemas.microsoft.com/office/drawing/2014/main" val="429665979"/>
                  </a:ext>
                </a:extLst>
              </a:tr>
              <a:tr h="293495">
                <a:tc vMerge="1">
                  <a:txBody>
                    <a:bodyPr/>
                    <a:lstStyle/>
                    <a:p>
                      <a:endParaRPr lang="en-US"/>
                    </a:p>
                  </a:txBody>
                  <a:tcP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(0.023)</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extLst>
                  <a:ext uri="{0D108BD9-81ED-4DB2-BD59-A6C34878D82A}">
                    <a16:rowId xmlns:a16="http://schemas.microsoft.com/office/drawing/2014/main" val="2774142519"/>
                  </a:ext>
                </a:extLst>
              </a:tr>
              <a:tr h="281361">
                <a:tc rowSpan="2">
                  <a:txBody>
                    <a:bodyPr/>
                    <a:lstStyle/>
                    <a:p>
                      <a:pPr marL="0" marR="0" algn="l">
                        <a:lnSpc>
                          <a:spcPct val="115000"/>
                        </a:lnSpc>
                        <a:spcBef>
                          <a:spcPts val="0"/>
                        </a:spcBef>
                        <a:spcAft>
                          <a:spcPts val="0"/>
                        </a:spcAft>
                      </a:pPr>
                      <a:r>
                        <a:rPr lang="en-US" sz="1400">
                          <a:effectLst/>
                        </a:rPr>
                        <a:t>(Fraction output subject to cuts) x </a:t>
                      </a:r>
                      <a:r>
                        <a:rPr lang="en-US" sz="1400">
                          <a:effectLst/>
                          <a:sym typeface="Symbol" pitchFamily="2" charset="2"/>
                        </a:rPr>
                        <a:t></a:t>
                      </a:r>
                      <a:r>
                        <a:rPr lang="en-US" sz="1400">
                          <a:effectLst/>
                        </a:rPr>
                        <a:t>ln(installed high-end spindles)</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tc>
                <a:tc>
                  <a:txBody>
                    <a:bodyPr/>
                    <a:lstStyle/>
                    <a:p>
                      <a:pPr marL="0" marR="0" algn="ctr">
                        <a:lnSpc>
                          <a:spcPct val="115000"/>
                        </a:lnSpc>
                        <a:spcBef>
                          <a:spcPts val="0"/>
                        </a:spcBef>
                        <a:spcAft>
                          <a:spcPts val="0"/>
                        </a:spcAft>
                      </a:pPr>
                      <a:r>
                        <a:rPr lang="en-US" sz="1400">
                          <a:effectLst/>
                        </a:rPr>
                        <a:t>2.542***</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extLst>
                  <a:ext uri="{0D108BD9-81ED-4DB2-BD59-A6C34878D82A}">
                    <a16:rowId xmlns:a16="http://schemas.microsoft.com/office/drawing/2014/main" val="3541501595"/>
                  </a:ext>
                </a:extLst>
              </a:tr>
              <a:tr h="299083">
                <a:tc vMerge="1">
                  <a:txBody>
                    <a:bodyPr/>
                    <a:lstStyle/>
                    <a:p>
                      <a:endParaRPr lang="en-US"/>
                    </a:p>
                  </a:txBody>
                  <a:tcPr/>
                </a:tc>
                <a:tc>
                  <a:txBody>
                    <a:bodyPr/>
                    <a:lstStyle/>
                    <a:p>
                      <a:pPr marL="0" marR="0" algn="ctr">
                        <a:lnSpc>
                          <a:spcPct val="115000"/>
                        </a:lnSpc>
                        <a:spcBef>
                          <a:spcPts val="0"/>
                        </a:spcBef>
                        <a:spcAft>
                          <a:spcPts val="0"/>
                        </a:spcAft>
                      </a:pPr>
                      <a:r>
                        <a:rPr lang="en-US" sz="1400">
                          <a:effectLst/>
                        </a:rPr>
                        <a:t>(0.645)</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extLst>
                  <a:ext uri="{0D108BD9-81ED-4DB2-BD59-A6C34878D82A}">
                    <a16:rowId xmlns:a16="http://schemas.microsoft.com/office/drawing/2014/main" val="2414611519"/>
                  </a:ext>
                </a:extLst>
              </a:tr>
              <a:tr h="281361">
                <a:tc rowSpan="2">
                  <a:txBody>
                    <a:bodyPr/>
                    <a:lstStyle/>
                    <a:p>
                      <a:pPr marL="0" marR="0" algn="l">
                        <a:lnSpc>
                          <a:spcPct val="115000"/>
                        </a:lnSpc>
                        <a:spcBef>
                          <a:spcPts val="0"/>
                        </a:spcBef>
                        <a:spcAft>
                          <a:spcPts val="0"/>
                        </a:spcAft>
                      </a:pPr>
                      <a:r>
                        <a:rPr lang="en-US" sz="1400">
                          <a:effectLst/>
                        </a:rPr>
                        <a:t>(Fraction output subject to cuts) x </a:t>
                      </a:r>
                      <a:r>
                        <a:rPr lang="en-US" sz="1400">
                          <a:effectLst/>
                          <a:sym typeface="Symbol" pitchFamily="2" charset="2"/>
                        </a:rPr>
                        <a:t></a:t>
                      </a:r>
                      <a:r>
                        <a:rPr lang="en-US" sz="1400">
                          <a:effectLst/>
                        </a:rPr>
                        <a:t>ln(installed low-end spindles)</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tc>
                <a:tc>
                  <a:txBody>
                    <a:bodyPr/>
                    <a:lstStyle/>
                    <a:p>
                      <a:pPr algn="l">
                        <a:lnSpc>
                          <a:spcPct val="107000"/>
                        </a:lnSpc>
                      </a:pPr>
                      <a:endParaRPr lang="en-US" sz="1000">
                        <a:effectLst/>
                        <a:latin typeface="Calibri" panose="020F0502020204030204" pitchFamily="34" charset="0"/>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-0.089</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extLst>
                  <a:ext uri="{0D108BD9-81ED-4DB2-BD59-A6C34878D82A}">
                    <a16:rowId xmlns:a16="http://schemas.microsoft.com/office/drawing/2014/main" val="3939721263"/>
                  </a:ext>
                </a:extLst>
              </a:tr>
              <a:tr h="299083">
                <a:tc vMerge="1">
                  <a:txBody>
                    <a:bodyPr/>
                    <a:lstStyle/>
                    <a:p>
                      <a:endParaRPr lang="en-US"/>
                    </a:p>
                  </a:txBody>
                  <a:tcPr/>
                </a:tc>
                <a:tc>
                  <a:txBody>
                    <a:bodyPr/>
                    <a:lstStyle/>
                    <a:p>
                      <a:pPr algn="l">
                        <a:lnSpc>
                          <a:spcPct val="107000"/>
                        </a:lnSpc>
                      </a:pPr>
                      <a:endParaRPr lang="en-US" sz="1000">
                        <a:effectLst/>
                        <a:latin typeface="Calibri" panose="020F0502020204030204" pitchFamily="34" charset="0"/>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(0.568)</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 </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extLst>
                  <a:ext uri="{0D108BD9-81ED-4DB2-BD59-A6C34878D82A}">
                    <a16:rowId xmlns:a16="http://schemas.microsoft.com/office/drawing/2014/main" val="3619828164"/>
                  </a:ext>
                </a:extLst>
              </a:tr>
              <a:tr h="707808">
                <a:tc>
                  <a:txBody>
                    <a:bodyPr/>
                    <a:lstStyle/>
                    <a:p>
                      <a:pPr marL="0" marR="0" algn="l">
                        <a:lnSpc>
                          <a:spcPct val="115000"/>
                        </a:lnSpc>
                        <a:spcBef>
                          <a:spcPts val="0"/>
                        </a:spcBef>
                        <a:spcAft>
                          <a:spcPts val="0"/>
                        </a:spcAft>
                      </a:pPr>
                      <a:r>
                        <a:rPr lang="en-US" sz="1400">
                          <a:effectLst/>
                        </a:rPr>
                        <a:t>Controls: </a:t>
                      </a:r>
                      <a:r>
                        <a:rPr lang="en-US" sz="1400">
                          <a:effectLst/>
                          <a:sym typeface="Symbol" pitchFamily="2" charset="2"/>
                        </a:rPr>
                        <a:t></a:t>
                      </a:r>
                      <a:r>
                        <a:rPr lang="en-US" sz="1400">
                          <a:effectLst/>
                        </a:rPr>
                        <a:t>ln(installed spindles), engineer and merchant board member dummies, logged output, period FEs, “age” dummies</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tc>
                <a:tc>
                  <a:txBody>
                    <a:bodyPr/>
                    <a:lstStyle/>
                    <a:p>
                      <a:pPr marL="0" marR="0" algn="ctr">
                        <a:lnSpc>
                          <a:spcPct val="115000"/>
                        </a:lnSpc>
                        <a:spcBef>
                          <a:spcPts val="0"/>
                        </a:spcBef>
                        <a:spcAft>
                          <a:spcPts val="0"/>
                        </a:spcAft>
                      </a:pPr>
                      <a:r>
                        <a:rPr lang="en-US" sz="1400">
                          <a:effectLst/>
                        </a:rPr>
                        <a:t>Yes</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Yes</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Yes</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Yes</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extLst>
                  <a:ext uri="{0D108BD9-81ED-4DB2-BD59-A6C34878D82A}">
                    <a16:rowId xmlns:a16="http://schemas.microsoft.com/office/drawing/2014/main" val="4012337463"/>
                  </a:ext>
                </a:extLst>
              </a:tr>
              <a:tr h="281440">
                <a:tc>
                  <a:txBody>
                    <a:bodyPr/>
                    <a:lstStyle/>
                    <a:p>
                      <a:pPr marL="0" marR="0" algn="l">
                        <a:lnSpc>
                          <a:spcPct val="115000"/>
                        </a:lnSpc>
                        <a:spcBef>
                          <a:spcPts val="0"/>
                        </a:spcBef>
                        <a:spcAft>
                          <a:spcPts val="0"/>
                        </a:spcAft>
                      </a:pPr>
                      <a:r>
                        <a:rPr lang="en-US" sz="1400">
                          <a:effectLst/>
                        </a:rPr>
                        <a:t>N</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tc>
                <a:tc>
                  <a:txBody>
                    <a:bodyPr/>
                    <a:lstStyle/>
                    <a:p>
                      <a:pPr marL="0" marR="0" algn="ctr">
                        <a:lnSpc>
                          <a:spcPct val="115000"/>
                        </a:lnSpc>
                        <a:spcBef>
                          <a:spcPts val="0"/>
                        </a:spcBef>
                        <a:spcAft>
                          <a:spcPts val="0"/>
                        </a:spcAft>
                      </a:pPr>
                      <a:r>
                        <a:rPr lang="en-US" sz="1400">
                          <a:effectLst/>
                        </a:rPr>
                        <a:t>1,608</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1,608</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1,608</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tc>
                <a:tc>
                  <a:txBody>
                    <a:bodyPr/>
                    <a:lstStyle/>
                    <a:p>
                      <a:pPr marL="0" marR="0" algn="ctr">
                        <a:lnSpc>
                          <a:spcPct val="115000"/>
                        </a:lnSpc>
                        <a:spcBef>
                          <a:spcPts val="0"/>
                        </a:spcBef>
                        <a:spcAft>
                          <a:spcPts val="0"/>
                        </a:spcAft>
                      </a:pPr>
                      <a:r>
                        <a:rPr lang="en-US" sz="1400">
                          <a:effectLst/>
                        </a:rPr>
                        <a:t>1,608</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tc>
                <a:extLst>
                  <a:ext uri="{0D108BD9-81ED-4DB2-BD59-A6C34878D82A}">
                    <a16:rowId xmlns:a16="http://schemas.microsoft.com/office/drawing/2014/main" val="640332207"/>
                  </a:ext>
                </a:extLst>
              </a:tr>
              <a:tr h="281440">
                <a:tc>
                  <a:txBody>
                    <a:bodyPr/>
                    <a:lstStyle/>
                    <a:p>
                      <a:pPr marL="0" marR="0" algn="l">
                        <a:lnSpc>
                          <a:spcPct val="115000"/>
                        </a:lnSpc>
                        <a:spcBef>
                          <a:spcPts val="0"/>
                        </a:spcBef>
                        <a:spcAft>
                          <a:spcPts val="0"/>
                        </a:spcAft>
                      </a:pPr>
                      <a:r>
                        <a:rPr lang="en-US" sz="1400">
                          <a:effectLst/>
                        </a:rPr>
                        <a:t>Estimation</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tc>
                <a:tc>
                  <a:txBody>
                    <a:bodyPr/>
                    <a:lstStyle/>
                    <a:p>
                      <a:pPr marL="0" marR="0" algn="ctr">
                        <a:lnSpc>
                          <a:spcPct val="115000"/>
                        </a:lnSpc>
                        <a:spcBef>
                          <a:spcPts val="0"/>
                        </a:spcBef>
                        <a:spcAft>
                          <a:spcPts val="0"/>
                        </a:spcAft>
                      </a:pPr>
                      <a:r>
                        <a:rPr lang="en-US" sz="1400" dirty="0">
                          <a:effectLst/>
                        </a:rPr>
                        <a:t>Poisson</a:t>
                      </a:r>
                      <a:endParaRPr lang="en-US" sz="1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Poisson</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nchor="ctr"/>
                </a:tc>
                <a:tc>
                  <a:txBody>
                    <a:bodyPr/>
                    <a:lstStyle/>
                    <a:p>
                      <a:pPr marL="0" marR="0" algn="ctr">
                        <a:lnSpc>
                          <a:spcPct val="115000"/>
                        </a:lnSpc>
                        <a:spcBef>
                          <a:spcPts val="0"/>
                        </a:spcBef>
                        <a:spcAft>
                          <a:spcPts val="0"/>
                        </a:spcAft>
                      </a:pPr>
                      <a:r>
                        <a:rPr lang="en-US" sz="1400">
                          <a:effectLst/>
                        </a:rPr>
                        <a:t>IV</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tc>
                <a:tc>
                  <a:txBody>
                    <a:bodyPr/>
                    <a:lstStyle/>
                    <a:p>
                      <a:pPr marL="0" marR="0" algn="ctr">
                        <a:lnSpc>
                          <a:spcPct val="115000"/>
                        </a:lnSpc>
                        <a:spcBef>
                          <a:spcPts val="0"/>
                        </a:spcBef>
                        <a:spcAft>
                          <a:spcPts val="0"/>
                        </a:spcAft>
                      </a:pPr>
                      <a:r>
                        <a:rPr lang="en-US" sz="1400" dirty="0">
                          <a:effectLst/>
                        </a:rPr>
                        <a:t>IV</a:t>
                      </a:r>
                      <a:endParaRPr lang="en-US" sz="1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9481" marR="59481" marT="0" marB="0"/>
                </a:tc>
                <a:extLst>
                  <a:ext uri="{0D108BD9-81ED-4DB2-BD59-A6C34878D82A}">
                    <a16:rowId xmlns:a16="http://schemas.microsoft.com/office/drawing/2014/main" val="356176771"/>
                  </a:ext>
                </a:extLst>
              </a:tr>
            </a:tbl>
          </a:graphicData>
        </a:graphic>
      </p:graphicFrame>
    </p:spTree>
    <p:extLst>
      <p:ext uri="{BB962C8B-B14F-4D97-AF65-F5344CB8AC3E}">
        <p14:creationId xmlns:p14="http://schemas.microsoft.com/office/powerpoint/2010/main" val="57325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F906-A975-BF47-BBBC-0E10F2B7F222}"/>
              </a:ext>
            </a:extLst>
          </p:cNvPr>
          <p:cNvSpPr>
            <a:spLocks noGrp="1"/>
          </p:cNvSpPr>
          <p:nvPr>
            <p:ph type="title"/>
          </p:nvPr>
        </p:nvSpPr>
        <p:spPr/>
        <p:txBody>
          <a:bodyPr/>
          <a:lstStyle/>
          <a:p>
            <a:pPr algn="ctr"/>
            <a:r>
              <a:rPr lang="en-US" dirty="0"/>
              <a:t>Firm Growth and Product Line Expansion</a:t>
            </a:r>
          </a:p>
        </p:txBody>
      </p:sp>
      <p:sp>
        <p:nvSpPr>
          <p:cNvPr id="3" name="Content Placeholder 2">
            <a:extLst>
              <a:ext uri="{FF2B5EF4-FFF2-40B4-BE49-F238E27FC236}">
                <a16:creationId xmlns:a16="http://schemas.microsoft.com/office/drawing/2014/main" id="{35697CAE-E490-854D-8535-74EDF0AD36B4}"/>
              </a:ext>
            </a:extLst>
          </p:cNvPr>
          <p:cNvSpPr>
            <a:spLocks noGrp="1"/>
          </p:cNvSpPr>
          <p:nvPr>
            <p:ph idx="1"/>
          </p:nvPr>
        </p:nvSpPr>
        <p:spPr/>
        <p:txBody>
          <a:bodyPr>
            <a:normAutofit fontScale="92500"/>
          </a:bodyPr>
          <a:lstStyle/>
          <a:p>
            <a:r>
              <a:rPr lang="en-US" dirty="0"/>
              <a:t>Lots of evidence that firms usually grow by adding product varieties</a:t>
            </a:r>
          </a:p>
          <a:p>
            <a:r>
              <a:rPr lang="en-US" dirty="0"/>
              <a:t>Extant frameworks assume a certain degree of symmetry among products</a:t>
            </a:r>
          </a:p>
          <a:p>
            <a:pPr lvl="1"/>
            <a:r>
              <a:rPr lang="en-US" dirty="0"/>
              <a:t>In expectation, all potential product introductions are equally effective channels for growth</a:t>
            </a:r>
          </a:p>
          <a:p>
            <a:endParaRPr lang="en-US" dirty="0"/>
          </a:p>
          <a:p>
            <a:r>
              <a:rPr lang="en-US" dirty="0"/>
              <a:t>Supply- and demand-side effects may be different</a:t>
            </a:r>
          </a:p>
          <a:p>
            <a:pPr lvl="1"/>
            <a:r>
              <a:rPr lang="en-US" dirty="0"/>
              <a:t>Consumers’ willingness to substitute and firms’ economies of scope are driven by very different primitives</a:t>
            </a:r>
          </a:p>
          <a:p>
            <a:endParaRPr lang="en-US" dirty="0"/>
          </a:p>
          <a:p>
            <a:r>
              <a:rPr lang="en-US" dirty="0"/>
              <a:t>Does the nature of the varieties matter?</a:t>
            </a:r>
          </a:p>
          <a:p>
            <a:endParaRPr lang="en-US" dirty="0"/>
          </a:p>
        </p:txBody>
      </p:sp>
    </p:spTree>
    <p:extLst>
      <p:ext uri="{BB962C8B-B14F-4D97-AF65-F5344CB8AC3E}">
        <p14:creationId xmlns:p14="http://schemas.microsoft.com/office/powerpoint/2010/main" val="328418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BCAA-221A-FC48-A228-B27E0AF990C1}"/>
              </a:ext>
            </a:extLst>
          </p:cNvPr>
          <p:cNvSpPr>
            <a:spLocks noGrp="1"/>
          </p:cNvSpPr>
          <p:nvPr>
            <p:ph type="title"/>
          </p:nvPr>
        </p:nvSpPr>
        <p:spPr/>
        <p:txBody>
          <a:bodyPr/>
          <a:lstStyle/>
          <a:p>
            <a:pPr algn="ctr"/>
            <a:r>
              <a:rPr lang="en-US" dirty="0"/>
              <a:t>Experimentation and Growth</a:t>
            </a:r>
          </a:p>
        </p:txBody>
      </p:sp>
      <p:sp>
        <p:nvSpPr>
          <p:cNvPr id="3" name="Content Placeholder 2">
            <a:extLst>
              <a:ext uri="{FF2B5EF4-FFF2-40B4-BE49-F238E27FC236}">
                <a16:creationId xmlns:a16="http://schemas.microsoft.com/office/drawing/2014/main" id="{387F56C4-1D43-C74F-A278-6F4EC3359D16}"/>
              </a:ext>
            </a:extLst>
          </p:cNvPr>
          <p:cNvSpPr>
            <a:spLocks noGrp="1"/>
          </p:cNvSpPr>
          <p:nvPr>
            <p:ph idx="1"/>
          </p:nvPr>
        </p:nvSpPr>
        <p:spPr>
          <a:xfrm>
            <a:off x="838200" y="1690688"/>
            <a:ext cx="10515600" cy="4486275"/>
          </a:xfrm>
        </p:spPr>
        <p:txBody>
          <a:bodyPr/>
          <a:lstStyle/>
          <a:p>
            <a:r>
              <a:rPr lang="en-US" sz="3200" dirty="0"/>
              <a:t>Complementarity over time between vertical upgrading and horizontal expansion</a:t>
            </a:r>
          </a:p>
          <a:p>
            <a:pPr>
              <a:buFont typeface="Wingdings" pitchFamily="2" charset="2"/>
              <a:buChar char="Ø"/>
            </a:pPr>
            <a:r>
              <a:rPr lang="en-US" dirty="0"/>
              <a:t>Upgrade experiments translate into higher growth </a:t>
            </a:r>
            <a:r>
              <a:rPr lang="en-US" i="1" dirty="0"/>
              <a:t>after</a:t>
            </a:r>
            <a:r>
              <a:rPr lang="en-US" dirty="0"/>
              <a:t> the firm also expands product varieties horizontally </a:t>
            </a:r>
          </a:p>
          <a:p>
            <a:pPr marL="0" indent="0">
              <a:buNone/>
            </a:pPr>
            <a:endParaRPr lang="en-US" dirty="0"/>
          </a:p>
          <a:p>
            <a:r>
              <a:rPr lang="en-US" dirty="0"/>
              <a:t>An additional upgrade experiment for firm at mean fraction of low-end products raises growth rate by about 5.5% (one-third of IQR) </a:t>
            </a:r>
          </a:p>
          <a:p>
            <a:endParaRPr lang="en-US" dirty="0"/>
          </a:p>
        </p:txBody>
      </p:sp>
    </p:spTree>
    <p:extLst>
      <p:ext uri="{BB962C8B-B14F-4D97-AF65-F5344CB8AC3E}">
        <p14:creationId xmlns:p14="http://schemas.microsoft.com/office/powerpoint/2010/main" val="84729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734C-7A2D-CF4F-9F70-09A56177582A}"/>
              </a:ext>
            </a:extLst>
          </p:cNvPr>
          <p:cNvSpPr>
            <a:spLocks noGrp="1"/>
          </p:cNvSpPr>
          <p:nvPr>
            <p:ph type="title"/>
          </p:nvPr>
        </p:nvSpPr>
        <p:spPr/>
        <p:txBody>
          <a:bodyPr/>
          <a:lstStyle/>
          <a:p>
            <a:pPr algn="ctr"/>
            <a:r>
              <a:rPr lang="en-US" dirty="0"/>
              <a:t>Mechanisms: Production Flexibility</a:t>
            </a:r>
          </a:p>
        </p:txBody>
      </p:sp>
      <p:sp>
        <p:nvSpPr>
          <p:cNvPr id="3" name="Content Placeholder 2">
            <a:extLst>
              <a:ext uri="{FF2B5EF4-FFF2-40B4-BE49-F238E27FC236}">
                <a16:creationId xmlns:a16="http://schemas.microsoft.com/office/drawing/2014/main" id="{F6DD28F6-E4FD-9D4D-ACD8-97BA9B43EF1C}"/>
              </a:ext>
            </a:extLst>
          </p:cNvPr>
          <p:cNvSpPr>
            <a:spLocks noGrp="1"/>
          </p:cNvSpPr>
          <p:nvPr>
            <p:ph idx="1"/>
          </p:nvPr>
        </p:nvSpPr>
        <p:spPr/>
        <p:txBody>
          <a:bodyPr>
            <a:normAutofit/>
          </a:bodyPr>
          <a:lstStyle/>
          <a:p>
            <a:r>
              <a:rPr lang="en-US" dirty="0"/>
              <a:t>Measure in monthly data how often a firm rebalances its product portfolio</a:t>
            </a:r>
          </a:p>
          <a:p>
            <a:pPr marL="0" indent="0">
              <a:buNone/>
            </a:pPr>
            <a:endParaRPr lang="en-US" dirty="0"/>
          </a:p>
          <a:p>
            <a:r>
              <a:rPr lang="en-US" dirty="0"/>
              <a:t>Changes in “lead direction” of twists (within </a:t>
            </a:r>
            <a:r>
              <a:rPr lang="en-US" i="1" dirty="0"/>
              <a:t>lower</a:t>
            </a:r>
            <a:r>
              <a:rPr lang="en-US" dirty="0"/>
              <a:t> counts)</a:t>
            </a:r>
          </a:p>
          <a:p>
            <a:pPr lvl="1"/>
            <a:r>
              <a:rPr lang="en-US" dirty="0"/>
              <a:t>E.g., firm had been producing 80% left-twist and 20% right-twist 16-count and then in next month shifts to 30% left-twist and 70% right-twist</a:t>
            </a:r>
          </a:p>
          <a:p>
            <a:pPr marL="0" indent="0">
              <a:buNone/>
            </a:pPr>
            <a:endParaRPr lang="en-US" dirty="0"/>
          </a:p>
          <a:p>
            <a:r>
              <a:rPr lang="en-US" dirty="0"/>
              <a:t>Changes in “lead count” (within </a:t>
            </a:r>
            <a:r>
              <a:rPr lang="en-US" i="1" dirty="0"/>
              <a:t>lower</a:t>
            </a:r>
            <a:r>
              <a:rPr lang="en-US" dirty="0"/>
              <a:t> counts finishes)</a:t>
            </a:r>
          </a:p>
          <a:p>
            <a:pPr lvl="1"/>
            <a:r>
              <a:rPr lang="en-US" dirty="0"/>
              <a:t>E.g., firm had been producing 80% 16-count and 20% 20-count and then in next month shifts to 30% 16-count and 70% 20-count</a:t>
            </a:r>
          </a:p>
          <a:p>
            <a:endParaRPr lang="en-US" dirty="0"/>
          </a:p>
        </p:txBody>
      </p:sp>
    </p:spTree>
    <p:extLst>
      <p:ext uri="{BB962C8B-B14F-4D97-AF65-F5344CB8AC3E}">
        <p14:creationId xmlns:p14="http://schemas.microsoft.com/office/powerpoint/2010/main" val="292638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368F-FED6-574A-923F-6394C5D9422D}"/>
              </a:ext>
            </a:extLst>
          </p:cNvPr>
          <p:cNvSpPr>
            <a:spLocks noGrp="1"/>
          </p:cNvSpPr>
          <p:nvPr>
            <p:ph type="title"/>
          </p:nvPr>
        </p:nvSpPr>
        <p:spPr/>
        <p:txBody>
          <a:bodyPr/>
          <a:lstStyle/>
          <a:p>
            <a:pPr algn="ctr"/>
            <a:r>
              <a:rPr lang="en-US" dirty="0"/>
              <a:t>Mechanisms: Production Flexibility</a:t>
            </a:r>
          </a:p>
        </p:txBody>
      </p:sp>
      <p:graphicFrame>
        <p:nvGraphicFramePr>
          <p:cNvPr id="4" name="Table 3">
            <a:extLst>
              <a:ext uri="{FF2B5EF4-FFF2-40B4-BE49-F238E27FC236}">
                <a16:creationId xmlns:a16="http://schemas.microsoft.com/office/drawing/2014/main" id="{B2501DD0-6AE0-E240-8A14-E434B927F9A1}"/>
              </a:ext>
            </a:extLst>
          </p:cNvPr>
          <p:cNvGraphicFramePr>
            <a:graphicFrameLocks noGrp="1"/>
          </p:cNvGraphicFramePr>
          <p:nvPr>
            <p:extLst>
              <p:ext uri="{D42A27DB-BD31-4B8C-83A1-F6EECF244321}">
                <p14:modId xmlns:p14="http://schemas.microsoft.com/office/powerpoint/2010/main" val="3157631399"/>
              </p:ext>
            </p:extLst>
          </p:nvPr>
        </p:nvGraphicFramePr>
        <p:xfrm>
          <a:off x="1426876" y="1319355"/>
          <a:ext cx="9545923" cy="4745113"/>
        </p:xfrm>
        <a:graphic>
          <a:graphicData uri="http://schemas.openxmlformats.org/drawingml/2006/table">
            <a:tbl>
              <a:tblPr firstRow="1" firstCol="1" bandRow="1">
                <a:tableStyleId>{5C22544A-7EE6-4342-B048-85BDC9FD1C3A}</a:tableStyleId>
              </a:tblPr>
              <a:tblGrid>
                <a:gridCol w="3758707">
                  <a:extLst>
                    <a:ext uri="{9D8B030D-6E8A-4147-A177-3AD203B41FA5}">
                      <a16:colId xmlns:a16="http://schemas.microsoft.com/office/drawing/2014/main" val="2787529219"/>
                    </a:ext>
                  </a:extLst>
                </a:gridCol>
                <a:gridCol w="1446472">
                  <a:extLst>
                    <a:ext uri="{9D8B030D-6E8A-4147-A177-3AD203B41FA5}">
                      <a16:colId xmlns:a16="http://schemas.microsoft.com/office/drawing/2014/main" val="1653173867"/>
                    </a:ext>
                  </a:extLst>
                </a:gridCol>
                <a:gridCol w="1447136">
                  <a:extLst>
                    <a:ext uri="{9D8B030D-6E8A-4147-A177-3AD203B41FA5}">
                      <a16:colId xmlns:a16="http://schemas.microsoft.com/office/drawing/2014/main" val="2636623595"/>
                    </a:ext>
                  </a:extLst>
                </a:gridCol>
                <a:gridCol w="1446472">
                  <a:extLst>
                    <a:ext uri="{9D8B030D-6E8A-4147-A177-3AD203B41FA5}">
                      <a16:colId xmlns:a16="http://schemas.microsoft.com/office/drawing/2014/main" val="4160459539"/>
                    </a:ext>
                  </a:extLst>
                </a:gridCol>
                <a:gridCol w="1447136">
                  <a:extLst>
                    <a:ext uri="{9D8B030D-6E8A-4147-A177-3AD203B41FA5}">
                      <a16:colId xmlns:a16="http://schemas.microsoft.com/office/drawing/2014/main" val="2359125101"/>
                    </a:ext>
                  </a:extLst>
                </a:gridCol>
              </a:tblGrid>
              <a:tr h="581429">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Number of changes in lead direction</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Number of changes in lead count</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sym typeface="Symbol" pitchFamily="2" charset="2"/>
                        </a:rPr>
                        <a:t></a:t>
                      </a:r>
                      <a:r>
                        <a:rPr lang="en-US" sz="1200">
                          <a:effectLst/>
                        </a:rPr>
                        <a:t>ln(output)</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sym typeface="Symbol" pitchFamily="2" charset="2"/>
                        </a:rPr>
                        <a:t></a:t>
                      </a:r>
                      <a:r>
                        <a:rPr lang="en-US" sz="1200">
                          <a:effectLst/>
                        </a:rPr>
                        <a:t>ln(output)</a:t>
                      </a:r>
                      <a:endParaRPr lang="en-US" sz="700">
                        <a:effectLst/>
                        <a:latin typeface="Times New Roman" panose="02020603050405020304" pitchFamily="18" charset="0"/>
                        <a:ea typeface="Osaka" panose="020B0600000000000000" pitchFamily="34" charset="-128"/>
                      </a:endParaRPr>
                    </a:p>
                  </a:txBody>
                  <a:tcPr marL="50172" marR="50172" marT="0" marB="0" anchor="ctr"/>
                </a:tc>
                <a:extLst>
                  <a:ext uri="{0D108BD9-81ED-4DB2-BD59-A6C34878D82A}">
                    <a16:rowId xmlns:a16="http://schemas.microsoft.com/office/drawing/2014/main" val="3960655506"/>
                  </a:ext>
                </a:extLst>
              </a:tr>
              <a:tr h="209759">
                <a:tc>
                  <a:txBody>
                    <a:bodyPr/>
                    <a:lstStyle/>
                    <a:p>
                      <a:pPr algn="just">
                        <a:spcAft>
                          <a:spcPts val="0"/>
                        </a:spcAft>
                      </a:pPr>
                      <a:r>
                        <a:rPr lang="en-US" sz="1200">
                          <a:effectLst/>
                        </a:rPr>
                        <a:t>Cumulative upgrade experiments</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marL="0" marR="0" algn="ctr">
                        <a:lnSpc>
                          <a:spcPct val="115000"/>
                        </a:lnSpc>
                        <a:spcBef>
                          <a:spcPts val="0"/>
                        </a:spcBef>
                        <a:spcAft>
                          <a:spcPts val="0"/>
                        </a:spcAft>
                      </a:pPr>
                      <a:r>
                        <a:rPr lang="en-US" sz="1200">
                          <a:effectLst/>
                        </a:rPr>
                        <a:t>0.244***</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0.156*</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tc>
                <a:extLst>
                  <a:ext uri="{0D108BD9-81ED-4DB2-BD59-A6C34878D82A}">
                    <a16:rowId xmlns:a16="http://schemas.microsoft.com/office/drawing/2014/main" val="1513315393"/>
                  </a:ext>
                </a:extLst>
              </a:tr>
              <a:tr h="209759">
                <a:tc>
                  <a:txBody>
                    <a:bodyPr/>
                    <a:lstStyle/>
                    <a:p>
                      <a:pPr algn="just">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marL="0" marR="0" algn="ctr">
                        <a:lnSpc>
                          <a:spcPct val="115000"/>
                        </a:lnSpc>
                        <a:spcBef>
                          <a:spcPts val="0"/>
                        </a:spcBef>
                        <a:spcAft>
                          <a:spcPts val="0"/>
                        </a:spcAft>
                      </a:pPr>
                      <a:r>
                        <a:rPr lang="en-US" sz="1200">
                          <a:effectLst/>
                        </a:rPr>
                        <a:t>(0.082)</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(0.086)</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tc>
                <a:extLst>
                  <a:ext uri="{0D108BD9-81ED-4DB2-BD59-A6C34878D82A}">
                    <a16:rowId xmlns:a16="http://schemas.microsoft.com/office/drawing/2014/main" val="1146660788"/>
                  </a:ext>
                </a:extLst>
              </a:tr>
              <a:tr h="209759">
                <a:tc>
                  <a:txBody>
                    <a:bodyPr/>
                    <a:lstStyle/>
                    <a:p>
                      <a:pPr algn="just">
                        <a:spcAft>
                          <a:spcPts val="0"/>
                        </a:spcAft>
                      </a:pPr>
                      <a:r>
                        <a:rPr lang="en-US" sz="1200">
                          <a:effectLst/>
                        </a:rPr>
                        <a:t>Cumulative diversification experiments</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marL="0" marR="0" algn="ctr">
                        <a:lnSpc>
                          <a:spcPct val="115000"/>
                        </a:lnSpc>
                        <a:spcBef>
                          <a:spcPts val="0"/>
                        </a:spcBef>
                        <a:spcAft>
                          <a:spcPts val="0"/>
                        </a:spcAft>
                      </a:pPr>
                      <a:r>
                        <a:rPr lang="en-US" sz="1200">
                          <a:effectLst/>
                        </a:rPr>
                        <a:t>0.021</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0.011</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tc>
                <a:extLst>
                  <a:ext uri="{0D108BD9-81ED-4DB2-BD59-A6C34878D82A}">
                    <a16:rowId xmlns:a16="http://schemas.microsoft.com/office/drawing/2014/main" val="3766148877"/>
                  </a:ext>
                </a:extLst>
              </a:tr>
              <a:tr h="209759">
                <a:tc>
                  <a:txBody>
                    <a:bodyPr/>
                    <a:lstStyle/>
                    <a:p>
                      <a:pPr algn="just">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marL="0" marR="0" algn="ctr">
                        <a:lnSpc>
                          <a:spcPct val="115000"/>
                        </a:lnSpc>
                        <a:spcBef>
                          <a:spcPts val="0"/>
                        </a:spcBef>
                        <a:spcAft>
                          <a:spcPts val="0"/>
                        </a:spcAft>
                      </a:pPr>
                      <a:r>
                        <a:rPr lang="en-US" sz="1200">
                          <a:effectLst/>
                        </a:rPr>
                        <a:t>(0.016)</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(0.024)</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tc>
                <a:extLst>
                  <a:ext uri="{0D108BD9-81ED-4DB2-BD59-A6C34878D82A}">
                    <a16:rowId xmlns:a16="http://schemas.microsoft.com/office/drawing/2014/main" val="767265193"/>
                  </a:ext>
                </a:extLst>
              </a:tr>
              <a:tr h="209759">
                <a:tc>
                  <a:txBody>
                    <a:bodyPr/>
                    <a:lstStyle/>
                    <a:p>
                      <a:pPr algn="just">
                        <a:spcAft>
                          <a:spcPts val="0"/>
                        </a:spcAft>
                      </a:pPr>
                      <a:r>
                        <a:rPr lang="en-US" sz="1200">
                          <a:effectLst/>
                        </a:rPr>
                        <a:t>Number of changes in lead direction</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marL="0" marR="0" algn="ctr">
                        <a:lnSpc>
                          <a:spcPct val="115000"/>
                        </a:lnSpc>
                        <a:spcBef>
                          <a:spcPts val="0"/>
                        </a:spcBef>
                        <a:spcAft>
                          <a:spcPts val="0"/>
                        </a:spcAft>
                      </a:pPr>
                      <a:r>
                        <a:rPr lang="en-US" sz="1200">
                          <a:effectLst/>
                        </a:rPr>
                        <a:t>0.010**</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extLst>
                  <a:ext uri="{0D108BD9-81ED-4DB2-BD59-A6C34878D82A}">
                    <a16:rowId xmlns:a16="http://schemas.microsoft.com/office/drawing/2014/main" val="2584504442"/>
                  </a:ext>
                </a:extLst>
              </a:tr>
              <a:tr h="209759">
                <a:tc>
                  <a:txBody>
                    <a:bodyPr/>
                    <a:lstStyle/>
                    <a:p>
                      <a:pPr algn="just">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marL="0" marR="0" algn="ctr">
                        <a:lnSpc>
                          <a:spcPct val="115000"/>
                        </a:lnSpc>
                        <a:spcBef>
                          <a:spcPts val="0"/>
                        </a:spcBef>
                        <a:spcAft>
                          <a:spcPts val="0"/>
                        </a:spcAft>
                      </a:pPr>
                      <a:r>
                        <a:rPr lang="en-US" sz="1200">
                          <a:effectLst/>
                        </a:rPr>
                        <a:t>(0.004)</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extLst>
                  <a:ext uri="{0D108BD9-81ED-4DB2-BD59-A6C34878D82A}">
                    <a16:rowId xmlns:a16="http://schemas.microsoft.com/office/drawing/2014/main" val="659391598"/>
                  </a:ext>
                </a:extLst>
              </a:tr>
              <a:tr h="209759">
                <a:tc>
                  <a:txBody>
                    <a:bodyPr/>
                    <a:lstStyle/>
                    <a:p>
                      <a:pPr algn="just">
                        <a:spcAft>
                          <a:spcPts val="0"/>
                        </a:spcAft>
                      </a:pPr>
                      <a:r>
                        <a:rPr lang="en-US" sz="1200">
                          <a:effectLst/>
                        </a:rPr>
                        <a:t>Number of changes in lead count</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marL="0" marR="0" algn="ctr">
                        <a:lnSpc>
                          <a:spcPct val="115000"/>
                        </a:lnSpc>
                        <a:spcBef>
                          <a:spcPts val="0"/>
                        </a:spcBef>
                        <a:spcAft>
                          <a:spcPts val="0"/>
                        </a:spcAft>
                      </a:pPr>
                      <a:r>
                        <a:rPr lang="en-US" sz="1200">
                          <a:effectLst/>
                        </a:rPr>
                        <a:t>0.012***</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extLst>
                  <a:ext uri="{0D108BD9-81ED-4DB2-BD59-A6C34878D82A}">
                    <a16:rowId xmlns:a16="http://schemas.microsoft.com/office/drawing/2014/main" val="926157018"/>
                  </a:ext>
                </a:extLst>
              </a:tr>
              <a:tr h="209759">
                <a:tc>
                  <a:txBody>
                    <a:bodyPr/>
                    <a:lstStyle/>
                    <a:p>
                      <a:pPr algn="just">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marL="0" marR="0" algn="ctr">
                        <a:lnSpc>
                          <a:spcPct val="115000"/>
                        </a:lnSpc>
                        <a:spcBef>
                          <a:spcPts val="0"/>
                        </a:spcBef>
                        <a:spcAft>
                          <a:spcPts val="0"/>
                        </a:spcAft>
                      </a:pPr>
                      <a:r>
                        <a:rPr lang="en-US" sz="1200">
                          <a:effectLst/>
                        </a:rPr>
                        <a:t>(0.004)</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extLst>
                  <a:ext uri="{0D108BD9-81ED-4DB2-BD59-A6C34878D82A}">
                    <a16:rowId xmlns:a16="http://schemas.microsoft.com/office/drawing/2014/main" val="3156296559"/>
                  </a:ext>
                </a:extLst>
              </a:tr>
              <a:tr h="209826">
                <a:tc>
                  <a:txBody>
                    <a:bodyPr/>
                    <a:lstStyle/>
                    <a:p>
                      <a:pPr marL="0" marR="0" algn="l">
                        <a:lnSpc>
                          <a:spcPct val="115000"/>
                        </a:lnSpc>
                        <a:spcBef>
                          <a:spcPts val="0"/>
                        </a:spcBef>
                        <a:spcAft>
                          <a:spcPts val="0"/>
                        </a:spcAft>
                      </a:pPr>
                      <a:r>
                        <a:rPr lang="en-US" sz="1200">
                          <a:effectLst/>
                        </a:rPr>
                        <a:t>I[employs univ.-educated engineer in t]</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tc>
                <a:tc>
                  <a:txBody>
                    <a:bodyPr/>
                    <a:lstStyle/>
                    <a:p>
                      <a:pPr marL="0" marR="0" algn="ctr">
                        <a:lnSpc>
                          <a:spcPct val="115000"/>
                        </a:lnSpc>
                        <a:spcBef>
                          <a:spcPts val="0"/>
                        </a:spcBef>
                        <a:spcAft>
                          <a:spcPts val="0"/>
                        </a:spcAft>
                      </a:pPr>
                      <a:r>
                        <a:rPr lang="en-US" sz="1200">
                          <a:effectLst/>
                        </a:rPr>
                        <a:t>0.186</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-0.093</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0.103**</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tc>
                  <a:txBody>
                    <a:bodyPr/>
                    <a:lstStyle/>
                    <a:p>
                      <a:pPr marL="0" marR="0" algn="ctr">
                        <a:lnSpc>
                          <a:spcPct val="115000"/>
                        </a:lnSpc>
                        <a:spcBef>
                          <a:spcPts val="0"/>
                        </a:spcBef>
                        <a:spcAft>
                          <a:spcPts val="0"/>
                        </a:spcAft>
                      </a:pPr>
                      <a:r>
                        <a:rPr lang="en-US" sz="1200">
                          <a:effectLst/>
                        </a:rPr>
                        <a:t>0.103**</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extLst>
                  <a:ext uri="{0D108BD9-81ED-4DB2-BD59-A6C34878D82A}">
                    <a16:rowId xmlns:a16="http://schemas.microsoft.com/office/drawing/2014/main" val="2158850066"/>
                  </a:ext>
                </a:extLst>
              </a:tr>
              <a:tr h="209826">
                <a:tc>
                  <a:txBody>
                    <a:bodyPr/>
                    <a:lstStyle/>
                    <a:p>
                      <a:pPr marL="0" marR="0" algn="l">
                        <a:lnSpc>
                          <a:spcPct val="115000"/>
                        </a:lnSpc>
                        <a:spcBef>
                          <a:spcPts val="0"/>
                        </a:spcBef>
                        <a:spcAft>
                          <a:spcPts val="0"/>
                        </a:spcAft>
                      </a:pPr>
                      <a:r>
                        <a:rPr lang="en-US" sz="1200">
                          <a:effectLst/>
                        </a:rPr>
                        <a:t> </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tc>
                <a:tc>
                  <a:txBody>
                    <a:bodyPr/>
                    <a:lstStyle/>
                    <a:p>
                      <a:pPr marL="0" marR="0" algn="ctr">
                        <a:lnSpc>
                          <a:spcPct val="115000"/>
                        </a:lnSpc>
                        <a:spcBef>
                          <a:spcPts val="0"/>
                        </a:spcBef>
                        <a:spcAft>
                          <a:spcPts val="0"/>
                        </a:spcAft>
                      </a:pPr>
                      <a:r>
                        <a:rPr lang="en-US" sz="1200">
                          <a:effectLst/>
                        </a:rPr>
                        <a:t>(0.152)</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(0.292)</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(0.041)</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tc>
                  <a:txBody>
                    <a:bodyPr/>
                    <a:lstStyle/>
                    <a:p>
                      <a:pPr marL="0" marR="0" algn="ctr">
                        <a:lnSpc>
                          <a:spcPct val="115000"/>
                        </a:lnSpc>
                        <a:spcBef>
                          <a:spcPts val="0"/>
                        </a:spcBef>
                        <a:spcAft>
                          <a:spcPts val="0"/>
                        </a:spcAft>
                      </a:pPr>
                      <a:r>
                        <a:rPr lang="en-US" sz="1200">
                          <a:effectLst/>
                        </a:rPr>
                        <a:t>(0.041)</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extLst>
                  <a:ext uri="{0D108BD9-81ED-4DB2-BD59-A6C34878D82A}">
                    <a16:rowId xmlns:a16="http://schemas.microsoft.com/office/drawing/2014/main" val="3066494369"/>
                  </a:ext>
                </a:extLst>
              </a:tr>
              <a:tr h="209826">
                <a:tc>
                  <a:txBody>
                    <a:bodyPr/>
                    <a:lstStyle/>
                    <a:p>
                      <a:pPr marL="0" marR="0" algn="l">
                        <a:lnSpc>
                          <a:spcPct val="115000"/>
                        </a:lnSpc>
                        <a:spcBef>
                          <a:spcPts val="0"/>
                        </a:spcBef>
                        <a:spcAft>
                          <a:spcPts val="0"/>
                        </a:spcAft>
                      </a:pPr>
                      <a:r>
                        <a:rPr lang="en-US" sz="1200">
                          <a:effectLst/>
                        </a:rPr>
                        <a:t>I[has exchange merchant on board in t]</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tc>
                <a:tc>
                  <a:txBody>
                    <a:bodyPr/>
                    <a:lstStyle/>
                    <a:p>
                      <a:pPr marL="0" marR="0" algn="ctr">
                        <a:lnSpc>
                          <a:spcPct val="115000"/>
                        </a:lnSpc>
                        <a:spcBef>
                          <a:spcPts val="0"/>
                        </a:spcBef>
                        <a:spcAft>
                          <a:spcPts val="0"/>
                        </a:spcAft>
                      </a:pPr>
                      <a:r>
                        <a:rPr lang="en-US" sz="1200">
                          <a:effectLst/>
                        </a:rPr>
                        <a:t>0.086</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0.156</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0.011</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tc>
                  <a:txBody>
                    <a:bodyPr/>
                    <a:lstStyle/>
                    <a:p>
                      <a:pPr marL="0" marR="0" algn="ctr">
                        <a:lnSpc>
                          <a:spcPct val="115000"/>
                        </a:lnSpc>
                        <a:spcBef>
                          <a:spcPts val="0"/>
                        </a:spcBef>
                        <a:spcAft>
                          <a:spcPts val="0"/>
                        </a:spcAft>
                      </a:pPr>
                      <a:r>
                        <a:rPr lang="en-US" sz="1200">
                          <a:effectLst/>
                        </a:rPr>
                        <a:t>0.008</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extLst>
                  <a:ext uri="{0D108BD9-81ED-4DB2-BD59-A6C34878D82A}">
                    <a16:rowId xmlns:a16="http://schemas.microsoft.com/office/drawing/2014/main" val="3019938054"/>
                  </a:ext>
                </a:extLst>
              </a:tr>
              <a:tr h="209826">
                <a:tc>
                  <a:txBody>
                    <a:bodyPr/>
                    <a:lstStyle/>
                    <a:p>
                      <a:pPr marL="0" marR="0" algn="l">
                        <a:lnSpc>
                          <a:spcPct val="115000"/>
                        </a:lnSpc>
                        <a:spcBef>
                          <a:spcPts val="0"/>
                        </a:spcBef>
                        <a:spcAft>
                          <a:spcPts val="0"/>
                        </a:spcAft>
                      </a:pPr>
                      <a:r>
                        <a:rPr lang="en-US" sz="1200">
                          <a:effectLst/>
                        </a:rPr>
                        <a:t> </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tc>
                <a:tc>
                  <a:txBody>
                    <a:bodyPr/>
                    <a:lstStyle/>
                    <a:p>
                      <a:pPr marL="0" marR="0" algn="ctr">
                        <a:lnSpc>
                          <a:spcPct val="115000"/>
                        </a:lnSpc>
                        <a:spcBef>
                          <a:spcPts val="0"/>
                        </a:spcBef>
                        <a:spcAft>
                          <a:spcPts val="0"/>
                        </a:spcAft>
                      </a:pPr>
                      <a:r>
                        <a:rPr lang="en-US" sz="1200">
                          <a:effectLst/>
                        </a:rPr>
                        <a:t>(0.098)</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(0.171)</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(0.026)</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tc>
                  <a:txBody>
                    <a:bodyPr/>
                    <a:lstStyle/>
                    <a:p>
                      <a:pPr marL="0" marR="0" algn="ctr">
                        <a:lnSpc>
                          <a:spcPct val="115000"/>
                        </a:lnSpc>
                        <a:spcBef>
                          <a:spcPts val="0"/>
                        </a:spcBef>
                        <a:spcAft>
                          <a:spcPts val="0"/>
                        </a:spcAft>
                      </a:pPr>
                      <a:r>
                        <a:rPr lang="en-US" sz="1200">
                          <a:effectLst/>
                        </a:rPr>
                        <a:t>(0.025)</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extLst>
                  <a:ext uri="{0D108BD9-81ED-4DB2-BD59-A6C34878D82A}">
                    <a16:rowId xmlns:a16="http://schemas.microsoft.com/office/drawing/2014/main" val="2965090041"/>
                  </a:ext>
                </a:extLst>
              </a:tr>
              <a:tr h="209826">
                <a:tc>
                  <a:txBody>
                    <a:bodyPr/>
                    <a:lstStyle/>
                    <a:p>
                      <a:pPr marL="0" marR="0" algn="just">
                        <a:lnSpc>
                          <a:spcPct val="115000"/>
                        </a:lnSpc>
                        <a:spcBef>
                          <a:spcPts val="0"/>
                        </a:spcBef>
                        <a:spcAft>
                          <a:spcPts val="0"/>
                        </a:spcAft>
                      </a:pPr>
                      <a:r>
                        <a:rPr lang="en-US" sz="1200">
                          <a:effectLst/>
                        </a:rPr>
                        <a:t>I[installed high-end machinery in t]</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tc>
                <a:tc>
                  <a:txBody>
                    <a:bodyPr/>
                    <a:lstStyle/>
                    <a:p>
                      <a:pPr marL="0" marR="0" algn="ctr">
                        <a:lnSpc>
                          <a:spcPct val="115000"/>
                        </a:lnSpc>
                        <a:spcBef>
                          <a:spcPts val="0"/>
                        </a:spcBef>
                        <a:spcAft>
                          <a:spcPts val="0"/>
                        </a:spcAft>
                      </a:pPr>
                      <a:r>
                        <a:rPr lang="en-US" sz="1200">
                          <a:effectLst/>
                        </a:rPr>
                        <a:t>0.142</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0.208*</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0.014*</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tc>
                  <a:txBody>
                    <a:bodyPr/>
                    <a:lstStyle/>
                    <a:p>
                      <a:pPr marL="0" marR="0" algn="ctr">
                        <a:lnSpc>
                          <a:spcPct val="115000"/>
                        </a:lnSpc>
                        <a:spcBef>
                          <a:spcPts val="0"/>
                        </a:spcBef>
                        <a:spcAft>
                          <a:spcPts val="0"/>
                        </a:spcAft>
                      </a:pPr>
                      <a:r>
                        <a:rPr lang="en-US" sz="1200">
                          <a:effectLst/>
                        </a:rPr>
                        <a:t>0.014*</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extLst>
                  <a:ext uri="{0D108BD9-81ED-4DB2-BD59-A6C34878D82A}">
                    <a16:rowId xmlns:a16="http://schemas.microsoft.com/office/drawing/2014/main" val="63622360"/>
                  </a:ext>
                </a:extLst>
              </a:tr>
              <a:tr h="209759">
                <a:tc>
                  <a:txBody>
                    <a:bodyPr/>
                    <a:lstStyle/>
                    <a:p>
                      <a:pPr algn="just">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marL="0" marR="0" algn="ctr">
                        <a:lnSpc>
                          <a:spcPct val="115000"/>
                        </a:lnSpc>
                        <a:spcBef>
                          <a:spcPts val="0"/>
                        </a:spcBef>
                        <a:spcAft>
                          <a:spcPts val="0"/>
                        </a:spcAft>
                      </a:pPr>
                      <a:r>
                        <a:rPr lang="en-US" sz="1200">
                          <a:effectLst/>
                        </a:rPr>
                        <a:t>(0.155)</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(0.122)</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(0.007)</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tc>
                  <a:txBody>
                    <a:bodyPr/>
                    <a:lstStyle/>
                    <a:p>
                      <a:pPr marL="0" marR="0" algn="ctr">
                        <a:lnSpc>
                          <a:spcPct val="115000"/>
                        </a:lnSpc>
                        <a:spcBef>
                          <a:spcPts val="0"/>
                        </a:spcBef>
                        <a:spcAft>
                          <a:spcPts val="0"/>
                        </a:spcAft>
                      </a:pPr>
                      <a:r>
                        <a:rPr lang="en-US" sz="1200">
                          <a:effectLst/>
                        </a:rPr>
                        <a:t>(0.007)</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extLst>
                  <a:ext uri="{0D108BD9-81ED-4DB2-BD59-A6C34878D82A}">
                    <a16:rowId xmlns:a16="http://schemas.microsoft.com/office/drawing/2014/main" val="2551410653"/>
                  </a:ext>
                </a:extLst>
              </a:tr>
              <a:tr h="209826">
                <a:tc>
                  <a:txBody>
                    <a:bodyPr/>
                    <a:lstStyle/>
                    <a:p>
                      <a:pPr marL="0" marR="0" algn="just">
                        <a:lnSpc>
                          <a:spcPct val="115000"/>
                        </a:lnSpc>
                        <a:spcBef>
                          <a:spcPts val="0"/>
                        </a:spcBef>
                        <a:spcAft>
                          <a:spcPts val="0"/>
                        </a:spcAft>
                      </a:pPr>
                      <a:r>
                        <a:rPr lang="en-US" sz="1200">
                          <a:effectLst/>
                        </a:rPr>
                        <a:t>I[installed low-end machinery in t]</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tc>
                <a:tc>
                  <a:txBody>
                    <a:bodyPr/>
                    <a:lstStyle/>
                    <a:p>
                      <a:pPr marL="0" marR="0" algn="ctr">
                        <a:lnSpc>
                          <a:spcPct val="115000"/>
                        </a:lnSpc>
                        <a:spcBef>
                          <a:spcPts val="0"/>
                        </a:spcBef>
                        <a:spcAft>
                          <a:spcPts val="0"/>
                        </a:spcAft>
                      </a:pPr>
                      <a:r>
                        <a:rPr lang="en-US" sz="1200">
                          <a:effectLst/>
                        </a:rPr>
                        <a:t>0.192</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-0.004</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-0.002</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tc>
                  <a:txBody>
                    <a:bodyPr/>
                    <a:lstStyle/>
                    <a:p>
                      <a:pPr marL="0" marR="0" algn="ctr">
                        <a:lnSpc>
                          <a:spcPct val="115000"/>
                        </a:lnSpc>
                        <a:spcBef>
                          <a:spcPts val="0"/>
                        </a:spcBef>
                        <a:spcAft>
                          <a:spcPts val="0"/>
                        </a:spcAft>
                      </a:pPr>
                      <a:r>
                        <a:rPr lang="en-US" sz="1200">
                          <a:effectLst/>
                        </a:rPr>
                        <a:t>-0.002</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extLst>
                  <a:ext uri="{0D108BD9-81ED-4DB2-BD59-A6C34878D82A}">
                    <a16:rowId xmlns:a16="http://schemas.microsoft.com/office/drawing/2014/main" val="1834331296"/>
                  </a:ext>
                </a:extLst>
              </a:tr>
              <a:tr h="209759">
                <a:tc>
                  <a:txBody>
                    <a:bodyPr/>
                    <a:lstStyle/>
                    <a:p>
                      <a:pPr algn="just">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marL="0" marR="0" algn="ctr">
                        <a:lnSpc>
                          <a:spcPct val="115000"/>
                        </a:lnSpc>
                        <a:spcBef>
                          <a:spcPts val="0"/>
                        </a:spcBef>
                        <a:spcAft>
                          <a:spcPts val="0"/>
                        </a:spcAft>
                      </a:pPr>
                      <a:r>
                        <a:rPr lang="en-US" sz="1200">
                          <a:effectLst/>
                        </a:rPr>
                        <a:t>(0.139)</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(0.101)</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(0.015)</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tc>
                  <a:txBody>
                    <a:bodyPr/>
                    <a:lstStyle/>
                    <a:p>
                      <a:pPr marL="0" marR="0" algn="ctr">
                        <a:lnSpc>
                          <a:spcPct val="115000"/>
                        </a:lnSpc>
                        <a:spcBef>
                          <a:spcPts val="0"/>
                        </a:spcBef>
                        <a:spcAft>
                          <a:spcPts val="0"/>
                        </a:spcAft>
                      </a:pPr>
                      <a:r>
                        <a:rPr lang="en-US" sz="1200">
                          <a:effectLst/>
                        </a:rPr>
                        <a:t>(0.015)</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extLst>
                  <a:ext uri="{0D108BD9-81ED-4DB2-BD59-A6C34878D82A}">
                    <a16:rowId xmlns:a16="http://schemas.microsoft.com/office/drawing/2014/main" val="2244220433"/>
                  </a:ext>
                </a:extLst>
              </a:tr>
              <a:tr h="209759">
                <a:tc>
                  <a:txBody>
                    <a:bodyPr/>
                    <a:lstStyle/>
                    <a:p>
                      <a:pPr algn="just">
                        <a:spcAft>
                          <a:spcPts val="0"/>
                        </a:spcAft>
                      </a:pPr>
                      <a:r>
                        <a:rPr lang="en-US" sz="1200">
                          <a:effectLst/>
                        </a:rPr>
                        <a:t>Total output</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marL="0" marR="0" algn="ctr">
                        <a:lnSpc>
                          <a:spcPct val="115000"/>
                        </a:lnSpc>
                        <a:spcBef>
                          <a:spcPts val="0"/>
                        </a:spcBef>
                        <a:spcAft>
                          <a:spcPts val="0"/>
                        </a:spcAft>
                      </a:pPr>
                      <a:r>
                        <a:rPr lang="en-US" sz="1200">
                          <a:effectLst/>
                        </a:rPr>
                        <a:t>-0.034</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-0.138***</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-0.298***</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tc>
                  <a:txBody>
                    <a:bodyPr/>
                    <a:lstStyle/>
                    <a:p>
                      <a:pPr marL="0" marR="0" algn="ctr">
                        <a:lnSpc>
                          <a:spcPct val="115000"/>
                        </a:lnSpc>
                        <a:spcBef>
                          <a:spcPts val="0"/>
                        </a:spcBef>
                        <a:spcAft>
                          <a:spcPts val="0"/>
                        </a:spcAft>
                      </a:pPr>
                      <a:r>
                        <a:rPr lang="en-US" sz="1200">
                          <a:effectLst/>
                        </a:rPr>
                        <a:t>-0.296***</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extLst>
                  <a:ext uri="{0D108BD9-81ED-4DB2-BD59-A6C34878D82A}">
                    <a16:rowId xmlns:a16="http://schemas.microsoft.com/office/drawing/2014/main" val="3390632509"/>
                  </a:ext>
                </a:extLst>
              </a:tr>
              <a:tr h="209759">
                <a:tc>
                  <a:txBody>
                    <a:bodyPr/>
                    <a:lstStyle/>
                    <a:p>
                      <a:pPr algn="just">
                        <a:spcAft>
                          <a:spcPts val="0"/>
                        </a:spcAft>
                      </a:pPr>
                      <a:r>
                        <a:rPr lang="en-US" sz="1200">
                          <a:effectLst/>
                        </a:rPr>
                        <a:t> </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marL="0" marR="0" algn="ctr">
                        <a:lnSpc>
                          <a:spcPct val="115000"/>
                        </a:lnSpc>
                        <a:spcBef>
                          <a:spcPts val="0"/>
                        </a:spcBef>
                        <a:spcAft>
                          <a:spcPts val="0"/>
                        </a:spcAft>
                      </a:pPr>
                      <a:r>
                        <a:rPr lang="en-US" sz="1200">
                          <a:effectLst/>
                        </a:rPr>
                        <a:t>(0.035)</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(0.038)</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b"/>
                </a:tc>
                <a:tc>
                  <a:txBody>
                    <a:bodyPr/>
                    <a:lstStyle/>
                    <a:p>
                      <a:pPr marL="0" marR="0" algn="ctr">
                        <a:lnSpc>
                          <a:spcPct val="115000"/>
                        </a:lnSpc>
                        <a:spcBef>
                          <a:spcPts val="0"/>
                        </a:spcBef>
                        <a:spcAft>
                          <a:spcPts val="0"/>
                        </a:spcAft>
                      </a:pPr>
                      <a:r>
                        <a:rPr lang="en-US" sz="1200">
                          <a:effectLst/>
                        </a:rPr>
                        <a:t>(0.048)</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tc>
                  <a:txBody>
                    <a:bodyPr/>
                    <a:lstStyle/>
                    <a:p>
                      <a:pPr marL="0" marR="0" algn="ctr">
                        <a:lnSpc>
                          <a:spcPct val="115000"/>
                        </a:lnSpc>
                        <a:spcBef>
                          <a:spcPts val="0"/>
                        </a:spcBef>
                        <a:spcAft>
                          <a:spcPts val="0"/>
                        </a:spcAft>
                      </a:pPr>
                      <a:r>
                        <a:rPr lang="en-US" sz="1200">
                          <a:effectLst/>
                        </a:rPr>
                        <a:t>(0.047)</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50172" marR="50172" marT="0" marB="0" anchor="ctr"/>
                </a:tc>
                <a:extLst>
                  <a:ext uri="{0D108BD9-81ED-4DB2-BD59-A6C34878D82A}">
                    <a16:rowId xmlns:a16="http://schemas.microsoft.com/office/drawing/2014/main" val="759767740"/>
                  </a:ext>
                </a:extLst>
              </a:tr>
              <a:tr h="193810">
                <a:tc>
                  <a:txBody>
                    <a:bodyPr/>
                    <a:lstStyle/>
                    <a:p>
                      <a:pPr algn="just">
                        <a:spcAft>
                          <a:spcPts val="0"/>
                        </a:spcAft>
                      </a:pPr>
                      <a:r>
                        <a:rPr lang="en-US" sz="1200">
                          <a:effectLst/>
                        </a:rPr>
                        <a:t>N</a:t>
                      </a:r>
                      <a:endParaRPr lang="en-US" sz="700">
                        <a:effectLst/>
                        <a:latin typeface="Times New Roman" panose="02020603050405020304" pitchFamily="18" charset="0"/>
                        <a:ea typeface="Osaka" panose="020B0600000000000000" pitchFamily="34" charset="-128"/>
                      </a:endParaRPr>
                    </a:p>
                  </a:txBody>
                  <a:tcPr marL="50172" marR="50172" marT="0" marB="0"/>
                </a:tc>
                <a:tc>
                  <a:txBody>
                    <a:bodyPr/>
                    <a:lstStyle/>
                    <a:p>
                      <a:pPr algn="ctr">
                        <a:spcAft>
                          <a:spcPts val="0"/>
                        </a:spcAft>
                      </a:pPr>
                      <a:r>
                        <a:rPr lang="en-US" sz="1200">
                          <a:effectLst/>
                        </a:rPr>
                        <a:t>1,605</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1,605</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1,608</a:t>
                      </a:r>
                      <a:endParaRPr lang="en-US" sz="700">
                        <a:effectLst/>
                        <a:latin typeface="Times New Roman" panose="02020603050405020304" pitchFamily="18" charset="0"/>
                        <a:ea typeface="Osaka" panose="020B0600000000000000" pitchFamily="34" charset="-128"/>
                      </a:endParaRPr>
                    </a:p>
                  </a:txBody>
                  <a:tcPr marL="50172" marR="50172" marT="0" marB="0"/>
                </a:tc>
                <a:tc>
                  <a:txBody>
                    <a:bodyPr/>
                    <a:lstStyle/>
                    <a:p>
                      <a:pPr algn="ctr">
                        <a:spcAft>
                          <a:spcPts val="0"/>
                        </a:spcAft>
                      </a:pPr>
                      <a:r>
                        <a:rPr lang="en-US" sz="1200">
                          <a:effectLst/>
                        </a:rPr>
                        <a:t>1,608</a:t>
                      </a:r>
                      <a:endParaRPr lang="en-US" sz="700">
                        <a:effectLst/>
                        <a:latin typeface="Times New Roman" panose="02020603050405020304" pitchFamily="18" charset="0"/>
                        <a:ea typeface="Osaka" panose="020B0600000000000000" pitchFamily="34" charset="-128"/>
                      </a:endParaRPr>
                    </a:p>
                  </a:txBody>
                  <a:tcPr marL="50172" marR="50172" marT="0" marB="0"/>
                </a:tc>
                <a:extLst>
                  <a:ext uri="{0D108BD9-81ED-4DB2-BD59-A6C34878D82A}">
                    <a16:rowId xmlns:a16="http://schemas.microsoft.com/office/drawing/2014/main" val="3768632040"/>
                  </a:ext>
                </a:extLst>
              </a:tr>
              <a:tr h="193810">
                <a:tc>
                  <a:txBody>
                    <a:bodyPr/>
                    <a:lstStyle/>
                    <a:p>
                      <a:pPr algn="just">
                        <a:spcAft>
                          <a:spcPts val="0"/>
                        </a:spcAft>
                      </a:pPr>
                      <a:r>
                        <a:rPr lang="en-US" sz="1200">
                          <a:effectLst/>
                        </a:rPr>
                        <a:t>Period and firm FEs</a:t>
                      </a:r>
                      <a:endParaRPr lang="en-US" sz="700">
                        <a:effectLst/>
                        <a:latin typeface="Times New Roman" panose="02020603050405020304" pitchFamily="18" charset="0"/>
                        <a:ea typeface="Osaka" panose="020B0600000000000000" pitchFamily="34" charset="-128"/>
                      </a:endParaRPr>
                    </a:p>
                  </a:txBody>
                  <a:tcPr marL="50172" marR="50172" marT="0" marB="0"/>
                </a:tc>
                <a:tc>
                  <a:txBody>
                    <a:bodyPr/>
                    <a:lstStyle/>
                    <a:p>
                      <a:pPr algn="ctr">
                        <a:spcAft>
                          <a:spcPts val="0"/>
                        </a:spcAft>
                      </a:pPr>
                      <a:r>
                        <a:rPr lang="en-US" sz="1200">
                          <a:effectLst/>
                        </a:rPr>
                        <a:t>Yes</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Yes</a:t>
                      </a:r>
                      <a:endParaRPr lang="en-US" sz="700">
                        <a:effectLst/>
                        <a:latin typeface="Times New Roman" panose="02020603050405020304" pitchFamily="18" charset="0"/>
                        <a:ea typeface="Osaka" panose="020B0600000000000000" pitchFamily="34" charset="-128"/>
                      </a:endParaRPr>
                    </a:p>
                  </a:txBody>
                  <a:tcPr marL="50172" marR="50172" marT="0" marB="0" anchor="ctr"/>
                </a:tc>
                <a:tc>
                  <a:txBody>
                    <a:bodyPr/>
                    <a:lstStyle/>
                    <a:p>
                      <a:pPr algn="ctr">
                        <a:spcAft>
                          <a:spcPts val="0"/>
                        </a:spcAft>
                      </a:pPr>
                      <a:r>
                        <a:rPr lang="en-US" sz="1200">
                          <a:effectLst/>
                        </a:rPr>
                        <a:t>Yes</a:t>
                      </a:r>
                      <a:endParaRPr lang="en-US" sz="700">
                        <a:effectLst/>
                        <a:latin typeface="Times New Roman" panose="02020603050405020304" pitchFamily="18" charset="0"/>
                        <a:ea typeface="Osaka" panose="020B0600000000000000" pitchFamily="34" charset="-128"/>
                      </a:endParaRPr>
                    </a:p>
                  </a:txBody>
                  <a:tcPr marL="50172" marR="50172" marT="0" marB="0"/>
                </a:tc>
                <a:tc>
                  <a:txBody>
                    <a:bodyPr/>
                    <a:lstStyle/>
                    <a:p>
                      <a:pPr algn="ctr">
                        <a:spcAft>
                          <a:spcPts val="0"/>
                        </a:spcAft>
                      </a:pPr>
                      <a:r>
                        <a:rPr lang="en-US" sz="1200" dirty="0">
                          <a:effectLst/>
                        </a:rPr>
                        <a:t>Yes</a:t>
                      </a:r>
                      <a:endParaRPr lang="en-US" sz="700" dirty="0">
                        <a:effectLst/>
                        <a:latin typeface="Times New Roman" panose="02020603050405020304" pitchFamily="18" charset="0"/>
                        <a:ea typeface="Osaka" panose="020B0600000000000000" pitchFamily="34" charset="-128"/>
                      </a:endParaRPr>
                    </a:p>
                  </a:txBody>
                  <a:tcPr marL="50172" marR="50172" marT="0" marB="0"/>
                </a:tc>
                <a:extLst>
                  <a:ext uri="{0D108BD9-81ED-4DB2-BD59-A6C34878D82A}">
                    <a16:rowId xmlns:a16="http://schemas.microsoft.com/office/drawing/2014/main" val="2188896994"/>
                  </a:ext>
                </a:extLst>
              </a:tr>
            </a:tbl>
          </a:graphicData>
        </a:graphic>
      </p:graphicFrame>
      <p:sp>
        <p:nvSpPr>
          <p:cNvPr id="5" name="TextBox 4">
            <a:extLst>
              <a:ext uri="{FF2B5EF4-FFF2-40B4-BE49-F238E27FC236}">
                <a16:creationId xmlns:a16="http://schemas.microsoft.com/office/drawing/2014/main" id="{43C9F6C2-A1A9-3548-9A15-A2CAECCA733F}"/>
              </a:ext>
            </a:extLst>
          </p:cNvPr>
          <p:cNvSpPr txBox="1"/>
          <p:nvPr/>
        </p:nvSpPr>
        <p:spPr>
          <a:xfrm>
            <a:off x="1124608" y="6144564"/>
            <a:ext cx="10394730" cy="461665"/>
          </a:xfrm>
          <a:prstGeom prst="rect">
            <a:avLst/>
          </a:prstGeom>
          <a:noFill/>
        </p:spPr>
        <p:txBody>
          <a:bodyPr wrap="square" rtlCol="0">
            <a:spAutoFit/>
          </a:bodyPr>
          <a:lstStyle/>
          <a:p>
            <a:r>
              <a:rPr lang="en-US" sz="2400" dirty="0"/>
              <a:t>Upgrade experiments               more frequent ”product switching” in </a:t>
            </a:r>
            <a:r>
              <a:rPr lang="en-US" sz="2400" i="1" dirty="0"/>
              <a:t>low counts</a:t>
            </a:r>
          </a:p>
        </p:txBody>
      </p:sp>
      <p:sp>
        <p:nvSpPr>
          <p:cNvPr id="6" name="Striped Right Arrow 5">
            <a:extLst>
              <a:ext uri="{FF2B5EF4-FFF2-40B4-BE49-F238E27FC236}">
                <a16:creationId xmlns:a16="http://schemas.microsoft.com/office/drawing/2014/main" id="{F911BD5E-4B7B-D140-A704-2C12AF3DDEEA}"/>
              </a:ext>
            </a:extLst>
          </p:cNvPr>
          <p:cNvSpPr/>
          <p:nvPr/>
        </p:nvSpPr>
        <p:spPr>
          <a:xfrm>
            <a:off x="3941379" y="6182370"/>
            <a:ext cx="894325" cy="38605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558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98FA-EEAA-E147-8267-A210FAA35265}"/>
              </a:ext>
            </a:extLst>
          </p:cNvPr>
          <p:cNvSpPr>
            <a:spLocks noGrp="1"/>
          </p:cNvSpPr>
          <p:nvPr>
            <p:ph type="title"/>
          </p:nvPr>
        </p:nvSpPr>
        <p:spPr>
          <a:xfrm>
            <a:off x="838200" y="365125"/>
            <a:ext cx="10515600" cy="1127343"/>
          </a:xfrm>
        </p:spPr>
        <p:txBody>
          <a:bodyPr/>
          <a:lstStyle/>
          <a:p>
            <a:pPr algn="ctr"/>
            <a:r>
              <a:rPr lang="en-US" dirty="0"/>
              <a:t>Mechanisms: Demand Appeal</a:t>
            </a:r>
          </a:p>
        </p:txBody>
      </p:sp>
      <p:sp>
        <p:nvSpPr>
          <p:cNvPr id="3" name="Content Placeholder 2">
            <a:extLst>
              <a:ext uri="{FF2B5EF4-FFF2-40B4-BE49-F238E27FC236}">
                <a16:creationId xmlns:a16="http://schemas.microsoft.com/office/drawing/2014/main" id="{F1DEB05B-66FD-3646-AB2A-68E60B7A7FBD}"/>
              </a:ext>
            </a:extLst>
          </p:cNvPr>
          <p:cNvSpPr>
            <a:spLocks noGrp="1"/>
          </p:cNvSpPr>
          <p:nvPr>
            <p:ph idx="1"/>
          </p:nvPr>
        </p:nvSpPr>
        <p:spPr>
          <a:xfrm>
            <a:off x="838200" y="1492468"/>
            <a:ext cx="10515600" cy="5150069"/>
          </a:xfrm>
        </p:spPr>
        <p:txBody>
          <a:bodyPr>
            <a:normAutofit fontScale="92500" lnSpcReduction="10000"/>
          </a:bodyPr>
          <a:lstStyle/>
          <a:p>
            <a:r>
              <a:rPr lang="en-US" dirty="0"/>
              <a:t>Measure quality of </a:t>
            </a:r>
            <a:r>
              <a:rPr lang="en-US" i="1" dirty="0"/>
              <a:t>low-end</a:t>
            </a:r>
            <a:r>
              <a:rPr lang="en-US" dirty="0"/>
              <a:t> products</a:t>
            </a:r>
          </a:p>
          <a:p>
            <a:endParaRPr lang="en-US" dirty="0"/>
          </a:p>
          <a:p>
            <a:r>
              <a:rPr lang="en-US" dirty="0"/>
              <a:t>Quality metric: Khandelwal (2010)-style demand estimation</a:t>
            </a:r>
          </a:p>
          <a:p>
            <a:pPr lvl="0"/>
            <a:r>
              <a:rPr lang="en-US" dirty="0"/>
              <a:t>Essentially, product’s market share after controlling for price differences</a:t>
            </a:r>
          </a:p>
          <a:p>
            <a:endParaRPr lang="en-US" dirty="0"/>
          </a:p>
          <a:p>
            <a:r>
              <a:rPr lang="en-US" dirty="0"/>
              <a:t>We don’t have price data for every product, but we do for a key 20-count yarn that accounted for around ¼ of industry output</a:t>
            </a:r>
          </a:p>
          <a:p>
            <a:pPr marL="0" indent="0">
              <a:buNone/>
            </a:pPr>
            <a:endParaRPr lang="en-US" dirty="0"/>
          </a:p>
          <a:p>
            <a:r>
              <a:rPr lang="en-US" dirty="0"/>
              <a:t>IV for price: lead-count changes production flexibility measure from above, interacted with output controls (imposed on yarns up to 20-count)</a:t>
            </a:r>
          </a:p>
          <a:p>
            <a:pPr lvl="1"/>
            <a:r>
              <a:rPr lang="en-US" dirty="0"/>
              <a:t>Intuition: flexible firms could more easily substitute to counts above 20 when output controls were in place, and as such did not need to reduce 20-count prices as much</a:t>
            </a:r>
          </a:p>
          <a:p>
            <a:pPr lvl="1"/>
            <a:r>
              <a:rPr lang="en-US" dirty="0"/>
              <a:t>But not lead-twist (finish)—shouldn’t have effect on pricing</a:t>
            </a:r>
          </a:p>
          <a:p>
            <a:endParaRPr lang="en-US" dirty="0"/>
          </a:p>
        </p:txBody>
      </p:sp>
    </p:spTree>
    <p:extLst>
      <p:ext uri="{BB962C8B-B14F-4D97-AF65-F5344CB8AC3E}">
        <p14:creationId xmlns:p14="http://schemas.microsoft.com/office/powerpoint/2010/main" val="339896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2D1A-2176-B348-B3B7-85E102A1A1AD}"/>
              </a:ext>
            </a:extLst>
          </p:cNvPr>
          <p:cNvSpPr>
            <a:spLocks noGrp="1"/>
          </p:cNvSpPr>
          <p:nvPr>
            <p:ph type="title"/>
          </p:nvPr>
        </p:nvSpPr>
        <p:spPr/>
        <p:txBody>
          <a:bodyPr/>
          <a:lstStyle/>
          <a:p>
            <a:pPr algn="ctr"/>
            <a:r>
              <a:rPr lang="en-US" dirty="0"/>
              <a:t>Mechanisms: Demand Appeal</a:t>
            </a:r>
          </a:p>
        </p:txBody>
      </p:sp>
      <p:sp>
        <p:nvSpPr>
          <p:cNvPr id="3" name="Content Placeholder 2">
            <a:extLst>
              <a:ext uri="{FF2B5EF4-FFF2-40B4-BE49-F238E27FC236}">
                <a16:creationId xmlns:a16="http://schemas.microsoft.com/office/drawing/2014/main" id="{405875F0-0930-A840-85FB-16570093163E}"/>
              </a:ext>
            </a:extLst>
          </p:cNvPr>
          <p:cNvSpPr>
            <a:spLocks noGrp="1"/>
          </p:cNvSpPr>
          <p:nvPr>
            <p:ph idx="1"/>
          </p:nvPr>
        </p:nvSpPr>
        <p:spPr/>
        <p:txBody>
          <a:bodyPr/>
          <a:lstStyle/>
          <a:p>
            <a:pPr marL="0" indent="0">
              <a:buNone/>
            </a:pPr>
            <a:r>
              <a:rPr lang="en-US" dirty="0"/>
              <a:t>Demand Estimation</a:t>
            </a:r>
          </a:p>
          <a:p>
            <a:endParaRPr lang="en-US" dirty="0"/>
          </a:p>
        </p:txBody>
      </p:sp>
      <p:graphicFrame>
        <p:nvGraphicFramePr>
          <p:cNvPr id="4" name="Table 3">
            <a:extLst>
              <a:ext uri="{FF2B5EF4-FFF2-40B4-BE49-F238E27FC236}">
                <a16:creationId xmlns:a16="http://schemas.microsoft.com/office/drawing/2014/main" id="{4485D542-F199-1147-B058-BA763DF91A09}"/>
              </a:ext>
            </a:extLst>
          </p:cNvPr>
          <p:cNvGraphicFramePr>
            <a:graphicFrameLocks noGrp="1"/>
          </p:cNvGraphicFramePr>
          <p:nvPr>
            <p:extLst>
              <p:ext uri="{D42A27DB-BD31-4B8C-83A1-F6EECF244321}">
                <p14:modId xmlns:p14="http://schemas.microsoft.com/office/powerpoint/2010/main" val="4024101320"/>
              </p:ext>
            </p:extLst>
          </p:nvPr>
        </p:nvGraphicFramePr>
        <p:xfrm>
          <a:off x="923596" y="2325558"/>
          <a:ext cx="10101755" cy="4243403"/>
        </p:xfrm>
        <a:graphic>
          <a:graphicData uri="http://schemas.openxmlformats.org/drawingml/2006/table">
            <a:tbl>
              <a:tblPr firstRow="1" firstCol="1" bandRow="1">
                <a:tableStyleId>{5C22544A-7EE6-4342-B048-85BDC9FD1C3A}</a:tableStyleId>
              </a:tblPr>
              <a:tblGrid>
                <a:gridCol w="5336777">
                  <a:extLst>
                    <a:ext uri="{9D8B030D-6E8A-4147-A177-3AD203B41FA5}">
                      <a16:colId xmlns:a16="http://schemas.microsoft.com/office/drawing/2014/main" val="609052852"/>
                    </a:ext>
                  </a:extLst>
                </a:gridCol>
                <a:gridCol w="1461260">
                  <a:extLst>
                    <a:ext uri="{9D8B030D-6E8A-4147-A177-3AD203B41FA5}">
                      <a16:colId xmlns:a16="http://schemas.microsoft.com/office/drawing/2014/main" val="1343104340"/>
                    </a:ext>
                  </a:extLst>
                </a:gridCol>
                <a:gridCol w="1651859">
                  <a:extLst>
                    <a:ext uri="{9D8B030D-6E8A-4147-A177-3AD203B41FA5}">
                      <a16:colId xmlns:a16="http://schemas.microsoft.com/office/drawing/2014/main" val="1258228851"/>
                    </a:ext>
                  </a:extLst>
                </a:gridCol>
                <a:gridCol w="1651859">
                  <a:extLst>
                    <a:ext uri="{9D8B030D-6E8A-4147-A177-3AD203B41FA5}">
                      <a16:colId xmlns:a16="http://schemas.microsoft.com/office/drawing/2014/main" val="3478791249"/>
                    </a:ext>
                  </a:extLst>
                </a:gridCol>
              </a:tblGrid>
              <a:tr h="646594">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15000"/>
                        </a:lnSpc>
                        <a:spcBef>
                          <a:spcPts val="0"/>
                        </a:spcBef>
                        <a:spcAft>
                          <a:spcPts val="0"/>
                        </a:spcAft>
                      </a:pPr>
                      <a:r>
                        <a:rPr lang="en-US" sz="1600">
                          <a:effectLst/>
                        </a:rPr>
                        <a:t>DV: ln(20-count price)</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600">
                          <a:effectLst/>
                        </a:rPr>
                        <a:t>DV: ln(share)</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86925136"/>
                  </a:ext>
                </a:extLst>
              </a:tr>
              <a:tr h="342695">
                <a:tc>
                  <a:txBody>
                    <a:bodyPr/>
                    <a:lstStyle/>
                    <a:p>
                      <a:pPr marL="0" marR="0" algn="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First stage</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Placebo test</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Second stage</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33159100"/>
                  </a:ext>
                </a:extLst>
              </a:tr>
              <a:tr h="270276">
                <a:tc rowSpan="2">
                  <a:txBody>
                    <a:bodyPr/>
                    <a:lstStyle/>
                    <a:p>
                      <a:pPr marL="0" marR="0" algn="l">
                        <a:lnSpc>
                          <a:spcPct val="115000"/>
                        </a:lnSpc>
                        <a:spcBef>
                          <a:spcPts val="0"/>
                        </a:spcBef>
                        <a:spcAft>
                          <a:spcPts val="0"/>
                        </a:spcAft>
                      </a:pPr>
                      <a:r>
                        <a:rPr lang="en-US" sz="1600">
                          <a:effectLst/>
                        </a:rPr>
                        <a:t>ln(20-count price)</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-5.407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69964193"/>
                  </a:ext>
                </a:extLst>
              </a:tr>
              <a:tr h="270276">
                <a:tc vMerge="1">
                  <a:txBody>
                    <a:bodyPr/>
                    <a:lstStyle/>
                    <a:p>
                      <a:endParaRPr lang="en-US"/>
                    </a:p>
                  </a:txBody>
                  <a:tcP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(6.136)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95014454"/>
                  </a:ext>
                </a:extLst>
              </a:tr>
              <a:tr h="270276">
                <a:tc rowSpan="2">
                  <a:txBody>
                    <a:bodyPr/>
                    <a:lstStyle/>
                    <a:p>
                      <a:pPr marL="0" marR="0" algn="l">
                        <a:lnSpc>
                          <a:spcPct val="115000"/>
                        </a:lnSpc>
                        <a:spcBef>
                          <a:spcPts val="0"/>
                        </a:spcBef>
                        <a:spcAft>
                          <a:spcPts val="0"/>
                        </a:spcAft>
                      </a:pPr>
                      <a:r>
                        <a:rPr lang="en-US" sz="1600">
                          <a:effectLst/>
                        </a:rPr>
                        <a:t>Lead-count changes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-0.002**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30922156"/>
                  </a:ext>
                </a:extLst>
              </a:tr>
              <a:tr h="270276">
                <a:tc vMerge="1">
                  <a:txBody>
                    <a:bodyPr/>
                    <a:lstStyle/>
                    <a:p>
                      <a:endParaRPr lang="en-US"/>
                    </a:p>
                  </a:txBody>
                  <a:tcPr/>
                </a:tc>
                <a:tc>
                  <a:txBody>
                    <a:bodyPr/>
                    <a:lstStyle/>
                    <a:p>
                      <a:pPr marL="0" marR="0" algn="ctr">
                        <a:lnSpc>
                          <a:spcPct val="115000"/>
                        </a:lnSpc>
                        <a:spcBef>
                          <a:spcPts val="0"/>
                        </a:spcBef>
                        <a:spcAft>
                          <a:spcPts val="0"/>
                        </a:spcAft>
                      </a:pPr>
                      <a:r>
                        <a:rPr lang="en-US" sz="1600">
                          <a:effectLst/>
                        </a:rPr>
                        <a:t>(0.001)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13568747"/>
                  </a:ext>
                </a:extLst>
              </a:tr>
              <a:tr h="268790">
                <a:tc rowSpan="2">
                  <a:txBody>
                    <a:bodyPr/>
                    <a:lstStyle/>
                    <a:p>
                      <a:pPr marL="0" marR="0" algn="l">
                        <a:lnSpc>
                          <a:spcPct val="115000"/>
                        </a:lnSpc>
                        <a:spcBef>
                          <a:spcPts val="0"/>
                        </a:spcBef>
                        <a:spcAft>
                          <a:spcPts val="0"/>
                        </a:spcAft>
                      </a:pPr>
                      <a:r>
                        <a:rPr lang="en-US" sz="1600">
                          <a:effectLst/>
                        </a:rPr>
                        <a:t>(Lead-count changes) x (mandated output cuts)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0.032***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65740406"/>
                  </a:ext>
                </a:extLst>
              </a:tr>
              <a:tr h="268790">
                <a:tc vMerge="1">
                  <a:txBody>
                    <a:bodyPr/>
                    <a:lstStyle/>
                    <a:p>
                      <a:endParaRPr lang="en-US"/>
                    </a:p>
                  </a:txBody>
                  <a:tcPr/>
                </a:tc>
                <a:tc>
                  <a:txBody>
                    <a:bodyPr/>
                    <a:lstStyle/>
                    <a:p>
                      <a:pPr marL="0" marR="0" algn="ctr">
                        <a:lnSpc>
                          <a:spcPct val="115000"/>
                        </a:lnSpc>
                        <a:spcBef>
                          <a:spcPts val="0"/>
                        </a:spcBef>
                        <a:spcAft>
                          <a:spcPts val="0"/>
                        </a:spcAft>
                      </a:pPr>
                      <a:r>
                        <a:rPr lang="en-US" sz="1600">
                          <a:effectLst/>
                        </a:rPr>
                        <a:t>(0.007)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58576406"/>
                  </a:ext>
                </a:extLst>
              </a:tr>
              <a:tr h="554326">
                <a:tc>
                  <a:txBody>
                    <a:bodyPr/>
                    <a:lstStyle/>
                    <a:p>
                      <a:pPr marL="0" marR="0" algn="l">
                        <a:lnSpc>
                          <a:spcPct val="115000"/>
                        </a:lnSpc>
                        <a:spcBef>
                          <a:spcPts val="0"/>
                        </a:spcBef>
                        <a:spcAft>
                          <a:spcPts val="0"/>
                        </a:spcAft>
                      </a:pPr>
                      <a:r>
                        <a:rPr lang="en-US" sz="1600">
                          <a:effectLst/>
                        </a:rPr>
                        <a:t>Lead-twist changes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-0.001</a:t>
                      </a:r>
                      <a:endParaRPr lang="en-US" sz="1100">
                        <a:effectLst/>
                      </a:endParaRPr>
                    </a:p>
                    <a:p>
                      <a:pPr marL="0" marR="0" algn="ctr">
                        <a:lnSpc>
                          <a:spcPct val="115000"/>
                        </a:lnSpc>
                        <a:spcBef>
                          <a:spcPts val="0"/>
                        </a:spcBef>
                        <a:spcAft>
                          <a:spcPts val="0"/>
                        </a:spcAft>
                      </a:pPr>
                      <a:r>
                        <a:rPr lang="en-US" sz="1600">
                          <a:effectLst/>
                        </a:rPr>
                        <a:t>(0.001)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78666462"/>
                  </a:ext>
                </a:extLst>
              </a:tr>
              <a:tr h="270276">
                <a:tc rowSpan="2">
                  <a:txBody>
                    <a:bodyPr/>
                    <a:lstStyle/>
                    <a:p>
                      <a:pPr marL="0" marR="0" algn="l">
                        <a:lnSpc>
                          <a:spcPct val="115000"/>
                        </a:lnSpc>
                        <a:spcBef>
                          <a:spcPts val="0"/>
                        </a:spcBef>
                        <a:spcAft>
                          <a:spcPts val="0"/>
                        </a:spcAft>
                      </a:pPr>
                      <a:r>
                        <a:rPr lang="en-US" sz="1600">
                          <a:effectLst/>
                        </a:rPr>
                        <a:t>(Lead-twist changes) x (mandated output cuts)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0.005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55696661"/>
                  </a:ext>
                </a:extLst>
              </a:tr>
              <a:tr h="270276">
                <a:tc vMerge="1">
                  <a:txBody>
                    <a:bodyPr/>
                    <a:lstStyle/>
                    <a:p>
                      <a:endParaRPr lang="en-US"/>
                    </a:p>
                  </a:txBody>
                  <a:tcP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(0.006)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82316684"/>
                  </a:ext>
                </a:extLst>
              </a:tr>
              <a:tr h="270276">
                <a:tc>
                  <a:txBody>
                    <a:bodyPr/>
                    <a:lstStyle/>
                    <a:p>
                      <a:pPr marL="0" marR="0" algn="l">
                        <a:lnSpc>
                          <a:spcPct val="115000"/>
                        </a:lnSpc>
                        <a:spcBef>
                          <a:spcPts val="0"/>
                        </a:spcBef>
                        <a:spcAft>
                          <a:spcPts val="0"/>
                        </a:spcAft>
                      </a:pPr>
                      <a:r>
                        <a:rPr lang="en-US" sz="1600">
                          <a:effectLst/>
                        </a:rPr>
                        <a:t>Controls: Period and firm FEs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Yes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Yes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Yes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61616699"/>
                  </a:ext>
                </a:extLst>
              </a:tr>
              <a:tr h="270276">
                <a:tc>
                  <a:txBody>
                    <a:bodyPr/>
                    <a:lstStyle/>
                    <a:p>
                      <a:pPr marL="0" marR="0" algn="l">
                        <a:lnSpc>
                          <a:spcPct val="115000"/>
                        </a:lnSpc>
                        <a:spcBef>
                          <a:spcPts val="0"/>
                        </a:spcBef>
                        <a:spcAft>
                          <a:spcPts val="0"/>
                        </a:spcAft>
                      </a:pPr>
                      <a:r>
                        <a:rPr lang="en-US" sz="1600">
                          <a:effectLst/>
                        </a:rPr>
                        <a:t>N</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743</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743</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743</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225400126"/>
                  </a:ext>
                </a:extLst>
              </a:tr>
            </a:tbl>
          </a:graphicData>
        </a:graphic>
      </p:graphicFrame>
    </p:spTree>
    <p:extLst>
      <p:ext uri="{BB962C8B-B14F-4D97-AF65-F5344CB8AC3E}">
        <p14:creationId xmlns:p14="http://schemas.microsoft.com/office/powerpoint/2010/main" val="2887880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2D1A-2176-B348-B3B7-85E102A1A1AD}"/>
              </a:ext>
            </a:extLst>
          </p:cNvPr>
          <p:cNvSpPr>
            <a:spLocks noGrp="1"/>
          </p:cNvSpPr>
          <p:nvPr>
            <p:ph type="title"/>
          </p:nvPr>
        </p:nvSpPr>
        <p:spPr/>
        <p:txBody>
          <a:bodyPr/>
          <a:lstStyle/>
          <a:p>
            <a:pPr algn="ctr"/>
            <a:r>
              <a:rPr lang="en-US" dirty="0"/>
              <a:t>Mechanisms: Demand Appeal</a:t>
            </a:r>
          </a:p>
        </p:txBody>
      </p:sp>
      <p:graphicFrame>
        <p:nvGraphicFramePr>
          <p:cNvPr id="7" name="Table 6">
            <a:extLst>
              <a:ext uri="{FF2B5EF4-FFF2-40B4-BE49-F238E27FC236}">
                <a16:creationId xmlns:a16="http://schemas.microsoft.com/office/drawing/2014/main" id="{08036A35-B16E-1E4A-A186-EA4EBB129692}"/>
              </a:ext>
            </a:extLst>
          </p:cNvPr>
          <p:cNvGraphicFramePr>
            <a:graphicFrameLocks noGrp="1"/>
          </p:cNvGraphicFramePr>
          <p:nvPr>
            <p:extLst>
              <p:ext uri="{D42A27DB-BD31-4B8C-83A1-F6EECF244321}">
                <p14:modId xmlns:p14="http://schemas.microsoft.com/office/powerpoint/2010/main" val="2625791869"/>
              </p:ext>
            </p:extLst>
          </p:nvPr>
        </p:nvGraphicFramePr>
        <p:xfrm>
          <a:off x="667734" y="1348802"/>
          <a:ext cx="10841094" cy="4631579"/>
        </p:xfrm>
        <a:graphic>
          <a:graphicData uri="http://schemas.openxmlformats.org/drawingml/2006/table">
            <a:tbl>
              <a:tblPr firstRow="1" firstCol="1" bandRow="1">
                <a:tableStyleId>{5C22544A-7EE6-4342-B048-85BDC9FD1C3A}</a:tableStyleId>
              </a:tblPr>
              <a:tblGrid>
                <a:gridCol w="5201534">
                  <a:extLst>
                    <a:ext uri="{9D8B030D-6E8A-4147-A177-3AD203B41FA5}">
                      <a16:colId xmlns:a16="http://schemas.microsoft.com/office/drawing/2014/main" val="2487886156"/>
                    </a:ext>
                  </a:extLst>
                </a:gridCol>
                <a:gridCol w="1574149">
                  <a:extLst>
                    <a:ext uri="{9D8B030D-6E8A-4147-A177-3AD203B41FA5}">
                      <a16:colId xmlns:a16="http://schemas.microsoft.com/office/drawing/2014/main" val="1581662660"/>
                    </a:ext>
                  </a:extLst>
                </a:gridCol>
                <a:gridCol w="1382513">
                  <a:extLst>
                    <a:ext uri="{9D8B030D-6E8A-4147-A177-3AD203B41FA5}">
                      <a16:colId xmlns:a16="http://schemas.microsoft.com/office/drawing/2014/main" val="2495946116"/>
                    </a:ext>
                  </a:extLst>
                </a:gridCol>
                <a:gridCol w="1341449">
                  <a:extLst>
                    <a:ext uri="{9D8B030D-6E8A-4147-A177-3AD203B41FA5}">
                      <a16:colId xmlns:a16="http://schemas.microsoft.com/office/drawing/2014/main" val="1149890951"/>
                    </a:ext>
                  </a:extLst>
                </a:gridCol>
                <a:gridCol w="1341449">
                  <a:extLst>
                    <a:ext uri="{9D8B030D-6E8A-4147-A177-3AD203B41FA5}">
                      <a16:colId xmlns:a16="http://schemas.microsoft.com/office/drawing/2014/main" val="1186913591"/>
                    </a:ext>
                  </a:extLst>
                </a:gridCol>
              </a:tblGrid>
              <a:tr h="388805">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en-US" sz="1600">
                          <a:effectLst/>
                        </a:rPr>
                        <a:t>DV: Quality</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1810415"/>
                  </a:ext>
                </a:extLst>
              </a:tr>
              <a:tr h="374666">
                <a:tc>
                  <a:txBody>
                    <a:bodyPr/>
                    <a:lstStyle/>
                    <a:p>
                      <a:pPr marL="0" marR="0" algn="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OLS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OLS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IV</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IV</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96818518"/>
                  </a:ext>
                </a:extLst>
              </a:tr>
              <a:tr h="295491">
                <a:tc rowSpan="2">
                  <a:txBody>
                    <a:bodyPr/>
                    <a:lstStyle/>
                    <a:p>
                      <a:pPr marL="0" marR="0" algn="l">
                        <a:lnSpc>
                          <a:spcPct val="115000"/>
                        </a:lnSpc>
                        <a:spcBef>
                          <a:spcPts val="0"/>
                        </a:spcBef>
                        <a:spcAft>
                          <a:spcPts val="0"/>
                        </a:spcAft>
                      </a:pPr>
                      <a:r>
                        <a:rPr lang="en-US" sz="1600">
                          <a:effectLst/>
                        </a:rPr>
                        <a:t>Cumulative upgrade experiments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0.067**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-0.037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0.503***</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-0.102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2505843686"/>
                  </a:ext>
                </a:extLst>
              </a:tr>
              <a:tr h="295491">
                <a:tc vMerge="1">
                  <a:txBody>
                    <a:bodyPr/>
                    <a:lstStyle/>
                    <a:p>
                      <a:endParaRPr lang="en-US"/>
                    </a:p>
                  </a:txBody>
                  <a:tcPr/>
                </a:tc>
                <a:tc>
                  <a:txBody>
                    <a:bodyPr/>
                    <a:lstStyle/>
                    <a:p>
                      <a:pPr marL="0" marR="0" algn="ctr">
                        <a:lnSpc>
                          <a:spcPct val="115000"/>
                        </a:lnSpc>
                        <a:spcBef>
                          <a:spcPts val="0"/>
                        </a:spcBef>
                        <a:spcAft>
                          <a:spcPts val="0"/>
                        </a:spcAft>
                      </a:pPr>
                      <a:r>
                        <a:rPr lang="en-US" sz="1600">
                          <a:effectLst/>
                        </a:rPr>
                        <a:t>(0.026)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(0.081)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(0.062)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(0.217)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2971806961"/>
                  </a:ext>
                </a:extLst>
              </a:tr>
              <a:tr h="295491">
                <a:tc rowSpan="2">
                  <a:txBody>
                    <a:bodyPr/>
                    <a:lstStyle/>
                    <a:p>
                      <a:pPr marL="0" marR="0" algn="l">
                        <a:lnSpc>
                          <a:spcPct val="115000"/>
                        </a:lnSpc>
                        <a:spcBef>
                          <a:spcPts val="0"/>
                        </a:spcBef>
                        <a:spcAft>
                          <a:spcPts val="0"/>
                        </a:spcAft>
                      </a:pPr>
                      <a:r>
                        <a:rPr lang="en-US" sz="1600">
                          <a:effectLst/>
                        </a:rPr>
                        <a:t>(Cumulative upgrade experiments) x (fraction of low-end products)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0.158</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0.926***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786355162"/>
                  </a:ext>
                </a:extLst>
              </a:tr>
              <a:tr h="310478">
                <a:tc vMerge="1">
                  <a:txBody>
                    <a:bodyPr/>
                    <a:lstStyle/>
                    <a:p>
                      <a:endParaRPr lang="en-US"/>
                    </a:p>
                  </a:txBody>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(0.114)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(0.320)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2615085449"/>
                  </a:ext>
                </a:extLst>
              </a:tr>
              <a:tr h="295491">
                <a:tc rowSpan="2">
                  <a:txBody>
                    <a:bodyPr/>
                    <a:lstStyle/>
                    <a:p>
                      <a:pPr marL="0" marR="0" algn="l">
                        <a:lnSpc>
                          <a:spcPct val="115000"/>
                        </a:lnSpc>
                        <a:spcBef>
                          <a:spcPts val="0"/>
                        </a:spcBef>
                        <a:spcAft>
                          <a:spcPts val="0"/>
                        </a:spcAft>
                      </a:pPr>
                      <a:r>
                        <a:rPr lang="en-US" sz="1600">
                          <a:effectLst/>
                        </a:rPr>
                        <a:t>Fraction of low-end products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0.883***</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0.801**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1.531***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1.027**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1936139833"/>
                  </a:ext>
                </a:extLst>
              </a:tr>
              <a:tr h="293866">
                <a:tc vMerge="1">
                  <a:txBody>
                    <a:bodyPr/>
                    <a:lstStyle/>
                    <a:p>
                      <a:endParaRPr lang="en-US"/>
                    </a:p>
                  </a:txBody>
                  <a:tcPr/>
                </a:tc>
                <a:tc>
                  <a:txBody>
                    <a:bodyPr/>
                    <a:lstStyle/>
                    <a:p>
                      <a:pPr marL="0" marR="0" algn="ctr">
                        <a:lnSpc>
                          <a:spcPct val="115000"/>
                        </a:lnSpc>
                        <a:spcBef>
                          <a:spcPts val="0"/>
                        </a:spcBef>
                        <a:spcAft>
                          <a:spcPts val="0"/>
                        </a:spcAft>
                      </a:pPr>
                      <a:r>
                        <a:rPr lang="en-US" sz="1600">
                          <a:effectLst/>
                        </a:rPr>
                        <a:t>(0.289)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(0.294)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(0.289)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(0.364)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4073660089"/>
                  </a:ext>
                </a:extLst>
              </a:tr>
              <a:tr h="295491">
                <a:tc rowSpan="2">
                  <a:txBody>
                    <a:bodyPr/>
                    <a:lstStyle/>
                    <a:p>
                      <a:pPr marL="0" marR="0" algn="l">
                        <a:lnSpc>
                          <a:spcPct val="115000"/>
                        </a:lnSpc>
                        <a:spcBef>
                          <a:spcPts val="0"/>
                        </a:spcBef>
                        <a:spcAft>
                          <a:spcPts val="0"/>
                        </a:spcAft>
                      </a:pPr>
                      <a:r>
                        <a:rPr lang="en-US" sz="1600">
                          <a:effectLst/>
                        </a:rPr>
                        <a:t>I[employs univ.-educated engineer in t]</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0.990***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1.002***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0.764***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0.763***</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3134084030"/>
                  </a:ext>
                </a:extLst>
              </a:tr>
              <a:tr h="293866">
                <a:tc vMerge="1">
                  <a:txBody>
                    <a:bodyPr/>
                    <a:lstStyle/>
                    <a:p>
                      <a:endParaRPr lang="en-US"/>
                    </a:p>
                  </a:txBody>
                  <a:tcPr/>
                </a:tc>
                <a:tc>
                  <a:txBody>
                    <a:bodyPr/>
                    <a:lstStyle/>
                    <a:p>
                      <a:pPr marL="0" marR="0" algn="ctr">
                        <a:lnSpc>
                          <a:spcPct val="115000"/>
                        </a:lnSpc>
                        <a:spcBef>
                          <a:spcPts val="0"/>
                        </a:spcBef>
                        <a:spcAft>
                          <a:spcPts val="0"/>
                        </a:spcAft>
                      </a:pPr>
                      <a:r>
                        <a:rPr lang="en-US" sz="1600">
                          <a:effectLst/>
                        </a:rPr>
                        <a:t>(0.118)</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(0.118)</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(0.116)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(0.117)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1242263987"/>
                  </a:ext>
                </a:extLst>
              </a:tr>
              <a:tr h="295491">
                <a:tc>
                  <a:txBody>
                    <a:bodyPr/>
                    <a:lstStyle/>
                    <a:p>
                      <a:pPr marL="0" marR="0" algn="l">
                        <a:lnSpc>
                          <a:spcPct val="115000"/>
                        </a:lnSpc>
                        <a:spcBef>
                          <a:spcPts val="0"/>
                        </a:spcBef>
                        <a:spcAft>
                          <a:spcPts val="0"/>
                        </a:spcAft>
                      </a:pPr>
                      <a:r>
                        <a:rPr lang="en-US" sz="1600">
                          <a:effectLst/>
                        </a:rPr>
                        <a:t>I[has exchange merchant on board in t]</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0.189*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0.168</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0.027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-0.056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1031610476"/>
                  </a:ext>
                </a:extLst>
              </a:tr>
              <a:tr h="295491">
                <a:tc>
                  <a:txBody>
                    <a:bodyPr/>
                    <a:lstStyle/>
                    <a:p>
                      <a:pPr marL="0" marR="0" algn="l">
                        <a:lnSpc>
                          <a:spcPct val="115000"/>
                        </a:lnSpc>
                        <a:spcBef>
                          <a:spcPts val="0"/>
                        </a:spcBef>
                        <a:spcAft>
                          <a:spcPts val="0"/>
                        </a:spcAft>
                      </a:pPr>
                      <a:r>
                        <a:rPr lang="en-US" sz="16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(0.112)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(0.112)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(0.107)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(0.110)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2692628675"/>
                  </a:ext>
                </a:extLst>
              </a:tr>
              <a:tr h="605970">
                <a:tc>
                  <a:txBody>
                    <a:bodyPr/>
                    <a:lstStyle/>
                    <a:p>
                      <a:pPr marL="0" marR="0" algn="l">
                        <a:lnSpc>
                          <a:spcPct val="115000"/>
                        </a:lnSpc>
                        <a:spcBef>
                          <a:spcPts val="0"/>
                        </a:spcBef>
                        <a:spcAft>
                          <a:spcPts val="0"/>
                        </a:spcAft>
                      </a:pPr>
                      <a:r>
                        <a:rPr lang="en-US" sz="1600">
                          <a:effectLst/>
                        </a:rPr>
                        <a:t>Controls: </a:t>
                      </a:r>
                      <a:r>
                        <a:rPr lang="en-US" sz="1600">
                          <a:effectLst/>
                          <a:sym typeface="Symbol" pitchFamily="2" charset="2"/>
                        </a:rPr>
                        <a:t></a:t>
                      </a:r>
                      <a:r>
                        <a:rPr lang="en-US" sz="1600">
                          <a:effectLst/>
                        </a:rPr>
                        <a:t>ln(installed spindles), period FEs, “age” dummies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Yes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Yes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Yes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Yes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64040800"/>
                  </a:ext>
                </a:extLst>
              </a:tr>
              <a:tr h="295491">
                <a:tc>
                  <a:txBody>
                    <a:bodyPr/>
                    <a:lstStyle/>
                    <a:p>
                      <a:pPr marL="0" marR="0" algn="l">
                        <a:lnSpc>
                          <a:spcPct val="115000"/>
                        </a:lnSpc>
                        <a:spcBef>
                          <a:spcPts val="0"/>
                        </a:spcBef>
                        <a:spcAft>
                          <a:spcPts val="0"/>
                        </a:spcAft>
                      </a:pPr>
                      <a:r>
                        <a:rPr lang="en-US" sz="1600">
                          <a:effectLst/>
                        </a:rPr>
                        <a:t>N</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721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721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721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721</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585476752"/>
                  </a:ext>
                </a:extLst>
              </a:tr>
            </a:tbl>
          </a:graphicData>
        </a:graphic>
      </p:graphicFrame>
    </p:spTree>
    <p:extLst>
      <p:ext uri="{BB962C8B-B14F-4D97-AF65-F5344CB8AC3E}">
        <p14:creationId xmlns:p14="http://schemas.microsoft.com/office/powerpoint/2010/main" val="2687033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A3E7-05A4-AF40-BCFE-0138ED9E90EB}"/>
              </a:ext>
            </a:extLst>
          </p:cNvPr>
          <p:cNvSpPr>
            <a:spLocks noGrp="1"/>
          </p:cNvSpPr>
          <p:nvPr>
            <p:ph type="title"/>
          </p:nvPr>
        </p:nvSpPr>
        <p:spPr>
          <a:xfrm>
            <a:off x="838200" y="365126"/>
            <a:ext cx="10515600" cy="1001220"/>
          </a:xfrm>
        </p:spPr>
        <p:txBody>
          <a:bodyPr/>
          <a:lstStyle/>
          <a:p>
            <a:pPr algn="ctr"/>
            <a:r>
              <a:rPr lang="en-US" dirty="0"/>
              <a:t>Conclusions and Discussion</a:t>
            </a:r>
          </a:p>
        </p:txBody>
      </p:sp>
      <p:sp>
        <p:nvSpPr>
          <p:cNvPr id="3" name="Content Placeholder 2">
            <a:extLst>
              <a:ext uri="{FF2B5EF4-FFF2-40B4-BE49-F238E27FC236}">
                <a16:creationId xmlns:a16="http://schemas.microsoft.com/office/drawing/2014/main" id="{EA368661-9FAF-4B41-A7CB-7F5E7C63A8A5}"/>
              </a:ext>
            </a:extLst>
          </p:cNvPr>
          <p:cNvSpPr>
            <a:spLocks noGrp="1"/>
          </p:cNvSpPr>
          <p:nvPr>
            <p:ph idx="1"/>
          </p:nvPr>
        </p:nvSpPr>
        <p:spPr>
          <a:xfrm>
            <a:off x="838200" y="1366346"/>
            <a:ext cx="10515600" cy="5297213"/>
          </a:xfrm>
        </p:spPr>
        <p:txBody>
          <a:bodyPr>
            <a:normAutofit fontScale="92500" lnSpcReduction="10000"/>
          </a:bodyPr>
          <a:lstStyle/>
          <a:p>
            <a:r>
              <a:rPr lang="en-US" dirty="0"/>
              <a:t>Product expansion and firm growth go together in our sample, as the literature has found in other settings</a:t>
            </a:r>
          </a:p>
          <a:p>
            <a:endParaRPr lang="en-US" dirty="0"/>
          </a:p>
          <a:p>
            <a:r>
              <a:rPr lang="en-US" dirty="0"/>
              <a:t>However, all product-line expansions are not the same</a:t>
            </a:r>
          </a:p>
          <a:p>
            <a:pPr marL="0" indent="0">
              <a:buNone/>
            </a:pPr>
            <a:endParaRPr lang="en-US" dirty="0"/>
          </a:p>
          <a:p>
            <a:r>
              <a:rPr lang="en-US" dirty="0"/>
              <a:t>Clear asymmetry in product expansion and growth patterns in our sample</a:t>
            </a:r>
          </a:p>
          <a:p>
            <a:pPr marL="0" indent="0">
              <a:buNone/>
            </a:pPr>
            <a:endParaRPr lang="en-US" dirty="0"/>
          </a:p>
          <a:p>
            <a:r>
              <a:rPr lang="en-US" dirty="0"/>
              <a:t>High-growth firms went outside their existing technological frontiers and experimentally introduced innovative products</a:t>
            </a:r>
          </a:p>
          <a:p>
            <a:pPr lvl="1"/>
            <a:r>
              <a:rPr lang="en-US" dirty="0"/>
              <a:t>This led to growth not just in high-end products, but low-end as well</a:t>
            </a:r>
          </a:p>
          <a:p>
            <a:pPr lvl="1"/>
            <a:r>
              <a:rPr lang="en-US" dirty="0"/>
              <a:t>Low-end/diversification experiments are not related to long-run growth</a:t>
            </a:r>
          </a:p>
          <a:p>
            <a:pPr lvl="1"/>
            <a:r>
              <a:rPr lang="en-US" dirty="0"/>
              <a:t>Mechanisms behind high-end-driven growth seemingly related to knowledge gains in manufacturing flexibility and improvements in some notion of demand-side appeal </a:t>
            </a:r>
          </a:p>
          <a:p>
            <a:endParaRPr lang="en-US" dirty="0"/>
          </a:p>
        </p:txBody>
      </p:sp>
    </p:spTree>
    <p:extLst>
      <p:ext uri="{BB962C8B-B14F-4D97-AF65-F5344CB8AC3E}">
        <p14:creationId xmlns:p14="http://schemas.microsoft.com/office/powerpoint/2010/main" val="66725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34E8-408F-A841-88A0-A219ACF82539}"/>
              </a:ext>
            </a:extLst>
          </p:cNvPr>
          <p:cNvSpPr>
            <a:spLocks noGrp="1"/>
          </p:cNvSpPr>
          <p:nvPr>
            <p:ph type="title"/>
          </p:nvPr>
        </p:nvSpPr>
        <p:spPr/>
        <p:txBody>
          <a:bodyPr/>
          <a:lstStyle/>
          <a:p>
            <a:pPr algn="ctr"/>
            <a:r>
              <a:rPr lang="en-US" dirty="0"/>
              <a:t>Two Types of Product Line Expansion</a:t>
            </a:r>
            <a:r>
              <a:rPr lang="en-US" dirty="0">
                <a:effectLst/>
              </a:rPr>
              <a:t> </a:t>
            </a:r>
            <a:endParaRPr lang="en-US" dirty="0"/>
          </a:p>
        </p:txBody>
      </p:sp>
      <p:sp>
        <p:nvSpPr>
          <p:cNvPr id="3" name="Content Placeholder 2">
            <a:extLst>
              <a:ext uri="{FF2B5EF4-FFF2-40B4-BE49-F238E27FC236}">
                <a16:creationId xmlns:a16="http://schemas.microsoft.com/office/drawing/2014/main" id="{392E323A-6AED-2B4F-96A7-DB16D6E80D4D}"/>
              </a:ext>
            </a:extLst>
          </p:cNvPr>
          <p:cNvSpPr>
            <a:spLocks noGrp="1"/>
          </p:cNvSpPr>
          <p:nvPr>
            <p:ph idx="1"/>
          </p:nvPr>
        </p:nvSpPr>
        <p:spPr>
          <a:xfrm>
            <a:off x="838200" y="1507787"/>
            <a:ext cx="10515600" cy="5145932"/>
          </a:xfrm>
        </p:spPr>
        <p:txBody>
          <a:bodyPr>
            <a:normAutofit fontScale="85000" lnSpcReduction="20000"/>
          </a:bodyPr>
          <a:lstStyle/>
          <a:p>
            <a:pPr marL="514350" lvl="0" indent="-514350">
              <a:buFont typeface="+mj-lt"/>
              <a:buAutoNum type="alphaUcPeriod"/>
            </a:pPr>
            <a:r>
              <a:rPr lang="en-US" sz="4100" dirty="0"/>
              <a:t>Pushing the frontier: Adding new varieties that are outside of the current technology level</a:t>
            </a:r>
          </a:p>
          <a:p>
            <a:pPr marL="514350" lvl="0" indent="-514350">
              <a:buFont typeface="+mj-lt"/>
              <a:buAutoNum type="alphaUcPeriod"/>
            </a:pPr>
            <a:r>
              <a:rPr lang="en-US" sz="4100" dirty="0"/>
              <a:t>Expanding product varieties (and scaling up) inside the already achieved technology frontier</a:t>
            </a:r>
          </a:p>
          <a:p>
            <a:pPr marL="0" indent="0">
              <a:buNone/>
            </a:pPr>
            <a:endParaRPr lang="en-US" dirty="0"/>
          </a:p>
          <a:p>
            <a:r>
              <a:rPr lang="en-US" sz="3800" dirty="0"/>
              <a:t>Pushing the frontier</a:t>
            </a:r>
          </a:p>
          <a:p>
            <a:pPr>
              <a:buFont typeface="Wingdings" pitchFamily="2" charset="2"/>
              <a:buChar char="Ø"/>
            </a:pPr>
            <a:r>
              <a:rPr lang="en-US" dirty="0"/>
              <a:t>need for non-trivial experimentation (risky big investment looms, need to understand the new technology, develop new markets, etc.)</a:t>
            </a:r>
          </a:p>
          <a:p>
            <a:pPr lvl="0">
              <a:buFont typeface="Wingdings" pitchFamily="2" charset="2"/>
              <a:buChar char="Ø"/>
            </a:pPr>
            <a:r>
              <a:rPr lang="en-US" dirty="0"/>
              <a:t>Innovative products may create spillovers that me-too products do not</a:t>
            </a:r>
          </a:p>
          <a:p>
            <a:pPr marL="0" indent="0">
              <a:buNone/>
            </a:pPr>
            <a:endParaRPr lang="en-US" dirty="0"/>
          </a:p>
          <a:p>
            <a:r>
              <a:rPr lang="en-US" sz="3800" dirty="0"/>
              <a:t>Bottom line: It might not just be the number, but type, of products that matters for growth</a:t>
            </a:r>
            <a:br>
              <a:rPr lang="en-US" dirty="0"/>
            </a:br>
            <a:endParaRPr lang="en-US" dirty="0"/>
          </a:p>
          <a:p>
            <a:endParaRPr lang="en-US" dirty="0"/>
          </a:p>
        </p:txBody>
      </p:sp>
    </p:spTree>
    <p:extLst>
      <p:ext uri="{BB962C8B-B14F-4D97-AF65-F5344CB8AC3E}">
        <p14:creationId xmlns:p14="http://schemas.microsoft.com/office/powerpoint/2010/main" val="392658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5FC5-6584-C54F-A488-90DE2190B28F}"/>
              </a:ext>
            </a:extLst>
          </p:cNvPr>
          <p:cNvSpPr>
            <a:spLocks noGrp="1"/>
          </p:cNvSpPr>
          <p:nvPr>
            <p:ph type="title"/>
          </p:nvPr>
        </p:nvSpPr>
        <p:spPr>
          <a:xfrm>
            <a:off x="838200" y="365126"/>
            <a:ext cx="10515600" cy="987020"/>
          </a:xfrm>
        </p:spPr>
        <p:txBody>
          <a:bodyPr/>
          <a:lstStyle/>
          <a:p>
            <a:pPr algn="ctr"/>
            <a:r>
              <a:rPr lang="en-US" dirty="0"/>
              <a:t>Main Findings</a:t>
            </a:r>
          </a:p>
        </p:txBody>
      </p:sp>
      <p:sp>
        <p:nvSpPr>
          <p:cNvPr id="3" name="Content Placeholder 2">
            <a:extLst>
              <a:ext uri="{FF2B5EF4-FFF2-40B4-BE49-F238E27FC236}">
                <a16:creationId xmlns:a16="http://schemas.microsoft.com/office/drawing/2014/main" id="{358285B2-924E-3D4C-89E5-8CD202408B3F}"/>
              </a:ext>
            </a:extLst>
          </p:cNvPr>
          <p:cNvSpPr>
            <a:spLocks noGrp="1"/>
          </p:cNvSpPr>
          <p:nvPr>
            <p:ph idx="1"/>
          </p:nvPr>
        </p:nvSpPr>
        <p:spPr>
          <a:xfrm>
            <a:off x="838200" y="1352146"/>
            <a:ext cx="10515600" cy="4824818"/>
          </a:xfrm>
        </p:spPr>
        <p:txBody>
          <a:bodyPr>
            <a:normAutofit lnSpcReduction="10000"/>
          </a:bodyPr>
          <a:lstStyle/>
          <a:p>
            <a:r>
              <a:rPr lang="en-US" dirty="0"/>
              <a:t>Pushing the frontier &amp; experimentation with innovative products more robustly associated with growth, etc. than me-too products</a:t>
            </a:r>
          </a:p>
          <a:p>
            <a:pPr marL="0" indent="0">
              <a:buNone/>
            </a:pPr>
            <a:endParaRPr lang="en-US" dirty="0"/>
          </a:p>
          <a:p>
            <a:r>
              <a:rPr lang="en-US" dirty="0"/>
              <a:t>A twist: firms that push the frontier also do more diversification within the frontier ending up with more of BOTH types of varieties</a:t>
            </a:r>
          </a:p>
          <a:p>
            <a:pPr lvl="1">
              <a:buFont typeface="Wingdings" pitchFamily="2" charset="2"/>
              <a:buChar char="Ø"/>
            </a:pPr>
            <a:r>
              <a:rPr lang="en-US" dirty="0"/>
              <a:t>Ultimately, scale and scope do go together</a:t>
            </a:r>
          </a:p>
          <a:p>
            <a:endParaRPr lang="en-US" dirty="0"/>
          </a:p>
          <a:p>
            <a:r>
              <a:rPr lang="en-US" dirty="0"/>
              <a:t>We open the “Black Box” of HOW this happens:</a:t>
            </a:r>
          </a:p>
          <a:p>
            <a:r>
              <a:rPr lang="en-US" dirty="0"/>
              <a:t>Innovation and experimentation come first</a:t>
            </a:r>
          </a:p>
          <a:p>
            <a:r>
              <a:rPr lang="en-US" dirty="0"/>
              <a:t>Then knowledge gained thereby applied to diversification and translates into growth – examine the “transmission” channels</a:t>
            </a:r>
            <a:r>
              <a:rPr lang="en-US" dirty="0">
                <a:effectLst/>
              </a:rPr>
              <a:t> </a:t>
            </a:r>
            <a:endParaRPr lang="en-US" dirty="0"/>
          </a:p>
        </p:txBody>
      </p:sp>
    </p:spTree>
    <p:extLst>
      <p:ext uri="{BB962C8B-B14F-4D97-AF65-F5344CB8AC3E}">
        <p14:creationId xmlns:p14="http://schemas.microsoft.com/office/powerpoint/2010/main" val="16260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A4F0-3B1A-2440-8FC0-E8C6A1EC3827}"/>
              </a:ext>
            </a:extLst>
          </p:cNvPr>
          <p:cNvSpPr>
            <a:spLocks noGrp="1"/>
          </p:cNvSpPr>
          <p:nvPr>
            <p:ph type="title"/>
          </p:nvPr>
        </p:nvSpPr>
        <p:spPr>
          <a:xfrm>
            <a:off x="838200" y="365126"/>
            <a:ext cx="10515600" cy="928654"/>
          </a:xfrm>
        </p:spPr>
        <p:txBody>
          <a:bodyPr/>
          <a:lstStyle/>
          <a:p>
            <a:pPr algn="ctr"/>
            <a:r>
              <a:rPr lang="en-US" dirty="0"/>
              <a:t>Setting and Data</a:t>
            </a:r>
            <a:r>
              <a:rPr lang="en-US" dirty="0">
                <a:effectLst/>
              </a:rPr>
              <a:t> </a:t>
            </a:r>
            <a:endParaRPr lang="en-US" dirty="0"/>
          </a:p>
        </p:txBody>
      </p:sp>
      <p:sp>
        <p:nvSpPr>
          <p:cNvPr id="3" name="Content Placeholder 2">
            <a:extLst>
              <a:ext uri="{FF2B5EF4-FFF2-40B4-BE49-F238E27FC236}">
                <a16:creationId xmlns:a16="http://schemas.microsoft.com/office/drawing/2014/main" id="{C89F8AAB-1B4C-8042-974E-DB1EDF28C882}"/>
              </a:ext>
            </a:extLst>
          </p:cNvPr>
          <p:cNvSpPr>
            <a:spLocks noGrp="1"/>
          </p:cNvSpPr>
          <p:nvPr>
            <p:ph idx="1"/>
          </p:nvPr>
        </p:nvSpPr>
        <p:spPr>
          <a:xfrm>
            <a:off x="838200" y="1293779"/>
            <a:ext cx="10515600" cy="5418306"/>
          </a:xfrm>
        </p:spPr>
        <p:txBody>
          <a:bodyPr>
            <a:normAutofit fontScale="85000" lnSpcReduction="20000"/>
          </a:bodyPr>
          <a:lstStyle/>
          <a:p>
            <a:r>
              <a:rPr lang="en-US" dirty="0"/>
              <a:t>Historical data on Japan’s cotton spinning industry: the first modern manufacturing industry in Asia</a:t>
            </a:r>
            <a:endParaRPr lang="en-US" sz="1200" dirty="0"/>
          </a:p>
          <a:p>
            <a:r>
              <a:rPr lang="en-US" dirty="0"/>
              <a:t>Can look at long-term growth and other outcomes for 1893-1914</a:t>
            </a:r>
            <a:endParaRPr lang="en-US" sz="1200" dirty="0"/>
          </a:p>
          <a:p>
            <a:pPr marL="0" indent="0">
              <a:buNone/>
            </a:pPr>
            <a:endParaRPr lang="en-US" sz="1200" dirty="0"/>
          </a:p>
          <a:p>
            <a:r>
              <a:rPr lang="en-US" dirty="0"/>
              <a:t>Supply chain:</a:t>
            </a:r>
            <a:endParaRPr lang="en-US" sz="1200" dirty="0"/>
          </a:p>
          <a:p>
            <a:r>
              <a:rPr lang="en-US" dirty="0"/>
              <a:t>Raw Cotton </a:t>
            </a:r>
            <a:r>
              <a:rPr lang="en-US" dirty="0">
                <a:sym typeface="Symbol" pitchFamily="2" charset="2"/>
              </a:rPr>
              <a:t></a:t>
            </a:r>
            <a:r>
              <a:rPr lang="en-US" dirty="0"/>
              <a:t> Cotton Spinning </a:t>
            </a:r>
            <a:r>
              <a:rPr lang="en-US" dirty="0">
                <a:sym typeface="Symbol" pitchFamily="2" charset="2"/>
              </a:rPr>
              <a:t></a:t>
            </a:r>
            <a:r>
              <a:rPr lang="en-US" dirty="0"/>
              <a:t> Textile Weaving </a:t>
            </a:r>
            <a:r>
              <a:rPr lang="en-US" dirty="0">
                <a:sym typeface="Symbol" pitchFamily="2" charset="2"/>
              </a:rPr>
              <a:t></a:t>
            </a:r>
            <a:r>
              <a:rPr lang="en-US" dirty="0"/>
              <a:t> Textile products</a:t>
            </a:r>
            <a:endParaRPr lang="en-US" sz="1200" dirty="0"/>
          </a:p>
          <a:p>
            <a:pPr marL="0" indent="0">
              <a:buNone/>
            </a:pPr>
            <a:r>
              <a:rPr lang="en-US" dirty="0"/>
              <a:t> </a:t>
            </a:r>
            <a:endParaRPr lang="en-US" sz="1200" dirty="0"/>
          </a:p>
          <a:p>
            <a:r>
              <a:rPr lang="en-US" dirty="0"/>
              <a:t>Output is “yarn” (read: thread)</a:t>
            </a:r>
            <a:endParaRPr lang="en-US" sz="1200" dirty="0"/>
          </a:p>
          <a:p>
            <a:pPr marL="0" indent="0">
              <a:buNone/>
            </a:pPr>
            <a:r>
              <a:rPr lang="en-US" dirty="0"/>
              <a:t> </a:t>
            </a:r>
            <a:endParaRPr lang="en-US" sz="1200" dirty="0"/>
          </a:p>
          <a:p>
            <a:r>
              <a:rPr lang="en-US" dirty="0"/>
              <a:t>Product varieties differentiated by count (fineness) and finish</a:t>
            </a:r>
            <a:endParaRPr lang="en-US" sz="1200" dirty="0"/>
          </a:p>
          <a:p>
            <a:pPr lvl="0"/>
            <a:r>
              <a:rPr lang="en-US" dirty="0"/>
              <a:t>Count: units of yarn length that have a given weight</a:t>
            </a:r>
            <a:endParaRPr lang="en-US" sz="1200" dirty="0"/>
          </a:p>
          <a:p>
            <a:pPr lvl="1"/>
            <a:r>
              <a:rPr lang="en-US" dirty="0"/>
              <a:t>Higher counts mean finer (higher quality) yarn</a:t>
            </a:r>
            <a:endParaRPr lang="en-US" sz="1100" dirty="0"/>
          </a:p>
          <a:p>
            <a:pPr lvl="0"/>
            <a:r>
              <a:rPr lang="en-US" dirty="0"/>
              <a:t>Finish: the way threads are spun</a:t>
            </a:r>
            <a:endParaRPr lang="en-US" sz="1200" dirty="0"/>
          </a:p>
          <a:p>
            <a:r>
              <a:rPr lang="en-US" dirty="0"/>
              <a:t>Doubled and gassed yarns are higher quality</a:t>
            </a:r>
            <a:r>
              <a:rPr lang="en-US" dirty="0">
                <a:effectLst/>
              </a:rPr>
              <a:t> </a:t>
            </a:r>
            <a:endParaRPr lang="en-US" dirty="0"/>
          </a:p>
        </p:txBody>
      </p:sp>
    </p:spTree>
    <p:extLst>
      <p:ext uri="{BB962C8B-B14F-4D97-AF65-F5344CB8AC3E}">
        <p14:creationId xmlns:p14="http://schemas.microsoft.com/office/powerpoint/2010/main" val="245825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A4F0-3B1A-2440-8FC0-E8C6A1EC3827}"/>
              </a:ext>
            </a:extLst>
          </p:cNvPr>
          <p:cNvSpPr>
            <a:spLocks noGrp="1"/>
          </p:cNvSpPr>
          <p:nvPr>
            <p:ph type="title"/>
          </p:nvPr>
        </p:nvSpPr>
        <p:spPr>
          <a:xfrm>
            <a:off x="838200" y="365126"/>
            <a:ext cx="10515600" cy="782030"/>
          </a:xfrm>
        </p:spPr>
        <p:txBody>
          <a:bodyPr/>
          <a:lstStyle/>
          <a:p>
            <a:pPr algn="ctr"/>
            <a:r>
              <a:rPr lang="en-US" dirty="0"/>
              <a:t>Setting and Data</a:t>
            </a:r>
            <a:r>
              <a:rPr lang="en-US" dirty="0">
                <a:effectLst/>
              </a:rPr>
              <a:t> </a:t>
            </a:r>
            <a:endParaRPr lang="en-US" dirty="0"/>
          </a:p>
        </p:txBody>
      </p:sp>
      <p:sp>
        <p:nvSpPr>
          <p:cNvPr id="3" name="Content Placeholder 2">
            <a:extLst>
              <a:ext uri="{FF2B5EF4-FFF2-40B4-BE49-F238E27FC236}">
                <a16:creationId xmlns:a16="http://schemas.microsoft.com/office/drawing/2014/main" id="{C89F8AAB-1B4C-8042-974E-DB1EDF28C882}"/>
              </a:ext>
            </a:extLst>
          </p:cNvPr>
          <p:cNvSpPr>
            <a:spLocks noGrp="1"/>
          </p:cNvSpPr>
          <p:nvPr>
            <p:ph idx="1"/>
          </p:nvPr>
        </p:nvSpPr>
        <p:spPr>
          <a:xfrm>
            <a:off x="838200" y="1147156"/>
            <a:ext cx="10515600" cy="5564929"/>
          </a:xfrm>
        </p:spPr>
        <p:txBody>
          <a:bodyPr>
            <a:normAutofit lnSpcReduction="10000"/>
          </a:bodyPr>
          <a:lstStyle/>
          <a:p>
            <a:pPr marL="0" indent="0">
              <a:buNone/>
            </a:pPr>
            <a:r>
              <a:rPr lang="en-US" dirty="0"/>
              <a:t>(1) Product Variety</a:t>
            </a:r>
            <a:endParaRPr lang="en-US" sz="1200" dirty="0"/>
          </a:p>
          <a:p>
            <a:pPr lvl="0"/>
            <a:r>
              <a:rPr lang="en-US" dirty="0"/>
              <a:t>Production of yarn by type (count-by-finish) </a:t>
            </a:r>
            <a:endParaRPr lang="en-US" sz="1200" dirty="0"/>
          </a:p>
          <a:p>
            <a:pPr lvl="1"/>
            <a:r>
              <a:rPr lang="en-US" dirty="0"/>
              <a:t>Census of firms, panel data, from 1893 to 1914</a:t>
            </a:r>
            <a:endParaRPr lang="en-US" sz="1100" dirty="0"/>
          </a:p>
          <a:p>
            <a:pPr lvl="1"/>
            <a:r>
              <a:rPr lang="en-US" dirty="0"/>
              <a:t>Lower counts (≤ 20-count) vs. higher counts (&gt; 20-count) and higher-quality finishes (doubled and gassed)</a:t>
            </a:r>
          </a:p>
          <a:p>
            <a:pPr marL="0" indent="0">
              <a:buNone/>
            </a:pPr>
            <a:r>
              <a:rPr lang="en-US" dirty="0"/>
              <a:t>(2) Machines and Engineers</a:t>
            </a:r>
            <a:endParaRPr lang="en-US" sz="1200" dirty="0"/>
          </a:p>
          <a:p>
            <a:pPr lvl="0"/>
            <a:r>
              <a:rPr lang="en-US" dirty="0"/>
              <a:t>Machine types, orders, and installations</a:t>
            </a:r>
          </a:p>
          <a:p>
            <a:pPr lvl="1"/>
            <a:r>
              <a:rPr lang="en-US" dirty="0"/>
              <a:t>New machines had to be ordered from the UK</a:t>
            </a:r>
          </a:p>
          <a:p>
            <a:pPr lvl="0"/>
            <a:r>
              <a:rPr lang="en-US" dirty="0"/>
              <a:t>Number of educated engineers</a:t>
            </a:r>
            <a:endParaRPr lang="en-US" sz="1200" dirty="0"/>
          </a:p>
          <a:p>
            <a:pPr lvl="1"/>
            <a:r>
              <a:rPr lang="en-US" dirty="0"/>
              <a:t>New machines had to handled by educated engineers to push the frontier</a:t>
            </a:r>
            <a:endParaRPr lang="en-US" sz="1200" dirty="0"/>
          </a:p>
          <a:p>
            <a:pPr marL="0" indent="0">
              <a:buNone/>
            </a:pPr>
            <a:r>
              <a:rPr lang="en-US" dirty="0"/>
              <a:t>(3) Exogenous variation (for IV estimations):</a:t>
            </a:r>
            <a:endParaRPr lang="en-US" sz="1200" dirty="0"/>
          </a:p>
          <a:p>
            <a:pPr lvl="0"/>
            <a:r>
              <a:rPr lang="en-US" dirty="0"/>
              <a:t>Industry-mandated output restrictions</a:t>
            </a:r>
          </a:p>
          <a:p>
            <a:pPr lvl="1"/>
            <a:r>
              <a:rPr lang="en-US" dirty="0"/>
              <a:t>Introduced by consensus, strictly enforced, applied mostly to lower counts</a:t>
            </a:r>
          </a:p>
        </p:txBody>
      </p:sp>
    </p:spTree>
    <p:extLst>
      <p:ext uri="{BB962C8B-B14F-4D97-AF65-F5344CB8AC3E}">
        <p14:creationId xmlns:p14="http://schemas.microsoft.com/office/powerpoint/2010/main" val="225035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A4F0-3B1A-2440-8FC0-E8C6A1EC3827}"/>
              </a:ext>
            </a:extLst>
          </p:cNvPr>
          <p:cNvSpPr>
            <a:spLocks noGrp="1"/>
          </p:cNvSpPr>
          <p:nvPr>
            <p:ph type="title"/>
          </p:nvPr>
        </p:nvSpPr>
        <p:spPr>
          <a:xfrm>
            <a:off x="838200" y="365126"/>
            <a:ext cx="10515600" cy="690693"/>
          </a:xfrm>
        </p:spPr>
        <p:txBody>
          <a:bodyPr>
            <a:normAutofit fontScale="90000"/>
          </a:bodyPr>
          <a:lstStyle/>
          <a:p>
            <a:pPr algn="ctr"/>
            <a:r>
              <a:rPr lang="en-US" dirty="0"/>
              <a:t>Setting and Data</a:t>
            </a:r>
            <a:r>
              <a:rPr lang="en-US" dirty="0">
                <a:effectLst/>
              </a:rPr>
              <a:t> </a:t>
            </a:r>
            <a:endParaRPr lang="en-US" dirty="0"/>
          </a:p>
        </p:txBody>
      </p:sp>
      <p:pic>
        <p:nvPicPr>
          <p:cNvPr id="6" name="Picture 5">
            <a:extLst>
              <a:ext uri="{FF2B5EF4-FFF2-40B4-BE49-F238E27FC236}">
                <a16:creationId xmlns:a16="http://schemas.microsoft.com/office/drawing/2014/main" id="{71A439BE-ED46-684D-BC2E-24D002158C47}"/>
              </a:ext>
            </a:extLst>
          </p:cNvPr>
          <p:cNvPicPr/>
          <p:nvPr/>
        </p:nvPicPr>
        <p:blipFill>
          <a:blip r:embed="rId2"/>
          <a:stretch>
            <a:fillRect/>
          </a:stretch>
        </p:blipFill>
        <p:spPr>
          <a:xfrm>
            <a:off x="723652" y="1055819"/>
            <a:ext cx="9846476" cy="5688930"/>
          </a:xfrm>
          <a:prstGeom prst="rect">
            <a:avLst/>
          </a:prstGeom>
        </p:spPr>
      </p:pic>
    </p:spTree>
    <p:extLst>
      <p:ext uri="{BB962C8B-B14F-4D97-AF65-F5344CB8AC3E}">
        <p14:creationId xmlns:p14="http://schemas.microsoft.com/office/powerpoint/2010/main" val="2197467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7DAD-6004-2A40-A478-13484B9FF894}"/>
              </a:ext>
            </a:extLst>
          </p:cNvPr>
          <p:cNvSpPr>
            <a:spLocks noGrp="1"/>
          </p:cNvSpPr>
          <p:nvPr>
            <p:ph type="title"/>
          </p:nvPr>
        </p:nvSpPr>
        <p:spPr>
          <a:xfrm>
            <a:off x="838200" y="365126"/>
            <a:ext cx="10515600" cy="759000"/>
          </a:xfrm>
        </p:spPr>
        <p:txBody>
          <a:bodyPr/>
          <a:lstStyle/>
          <a:p>
            <a:pPr algn="ctr"/>
            <a:r>
              <a:rPr lang="en-US" dirty="0"/>
              <a:t>Setting and Data </a:t>
            </a:r>
          </a:p>
        </p:txBody>
      </p:sp>
      <p:pic>
        <p:nvPicPr>
          <p:cNvPr id="4" name="Picture 3">
            <a:extLst>
              <a:ext uri="{FF2B5EF4-FFF2-40B4-BE49-F238E27FC236}">
                <a16:creationId xmlns:a16="http://schemas.microsoft.com/office/drawing/2014/main" id="{486AC1B6-2AC5-D940-9E97-FF3C53973672}"/>
              </a:ext>
            </a:extLst>
          </p:cNvPr>
          <p:cNvPicPr/>
          <p:nvPr/>
        </p:nvPicPr>
        <p:blipFill>
          <a:blip r:embed="rId2"/>
          <a:stretch>
            <a:fillRect/>
          </a:stretch>
        </p:blipFill>
        <p:spPr>
          <a:xfrm>
            <a:off x="838199" y="1375794"/>
            <a:ext cx="9295701" cy="5482206"/>
          </a:xfrm>
          <a:prstGeom prst="rect">
            <a:avLst/>
          </a:prstGeom>
        </p:spPr>
      </p:pic>
    </p:spTree>
    <p:extLst>
      <p:ext uri="{BB962C8B-B14F-4D97-AF65-F5344CB8AC3E}">
        <p14:creationId xmlns:p14="http://schemas.microsoft.com/office/powerpoint/2010/main" val="70525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7DAD-6004-2A40-A478-13484B9FF894}"/>
              </a:ext>
            </a:extLst>
          </p:cNvPr>
          <p:cNvSpPr>
            <a:spLocks noGrp="1"/>
          </p:cNvSpPr>
          <p:nvPr>
            <p:ph type="title"/>
          </p:nvPr>
        </p:nvSpPr>
        <p:spPr>
          <a:xfrm>
            <a:off x="838200" y="365126"/>
            <a:ext cx="10515600" cy="759000"/>
          </a:xfrm>
        </p:spPr>
        <p:txBody>
          <a:bodyPr/>
          <a:lstStyle/>
          <a:p>
            <a:pPr algn="ctr"/>
            <a:r>
              <a:rPr lang="en-US" dirty="0"/>
              <a:t>Setting and Data </a:t>
            </a:r>
          </a:p>
        </p:txBody>
      </p:sp>
      <p:pic>
        <p:nvPicPr>
          <p:cNvPr id="4" name="Picture 3">
            <a:extLst>
              <a:ext uri="{FF2B5EF4-FFF2-40B4-BE49-F238E27FC236}">
                <a16:creationId xmlns:a16="http://schemas.microsoft.com/office/drawing/2014/main" id="{D9501813-FBED-B244-9797-29C6CF28EA36}"/>
              </a:ext>
            </a:extLst>
          </p:cNvPr>
          <p:cNvPicPr>
            <a:picLocks noChangeAspect="1"/>
          </p:cNvPicPr>
          <p:nvPr/>
        </p:nvPicPr>
        <p:blipFill>
          <a:blip r:embed="rId2"/>
          <a:stretch>
            <a:fillRect/>
          </a:stretch>
        </p:blipFill>
        <p:spPr>
          <a:xfrm>
            <a:off x="1693669" y="1027410"/>
            <a:ext cx="9173624" cy="5752950"/>
          </a:xfrm>
          <a:prstGeom prst="rect">
            <a:avLst/>
          </a:prstGeom>
        </p:spPr>
      </p:pic>
    </p:spTree>
    <p:extLst>
      <p:ext uri="{BB962C8B-B14F-4D97-AF65-F5344CB8AC3E}">
        <p14:creationId xmlns:p14="http://schemas.microsoft.com/office/powerpoint/2010/main" val="3421122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2490</Words>
  <Application>Microsoft Macintosh PowerPoint</Application>
  <PresentationFormat>Widescreen</PresentationFormat>
  <Paragraphs>541</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Osaka</vt:lpstr>
      <vt:lpstr>Yu Mincho</vt:lpstr>
      <vt:lpstr>Arial</vt:lpstr>
      <vt:lpstr>Calibri</vt:lpstr>
      <vt:lpstr>Calibri Light</vt:lpstr>
      <vt:lpstr>Cambria Math</vt:lpstr>
      <vt:lpstr>Symbol</vt:lpstr>
      <vt:lpstr>Times New Roman</vt:lpstr>
      <vt:lpstr>Wingdings</vt:lpstr>
      <vt:lpstr>Office Theme</vt:lpstr>
      <vt:lpstr>Product Innovation, Product Diversification, and Firm Growth: Evidence from Japan’s Early Industrialization  Serguey Braguinsky, U. of Maryland Smith School of Business Atsushi Ohyama, Hitotsubashi University Tetsuji Okazaki, U. of Tokyo Chad Syverson, U. of Chicago Booth School of Business </vt:lpstr>
      <vt:lpstr>Firm Growth and Product Line Expansion</vt:lpstr>
      <vt:lpstr>Two Types of Product Line Expansion </vt:lpstr>
      <vt:lpstr>Main Findings</vt:lpstr>
      <vt:lpstr>Setting and Data </vt:lpstr>
      <vt:lpstr>Setting and Data </vt:lpstr>
      <vt:lpstr>Setting and Data </vt:lpstr>
      <vt:lpstr>Setting and Data </vt:lpstr>
      <vt:lpstr>Setting and Data </vt:lpstr>
      <vt:lpstr>Firm Growth and Product Expansion </vt:lpstr>
      <vt:lpstr>Firm Growth and Product Expansion</vt:lpstr>
      <vt:lpstr>Firm Growth and Product Expansion </vt:lpstr>
      <vt:lpstr>Key definitions</vt:lpstr>
      <vt:lpstr>Experiments</vt:lpstr>
      <vt:lpstr>Upgrade Experiments and Product Expansion</vt:lpstr>
      <vt:lpstr>Upgrade Experiments and Product Expansion</vt:lpstr>
      <vt:lpstr>What Drives Experimentation?</vt:lpstr>
      <vt:lpstr>What Drives Experimentation?</vt:lpstr>
      <vt:lpstr>Experimentation and Growth</vt:lpstr>
      <vt:lpstr>Experimentation and Growth</vt:lpstr>
      <vt:lpstr>Mechanisms: Production Flexibility</vt:lpstr>
      <vt:lpstr>Mechanisms: Production Flexibility</vt:lpstr>
      <vt:lpstr>Mechanisms: Demand Appeal</vt:lpstr>
      <vt:lpstr>Mechanisms: Demand Appeal</vt:lpstr>
      <vt:lpstr>Mechanisms: Demand Appeal</vt:lpstr>
      <vt:lpstr>Conclusions and Discussion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Innovation, Product Diversification, and Firm Growth: Evidence from Japan’s Early Industrialization  Serguey Braguinsky, U. of Maryland Smith School of Business Atsushi Ohyama, Hitotsubashi University Tetsuji Okazaki, Tokyo University Chad Syverson, U. of Chicago Booth School of Business </dc:title>
  <dc:creator>Serguey Braguinsky</dc:creator>
  <cp:lastModifiedBy>Microsoft Office User</cp:lastModifiedBy>
  <cp:revision>30</cp:revision>
  <dcterms:created xsi:type="dcterms:W3CDTF">2020-07-10T18:21:02Z</dcterms:created>
  <dcterms:modified xsi:type="dcterms:W3CDTF">2020-07-15T03:27:30Z</dcterms:modified>
</cp:coreProperties>
</file>