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5" r:id="rId2"/>
    <p:sldMasterId id="2147483839" r:id="rId3"/>
    <p:sldMasterId id="2147483902" r:id="rId4"/>
  </p:sldMasterIdLst>
  <p:notesMasterIdLst>
    <p:notesMasterId r:id="rId39"/>
  </p:notesMasterIdLst>
  <p:sldIdLst>
    <p:sldId id="256" r:id="rId5"/>
    <p:sldId id="330" r:id="rId6"/>
    <p:sldId id="342" r:id="rId7"/>
    <p:sldId id="366" r:id="rId8"/>
    <p:sldId id="379" r:id="rId9"/>
    <p:sldId id="365" r:id="rId10"/>
    <p:sldId id="377" r:id="rId11"/>
    <p:sldId id="336" r:id="rId12"/>
    <p:sldId id="371" r:id="rId13"/>
    <p:sldId id="343" r:id="rId14"/>
    <p:sldId id="344" r:id="rId15"/>
    <p:sldId id="373" r:id="rId16"/>
    <p:sldId id="368" r:id="rId17"/>
    <p:sldId id="364" r:id="rId18"/>
    <p:sldId id="372" r:id="rId19"/>
    <p:sldId id="370" r:id="rId20"/>
    <p:sldId id="314" r:id="rId21"/>
    <p:sldId id="281" r:id="rId22"/>
    <p:sldId id="277" r:id="rId23"/>
    <p:sldId id="352" r:id="rId24"/>
    <p:sldId id="361" r:id="rId25"/>
    <p:sldId id="355" r:id="rId26"/>
    <p:sldId id="374" r:id="rId27"/>
    <p:sldId id="358" r:id="rId28"/>
    <p:sldId id="359" r:id="rId29"/>
    <p:sldId id="353" r:id="rId30"/>
    <p:sldId id="362" r:id="rId31"/>
    <p:sldId id="340" r:id="rId32"/>
    <p:sldId id="375" r:id="rId33"/>
    <p:sldId id="270" r:id="rId34"/>
    <p:sldId id="378" r:id="rId35"/>
    <p:sldId id="376" r:id="rId36"/>
    <p:sldId id="293" r:id="rId37"/>
    <p:sldId id="34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Forman" initials="CF" lastIdx="5" clrIdx="0">
    <p:extLst>
      <p:ext uri="{19B8F6BF-5375-455C-9EA6-DF929625EA0E}">
        <p15:presenceInfo xmlns:p15="http://schemas.microsoft.com/office/powerpoint/2012/main" userId="S-1-5-21-1275210071-879983540-725345543-1097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78650" autoAdjust="0"/>
  </p:normalViewPr>
  <p:slideViewPr>
    <p:cSldViewPr>
      <p:cViewPr varScale="1">
        <p:scale>
          <a:sx n="111" d="100"/>
          <a:sy n="111" d="100"/>
        </p:scale>
        <p:origin x="114" y="16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2E976-E8B4-4199-AA77-B2F7EF59F2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93A1B4-99FD-445D-AD68-07907DC6B109}">
      <dgm:prSet/>
      <dgm:spPr/>
      <dgm:t>
        <a:bodyPr/>
        <a:lstStyle/>
        <a:p>
          <a:r>
            <a:rPr lang="en-US"/>
            <a:t>Merriam-Webster Dictionary: The technology involving the development, maintenance, and use of computer systems, software, and networks for the processing and distribution of data.</a:t>
          </a:r>
        </a:p>
      </dgm:t>
    </dgm:pt>
    <dgm:pt modelId="{E3144923-E02C-43D7-A104-68EA20F1489D}" type="parTrans" cxnId="{41CD466C-A0F7-479D-895D-B14D9FA34DAF}">
      <dgm:prSet/>
      <dgm:spPr/>
      <dgm:t>
        <a:bodyPr/>
        <a:lstStyle/>
        <a:p>
          <a:endParaRPr lang="en-US"/>
        </a:p>
      </dgm:t>
    </dgm:pt>
    <dgm:pt modelId="{D8A931B1-56F1-4716-B78C-AFAE607A9843}" type="sibTrans" cxnId="{41CD466C-A0F7-479D-895D-B14D9FA34DAF}">
      <dgm:prSet/>
      <dgm:spPr/>
      <dgm:t>
        <a:bodyPr/>
        <a:lstStyle/>
        <a:p>
          <a:endParaRPr lang="en-US"/>
        </a:p>
      </dgm:t>
    </dgm:pt>
    <dgm:pt modelId="{BD8BE5A8-C747-4E05-B1F5-50D1EC7EA64A}">
      <dgm:prSet/>
      <dgm:spPr/>
      <dgm:t>
        <a:bodyPr/>
        <a:lstStyle/>
        <a:p>
          <a:r>
            <a:rPr lang="en-US"/>
            <a:t>Wikipedia: The use of computers to store, retrieve, transmit, and manipulate data or information.</a:t>
          </a:r>
        </a:p>
      </dgm:t>
    </dgm:pt>
    <dgm:pt modelId="{3ADA1C1A-62DD-4E3B-BD21-EBB438894F70}" type="parTrans" cxnId="{245077F3-D026-443C-8085-72CFD5204CDC}">
      <dgm:prSet/>
      <dgm:spPr/>
      <dgm:t>
        <a:bodyPr/>
        <a:lstStyle/>
        <a:p>
          <a:endParaRPr lang="en-US"/>
        </a:p>
      </dgm:t>
    </dgm:pt>
    <dgm:pt modelId="{F9D2296D-399D-4441-9686-6B224B8A4C2B}" type="sibTrans" cxnId="{245077F3-D026-443C-8085-72CFD5204CDC}">
      <dgm:prSet/>
      <dgm:spPr/>
      <dgm:t>
        <a:bodyPr/>
        <a:lstStyle/>
        <a:p>
          <a:endParaRPr lang="en-US"/>
        </a:p>
      </dgm:t>
    </dgm:pt>
    <dgm:pt modelId="{AEA7EBA0-8CCD-4BA3-BC26-A779B7334F7C}">
      <dgm:prSet/>
      <dgm:spPr/>
      <dgm:t>
        <a:bodyPr/>
        <a:lstStyle/>
        <a:p>
          <a:r>
            <a:rPr lang="en-US"/>
            <a:t>Economics and IS Handbook: the hardware and software used in the processing and communication of information.</a:t>
          </a:r>
        </a:p>
      </dgm:t>
    </dgm:pt>
    <dgm:pt modelId="{07D0E844-A97B-4129-95EC-5B9510A332D0}" type="parTrans" cxnId="{D5DAF52F-B403-4F71-9945-7F8AB8F0C076}">
      <dgm:prSet/>
      <dgm:spPr/>
      <dgm:t>
        <a:bodyPr/>
        <a:lstStyle/>
        <a:p>
          <a:endParaRPr lang="en-US"/>
        </a:p>
      </dgm:t>
    </dgm:pt>
    <dgm:pt modelId="{66B16D74-49B2-4E00-A36B-D4AA0C6B0EAC}" type="sibTrans" cxnId="{D5DAF52F-B403-4F71-9945-7F8AB8F0C076}">
      <dgm:prSet/>
      <dgm:spPr/>
      <dgm:t>
        <a:bodyPr/>
        <a:lstStyle/>
        <a:p>
          <a:endParaRPr lang="en-US"/>
        </a:p>
      </dgm:t>
    </dgm:pt>
    <dgm:pt modelId="{B59B359B-AFB6-43CA-88BE-652A21C92FF5}" type="pres">
      <dgm:prSet presAssocID="{AB72E976-E8B4-4199-AA77-B2F7EF59F20B}" presName="linear" presStyleCnt="0">
        <dgm:presLayoutVars>
          <dgm:animLvl val="lvl"/>
          <dgm:resizeHandles val="exact"/>
        </dgm:presLayoutVars>
      </dgm:prSet>
      <dgm:spPr/>
    </dgm:pt>
    <dgm:pt modelId="{07277383-FAB5-4343-97FD-B14C376BCF42}" type="pres">
      <dgm:prSet presAssocID="{8293A1B4-99FD-445D-AD68-07907DC6B109}" presName="parentText" presStyleLbl="node1" presStyleIdx="0" presStyleCnt="3">
        <dgm:presLayoutVars>
          <dgm:chMax val="0"/>
          <dgm:bulletEnabled val="1"/>
        </dgm:presLayoutVars>
      </dgm:prSet>
      <dgm:spPr/>
    </dgm:pt>
    <dgm:pt modelId="{9294BFC2-3E97-466A-A6EF-10CF1B08C06E}" type="pres">
      <dgm:prSet presAssocID="{D8A931B1-56F1-4716-B78C-AFAE607A9843}" presName="spacer" presStyleCnt="0"/>
      <dgm:spPr/>
    </dgm:pt>
    <dgm:pt modelId="{BDEEC3E2-7A61-40C0-9930-B4055AA8A499}" type="pres">
      <dgm:prSet presAssocID="{BD8BE5A8-C747-4E05-B1F5-50D1EC7EA64A}" presName="parentText" presStyleLbl="node1" presStyleIdx="1" presStyleCnt="3">
        <dgm:presLayoutVars>
          <dgm:chMax val="0"/>
          <dgm:bulletEnabled val="1"/>
        </dgm:presLayoutVars>
      </dgm:prSet>
      <dgm:spPr/>
    </dgm:pt>
    <dgm:pt modelId="{31A01647-A784-4AAC-BB9A-0C31DC2F90D6}" type="pres">
      <dgm:prSet presAssocID="{F9D2296D-399D-4441-9686-6B224B8A4C2B}" presName="spacer" presStyleCnt="0"/>
      <dgm:spPr/>
    </dgm:pt>
    <dgm:pt modelId="{8A5F4E2D-CF81-4AFD-97DC-D5E14277B843}" type="pres">
      <dgm:prSet presAssocID="{AEA7EBA0-8CCD-4BA3-BC26-A779B7334F7C}" presName="parentText" presStyleLbl="node1" presStyleIdx="2" presStyleCnt="3">
        <dgm:presLayoutVars>
          <dgm:chMax val="0"/>
          <dgm:bulletEnabled val="1"/>
        </dgm:presLayoutVars>
      </dgm:prSet>
      <dgm:spPr/>
    </dgm:pt>
  </dgm:ptLst>
  <dgm:cxnLst>
    <dgm:cxn modelId="{D5DAF52F-B403-4F71-9945-7F8AB8F0C076}" srcId="{AB72E976-E8B4-4199-AA77-B2F7EF59F20B}" destId="{AEA7EBA0-8CCD-4BA3-BC26-A779B7334F7C}" srcOrd="2" destOrd="0" parTransId="{07D0E844-A97B-4129-95EC-5B9510A332D0}" sibTransId="{66B16D74-49B2-4E00-A36B-D4AA0C6B0EAC}"/>
    <dgm:cxn modelId="{41CD466C-A0F7-479D-895D-B14D9FA34DAF}" srcId="{AB72E976-E8B4-4199-AA77-B2F7EF59F20B}" destId="{8293A1B4-99FD-445D-AD68-07907DC6B109}" srcOrd="0" destOrd="0" parTransId="{E3144923-E02C-43D7-A104-68EA20F1489D}" sibTransId="{D8A931B1-56F1-4716-B78C-AFAE607A9843}"/>
    <dgm:cxn modelId="{118624BB-0BD2-469D-ADB0-1492E1143F6A}" type="presOf" srcId="{AEA7EBA0-8CCD-4BA3-BC26-A779B7334F7C}" destId="{8A5F4E2D-CF81-4AFD-97DC-D5E14277B843}" srcOrd="0" destOrd="0" presId="urn:microsoft.com/office/officeart/2005/8/layout/vList2"/>
    <dgm:cxn modelId="{632AC6CD-CBBF-4D02-92C3-256BEB93EF6A}" type="presOf" srcId="{BD8BE5A8-C747-4E05-B1F5-50D1EC7EA64A}" destId="{BDEEC3E2-7A61-40C0-9930-B4055AA8A499}" srcOrd="0" destOrd="0" presId="urn:microsoft.com/office/officeart/2005/8/layout/vList2"/>
    <dgm:cxn modelId="{B24180E1-0DB3-4B78-A4A6-2F5432B6E92C}" type="presOf" srcId="{AB72E976-E8B4-4199-AA77-B2F7EF59F20B}" destId="{B59B359B-AFB6-43CA-88BE-652A21C92FF5}" srcOrd="0" destOrd="0" presId="urn:microsoft.com/office/officeart/2005/8/layout/vList2"/>
    <dgm:cxn modelId="{119244EE-B79E-4606-B555-31F97ADF04DE}" type="presOf" srcId="{8293A1B4-99FD-445D-AD68-07907DC6B109}" destId="{07277383-FAB5-4343-97FD-B14C376BCF42}" srcOrd="0" destOrd="0" presId="urn:microsoft.com/office/officeart/2005/8/layout/vList2"/>
    <dgm:cxn modelId="{245077F3-D026-443C-8085-72CFD5204CDC}" srcId="{AB72E976-E8B4-4199-AA77-B2F7EF59F20B}" destId="{BD8BE5A8-C747-4E05-B1F5-50D1EC7EA64A}" srcOrd="1" destOrd="0" parTransId="{3ADA1C1A-62DD-4E3B-BD21-EBB438894F70}" sibTransId="{F9D2296D-399D-4441-9686-6B224B8A4C2B}"/>
    <dgm:cxn modelId="{857CC8C6-58D0-4745-A8FE-D6241BCF89AA}" type="presParOf" srcId="{B59B359B-AFB6-43CA-88BE-652A21C92FF5}" destId="{07277383-FAB5-4343-97FD-B14C376BCF42}" srcOrd="0" destOrd="0" presId="urn:microsoft.com/office/officeart/2005/8/layout/vList2"/>
    <dgm:cxn modelId="{EC163D2F-31CE-454A-A81B-1A01D0BC68D6}" type="presParOf" srcId="{B59B359B-AFB6-43CA-88BE-652A21C92FF5}" destId="{9294BFC2-3E97-466A-A6EF-10CF1B08C06E}" srcOrd="1" destOrd="0" presId="urn:microsoft.com/office/officeart/2005/8/layout/vList2"/>
    <dgm:cxn modelId="{362DB38A-3728-42F4-B51F-7212DFD81DE0}" type="presParOf" srcId="{B59B359B-AFB6-43CA-88BE-652A21C92FF5}" destId="{BDEEC3E2-7A61-40C0-9930-B4055AA8A499}" srcOrd="2" destOrd="0" presId="urn:microsoft.com/office/officeart/2005/8/layout/vList2"/>
    <dgm:cxn modelId="{F2BF937B-8A36-4639-BDC3-8467E1952592}" type="presParOf" srcId="{B59B359B-AFB6-43CA-88BE-652A21C92FF5}" destId="{31A01647-A784-4AAC-BB9A-0C31DC2F90D6}" srcOrd="3" destOrd="0" presId="urn:microsoft.com/office/officeart/2005/8/layout/vList2"/>
    <dgm:cxn modelId="{98EEDA9B-5B6D-4A0D-B13E-F246CF57D82A}" type="presParOf" srcId="{B59B359B-AFB6-43CA-88BE-652A21C92FF5}" destId="{8A5F4E2D-CF81-4AFD-97DC-D5E14277B8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C09DF-8FD8-40C4-AB8F-1F30D1A9297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793A638-27EE-4163-B428-A4FA8F2B7BF1}">
      <dgm:prSet/>
      <dgm:spPr/>
      <dgm:t>
        <a:bodyPr/>
        <a:lstStyle/>
        <a:p>
          <a:r>
            <a:rPr lang="en-US" dirty="0"/>
            <a:t>It is less so today. </a:t>
          </a:r>
        </a:p>
      </dgm:t>
    </dgm:pt>
    <dgm:pt modelId="{3673EDFC-1D87-40A0-8594-3EFDB30D8409}" type="parTrans" cxnId="{F9173161-929C-4146-828E-1AABB8610918}">
      <dgm:prSet/>
      <dgm:spPr/>
      <dgm:t>
        <a:bodyPr/>
        <a:lstStyle/>
        <a:p>
          <a:endParaRPr lang="en-US"/>
        </a:p>
      </dgm:t>
    </dgm:pt>
    <dgm:pt modelId="{9E0C7ED2-25F3-4812-926E-385462CB4D9A}" type="sibTrans" cxnId="{F9173161-929C-4146-828E-1AABB8610918}">
      <dgm:prSet/>
      <dgm:spPr/>
      <dgm:t>
        <a:bodyPr/>
        <a:lstStyle/>
        <a:p>
          <a:endParaRPr lang="en-US"/>
        </a:p>
      </dgm:t>
    </dgm:pt>
    <dgm:pt modelId="{599CC02D-900B-494D-9AEF-905A7D4C711B}">
      <dgm:prSet/>
      <dgm:spPr/>
      <dgm:t>
        <a:bodyPr/>
        <a:lstStyle/>
        <a:p>
          <a:r>
            <a:rPr lang="en-US" dirty="0"/>
            <a:t>(at least as measured by the patent data.)</a:t>
          </a:r>
        </a:p>
      </dgm:t>
    </dgm:pt>
    <dgm:pt modelId="{167CBE89-07D3-4E90-8DA0-7FA651196953}" type="parTrans" cxnId="{172472D4-C3F4-40F7-B451-A192AFAAADE2}">
      <dgm:prSet/>
      <dgm:spPr/>
      <dgm:t>
        <a:bodyPr/>
        <a:lstStyle/>
        <a:p>
          <a:endParaRPr lang="en-US"/>
        </a:p>
      </dgm:t>
    </dgm:pt>
    <dgm:pt modelId="{4928841E-A33E-4D48-A5E8-EC0E99FF2DDE}" type="sibTrans" cxnId="{172472D4-C3F4-40F7-B451-A192AFAAADE2}">
      <dgm:prSet/>
      <dgm:spPr/>
      <dgm:t>
        <a:bodyPr/>
        <a:lstStyle/>
        <a:p>
          <a:endParaRPr lang="en-US"/>
        </a:p>
      </dgm:t>
    </dgm:pt>
    <dgm:pt modelId="{07FD0C00-DAB9-44A0-99B5-0ECEFF69ADAF}" type="pres">
      <dgm:prSet presAssocID="{6FAC09DF-8FD8-40C4-AB8F-1F30D1A92974}" presName="root" presStyleCnt="0">
        <dgm:presLayoutVars>
          <dgm:dir/>
          <dgm:resizeHandles val="exact"/>
        </dgm:presLayoutVars>
      </dgm:prSet>
      <dgm:spPr/>
    </dgm:pt>
    <dgm:pt modelId="{38381ABC-C0A6-4EFE-987C-5959420894DF}" type="pres">
      <dgm:prSet presAssocID="{A793A638-27EE-4163-B428-A4FA8F2B7BF1}" presName="compNode" presStyleCnt="0"/>
      <dgm:spPr/>
    </dgm:pt>
    <dgm:pt modelId="{9DDE8CF1-E38B-458C-BA42-0A6251D5F423}" type="pres">
      <dgm:prSet presAssocID="{A793A638-27EE-4163-B428-A4FA8F2B7BF1}" presName="bgRect" presStyleLbl="bgShp" presStyleIdx="0" presStyleCnt="2"/>
      <dgm:spPr/>
    </dgm:pt>
    <dgm:pt modelId="{2CB72E32-94AC-40F5-8C0D-D9D0D63BA146}" type="pres">
      <dgm:prSet presAssocID="{A793A638-27EE-4163-B428-A4FA8F2B7B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6CE7BBBB-91B9-4D84-B3D6-813845A2CE46}" type="pres">
      <dgm:prSet presAssocID="{A793A638-27EE-4163-B428-A4FA8F2B7BF1}" presName="spaceRect" presStyleCnt="0"/>
      <dgm:spPr/>
    </dgm:pt>
    <dgm:pt modelId="{51DF9BF3-22BA-4243-ABEA-D508C6D623C2}" type="pres">
      <dgm:prSet presAssocID="{A793A638-27EE-4163-B428-A4FA8F2B7BF1}" presName="parTx" presStyleLbl="revTx" presStyleIdx="0" presStyleCnt="2">
        <dgm:presLayoutVars>
          <dgm:chMax val="0"/>
          <dgm:chPref val="0"/>
        </dgm:presLayoutVars>
      </dgm:prSet>
      <dgm:spPr/>
    </dgm:pt>
    <dgm:pt modelId="{858E1B96-7035-413C-9819-43A17988B0FC}" type="pres">
      <dgm:prSet presAssocID="{9E0C7ED2-25F3-4812-926E-385462CB4D9A}" presName="sibTrans" presStyleCnt="0"/>
      <dgm:spPr/>
    </dgm:pt>
    <dgm:pt modelId="{29D4D396-0325-4118-A65A-B33DB5C1B7E7}" type="pres">
      <dgm:prSet presAssocID="{599CC02D-900B-494D-9AEF-905A7D4C711B}" presName="compNode" presStyleCnt="0"/>
      <dgm:spPr/>
    </dgm:pt>
    <dgm:pt modelId="{8E64A096-4899-4A31-8004-5E0C78A4DF17}" type="pres">
      <dgm:prSet presAssocID="{599CC02D-900B-494D-9AEF-905A7D4C711B}" presName="bgRect" presStyleLbl="bgShp" presStyleIdx="1" presStyleCnt="2"/>
      <dgm:spPr/>
    </dgm:pt>
    <dgm:pt modelId="{19443D7A-C5E0-438E-91B0-6E3B48188D98}" type="pres">
      <dgm:prSet presAssocID="{599CC02D-900B-494D-9AEF-905A7D4C71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1F586262-6FB3-42CE-A4DC-FEBA30537D52}" type="pres">
      <dgm:prSet presAssocID="{599CC02D-900B-494D-9AEF-905A7D4C711B}" presName="spaceRect" presStyleCnt="0"/>
      <dgm:spPr/>
    </dgm:pt>
    <dgm:pt modelId="{0E44682E-7490-4B9F-914C-B85BD2F76848}" type="pres">
      <dgm:prSet presAssocID="{599CC02D-900B-494D-9AEF-905A7D4C711B}" presName="parTx" presStyleLbl="revTx" presStyleIdx="1" presStyleCnt="2">
        <dgm:presLayoutVars>
          <dgm:chMax val="0"/>
          <dgm:chPref val="0"/>
        </dgm:presLayoutVars>
      </dgm:prSet>
      <dgm:spPr/>
    </dgm:pt>
  </dgm:ptLst>
  <dgm:cxnLst>
    <dgm:cxn modelId="{9E5CF130-B8ED-4E1F-BCD4-CDC835AC364C}" type="presOf" srcId="{599CC02D-900B-494D-9AEF-905A7D4C711B}" destId="{0E44682E-7490-4B9F-914C-B85BD2F76848}" srcOrd="0" destOrd="0" presId="urn:microsoft.com/office/officeart/2018/2/layout/IconVerticalSolidList"/>
    <dgm:cxn modelId="{F9173161-929C-4146-828E-1AABB8610918}" srcId="{6FAC09DF-8FD8-40C4-AB8F-1F30D1A92974}" destId="{A793A638-27EE-4163-B428-A4FA8F2B7BF1}" srcOrd="0" destOrd="0" parTransId="{3673EDFC-1D87-40A0-8594-3EFDB30D8409}" sibTransId="{9E0C7ED2-25F3-4812-926E-385462CB4D9A}"/>
    <dgm:cxn modelId="{172472D4-C3F4-40F7-B451-A192AFAAADE2}" srcId="{6FAC09DF-8FD8-40C4-AB8F-1F30D1A92974}" destId="{599CC02D-900B-494D-9AEF-905A7D4C711B}" srcOrd="1" destOrd="0" parTransId="{167CBE89-07D3-4E90-8DA0-7FA651196953}" sibTransId="{4928841E-A33E-4D48-A5E8-EC0E99FF2DDE}"/>
    <dgm:cxn modelId="{F4EAF1DF-6B48-444E-8021-E2174F2544B4}" type="presOf" srcId="{A793A638-27EE-4163-B428-A4FA8F2B7BF1}" destId="{51DF9BF3-22BA-4243-ABEA-D508C6D623C2}" srcOrd="0" destOrd="0" presId="urn:microsoft.com/office/officeart/2018/2/layout/IconVerticalSolidList"/>
    <dgm:cxn modelId="{09758CF2-9CB9-4218-A8F4-F4F27D5E5EC0}" type="presOf" srcId="{6FAC09DF-8FD8-40C4-AB8F-1F30D1A92974}" destId="{07FD0C00-DAB9-44A0-99B5-0ECEFF69ADAF}" srcOrd="0" destOrd="0" presId="urn:microsoft.com/office/officeart/2018/2/layout/IconVerticalSolidList"/>
    <dgm:cxn modelId="{8AC43C79-9095-4893-BE74-300576CCAC39}" type="presParOf" srcId="{07FD0C00-DAB9-44A0-99B5-0ECEFF69ADAF}" destId="{38381ABC-C0A6-4EFE-987C-5959420894DF}" srcOrd="0" destOrd="0" presId="urn:microsoft.com/office/officeart/2018/2/layout/IconVerticalSolidList"/>
    <dgm:cxn modelId="{7E557111-B780-414A-9177-69DED218F19D}" type="presParOf" srcId="{38381ABC-C0A6-4EFE-987C-5959420894DF}" destId="{9DDE8CF1-E38B-458C-BA42-0A6251D5F423}" srcOrd="0" destOrd="0" presId="urn:microsoft.com/office/officeart/2018/2/layout/IconVerticalSolidList"/>
    <dgm:cxn modelId="{0D9C3220-2FCC-4BC3-9307-E0EFB08DC9F2}" type="presParOf" srcId="{38381ABC-C0A6-4EFE-987C-5959420894DF}" destId="{2CB72E32-94AC-40F5-8C0D-D9D0D63BA146}" srcOrd="1" destOrd="0" presId="urn:microsoft.com/office/officeart/2018/2/layout/IconVerticalSolidList"/>
    <dgm:cxn modelId="{B45AFC1C-B510-4340-9C45-283137FAE9DF}" type="presParOf" srcId="{38381ABC-C0A6-4EFE-987C-5959420894DF}" destId="{6CE7BBBB-91B9-4D84-B3D6-813845A2CE46}" srcOrd="2" destOrd="0" presId="urn:microsoft.com/office/officeart/2018/2/layout/IconVerticalSolidList"/>
    <dgm:cxn modelId="{056AA1E1-3FF6-4AC0-8F07-A7BBFE78B4A8}" type="presParOf" srcId="{38381ABC-C0A6-4EFE-987C-5959420894DF}" destId="{51DF9BF3-22BA-4243-ABEA-D508C6D623C2}" srcOrd="3" destOrd="0" presId="urn:microsoft.com/office/officeart/2018/2/layout/IconVerticalSolidList"/>
    <dgm:cxn modelId="{2E78DDE4-3D1C-4731-AF02-81FA5A755D8E}" type="presParOf" srcId="{07FD0C00-DAB9-44A0-99B5-0ECEFF69ADAF}" destId="{858E1B96-7035-413C-9819-43A17988B0FC}" srcOrd="1" destOrd="0" presId="urn:microsoft.com/office/officeart/2018/2/layout/IconVerticalSolidList"/>
    <dgm:cxn modelId="{5DD030EE-D5B5-4E81-AF01-8F81AD9EE57E}" type="presParOf" srcId="{07FD0C00-DAB9-44A0-99B5-0ECEFF69ADAF}" destId="{29D4D396-0325-4118-A65A-B33DB5C1B7E7}" srcOrd="2" destOrd="0" presId="urn:microsoft.com/office/officeart/2018/2/layout/IconVerticalSolidList"/>
    <dgm:cxn modelId="{A31092E1-3DCF-4D27-B977-A5ACC3F7C56E}" type="presParOf" srcId="{29D4D396-0325-4118-A65A-B33DB5C1B7E7}" destId="{8E64A096-4899-4A31-8004-5E0C78A4DF17}" srcOrd="0" destOrd="0" presId="urn:microsoft.com/office/officeart/2018/2/layout/IconVerticalSolidList"/>
    <dgm:cxn modelId="{49E5F868-25DA-4067-8BB4-9701D3EF6529}" type="presParOf" srcId="{29D4D396-0325-4118-A65A-B33DB5C1B7E7}" destId="{19443D7A-C5E0-438E-91B0-6E3B48188D98}" srcOrd="1" destOrd="0" presId="urn:microsoft.com/office/officeart/2018/2/layout/IconVerticalSolidList"/>
    <dgm:cxn modelId="{C0AE5389-C716-4FF8-B820-F5621F8A5D46}" type="presParOf" srcId="{29D4D396-0325-4118-A65A-B33DB5C1B7E7}" destId="{1F586262-6FB3-42CE-A4DC-FEBA30537D52}" srcOrd="2" destOrd="0" presId="urn:microsoft.com/office/officeart/2018/2/layout/IconVerticalSolidList"/>
    <dgm:cxn modelId="{33EE685D-83B1-4055-97CD-275BD017294E}" type="presParOf" srcId="{29D4D396-0325-4118-A65A-B33DB5C1B7E7}" destId="{0E44682E-7490-4B9F-914C-B85BD2F768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77383-FAB5-4343-97FD-B14C376BCF42}">
      <dsp:nvSpPr>
        <dsp:cNvPr id="0" name=""/>
        <dsp:cNvSpPr/>
      </dsp:nvSpPr>
      <dsp:spPr>
        <a:xfrm>
          <a:off x="0" y="22212"/>
          <a:ext cx="4885203" cy="1904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Merriam-Webster Dictionary: The technology involving the development, maintenance, and use of computer systems, software, and networks for the processing and distribution of data.</a:t>
          </a:r>
        </a:p>
      </dsp:txBody>
      <dsp:txXfrm>
        <a:off x="92983" y="115195"/>
        <a:ext cx="4699237" cy="1718794"/>
      </dsp:txXfrm>
    </dsp:sp>
    <dsp:sp modelId="{BDEEC3E2-7A61-40C0-9930-B4055AA8A499}">
      <dsp:nvSpPr>
        <dsp:cNvPr id="0" name=""/>
        <dsp:cNvSpPr/>
      </dsp:nvSpPr>
      <dsp:spPr>
        <a:xfrm>
          <a:off x="0" y="1990332"/>
          <a:ext cx="4885203" cy="19047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Wikipedia: The use of computers to store, retrieve, transmit, and manipulate data or information.</a:t>
          </a:r>
        </a:p>
      </dsp:txBody>
      <dsp:txXfrm>
        <a:off x="92983" y="2083315"/>
        <a:ext cx="4699237" cy="1718794"/>
      </dsp:txXfrm>
    </dsp:sp>
    <dsp:sp modelId="{8A5F4E2D-CF81-4AFD-97DC-D5E14277B843}">
      <dsp:nvSpPr>
        <dsp:cNvPr id="0" name=""/>
        <dsp:cNvSpPr/>
      </dsp:nvSpPr>
      <dsp:spPr>
        <a:xfrm>
          <a:off x="0" y="3958453"/>
          <a:ext cx="4885203" cy="1904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Economics and IS Handbook: the hardware and software used in the processing and communication of information.</a:t>
          </a:r>
        </a:p>
      </dsp:txBody>
      <dsp:txXfrm>
        <a:off x="92983" y="4051436"/>
        <a:ext cx="4699237" cy="171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8CF1-E38B-458C-BA42-0A6251D5F423}">
      <dsp:nvSpPr>
        <dsp:cNvPr id="0" name=""/>
        <dsp:cNvSpPr/>
      </dsp:nvSpPr>
      <dsp:spPr>
        <a:xfrm>
          <a:off x="0" y="956381"/>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72E32-94AC-40F5-8C0D-D9D0D63BA146}">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DF9BF3-22BA-4243-ABEA-D508C6D623C2}">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It is less so today. </a:t>
          </a:r>
        </a:p>
      </dsp:txBody>
      <dsp:txXfrm>
        <a:off x="2039300" y="956381"/>
        <a:ext cx="2845902" cy="1765627"/>
      </dsp:txXfrm>
    </dsp:sp>
    <dsp:sp modelId="{8E64A096-4899-4A31-8004-5E0C78A4DF17}">
      <dsp:nvSpPr>
        <dsp:cNvPr id="0" name=""/>
        <dsp:cNvSpPr/>
      </dsp:nvSpPr>
      <dsp:spPr>
        <a:xfrm>
          <a:off x="0" y="3163416"/>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43D7A-C5E0-438E-91B0-6E3B48188D98}">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44682E-7490-4B9F-914C-B85BD2F76848}">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(at least as measured by the patent data.)</a:t>
          </a:r>
        </a:p>
      </dsp:txBody>
      <dsp:txXfrm>
        <a:off x="2039300" y="3163416"/>
        <a:ext cx="2845902"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8C607-97C7-402C-A0B4-AE9459654EB2}" type="datetimeFigureOut">
              <a:rPr lang="en-CA" smtClean="0"/>
              <a:t>2019-12-17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6B9A7-1A1A-4D15-80D6-B4517A02C67C}" type="slidenum">
              <a:rPr lang="en-CA" smtClean="0"/>
              <a:t>‹#›</a:t>
            </a:fld>
            <a:endParaRPr lang="en-CA"/>
          </a:p>
        </p:txBody>
      </p:sp>
    </p:spTree>
    <p:extLst>
      <p:ext uri="{BB962C8B-B14F-4D97-AF65-F5344CB8AC3E}">
        <p14:creationId xmlns:p14="http://schemas.microsoft.com/office/powerpoint/2010/main" val="427051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cd-ilibrary.org/docserver/f184732a-en.pdf?expires=1576524705&amp;id=id&amp;accname=guest&amp;checksum=D96ECEAFABC92F7E8AE5F873E5DB202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hbs.edu/faculty/Publication%20Files/19-120_a1d7a285-f669-462f-a7bd-6643b73b1a7b.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93/qje/qjw0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conference is motivated by this quote from Peter Thiel. Both inventions are IT. And Thiel himself made his fortune from IT.  In some sense, the motivation for this entire conference is about IT. </a:t>
            </a:r>
          </a:p>
        </p:txBody>
      </p:sp>
      <p:sp>
        <p:nvSpPr>
          <p:cNvPr id="4" name="Slide Number Placeholder 3"/>
          <p:cNvSpPr>
            <a:spLocks noGrp="1"/>
          </p:cNvSpPr>
          <p:nvPr>
            <p:ph type="sldNum" sz="quarter" idx="5"/>
          </p:nvPr>
        </p:nvSpPr>
        <p:spPr/>
        <p:txBody>
          <a:bodyPr/>
          <a:lstStyle/>
          <a:p>
            <a:fld id="{5476B9A7-1A1A-4D15-80D6-B4517A02C67C}" type="slidenum">
              <a:rPr lang="en-CA" smtClean="0"/>
              <a:t>2</a:t>
            </a:fld>
            <a:endParaRPr lang="en-CA"/>
          </a:p>
        </p:txBody>
      </p:sp>
    </p:spTree>
    <p:extLst>
      <p:ext uri="{BB962C8B-B14F-4D97-AF65-F5344CB8AC3E}">
        <p14:creationId xmlns:p14="http://schemas.microsoft.com/office/powerpoint/2010/main" val="157816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six categories plus total. Highlight IT “Computers and communications” in thicker line. Note that there is some IT in other categories (e.g. semiconductor manufacturing in electrical and electronic).</a:t>
            </a:r>
          </a:p>
          <a:p>
            <a:r>
              <a:rPr lang="en-US" dirty="0"/>
              <a:t>IT patenting is much more concentrated now than it was.</a:t>
            </a:r>
          </a:p>
          <a:p>
            <a:endParaRPr lang="en-US" dirty="0"/>
          </a:p>
          <a:p>
            <a:r>
              <a:rPr lang="en-US" dirty="0"/>
              <a:t>Total </a:t>
            </a:r>
            <a:r>
              <a:rPr lang="en-US" dirty="0" err="1"/>
              <a:t>gini</a:t>
            </a:r>
            <a:r>
              <a:rPr lang="en-US" dirty="0"/>
              <a:t> is relatively high—probably because of a large number of firms with just one patent. Note that the </a:t>
            </a:r>
            <a:r>
              <a:rPr lang="en-US" dirty="0" err="1"/>
              <a:t>gini</a:t>
            </a:r>
            <a:r>
              <a:rPr lang="en-US" dirty="0"/>
              <a:t> calculation will not take firms with zero patents into account. It conditions on </a:t>
            </a:r>
            <a:r>
              <a:rPr lang="en-US" dirty="0" err="1"/>
              <a:t>patenters</a:t>
            </a:r>
            <a:r>
              <a:rPr lang="en-US" dirty="0"/>
              <a:t>.</a:t>
            </a:r>
          </a:p>
        </p:txBody>
      </p:sp>
      <p:sp>
        <p:nvSpPr>
          <p:cNvPr id="4" name="Slide Number Placeholder 3"/>
          <p:cNvSpPr>
            <a:spLocks noGrp="1"/>
          </p:cNvSpPr>
          <p:nvPr>
            <p:ph type="sldNum" sz="quarter" idx="5"/>
          </p:nvPr>
        </p:nvSpPr>
        <p:spPr/>
        <p:txBody>
          <a:bodyPr/>
          <a:lstStyle/>
          <a:p>
            <a:fld id="{5476B9A7-1A1A-4D15-80D6-B4517A02C67C}" type="slidenum">
              <a:rPr lang="en-CA" smtClean="0"/>
              <a:t>20</a:t>
            </a:fld>
            <a:endParaRPr lang="en-CA"/>
          </a:p>
        </p:txBody>
      </p:sp>
    </p:spTree>
    <p:extLst>
      <p:ext uri="{BB962C8B-B14F-4D97-AF65-F5344CB8AC3E}">
        <p14:creationId xmlns:p14="http://schemas.microsoft.com/office/powerpoint/2010/main" val="141293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number of </a:t>
            </a:r>
            <a:r>
              <a:rPr lang="en-US" dirty="0" err="1"/>
              <a:t>patenters</a:t>
            </a:r>
            <a:r>
              <a:rPr lang="en-US" dirty="0"/>
              <a:t> and patents generally rising. In IT, especially until about 2000. </a:t>
            </a:r>
          </a:p>
          <a:p>
            <a:r>
              <a:rPr lang="en-US" dirty="0"/>
              <a:t>Note that IT is now by far the largest patent category.</a:t>
            </a:r>
          </a:p>
        </p:txBody>
      </p:sp>
      <p:sp>
        <p:nvSpPr>
          <p:cNvPr id="4" name="Slide Number Placeholder 3"/>
          <p:cNvSpPr>
            <a:spLocks noGrp="1"/>
          </p:cNvSpPr>
          <p:nvPr>
            <p:ph type="sldNum" sz="quarter" idx="5"/>
          </p:nvPr>
        </p:nvSpPr>
        <p:spPr/>
        <p:txBody>
          <a:bodyPr/>
          <a:lstStyle/>
          <a:p>
            <a:fld id="{5476B9A7-1A1A-4D15-80D6-B4517A02C67C}" type="slidenum">
              <a:rPr lang="en-CA" smtClean="0"/>
              <a:t>21</a:t>
            </a:fld>
            <a:endParaRPr lang="en-CA"/>
          </a:p>
        </p:txBody>
      </p:sp>
    </p:spTree>
    <p:extLst>
      <p:ext uri="{BB962C8B-B14F-4D97-AF65-F5344CB8AC3E}">
        <p14:creationId xmlns:p14="http://schemas.microsoft.com/office/powerpoint/2010/main" val="369623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defined by county. So massive increase in concentration in a small number of counties since 1985.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a:t>
            </a:r>
            <a:r>
              <a:rPr lang="en-US" dirty="0" err="1"/>
              <a:t>gini</a:t>
            </a:r>
            <a:r>
              <a:rPr lang="en-US" dirty="0"/>
              <a:t> is relatively high—probably because of a large number of locations with few patents. Note that the </a:t>
            </a:r>
            <a:r>
              <a:rPr lang="en-US" dirty="0" err="1"/>
              <a:t>gini</a:t>
            </a:r>
            <a:r>
              <a:rPr lang="en-US" dirty="0"/>
              <a:t> calculation will not take locations with zero patents into account. It conditions on at least one patent.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similar to the result in </a:t>
            </a:r>
            <a:r>
              <a:rPr lang="en-US" sz="1200" b="0" i="0" kern="1200" dirty="0">
                <a:solidFill>
                  <a:schemeClr val="tx1"/>
                </a:solidFill>
                <a:effectLst/>
                <a:latin typeface="+mn-lt"/>
                <a:ea typeface="+mn-ea"/>
                <a:cs typeface="+mn-cs"/>
              </a:rPr>
              <a:t>Forman, Chris, Avi Goldfarb, and Shane Greenstein. 2016. "Agglomeration of Invention in the Bay Area: Not Just ICT." </a:t>
            </a:r>
            <a:r>
              <a:rPr lang="en-US" sz="1200" b="0" i="1" kern="1200" dirty="0">
                <a:solidFill>
                  <a:schemeClr val="tx1"/>
                </a:solidFill>
                <a:effectLst/>
                <a:latin typeface="+mn-lt"/>
                <a:ea typeface="+mn-ea"/>
                <a:cs typeface="+mn-cs"/>
              </a:rPr>
              <a:t>American Economic Review</a:t>
            </a:r>
            <a:r>
              <a:rPr lang="en-US" sz="1200" b="0" i="0" kern="1200" dirty="0">
                <a:solidFill>
                  <a:schemeClr val="tx1"/>
                </a:solidFill>
                <a:effectLst/>
                <a:latin typeface="+mn-lt"/>
                <a:ea typeface="+mn-ea"/>
                <a:cs typeface="+mn-cs"/>
              </a:rPr>
              <a:t>, 106 (5): 146-51.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22</a:t>
            </a:fld>
            <a:endParaRPr lang="en-CA"/>
          </a:p>
        </p:txBody>
      </p:sp>
    </p:spTree>
    <p:extLst>
      <p:ext uri="{BB962C8B-B14F-4D97-AF65-F5344CB8AC3E}">
        <p14:creationId xmlns:p14="http://schemas.microsoft.com/office/powerpoint/2010/main" val="65523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focus on this conference is entrepreneurship. We don’t measure entrepreneurship directly, but we do measure firms that appear in the patent database for the first time. We use this to measure dynamism of invention by patent category.</a:t>
            </a:r>
          </a:p>
        </p:txBody>
      </p:sp>
      <p:sp>
        <p:nvSpPr>
          <p:cNvPr id="4" name="Slide Number Placeholder 3"/>
          <p:cNvSpPr>
            <a:spLocks noGrp="1"/>
          </p:cNvSpPr>
          <p:nvPr>
            <p:ph type="sldNum" sz="quarter" idx="5"/>
          </p:nvPr>
        </p:nvSpPr>
        <p:spPr/>
        <p:txBody>
          <a:bodyPr/>
          <a:lstStyle/>
          <a:p>
            <a:fld id="{5476B9A7-1A1A-4D15-80D6-B4517A02C67C}" type="slidenum">
              <a:rPr lang="en-CA" smtClean="0"/>
              <a:t>23</a:t>
            </a:fld>
            <a:endParaRPr lang="en-CA"/>
          </a:p>
        </p:txBody>
      </p:sp>
    </p:spTree>
    <p:extLst>
      <p:ext uri="{BB962C8B-B14F-4D97-AF65-F5344CB8AC3E}">
        <p14:creationId xmlns:p14="http://schemas.microsoft.com/office/powerpoint/2010/main" val="199780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decrease over time as the sample starts in 1976—so all are new </a:t>
            </a:r>
            <a:r>
              <a:rPr lang="en-US" dirty="0" err="1"/>
              <a:t>patenters</a:t>
            </a:r>
            <a:r>
              <a:rPr lang="en-US" dirty="0"/>
              <a:t>. Then mechanically more </a:t>
            </a:r>
            <a:r>
              <a:rPr lang="en-US" dirty="0" err="1"/>
              <a:t>patenters</a:t>
            </a:r>
            <a:r>
              <a:rPr lang="en-US" dirty="0"/>
              <a:t> accumulate. So the interesting result is the differences across categories. Note that IT was flat despite mechanical decrease from 1980 to 2000. Then it fell sharply.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were several court cases in the late 90s that increased the patentability of software. Post our period, the big cases are </a:t>
            </a:r>
            <a:r>
              <a:rPr lang="en-US" sz="1200" kern="1200" dirty="0" err="1">
                <a:solidFill>
                  <a:schemeClr val="tx1"/>
                </a:solidFill>
                <a:effectLst/>
                <a:latin typeface="+mn-lt"/>
                <a:ea typeface="+mn-ea"/>
                <a:cs typeface="+mn-cs"/>
              </a:rPr>
              <a:t>Bilski</a:t>
            </a:r>
            <a:r>
              <a:rPr lang="en-US" sz="1200" kern="1200" dirty="0">
                <a:solidFill>
                  <a:schemeClr val="tx1"/>
                </a:solidFill>
                <a:effectLst/>
                <a:latin typeface="+mn-lt"/>
                <a:ea typeface="+mn-ea"/>
                <a:cs typeface="+mn-cs"/>
              </a:rPr>
              <a:t> (2010) and Alice (2014). The 2000-4 catch up is likely due to the rise of software patents. The reversal of trend so that it continues to decline after 2004 is more likely the speculated change in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Put differently, the surprise here is that IT didn’t fall 1980-2000, rather than that IT did fall after. </a:t>
            </a:r>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24</a:t>
            </a:fld>
            <a:endParaRPr lang="en-CA"/>
          </a:p>
        </p:txBody>
      </p:sp>
    </p:spTree>
    <p:extLst>
      <p:ext uri="{BB962C8B-B14F-4D97-AF65-F5344CB8AC3E}">
        <p14:creationId xmlns:p14="http://schemas.microsoft.com/office/powerpoint/2010/main" val="320347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on new </a:t>
            </a:r>
            <a:r>
              <a:rPr lang="en-US" dirty="0" err="1"/>
              <a:t>patenters</a:t>
            </a:r>
            <a:r>
              <a:rPr lang="en-US" dirty="0"/>
              <a:t> also true in terms of individual </a:t>
            </a:r>
            <a:r>
              <a:rPr lang="en-US" dirty="0" err="1"/>
              <a:t>patenters</a:t>
            </a:r>
            <a:r>
              <a:rPr lang="en-US" dirty="0"/>
              <a:t>. Used to be much more common than it is today, across the board (though always relatively rare in IT).</a:t>
            </a:r>
          </a:p>
        </p:txBody>
      </p:sp>
      <p:sp>
        <p:nvSpPr>
          <p:cNvPr id="4" name="Slide Number Placeholder 3"/>
          <p:cNvSpPr>
            <a:spLocks noGrp="1"/>
          </p:cNvSpPr>
          <p:nvPr>
            <p:ph type="sldNum" sz="quarter" idx="5"/>
          </p:nvPr>
        </p:nvSpPr>
        <p:spPr/>
        <p:txBody>
          <a:bodyPr/>
          <a:lstStyle/>
          <a:p>
            <a:fld id="{5476B9A7-1A1A-4D15-80D6-B4517A02C67C}" type="slidenum">
              <a:rPr lang="en-CA" smtClean="0"/>
              <a:t>25</a:t>
            </a:fld>
            <a:endParaRPr lang="en-CA"/>
          </a:p>
        </p:txBody>
      </p:sp>
    </p:spTree>
    <p:extLst>
      <p:ext uri="{BB962C8B-B14F-4D97-AF65-F5344CB8AC3E}">
        <p14:creationId xmlns:p14="http://schemas.microsoft.com/office/powerpoint/2010/main" val="160123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level. First time companies are increasingly in the Bay Area.</a:t>
            </a:r>
          </a:p>
        </p:txBody>
      </p:sp>
      <p:sp>
        <p:nvSpPr>
          <p:cNvPr id="4" name="Slide Number Placeholder 3"/>
          <p:cNvSpPr>
            <a:spLocks noGrp="1"/>
          </p:cNvSpPr>
          <p:nvPr>
            <p:ph type="sldNum" sz="quarter" idx="5"/>
          </p:nvPr>
        </p:nvSpPr>
        <p:spPr/>
        <p:txBody>
          <a:bodyPr/>
          <a:lstStyle/>
          <a:p>
            <a:fld id="{5476B9A7-1A1A-4D15-80D6-B4517A02C67C}" type="slidenum">
              <a:rPr lang="en-CA" smtClean="0"/>
              <a:t>26</a:t>
            </a:fld>
            <a:endParaRPr lang="en-CA"/>
          </a:p>
        </p:txBody>
      </p:sp>
    </p:spTree>
    <p:extLst>
      <p:ext uri="{BB962C8B-B14F-4D97-AF65-F5344CB8AC3E}">
        <p14:creationId xmlns:p14="http://schemas.microsoft.com/office/powerpoint/2010/main" val="165657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true in semiconductor devices which are in category 4. </a:t>
            </a:r>
          </a:p>
          <a:p>
            <a:r>
              <a:rPr lang="en-US" dirty="0"/>
              <a:t>Strongest effects are in business methods in software, which relates to ability to protect patents in that areas. </a:t>
            </a:r>
          </a:p>
          <a:p>
            <a:r>
              <a:rPr lang="en-US" dirty="0"/>
              <a:t>Middle graph suggests business methods &amp; software grow from effectively zero in mid 1990s to about 14% of total IT patents by 2007-2010 (not including semiconductors). </a:t>
            </a:r>
          </a:p>
        </p:txBody>
      </p:sp>
      <p:sp>
        <p:nvSpPr>
          <p:cNvPr id="4" name="Slide Number Placeholder 3"/>
          <p:cNvSpPr>
            <a:spLocks noGrp="1"/>
          </p:cNvSpPr>
          <p:nvPr>
            <p:ph type="sldNum" sz="quarter" idx="5"/>
          </p:nvPr>
        </p:nvSpPr>
        <p:spPr/>
        <p:txBody>
          <a:bodyPr/>
          <a:lstStyle/>
          <a:p>
            <a:fld id="{5476B9A7-1A1A-4D15-80D6-B4517A02C67C}" type="slidenum">
              <a:rPr lang="en-CA" smtClean="0"/>
              <a:t>27</a:t>
            </a:fld>
            <a:endParaRPr lang="en-CA"/>
          </a:p>
        </p:txBody>
      </p:sp>
    </p:spTree>
    <p:extLst>
      <p:ext uri="{BB962C8B-B14F-4D97-AF65-F5344CB8AC3E}">
        <p14:creationId xmlns:p14="http://schemas.microsoft.com/office/powerpoint/2010/main" val="425719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Concentration of IT innovation in a few firms and a few cities might lead to incremental innovation and innovation that is not widely shared.</a:t>
            </a:r>
          </a:p>
          <a:p>
            <a:r>
              <a:rPr lang="en-US" dirty="0"/>
              <a:t>Slide design brought to you by Microsoft’s Design Ideas AI!</a:t>
            </a:r>
          </a:p>
        </p:txBody>
      </p:sp>
      <p:sp>
        <p:nvSpPr>
          <p:cNvPr id="4" name="Slide Number Placeholder 3"/>
          <p:cNvSpPr>
            <a:spLocks noGrp="1"/>
          </p:cNvSpPr>
          <p:nvPr>
            <p:ph type="sldNum" sz="quarter" idx="5"/>
          </p:nvPr>
        </p:nvSpPr>
        <p:spPr/>
        <p:txBody>
          <a:bodyPr/>
          <a:lstStyle/>
          <a:p>
            <a:fld id="{5476B9A7-1A1A-4D15-80D6-B4517A02C67C}" type="slidenum">
              <a:rPr lang="en-CA" smtClean="0"/>
              <a:t>32</a:t>
            </a:fld>
            <a:endParaRPr lang="en-CA"/>
          </a:p>
        </p:txBody>
      </p:sp>
    </p:spTree>
    <p:extLst>
      <p:ext uri="{BB962C8B-B14F-4D97-AF65-F5344CB8AC3E}">
        <p14:creationId xmlns:p14="http://schemas.microsoft.com/office/powerpoint/2010/main" val="413512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Jorgenson/</a:t>
            </a:r>
            <a:r>
              <a:rPr lang="en-US" dirty="0" err="1"/>
              <a:t>Stiroh</a:t>
            </a:r>
            <a:r>
              <a:rPr lang="en-US" dirty="0"/>
              <a:t>: IT using and IT producing</a:t>
            </a:r>
          </a:p>
          <a:p>
            <a:r>
              <a:rPr lang="en-US" dirty="0"/>
              <a:t>Bresnahan-Greenstein: </a:t>
            </a:r>
            <a:r>
              <a:rPr lang="en-US" dirty="0" err="1"/>
              <a:t>Coinvention</a:t>
            </a:r>
            <a:r>
              <a:rPr lang="en-US" dirty="0"/>
              <a:t> and computer usage</a:t>
            </a:r>
          </a:p>
          <a:p>
            <a:r>
              <a:rPr lang="en-US" dirty="0"/>
              <a:t>Cockburn Henderson Stern: Invention of method of invention </a:t>
            </a:r>
          </a:p>
          <a:p>
            <a:r>
              <a:rPr lang="en-US" dirty="0"/>
              <a:t>Bresnahan-Yin: ICT adoption and </a:t>
            </a:r>
            <a:r>
              <a:rPr lang="en-US" dirty="0" err="1"/>
              <a:t>coinvention</a:t>
            </a:r>
            <a:endParaRPr lang="en-US" dirty="0"/>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6</a:t>
            </a:fld>
            <a:endParaRPr lang="en-CA"/>
          </a:p>
        </p:txBody>
      </p:sp>
    </p:spTree>
    <p:extLst>
      <p:ext uri="{BB962C8B-B14F-4D97-AF65-F5344CB8AC3E}">
        <p14:creationId xmlns:p14="http://schemas.microsoft.com/office/powerpoint/2010/main" val="64104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motivating quote was from William Gibson. On the innovation side, we are now less well-distributed. In terms of location and in terms of firms. The future is here in SF but not really elsewhere. It is here in the large IT firms, but not really in the small ones. And this is increasingly true over time. That is our core result. Invention is more concentrated, particularly in ICT. New inventing firms are also more concentrated geographically (and more rare overall)</a:t>
            </a:r>
          </a:p>
        </p:txBody>
      </p:sp>
      <p:sp>
        <p:nvSpPr>
          <p:cNvPr id="4" name="Slide Number Placeholder 3"/>
          <p:cNvSpPr>
            <a:spLocks noGrp="1"/>
          </p:cNvSpPr>
          <p:nvPr>
            <p:ph type="sldNum" sz="quarter" idx="5"/>
          </p:nvPr>
        </p:nvSpPr>
        <p:spPr/>
        <p:txBody>
          <a:bodyPr/>
          <a:lstStyle/>
          <a:p>
            <a:fld id="{5476B9A7-1A1A-4D15-80D6-B4517A02C67C}" type="slidenum">
              <a:rPr lang="en-CA" smtClean="0"/>
              <a:t>8</a:t>
            </a:fld>
            <a:endParaRPr lang="en-CA"/>
          </a:p>
        </p:txBody>
      </p:sp>
    </p:spTree>
    <p:extLst>
      <p:ext uri="{BB962C8B-B14F-4D97-AF65-F5344CB8AC3E}">
        <p14:creationId xmlns:p14="http://schemas.microsoft.com/office/powerpoint/2010/main" val="148734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Forman, Chris, Avi Goldfarb, and Shane Greenstein. 2016. "Agglomeration of Invention in the Bay Area: Not Just ICT." </a:t>
            </a:r>
            <a:r>
              <a:rPr lang="en-US" sz="1200" b="0" i="1" kern="1200" dirty="0">
                <a:solidFill>
                  <a:schemeClr val="tx1"/>
                </a:solidFill>
                <a:effectLst/>
                <a:latin typeface="+mn-lt"/>
                <a:ea typeface="+mn-ea"/>
                <a:cs typeface="+mn-cs"/>
              </a:rPr>
              <a:t>American Economic Review</a:t>
            </a:r>
            <a:r>
              <a:rPr lang="en-US" sz="1200" b="0" i="0" kern="1200" dirty="0">
                <a:solidFill>
                  <a:schemeClr val="tx1"/>
                </a:solidFill>
                <a:effectLst/>
                <a:latin typeface="+mn-lt"/>
                <a:ea typeface="+mn-ea"/>
                <a:cs typeface="+mn-cs"/>
              </a:rPr>
              <a:t>, 106 (5): 146-51.</a:t>
            </a:r>
          </a:p>
          <a:p>
            <a:r>
              <a:rPr lang="en-US" dirty="0">
                <a:hlinkClick r:id="rId3"/>
              </a:rPr>
              <a:t>https://www.oecd-ilibrary.org/docserver/f184732a-en.pdf?expires=1576524705&amp;id=id&amp;accname=guest&amp;checksum=D96ECEAFABC92F7E8AE5F873E5DB202E</a:t>
            </a:r>
            <a:endParaRPr lang="en-US" dirty="0"/>
          </a:p>
          <a:p>
            <a:r>
              <a:rPr lang="en-US" dirty="0">
                <a:hlinkClick r:id="rId4"/>
              </a:rPr>
              <a:t>https://www.hbs.edu/faculty/Publication%20Files/19-120_a1d7a285-f669-462f-a7bd-6643b73b1a7b.pdf</a:t>
            </a:r>
            <a:endParaRPr lang="en-US" dirty="0"/>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10</a:t>
            </a:fld>
            <a:endParaRPr lang="en-CA"/>
          </a:p>
        </p:txBody>
      </p:sp>
    </p:spTree>
    <p:extLst>
      <p:ext uri="{BB962C8B-B14F-4D97-AF65-F5344CB8AC3E}">
        <p14:creationId xmlns:p14="http://schemas.microsoft.com/office/powerpoint/2010/main" val="125806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literature documenting how IT should increased concentration (though admittedly also says decrease concentration—e.g. low search costs and switching costs highlighted in Shapiro and Varian).</a:t>
            </a:r>
          </a:p>
        </p:txBody>
      </p:sp>
      <p:sp>
        <p:nvSpPr>
          <p:cNvPr id="4" name="Slide Number Placeholder 3"/>
          <p:cNvSpPr>
            <a:spLocks noGrp="1"/>
          </p:cNvSpPr>
          <p:nvPr>
            <p:ph type="sldNum" sz="quarter" idx="5"/>
          </p:nvPr>
        </p:nvSpPr>
        <p:spPr/>
        <p:txBody>
          <a:bodyPr/>
          <a:lstStyle/>
          <a:p>
            <a:fld id="{5476B9A7-1A1A-4D15-80D6-B4517A02C67C}" type="slidenum">
              <a:rPr lang="en-CA" smtClean="0"/>
              <a:t>11</a:t>
            </a:fld>
            <a:endParaRPr lang="en-CA"/>
          </a:p>
        </p:txBody>
      </p:sp>
    </p:spTree>
    <p:extLst>
      <p:ext uri="{BB962C8B-B14F-4D97-AF65-F5344CB8AC3E}">
        <p14:creationId xmlns:p14="http://schemas.microsoft.com/office/powerpoint/2010/main" val="27871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taking the blame for many of the problems in the economy. </a:t>
            </a:r>
          </a:p>
        </p:txBody>
      </p:sp>
      <p:sp>
        <p:nvSpPr>
          <p:cNvPr id="4" name="Slide Number Placeholder 3"/>
          <p:cNvSpPr>
            <a:spLocks noGrp="1"/>
          </p:cNvSpPr>
          <p:nvPr>
            <p:ph type="sldNum" sz="quarter" idx="5"/>
          </p:nvPr>
        </p:nvSpPr>
        <p:spPr/>
        <p:txBody>
          <a:bodyPr/>
          <a:lstStyle/>
          <a:p>
            <a:fld id="{5476B9A7-1A1A-4D15-80D6-B4517A02C67C}" type="slidenum">
              <a:rPr lang="en-CA" smtClean="0"/>
              <a:t>12</a:t>
            </a:fld>
            <a:endParaRPr lang="en-CA"/>
          </a:p>
        </p:txBody>
      </p:sp>
    </p:spTree>
    <p:extLst>
      <p:ext uri="{BB962C8B-B14F-4D97-AF65-F5344CB8AC3E}">
        <p14:creationId xmlns:p14="http://schemas.microsoft.com/office/powerpoint/2010/main" val="29684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to regulatory attention (though such attention goes back a long time!)</a:t>
            </a:r>
          </a:p>
        </p:txBody>
      </p:sp>
      <p:sp>
        <p:nvSpPr>
          <p:cNvPr id="4" name="Slide Number Placeholder 3"/>
          <p:cNvSpPr>
            <a:spLocks noGrp="1"/>
          </p:cNvSpPr>
          <p:nvPr>
            <p:ph type="sldNum" sz="quarter" idx="5"/>
          </p:nvPr>
        </p:nvSpPr>
        <p:spPr/>
        <p:txBody>
          <a:bodyPr/>
          <a:lstStyle/>
          <a:p>
            <a:fld id="{5476B9A7-1A1A-4D15-80D6-B4517A02C67C}" type="slidenum">
              <a:rPr lang="en-CA" smtClean="0"/>
              <a:t>13</a:t>
            </a:fld>
            <a:endParaRPr lang="en-CA"/>
          </a:p>
        </p:txBody>
      </p:sp>
    </p:spTree>
    <p:extLst>
      <p:ext uri="{BB962C8B-B14F-4D97-AF65-F5344CB8AC3E}">
        <p14:creationId xmlns:p14="http://schemas.microsoft.com/office/powerpoint/2010/main" val="30761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Gives a sense of the big picture, using a data set familiar to this audience. We see this as the first word rather than the last word on this evidence.</a:t>
            </a:r>
          </a:p>
        </p:txBody>
      </p:sp>
      <p:sp>
        <p:nvSpPr>
          <p:cNvPr id="4" name="Slide Number Placeholder 3"/>
          <p:cNvSpPr>
            <a:spLocks noGrp="1"/>
          </p:cNvSpPr>
          <p:nvPr>
            <p:ph type="sldNum" sz="quarter" idx="5"/>
          </p:nvPr>
        </p:nvSpPr>
        <p:spPr/>
        <p:txBody>
          <a:bodyPr/>
          <a:lstStyle/>
          <a:p>
            <a:fld id="{5476B9A7-1A1A-4D15-80D6-B4517A02C67C}" type="slidenum">
              <a:rPr lang="en-CA" smtClean="0"/>
              <a:t>15</a:t>
            </a:fld>
            <a:endParaRPr lang="en-CA"/>
          </a:p>
        </p:txBody>
      </p:sp>
    </p:spTree>
    <p:extLst>
      <p:ext uri="{BB962C8B-B14F-4D97-AF65-F5344CB8AC3E}">
        <p14:creationId xmlns:p14="http://schemas.microsoft.com/office/powerpoint/2010/main" val="32040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Leonid Kogan, Dimitris </a:t>
            </a:r>
            <a:r>
              <a:rPr lang="en-US" sz="1200" b="0" i="0" kern="1200" dirty="0" err="1">
                <a:solidFill>
                  <a:schemeClr val="tx1"/>
                </a:solidFill>
                <a:effectLst/>
                <a:latin typeface="+mn-lt"/>
                <a:ea typeface="+mn-ea"/>
                <a:cs typeface="+mn-cs"/>
              </a:rPr>
              <a:t>Papanikolaou</a:t>
            </a:r>
            <a:r>
              <a:rPr lang="en-US" sz="1200" b="0" i="0" kern="1200" dirty="0">
                <a:solidFill>
                  <a:schemeClr val="tx1"/>
                </a:solidFill>
                <a:effectLst/>
                <a:latin typeface="+mn-lt"/>
                <a:ea typeface="+mn-ea"/>
                <a:cs typeface="+mn-cs"/>
              </a:rPr>
              <a:t>, Amit </a:t>
            </a:r>
            <a:r>
              <a:rPr lang="en-US" sz="1200" b="0" i="0" kern="1200" dirty="0" err="1">
                <a:solidFill>
                  <a:schemeClr val="tx1"/>
                </a:solidFill>
                <a:effectLst/>
                <a:latin typeface="+mn-lt"/>
                <a:ea typeface="+mn-ea"/>
                <a:cs typeface="+mn-cs"/>
              </a:rPr>
              <a:t>Seru</a:t>
            </a:r>
            <a:r>
              <a:rPr lang="en-US" sz="1200" b="0" i="0" kern="1200" dirty="0">
                <a:solidFill>
                  <a:schemeClr val="tx1"/>
                </a:solidFill>
                <a:effectLst/>
                <a:latin typeface="+mn-lt"/>
                <a:ea typeface="+mn-ea"/>
                <a:cs typeface="+mn-cs"/>
              </a:rPr>
              <a:t>, Noah Stoffman, Technological Innovation, Resource Allocation, and Growth, </a:t>
            </a:r>
            <a:r>
              <a:rPr lang="en-US" sz="1200" b="0" i="1" kern="1200" dirty="0">
                <a:solidFill>
                  <a:schemeClr val="tx1"/>
                </a:solidFill>
                <a:effectLst/>
                <a:latin typeface="+mn-lt"/>
                <a:ea typeface="+mn-ea"/>
                <a:cs typeface="+mn-cs"/>
              </a:rPr>
              <a:t>The Quarterly Journal of Economics</a:t>
            </a:r>
            <a:r>
              <a:rPr lang="en-US" sz="1200" b="0" i="0" kern="1200" dirty="0">
                <a:solidFill>
                  <a:schemeClr val="tx1"/>
                </a:solidFill>
                <a:effectLst/>
                <a:latin typeface="+mn-lt"/>
                <a:ea typeface="+mn-ea"/>
                <a:cs typeface="+mn-cs"/>
              </a:rPr>
              <a:t>, Volume 132, Issue 2, May 2017, Pages 665–712, </a:t>
            </a:r>
            <a:r>
              <a:rPr lang="en-US" sz="1200" b="0" i="0" u="none" strike="noStrike" kern="1200" dirty="0">
                <a:solidFill>
                  <a:schemeClr val="tx1"/>
                </a:solidFill>
                <a:effectLst/>
                <a:latin typeface="+mn-lt"/>
                <a:ea typeface="+mn-ea"/>
                <a:cs typeface="+mn-cs"/>
                <a:hlinkClick r:id="rId3"/>
              </a:rPr>
              <a:t>https://doi.org/10.1093/qje/qjw040</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Stoffman, Noah, Michael, </a:t>
            </a:r>
            <a:r>
              <a:rPr lang="en-US" sz="1200" b="0" i="0" u="none" strike="noStrike" kern="1200" dirty="0" err="1">
                <a:solidFill>
                  <a:schemeClr val="tx1"/>
                </a:solidFill>
                <a:effectLst/>
                <a:latin typeface="+mn-lt"/>
                <a:ea typeface="+mn-ea"/>
                <a:cs typeface="+mn-cs"/>
              </a:rPr>
              <a:t>Woeppel</a:t>
            </a:r>
            <a:r>
              <a:rPr lang="en-US" sz="1200" b="0" i="0" u="none" strike="noStrike" kern="1200" dirty="0">
                <a:solidFill>
                  <a:schemeClr val="tx1"/>
                </a:solidFill>
                <a:effectLst/>
                <a:latin typeface="+mn-lt"/>
                <a:ea typeface="+mn-ea"/>
                <a:cs typeface="+mn-cs"/>
              </a:rPr>
              <a:t>, M.</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Deniz</a:t>
            </a:r>
            <a:r>
              <a:rPr lang="en-US" sz="1200" b="0" i="0" u="none" strike="noStrike" kern="1200" baseline="0" dirty="0">
                <a:solidFill>
                  <a:schemeClr val="tx1"/>
                </a:solidFill>
                <a:effectLst/>
                <a:latin typeface="+mn-lt"/>
                <a:ea typeface="+mn-ea"/>
                <a:cs typeface="+mn-cs"/>
              </a:rPr>
              <a:t> Yavuz, 2019, “Small Innovators: No Risk, No Return,” Working paper, Available at Small Innovators: No Risk, No Return.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Thanks to Noah Stoffman for extensive help with the data.</a:t>
            </a:r>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18</a:t>
            </a:fld>
            <a:endParaRPr lang="en-CA"/>
          </a:p>
        </p:txBody>
      </p:sp>
    </p:spTree>
    <p:extLst>
      <p:ext uri="{BB962C8B-B14F-4D97-AF65-F5344CB8AC3E}">
        <p14:creationId xmlns:p14="http://schemas.microsoft.com/office/powerpoint/2010/main" val="384409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5031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72114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45759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20853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84084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3225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44831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2019-12-17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565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2019-12-17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94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2019-12-17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99447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3903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935993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799726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13618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0438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42895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1950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796498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93828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2019-12-17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5061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2019-12-17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782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2019-12-17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46086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168130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1633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83451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790088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66741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36950934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65483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6904750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164446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2019-12-17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3071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2019-12-17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942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67209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2019-12-17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47796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803086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027625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37010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2019-12-17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6178549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2019-12-17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835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2019-12-17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53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2019-12-17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04983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4624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2019-12-17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08722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2019-12-17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87407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2019-12-17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43353776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2019-12-17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17910427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2019-12-17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314876504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3.tiff"/></Relationships>
</file>

<file path=ppt/slides/_rels/slide2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6.tiff"/></Relationships>
</file>

<file path=ppt/slides/_rels/slide25.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9.tiff"/></Relationships>
</file>

<file path=ppt/slides/_rels/slide27.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2.tiff"/><Relationship Id="rId4" Type="http://schemas.openxmlformats.org/officeDocument/2006/relationships/image" Target="../media/image5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Concentration and agglomeration of IT innovation and entrepreneurship: Evidence from patenting</a:t>
            </a:r>
            <a:endParaRPr lang="en-CA" dirty="0"/>
          </a:p>
        </p:txBody>
      </p:sp>
      <p:sp>
        <p:nvSpPr>
          <p:cNvPr id="3" name="Subtitle 2"/>
          <p:cNvSpPr>
            <a:spLocks noGrp="1"/>
          </p:cNvSpPr>
          <p:nvPr>
            <p:ph type="subTitle" idx="1"/>
          </p:nvPr>
        </p:nvSpPr>
        <p:spPr>
          <a:xfrm>
            <a:off x="1143000" y="4149080"/>
            <a:ext cx="6858000" cy="1108720"/>
          </a:xfrm>
        </p:spPr>
        <p:txBody>
          <a:bodyPr>
            <a:normAutofit fontScale="85000" lnSpcReduction="20000"/>
          </a:bodyPr>
          <a:lstStyle/>
          <a:p>
            <a:r>
              <a:rPr lang="en-CA" dirty="0"/>
              <a:t>Chris Forman, Cornell University</a:t>
            </a:r>
          </a:p>
          <a:p>
            <a:r>
              <a:rPr lang="en-CA" dirty="0"/>
              <a:t>Avi Goldfarb, University of Toronto</a:t>
            </a:r>
          </a:p>
          <a:p>
            <a:endParaRPr lang="en-CA" dirty="0"/>
          </a:p>
          <a:p>
            <a:r>
              <a:rPr lang="en-CA" dirty="0"/>
              <a:t>January 2020</a:t>
            </a:r>
          </a:p>
        </p:txBody>
      </p:sp>
    </p:spTree>
    <p:extLst>
      <p:ext uri="{BB962C8B-B14F-4D97-AF65-F5344CB8AC3E}">
        <p14:creationId xmlns:p14="http://schemas.microsoft.com/office/powerpoint/2010/main" val="177363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DFE602-494F-4731-A4C8-0FD967F75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15" y="5013176"/>
            <a:ext cx="2176638" cy="1588946"/>
          </a:xfrm>
          <a:prstGeom prst="rect">
            <a:avLst/>
          </a:prstGeom>
        </p:spPr>
      </p:pic>
      <p:pic>
        <p:nvPicPr>
          <p:cNvPr id="9" name="Content Placeholder 8">
            <a:extLst>
              <a:ext uri="{FF2B5EF4-FFF2-40B4-BE49-F238E27FC236}">
                <a16:creationId xmlns:a16="http://schemas.microsoft.com/office/drawing/2014/main" id="{7C267DEB-6935-4E32-AC30-3A31898C518D}"/>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75567" y="2901317"/>
            <a:ext cx="2438274" cy="975309"/>
          </a:xfrm>
          <a:prstGeom prst="rect">
            <a:avLst/>
          </a:prstGeom>
        </p:spPr>
      </p:pic>
      <p:pic>
        <p:nvPicPr>
          <p:cNvPr id="10" name="Picture 9">
            <a:extLst>
              <a:ext uri="{FF2B5EF4-FFF2-40B4-BE49-F238E27FC236}">
                <a16:creationId xmlns:a16="http://schemas.microsoft.com/office/drawing/2014/main" id="{375DB48C-9614-4B56-96AE-55CFFBF514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1703" y="549108"/>
            <a:ext cx="3165631" cy="933860"/>
          </a:xfrm>
          <a:prstGeom prst="rect">
            <a:avLst/>
          </a:prstGeom>
        </p:spPr>
      </p:pic>
      <p:pic>
        <p:nvPicPr>
          <p:cNvPr id="4" name="Picture 3" descr="C:\Users\AGoldfarb\Dropbox\belllabs\top10places.png">
            <a:extLst>
              <a:ext uri="{FF2B5EF4-FFF2-40B4-BE49-F238E27FC236}">
                <a16:creationId xmlns:a16="http://schemas.microsoft.com/office/drawing/2014/main" id="{1860B0F6-4C84-A049-AAD1-22F125A551A3}"/>
              </a:ext>
            </a:extLst>
          </p:cNvPr>
          <p:cNvPicPr/>
          <p:nvPr/>
        </p:nvPicPr>
        <p:blipFill>
          <a:blip r:embed="rId6" cstate="screen">
            <a:extLst>
              <a:ext uri="{28A0092B-C50C-407E-A947-70E740481C1C}">
                <a14:useLocalDpi xmlns:a14="http://schemas.microsoft.com/office/drawing/2010/main"/>
              </a:ext>
            </a:extLst>
          </a:blip>
          <a:stretch>
            <a:fillRect/>
          </a:stretch>
        </p:blipFill>
        <p:spPr bwMode="auto">
          <a:xfrm>
            <a:off x="6580561" y="348080"/>
            <a:ext cx="2188874" cy="1588934"/>
          </a:xfrm>
          <a:prstGeom prst="rect">
            <a:avLst/>
          </a:prstGeom>
          <a:noFill/>
        </p:spPr>
      </p:pic>
      <p:pic>
        <p:nvPicPr>
          <p:cNvPr id="7" name="Picture 6">
            <a:extLst>
              <a:ext uri="{FF2B5EF4-FFF2-40B4-BE49-F238E27FC236}">
                <a16:creationId xmlns:a16="http://schemas.microsoft.com/office/drawing/2014/main" id="{977BB3F3-9E09-4124-86D4-E2E72289C5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975" y="227439"/>
            <a:ext cx="2419328" cy="1276195"/>
          </a:xfrm>
          <a:prstGeom prst="rect">
            <a:avLst/>
          </a:prstGeom>
        </p:spPr>
      </p:pic>
      <p:sp>
        <p:nvSpPr>
          <p:cNvPr id="23" name="Rectangle 22">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F2287B-0A7B-4684-80B1-EE2E7EF21F6D}"/>
              </a:ext>
            </a:extLst>
          </p:cNvPr>
          <p:cNvSpPr>
            <a:spLocks noGrp="1"/>
          </p:cNvSpPr>
          <p:nvPr>
            <p:ph type="title"/>
          </p:nvPr>
        </p:nvSpPr>
        <p:spPr>
          <a:xfrm>
            <a:off x="3492942" y="2916520"/>
            <a:ext cx="4848965" cy="2309364"/>
          </a:xfrm>
        </p:spPr>
        <p:txBody>
          <a:bodyPr vert="horz" lIns="91440" tIns="45720" rIns="91440" bIns="45720" rtlCol="0" anchor="b">
            <a:normAutofit/>
          </a:bodyPr>
          <a:lstStyle/>
          <a:p>
            <a:pPr defTabSz="914400"/>
            <a:r>
              <a:rPr lang="en-US" sz="4200" kern="1200">
                <a:solidFill>
                  <a:srgbClr val="FFFFFF"/>
                </a:solidFill>
                <a:latin typeface="+mj-lt"/>
                <a:ea typeface="+mj-ea"/>
                <a:cs typeface="+mj-cs"/>
              </a:rPr>
              <a:t>Rising concentration by location</a:t>
            </a:r>
          </a:p>
        </p:txBody>
      </p:sp>
      <p:cxnSp>
        <p:nvCxnSpPr>
          <p:cNvPr id="32" name="Straight Connector 24">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4" name="Straight Connector 26">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5" name="Straight Connector 28">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0198" y="5336249"/>
            <a:ext cx="41148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274EF40-088F-489F-9547-0CCE621B652C}"/>
              </a:ext>
            </a:extLst>
          </p:cNvPr>
          <p:cNvSpPr/>
          <p:nvPr/>
        </p:nvSpPr>
        <p:spPr>
          <a:xfrm>
            <a:off x="5917429" y="-679"/>
            <a:ext cx="173406" cy="2240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A44588-99E8-4BB5-8953-9EAD79398885}"/>
              </a:ext>
            </a:extLst>
          </p:cNvPr>
          <p:cNvSpPr/>
          <p:nvPr/>
        </p:nvSpPr>
        <p:spPr>
          <a:xfrm>
            <a:off x="-2380" y="3899795"/>
            <a:ext cx="2990194" cy="825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52204D-FFD2-41AD-9AED-2268BF589E7D}"/>
              </a:ext>
            </a:extLst>
          </p:cNvPr>
          <p:cNvSpPr txBox="1"/>
          <p:nvPr/>
        </p:nvSpPr>
        <p:spPr>
          <a:xfrm>
            <a:off x="1126655" y="1520707"/>
            <a:ext cx="936098" cy="369332"/>
          </a:xfrm>
          <a:prstGeom prst="rect">
            <a:avLst/>
          </a:prstGeom>
          <a:noFill/>
        </p:spPr>
        <p:txBody>
          <a:bodyPr wrap="square" rtlCol="0">
            <a:spAutoFit/>
          </a:bodyPr>
          <a:lstStyle/>
          <a:p>
            <a:r>
              <a:rPr lang="en-US" dirty="0"/>
              <a:t>OECD</a:t>
            </a:r>
          </a:p>
        </p:txBody>
      </p:sp>
    </p:spTree>
    <p:extLst>
      <p:ext uri="{BB962C8B-B14F-4D97-AF65-F5344CB8AC3E}">
        <p14:creationId xmlns:p14="http://schemas.microsoft.com/office/powerpoint/2010/main" val="214422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45408-7B21-4849-B428-B61118E05E76}"/>
              </a:ext>
            </a:extLst>
          </p:cNvPr>
          <p:cNvSpPr>
            <a:spLocks noGrp="1"/>
          </p:cNvSpPr>
          <p:nvPr>
            <p:ph type="title"/>
          </p:nvPr>
        </p:nvSpPr>
        <p:spPr>
          <a:xfrm>
            <a:off x="3973321" y="1053711"/>
            <a:ext cx="4229246" cy="1424446"/>
          </a:xfrm>
        </p:spPr>
        <p:txBody>
          <a:bodyPr>
            <a:normAutofit fontScale="90000"/>
          </a:bodyPr>
          <a:lstStyle/>
          <a:p>
            <a:r>
              <a:rPr lang="en-US" dirty="0">
                <a:solidFill>
                  <a:srgbClr val="FFFFFF"/>
                </a:solidFill>
              </a:rPr>
              <a:t>There are reasons to expect IT to lead to concentration</a:t>
            </a:r>
          </a:p>
        </p:txBody>
      </p:sp>
      <p:pic>
        <p:nvPicPr>
          <p:cNvPr id="7170" name="Picture 2" descr="Image result for information rules">
            <a:extLst>
              <a:ext uri="{FF2B5EF4-FFF2-40B4-BE49-F238E27FC236}">
                <a16:creationId xmlns:a16="http://schemas.microsoft.com/office/drawing/2014/main" id="{669EA527-8B37-4FA6-AD3B-A03AB0200C9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18400" y="478232"/>
            <a:ext cx="1833076" cy="278990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172" name="Picture 4" descr="Image result for sutton technology and market structure">
            <a:extLst>
              <a:ext uri="{FF2B5EF4-FFF2-40B4-BE49-F238E27FC236}">
                <a16:creationId xmlns:a16="http://schemas.microsoft.com/office/drawing/2014/main" id="{5E7E89B5-DC27-4ACC-8DE5-7AB7DD758A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84831" y="3692846"/>
            <a:ext cx="1888304" cy="25177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620CDA-EA71-4E07-9C12-820F9AC9D452}"/>
              </a:ext>
            </a:extLst>
          </p:cNvPr>
          <p:cNvSpPr>
            <a:spLocks noGrp="1"/>
          </p:cNvSpPr>
          <p:nvPr>
            <p:ph idx="1"/>
          </p:nvPr>
        </p:nvSpPr>
        <p:spPr>
          <a:xfrm>
            <a:off x="3973321" y="2799889"/>
            <a:ext cx="4310390" cy="2987543"/>
          </a:xfrm>
        </p:spPr>
        <p:txBody>
          <a:bodyPr anchor="t">
            <a:normAutofit/>
          </a:bodyPr>
          <a:lstStyle/>
          <a:p>
            <a:r>
              <a:rPr lang="en-US" sz="1900" dirty="0">
                <a:solidFill>
                  <a:srgbClr val="FFFFFF"/>
                </a:solidFill>
              </a:rPr>
              <a:t>Shapiro and Varian (1998)</a:t>
            </a:r>
          </a:p>
          <a:p>
            <a:pPr lvl="1"/>
            <a:r>
              <a:rPr lang="en-US" sz="1600" dirty="0">
                <a:solidFill>
                  <a:srgbClr val="FFFFFF"/>
                </a:solidFill>
              </a:rPr>
              <a:t>“Information is costly to produce but cheap to reproduce” p. 21</a:t>
            </a:r>
          </a:p>
          <a:p>
            <a:pPr lvl="1"/>
            <a:r>
              <a:rPr lang="en-US" sz="1600" dirty="0">
                <a:solidFill>
                  <a:srgbClr val="FFFFFF"/>
                </a:solidFill>
              </a:rPr>
              <a:t>“Positive feedback makes the strong grow stronger” p. 174</a:t>
            </a:r>
          </a:p>
          <a:p>
            <a:endParaRPr lang="en-US" sz="1900" dirty="0">
              <a:solidFill>
                <a:srgbClr val="FFFFFF"/>
              </a:solidFill>
            </a:endParaRPr>
          </a:p>
          <a:p>
            <a:r>
              <a:rPr lang="en-US" sz="1900" dirty="0">
                <a:solidFill>
                  <a:srgbClr val="FFFFFF"/>
                </a:solidFill>
              </a:rPr>
              <a:t>Sutton (1998)</a:t>
            </a:r>
          </a:p>
        </p:txBody>
      </p:sp>
      <p:pic>
        <p:nvPicPr>
          <p:cNvPr id="4" name="Picture 3">
            <a:extLst>
              <a:ext uri="{FF2B5EF4-FFF2-40B4-BE49-F238E27FC236}">
                <a16:creationId xmlns:a16="http://schemas.microsoft.com/office/drawing/2014/main" id="{F676CE1F-85EF-4C81-ACBD-00BB77A4FA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488" y="4625435"/>
            <a:ext cx="2172888" cy="1555992"/>
          </a:xfrm>
          <a:prstGeom prst="rect">
            <a:avLst/>
          </a:prstGeom>
        </p:spPr>
      </p:pic>
    </p:spTree>
    <p:extLst>
      <p:ext uri="{BB962C8B-B14F-4D97-AF65-F5344CB8AC3E}">
        <p14:creationId xmlns:p14="http://schemas.microsoft.com/office/powerpoint/2010/main" val="46461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35B1-9598-42F1-AE5B-8EAB8DC13B88}"/>
              </a:ext>
            </a:extLst>
          </p:cNvPr>
          <p:cNvSpPr>
            <a:spLocks noGrp="1"/>
          </p:cNvSpPr>
          <p:nvPr>
            <p:ph type="title"/>
          </p:nvPr>
        </p:nvSpPr>
        <p:spPr>
          <a:xfrm>
            <a:off x="6132785" y="1162787"/>
            <a:ext cx="2531819" cy="2869717"/>
          </a:xfrm>
        </p:spPr>
        <p:txBody>
          <a:bodyPr vert="horz" lIns="91440" tIns="45720" rIns="91440" bIns="45720" rtlCol="0" anchor="b">
            <a:normAutofit/>
          </a:bodyPr>
          <a:lstStyle/>
          <a:p>
            <a:pPr defTabSz="914400"/>
            <a:r>
              <a:rPr lang="en-US" sz="3900" dirty="0"/>
              <a:t>Therefore many blame IT for the increase</a:t>
            </a:r>
          </a:p>
        </p:txBody>
      </p:sp>
      <p:sp>
        <p:nvSpPr>
          <p:cNvPr id="135" name="Rectangle 134">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40193"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2"/>
            <a:ext cx="3083290"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6D52AC75-28BF-432C-8A8D-B54C4D3BD86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53290" y="1524821"/>
            <a:ext cx="2831924" cy="1260206"/>
          </a:xfrm>
          <a:prstGeom prst="rect">
            <a:avLst/>
          </a:prstGeom>
        </p:spPr>
      </p:pic>
      <p:sp>
        <p:nvSpPr>
          <p:cNvPr id="139" name="Rectangle 138">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810" y="321732"/>
            <a:ext cx="2074513"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Related image">
            <a:extLst>
              <a:ext uri="{FF2B5EF4-FFF2-40B4-BE49-F238E27FC236}">
                <a16:creationId xmlns:a16="http://schemas.microsoft.com/office/drawing/2014/main" id="{3C118150-C73B-475C-AA03-869D9357FAD1}"/>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555922" y="629333"/>
            <a:ext cx="1828877" cy="240739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4155753"/>
            <a:ext cx="3083290"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22C29D6A-A9F0-4D3B-B948-E9DB98EA01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290" y="4729447"/>
            <a:ext cx="2831924" cy="1243283"/>
          </a:xfrm>
          <a:prstGeom prst="rect">
            <a:avLst/>
          </a:prstGeom>
        </p:spPr>
      </p:pic>
      <p:sp>
        <p:nvSpPr>
          <p:cNvPr id="143" name="Rectangle 142">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810" y="3509431"/>
            <a:ext cx="2074513"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CF76A753-1FB3-4BE6-8317-F0438D005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5922" y="3990889"/>
            <a:ext cx="1828877" cy="2072382"/>
          </a:xfrm>
          <a:prstGeom prst="rect">
            <a:avLst/>
          </a:prstGeom>
        </p:spPr>
      </p:pic>
    </p:spTree>
    <p:extLst>
      <p:ext uri="{BB962C8B-B14F-4D97-AF65-F5344CB8AC3E}">
        <p14:creationId xmlns:p14="http://schemas.microsoft.com/office/powerpoint/2010/main" val="24420923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63677-0157-46FD-B089-6D18D9073BDB}"/>
              </a:ext>
            </a:extLst>
          </p:cNvPr>
          <p:cNvSpPr>
            <a:spLocks noGrp="1"/>
          </p:cNvSpPr>
          <p:nvPr>
            <p:ph type="title"/>
          </p:nvPr>
        </p:nvSpPr>
        <p:spPr>
          <a:xfrm>
            <a:off x="3452601" y="4741948"/>
            <a:ext cx="5122140" cy="862031"/>
          </a:xfrm>
        </p:spPr>
        <p:txBody>
          <a:bodyPr vert="horz" lIns="91440" tIns="45720" rIns="91440" bIns="45720" rtlCol="0" anchor="b">
            <a:normAutofit/>
          </a:bodyPr>
          <a:lstStyle/>
          <a:p>
            <a:pPr defTabSz="914400"/>
            <a:r>
              <a:rPr lang="en-US" sz="3500" kern="1200">
                <a:solidFill>
                  <a:srgbClr val="FFFFFF"/>
                </a:solidFill>
                <a:latin typeface="+mj-lt"/>
                <a:ea typeface="+mj-ea"/>
                <a:cs typeface="+mj-cs"/>
              </a:rPr>
              <a:t>Regulatory context</a:t>
            </a:r>
          </a:p>
        </p:txBody>
      </p:sp>
      <p:pic>
        <p:nvPicPr>
          <p:cNvPr id="7" name="Picture 6">
            <a:extLst>
              <a:ext uri="{FF2B5EF4-FFF2-40B4-BE49-F238E27FC236}">
                <a16:creationId xmlns:a16="http://schemas.microsoft.com/office/drawing/2014/main" id="{900BAB07-55C1-4BD4-AF21-9ED08B8B9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27" y="1003029"/>
            <a:ext cx="2848177" cy="647960"/>
          </a:xfrm>
          <a:prstGeom prst="rect">
            <a:avLst/>
          </a:prstGeom>
        </p:spPr>
      </p:pic>
      <p:pic>
        <p:nvPicPr>
          <p:cNvPr id="8" name="Picture 7">
            <a:extLst>
              <a:ext uri="{FF2B5EF4-FFF2-40B4-BE49-F238E27FC236}">
                <a16:creationId xmlns:a16="http://schemas.microsoft.com/office/drawing/2014/main" id="{ED662E82-2333-498A-9462-62550636C5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225" y="2792874"/>
            <a:ext cx="2846070" cy="1272249"/>
          </a:xfrm>
          <a:prstGeom prst="rect">
            <a:avLst/>
          </a:prstGeom>
        </p:spPr>
      </p:pic>
      <p:pic>
        <p:nvPicPr>
          <p:cNvPr id="9" name="Picture 8">
            <a:extLst>
              <a:ext uri="{FF2B5EF4-FFF2-40B4-BE49-F238E27FC236}">
                <a16:creationId xmlns:a16="http://schemas.microsoft.com/office/drawing/2014/main" id="{2B2E61DD-147F-4D9D-B3A2-6372D6CC39E9}"/>
              </a:ext>
            </a:extLst>
          </p:cNvPr>
          <p:cNvPicPr>
            <a:picLocks noChangeAspect="1"/>
          </p:cNvPicPr>
          <p:nvPr/>
        </p:nvPicPr>
        <p:blipFill>
          <a:blip r:embed="rId5"/>
          <a:stretch>
            <a:fillRect/>
          </a:stretch>
        </p:blipFill>
        <p:spPr>
          <a:xfrm>
            <a:off x="3635896" y="1078992"/>
            <a:ext cx="2073087" cy="2692321"/>
          </a:xfrm>
          <a:prstGeom prst="rect">
            <a:avLst/>
          </a:prstGeom>
        </p:spPr>
      </p:pic>
      <p:pic>
        <p:nvPicPr>
          <p:cNvPr id="10" name="Picture 9">
            <a:extLst>
              <a:ext uri="{FF2B5EF4-FFF2-40B4-BE49-F238E27FC236}">
                <a16:creationId xmlns:a16="http://schemas.microsoft.com/office/drawing/2014/main" id="{D1E6B4B9-1B21-4762-9D1B-BF0E3ED75DF3}"/>
              </a:ext>
            </a:extLst>
          </p:cNvPr>
          <p:cNvPicPr>
            <a:picLocks noChangeAspect="1"/>
          </p:cNvPicPr>
          <p:nvPr/>
        </p:nvPicPr>
        <p:blipFill>
          <a:blip r:embed="rId6"/>
          <a:stretch>
            <a:fillRect/>
          </a:stretch>
        </p:blipFill>
        <p:spPr>
          <a:xfrm>
            <a:off x="6064632" y="1396248"/>
            <a:ext cx="2848488" cy="1962291"/>
          </a:xfrm>
          <a:prstGeom prst="rect">
            <a:avLst/>
          </a:prstGeom>
        </p:spPr>
      </p:pic>
      <p:cxnSp>
        <p:nvCxnSpPr>
          <p:cNvPr id="37" name="Straight Connector 2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DA00EAA-9A3C-4000-B4A1-4A351910DA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8225" y="5104080"/>
            <a:ext cx="2846070" cy="853821"/>
          </a:xfrm>
          <a:prstGeom prst="rect">
            <a:avLst/>
          </a:prstGeom>
        </p:spPr>
      </p:pic>
    </p:spTree>
    <p:extLst>
      <p:ext uri="{BB962C8B-B14F-4D97-AF65-F5344CB8AC3E}">
        <p14:creationId xmlns:p14="http://schemas.microsoft.com/office/powerpoint/2010/main" val="144827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B63677-0157-46FD-B089-6D18D9073BDB}"/>
              </a:ext>
            </a:extLst>
          </p:cNvPr>
          <p:cNvSpPr>
            <a:spLocks noGrp="1"/>
          </p:cNvSpPr>
          <p:nvPr>
            <p:ph type="title"/>
          </p:nvPr>
        </p:nvSpPr>
        <p:spPr>
          <a:xfrm>
            <a:off x="647271" y="1012004"/>
            <a:ext cx="2562119" cy="4795408"/>
          </a:xfrm>
        </p:spPr>
        <p:txBody>
          <a:bodyPr>
            <a:normAutofit/>
          </a:bodyPr>
          <a:lstStyle/>
          <a:p>
            <a:r>
              <a:rPr lang="en-US">
                <a:solidFill>
                  <a:srgbClr val="FFFFFF"/>
                </a:solidFill>
              </a:rPr>
              <a:t>Definition of information technology</a:t>
            </a:r>
          </a:p>
        </p:txBody>
      </p:sp>
      <p:graphicFrame>
        <p:nvGraphicFramePr>
          <p:cNvPr id="5" name="Content Placeholder 2">
            <a:extLst>
              <a:ext uri="{FF2B5EF4-FFF2-40B4-BE49-F238E27FC236}">
                <a16:creationId xmlns:a16="http://schemas.microsoft.com/office/drawing/2014/main" id="{0FD48025-ABAD-454F-833B-F82FF3F5FFFE}"/>
              </a:ext>
            </a:extLst>
          </p:cNvPr>
          <p:cNvGraphicFramePr>
            <a:graphicFrameLocks noGrp="1"/>
          </p:cNvGraphicFramePr>
          <p:nvPr>
            <p:ph idx="1"/>
            <p:extLst>
              <p:ext uri="{D42A27DB-BD31-4B8C-83A1-F6EECF244321}">
                <p14:modId xmlns:p14="http://schemas.microsoft.com/office/powerpoint/2010/main" val="136469895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72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3677-0157-46FD-B089-6D18D9073BDB}"/>
              </a:ext>
            </a:extLst>
          </p:cNvPr>
          <p:cNvSpPr>
            <a:spLocks noGrp="1"/>
          </p:cNvSpPr>
          <p:nvPr>
            <p:ph type="title"/>
          </p:nvPr>
        </p:nvSpPr>
        <p:spPr>
          <a:xfrm>
            <a:off x="281178" y="1161288"/>
            <a:ext cx="2578608" cy="1124712"/>
          </a:xfrm>
        </p:spPr>
        <p:txBody>
          <a:bodyPr anchor="b">
            <a:normAutofit/>
          </a:bodyPr>
          <a:lstStyle/>
          <a:p>
            <a:r>
              <a:rPr lang="en-US" sz="2400" dirty="0"/>
              <a:t>Our empirical definition in this paper</a:t>
            </a:r>
          </a:p>
        </p:txBody>
      </p:sp>
      <p:pic>
        <p:nvPicPr>
          <p:cNvPr id="2054" name="Picture 6" descr="Image result for manuel trajtenberg">
            <a:extLst>
              <a:ext uri="{FF2B5EF4-FFF2-40B4-BE49-F238E27FC236}">
                <a16:creationId xmlns:a16="http://schemas.microsoft.com/office/drawing/2014/main" id="{0EB4DCA3-06DA-412F-8B67-17190F7566E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901435" y="640081"/>
            <a:ext cx="1305880" cy="1971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dam jaffe">
            <a:extLst>
              <a:ext uri="{FF2B5EF4-FFF2-40B4-BE49-F238E27FC236}">
                <a16:creationId xmlns:a16="http://schemas.microsoft.com/office/drawing/2014/main" id="{B3D600C6-F699-4228-B59F-1DC4A5780A5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651224" y="636118"/>
            <a:ext cx="1296162" cy="1975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ronwyn hall">
            <a:extLst>
              <a:ext uri="{FF2B5EF4-FFF2-40B4-BE49-F238E27FC236}">
                <a16:creationId xmlns:a16="http://schemas.microsoft.com/office/drawing/2014/main" id="{832FD720-B808-4C22-9B3E-B37A4403857E}"/>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391707" y="643952"/>
            <a:ext cx="1308506" cy="19751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33D35B-2834-4CC4-AFA3-8AB0078C15AF}"/>
              </a:ext>
            </a:extLst>
          </p:cNvPr>
          <p:cNvSpPr>
            <a:spLocks noGrp="1"/>
          </p:cNvSpPr>
          <p:nvPr>
            <p:ph idx="1"/>
          </p:nvPr>
        </p:nvSpPr>
        <p:spPr>
          <a:xfrm>
            <a:off x="281178" y="2715768"/>
            <a:ext cx="2578608" cy="3209544"/>
          </a:xfrm>
        </p:spPr>
        <p:txBody>
          <a:bodyPr>
            <a:normAutofit/>
          </a:bodyPr>
          <a:lstStyle/>
          <a:p>
            <a:endParaRPr lang="en-US" sz="1500"/>
          </a:p>
          <a:p>
            <a:endParaRPr lang="en-US" sz="1500"/>
          </a:p>
          <a:p>
            <a:endParaRPr lang="en-US" sz="1500"/>
          </a:p>
        </p:txBody>
      </p:sp>
      <p:pic>
        <p:nvPicPr>
          <p:cNvPr id="4" name="Picture 3">
            <a:extLst>
              <a:ext uri="{FF2B5EF4-FFF2-40B4-BE49-F238E27FC236}">
                <a16:creationId xmlns:a16="http://schemas.microsoft.com/office/drawing/2014/main" id="{5635CC4B-2498-4774-BB53-DB011E2BD3EC}"/>
              </a:ext>
            </a:extLst>
          </p:cNvPr>
          <p:cNvPicPr>
            <a:picLocks noChangeAspect="1"/>
          </p:cNvPicPr>
          <p:nvPr/>
        </p:nvPicPr>
        <p:blipFill>
          <a:blip r:embed="rId6"/>
          <a:stretch>
            <a:fillRect/>
          </a:stretch>
        </p:blipFill>
        <p:spPr>
          <a:xfrm>
            <a:off x="3977719" y="2755581"/>
            <a:ext cx="4644321" cy="3372769"/>
          </a:xfrm>
          <a:prstGeom prst="rect">
            <a:avLst/>
          </a:prstGeom>
        </p:spPr>
      </p:pic>
      <p:sp>
        <p:nvSpPr>
          <p:cNvPr id="5" name="TextBox 4">
            <a:extLst>
              <a:ext uri="{FF2B5EF4-FFF2-40B4-BE49-F238E27FC236}">
                <a16:creationId xmlns:a16="http://schemas.microsoft.com/office/drawing/2014/main" id="{ADF1FEB8-C6D9-4A45-AE84-1E6C3301505D}"/>
              </a:ext>
            </a:extLst>
          </p:cNvPr>
          <p:cNvSpPr txBox="1"/>
          <p:nvPr/>
        </p:nvSpPr>
        <p:spPr>
          <a:xfrm>
            <a:off x="302353" y="4540317"/>
            <a:ext cx="2536258" cy="1384995"/>
          </a:xfrm>
          <a:prstGeom prst="rect">
            <a:avLst/>
          </a:prstGeom>
          <a:noFill/>
          <a:ln>
            <a:solidFill>
              <a:schemeClr val="tx1"/>
            </a:solidFill>
          </a:ln>
        </p:spPr>
        <p:txBody>
          <a:bodyPr wrap="square" rtlCol="0">
            <a:spAutoFit/>
          </a:bodyPr>
          <a:lstStyle/>
          <a:p>
            <a:r>
              <a:rPr lang="en-US" sz="1200" dirty="0"/>
              <a:t>Identifying IT inventions in the patent data is difficult (see, e.g., Graham and Mowery 2003; </a:t>
            </a:r>
            <a:r>
              <a:rPr lang="en-US" sz="1200" dirty="0" err="1"/>
              <a:t>Bessen</a:t>
            </a:r>
            <a:r>
              <a:rPr lang="en-US" sz="1200" dirty="0"/>
              <a:t> and Hunt 2007; Hall and </a:t>
            </a:r>
            <a:r>
              <a:rPr lang="en-US" sz="1200" dirty="0" err="1"/>
              <a:t>MacGarvie</a:t>
            </a:r>
            <a:r>
              <a:rPr lang="en-US" sz="1200" dirty="0"/>
              <a:t> 2010). We think our results may be suggestive of a broader phenomenon that warrants further exploration.</a:t>
            </a:r>
          </a:p>
        </p:txBody>
      </p:sp>
    </p:spTree>
    <p:extLst>
      <p:ext uri="{BB962C8B-B14F-4D97-AF65-F5344CB8AC3E}">
        <p14:creationId xmlns:p14="http://schemas.microsoft.com/office/powerpoint/2010/main" val="202030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E7EFC-6FA4-492E-9B98-A087B8EBC23C}"/>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What we do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0F710-CD9E-4D59-BCC5-78DABE7BAD73}"/>
              </a:ext>
            </a:extLst>
          </p:cNvPr>
          <p:cNvSpPr>
            <a:spLocks noGrp="1"/>
          </p:cNvSpPr>
          <p:nvPr>
            <p:ph idx="1"/>
          </p:nvPr>
        </p:nvSpPr>
        <p:spPr>
          <a:xfrm>
            <a:off x="3732023" y="963877"/>
            <a:ext cx="4783327" cy="4930246"/>
          </a:xfrm>
        </p:spPr>
        <p:txBody>
          <a:bodyPr anchor="ctr">
            <a:normAutofit/>
          </a:bodyPr>
          <a:lstStyle/>
          <a:p>
            <a:r>
              <a:rPr lang="en-US" sz="1300"/>
              <a:t>Look at trends in patenting concentration over time and across patent categories.</a:t>
            </a:r>
          </a:p>
          <a:p>
            <a:endParaRPr lang="en-US" sz="1300"/>
          </a:p>
          <a:p>
            <a:r>
              <a:rPr lang="en-US" sz="1300"/>
              <a:t>Calculate Gini coefficients by firm and by location, annually 1976-2010.</a:t>
            </a:r>
          </a:p>
          <a:p>
            <a:endParaRPr lang="en-US" sz="1300"/>
          </a:p>
          <a:p>
            <a:r>
              <a:rPr lang="en-US" sz="1300"/>
              <a:t>Document trends in the fraction and geographic concentration of patents by first time inventing firms and individual inventors.</a:t>
            </a:r>
          </a:p>
          <a:p>
            <a:endParaRPr lang="en-US" sz="1300"/>
          </a:p>
          <a:p>
            <a:r>
              <a:rPr lang="en-US" sz="1300"/>
              <a:t>Entirely descriptive.</a:t>
            </a:r>
          </a:p>
          <a:p>
            <a:endParaRPr lang="en-US" sz="1300"/>
          </a:p>
          <a:p>
            <a:r>
              <a:rPr lang="en-US" sz="1300"/>
              <a:t>Some trends are general, and others are specific to IT.</a:t>
            </a:r>
          </a:p>
          <a:p>
            <a:endParaRPr lang="en-US" sz="1300"/>
          </a:p>
          <a:p>
            <a:r>
              <a:rPr lang="en-US" sz="1300" b="1" i="1"/>
              <a:t>We will not identify why this is happening, whether the trends are robust to other definitions of innovation, or whether the trends in IT explain the overall changes in market concentration, location concentration, labor share, or productivity.</a:t>
            </a:r>
          </a:p>
        </p:txBody>
      </p:sp>
    </p:spTree>
    <p:extLst>
      <p:ext uri="{BB962C8B-B14F-4D97-AF65-F5344CB8AC3E}">
        <p14:creationId xmlns:p14="http://schemas.microsoft.com/office/powerpoint/2010/main" val="24694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85441" y="965199"/>
            <a:ext cx="5074558" cy="4927601"/>
          </a:xfrm>
        </p:spPr>
        <p:txBody>
          <a:bodyPr vert="horz" lIns="91440" tIns="45720" rIns="91440" bIns="45720" rtlCol="0" anchor="ctr">
            <a:normAutofit/>
          </a:bodyPr>
          <a:lstStyle/>
          <a:p>
            <a:pPr defTabSz="914400"/>
            <a:r>
              <a:rPr lang="en-US" sz="4700" kern="1200">
                <a:solidFill>
                  <a:schemeClr val="tx1">
                    <a:lumMod val="85000"/>
                    <a:lumOff val="15000"/>
                  </a:schemeClr>
                </a:solidFill>
                <a:latin typeface="+mj-lt"/>
                <a:ea typeface="+mj-ea"/>
                <a:cs typeface="+mj-cs"/>
              </a:rPr>
              <a:t>Data</a:t>
            </a:r>
          </a:p>
        </p:txBody>
      </p:sp>
      <p:sp>
        <p:nvSpPr>
          <p:cNvPr id="5" name="Text Placeholder 4"/>
          <p:cNvSpPr>
            <a:spLocks noGrp="1"/>
          </p:cNvSpPr>
          <p:nvPr>
            <p:ph type="body" idx="1"/>
          </p:nvPr>
        </p:nvSpPr>
        <p:spPr>
          <a:xfrm>
            <a:off x="767442" y="965198"/>
            <a:ext cx="2030953" cy="4927602"/>
          </a:xfrm>
        </p:spPr>
        <p:txBody>
          <a:bodyPr vert="horz" lIns="91440" tIns="45720" rIns="91440" bIns="45720" rtlCol="0" anchor="ctr">
            <a:normAutofit/>
          </a:bodyPr>
          <a:lstStyle/>
          <a:p>
            <a:pPr algn="r" defTabSz="914400">
              <a:spcBef>
                <a:spcPts val="1000"/>
              </a:spcBef>
            </a:pPr>
            <a:endParaRPr lang="en-US" sz="1700" kern="1200">
              <a:solidFill>
                <a:schemeClr val="accent1"/>
              </a:solidFill>
              <a:latin typeface="+mn-lt"/>
              <a:ea typeface="+mn-ea"/>
              <a:cs typeface="+mn-cs"/>
            </a:endParaRPr>
          </a:p>
        </p:txBody>
      </p:sp>
      <p:cxnSp>
        <p:nvCxnSpPr>
          <p:cNvPr id="12" name="Straight Connector 11">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7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a:solidFill>
                  <a:schemeClr val="accent1"/>
                </a:solidFill>
              </a:rPr>
              <a:t>The Data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lnSpcReduction="10000"/>
          </a:bodyPr>
          <a:lstStyle/>
          <a:p>
            <a:r>
              <a:rPr lang="en-CA" sz="1900" dirty="0"/>
              <a:t>US Patent and Trademarks Office Database.</a:t>
            </a:r>
          </a:p>
          <a:p>
            <a:pPr lvl="1"/>
            <a:r>
              <a:rPr lang="en-CA" sz="1900" dirty="0"/>
              <a:t>NBER “cleaned” data for some analysis </a:t>
            </a:r>
          </a:p>
          <a:p>
            <a:endParaRPr lang="en-CA" sz="1900" dirty="0"/>
          </a:p>
          <a:p>
            <a:r>
              <a:rPr lang="en-CA" sz="1900" dirty="0"/>
              <a:t>All US patents, application year 1976 to 2010</a:t>
            </a:r>
          </a:p>
          <a:p>
            <a:endParaRPr lang="en-CA" sz="1900" dirty="0"/>
          </a:p>
          <a:p>
            <a:r>
              <a:rPr lang="en-CA" sz="1900" dirty="0"/>
              <a:t>We have through 2017, so why end in 2010? </a:t>
            </a:r>
          </a:p>
          <a:p>
            <a:pPr lvl="1"/>
            <a:r>
              <a:rPr lang="en-CA" sz="1900" dirty="0"/>
              <a:t>NBER categories are poorly defined after 2010 due to changes in classification system</a:t>
            </a:r>
          </a:p>
          <a:p>
            <a:pPr lvl="1"/>
            <a:r>
              <a:rPr lang="en-CA" sz="1900" dirty="0"/>
              <a:t>The application year data starts to trail off after 2013 because of lags from application to patent grant.</a:t>
            </a:r>
          </a:p>
          <a:p>
            <a:pPr lvl="1"/>
            <a:endParaRPr lang="en-CA" sz="1900" dirty="0"/>
          </a:p>
          <a:p>
            <a:r>
              <a:rPr lang="en-CA" sz="1900" dirty="0"/>
              <a:t>Firm identities found from </a:t>
            </a:r>
            <a:r>
              <a:rPr lang="en-CA" sz="1900" dirty="0" err="1"/>
              <a:t>Kogan</a:t>
            </a:r>
            <a:r>
              <a:rPr lang="en-CA" sz="1900" dirty="0"/>
              <a:t>, </a:t>
            </a:r>
            <a:r>
              <a:rPr lang="en-CA" sz="1900" dirty="0" err="1"/>
              <a:t>Papanikolaou</a:t>
            </a:r>
            <a:r>
              <a:rPr lang="en-CA" sz="1900" dirty="0"/>
              <a:t>, </a:t>
            </a:r>
            <a:r>
              <a:rPr lang="en-CA" sz="1900" dirty="0" err="1"/>
              <a:t>Seru</a:t>
            </a:r>
            <a:r>
              <a:rPr lang="en-CA" sz="1900" dirty="0"/>
              <a:t>, and Stoffman (2017) and Stoffman, </a:t>
            </a:r>
            <a:r>
              <a:rPr lang="en-CA" sz="1900" dirty="0" err="1"/>
              <a:t>Woeppel</a:t>
            </a:r>
            <a:r>
              <a:rPr lang="en-CA" sz="1900" dirty="0"/>
              <a:t>, and Yavuz (2019).</a:t>
            </a:r>
          </a:p>
        </p:txBody>
      </p:sp>
    </p:spTree>
    <p:extLst>
      <p:ext uri="{BB962C8B-B14F-4D97-AF65-F5344CB8AC3E}">
        <p14:creationId xmlns:p14="http://schemas.microsoft.com/office/powerpoint/2010/main" val="12567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a:solidFill>
                  <a:schemeClr val="accent1"/>
                </a:solidFill>
              </a:rPr>
              <a:t>Patents as a measure of innovation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61451" y="1340768"/>
            <a:ext cx="4783327" cy="5345443"/>
          </a:xfrm>
        </p:spPr>
        <p:txBody>
          <a:bodyPr anchor="ctr">
            <a:normAutofit/>
          </a:bodyPr>
          <a:lstStyle/>
          <a:p>
            <a:r>
              <a:rPr lang="en-CA" sz="1500" dirty="0"/>
              <a:t>We know that patents are an imperfect measure of innovation</a:t>
            </a:r>
          </a:p>
          <a:p>
            <a:pPr lvl="2"/>
            <a:r>
              <a:rPr lang="en-US" dirty="0"/>
              <a:t>Hall and Ziedonis (2001)</a:t>
            </a:r>
            <a:r>
              <a:rPr lang="en-CA" dirty="0"/>
              <a:t>, </a:t>
            </a:r>
            <a:r>
              <a:rPr lang="en-US" dirty="0"/>
              <a:t>Graham and Mowery (2003); Hall and </a:t>
            </a:r>
            <a:r>
              <a:rPr lang="en-US" dirty="0" err="1"/>
              <a:t>MacGarvie</a:t>
            </a:r>
            <a:r>
              <a:rPr lang="en-US" dirty="0"/>
              <a:t> 2010</a:t>
            </a:r>
            <a:r>
              <a:rPr lang="en-CA" dirty="0"/>
              <a:t>, etc.</a:t>
            </a:r>
          </a:p>
          <a:p>
            <a:pPr lvl="1"/>
            <a:endParaRPr lang="en-CA" sz="1500" dirty="0"/>
          </a:p>
          <a:p>
            <a:r>
              <a:rPr lang="en-CA" sz="1500" dirty="0"/>
              <a:t>Some patents are more important than others, and many inventions may never be patented.</a:t>
            </a:r>
          </a:p>
          <a:p>
            <a:endParaRPr lang="en-CA" sz="1500" dirty="0"/>
          </a:p>
          <a:p>
            <a:r>
              <a:rPr lang="en-CA" sz="1500" dirty="0"/>
              <a:t>Patentability of software has varied over time, which will influence the propensity to patent</a:t>
            </a:r>
          </a:p>
          <a:p>
            <a:endParaRPr lang="en-CA" sz="1500" dirty="0"/>
          </a:p>
          <a:p>
            <a:r>
              <a:rPr lang="en-CA" sz="1500" dirty="0"/>
              <a:t>This will bias our results if the inventors in IT are increasingly likely to patent when they are in larger firms relative to smaller firms.</a:t>
            </a:r>
          </a:p>
          <a:p>
            <a:pPr lvl="1"/>
            <a:r>
              <a:rPr lang="en-CA" sz="1500" dirty="0"/>
              <a:t>It is OK if large firm inventors are more likely to patent. It is not OK if they are becoming increasingly likely to patent (relative to others) over time in IT relative to other industries.</a:t>
            </a:r>
          </a:p>
          <a:p>
            <a:endParaRPr lang="en-CA" sz="1500" dirty="0"/>
          </a:p>
          <a:p>
            <a:r>
              <a:rPr lang="en-CA" sz="1500" dirty="0"/>
              <a:t>Still, patents are a useful measure because they are observable, and comparable across time and categories.</a:t>
            </a:r>
          </a:p>
          <a:p>
            <a:endParaRPr lang="en-CA" sz="1500" dirty="0"/>
          </a:p>
          <a:p>
            <a:endParaRPr lang="en-CA" sz="1500" dirty="0"/>
          </a:p>
          <a:p>
            <a:endParaRPr lang="en-CA" sz="1500" dirty="0"/>
          </a:p>
          <a:p>
            <a:endParaRPr lang="en-CA" sz="1500" dirty="0"/>
          </a:p>
        </p:txBody>
      </p:sp>
    </p:spTree>
    <p:extLst>
      <p:ext uri="{BB962C8B-B14F-4D97-AF65-F5344CB8AC3E}">
        <p14:creationId xmlns:p14="http://schemas.microsoft.com/office/powerpoint/2010/main" val="155340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e wanted flying cars instead we got 140 character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8" name="Picture 4" descr="Image result for we wanted flying cars instead we got 140 charact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471" y="2236734"/>
            <a:ext cx="6038663" cy="33967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eter thiel"/>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4271" y="1021246"/>
            <a:ext cx="1490045" cy="823965"/>
          </a:xfrm>
          <a:prstGeom prst="rect">
            <a:avLst/>
          </a:prstGeom>
        </p:spPr>
      </p:pic>
      <p:sp>
        <p:nvSpPr>
          <p:cNvPr id="3" name="Speech Bubble: Rectangle 2">
            <a:extLst>
              <a:ext uri="{FF2B5EF4-FFF2-40B4-BE49-F238E27FC236}">
                <a16:creationId xmlns:a16="http://schemas.microsoft.com/office/drawing/2014/main" id="{EB43D548-BA3D-4194-ACCD-D48F97600D00}"/>
              </a:ext>
            </a:extLst>
          </p:cNvPr>
          <p:cNvSpPr/>
          <p:nvPr/>
        </p:nvSpPr>
        <p:spPr>
          <a:xfrm>
            <a:off x="7104692" y="4725144"/>
            <a:ext cx="1427748" cy="576064"/>
          </a:xfrm>
          <a:prstGeom prst="wedgeRectCallout">
            <a:avLst>
              <a:gd name="adj1" fmla="val -325101"/>
              <a:gd name="adj2" fmla="val -167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technology</a:t>
            </a:r>
          </a:p>
        </p:txBody>
      </p:sp>
      <p:sp>
        <p:nvSpPr>
          <p:cNvPr id="7" name="Speech Bubble: Rectangle 6">
            <a:extLst>
              <a:ext uri="{FF2B5EF4-FFF2-40B4-BE49-F238E27FC236}">
                <a16:creationId xmlns:a16="http://schemas.microsoft.com/office/drawing/2014/main" id="{6168BD71-56C9-4A47-8285-95A6C41C1113}"/>
              </a:ext>
            </a:extLst>
          </p:cNvPr>
          <p:cNvSpPr/>
          <p:nvPr/>
        </p:nvSpPr>
        <p:spPr>
          <a:xfrm>
            <a:off x="7236296" y="1628800"/>
            <a:ext cx="1728192" cy="936104"/>
          </a:xfrm>
          <a:prstGeom prst="wedgeRectCallout">
            <a:avLst>
              <a:gd name="adj1" fmla="val -271837"/>
              <a:gd name="adj2" fmla="val 154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depend on information technology</a:t>
            </a:r>
          </a:p>
        </p:txBody>
      </p:sp>
      <p:sp>
        <p:nvSpPr>
          <p:cNvPr id="8" name="Speech Bubble: Rectangle 7">
            <a:extLst>
              <a:ext uri="{FF2B5EF4-FFF2-40B4-BE49-F238E27FC236}">
                <a16:creationId xmlns:a16="http://schemas.microsoft.com/office/drawing/2014/main" id="{CF3BF6E5-5575-45AC-8FBF-90536EA4CF1E}"/>
              </a:ext>
            </a:extLst>
          </p:cNvPr>
          <p:cNvSpPr/>
          <p:nvPr/>
        </p:nvSpPr>
        <p:spPr>
          <a:xfrm>
            <a:off x="2483768" y="548679"/>
            <a:ext cx="1872208" cy="896875"/>
          </a:xfrm>
          <a:prstGeom prst="wedgeRectCallout">
            <a:avLst>
              <a:gd name="adj1" fmla="val 97642"/>
              <a:gd name="adj2" fmla="val 5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Became rich from information technology</a:t>
            </a:r>
          </a:p>
        </p:txBody>
      </p:sp>
      <p:pic>
        <p:nvPicPr>
          <p:cNvPr id="6" name="Picture 5">
            <a:extLst>
              <a:ext uri="{FF2B5EF4-FFF2-40B4-BE49-F238E27FC236}">
                <a16:creationId xmlns:a16="http://schemas.microsoft.com/office/drawing/2014/main" id="{EADEF873-994C-4CBB-A3D1-B3C1B395E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16" y="47151"/>
            <a:ext cx="2363244" cy="1858592"/>
          </a:xfrm>
          <a:prstGeom prst="rect">
            <a:avLst/>
          </a:prstGeom>
        </p:spPr>
      </p:pic>
    </p:spTree>
    <p:extLst>
      <p:ext uri="{BB962C8B-B14F-4D97-AF65-F5344CB8AC3E}">
        <p14:creationId xmlns:p14="http://schemas.microsoft.com/office/powerpoint/2010/main" val="15535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1DCE0-D7BE-0444-9647-CB70C001A937}"/>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2900" kern="1200">
                <a:solidFill>
                  <a:srgbClr val="FFFFFF"/>
                </a:solidFill>
                <a:latin typeface="+mj-lt"/>
                <a:ea typeface="+mj-ea"/>
                <a:cs typeface="+mj-cs"/>
              </a:rPr>
              <a:t>Result 1: Concentration in IT patenting is increasing over time</a:t>
            </a: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C39D28-A53D-A748-BD3F-3368D13AF315}"/>
              </a:ext>
            </a:extLst>
          </p:cNvPr>
          <p:cNvPicPr>
            <a:picLocks noChangeAspect="1"/>
          </p:cNvPicPr>
          <p:nvPr/>
        </p:nvPicPr>
        <p:blipFill>
          <a:blip r:embed="rId3"/>
          <a:stretch>
            <a:fillRect/>
          </a:stretch>
        </p:blipFill>
        <p:spPr>
          <a:xfrm>
            <a:off x="1803821" y="2509911"/>
            <a:ext cx="5495033" cy="3997637"/>
          </a:xfrm>
          <a:prstGeom prst="rect">
            <a:avLst/>
          </a:prstGeom>
        </p:spPr>
      </p:pic>
    </p:spTree>
    <p:extLst>
      <p:ext uri="{BB962C8B-B14F-4D97-AF65-F5344CB8AC3E}">
        <p14:creationId xmlns:p14="http://schemas.microsoft.com/office/powerpoint/2010/main" val="296784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B0263-FE5D-FB43-8457-D065FF4AE415}"/>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a:solidFill>
                  <a:srgbClr val="FFFFFF"/>
                </a:solidFill>
              </a:rPr>
              <a:t>Concentration increasing, while number of patents and number of patenters grow. </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A2F4FE8-FFFA-46A0-80F1-108773F07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6DBE8E5-FB2A-4B20-941C-2685148667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3804" y="2937194"/>
            <a:ext cx="4091938" cy="2976884"/>
          </a:xfrm>
          <a:prstGeom prst="rect">
            <a:avLst/>
          </a:prstGeom>
        </p:spPr>
      </p:pic>
    </p:spTree>
    <p:extLst>
      <p:ext uri="{BB962C8B-B14F-4D97-AF65-F5344CB8AC3E}">
        <p14:creationId xmlns:p14="http://schemas.microsoft.com/office/powerpoint/2010/main" val="375236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a:solidFill>
                  <a:srgbClr val="FFFFFF"/>
                </a:solidFill>
              </a:rPr>
              <a:t>Result 2: Geographic concentration of IT patenting has grown</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969154DB-9DA3-F64A-BD14-A7FBC6001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C:\Users\AGoldfarb\Dropbox\belllabs\top10places.png">
            <a:extLst>
              <a:ext uri="{FF2B5EF4-FFF2-40B4-BE49-F238E27FC236}">
                <a16:creationId xmlns:a16="http://schemas.microsoft.com/office/drawing/2014/main" id="{2EA16EBA-4637-4694-AF69-5D8AF01AB80C}"/>
              </a:ext>
            </a:extLst>
          </p:cNvPr>
          <p:cNvPicPr/>
          <p:nvPr/>
        </p:nvPicPr>
        <p:blipFill>
          <a:blip r:embed="rId4" cstate="print">
            <a:extLst>
              <a:ext uri="{28A0092B-C50C-407E-A947-70E740481C1C}">
                <a14:useLocalDpi xmlns:a14="http://schemas.microsoft.com/office/drawing/2010/main"/>
              </a:ext>
            </a:extLst>
          </a:blip>
          <a:stretch>
            <a:fillRect/>
          </a:stretch>
        </p:blipFill>
        <p:spPr bwMode="auto">
          <a:xfrm>
            <a:off x="4833804" y="2940440"/>
            <a:ext cx="4091938" cy="2970393"/>
          </a:xfrm>
          <a:prstGeom prst="rect">
            <a:avLst/>
          </a:prstGeom>
          <a:noFill/>
        </p:spPr>
      </p:pic>
      <p:sp>
        <p:nvSpPr>
          <p:cNvPr id="7" name="TextBox 6">
            <a:extLst>
              <a:ext uri="{FF2B5EF4-FFF2-40B4-BE49-F238E27FC236}">
                <a16:creationId xmlns:a16="http://schemas.microsoft.com/office/drawing/2014/main" id="{B451A700-7FC0-4CFA-88BD-B4FC72048D74}"/>
              </a:ext>
            </a:extLst>
          </p:cNvPr>
          <p:cNvSpPr txBox="1"/>
          <p:nvPr/>
        </p:nvSpPr>
        <p:spPr>
          <a:xfrm>
            <a:off x="4833804" y="2567862"/>
            <a:ext cx="2546508" cy="369332"/>
          </a:xfrm>
          <a:prstGeom prst="rect">
            <a:avLst/>
          </a:prstGeom>
          <a:noFill/>
        </p:spPr>
        <p:txBody>
          <a:bodyPr wrap="square" rtlCol="0">
            <a:spAutoFit/>
          </a:bodyPr>
          <a:lstStyle/>
          <a:p>
            <a:pPr>
              <a:spcAft>
                <a:spcPts val="600"/>
              </a:spcAft>
            </a:pPr>
            <a:r>
              <a:rPr lang="en-US" dirty="0"/>
              <a:t>Recall FGG (2016 P&amp;P)</a:t>
            </a:r>
          </a:p>
        </p:txBody>
      </p:sp>
    </p:spTree>
    <p:extLst>
      <p:ext uri="{BB962C8B-B14F-4D97-AF65-F5344CB8AC3E}">
        <p14:creationId xmlns:p14="http://schemas.microsoft.com/office/powerpoint/2010/main" val="3920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3B8683B-E2E2-4828-8B33-3871C0BF6311}"/>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defTabSz="914400"/>
            <a:r>
              <a:rPr lang="en-US" sz="5000" kern="1200" dirty="0">
                <a:solidFill>
                  <a:schemeClr val="tx1"/>
                </a:solidFill>
                <a:latin typeface="+mj-lt"/>
                <a:ea typeface="+mj-ea"/>
                <a:cs typeface="+mj-cs"/>
              </a:rPr>
              <a:t>New </a:t>
            </a:r>
            <a:r>
              <a:rPr lang="en-US" sz="5000" kern="1200" dirty="0" err="1">
                <a:solidFill>
                  <a:schemeClr val="tx1"/>
                </a:solidFill>
                <a:latin typeface="+mj-lt"/>
                <a:ea typeface="+mj-ea"/>
                <a:cs typeface="+mj-cs"/>
              </a:rPr>
              <a:t>patenters</a:t>
            </a:r>
            <a:endParaRPr lang="en-US" sz="50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5800435E-3C88-49E0-8053-512939E3E10C}"/>
              </a:ext>
            </a:extLst>
          </p:cNvPr>
          <p:cNvSpPr>
            <a:spLocks noGrp="1"/>
          </p:cNvSpPr>
          <p:nvPr>
            <p:ph type="body" idx="1"/>
          </p:nvPr>
        </p:nvSpPr>
        <p:spPr>
          <a:xfrm>
            <a:off x="1143000" y="4256436"/>
            <a:ext cx="6858000" cy="1600818"/>
          </a:xfrm>
        </p:spPr>
        <p:txBody>
          <a:bodyPr vert="horz" lIns="91440" tIns="45720" rIns="91440" bIns="45720" rtlCol="0">
            <a:normAutofit/>
          </a:bodyPr>
          <a:lstStyle/>
          <a:p>
            <a:pPr algn="ctr" defTabSz="914400">
              <a:spcBef>
                <a:spcPts val="1000"/>
              </a:spcBef>
            </a:pPr>
            <a:endParaRPr lang="en-US" sz="2400" kern="1200">
              <a:solidFill>
                <a:schemeClr val="accent1"/>
              </a:solidFill>
              <a:latin typeface="+mn-lt"/>
              <a:ea typeface="+mn-ea"/>
              <a:cs typeface="+mn-cs"/>
            </a:endParaRP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62622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92FB6-4658-2047-8220-E921D7D3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14242"/>
            <a:ext cx="4091938" cy="2976884"/>
          </a:xfrm>
          <a:prstGeom prst="rect">
            <a:avLst/>
          </a:prstGeom>
        </p:spPr>
      </p:pic>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dirty="0">
                <a:solidFill>
                  <a:srgbClr val="FFFFFF"/>
                </a:solidFill>
              </a:rPr>
              <a:t>Result 3: Sharp decline in new </a:t>
            </a:r>
            <a:r>
              <a:rPr lang="en-US" sz="2900" dirty="0" err="1">
                <a:solidFill>
                  <a:srgbClr val="FFFFFF"/>
                </a:solidFill>
              </a:rPr>
              <a:t>patenters</a:t>
            </a:r>
            <a:r>
              <a:rPr lang="en-US" sz="2900" dirty="0">
                <a:solidFill>
                  <a:srgbClr val="FFFFFF"/>
                </a:solidFill>
              </a:rPr>
              <a:t>, </a:t>
            </a:r>
            <a:br>
              <a:rPr lang="en-US" sz="2900" dirty="0">
                <a:solidFill>
                  <a:srgbClr val="FFFFFF"/>
                </a:solidFill>
              </a:rPr>
            </a:br>
            <a:r>
              <a:rPr lang="en-US" sz="2900" dirty="0">
                <a:solidFill>
                  <a:srgbClr val="FFFFFF"/>
                </a:solidFill>
              </a:rPr>
              <a:t>especially in IT 2000-2010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8E7EF1E-88EF-C741-A50A-11088A2B92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933" y="2914242"/>
            <a:ext cx="4091938" cy="2976884"/>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7A706B9-E9FD-499A-873C-FCA7230F3C69}"/>
              </a:ext>
            </a:extLst>
          </p:cNvPr>
          <p:cNvSpPr/>
          <p:nvPr/>
        </p:nvSpPr>
        <p:spPr>
          <a:xfrm>
            <a:off x="2024847" y="1625167"/>
            <a:ext cx="5094306" cy="369332"/>
          </a:xfrm>
          <a:prstGeom prst="rect">
            <a:avLst/>
          </a:prstGeom>
        </p:spPr>
        <p:txBody>
          <a:bodyPr wrap="square">
            <a:spAutoFit/>
          </a:bodyPr>
          <a:lstStyle/>
          <a:p>
            <a:pPr>
              <a:spcAft>
                <a:spcPts val="600"/>
              </a:spcAft>
            </a:pPr>
            <a:r>
              <a:rPr lang="en-US" dirty="0">
                <a:solidFill>
                  <a:schemeClr val="bg1"/>
                </a:solidFill>
              </a:rPr>
              <a:t>IT was different, with rise or steady from 1980-2000</a:t>
            </a:r>
          </a:p>
        </p:txBody>
      </p:sp>
      <p:sp>
        <p:nvSpPr>
          <p:cNvPr id="7" name="Oval 6">
            <a:extLst>
              <a:ext uri="{FF2B5EF4-FFF2-40B4-BE49-F238E27FC236}">
                <a16:creationId xmlns:a16="http://schemas.microsoft.com/office/drawing/2014/main" id="{28A9E22E-016C-41A7-B2B1-DB4C8D0CBE48}"/>
              </a:ext>
            </a:extLst>
          </p:cNvPr>
          <p:cNvSpPr/>
          <p:nvPr/>
        </p:nvSpPr>
        <p:spPr>
          <a:xfrm>
            <a:off x="5940152" y="3848244"/>
            <a:ext cx="2088232" cy="5760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FAC21487-6F62-4F84-9F74-6F7135AE6B41}"/>
              </a:ext>
            </a:extLst>
          </p:cNvPr>
          <p:cNvSpPr/>
          <p:nvPr/>
        </p:nvSpPr>
        <p:spPr>
          <a:xfrm>
            <a:off x="6876273" y="1844824"/>
            <a:ext cx="2061354" cy="752506"/>
          </a:xfrm>
          <a:prstGeom prst="wedgeRectCallout">
            <a:avLst>
              <a:gd name="adj1" fmla="val 6096"/>
              <a:gd name="adj2" fmla="val 26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2000-2004 maybe driven by software patents</a:t>
            </a:r>
          </a:p>
        </p:txBody>
      </p:sp>
    </p:spTree>
    <p:extLst>
      <p:ext uri="{BB962C8B-B14F-4D97-AF65-F5344CB8AC3E}">
        <p14:creationId xmlns:p14="http://schemas.microsoft.com/office/powerpoint/2010/main" val="14028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1DCE0-D7BE-0444-9647-CB70C001A937}"/>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2900" kern="1200" dirty="0">
                <a:solidFill>
                  <a:srgbClr val="FFFFFF"/>
                </a:solidFill>
                <a:latin typeface="+mj-lt"/>
                <a:ea typeface="+mj-ea"/>
                <a:cs typeface="+mj-cs"/>
              </a:rPr>
              <a:t>Similar sharp decline in </a:t>
            </a:r>
            <a:r>
              <a:rPr lang="en-US" sz="2900" kern="1200" dirty="0" err="1">
                <a:solidFill>
                  <a:srgbClr val="FFFFFF"/>
                </a:solidFill>
                <a:latin typeface="+mj-lt"/>
                <a:ea typeface="+mj-ea"/>
                <a:cs typeface="+mj-cs"/>
              </a:rPr>
              <a:t>patenters</a:t>
            </a:r>
            <a:r>
              <a:rPr lang="en-US" sz="2900" kern="1200" dirty="0">
                <a:solidFill>
                  <a:srgbClr val="FFFFFF"/>
                </a:solidFill>
                <a:latin typeface="+mj-lt"/>
                <a:ea typeface="+mj-ea"/>
                <a:cs typeface="+mj-cs"/>
              </a:rPr>
              <a:t> that are individuals 2000-2010, especially in IT post 1980</a:t>
            </a:r>
          </a:p>
        </p:txBody>
      </p:sp>
      <p:cxnSp>
        <p:nvCxnSpPr>
          <p:cNvPr id="10" name="Straight Connector 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9FB3BC-9F9F-D34D-BE20-9B805E9F422F}"/>
              </a:ext>
            </a:extLst>
          </p:cNvPr>
          <p:cNvPicPr>
            <a:picLocks noChangeAspect="1"/>
          </p:cNvPicPr>
          <p:nvPr/>
        </p:nvPicPr>
        <p:blipFill>
          <a:blip r:embed="rId3"/>
          <a:stretch>
            <a:fillRect/>
          </a:stretch>
        </p:blipFill>
        <p:spPr>
          <a:xfrm>
            <a:off x="1803821" y="2509911"/>
            <a:ext cx="5495033" cy="3997637"/>
          </a:xfrm>
          <a:prstGeom prst="rect">
            <a:avLst/>
          </a:prstGeom>
        </p:spPr>
      </p:pic>
    </p:spTree>
    <p:extLst>
      <p:ext uri="{BB962C8B-B14F-4D97-AF65-F5344CB8AC3E}">
        <p14:creationId xmlns:p14="http://schemas.microsoft.com/office/powerpoint/2010/main" val="2680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dirty="0">
                <a:solidFill>
                  <a:srgbClr val="FFFFFF"/>
                </a:solidFill>
              </a:rPr>
              <a:t>Result 4: Increased geographic concentration of IT new </a:t>
            </a:r>
            <a:r>
              <a:rPr lang="en-US" sz="2900" dirty="0" err="1">
                <a:solidFill>
                  <a:srgbClr val="FFFFFF"/>
                </a:solidFill>
              </a:rPr>
              <a:t>patenters</a:t>
            </a:r>
            <a:endParaRPr lang="en-US" sz="2900" dirty="0">
              <a:solidFill>
                <a:srgbClr val="FFFFFF"/>
              </a:solidFill>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6B28924-C39C-9648-98E4-701D6C55B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F44C67-918A-1643-8CEF-57B1A5EFC1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3804" y="2937194"/>
            <a:ext cx="4091938" cy="2976884"/>
          </a:xfrm>
          <a:prstGeom prst="rect">
            <a:avLst/>
          </a:prstGeom>
        </p:spPr>
      </p:pic>
    </p:spTree>
    <p:extLst>
      <p:ext uri="{BB962C8B-B14F-4D97-AF65-F5344CB8AC3E}">
        <p14:creationId xmlns:p14="http://schemas.microsoft.com/office/powerpoint/2010/main" val="139964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8B19C-5F5A-3F4F-913C-890B60C4A052}"/>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defTabSz="914400"/>
            <a:r>
              <a:rPr lang="en-US" sz="2900" dirty="0">
                <a:solidFill>
                  <a:srgbClr val="FFFFFF"/>
                </a:solidFill>
              </a:rPr>
              <a:t>Results not driven by a particular subclass of IT patenting</a:t>
            </a:r>
          </a:p>
        </p:txBody>
      </p:sp>
      <p:pic>
        <p:nvPicPr>
          <p:cNvPr id="4" name="Picture 3">
            <a:extLst>
              <a:ext uri="{FF2B5EF4-FFF2-40B4-BE49-F238E27FC236}">
                <a16:creationId xmlns:a16="http://schemas.microsoft.com/office/drawing/2014/main" id="{17E34FF5-5DA3-425C-8F86-752425AA2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030" y="1372001"/>
            <a:ext cx="2569206" cy="1869097"/>
          </a:xfrm>
          <a:prstGeom prst="rect">
            <a:avLst/>
          </a:prstGeom>
        </p:spPr>
      </p:pic>
      <p:pic>
        <p:nvPicPr>
          <p:cNvPr id="5" name="Picture 4">
            <a:extLst>
              <a:ext uri="{FF2B5EF4-FFF2-40B4-BE49-F238E27FC236}">
                <a16:creationId xmlns:a16="http://schemas.microsoft.com/office/drawing/2014/main" id="{EDB54483-2289-43B1-833D-68B64E9C5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9296" y="1369896"/>
            <a:ext cx="2574993" cy="1873307"/>
          </a:xfrm>
          <a:prstGeom prst="rect">
            <a:avLst/>
          </a:prstGeom>
        </p:spPr>
      </p:pic>
      <p:cxnSp>
        <p:nvCxnSpPr>
          <p:cNvPr id="14" name="Straight Connector 1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09D655-D365-44B2-9B1D-81E71A26E4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7293" y="1394776"/>
            <a:ext cx="2567937" cy="1868174"/>
          </a:xfrm>
          <a:prstGeom prst="rect">
            <a:avLst/>
          </a:prstGeom>
        </p:spPr>
      </p:pic>
      <p:cxnSp>
        <p:nvCxnSpPr>
          <p:cNvPr id="16" name="Straight Connector 1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5F5F9F-BC70-4992-9DD6-50319D39D371}"/>
              </a:ext>
            </a:extLst>
          </p:cNvPr>
          <p:cNvSpPr txBox="1"/>
          <p:nvPr/>
        </p:nvSpPr>
        <p:spPr>
          <a:xfrm>
            <a:off x="1331640" y="5810177"/>
            <a:ext cx="6696744" cy="369332"/>
          </a:xfrm>
          <a:prstGeom prst="rect">
            <a:avLst/>
          </a:prstGeom>
          <a:noFill/>
        </p:spPr>
        <p:txBody>
          <a:bodyPr wrap="square" rtlCol="0">
            <a:spAutoFit/>
          </a:bodyPr>
          <a:lstStyle/>
          <a:p>
            <a:r>
              <a:rPr lang="en-US" dirty="0">
                <a:solidFill>
                  <a:schemeClr val="bg1"/>
                </a:solidFill>
              </a:rPr>
              <a:t>But effects are strongest in Electronic business methods and software</a:t>
            </a:r>
          </a:p>
        </p:txBody>
      </p:sp>
    </p:spTree>
    <p:extLst>
      <p:ext uri="{BB962C8B-B14F-4D97-AF65-F5344CB8AC3E}">
        <p14:creationId xmlns:p14="http://schemas.microsoft.com/office/powerpoint/2010/main" val="389559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0936" y="600426"/>
            <a:ext cx="7406640" cy="3360625"/>
          </a:xfrm>
        </p:spPr>
        <p:txBody>
          <a:bodyPr vert="horz" lIns="91440" tIns="45720" rIns="91440" bIns="45720" rtlCol="0" anchor="b">
            <a:normAutofit/>
          </a:bodyPr>
          <a:lstStyle/>
          <a:p>
            <a:pPr defTabSz="914400"/>
            <a:r>
              <a:rPr lang="en-US" sz="7100" kern="1200">
                <a:solidFill>
                  <a:schemeClr val="tx1"/>
                </a:solidFill>
                <a:latin typeface="+mj-lt"/>
                <a:ea typeface="+mj-ea"/>
                <a:cs typeface="+mj-cs"/>
              </a:rPr>
              <a:t>Bringing it together</a:t>
            </a:r>
          </a:p>
        </p:txBody>
      </p:sp>
      <p:sp>
        <p:nvSpPr>
          <p:cNvPr id="5" name="Text Placeholder 4"/>
          <p:cNvSpPr>
            <a:spLocks noGrp="1"/>
          </p:cNvSpPr>
          <p:nvPr>
            <p:ph type="body" idx="1"/>
          </p:nvPr>
        </p:nvSpPr>
        <p:spPr>
          <a:xfrm>
            <a:off x="644652" y="4119928"/>
            <a:ext cx="7406640" cy="1366472"/>
          </a:xfrm>
        </p:spPr>
        <p:txBody>
          <a:bodyPr vert="horz" lIns="91440" tIns="45720" rIns="91440" bIns="45720" rtlCol="0">
            <a:normAutofit/>
          </a:bodyPr>
          <a:lstStyle/>
          <a:p>
            <a:pPr defTabSz="914400">
              <a:spcBef>
                <a:spcPts val="1000"/>
              </a:spcBef>
            </a:pP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25577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CE85-DDA4-40E9-AD6A-4E1991693C3F}"/>
              </a:ext>
            </a:extLst>
          </p:cNvPr>
          <p:cNvSpPr>
            <a:spLocks noGrp="1"/>
          </p:cNvSpPr>
          <p:nvPr>
            <p:ph type="title"/>
          </p:nvPr>
        </p:nvSpPr>
        <p:spPr>
          <a:xfrm>
            <a:off x="633845" y="365760"/>
            <a:ext cx="7886700" cy="1325562"/>
          </a:xfrm>
        </p:spPr>
        <p:txBody>
          <a:bodyPr/>
          <a:lstStyle/>
          <a:p>
            <a:r>
              <a:rPr lang="en-US"/>
              <a:t>Recall the opening</a:t>
            </a:r>
            <a:endParaRPr lang="en-US" dirty="0"/>
          </a:p>
        </p:txBody>
      </p:sp>
      <p:sp>
        <p:nvSpPr>
          <p:cNvPr id="3" name="Content Placeholder 2">
            <a:extLst>
              <a:ext uri="{FF2B5EF4-FFF2-40B4-BE49-F238E27FC236}">
                <a16:creationId xmlns:a16="http://schemas.microsoft.com/office/drawing/2014/main" id="{BDC7D625-7AA5-404C-AF60-16AA8049D375}"/>
              </a:ext>
            </a:extLst>
          </p:cNvPr>
          <p:cNvSpPr>
            <a:spLocks noGrp="1"/>
          </p:cNvSpPr>
          <p:nvPr>
            <p:ph idx="1"/>
          </p:nvPr>
        </p:nvSpPr>
        <p:spPr>
          <a:xfrm>
            <a:off x="633845" y="1828801"/>
            <a:ext cx="7886700" cy="4351337"/>
          </a:xfrm>
        </p:spPr>
        <p:txBody>
          <a:bodyPr/>
          <a:lstStyle/>
          <a:p>
            <a:r>
              <a:rPr lang="en-CA" dirty="0"/>
              <a:t>Many of the most prominent companies and emerging industries are </a:t>
            </a:r>
            <a:br>
              <a:rPr lang="en-CA" dirty="0"/>
            </a:br>
            <a:r>
              <a:rPr lang="en-CA" dirty="0"/>
              <a:t>information technology.</a:t>
            </a:r>
            <a:endParaRPr lang="en-US" dirty="0"/>
          </a:p>
          <a:p>
            <a:pPr marL="0" indent="0">
              <a:buNone/>
            </a:pPr>
            <a:endParaRPr lang="en-US" dirty="0"/>
          </a:p>
          <a:p>
            <a:r>
              <a:rPr lang="en-CA" dirty="0"/>
              <a:t>IT is an input into other inventions.</a:t>
            </a:r>
            <a:endParaRPr lang="en-US" dirty="0"/>
          </a:p>
          <a:p>
            <a:endParaRPr lang="en-US" dirty="0"/>
          </a:p>
          <a:p>
            <a:r>
              <a:rPr lang="en-CA" dirty="0"/>
              <a:t>There is rising concentration across firms both in IT and outside of IT.</a:t>
            </a:r>
            <a:endParaRPr lang="en-US" dirty="0"/>
          </a:p>
          <a:p>
            <a:endParaRPr lang="en-US" dirty="0"/>
          </a:p>
          <a:p>
            <a:r>
              <a:rPr lang="en-CA" dirty="0"/>
              <a:t>There are reasons to expect IT to lead to concentration</a:t>
            </a:r>
            <a:endParaRPr lang="en-US" dirty="0"/>
          </a:p>
          <a:p>
            <a:endParaRPr lang="en-US" dirty="0"/>
          </a:p>
          <a:p>
            <a:r>
              <a:rPr lang="en-CA" dirty="0"/>
              <a:t>Therefore maybe IT is to blame.</a:t>
            </a:r>
            <a:endParaRPr lang="en-US" dirty="0"/>
          </a:p>
        </p:txBody>
      </p:sp>
    </p:spTree>
    <p:extLst>
      <p:ext uri="{BB962C8B-B14F-4D97-AF65-F5344CB8AC3E}">
        <p14:creationId xmlns:p14="http://schemas.microsoft.com/office/powerpoint/2010/main" val="222048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EC06-D97E-49CF-808C-3D553DC08C44}"/>
              </a:ext>
            </a:extLst>
          </p:cNvPr>
          <p:cNvSpPr>
            <a:spLocks noGrp="1"/>
          </p:cNvSpPr>
          <p:nvPr>
            <p:ph type="title"/>
          </p:nvPr>
        </p:nvSpPr>
        <p:spPr>
          <a:xfrm>
            <a:off x="630936" y="581891"/>
            <a:ext cx="2522431" cy="3740727"/>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Information technology matters to prosperity</a:t>
            </a:r>
          </a:p>
        </p:txBody>
      </p:sp>
      <p:pic>
        <p:nvPicPr>
          <p:cNvPr id="1026" name="Picture 2" descr="https://images-na.ssl-images-amazon.com/images/I/51IKu7QEfhL._SX331_BO1,204,203,200_.jpg">
            <a:extLst>
              <a:ext uri="{FF2B5EF4-FFF2-40B4-BE49-F238E27FC236}">
                <a16:creationId xmlns:a16="http://schemas.microsoft.com/office/drawing/2014/main" id="{165CA639-8857-4BEC-B94E-F8DBB471E48A}"/>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188864" y="581891"/>
            <a:ext cx="3714008" cy="556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9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 y="365760"/>
            <a:ext cx="7886700" cy="1325562"/>
          </a:xfrm>
        </p:spPr>
        <p:txBody>
          <a:bodyPr/>
          <a:lstStyle/>
          <a:p>
            <a:r>
              <a:rPr lang="en-CA" dirty="0"/>
              <a:t>We document a change in concentration</a:t>
            </a:r>
          </a:p>
        </p:txBody>
      </p:sp>
      <p:sp>
        <p:nvSpPr>
          <p:cNvPr id="3" name="Content Placeholder 2"/>
          <p:cNvSpPr>
            <a:spLocks noGrp="1"/>
          </p:cNvSpPr>
          <p:nvPr>
            <p:ph idx="1"/>
          </p:nvPr>
        </p:nvSpPr>
        <p:spPr>
          <a:xfrm>
            <a:off x="633844" y="1828801"/>
            <a:ext cx="7970603" cy="4351337"/>
          </a:xfrm>
        </p:spPr>
        <p:txBody>
          <a:bodyPr>
            <a:normAutofit lnSpcReduction="10000"/>
          </a:bodyPr>
          <a:lstStyle/>
          <a:p>
            <a:r>
              <a:rPr lang="en-US" sz="2000" dirty="0"/>
              <a:t>Result 1:</a:t>
            </a:r>
            <a:r>
              <a:rPr lang="en-US" sz="2000" dirty="0">
                <a:solidFill>
                  <a:srgbClr val="FFFFFF"/>
                </a:solidFill>
              </a:rPr>
              <a:t> </a:t>
            </a:r>
            <a:r>
              <a:rPr lang="en-US" sz="2000" dirty="0"/>
              <a:t>Firm concentration of IT patenting has grown over time</a:t>
            </a:r>
          </a:p>
          <a:p>
            <a:endParaRPr lang="en-US" sz="2000" dirty="0"/>
          </a:p>
          <a:p>
            <a:r>
              <a:rPr lang="en-US" sz="2000" dirty="0"/>
              <a:t>Result 2: Geographic concentration of IT patenting has grown</a:t>
            </a:r>
          </a:p>
          <a:p>
            <a:endParaRPr lang="en-US" sz="2000" dirty="0"/>
          </a:p>
          <a:p>
            <a:r>
              <a:rPr lang="en-US" sz="2000" dirty="0"/>
              <a:t>Result 3: Sharp decline in new </a:t>
            </a:r>
            <a:r>
              <a:rPr lang="en-US" sz="2000" dirty="0" err="1"/>
              <a:t>patenters</a:t>
            </a:r>
            <a:r>
              <a:rPr lang="en-US" sz="2000" dirty="0"/>
              <a:t> 2000-2010, especially in IT</a:t>
            </a:r>
            <a:endParaRPr lang="en-US" dirty="0"/>
          </a:p>
          <a:p>
            <a:endParaRPr lang="en-US" dirty="0"/>
          </a:p>
          <a:p>
            <a:r>
              <a:rPr lang="en-US" sz="2000" dirty="0"/>
              <a:t>Result 4: Increased geographic concentration of IT new </a:t>
            </a:r>
            <a:r>
              <a:rPr lang="en-US" sz="2000" dirty="0" err="1"/>
              <a:t>patenters</a:t>
            </a:r>
            <a:endParaRPr lang="en-US" dirty="0"/>
          </a:p>
          <a:p>
            <a:endParaRPr lang="en-US" dirty="0"/>
          </a:p>
          <a:p>
            <a:endParaRPr lang="en-US" dirty="0"/>
          </a:p>
          <a:p>
            <a:pPr lvl="1"/>
            <a:r>
              <a:rPr lang="en-US" dirty="0"/>
              <a:t>Preliminary results in the sense that we did not identify why this is happening, whether the trends are robust to other definitions of innovation, or whether the trends in IT explain the overall changes in market concentration, location concentration, labor share, or productivity.</a:t>
            </a:r>
          </a:p>
          <a:p>
            <a:pPr lvl="1"/>
            <a:endParaRPr lang="en-US" dirty="0"/>
          </a:p>
          <a:p>
            <a:endParaRPr lang="en-US" dirty="0"/>
          </a:p>
        </p:txBody>
      </p:sp>
    </p:spTree>
    <p:extLst>
      <p:ext uri="{BB962C8B-B14F-4D97-AF65-F5344CB8AC3E}">
        <p14:creationId xmlns:p14="http://schemas.microsoft.com/office/powerpoint/2010/main" val="224763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Limitations/next steps</a:t>
            </a:r>
          </a:p>
        </p:txBody>
      </p:sp>
      <p:sp>
        <p:nvSpPr>
          <p:cNvPr id="3" name="Content Placeholder 2"/>
          <p:cNvSpPr>
            <a:spLocks noGrp="1"/>
          </p:cNvSpPr>
          <p:nvPr>
            <p:ph idx="1"/>
          </p:nvPr>
        </p:nvSpPr>
        <p:spPr>
          <a:xfrm>
            <a:off x="633845" y="1691323"/>
            <a:ext cx="7886700" cy="4978038"/>
          </a:xfrm>
        </p:spPr>
        <p:txBody>
          <a:bodyPr>
            <a:normAutofit/>
          </a:bodyPr>
          <a:lstStyle/>
          <a:p>
            <a:r>
              <a:rPr lang="en-US" dirty="0"/>
              <a:t>Our analyses uses patents, and the greatest increase in firm concentration occurs in software and business methods</a:t>
            </a:r>
          </a:p>
          <a:p>
            <a:pPr lvl="1"/>
            <a:r>
              <a:rPr lang="en-US" dirty="0"/>
              <a:t>Propensity to patent in software has likely changed over time with the patentability of software</a:t>
            </a:r>
          </a:p>
          <a:p>
            <a:pPr lvl="1"/>
            <a:r>
              <a:rPr lang="en-US" dirty="0"/>
              <a:t>Propensity to patent can differ by firm size, though unclear whether this has changed over time </a:t>
            </a:r>
          </a:p>
          <a:p>
            <a:pPr lvl="1"/>
            <a:endParaRPr lang="en-US" dirty="0"/>
          </a:p>
          <a:p>
            <a:r>
              <a:rPr lang="en-US" dirty="0"/>
              <a:t>We can probe this further by</a:t>
            </a:r>
          </a:p>
          <a:p>
            <a:pPr lvl="1"/>
            <a:r>
              <a:rPr lang="en-US" dirty="0"/>
              <a:t>Looking at changes in concentration of highly cited patents (current analysis does not adjust for citations)</a:t>
            </a:r>
          </a:p>
          <a:p>
            <a:pPr lvl="1"/>
            <a:r>
              <a:rPr lang="en-US" dirty="0"/>
              <a:t>Exploring whether we can use employment data from YTS to examine whether there are similar trends</a:t>
            </a:r>
          </a:p>
          <a:p>
            <a:endParaRPr lang="en-US" dirty="0"/>
          </a:p>
          <a:p>
            <a:r>
              <a:rPr lang="en-US" dirty="0"/>
              <a:t>Data end in patents applied in 2010</a:t>
            </a:r>
          </a:p>
          <a:p>
            <a:pPr lvl="1"/>
            <a:r>
              <a:rPr lang="en-US" dirty="0"/>
              <a:t>Looking to see whether we can identify IT patents using CPC classes to generate preliminary findings to  2013</a:t>
            </a:r>
          </a:p>
        </p:txBody>
      </p:sp>
    </p:spTree>
    <p:extLst>
      <p:ext uri="{BB962C8B-B14F-4D97-AF65-F5344CB8AC3E}">
        <p14:creationId xmlns:p14="http://schemas.microsoft.com/office/powerpoint/2010/main" val="90965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B39685-9AA1-4A2A-9B9B-88286D461AFC}"/>
              </a:ext>
            </a:extLst>
          </p:cNvPr>
          <p:cNvSpPr>
            <a:spLocks noGrp="1"/>
          </p:cNvSpPr>
          <p:nvPr>
            <p:ph type="title"/>
          </p:nvPr>
        </p:nvSpPr>
        <p:spPr>
          <a:xfrm>
            <a:off x="647271" y="1012004"/>
            <a:ext cx="2562119" cy="4795408"/>
          </a:xfrm>
        </p:spPr>
        <p:txBody>
          <a:bodyPr vert="horz" lIns="91440" tIns="45720" rIns="91440" bIns="45720" rtlCol="0">
            <a:normAutofit/>
          </a:bodyPr>
          <a:lstStyle/>
          <a:p>
            <a:pPr defTabSz="914400"/>
            <a:r>
              <a:rPr lang="en-US" kern="1200" dirty="0">
                <a:solidFill>
                  <a:srgbClr val="FFFFFF"/>
                </a:solidFill>
                <a:latin typeface="+mj-lt"/>
                <a:ea typeface="+mj-ea"/>
                <a:cs typeface="+mj-cs"/>
              </a:rPr>
              <a:t>Information technology was relatively dynamic and competitive, and spatially diverse.</a:t>
            </a:r>
          </a:p>
        </p:txBody>
      </p:sp>
      <p:graphicFrame>
        <p:nvGraphicFramePr>
          <p:cNvPr id="14" name="Content Placeholder 2">
            <a:extLst>
              <a:ext uri="{FF2B5EF4-FFF2-40B4-BE49-F238E27FC236}">
                <a16:creationId xmlns:a16="http://schemas.microsoft.com/office/drawing/2014/main" id="{A531A96E-8260-471D-84BA-1CABBED38736}"/>
              </a:ext>
            </a:extLst>
          </p:cNvPr>
          <p:cNvGraphicFramePr>
            <a:graphicFrameLocks noGrp="1"/>
          </p:cNvGraphicFramePr>
          <p:nvPr>
            <p:ph idx="1"/>
            <p:extLst>
              <p:ext uri="{D42A27DB-BD31-4B8C-83A1-F6EECF244321}">
                <p14:modId xmlns:p14="http://schemas.microsoft.com/office/powerpoint/2010/main" val="357142074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19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Thank you</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619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78A2D-0D18-C54C-B6EA-59D057336670}"/>
              </a:ext>
            </a:extLst>
          </p:cNvPr>
          <p:cNvPicPr>
            <a:picLocks noChangeAspect="1"/>
          </p:cNvPicPr>
          <p:nvPr/>
        </p:nvPicPr>
        <p:blipFill>
          <a:blip r:embed="rId2"/>
          <a:stretch>
            <a:fillRect/>
          </a:stretch>
        </p:blipFill>
        <p:spPr>
          <a:xfrm>
            <a:off x="4445674" y="3429000"/>
            <a:ext cx="4457192" cy="3245149"/>
          </a:xfrm>
          <a:prstGeom prst="rect">
            <a:avLst/>
          </a:prstGeom>
        </p:spPr>
      </p:pic>
      <p:pic>
        <p:nvPicPr>
          <p:cNvPr id="4" name="Picture 3">
            <a:extLst>
              <a:ext uri="{FF2B5EF4-FFF2-40B4-BE49-F238E27FC236}">
                <a16:creationId xmlns:a16="http://schemas.microsoft.com/office/drawing/2014/main" id="{354E60D7-A10F-094A-8F7A-8A44F5F2F1B4}"/>
              </a:ext>
            </a:extLst>
          </p:cNvPr>
          <p:cNvPicPr>
            <a:picLocks noChangeAspect="1"/>
          </p:cNvPicPr>
          <p:nvPr/>
        </p:nvPicPr>
        <p:blipFill>
          <a:blip r:embed="rId3"/>
          <a:stretch>
            <a:fillRect/>
          </a:stretch>
        </p:blipFill>
        <p:spPr>
          <a:xfrm>
            <a:off x="29191" y="1700808"/>
            <a:ext cx="4343400" cy="3162300"/>
          </a:xfrm>
          <a:prstGeom prst="rect">
            <a:avLst/>
          </a:prstGeom>
        </p:spPr>
      </p:pic>
    </p:spTree>
    <p:extLst>
      <p:ext uri="{BB962C8B-B14F-4D97-AF65-F5344CB8AC3E}">
        <p14:creationId xmlns:p14="http://schemas.microsoft.com/office/powerpoint/2010/main" val="147870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88555B-DE46-4E71-9F55-4891FE294D9D}"/>
              </a:ext>
            </a:extLst>
          </p:cNvPr>
          <p:cNvSpPr>
            <a:spLocks noGrp="1"/>
          </p:cNvSpPr>
          <p:nvPr>
            <p:ph type="title"/>
          </p:nvPr>
        </p:nvSpPr>
        <p:spPr>
          <a:xfrm>
            <a:off x="539552" y="681038"/>
            <a:ext cx="3535401" cy="1688041"/>
          </a:xfrm>
        </p:spPr>
        <p:txBody>
          <a:bodyPr>
            <a:normAutofit fontScale="90000"/>
          </a:bodyPr>
          <a:lstStyle/>
          <a:p>
            <a:r>
              <a:rPr lang="en-US" sz="2800" dirty="0"/>
              <a:t>Many of the most prominent companies and emerging industries are </a:t>
            </a:r>
            <a:br>
              <a:rPr lang="en-US" sz="2800" dirty="0"/>
            </a:br>
            <a:r>
              <a:rPr lang="en-US" sz="2800" dirty="0"/>
              <a:t>information technology.</a:t>
            </a:r>
          </a:p>
        </p:txBody>
      </p:sp>
      <p:sp>
        <p:nvSpPr>
          <p:cNvPr id="3" name="Content Placeholder 2">
            <a:extLst>
              <a:ext uri="{FF2B5EF4-FFF2-40B4-BE49-F238E27FC236}">
                <a16:creationId xmlns:a16="http://schemas.microsoft.com/office/drawing/2014/main" id="{2033D35B-2834-4CC4-AFA3-8AB0078C15AF}"/>
              </a:ext>
            </a:extLst>
          </p:cNvPr>
          <p:cNvSpPr>
            <a:spLocks noGrp="1"/>
          </p:cNvSpPr>
          <p:nvPr>
            <p:ph idx="1"/>
          </p:nvPr>
        </p:nvSpPr>
        <p:spPr>
          <a:xfrm>
            <a:off x="628650" y="2548467"/>
            <a:ext cx="3446303" cy="3628495"/>
          </a:xfrm>
        </p:spPr>
        <p:txBody>
          <a:bodyPr>
            <a:normAutofit/>
          </a:bodyPr>
          <a:lstStyle/>
          <a:p>
            <a:endParaRPr lang="en-US" sz="1700" dirty="0"/>
          </a:p>
          <a:p>
            <a:endParaRPr lang="en-US" sz="1700" dirty="0"/>
          </a:p>
        </p:txBody>
      </p:sp>
      <p:sp>
        <p:nvSpPr>
          <p:cNvPr id="8196" name="Rectangle 134">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7" name="Rectangle 136">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8" name="Rectangle 138">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B9DA879-A453-4DE4-B95B-4C2D10A48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2314" y="321734"/>
            <a:ext cx="979970" cy="2739814"/>
          </a:xfrm>
          <a:prstGeom prst="rect">
            <a:avLst/>
          </a:prstGeom>
        </p:spPr>
      </p:pic>
      <p:sp>
        <p:nvSpPr>
          <p:cNvPr id="8199" name="Rectangle 140">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Gartner Hype Cycle for Emerging Technologies, 2019">
            <a:extLst>
              <a:ext uri="{FF2B5EF4-FFF2-40B4-BE49-F238E27FC236}">
                <a16:creationId xmlns:a16="http://schemas.microsoft.com/office/drawing/2014/main" id="{DA537901-D103-45D8-9961-BCE374EA4E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127081" y="849353"/>
            <a:ext cx="1773238" cy="1684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F876E9-F058-4D95-BBAA-B6E4B39328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5127" y="3796452"/>
            <a:ext cx="3065746" cy="2559898"/>
          </a:xfrm>
          <a:prstGeom prst="rect">
            <a:avLst/>
          </a:prstGeom>
        </p:spPr>
      </p:pic>
    </p:spTree>
    <p:extLst>
      <p:ext uri="{BB962C8B-B14F-4D97-AF65-F5344CB8AC3E}">
        <p14:creationId xmlns:p14="http://schemas.microsoft.com/office/powerpoint/2010/main" val="22975613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C31CF-D62E-4E94-91DC-92C9AA011DB6}"/>
              </a:ext>
            </a:extLst>
          </p:cNvPr>
          <p:cNvSpPr>
            <a:spLocks noGrp="1"/>
          </p:cNvSpPr>
          <p:nvPr>
            <p:ph type="title"/>
          </p:nvPr>
        </p:nvSpPr>
        <p:spPr>
          <a:xfrm>
            <a:off x="367903" y="5291820"/>
            <a:ext cx="8408193" cy="744836"/>
          </a:xfrm>
        </p:spPr>
        <p:txBody>
          <a:bodyPr vert="horz" lIns="91440" tIns="45720" rIns="91440" bIns="45720" rtlCol="0" anchor="ctr">
            <a:normAutofit/>
          </a:bodyPr>
          <a:lstStyle/>
          <a:p>
            <a:pPr algn="ctr" defTabSz="914400"/>
            <a:r>
              <a:rPr lang="en-US" sz="2400" kern="1200">
                <a:latin typeface="+mj-lt"/>
                <a:ea typeface="+mj-ea"/>
                <a:cs typeface="+mj-cs"/>
              </a:rPr>
              <a:t>Top ten patenters by half decade</a:t>
            </a:r>
            <a:br>
              <a:rPr lang="en-US" sz="2800" kern="1200">
                <a:latin typeface="+mj-lt"/>
                <a:ea typeface="+mj-ea"/>
                <a:cs typeface="+mj-cs"/>
              </a:rPr>
            </a:br>
            <a:r>
              <a:rPr lang="en-US" sz="1600" kern="1200">
                <a:latin typeface="+mj-lt"/>
                <a:ea typeface="+mj-ea"/>
                <a:cs typeface="+mj-cs"/>
              </a:rPr>
              <a:t>In </a:t>
            </a:r>
            <a:r>
              <a:rPr lang="en-US" sz="1600" b="1" kern="1200">
                <a:latin typeface="+mj-lt"/>
                <a:ea typeface="+mj-ea"/>
                <a:cs typeface="+mj-cs"/>
              </a:rPr>
              <a:t>bold</a:t>
            </a:r>
            <a:r>
              <a:rPr lang="en-US" sz="1600" kern="1200">
                <a:latin typeface="+mj-lt"/>
                <a:ea typeface="+mj-ea"/>
                <a:cs typeface="+mj-cs"/>
              </a:rPr>
              <a:t>, if also top ten in Computers &amp; Communications</a:t>
            </a:r>
            <a:endParaRPr lang="en-US" sz="1600" kern="1200" dirty="0">
              <a:latin typeface="+mj-lt"/>
              <a:ea typeface="+mj-ea"/>
              <a:cs typeface="+mj-cs"/>
            </a:endParaRPr>
          </a:p>
        </p:txBody>
      </p:sp>
      <p:sp>
        <p:nvSpPr>
          <p:cNvPr id="5" name="Rectangle 4">
            <a:extLst>
              <a:ext uri="{FF2B5EF4-FFF2-40B4-BE49-F238E27FC236}">
                <a16:creationId xmlns:a16="http://schemas.microsoft.com/office/drawing/2014/main" id="{D08EF2D6-78E3-4863-9319-9E63EF27C1D6}"/>
              </a:ext>
            </a:extLst>
          </p:cNvPr>
          <p:cNvSpPr/>
          <p:nvPr/>
        </p:nvSpPr>
        <p:spPr>
          <a:xfrm>
            <a:off x="1007604" y="668465"/>
            <a:ext cx="7128792" cy="553998"/>
          </a:xfrm>
          <a:prstGeom prst="rect">
            <a:avLst/>
          </a:prstGeom>
        </p:spPr>
        <p:txBody>
          <a:bodyPr wrap="square">
            <a:spAutoFit/>
          </a:bodyPr>
          <a:lstStyle/>
          <a:p>
            <a:pPr>
              <a:spcAft>
                <a:spcPts val="600"/>
              </a:spcAft>
            </a:pPr>
            <a:r>
              <a:rPr lang="en-US" sz="3000" dirty="0">
                <a:solidFill>
                  <a:schemeClr val="bg1"/>
                </a:solidFill>
              </a:rPr>
              <a:t>Top </a:t>
            </a:r>
            <a:r>
              <a:rPr lang="en-US" sz="3000" dirty="0" err="1">
                <a:solidFill>
                  <a:schemeClr val="bg1"/>
                </a:solidFill>
              </a:rPr>
              <a:t>patenters</a:t>
            </a:r>
            <a:r>
              <a:rPr lang="en-US" sz="3000" dirty="0">
                <a:solidFill>
                  <a:schemeClr val="bg1"/>
                </a:solidFill>
              </a:rPr>
              <a:t> are increasingly IT companies</a:t>
            </a:r>
          </a:p>
        </p:txBody>
      </p:sp>
      <p:graphicFrame>
        <p:nvGraphicFramePr>
          <p:cNvPr id="4" name="Table 3">
            <a:extLst>
              <a:ext uri="{FF2B5EF4-FFF2-40B4-BE49-F238E27FC236}">
                <a16:creationId xmlns:a16="http://schemas.microsoft.com/office/drawing/2014/main" id="{A47CA130-C71A-436E-8C84-221879787797}"/>
              </a:ext>
            </a:extLst>
          </p:cNvPr>
          <p:cNvGraphicFramePr>
            <a:graphicFrameLocks noGrp="1"/>
          </p:cNvGraphicFramePr>
          <p:nvPr>
            <p:extLst>
              <p:ext uri="{D42A27DB-BD31-4B8C-83A1-F6EECF244321}">
                <p14:modId xmlns:p14="http://schemas.microsoft.com/office/powerpoint/2010/main" val="330022342"/>
              </p:ext>
            </p:extLst>
          </p:nvPr>
        </p:nvGraphicFramePr>
        <p:xfrm>
          <a:off x="482600" y="2225387"/>
          <a:ext cx="8178802" cy="3066433"/>
        </p:xfrm>
        <a:graphic>
          <a:graphicData uri="http://schemas.openxmlformats.org/drawingml/2006/table">
            <a:tbl>
              <a:tblPr>
                <a:tableStyleId>{8EC20E35-A176-4012-BC5E-935CFFF8708E}</a:tableStyleId>
              </a:tblPr>
              <a:tblGrid>
                <a:gridCol w="1357047">
                  <a:extLst>
                    <a:ext uri="{9D8B030D-6E8A-4147-A177-3AD203B41FA5}">
                      <a16:colId xmlns:a16="http://schemas.microsoft.com/office/drawing/2014/main" val="118667410"/>
                    </a:ext>
                  </a:extLst>
                </a:gridCol>
                <a:gridCol w="1357047">
                  <a:extLst>
                    <a:ext uri="{9D8B030D-6E8A-4147-A177-3AD203B41FA5}">
                      <a16:colId xmlns:a16="http://schemas.microsoft.com/office/drawing/2014/main" val="2827350928"/>
                    </a:ext>
                  </a:extLst>
                </a:gridCol>
                <a:gridCol w="1357047">
                  <a:extLst>
                    <a:ext uri="{9D8B030D-6E8A-4147-A177-3AD203B41FA5}">
                      <a16:colId xmlns:a16="http://schemas.microsoft.com/office/drawing/2014/main" val="1957247575"/>
                    </a:ext>
                  </a:extLst>
                </a:gridCol>
                <a:gridCol w="945788">
                  <a:extLst>
                    <a:ext uri="{9D8B030D-6E8A-4147-A177-3AD203B41FA5}">
                      <a16:colId xmlns:a16="http://schemas.microsoft.com/office/drawing/2014/main" val="700625521"/>
                    </a:ext>
                  </a:extLst>
                </a:gridCol>
                <a:gridCol w="945788">
                  <a:extLst>
                    <a:ext uri="{9D8B030D-6E8A-4147-A177-3AD203B41FA5}">
                      <a16:colId xmlns:a16="http://schemas.microsoft.com/office/drawing/2014/main" val="2037603053"/>
                    </a:ext>
                  </a:extLst>
                </a:gridCol>
                <a:gridCol w="1087158">
                  <a:extLst>
                    <a:ext uri="{9D8B030D-6E8A-4147-A177-3AD203B41FA5}">
                      <a16:colId xmlns:a16="http://schemas.microsoft.com/office/drawing/2014/main" val="2939595580"/>
                    </a:ext>
                  </a:extLst>
                </a:gridCol>
                <a:gridCol w="1128927">
                  <a:extLst>
                    <a:ext uri="{9D8B030D-6E8A-4147-A177-3AD203B41FA5}">
                      <a16:colId xmlns:a16="http://schemas.microsoft.com/office/drawing/2014/main" val="2537051436"/>
                    </a:ext>
                  </a:extLst>
                </a:gridCol>
              </a:tblGrid>
              <a:tr h="278414">
                <a:tc>
                  <a:txBody>
                    <a:bodyPr/>
                    <a:lstStyle/>
                    <a:p>
                      <a:pPr algn="l" fontAlgn="b"/>
                      <a:r>
                        <a:rPr lang="en-US" sz="1500" b="1" u="none" strike="noStrike">
                          <a:effectLst/>
                        </a:rPr>
                        <a:t>1976-80</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1981-85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1986-90</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1991-95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1996-00</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2001-05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2006-10</a:t>
                      </a:r>
                      <a:endParaRPr lang="en-US" sz="1500" b="1" i="0" u="none" strike="noStrike">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3222616165"/>
                  </a:ext>
                </a:extLst>
              </a:tr>
              <a:tr h="278414">
                <a:tc>
                  <a:txBody>
                    <a:bodyPr/>
                    <a:lstStyle/>
                    <a:p>
                      <a:pPr algn="l" fontAlgn="b"/>
                      <a:r>
                        <a:rPr lang="en-US" sz="1500" u="none" strike="noStrike">
                          <a:effectLst/>
                        </a:rPr>
                        <a:t>GE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GE </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2758849525"/>
                  </a:ext>
                </a:extLst>
              </a:tr>
              <a:tr h="278414">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Micron</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Microsoft</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2442089368"/>
                  </a:ext>
                </a:extLst>
              </a:tr>
              <a:tr h="278414">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Kodak</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Lucent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Microsoft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Qualcomm</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3809723470"/>
                  </a:ext>
                </a:extLst>
              </a:tr>
              <a:tr h="278414">
                <a:tc>
                  <a:txBody>
                    <a:bodyPr/>
                    <a:lstStyle/>
                    <a:p>
                      <a:pPr algn="l" fontAlgn="b"/>
                      <a:r>
                        <a:rPr lang="en-US" sz="1500" u="none" strike="noStrike">
                          <a:effectLst/>
                        </a:rPr>
                        <a:t>Westinghouse</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Westinghouse</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Kodak</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1630333588"/>
                  </a:ext>
                </a:extLst>
              </a:tr>
              <a:tr h="278414">
                <a:tc>
                  <a:txBody>
                    <a:bodyPr/>
                    <a:lstStyle/>
                    <a:p>
                      <a:pPr algn="l" fontAlgn="b"/>
                      <a:r>
                        <a:rPr lang="en-US" sz="1500" b="1" u="none" strike="noStrike">
                          <a:effectLst/>
                        </a:rPr>
                        <a:t>RCA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Micron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929363740"/>
                  </a:ext>
                </a:extLst>
              </a:tr>
              <a:tr h="282293">
                <a:tc>
                  <a:txBody>
                    <a:bodyPr/>
                    <a:lstStyle/>
                    <a:p>
                      <a:pPr algn="l" fontAlgn="b"/>
                      <a:r>
                        <a:rPr lang="en-US" sz="1500" b="1" u="none" strike="noStrike">
                          <a:effectLst/>
                        </a:rPr>
                        <a:t>USA/Sec. Navy</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10508765"/>
                  </a:ext>
                </a:extLst>
              </a:tr>
              <a:tr h="278414">
                <a:tc>
                  <a:txBody>
                    <a:bodyPr/>
                    <a:lstStyle/>
                    <a:p>
                      <a:pPr algn="l" fontAlgn="b"/>
                      <a:r>
                        <a:rPr lang="en-US" sz="1500" u="none" strike="noStrike">
                          <a:effectLst/>
                        </a:rPr>
                        <a:t>DuPont</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Xerox</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GE</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Texas I</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4223415337"/>
                  </a:ext>
                </a:extLst>
              </a:tr>
              <a:tr h="278414">
                <a:tc>
                  <a:txBody>
                    <a:bodyPr/>
                    <a:lstStyle/>
                    <a:p>
                      <a:pPr algn="l" fontAlgn="b"/>
                      <a:r>
                        <a:rPr lang="en-US" sz="1500" u="none" strike="noStrike">
                          <a:effectLst/>
                        </a:rPr>
                        <a:t>GM</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Mobil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Texas I</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Kodak</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Cisco</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Honeywell</a:t>
                      </a:r>
                      <a:endParaRPr lang="en-US" sz="1500" b="0"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514495551"/>
                  </a:ext>
                </a:extLst>
              </a:tr>
              <a:tr h="278414">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RCA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Westinghouse</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3M</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AMD</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Honeywell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Apple</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2160657577"/>
                  </a:ext>
                </a:extLst>
              </a:tr>
              <a:tr h="278414">
                <a:tc>
                  <a:txBody>
                    <a:bodyPr/>
                    <a:lstStyle/>
                    <a:p>
                      <a:pPr algn="l" fontAlgn="b"/>
                      <a:r>
                        <a:rPr lang="en-US" sz="1500" u="none" strike="noStrike">
                          <a:effectLst/>
                        </a:rPr>
                        <a:t>Phillips Petro.</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Allied Chemical</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Allied Signal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Xerox</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Broadcom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Micron </a:t>
                      </a:r>
                      <a:endParaRPr lang="en-US" sz="1500" b="0"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val="2196938477"/>
                  </a:ext>
                </a:extLst>
              </a:tr>
            </a:tbl>
          </a:graphicData>
        </a:graphic>
      </p:graphicFrame>
    </p:spTree>
    <p:extLst>
      <p:ext uri="{BB962C8B-B14F-4D97-AF65-F5344CB8AC3E}">
        <p14:creationId xmlns:p14="http://schemas.microsoft.com/office/powerpoint/2010/main" val="2283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quot;it using&quot; jorgensen stiroh productivity">
            <a:extLst>
              <a:ext uri="{FF2B5EF4-FFF2-40B4-BE49-F238E27FC236}">
                <a16:creationId xmlns:a16="http://schemas.microsoft.com/office/drawing/2014/main" id="{8730587D-EF50-43EB-A1D8-5027DE1061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87848" y="346167"/>
            <a:ext cx="1072538" cy="15889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BC8C41-04A2-43B6-9858-8460580DE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156" y="638580"/>
            <a:ext cx="2438274" cy="963118"/>
          </a:xfrm>
          <a:prstGeom prst="rect">
            <a:avLst/>
          </a:prstGeom>
        </p:spPr>
      </p:pic>
      <p:pic>
        <p:nvPicPr>
          <p:cNvPr id="6" name="Picture 5">
            <a:extLst>
              <a:ext uri="{FF2B5EF4-FFF2-40B4-BE49-F238E27FC236}">
                <a16:creationId xmlns:a16="http://schemas.microsoft.com/office/drawing/2014/main" id="{14D7899B-E570-4707-905A-8B2EB99A71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5477" y="618423"/>
            <a:ext cx="2640328" cy="1003436"/>
          </a:xfrm>
          <a:prstGeom prst="rect">
            <a:avLst/>
          </a:prstGeom>
        </p:spPr>
      </p:pic>
      <p:pic>
        <p:nvPicPr>
          <p:cNvPr id="8" name="Picture 7" descr="A close up of text on a white surface&#10;&#10;Description automatically generated">
            <a:extLst>
              <a:ext uri="{FF2B5EF4-FFF2-40B4-BE49-F238E27FC236}">
                <a16:creationId xmlns:a16="http://schemas.microsoft.com/office/drawing/2014/main" id="{D9DDA965-893D-4096-B0E1-A1979FB3E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64827" y="2639045"/>
            <a:ext cx="2118578" cy="1588934"/>
          </a:xfrm>
          <a:prstGeom prst="rect">
            <a:avLst/>
          </a:prstGeom>
        </p:spPr>
      </p:pic>
      <p:pic>
        <p:nvPicPr>
          <p:cNvPr id="5" name="Picture 4">
            <a:extLst>
              <a:ext uri="{FF2B5EF4-FFF2-40B4-BE49-F238E27FC236}">
                <a16:creationId xmlns:a16="http://schemas.microsoft.com/office/drawing/2014/main" id="{B50910DF-3B0A-4E80-A9D4-E8293506AE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902" y="4930536"/>
            <a:ext cx="2302056" cy="1582664"/>
          </a:xfrm>
          <a:prstGeom prst="rect">
            <a:avLst/>
          </a:prstGeom>
        </p:spPr>
      </p:pic>
      <p:sp>
        <p:nvSpPr>
          <p:cNvPr id="71" name="Rectangle 7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5C3995-6176-44F6-A6CF-B21ABF7E105D}"/>
              </a:ext>
            </a:extLst>
          </p:cNvPr>
          <p:cNvSpPr>
            <a:spLocks noGrp="1"/>
          </p:cNvSpPr>
          <p:nvPr>
            <p:ph type="title"/>
          </p:nvPr>
        </p:nvSpPr>
        <p:spPr>
          <a:xfrm>
            <a:off x="3492942" y="2916520"/>
            <a:ext cx="4848965" cy="2309364"/>
          </a:xfrm>
        </p:spPr>
        <p:txBody>
          <a:bodyPr vert="horz" lIns="91440" tIns="45720" rIns="91440" bIns="45720" rtlCol="0" anchor="b">
            <a:normAutofit/>
          </a:bodyPr>
          <a:lstStyle/>
          <a:p>
            <a:pPr defTabSz="914400"/>
            <a:r>
              <a:rPr lang="en-US" sz="4200" kern="1200" dirty="0">
                <a:solidFill>
                  <a:srgbClr val="FFFFFF"/>
                </a:solidFill>
                <a:latin typeface="+mj-lt"/>
                <a:ea typeface="+mj-ea"/>
                <a:cs typeface="+mj-cs"/>
              </a:rPr>
              <a:t>IT is an input into other inventions</a:t>
            </a:r>
            <a:endParaRPr lang="en-US" sz="27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151" name="Straight Connector 7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152" name="Straight Connector 7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0198" y="5336249"/>
            <a:ext cx="41148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8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FD6BC-DABA-4496-BEE4-A98058DF7F11}"/>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defTabSz="914400"/>
            <a:r>
              <a:rPr lang="en-US" sz="5000" kern="1200">
                <a:solidFill>
                  <a:schemeClr val="tx1"/>
                </a:solidFill>
                <a:latin typeface="+mj-lt"/>
                <a:ea typeface="+mj-ea"/>
                <a:cs typeface="+mj-cs"/>
              </a:rPr>
              <a:t>There is a sense that the IT industry is relatively dynamic and competitive.</a:t>
            </a:r>
          </a:p>
        </p:txBody>
      </p:sp>
      <p:sp>
        <p:nvSpPr>
          <p:cNvPr id="4" name="Content Placeholder 3">
            <a:extLst>
              <a:ext uri="{FF2B5EF4-FFF2-40B4-BE49-F238E27FC236}">
                <a16:creationId xmlns:a16="http://schemas.microsoft.com/office/drawing/2014/main" id="{6BDAA7A9-561F-4CB9-B305-EAF6C581AE46}"/>
              </a:ext>
            </a:extLst>
          </p:cNvPr>
          <p:cNvSpPr>
            <a:spLocks noGrp="1"/>
          </p:cNvSpPr>
          <p:nvPr>
            <p:ph idx="1"/>
          </p:nvPr>
        </p:nvSpPr>
        <p:spPr>
          <a:xfrm>
            <a:off x="1143000" y="4256436"/>
            <a:ext cx="6858000" cy="1600818"/>
          </a:xfrm>
        </p:spPr>
        <p:txBody>
          <a:bodyPr vert="horz" lIns="91440" tIns="45720" rIns="91440" bIns="45720" rtlCol="0">
            <a:normAutofit/>
          </a:bodyPr>
          <a:lstStyle/>
          <a:p>
            <a:pPr marL="0" indent="0" algn="ctr" defTabSz="914400">
              <a:spcBef>
                <a:spcPts val="1000"/>
              </a:spcBef>
              <a:buNone/>
            </a:pPr>
            <a:r>
              <a:rPr lang="en-US" sz="2400" kern="1200" dirty="0">
                <a:solidFill>
                  <a:schemeClr val="accent1"/>
                </a:solidFill>
                <a:latin typeface="+mn-lt"/>
                <a:ea typeface="+mn-ea"/>
                <a:cs typeface="+mn-cs"/>
              </a:rPr>
              <a:t>But that might be changing</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289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e future is here it is just unevenly distributed"/>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 name="Picture 2"/>
          <p:cNvPicPr>
            <a:picLocks noChangeAspect="1"/>
          </p:cNvPicPr>
          <p:nvPr/>
        </p:nvPicPr>
        <p:blipFill>
          <a:blip r:embed="rId3"/>
          <a:stretch>
            <a:fillRect/>
          </a:stretch>
        </p:blipFill>
        <p:spPr>
          <a:xfrm>
            <a:off x="1711937" y="2082059"/>
            <a:ext cx="5720126" cy="2693882"/>
          </a:xfrm>
          <a:prstGeom prst="rect">
            <a:avLst/>
          </a:prstGeom>
        </p:spPr>
      </p:pic>
      <p:pic>
        <p:nvPicPr>
          <p:cNvPr id="4" name="Picture 3">
            <a:extLst>
              <a:ext uri="{FF2B5EF4-FFF2-40B4-BE49-F238E27FC236}">
                <a16:creationId xmlns:a16="http://schemas.microsoft.com/office/drawing/2014/main" id="{A0028026-A80E-4F62-A03D-E95C7AB7F2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6" y="47151"/>
            <a:ext cx="2363244" cy="1858592"/>
          </a:xfrm>
          <a:prstGeom prst="rect">
            <a:avLst/>
          </a:prstGeom>
        </p:spPr>
      </p:pic>
    </p:spTree>
    <p:extLst>
      <p:ext uri="{BB962C8B-B14F-4D97-AF65-F5344CB8AC3E}">
        <p14:creationId xmlns:p14="http://schemas.microsoft.com/office/powerpoint/2010/main" val="31276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B3165B-66B0-42FF-9420-10C2E81FAE6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3507" y="403747"/>
            <a:ext cx="2421221" cy="1473786"/>
          </a:xfrm>
          <a:prstGeom prst="rect">
            <a:avLst/>
          </a:prstGeom>
        </p:spPr>
      </p:pic>
      <p:pic>
        <p:nvPicPr>
          <p:cNvPr id="8" name="Picture 7">
            <a:extLst>
              <a:ext uri="{FF2B5EF4-FFF2-40B4-BE49-F238E27FC236}">
                <a16:creationId xmlns:a16="http://schemas.microsoft.com/office/drawing/2014/main" id="{3FDDE5C5-B99E-4A94-9B70-8D5A748BC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156" y="876312"/>
            <a:ext cx="2438274" cy="487654"/>
          </a:xfrm>
          <a:prstGeom prst="rect">
            <a:avLst/>
          </a:prstGeom>
        </p:spPr>
      </p:pic>
      <p:pic>
        <p:nvPicPr>
          <p:cNvPr id="6" name="Picture 5">
            <a:extLst>
              <a:ext uri="{FF2B5EF4-FFF2-40B4-BE49-F238E27FC236}">
                <a16:creationId xmlns:a16="http://schemas.microsoft.com/office/drawing/2014/main" id="{64BDB7C5-F999-4434-9BAF-32E5F9F9C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08" y="2782810"/>
            <a:ext cx="2421217" cy="1301404"/>
          </a:xfrm>
          <a:prstGeom prst="rect">
            <a:avLst/>
          </a:prstGeom>
        </p:spPr>
      </p:pic>
      <p:pic>
        <p:nvPicPr>
          <p:cNvPr id="7" name="Picture 6">
            <a:extLst>
              <a:ext uri="{FF2B5EF4-FFF2-40B4-BE49-F238E27FC236}">
                <a16:creationId xmlns:a16="http://schemas.microsoft.com/office/drawing/2014/main" id="{229AC49B-17B3-4265-BC46-DC97291D25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266" y="5080746"/>
            <a:ext cx="2419328" cy="1282243"/>
          </a:xfrm>
          <a:prstGeom prst="rect">
            <a:avLst/>
          </a:prstGeom>
        </p:spPr>
      </p:pic>
      <p:pic>
        <p:nvPicPr>
          <p:cNvPr id="5" name="Picture 4">
            <a:extLst>
              <a:ext uri="{FF2B5EF4-FFF2-40B4-BE49-F238E27FC236}">
                <a16:creationId xmlns:a16="http://schemas.microsoft.com/office/drawing/2014/main" id="{4712D111-D23C-44A6-B2A0-C8F41BCE94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8170" y="4930535"/>
            <a:ext cx="1922955" cy="1581298"/>
          </a:xfrm>
          <a:prstGeom prst="rect">
            <a:avLst/>
          </a:prstGeom>
        </p:spPr>
      </p:pic>
      <p:sp>
        <p:nvSpPr>
          <p:cNvPr id="71" name="Rectangle 7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345" y="-680"/>
            <a:ext cx="3177655"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370E18-C44F-4272-BD73-B13F162446A5}"/>
              </a:ext>
            </a:extLst>
          </p:cNvPr>
          <p:cNvSpPr>
            <a:spLocks noGrp="1"/>
          </p:cNvSpPr>
          <p:nvPr>
            <p:ph type="title"/>
          </p:nvPr>
        </p:nvSpPr>
        <p:spPr>
          <a:xfrm>
            <a:off x="6211614" y="1010485"/>
            <a:ext cx="2130293" cy="3353959"/>
          </a:xfrm>
        </p:spPr>
        <p:txBody>
          <a:bodyPr vert="horz" lIns="91440" tIns="45720" rIns="91440" bIns="45720" rtlCol="0" anchor="b">
            <a:normAutofit/>
          </a:bodyPr>
          <a:lstStyle/>
          <a:p>
            <a:pPr defTabSz="914400"/>
            <a:r>
              <a:rPr lang="en-US" sz="2600" kern="1200" dirty="0">
                <a:solidFill>
                  <a:srgbClr val="FFFFFF"/>
                </a:solidFill>
                <a:latin typeface="+mj-lt"/>
                <a:ea typeface="+mj-ea"/>
                <a:cs typeface="+mj-cs"/>
              </a:rPr>
              <a:t>Rising concentration across firms</a:t>
            </a:r>
          </a:p>
        </p:txBody>
      </p:sp>
      <p:cxnSp>
        <p:nvCxnSpPr>
          <p:cNvPr id="73" name="Straight Connector 7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6015556"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9"/>
            <a:ext cx="6085489"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The Great Reversal: How America Gave Up on Free Markets">
            <a:extLst>
              <a:ext uri="{FF2B5EF4-FFF2-40B4-BE49-F238E27FC236}">
                <a16:creationId xmlns:a16="http://schemas.microsoft.com/office/drawing/2014/main" id="{B4819819-9A53-4AB1-B50B-3D605ADAEF1A}"/>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3951752" y="2636436"/>
            <a:ext cx="1155794" cy="171484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55477" y="4571549"/>
            <a:ext cx="1419521"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5216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1934</Words>
  <Application>Microsoft Office PowerPoint</Application>
  <PresentationFormat>On-screen Show (4:3)</PresentationFormat>
  <Paragraphs>256</Paragraphs>
  <Slides>34</Slides>
  <Notes>18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34</vt:i4>
      </vt:variant>
    </vt:vector>
  </HeadingPairs>
  <TitlesOfParts>
    <vt:vector size="41" baseType="lpstr">
      <vt:lpstr>Calibri</vt:lpstr>
      <vt:lpstr>Calibri Light</vt:lpstr>
      <vt:lpstr>Wingdings 2</vt:lpstr>
      <vt:lpstr>HDOfficeLightV0</vt:lpstr>
      <vt:lpstr>1_HDOfficeLightV0</vt:lpstr>
      <vt:lpstr>2_HDOfficeLightV0</vt:lpstr>
      <vt:lpstr>3_HDOfficeLightV0</vt:lpstr>
      <vt:lpstr>Concentration and agglomeration of IT innovation and entrepreneurship: Evidence from patenting</vt:lpstr>
      <vt:lpstr>PowerPoint Presentation</vt:lpstr>
      <vt:lpstr>Information technology matters to prosperity</vt:lpstr>
      <vt:lpstr>Many of the most prominent companies and emerging industries are  information technology.</vt:lpstr>
      <vt:lpstr>Top ten patenters by half decade In bold, if also top ten in Computers &amp; Communications</vt:lpstr>
      <vt:lpstr>IT is an input into other inventions</vt:lpstr>
      <vt:lpstr>There is a sense that the IT industry is relatively dynamic and competitive.</vt:lpstr>
      <vt:lpstr>PowerPoint Presentation</vt:lpstr>
      <vt:lpstr>Rising concentration across firms</vt:lpstr>
      <vt:lpstr>Rising concentration by location</vt:lpstr>
      <vt:lpstr>There are reasons to expect IT to lead to concentration</vt:lpstr>
      <vt:lpstr>Therefore many blame IT for the increase</vt:lpstr>
      <vt:lpstr>Regulatory context</vt:lpstr>
      <vt:lpstr>Definition of information technology</vt:lpstr>
      <vt:lpstr>Our empirical definition in this paper</vt:lpstr>
      <vt:lpstr>What we do</vt:lpstr>
      <vt:lpstr>Data</vt:lpstr>
      <vt:lpstr>The Data</vt:lpstr>
      <vt:lpstr>Patents as a measure of innovation</vt:lpstr>
      <vt:lpstr>Result 1: Concentration in IT patenting is increasing over time</vt:lpstr>
      <vt:lpstr>Concentration increasing, while number of patents and number of patenters grow. </vt:lpstr>
      <vt:lpstr>Result 2: Geographic concentration of IT patenting has grown</vt:lpstr>
      <vt:lpstr>New patenters</vt:lpstr>
      <vt:lpstr>Result 3: Sharp decline in new patenters,  especially in IT 2000-2010</vt:lpstr>
      <vt:lpstr>Similar sharp decline in patenters that are individuals 2000-2010, especially in IT post 1980</vt:lpstr>
      <vt:lpstr>Result 4: Increased geographic concentration of IT new patenters</vt:lpstr>
      <vt:lpstr>Results not driven by a particular subclass of IT patenting</vt:lpstr>
      <vt:lpstr>Bringing it together</vt:lpstr>
      <vt:lpstr>Recall the opening</vt:lpstr>
      <vt:lpstr>We document a change in concentration</vt:lpstr>
      <vt:lpstr>Limitations/next steps</vt:lpstr>
      <vt:lpstr>Information technology was relatively dynamic and competitive, and spatially diverse.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and agglomeration of IT innovation and entrepreneurship: Evidence from patenting</dc:title>
  <dc:creator>Avi Goldfarb</dc:creator>
  <cp:lastModifiedBy>Avi Goldfarb</cp:lastModifiedBy>
  <cp:revision>24</cp:revision>
  <dcterms:created xsi:type="dcterms:W3CDTF">2019-12-16T22:26:59Z</dcterms:created>
  <dcterms:modified xsi:type="dcterms:W3CDTF">2019-12-17T20:46:46Z</dcterms:modified>
</cp:coreProperties>
</file>