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59" r:id="rId1"/>
  </p:sldMasterIdLst>
  <p:notesMasterIdLst>
    <p:notesMasterId r:id="rId33"/>
  </p:notesMasterIdLst>
  <p:handoutMasterIdLst>
    <p:handoutMasterId r:id="rId34"/>
  </p:handoutMasterIdLst>
  <p:sldIdLst>
    <p:sldId id="256" r:id="rId2"/>
    <p:sldId id="257" r:id="rId3"/>
    <p:sldId id="332" r:id="rId4"/>
    <p:sldId id="333" r:id="rId5"/>
    <p:sldId id="335" r:id="rId6"/>
    <p:sldId id="336" r:id="rId7"/>
    <p:sldId id="337" r:id="rId8"/>
    <p:sldId id="284" r:id="rId9"/>
    <p:sldId id="339" r:id="rId10"/>
    <p:sldId id="340" r:id="rId11"/>
    <p:sldId id="341" r:id="rId12"/>
    <p:sldId id="342" r:id="rId13"/>
    <p:sldId id="338" r:id="rId14"/>
    <p:sldId id="334" r:id="rId15"/>
    <p:sldId id="359" r:id="rId16"/>
    <p:sldId id="358" r:id="rId17"/>
    <p:sldId id="356" r:id="rId18"/>
    <p:sldId id="361" r:id="rId19"/>
    <p:sldId id="362" r:id="rId20"/>
    <p:sldId id="360" r:id="rId21"/>
    <p:sldId id="343" r:id="rId22"/>
    <p:sldId id="364" r:id="rId23"/>
    <p:sldId id="365" r:id="rId24"/>
    <p:sldId id="348" r:id="rId25"/>
    <p:sldId id="349" r:id="rId26"/>
    <p:sldId id="354" r:id="rId27"/>
    <p:sldId id="352" r:id="rId28"/>
    <p:sldId id="353" r:id="rId29"/>
    <p:sldId id="355" r:id="rId30"/>
    <p:sldId id="366" r:id="rId31"/>
    <p:sldId id="328" r:id="rId32"/>
  </p:sldIdLst>
  <p:sldSz cx="12192000" cy="6858000"/>
  <p:notesSz cx="7010400" cy="9296400"/>
  <p:embeddedFontLst>
    <p:embeddedFont>
      <p:font typeface="Calibri" panose="020F0502020204030204" pitchFamily="34" charset="0"/>
      <p:regular r:id="rId35"/>
      <p:bold r:id="rId36"/>
      <p:italic r:id="rId37"/>
      <p:boldItalic r:id="rId38"/>
    </p:embeddedFont>
    <p:embeddedFont>
      <p:font typeface="Corbel" panose="020B0503020204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Wiener" initials="MW"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97" autoAdjust="0"/>
    <p:restoredTop sz="94696" autoAdjust="0"/>
  </p:normalViewPr>
  <p:slideViewPr>
    <p:cSldViewPr>
      <p:cViewPr varScale="1">
        <p:scale>
          <a:sx n="66" d="100"/>
          <a:sy n="66" d="100"/>
        </p:scale>
        <p:origin x="-336" y="-45"/>
      </p:cViewPr>
      <p:guideLst>
        <p:guide orient="horz" pos="2160"/>
        <p:guide pos="3840"/>
      </p:guideLst>
    </p:cSldViewPr>
  </p:slideViewPr>
  <p:outlineViewPr>
    <p:cViewPr>
      <p:scale>
        <a:sx n="33" d="100"/>
        <a:sy n="33" d="100"/>
      </p:scale>
      <p:origin x="0" y="5571"/>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s>
</file>

<file path=ppt/charts/_rels/chart1.xml.rels><?xml version="1.0" encoding="UTF-8" standalone="yes"?>
<Relationships xmlns="http://schemas.openxmlformats.org/package/2006/relationships"><Relationship Id="rId1" Type="http://schemas.openxmlformats.org/officeDocument/2006/relationships/oleObject" Target="file:///C:\Users\Larry%20Ausubel\Documents\FCC\Wrong%20Clearing%20Determin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    Clearing Costs in the Reverse Auction</a:t>
            </a:r>
          </a:p>
        </c:rich>
      </c:tx>
      <c:layout/>
      <c:overlay val="0"/>
      <c:spPr>
        <a:solidFill>
          <a:srgbClr val="099BDD"/>
        </a:solidFill>
        <a:ln>
          <a:noFill/>
        </a:ln>
        <a:effectLst/>
      </c:spPr>
    </c:title>
    <c:autoTitleDeleted val="0"/>
    <c:plotArea>
      <c:layout/>
      <c:scatterChart>
        <c:scatterStyle val="smoothMarker"/>
        <c:varyColors val="0"/>
        <c:ser>
          <c:idx val="0"/>
          <c:order val="0"/>
          <c:tx>
            <c:strRef>
              <c:f>Sheet1!$B$1</c:f>
              <c:strCache>
                <c:ptCount val="1"/>
                <c:pt idx="0">
                  <c:v>Total Cost</c:v>
                </c:pt>
              </c:strCache>
            </c:strRef>
          </c:tx>
          <c:spPr>
            <a:ln w="19050" cap="rnd">
              <a:solidFill>
                <a:schemeClr val="bg1"/>
              </a:solidFill>
              <a:round/>
            </a:ln>
            <a:effectLst/>
          </c:spPr>
          <c:marker>
            <c:symbol val="none"/>
          </c:marker>
          <c:dLbls>
            <c:dLbl>
              <c:idx val="0"/>
              <c:delete val="1"/>
              <c:extLst>
                <c:ext xmlns:c15="http://schemas.microsoft.com/office/drawing/2012/chart" uri="{CE6537A1-D6FC-4f65-9D91-7224C49458BB}">
                  <c15:layout/>
                </c:ext>
              </c:extLst>
            </c:dLbl>
            <c:dLbl>
              <c:idx val="1"/>
              <c:layout>
                <c:manualLayout>
                  <c:x val="-9.8159509202453993E-3"/>
                  <c:y val="3.0467899891186073E-2"/>
                </c:manualLayout>
              </c:layout>
              <c:tx>
                <c:rich>
                  <a:bodyPr wrap="square" lIns="38100" tIns="19050" rIns="38100" bIns="19050" anchor="ctr">
                    <a:spAutoFit/>
                  </a:bodyPr>
                  <a:lstStyle/>
                  <a:p>
                    <a:pPr>
                      <a:defRPr/>
                    </a:pPr>
                    <a:r>
                      <a:rPr lang="en-US"/>
                      <a:t>Stage 4</a:t>
                    </a:r>
                  </a:p>
                </c:rich>
              </c:tx>
              <c:spPr>
                <a:solidFill>
                  <a:srgbClr val="1F497D"/>
                </a:solidFill>
                <a:ln>
                  <a:solidFill>
                    <a:sysClr val="windowText" lastClr="000000">
                      <a:lumMod val="65000"/>
                      <a:lumOff val="35000"/>
                    </a:sysClr>
                  </a:solid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ext>
              </c:extLst>
            </c:dLbl>
            <c:dLbl>
              <c:idx val="2"/>
              <c:layout>
                <c:manualLayout>
                  <c:x val="-9.8159509202454896E-3"/>
                  <c:y val="3.4820457018498369E-2"/>
                </c:manualLayout>
              </c:layout>
              <c:tx>
                <c:rich>
                  <a:bodyPr wrap="square" lIns="38100" tIns="19050" rIns="38100" bIns="19050" anchor="ctr">
                    <a:spAutoFit/>
                  </a:bodyPr>
                  <a:lstStyle/>
                  <a:p>
                    <a:pPr>
                      <a:defRPr/>
                    </a:pPr>
                    <a:r>
                      <a:rPr lang="en-US"/>
                      <a:t>Stage 3</a:t>
                    </a:r>
                  </a:p>
                </c:rich>
              </c:tx>
              <c:spPr>
                <a:solidFill>
                  <a:srgbClr val="1F497D"/>
                </a:solidFill>
                <a:ln>
                  <a:solidFill>
                    <a:sysClr val="windowText" lastClr="000000">
                      <a:lumMod val="65000"/>
                      <a:lumOff val="35000"/>
                    </a:sysClr>
                  </a:solid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ext>
              </c:extLst>
            </c:dLbl>
            <c:dLbl>
              <c:idx val="3"/>
              <c:layout>
                <c:manualLayout>
                  <c:x val="-7.3621564175645488E-3"/>
                  <c:y val="2.176278563656148E-2"/>
                </c:manualLayout>
              </c:layout>
              <c:tx>
                <c:rich>
                  <a:bodyPr wrap="square" lIns="38100" tIns="19050" rIns="38100" bIns="19050" anchor="ctr">
                    <a:spAutoFit/>
                  </a:bodyPr>
                  <a:lstStyle/>
                  <a:p>
                    <a:pPr>
                      <a:defRPr/>
                    </a:pPr>
                    <a:r>
                      <a:rPr lang="en-US"/>
                      <a:t>Stage 2</a:t>
                    </a:r>
                  </a:p>
                </c:rich>
              </c:tx>
              <c:spPr>
                <a:solidFill>
                  <a:srgbClr val="1F497D"/>
                </a:solidFill>
                <a:ln>
                  <a:solidFill>
                    <a:sysClr val="windowText" lastClr="000000">
                      <a:lumMod val="65000"/>
                      <a:lumOff val="35000"/>
                    </a:sysClr>
                  </a:solid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ext>
              </c:extLst>
            </c:dLbl>
            <c:dLbl>
              <c:idx val="4"/>
              <c:layout>
                <c:manualLayout>
                  <c:x val="0"/>
                  <c:y val="3.4820457018498369E-2"/>
                </c:manualLayout>
              </c:layout>
              <c:tx>
                <c:rich>
                  <a:bodyPr wrap="square" lIns="38100" tIns="19050" rIns="38100" bIns="19050" anchor="ctr">
                    <a:spAutoFit/>
                  </a:bodyPr>
                  <a:lstStyle/>
                  <a:p>
                    <a:pPr>
                      <a:defRPr/>
                    </a:pPr>
                    <a:r>
                      <a:rPr lang="en-US" baseline="0">
                        <a:solidFill>
                          <a:schemeClr val="bg1"/>
                        </a:solidFill>
                      </a:rPr>
                      <a:t>Stage 1</a:t>
                    </a:r>
                  </a:p>
                </c:rich>
              </c:tx>
              <c:spPr>
                <a:solidFill>
                  <a:srgbClr val="1F497D"/>
                </a:solidFill>
                <a:ln>
                  <a:solidFill>
                    <a:sysClr val="windowText" lastClr="000000">
                      <a:lumMod val="65000"/>
                      <a:lumOff val="35000"/>
                    </a:sysClr>
                  </a:solidFill>
                </a:ln>
                <a:effectLst/>
              </c:spPr>
              <c:showLegendKey val="0"/>
              <c:showVal val="1"/>
              <c:showCatName val="1"/>
              <c:showSerName val="0"/>
              <c:showPercent val="0"/>
              <c:showBubbleSize val="0"/>
            </c:dLbl>
            <c:spPr>
              <a:solidFill>
                <a:sysClr val="window" lastClr="FFFFFF"/>
              </a:solidFill>
              <a:ln>
                <a:solidFill>
                  <a:sysClr val="windowText" lastClr="000000">
                    <a:lumMod val="65000"/>
                    <a:lumOff val="35000"/>
                  </a:sysClr>
                </a:solidFill>
              </a:ln>
              <a:effectLst/>
            </c:sp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layout/>
                <c15:showLeaderLines val="0"/>
              </c:ext>
            </c:extLst>
          </c:dLbls>
          <c:xVal>
            <c:numRef>
              <c:f>Sheet1!$A$2:$A$6</c:f>
              <c:numCache>
                <c:formatCode>0</c:formatCode>
                <c:ptCount val="5"/>
                <c:pt idx="0">
                  <c:v>0</c:v>
                </c:pt>
                <c:pt idx="1">
                  <c:v>84</c:v>
                </c:pt>
                <c:pt idx="2">
                  <c:v>108</c:v>
                </c:pt>
                <c:pt idx="3">
                  <c:v>114</c:v>
                </c:pt>
                <c:pt idx="4">
                  <c:v>126</c:v>
                </c:pt>
              </c:numCache>
            </c:numRef>
          </c:xVal>
          <c:yVal>
            <c:numRef>
              <c:f>Sheet1!$B$2:$B$6</c:f>
              <c:numCache>
                <c:formatCode>"$"#,##0</c:formatCode>
                <c:ptCount val="5"/>
                <c:pt idx="0">
                  <c:v>0</c:v>
                </c:pt>
                <c:pt idx="1">
                  <c:v>10.054676821999999</c:v>
                </c:pt>
                <c:pt idx="2">
                  <c:v>40.313164424999997</c:v>
                </c:pt>
                <c:pt idx="3">
                  <c:v>54.586032836000001</c:v>
                </c:pt>
                <c:pt idx="4">
                  <c:v>86.422558703999997</c:v>
                </c:pt>
              </c:numCache>
            </c:numRef>
          </c:yVal>
          <c:smooth val="1"/>
        </c:ser>
        <c:dLbls>
          <c:showLegendKey val="0"/>
          <c:showVal val="0"/>
          <c:showCatName val="0"/>
          <c:showSerName val="0"/>
          <c:showPercent val="0"/>
          <c:showBubbleSize val="0"/>
        </c:dLbls>
        <c:axId val="145389760"/>
        <c:axId val="145390336"/>
      </c:scatterChart>
      <c:valAx>
        <c:axId val="145389760"/>
        <c:scaling>
          <c:orientation val="minMax"/>
          <c:max val="132"/>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en-US"/>
                  <a:t>Clearing Target (MHz)</a:t>
                </a:r>
              </a:p>
            </c:rich>
          </c:tx>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45390336"/>
        <c:crosses val="autoZero"/>
        <c:crossBetween val="midCat"/>
        <c:majorUnit val="12"/>
      </c:valAx>
      <c:valAx>
        <c:axId val="145390336"/>
        <c:scaling>
          <c:orientation val="minMax"/>
          <c:max val="9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 Billion</a:t>
                </a:r>
              </a:p>
            </c:rich>
          </c:tx>
          <c:layout/>
          <c:overlay val="0"/>
          <c:spPr>
            <a:noFill/>
            <a:ln>
              <a:noFill/>
            </a:ln>
            <a:effectLst/>
          </c:spPr>
        </c:title>
        <c:numFmt formatCode="&quot;$&quot;#,##0"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45389760"/>
        <c:crosses val="autoZero"/>
        <c:crossBetween val="midCat"/>
      </c:valAx>
      <c:spPr>
        <a:solidFill>
          <a:srgbClr val="099BDD"/>
        </a:solidFill>
        <a:ln>
          <a:noFill/>
        </a:ln>
        <a:effectLst/>
      </c:spPr>
    </c:plotArea>
    <c:plotVisOnly val="1"/>
    <c:dispBlanksAs val="gap"/>
    <c:showDLblsOverMax val="0"/>
  </c:chart>
  <c:spPr>
    <a:solidFill>
      <a:srgbClr val="099BDD"/>
    </a:solidFill>
    <a:ln w="9525" cap="flat" cmpd="sng" algn="ctr">
      <a:solidFill>
        <a:schemeClr val="tx1">
          <a:lumMod val="15000"/>
          <a:lumOff val="85000"/>
        </a:schemeClr>
      </a:solidFill>
      <a:round/>
    </a:ln>
    <a:effectLst/>
  </c:spPr>
  <c:txPr>
    <a:bodyPr/>
    <a:lstStyle/>
    <a:p>
      <a:pPr>
        <a:defRPr sz="1000" baseline="0">
          <a:solidFill>
            <a:schemeClr val="bg1"/>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B0A2378-81AD-401F-8755-748CD34EF7D6}" type="datetimeFigureOut">
              <a:rPr lang="en-US" smtClean="0"/>
              <a:t>10/18/2019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23CC40-73E9-47D7-835A-7BBAAACB83F5}" type="slidenum">
              <a:rPr lang="en-US" smtClean="0"/>
              <a:t>‹#›</a:t>
            </a:fld>
            <a:endParaRPr lang="en-US"/>
          </a:p>
        </p:txBody>
      </p:sp>
    </p:spTree>
    <p:extLst>
      <p:ext uri="{BB962C8B-B14F-4D97-AF65-F5344CB8AC3E}">
        <p14:creationId xmlns:p14="http://schemas.microsoft.com/office/powerpoint/2010/main" val="1117316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6108481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86" name="Shape 8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799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dirty="0"/>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576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dirty="0"/>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576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757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757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576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832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p:nvPr/>
        </p:nvSpPr>
        <p:spPr>
          <a:xfrm>
            <a:off x="-6843" y="2059011"/>
            <a:ext cx="12195668" cy="18288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365759" y="2166364"/>
            <a:ext cx="11471564" cy="1739346"/>
          </a:xfrm>
          <a:prstGeom prst="rect">
            <a:avLst/>
          </a:prstGeom>
          <a:noFill/>
          <a:ln>
            <a:noFill/>
          </a:ln>
        </p:spPr>
        <p:txBody>
          <a:bodyPr lIns="91425" tIns="91425" rIns="91425" bIns="91425" anchor="ctr" anchorCtr="0"/>
          <a:lstStyle>
            <a:lvl1pPr marL="0" marR="0" lvl="0" indent="0" algn="ctr" rtl="0">
              <a:lnSpc>
                <a:spcPct val="80000"/>
              </a:lnSpc>
              <a:spcBef>
                <a:spcPts val="0"/>
              </a:spcBef>
              <a:buClr>
                <a:schemeClr val="dk2"/>
              </a:buClr>
              <a:buFont typeface="Corbel"/>
              <a:buNone/>
              <a:defRPr sz="6000" b="0" i="0" u="none" strike="noStrike" cap="none">
                <a:solidFill>
                  <a:schemeClr val="dk2"/>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 name="Shape 15"/>
          <p:cNvSpPr txBox="1">
            <a:spLocks noGrp="1"/>
          </p:cNvSpPr>
          <p:nvPr>
            <p:ph type="subTitle" idx="1"/>
          </p:nvPr>
        </p:nvSpPr>
        <p:spPr>
          <a:xfrm>
            <a:off x="1524000" y="3996250"/>
            <a:ext cx="9144000" cy="1309254"/>
          </a:xfrm>
          <a:prstGeom prst="rect">
            <a:avLst/>
          </a:prstGeom>
          <a:noFill/>
          <a:ln>
            <a:noFill/>
          </a:ln>
        </p:spPr>
        <p:txBody>
          <a:bodyPr lIns="91425" tIns="91425" rIns="91425" bIns="91425" anchor="t" anchorCtr="0"/>
          <a:lstStyle>
            <a:lvl1pPr marL="0" marR="0" lvl="0" indent="0" algn="ctr" rtl="0">
              <a:lnSpc>
                <a:spcPct val="90000"/>
              </a:lnSpc>
              <a:spcBef>
                <a:spcPts val="1200"/>
              </a:spcBef>
              <a:spcAft>
                <a:spcPts val="200"/>
              </a:spcAft>
              <a:buClr>
                <a:schemeClr val="lt1"/>
              </a:buClr>
              <a:buFont typeface="Noto Sans Symbols"/>
              <a:buNone/>
              <a:defRPr sz="2000" b="0" i="0" u="none" strike="noStrike" cap="none">
                <a:solidFill>
                  <a:schemeClr val="lt1"/>
                </a:solidFill>
                <a:latin typeface="Corbel"/>
                <a:ea typeface="Corbel"/>
                <a:cs typeface="Corbel"/>
                <a:sym typeface="Corbel"/>
              </a:defRPr>
            </a:lvl1pPr>
            <a:lvl2pPr marL="457200" marR="0" lvl="1" indent="0" algn="ctr" rtl="0">
              <a:lnSpc>
                <a:spcPct val="90000"/>
              </a:lnSpc>
              <a:spcBef>
                <a:spcPts val="200"/>
              </a:spcBef>
              <a:spcAft>
                <a:spcPts val="400"/>
              </a:spcAft>
              <a:buClr>
                <a:schemeClr val="lt1"/>
              </a:buClr>
              <a:buFont typeface="Noto Sans Symbols"/>
              <a:buNone/>
              <a:defRPr sz="2000" b="0" i="0" u="none" strike="noStrike" cap="none">
                <a:solidFill>
                  <a:schemeClr val="lt1"/>
                </a:solidFill>
                <a:latin typeface="Corbel"/>
                <a:ea typeface="Corbel"/>
                <a:cs typeface="Corbel"/>
                <a:sym typeface="Corbel"/>
              </a:defRPr>
            </a:lvl2pPr>
            <a:lvl3pPr marL="914400" marR="0" lvl="2" indent="0" algn="ctr" rtl="0">
              <a:lnSpc>
                <a:spcPct val="90000"/>
              </a:lnSpc>
              <a:spcBef>
                <a:spcPts val="200"/>
              </a:spcBef>
              <a:spcAft>
                <a:spcPts val="400"/>
              </a:spcAft>
              <a:buClr>
                <a:schemeClr val="lt1"/>
              </a:buClr>
              <a:buFont typeface="Noto Sans Symbols"/>
              <a:buNone/>
              <a:defRPr sz="2000" b="0" i="0" u="none" strike="noStrike" cap="none">
                <a:solidFill>
                  <a:schemeClr val="lt1"/>
                </a:solidFill>
                <a:latin typeface="Corbel"/>
                <a:ea typeface="Corbel"/>
                <a:cs typeface="Corbel"/>
                <a:sym typeface="Corbel"/>
              </a:defRPr>
            </a:lvl3pPr>
            <a:lvl4pPr marL="1371600" marR="0" lvl="3" indent="0" algn="ctr" rtl="0">
              <a:lnSpc>
                <a:spcPct val="90000"/>
              </a:lnSpc>
              <a:spcBef>
                <a:spcPts val="200"/>
              </a:spcBef>
              <a:spcAft>
                <a:spcPts val="400"/>
              </a:spcAft>
              <a:buClr>
                <a:schemeClr val="lt1"/>
              </a:buClr>
              <a:buFont typeface="Noto Sans Symbols"/>
              <a:buNone/>
              <a:defRPr sz="2000" b="0" i="0" u="none" strike="noStrike" cap="none">
                <a:solidFill>
                  <a:schemeClr val="lt1"/>
                </a:solidFill>
                <a:latin typeface="Corbel"/>
                <a:ea typeface="Corbel"/>
                <a:cs typeface="Corbel"/>
                <a:sym typeface="Corbel"/>
              </a:defRPr>
            </a:lvl4pPr>
            <a:lvl5pPr marL="1828800" marR="0" lvl="4" indent="0" algn="ctr" rtl="0">
              <a:lnSpc>
                <a:spcPct val="90000"/>
              </a:lnSpc>
              <a:spcBef>
                <a:spcPts val="200"/>
              </a:spcBef>
              <a:spcAft>
                <a:spcPts val="400"/>
              </a:spcAft>
              <a:buClr>
                <a:schemeClr val="lt1"/>
              </a:buClr>
              <a:buFont typeface="Noto Sans Symbols"/>
              <a:buNone/>
              <a:defRPr sz="2000" b="0" i="0" u="none" strike="noStrike" cap="none">
                <a:solidFill>
                  <a:schemeClr val="lt1"/>
                </a:solidFill>
                <a:latin typeface="Corbel"/>
                <a:ea typeface="Corbel"/>
                <a:cs typeface="Corbel"/>
                <a:sym typeface="Corbel"/>
              </a:defRPr>
            </a:lvl5pPr>
            <a:lvl6pPr marL="2286000" marR="0" lvl="5" indent="0" algn="ctr" rtl="0">
              <a:lnSpc>
                <a:spcPct val="90000"/>
              </a:lnSpc>
              <a:spcBef>
                <a:spcPts val="200"/>
              </a:spcBef>
              <a:spcAft>
                <a:spcPts val="400"/>
              </a:spcAft>
              <a:buClr>
                <a:schemeClr val="lt1"/>
              </a:buClr>
              <a:buFont typeface="Noto Sans Symbols"/>
              <a:buNone/>
              <a:defRPr sz="2000" b="0" i="0" u="none" strike="noStrike" cap="none">
                <a:solidFill>
                  <a:schemeClr val="lt1"/>
                </a:solidFill>
                <a:latin typeface="Corbel"/>
                <a:ea typeface="Corbel"/>
                <a:cs typeface="Corbel"/>
                <a:sym typeface="Corbel"/>
              </a:defRPr>
            </a:lvl6pPr>
            <a:lvl7pPr marL="2743200" marR="0" lvl="6" indent="0" algn="ctr" rtl="0">
              <a:lnSpc>
                <a:spcPct val="90000"/>
              </a:lnSpc>
              <a:spcBef>
                <a:spcPts val="200"/>
              </a:spcBef>
              <a:spcAft>
                <a:spcPts val="400"/>
              </a:spcAft>
              <a:buClr>
                <a:schemeClr val="lt1"/>
              </a:buClr>
              <a:buFont typeface="Noto Sans Symbols"/>
              <a:buNone/>
              <a:defRPr sz="2000" b="0" i="0" u="none" strike="noStrike" cap="none">
                <a:solidFill>
                  <a:schemeClr val="lt1"/>
                </a:solidFill>
                <a:latin typeface="Corbel"/>
                <a:ea typeface="Corbel"/>
                <a:cs typeface="Corbel"/>
                <a:sym typeface="Corbel"/>
              </a:defRPr>
            </a:lvl7pPr>
            <a:lvl8pPr marL="3200400" marR="0" lvl="7" indent="0" algn="ctr" rtl="0">
              <a:lnSpc>
                <a:spcPct val="90000"/>
              </a:lnSpc>
              <a:spcBef>
                <a:spcPts val="200"/>
              </a:spcBef>
              <a:spcAft>
                <a:spcPts val="400"/>
              </a:spcAft>
              <a:buClr>
                <a:schemeClr val="lt1"/>
              </a:buClr>
              <a:buFont typeface="Noto Sans Symbols"/>
              <a:buNone/>
              <a:defRPr sz="2000" b="0" i="0" u="none" strike="noStrike" cap="none">
                <a:solidFill>
                  <a:schemeClr val="lt1"/>
                </a:solidFill>
                <a:latin typeface="Corbel"/>
                <a:ea typeface="Corbel"/>
                <a:cs typeface="Corbel"/>
                <a:sym typeface="Corbel"/>
              </a:defRPr>
            </a:lvl8pPr>
            <a:lvl9pPr marL="3657600" marR="0" lvl="8" indent="0" algn="ctr" rtl="0">
              <a:lnSpc>
                <a:spcPct val="90000"/>
              </a:lnSpc>
              <a:spcBef>
                <a:spcPts val="200"/>
              </a:spcBef>
              <a:spcAft>
                <a:spcPts val="400"/>
              </a:spcAft>
              <a:buClr>
                <a:schemeClr val="lt1"/>
              </a:buClr>
              <a:buFont typeface="Noto Sans Symbols"/>
              <a:buNone/>
              <a:defRPr sz="2000" b="0" i="0" u="none" strike="noStrike" cap="none">
                <a:solidFill>
                  <a:schemeClr val="lt1"/>
                </a:solidFill>
                <a:latin typeface="Corbel"/>
                <a:ea typeface="Corbel"/>
                <a:cs typeface="Corbel"/>
                <a:sym typeface="Corbel"/>
              </a:defRPr>
            </a:lvl9pPr>
          </a:lstStyle>
          <a:p>
            <a:endParaRPr/>
          </a:p>
        </p:txBody>
      </p:sp>
      <p:sp>
        <p:nvSpPr>
          <p:cNvPr id="16" name="Shape 16"/>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7" name="Shape 17"/>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8" name="Shape 18"/>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orbel"/>
                <a:ea typeface="Corbel"/>
                <a:cs typeface="Corbel"/>
                <a:sym typeface="Corbel"/>
              </a:rPr>
              <a:t>‹#›</a:t>
            </a:fld>
            <a:endParaRPr lang="en-US" sz="12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202919" y="284176"/>
            <a:ext cx="9784079" cy="1508759"/>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dk2"/>
              </a:buClr>
              <a:buFont typeface="Corbel"/>
              <a:buNone/>
              <a:defRPr sz="4000" b="0" i="0" u="none" strike="noStrike" cap="none">
                <a:solidFill>
                  <a:schemeClr val="dk2"/>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1202919" y="2011680"/>
            <a:ext cx="9784079" cy="4206240"/>
          </a:xfrm>
          <a:prstGeom prst="rect">
            <a:avLst/>
          </a:prstGeom>
          <a:noFill/>
          <a:ln>
            <a:noFill/>
          </a:ln>
        </p:spPr>
        <p:txBody>
          <a:bodyPr lIns="91425" tIns="91425" rIns="91425" bIns="91425" anchor="t" anchorCtr="0"/>
          <a:lstStyle>
            <a:lvl1pPr marL="182880" marR="0" lvl="0" indent="-43179" algn="l" rtl="0">
              <a:lnSpc>
                <a:spcPct val="90000"/>
              </a:lnSpc>
              <a:spcBef>
                <a:spcPts val="1200"/>
              </a:spcBef>
              <a:spcAft>
                <a:spcPts val="200"/>
              </a:spcAft>
              <a:buClr>
                <a:schemeClr val="lt1"/>
              </a:buClr>
              <a:buSzPct val="100000"/>
              <a:buFont typeface="Noto Sans Symbols"/>
              <a:buChar char="▪"/>
              <a:defRPr sz="2200" b="0" i="0" u="none" strike="noStrike" cap="none">
                <a:solidFill>
                  <a:schemeClr val="lt1"/>
                </a:solidFill>
                <a:latin typeface="Corbel"/>
                <a:ea typeface="Corbel"/>
                <a:cs typeface="Corbel"/>
                <a:sym typeface="Corbel"/>
              </a:defRPr>
            </a:lvl1pPr>
            <a:lvl2pPr marL="411480" marR="0" lvl="1"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orbel"/>
                <a:ea typeface="Corbel"/>
                <a:cs typeface="Corbel"/>
                <a:sym typeface="Corbel"/>
              </a:defRPr>
            </a:lvl2pPr>
            <a:lvl3pPr marL="640080" marR="0" lvl="2" indent="-68580" algn="l" rtl="0">
              <a:lnSpc>
                <a:spcPct val="90000"/>
              </a:lnSpc>
              <a:spcBef>
                <a:spcPts val="200"/>
              </a:spcBef>
              <a:spcAft>
                <a:spcPts val="400"/>
              </a:spcAft>
              <a:buClr>
                <a:schemeClr val="lt1"/>
              </a:buClr>
              <a:buSzPct val="100000"/>
              <a:buFont typeface="Noto Sans Symbols"/>
              <a:buChar char="▪"/>
              <a:defRPr sz="1800" b="0" i="0" u="none" strike="noStrike" cap="none">
                <a:solidFill>
                  <a:schemeClr val="lt1"/>
                </a:solidFill>
                <a:latin typeface="Corbel"/>
                <a:ea typeface="Corbel"/>
                <a:cs typeface="Corbel"/>
                <a:sym typeface="Corbel"/>
              </a:defRPr>
            </a:lvl3pPr>
            <a:lvl4pPr marL="868680" marR="0" lvl="3"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4pPr>
            <a:lvl5pPr marL="1097280" marR="0" lvl="4"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5pPr>
            <a:lvl6pPr marL="1284600" marR="0" lvl="5" indent="-1288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6pPr>
            <a:lvl7pPr marL="1471800" marR="0" lvl="6" indent="-1382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7pPr>
            <a:lvl8pPr marL="1629000" marR="0" lvl="7" indent="-1303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8pPr>
            <a:lvl9pPr marL="1806200" marR="0" lvl="8" indent="-12980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22" name="Shape 22"/>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23" name="Shape 23"/>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24" name="Shape 24"/>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orbel"/>
                <a:ea typeface="Corbel"/>
                <a:cs typeface="Corbel"/>
                <a:sym typeface="Corbel"/>
              </a:rPr>
              <a:t>‹#›</a:t>
            </a:fld>
            <a:endParaRPr lang="en-US" sz="12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202919" y="284176"/>
            <a:ext cx="9784079" cy="1508759"/>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dk2"/>
              </a:buClr>
              <a:buFont typeface="Corbel"/>
              <a:buNone/>
              <a:defRPr sz="4000" b="0" i="0" u="none" strike="noStrike" cap="none">
                <a:solidFill>
                  <a:schemeClr val="dk2"/>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1205344" y="2011680"/>
            <a:ext cx="4754879" cy="4206240"/>
          </a:xfrm>
          <a:prstGeom prst="rect">
            <a:avLst/>
          </a:prstGeom>
          <a:noFill/>
          <a:ln>
            <a:noFill/>
          </a:ln>
        </p:spPr>
        <p:txBody>
          <a:bodyPr lIns="91425" tIns="91425" rIns="91425" bIns="91425" anchor="t" anchorCtr="0"/>
          <a:lstStyle>
            <a:lvl1pPr marL="182880" marR="0" lvl="0" indent="-43179" algn="l" rtl="0">
              <a:lnSpc>
                <a:spcPct val="90000"/>
              </a:lnSpc>
              <a:spcBef>
                <a:spcPts val="1200"/>
              </a:spcBef>
              <a:spcAft>
                <a:spcPts val="200"/>
              </a:spcAft>
              <a:buClr>
                <a:schemeClr val="lt1"/>
              </a:buClr>
              <a:buSzPct val="100000"/>
              <a:buFont typeface="Noto Sans Symbols"/>
              <a:buChar char="▪"/>
              <a:defRPr sz="2200" b="0" i="0" u="none" strike="noStrike" cap="none">
                <a:solidFill>
                  <a:schemeClr val="lt1"/>
                </a:solidFill>
                <a:latin typeface="Corbel"/>
                <a:ea typeface="Corbel"/>
                <a:cs typeface="Corbel"/>
                <a:sym typeface="Corbel"/>
              </a:defRPr>
            </a:lvl1pPr>
            <a:lvl2pPr marL="411480" marR="0" lvl="1"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orbel"/>
                <a:ea typeface="Corbel"/>
                <a:cs typeface="Corbel"/>
                <a:sym typeface="Corbel"/>
              </a:defRPr>
            </a:lvl2pPr>
            <a:lvl3pPr marL="640080" marR="0" lvl="2" indent="-68580" algn="l" rtl="0">
              <a:lnSpc>
                <a:spcPct val="90000"/>
              </a:lnSpc>
              <a:spcBef>
                <a:spcPts val="200"/>
              </a:spcBef>
              <a:spcAft>
                <a:spcPts val="400"/>
              </a:spcAft>
              <a:buClr>
                <a:schemeClr val="lt1"/>
              </a:buClr>
              <a:buSzPct val="100000"/>
              <a:buFont typeface="Noto Sans Symbols"/>
              <a:buChar char="▪"/>
              <a:defRPr sz="1800" b="0" i="0" u="none" strike="noStrike" cap="none">
                <a:solidFill>
                  <a:schemeClr val="lt1"/>
                </a:solidFill>
                <a:latin typeface="Corbel"/>
                <a:ea typeface="Corbel"/>
                <a:cs typeface="Corbel"/>
                <a:sym typeface="Corbel"/>
              </a:defRPr>
            </a:lvl3pPr>
            <a:lvl4pPr marL="868680" marR="0" lvl="3"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4pPr>
            <a:lvl5pPr marL="1097280" marR="0" lvl="4"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5pPr>
            <a:lvl6pPr marL="1284600" marR="0" lvl="5" indent="-1288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6pPr>
            <a:lvl7pPr marL="1471800" marR="0" lvl="6" indent="-1382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7pPr>
            <a:lvl8pPr marL="1629000" marR="0" lvl="7" indent="-1303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8pPr>
            <a:lvl9pPr marL="1806200" marR="0" lvl="8" indent="-12980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35" name="Shape 35"/>
          <p:cNvSpPr txBox="1">
            <a:spLocks noGrp="1"/>
          </p:cNvSpPr>
          <p:nvPr>
            <p:ph type="body" idx="2"/>
          </p:nvPr>
        </p:nvSpPr>
        <p:spPr>
          <a:xfrm>
            <a:off x="6230391" y="2011680"/>
            <a:ext cx="4754879" cy="4206240"/>
          </a:xfrm>
          <a:prstGeom prst="rect">
            <a:avLst/>
          </a:prstGeom>
          <a:noFill/>
          <a:ln>
            <a:noFill/>
          </a:ln>
        </p:spPr>
        <p:txBody>
          <a:bodyPr lIns="91425" tIns="91425" rIns="91425" bIns="91425" anchor="t" anchorCtr="0"/>
          <a:lstStyle>
            <a:lvl1pPr marL="182880" marR="0" lvl="0" indent="-43179" algn="l" rtl="0">
              <a:lnSpc>
                <a:spcPct val="90000"/>
              </a:lnSpc>
              <a:spcBef>
                <a:spcPts val="1200"/>
              </a:spcBef>
              <a:spcAft>
                <a:spcPts val="200"/>
              </a:spcAft>
              <a:buClr>
                <a:schemeClr val="lt1"/>
              </a:buClr>
              <a:buSzPct val="100000"/>
              <a:buFont typeface="Noto Sans Symbols"/>
              <a:buChar char="▪"/>
              <a:defRPr sz="2200" b="0" i="0" u="none" strike="noStrike" cap="none">
                <a:solidFill>
                  <a:schemeClr val="lt1"/>
                </a:solidFill>
                <a:latin typeface="Corbel"/>
                <a:ea typeface="Corbel"/>
                <a:cs typeface="Corbel"/>
                <a:sym typeface="Corbel"/>
              </a:defRPr>
            </a:lvl1pPr>
            <a:lvl2pPr marL="411480" marR="0" lvl="1"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orbel"/>
                <a:ea typeface="Corbel"/>
                <a:cs typeface="Corbel"/>
                <a:sym typeface="Corbel"/>
              </a:defRPr>
            </a:lvl2pPr>
            <a:lvl3pPr marL="640080" marR="0" lvl="2" indent="-68580" algn="l" rtl="0">
              <a:lnSpc>
                <a:spcPct val="90000"/>
              </a:lnSpc>
              <a:spcBef>
                <a:spcPts val="200"/>
              </a:spcBef>
              <a:spcAft>
                <a:spcPts val="400"/>
              </a:spcAft>
              <a:buClr>
                <a:schemeClr val="lt1"/>
              </a:buClr>
              <a:buSzPct val="100000"/>
              <a:buFont typeface="Noto Sans Symbols"/>
              <a:buChar char="▪"/>
              <a:defRPr sz="1800" b="0" i="0" u="none" strike="noStrike" cap="none">
                <a:solidFill>
                  <a:schemeClr val="lt1"/>
                </a:solidFill>
                <a:latin typeface="Corbel"/>
                <a:ea typeface="Corbel"/>
                <a:cs typeface="Corbel"/>
                <a:sym typeface="Corbel"/>
              </a:defRPr>
            </a:lvl3pPr>
            <a:lvl4pPr marL="868680" marR="0" lvl="3"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4pPr>
            <a:lvl5pPr marL="1097280" marR="0" lvl="4"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5pPr>
            <a:lvl6pPr marL="1284600" marR="0" lvl="5" indent="-1288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6pPr>
            <a:lvl7pPr marL="1471800" marR="0" lvl="6" indent="-1382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7pPr>
            <a:lvl8pPr marL="1629000" marR="0" lvl="7" indent="-1303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8pPr>
            <a:lvl9pPr marL="1806200" marR="0" lvl="8" indent="-12980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36" name="Shape 36"/>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37" name="Shape 37"/>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38" name="Shape 38"/>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orbel"/>
                <a:ea typeface="Corbel"/>
                <a:cs typeface="Corbel"/>
                <a:sym typeface="Corbel"/>
              </a:rPr>
              <a:t>‹#›</a:t>
            </a:fld>
            <a:endParaRPr lang="en-US" sz="12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202919" y="284176"/>
            <a:ext cx="9784079" cy="1508759"/>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dk2"/>
              </a:buClr>
              <a:buFont typeface="Corbel"/>
              <a:buNone/>
              <a:defRPr sz="4000" b="0" i="0" u="none" strike="noStrike" cap="none">
                <a:solidFill>
                  <a:schemeClr val="dk2"/>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1207008" y="1913469"/>
            <a:ext cx="4754879" cy="743093"/>
          </a:xfrm>
          <a:prstGeom prst="rect">
            <a:avLst/>
          </a:prstGeom>
          <a:noFill/>
          <a:ln>
            <a:noFill/>
          </a:ln>
        </p:spPr>
        <p:txBody>
          <a:bodyPr lIns="91425" tIns="91425" rIns="91425" bIns="91425" anchor="ctr" anchorCtr="0"/>
          <a:lstStyle>
            <a:lvl1pPr marL="0" marR="0" lvl="0" indent="0" algn="l" rtl="0">
              <a:lnSpc>
                <a:spcPct val="90000"/>
              </a:lnSpc>
              <a:spcBef>
                <a:spcPts val="1200"/>
              </a:spcBef>
              <a:spcAft>
                <a:spcPts val="200"/>
              </a:spcAft>
              <a:buClr>
                <a:schemeClr val="lt1"/>
              </a:buClr>
              <a:buFont typeface="Noto Sans Symbols"/>
              <a:buNone/>
              <a:defRPr sz="2100" b="1" i="0" u="none" strike="noStrike" cap="none">
                <a:solidFill>
                  <a:schemeClr val="lt1"/>
                </a:solidFill>
                <a:latin typeface="Corbel"/>
                <a:ea typeface="Corbel"/>
                <a:cs typeface="Corbel"/>
                <a:sym typeface="Corbel"/>
              </a:defRPr>
            </a:lvl1pPr>
            <a:lvl2pPr marL="457200" marR="0" lvl="1" indent="0" algn="l" rtl="0">
              <a:lnSpc>
                <a:spcPct val="90000"/>
              </a:lnSpc>
              <a:spcBef>
                <a:spcPts val="200"/>
              </a:spcBef>
              <a:spcAft>
                <a:spcPts val="400"/>
              </a:spcAft>
              <a:buClr>
                <a:schemeClr val="lt1"/>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lnSpc>
                <a:spcPct val="90000"/>
              </a:lnSpc>
              <a:spcBef>
                <a:spcPts val="200"/>
              </a:spcBef>
              <a:spcAft>
                <a:spcPts val="400"/>
              </a:spcAft>
              <a:buClr>
                <a:schemeClr val="l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orbel"/>
                <a:ea typeface="Corbel"/>
                <a:cs typeface="Corbel"/>
                <a:sym typeface="Corbel"/>
              </a:defRPr>
            </a:lvl6pPr>
            <a:lvl7pPr marL="2743200" marR="0" lvl="6"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orbel"/>
                <a:ea typeface="Corbel"/>
                <a:cs typeface="Corbel"/>
                <a:sym typeface="Corbel"/>
              </a:defRPr>
            </a:lvl7pPr>
            <a:lvl8pPr marL="3200400" marR="0" lvl="7"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orbel"/>
                <a:ea typeface="Corbel"/>
                <a:cs typeface="Corbel"/>
                <a:sym typeface="Corbel"/>
              </a:defRPr>
            </a:lvl8pPr>
            <a:lvl9pPr marL="3657600" marR="0" lvl="8"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orbel"/>
                <a:ea typeface="Corbel"/>
                <a:cs typeface="Corbel"/>
                <a:sym typeface="Corbel"/>
              </a:defRPr>
            </a:lvl9pPr>
          </a:lstStyle>
          <a:p>
            <a:endParaRPr/>
          </a:p>
        </p:txBody>
      </p:sp>
      <p:sp>
        <p:nvSpPr>
          <p:cNvPr id="42" name="Shape 42"/>
          <p:cNvSpPr txBox="1">
            <a:spLocks noGrp="1"/>
          </p:cNvSpPr>
          <p:nvPr>
            <p:ph type="body" idx="2"/>
          </p:nvPr>
        </p:nvSpPr>
        <p:spPr>
          <a:xfrm>
            <a:off x="1207008" y="2656566"/>
            <a:ext cx="4754879" cy="3566159"/>
          </a:xfrm>
          <a:prstGeom prst="rect">
            <a:avLst/>
          </a:prstGeom>
          <a:noFill/>
          <a:ln>
            <a:noFill/>
          </a:ln>
        </p:spPr>
        <p:txBody>
          <a:bodyPr lIns="91425" tIns="91425" rIns="91425" bIns="91425" anchor="t" anchorCtr="0"/>
          <a:lstStyle>
            <a:lvl1pPr marL="182880" marR="0" lvl="0" indent="-43179" algn="l" rtl="0">
              <a:lnSpc>
                <a:spcPct val="90000"/>
              </a:lnSpc>
              <a:spcBef>
                <a:spcPts val="1200"/>
              </a:spcBef>
              <a:spcAft>
                <a:spcPts val="200"/>
              </a:spcAft>
              <a:buClr>
                <a:schemeClr val="lt1"/>
              </a:buClr>
              <a:buSzPct val="100000"/>
              <a:buFont typeface="Noto Sans Symbols"/>
              <a:buChar char="▪"/>
              <a:defRPr sz="2200" b="0" i="0" u="none" strike="noStrike" cap="none">
                <a:solidFill>
                  <a:schemeClr val="lt1"/>
                </a:solidFill>
                <a:latin typeface="Corbel"/>
                <a:ea typeface="Corbel"/>
                <a:cs typeface="Corbel"/>
                <a:sym typeface="Corbel"/>
              </a:defRPr>
            </a:lvl1pPr>
            <a:lvl2pPr marL="411480" marR="0" lvl="1"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orbel"/>
                <a:ea typeface="Corbel"/>
                <a:cs typeface="Corbel"/>
                <a:sym typeface="Corbel"/>
              </a:defRPr>
            </a:lvl2pPr>
            <a:lvl3pPr marL="640080" marR="0" lvl="2" indent="-68580" algn="l" rtl="0">
              <a:lnSpc>
                <a:spcPct val="90000"/>
              </a:lnSpc>
              <a:spcBef>
                <a:spcPts val="200"/>
              </a:spcBef>
              <a:spcAft>
                <a:spcPts val="400"/>
              </a:spcAft>
              <a:buClr>
                <a:schemeClr val="lt1"/>
              </a:buClr>
              <a:buSzPct val="100000"/>
              <a:buFont typeface="Noto Sans Symbols"/>
              <a:buChar char="▪"/>
              <a:defRPr sz="1800" b="0" i="0" u="none" strike="noStrike" cap="none">
                <a:solidFill>
                  <a:schemeClr val="lt1"/>
                </a:solidFill>
                <a:latin typeface="Corbel"/>
                <a:ea typeface="Corbel"/>
                <a:cs typeface="Corbel"/>
                <a:sym typeface="Corbel"/>
              </a:defRPr>
            </a:lvl3pPr>
            <a:lvl4pPr marL="868680" marR="0" lvl="3"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4pPr>
            <a:lvl5pPr marL="1097280" marR="0" lvl="4"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5pPr>
            <a:lvl6pPr marL="1284600" marR="0" lvl="5" indent="-1288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6pPr>
            <a:lvl7pPr marL="1471800" marR="0" lvl="6" indent="-1382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7pPr>
            <a:lvl8pPr marL="1629000" marR="0" lvl="7" indent="-1303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8pPr>
            <a:lvl9pPr marL="1806200" marR="0" lvl="8" indent="-12980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43" name="Shape 43"/>
          <p:cNvSpPr txBox="1">
            <a:spLocks noGrp="1"/>
          </p:cNvSpPr>
          <p:nvPr>
            <p:ph type="body" idx="3"/>
          </p:nvPr>
        </p:nvSpPr>
        <p:spPr>
          <a:xfrm>
            <a:off x="6231230" y="1913469"/>
            <a:ext cx="4754879" cy="743093"/>
          </a:xfrm>
          <a:prstGeom prst="rect">
            <a:avLst/>
          </a:prstGeom>
          <a:noFill/>
          <a:ln>
            <a:noFill/>
          </a:ln>
        </p:spPr>
        <p:txBody>
          <a:bodyPr lIns="91425" tIns="91425" rIns="91425" bIns="91425" anchor="ctr" anchorCtr="0"/>
          <a:lstStyle>
            <a:lvl1pPr marL="0" marR="0" lvl="0" indent="0" algn="l" rtl="0">
              <a:lnSpc>
                <a:spcPct val="90000"/>
              </a:lnSpc>
              <a:spcBef>
                <a:spcPts val="1200"/>
              </a:spcBef>
              <a:spcAft>
                <a:spcPts val="200"/>
              </a:spcAft>
              <a:buClr>
                <a:schemeClr val="lt1"/>
              </a:buClr>
              <a:buFont typeface="Noto Sans Symbols"/>
              <a:buNone/>
              <a:defRPr sz="2100" b="1" i="0" u="none" strike="noStrike" cap="none">
                <a:solidFill>
                  <a:schemeClr val="lt1"/>
                </a:solidFill>
                <a:latin typeface="Corbel"/>
                <a:ea typeface="Corbel"/>
                <a:cs typeface="Corbel"/>
                <a:sym typeface="Corbel"/>
              </a:defRPr>
            </a:lvl1pPr>
            <a:lvl2pPr marL="457200" marR="0" lvl="1" indent="0" algn="l" rtl="0">
              <a:lnSpc>
                <a:spcPct val="90000"/>
              </a:lnSpc>
              <a:spcBef>
                <a:spcPts val="200"/>
              </a:spcBef>
              <a:spcAft>
                <a:spcPts val="400"/>
              </a:spcAft>
              <a:buClr>
                <a:schemeClr val="lt1"/>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lnSpc>
                <a:spcPct val="90000"/>
              </a:lnSpc>
              <a:spcBef>
                <a:spcPts val="200"/>
              </a:spcBef>
              <a:spcAft>
                <a:spcPts val="400"/>
              </a:spcAft>
              <a:buClr>
                <a:schemeClr val="l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orbel"/>
                <a:ea typeface="Corbel"/>
                <a:cs typeface="Corbel"/>
                <a:sym typeface="Corbel"/>
              </a:defRPr>
            </a:lvl6pPr>
            <a:lvl7pPr marL="2743200" marR="0" lvl="6"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orbel"/>
                <a:ea typeface="Corbel"/>
                <a:cs typeface="Corbel"/>
                <a:sym typeface="Corbel"/>
              </a:defRPr>
            </a:lvl7pPr>
            <a:lvl8pPr marL="3200400" marR="0" lvl="7"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orbel"/>
                <a:ea typeface="Corbel"/>
                <a:cs typeface="Corbel"/>
                <a:sym typeface="Corbel"/>
              </a:defRPr>
            </a:lvl8pPr>
            <a:lvl9pPr marL="3657600" marR="0" lvl="8"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orbel"/>
                <a:ea typeface="Corbel"/>
                <a:cs typeface="Corbel"/>
                <a:sym typeface="Corbel"/>
              </a:defRPr>
            </a:lvl9pPr>
          </a:lstStyle>
          <a:p>
            <a:endParaRPr/>
          </a:p>
        </p:txBody>
      </p:sp>
      <p:sp>
        <p:nvSpPr>
          <p:cNvPr id="44" name="Shape 44"/>
          <p:cNvSpPr txBox="1">
            <a:spLocks noGrp="1"/>
          </p:cNvSpPr>
          <p:nvPr>
            <p:ph type="body" idx="4"/>
          </p:nvPr>
        </p:nvSpPr>
        <p:spPr>
          <a:xfrm>
            <a:off x="6231230" y="2656564"/>
            <a:ext cx="4754879" cy="3566159"/>
          </a:xfrm>
          <a:prstGeom prst="rect">
            <a:avLst/>
          </a:prstGeom>
          <a:noFill/>
          <a:ln>
            <a:noFill/>
          </a:ln>
        </p:spPr>
        <p:txBody>
          <a:bodyPr lIns="91425" tIns="91425" rIns="91425" bIns="91425" anchor="t" anchorCtr="0"/>
          <a:lstStyle>
            <a:lvl1pPr marL="182880" marR="0" lvl="0" indent="-43179" algn="l" rtl="0">
              <a:lnSpc>
                <a:spcPct val="90000"/>
              </a:lnSpc>
              <a:spcBef>
                <a:spcPts val="1200"/>
              </a:spcBef>
              <a:spcAft>
                <a:spcPts val="200"/>
              </a:spcAft>
              <a:buClr>
                <a:schemeClr val="lt1"/>
              </a:buClr>
              <a:buSzPct val="100000"/>
              <a:buFont typeface="Noto Sans Symbols"/>
              <a:buChar char="▪"/>
              <a:defRPr sz="2200" b="0" i="0" u="none" strike="noStrike" cap="none">
                <a:solidFill>
                  <a:schemeClr val="lt1"/>
                </a:solidFill>
                <a:latin typeface="Corbel"/>
                <a:ea typeface="Corbel"/>
                <a:cs typeface="Corbel"/>
                <a:sym typeface="Corbel"/>
              </a:defRPr>
            </a:lvl1pPr>
            <a:lvl2pPr marL="411480" marR="0" lvl="1"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orbel"/>
                <a:ea typeface="Corbel"/>
                <a:cs typeface="Corbel"/>
                <a:sym typeface="Corbel"/>
              </a:defRPr>
            </a:lvl2pPr>
            <a:lvl3pPr marL="640080" marR="0" lvl="2" indent="-68580" algn="l" rtl="0">
              <a:lnSpc>
                <a:spcPct val="90000"/>
              </a:lnSpc>
              <a:spcBef>
                <a:spcPts val="200"/>
              </a:spcBef>
              <a:spcAft>
                <a:spcPts val="400"/>
              </a:spcAft>
              <a:buClr>
                <a:schemeClr val="lt1"/>
              </a:buClr>
              <a:buSzPct val="100000"/>
              <a:buFont typeface="Noto Sans Symbols"/>
              <a:buChar char="▪"/>
              <a:defRPr sz="1800" b="0" i="0" u="none" strike="noStrike" cap="none">
                <a:solidFill>
                  <a:schemeClr val="lt1"/>
                </a:solidFill>
                <a:latin typeface="Corbel"/>
                <a:ea typeface="Corbel"/>
                <a:cs typeface="Corbel"/>
                <a:sym typeface="Corbel"/>
              </a:defRPr>
            </a:lvl3pPr>
            <a:lvl4pPr marL="868680" marR="0" lvl="3"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4pPr>
            <a:lvl5pPr marL="1097280" marR="0" lvl="4"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5pPr>
            <a:lvl6pPr marL="1284600" marR="0" lvl="5" indent="-1288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6pPr>
            <a:lvl7pPr marL="1471800" marR="0" lvl="6" indent="-1382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7pPr>
            <a:lvl8pPr marL="1629000" marR="0" lvl="7" indent="-1303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8pPr>
            <a:lvl9pPr marL="1806200" marR="0" lvl="8" indent="-12980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45" name="Shape 45"/>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46" name="Shape 46"/>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47" name="Shape 47"/>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orbel"/>
                <a:ea typeface="Corbel"/>
                <a:cs typeface="Corbel"/>
                <a:sym typeface="Corbel"/>
              </a:rPr>
              <a:t>‹#›</a:t>
            </a:fld>
            <a:endParaRPr lang="en-US" sz="12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202919" y="284176"/>
            <a:ext cx="9784079" cy="1508759"/>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dk2"/>
              </a:buClr>
              <a:buFont typeface="Corbel"/>
              <a:buNone/>
              <a:defRPr sz="4000" b="0" i="0" u="none" strike="noStrike" cap="none">
                <a:solidFill>
                  <a:schemeClr val="dk2"/>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51" name="Shape 51"/>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52" name="Shape 52"/>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orbel"/>
                <a:ea typeface="Corbel"/>
                <a:cs typeface="Corbel"/>
                <a:sym typeface="Corbel"/>
              </a:rPr>
              <a:t>‹#›</a:t>
            </a:fld>
            <a:endParaRPr lang="en-US" sz="12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202919" y="284176"/>
            <a:ext cx="9784079" cy="1508759"/>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dk2"/>
              </a:buClr>
              <a:buFont typeface="Corbel"/>
              <a:buNone/>
              <a:defRPr sz="4000" b="0" i="0" u="none" strike="noStrike" cap="none">
                <a:solidFill>
                  <a:schemeClr val="dk2"/>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body" idx="1"/>
          </p:nvPr>
        </p:nvSpPr>
        <p:spPr>
          <a:xfrm>
            <a:off x="1207008" y="2120053"/>
            <a:ext cx="6126480" cy="4114800"/>
          </a:xfrm>
          <a:prstGeom prst="rect">
            <a:avLst/>
          </a:prstGeom>
          <a:noFill/>
          <a:ln>
            <a:noFill/>
          </a:ln>
        </p:spPr>
        <p:txBody>
          <a:bodyPr lIns="91425" tIns="91425" rIns="91425" bIns="91425" anchor="t" anchorCtr="0"/>
          <a:lstStyle>
            <a:lvl1pPr marL="182880" marR="0" lvl="0" indent="20320" algn="l" rtl="0">
              <a:lnSpc>
                <a:spcPct val="90000"/>
              </a:lnSpc>
              <a:spcBef>
                <a:spcPts val="1200"/>
              </a:spcBef>
              <a:spcAft>
                <a:spcPts val="200"/>
              </a:spcAft>
              <a:buClr>
                <a:schemeClr val="lt1"/>
              </a:buClr>
              <a:buSzPct val="100000"/>
              <a:buFont typeface="Noto Sans Symbols"/>
              <a:buChar char="▪"/>
              <a:defRPr sz="3200" b="0" i="0" u="none" strike="noStrike" cap="none">
                <a:solidFill>
                  <a:schemeClr val="lt1"/>
                </a:solidFill>
                <a:latin typeface="Corbel"/>
                <a:ea typeface="Corbel"/>
                <a:cs typeface="Corbel"/>
                <a:sym typeface="Corbel"/>
              </a:defRPr>
            </a:lvl1pPr>
            <a:lvl2pPr marL="411480" marR="0" lvl="1" indent="-5080" algn="l" rtl="0">
              <a:lnSpc>
                <a:spcPct val="90000"/>
              </a:lnSpc>
              <a:spcBef>
                <a:spcPts val="200"/>
              </a:spcBef>
              <a:spcAft>
                <a:spcPts val="400"/>
              </a:spcAft>
              <a:buClr>
                <a:schemeClr val="lt1"/>
              </a:buClr>
              <a:buSzPct val="100000"/>
              <a:buFont typeface="Noto Sans Symbols"/>
              <a:buChar char="▪"/>
              <a:defRPr sz="2800" b="0" i="0" u="none" strike="noStrike" cap="none">
                <a:solidFill>
                  <a:schemeClr val="lt1"/>
                </a:solidFill>
                <a:latin typeface="Corbel"/>
                <a:ea typeface="Corbel"/>
                <a:cs typeface="Corbel"/>
                <a:sym typeface="Corbel"/>
              </a:defRPr>
            </a:lvl2pPr>
            <a:lvl3pPr marL="640080" marR="0" lvl="2" indent="-30480" algn="l" rtl="0">
              <a:lnSpc>
                <a:spcPct val="90000"/>
              </a:lnSpc>
              <a:spcBef>
                <a:spcPts val="200"/>
              </a:spcBef>
              <a:spcAft>
                <a:spcPts val="400"/>
              </a:spcAft>
              <a:buClr>
                <a:schemeClr val="lt1"/>
              </a:buClr>
              <a:buSzPct val="100000"/>
              <a:buFont typeface="Noto Sans Symbols"/>
              <a:buChar char="▪"/>
              <a:defRPr sz="2400" b="0" i="0" u="none" strike="noStrike" cap="none">
                <a:solidFill>
                  <a:schemeClr val="lt1"/>
                </a:solidFill>
                <a:latin typeface="Corbel"/>
                <a:ea typeface="Corbel"/>
                <a:cs typeface="Corbel"/>
                <a:sym typeface="Corbel"/>
              </a:defRPr>
            </a:lvl3pPr>
            <a:lvl4pPr marL="868680" marR="0" lvl="3"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orbel"/>
                <a:ea typeface="Corbel"/>
                <a:cs typeface="Corbel"/>
                <a:sym typeface="Corbel"/>
              </a:defRPr>
            </a:lvl4pPr>
            <a:lvl5pPr marL="1097280" marR="0" lvl="4"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orbel"/>
                <a:ea typeface="Corbel"/>
                <a:cs typeface="Corbel"/>
                <a:sym typeface="Corbel"/>
              </a:defRPr>
            </a:lvl5pPr>
            <a:lvl6pPr marL="1284600" marR="0" lvl="5" indent="-103499"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orbel"/>
                <a:ea typeface="Corbel"/>
                <a:cs typeface="Corbel"/>
                <a:sym typeface="Corbel"/>
              </a:defRPr>
            </a:lvl6pPr>
            <a:lvl7pPr marL="1471800" marR="0" lvl="6" indent="-112899"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orbel"/>
                <a:ea typeface="Corbel"/>
                <a:cs typeface="Corbel"/>
                <a:sym typeface="Corbel"/>
              </a:defRPr>
            </a:lvl7pPr>
            <a:lvl8pPr marL="1629000" marR="0" lvl="7" indent="-104999"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orbel"/>
                <a:ea typeface="Corbel"/>
                <a:cs typeface="Corbel"/>
                <a:sym typeface="Corbel"/>
              </a:defRPr>
            </a:lvl8pPr>
            <a:lvl9pPr marL="1806200" marR="0" lvl="8" indent="-10440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orbel"/>
                <a:ea typeface="Corbel"/>
                <a:cs typeface="Corbel"/>
                <a:sym typeface="Corbel"/>
              </a:defRPr>
            </a:lvl9pPr>
          </a:lstStyle>
          <a:p>
            <a:endParaRPr/>
          </a:p>
        </p:txBody>
      </p:sp>
      <p:sp>
        <p:nvSpPr>
          <p:cNvPr id="60" name="Shape 60"/>
          <p:cNvSpPr txBox="1">
            <a:spLocks noGrp="1"/>
          </p:cNvSpPr>
          <p:nvPr>
            <p:ph type="body" idx="2"/>
          </p:nvPr>
        </p:nvSpPr>
        <p:spPr>
          <a:xfrm>
            <a:off x="7789022" y="2147485"/>
            <a:ext cx="3200399" cy="3432319"/>
          </a:xfrm>
          <a:prstGeom prst="rect">
            <a:avLst/>
          </a:prstGeom>
          <a:noFill/>
          <a:ln>
            <a:noFill/>
          </a:ln>
        </p:spPr>
        <p:txBody>
          <a:bodyPr lIns="91425" tIns="91425" rIns="91425" bIns="91425" anchor="t" anchorCtr="0"/>
          <a:lstStyle>
            <a:lvl1pPr marL="0" marR="0" lvl="0" indent="0" algn="l" rtl="0">
              <a:lnSpc>
                <a:spcPct val="95000"/>
              </a:lnSpc>
              <a:spcBef>
                <a:spcPts val="1200"/>
              </a:spcBef>
              <a:spcAft>
                <a:spcPts val="200"/>
              </a:spcAft>
              <a:buClr>
                <a:schemeClr val="lt1"/>
              </a:buClr>
              <a:buFont typeface="Noto Sans Symbols"/>
              <a:buNone/>
              <a:defRPr sz="1800" b="0" i="0" u="none" strike="noStrike" cap="none">
                <a:solidFill>
                  <a:schemeClr val="lt1"/>
                </a:solidFill>
                <a:latin typeface="Corbel"/>
                <a:ea typeface="Corbel"/>
                <a:cs typeface="Corbel"/>
                <a:sym typeface="Corbel"/>
              </a:defRPr>
            </a:lvl1pPr>
            <a:lvl2pPr marL="457200" marR="0" lvl="1" indent="0" algn="l" rtl="0">
              <a:lnSpc>
                <a:spcPct val="90000"/>
              </a:lnSpc>
              <a:spcBef>
                <a:spcPts val="200"/>
              </a:spcBef>
              <a:spcAft>
                <a:spcPts val="400"/>
              </a:spcAft>
              <a:buClr>
                <a:schemeClr val="lt1"/>
              </a:buClr>
              <a:buFont typeface="Noto Sans Symbols"/>
              <a:buNone/>
              <a:defRPr sz="1200" b="0" i="0" u="none" strike="noStrike" cap="none">
                <a:solidFill>
                  <a:schemeClr val="lt1"/>
                </a:solidFill>
                <a:latin typeface="Corbel"/>
                <a:ea typeface="Corbel"/>
                <a:cs typeface="Corbel"/>
                <a:sym typeface="Corbel"/>
              </a:defRPr>
            </a:lvl2pPr>
            <a:lvl3pPr marL="914400" marR="0" lvl="2" indent="0" algn="l" rtl="0">
              <a:lnSpc>
                <a:spcPct val="90000"/>
              </a:lnSpc>
              <a:spcBef>
                <a:spcPts val="200"/>
              </a:spcBef>
              <a:spcAft>
                <a:spcPts val="400"/>
              </a:spcAft>
              <a:buClr>
                <a:schemeClr val="lt1"/>
              </a:buClr>
              <a:buFont typeface="Noto Sans Symbols"/>
              <a:buNone/>
              <a:defRPr sz="1000" b="0" i="0" u="none" strike="noStrike" cap="none">
                <a:solidFill>
                  <a:schemeClr val="lt1"/>
                </a:solidFill>
                <a:latin typeface="Corbel"/>
                <a:ea typeface="Corbel"/>
                <a:cs typeface="Corbel"/>
                <a:sym typeface="Corbel"/>
              </a:defRPr>
            </a:lvl3pPr>
            <a:lvl4pPr marL="1371600" marR="0" lvl="3"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orbel"/>
                <a:ea typeface="Corbel"/>
                <a:cs typeface="Corbel"/>
                <a:sym typeface="Corbel"/>
              </a:defRPr>
            </a:lvl4pPr>
            <a:lvl5pPr marL="1828800" marR="0" lvl="4"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orbel"/>
                <a:ea typeface="Corbel"/>
                <a:cs typeface="Corbel"/>
                <a:sym typeface="Corbel"/>
              </a:defRPr>
            </a:lvl5pPr>
            <a:lvl6pPr marL="2286000" marR="0" lvl="5"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orbel"/>
                <a:ea typeface="Corbel"/>
                <a:cs typeface="Corbel"/>
                <a:sym typeface="Corbel"/>
              </a:defRPr>
            </a:lvl6pPr>
            <a:lvl7pPr marL="2743200" marR="0" lvl="6"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orbel"/>
                <a:ea typeface="Corbel"/>
                <a:cs typeface="Corbel"/>
                <a:sym typeface="Corbel"/>
              </a:defRPr>
            </a:lvl7pPr>
            <a:lvl8pPr marL="3200400" marR="0" lvl="7"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orbel"/>
                <a:ea typeface="Corbel"/>
                <a:cs typeface="Corbel"/>
                <a:sym typeface="Corbel"/>
              </a:defRPr>
            </a:lvl8pPr>
            <a:lvl9pPr marL="3657600" marR="0" lvl="8"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orbel"/>
                <a:ea typeface="Corbel"/>
                <a:cs typeface="Corbel"/>
                <a:sym typeface="Corbel"/>
              </a:defRPr>
            </a:lvl9pPr>
          </a:lstStyle>
          <a:p>
            <a:endParaRPr/>
          </a:p>
        </p:txBody>
      </p:sp>
      <p:sp>
        <p:nvSpPr>
          <p:cNvPr id="61" name="Shape 61"/>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62" name="Shape 62"/>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63" name="Shape 63"/>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orbel"/>
                <a:ea typeface="Corbel"/>
                <a:cs typeface="Corbel"/>
                <a:sym typeface="Corbel"/>
              </a:rPr>
              <a:t>‹#›</a:t>
            </a:fld>
            <a:endParaRPr lang="en-US" sz="12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202919" y="284176"/>
            <a:ext cx="9784079" cy="1508759"/>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dk2"/>
              </a:buClr>
              <a:buFont typeface="Corbel"/>
              <a:buNone/>
              <a:defRPr sz="4000" b="0" i="0" u="none" strike="noStrike" cap="none">
                <a:solidFill>
                  <a:schemeClr val="dk2"/>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txBox="1">
            <a:spLocks noGrp="1"/>
          </p:cNvSpPr>
          <p:nvPr>
            <p:ph type="body" idx="1"/>
          </p:nvPr>
        </p:nvSpPr>
        <p:spPr>
          <a:xfrm rot="5400000">
            <a:off x="3991839" y="-777239"/>
            <a:ext cx="4206240" cy="9784079"/>
          </a:xfrm>
          <a:prstGeom prst="rect">
            <a:avLst/>
          </a:prstGeom>
          <a:noFill/>
          <a:ln>
            <a:noFill/>
          </a:ln>
        </p:spPr>
        <p:txBody>
          <a:bodyPr lIns="91425" tIns="91425" rIns="91425" bIns="91425" anchor="t" anchorCtr="0"/>
          <a:lstStyle>
            <a:lvl1pPr marL="182880" marR="0" lvl="0" indent="-43179" algn="l" rtl="0">
              <a:lnSpc>
                <a:spcPct val="90000"/>
              </a:lnSpc>
              <a:spcBef>
                <a:spcPts val="1200"/>
              </a:spcBef>
              <a:spcAft>
                <a:spcPts val="200"/>
              </a:spcAft>
              <a:buClr>
                <a:schemeClr val="lt1"/>
              </a:buClr>
              <a:buSzPct val="100000"/>
              <a:buFont typeface="Noto Sans Symbols"/>
              <a:buChar char="▪"/>
              <a:defRPr sz="2200" b="0" i="0" u="none" strike="noStrike" cap="none">
                <a:solidFill>
                  <a:schemeClr val="lt1"/>
                </a:solidFill>
                <a:latin typeface="Corbel"/>
                <a:ea typeface="Corbel"/>
                <a:cs typeface="Corbel"/>
                <a:sym typeface="Corbel"/>
              </a:defRPr>
            </a:lvl1pPr>
            <a:lvl2pPr marL="411480" marR="0" lvl="1"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orbel"/>
                <a:ea typeface="Corbel"/>
                <a:cs typeface="Corbel"/>
                <a:sym typeface="Corbel"/>
              </a:defRPr>
            </a:lvl2pPr>
            <a:lvl3pPr marL="640080" marR="0" lvl="2" indent="-68580" algn="l" rtl="0">
              <a:lnSpc>
                <a:spcPct val="90000"/>
              </a:lnSpc>
              <a:spcBef>
                <a:spcPts val="200"/>
              </a:spcBef>
              <a:spcAft>
                <a:spcPts val="400"/>
              </a:spcAft>
              <a:buClr>
                <a:schemeClr val="lt1"/>
              </a:buClr>
              <a:buSzPct val="100000"/>
              <a:buFont typeface="Noto Sans Symbols"/>
              <a:buChar char="▪"/>
              <a:defRPr sz="1800" b="0" i="0" u="none" strike="noStrike" cap="none">
                <a:solidFill>
                  <a:schemeClr val="lt1"/>
                </a:solidFill>
                <a:latin typeface="Corbel"/>
                <a:ea typeface="Corbel"/>
                <a:cs typeface="Corbel"/>
                <a:sym typeface="Corbel"/>
              </a:defRPr>
            </a:lvl3pPr>
            <a:lvl4pPr marL="868680" marR="0" lvl="3"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4pPr>
            <a:lvl5pPr marL="1097280" marR="0" lvl="4"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5pPr>
            <a:lvl6pPr marL="1284600" marR="0" lvl="5" indent="-1288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6pPr>
            <a:lvl7pPr marL="1471800" marR="0" lvl="6" indent="-1382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7pPr>
            <a:lvl8pPr marL="1629000" marR="0" lvl="7" indent="-1303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8pPr>
            <a:lvl9pPr marL="1806200" marR="0" lvl="8" indent="-12980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74" name="Shape 74"/>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75" name="Shape 75"/>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76" name="Shape 76"/>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orbel"/>
                <a:ea typeface="Corbel"/>
                <a:cs typeface="Corbel"/>
                <a:sym typeface="Corbel"/>
              </a:rPr>
              <a:t>‹#›</a:t>
            </a:fld>
            <a:endParaRPr lang="en-US" sz="12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p:nvPr/>
        </p:nvSpPr>
        <p:spPr>
          <a:xfrm>
            <a:off x="9019311" y="0"/>
            <a:ext cx="2743199" cy="6858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79" name="Shape 79"/>
          <p:cNvSpPr txBox="1">
            <a:spLocks noGrp="1"/>
          </p:cNvSpPr>
          <p:nvPr>
            <p:ph type="title"/>
          </p:nvPr>
        </p:nvSpPr>
        <p:spPr>
          <a:xfrm rot="5400000">
            <a:off x="7413032" y="2022229"/>
            <a:ext cx="5897562" cy="2402380"/>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dk2"/>
              </a:buClr>
              <a:buFont typeface="Corbel"/>
              <a:buNone/>
              <a:defRPr sz="4000" b="0" i="0" u="none" strike="noStrike" cap="none">
                <a:solidFill>
                  <a:schemeClr val="dk2"/>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876063" y="-763226"/>
            <a:ext cx="5897562" cy="7973291"/>
          </a:xfrm>
          <a:prstGeom prst="rect">
            <a:avLst/>
          </a:prstGeom>
          <a:noFill/>
          <a:ln>
            <a:noFill/>
          </a:ln>
        </p:spPr>
        <p:txBody>
          <a:bodyPr lIns="91425" tIns="91425" rIns="91425" bIns="91425" anchor="t" anchorCtr="0"/>
          <a:lstStyle>
            <a:lvl1pPr marL="182880" marR="0" lvl="0" indent="-43179" algn="l" rtl="0">
              <a:lnSpc>
                <a:spcPct val="90000"/>
              </a:lnSpc>
              <a:spcBef>
                <a:spcPts val="1200"/>
              </a:spcBef>
              <a:spcAft>
                <a:spcPts val="200"/>
              </a:spcAft>
              <a:buClr>
                <a:schemeClr val="lt1"/>
              </a:buClr>
              <a:buSzPct val="100000"/>
              <a:buFont typeface="Noto Sans Symbols"/>
              <a:buChar char="▪"/>
              <a:defRPr sz="2200" b="0" i="0" u="none" strike="noStrike" cap="none">
                <a:solidFill>
                  <a:schemeClr val="lt1"/>
                </a:solidFill>
                <a:latin typeface="Corbel"/>
                <a:ea typeface="Corbel"/>
                <a:cs typeface="Corbel"/>
                <a:sym typeface="Corbel"/>
              </a:defRPr>
            </a:lvl1pPr>
            <a:lvl2pPr marL="411480" marR="0" lvl="1"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orbel"/>
                <a:ea typeface="Corbel"/>
                <a:cs typeface="Corbel"/>
                <a:sym typeface="Corbel"/>
              </a:defRPr>
            </a:lvl2pPr>
            <a:lvl3pPr marL="640080" marR="0" lvl="2" indent="-68580" algn="l" rtl="0">
              <a:lnSpc>
                <a:spcPct val="90000"/>
              </a:lnSpc>
              <a:spcBef>
                <a:spcPts val="200"/>
              </a:spcBef>
              <a:spcAft>
                <a:spcPts val="400"/>
              </a:spcAft>
              <a:buClr>
                <a:schemeClr val="lt1"/>
              </a:buClr>
              <a:buSzPct val="100000"/>
              <a:buFont typeface="Noto Sans Symbols"/>
              <a:buChar char="▪"/>
              <a:defRPr sz="1800" b="0" i="0" u="none" strike="noStrike" cap="none">
                <a:solidFill>
                  <a:schemeClr val="lt1"/>
                </a:solidFill>
                <a:latin typeface="Corbel"/>
                <a:ea typeface="Corbel"/>
                <a:cs typeface="Corbel"/>
                <a:sym typeface="Corbel"/>
              </a:defRPr>
            </a:lvl3pPr>
            <a:lvl4pPr marL="868680" marR="0" lvl="3"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4pPr>
            <a:lvl5pPr marL="1097280" marR="0" lvl="4"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5pPr>
            <a:lvl6pPr marL="1284600" marR="0" lvl="5" indent="-1288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6pPr>
            <a:lvl7pPr marL="1471800" marR="0" lvl="6" indent="-1382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7pPr>
            <a:lvl8pPr marL="1629000" marR="0" lvl="7" indent="-1303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8pPr>
            <a:lvl9pPr marL="1806200" marR="0" lvl="8" indent="-12980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81" name="Shape 81"/>
          <p:cNvSpPr txBox="1">
            <a:spLocks noGrp="1"/>
          </p:cNvSpPr>
          <p:nvPr>
            <p:ph type="dt" idx="10"/>
          </p:nvPr>
        </p:nvSpPr>
        <p:spPr>
          <a:xfrm>
            <a:off x="838200" y="6422853"/>
            <a:ext cx="2743196"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82" name="Shape 82"/>
          <p:cNvSpPr txBox="1">
            <a:spLocks noGrp="1"/>
          </p:cNvSpPr>
          <p:nvPr>
            <p:ph type="ftr" idx="11"/>
          </p:nvPr>
        </p:nvSpPr>
        <p:spPr>
          <a:xfrm>
            <a:off x="3776135" y="6422853"/>
            <a:ext cx="427966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83" name="Shape 83"/>
          <p:cNvSpPr txBox="1">
            <a:spLocks noGrp="1"/>
          </p:cNvSpPr>
          <p:nvPr>
            <p:ph type="sldNum" idx="12"/>
          </p:nvPr>
        </p:nvSpPr>
        <p:spPr>
          <a:xfrm>
            <a:off x="8073047" y="6422853"/>
            <a:ext cx="879759"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orbel"/>
                <a:ea typeface="Corbel"/>
                <a:cs typeface="Corbel"/>
                <a:sym typeface="Corbel"/>
              </a:rPr>
              <a:t>‹#›</a:t>
            </a:fld>
            <a:endParaRPr lang="en-US" sz="1200" b="0" i="0" u="none" strike="noStrike" cap="none">
              <a:solidFill>
                <a:schemeClr val="lt1"/>
              </a:solidFill>
              <a:latin typeface="Corbel"/>
              <a:ea typeface="Corbel"/>
              <a:cs typeface="Corbel"/>
              <a:sym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Shape 6"/>
          <p:cNvSpPr/>
          <p:nvPr/>
        </p:nvSpPr>
        <p:spPr>
          <a:xfrm>
            <a:off x="482" y="176108"/>
            <a:ext cx="12188951" cy="1645918"/>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7" name="Shape 7"/>
          <p:cNvSpPr txBox="1">
            <a:spLocks noGrp="1"/>
          </p:cNvSpPr>
          <p:nvPr>
            <p:ph type="title"/>
          </p:nvPr>
        </p:nvSpPr>
        <p:spPr>
          <a:xfrm>
            <a:off x="1202919" y="284176"/>
            <a:ext cx="9784079" cy="1508759"/>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dk2"/>
              </a:buClr>
              <a:buFont typeface="Corbel"/>
              <a:buNone/>
              <a:defRPr sz="4000" b="0" i="0" u="none" strike="noStrike" cap="none">
                <a:solidFill>
                  <a:schemeClr val="dk2"/>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 name="Shape 8"/>
          <p:cNvSpPr txBox="1">
            <a:spLocks noGrp="1"/>
          </p:cNvSpPr>
          <p:nvPr>
            <p:ph type="body" idx="1"/>
          </p:nvPr>
        </p:nvSpPr>
        <p:spPr>
          <a:xfrm>
            <a:off x="1202919" y="2011680"/>
            <a:ext cx="9784079" cy="4206240"/>
          </a:xfrm>
          <a:prstGeom prst="rect">
            <a:avLst/>
          </a:prstGeom>
          <a:noFill/>
          <a:ln>
            <a:noFill/>
          </a:ln>
        </p:spPr>
        <p:txBody>
          <a:bodyPr lIns="91425" tIns="91425" rIns="91425" bIns="91425" anchor="t" anchorCtr="0"/>
          <a:lstStyle>
            <a:lvl1pPr marL="182880" marR="0" lvl="0" indent="-43179" algn="l" rtl="0">
              <a:lnSpc>
                <a:spcPct val="90000"/>
              </a:lnSpc>
              <a:spcBef>
                <a:spcPts val="1200"/>
              </a:spcBef>
              <a:spcAft>
                <a:spcPts val="200"/>
              </a:spcAft>
              <a:buClr>
                <a:schemeClr val="lt1"/>
              </a:buClr>
              <a:buSzPct val="100000"/>
              <a:buFont typeface="Noto Sans Symbols"/>
              <a:buChar char="▪"/>
              <a:defRPr sz="2200" b="0" i="0" u="none" strike="noStrike" cap="none">
                <a:solidFill>
                  <a:schemeClr val="lt1"/>
                </a:solidFill>
                <a:latin typeface="Corbel"/>
                <a:ea typeface="Corbel"/>
                <a:cs typeface="Corbel"/>
                <a:sym typeface="Corbel"/>
              </a:defRPr>
            </a:lvl1pPr>
            <a:lvl2pPr marL="411480" marR="0" lvl="1"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orbel"/>
                <a:ea typeface="Corbel"/>
                <a:cs typeface="Corbel"/>
                <a:sym typeface="Corbel"/>
              </a:defRPr>
            </a:lvl2pPr>
            <a:lvl3pPr marL="640080" marR="0" lvl="2" indent="-68580" algn="l" rtl="0">
              <a:lnSpc>
                <a:spcPct val="90000"/>
              </a:lnSpc>
              <a:spcBef>
                <a:spcPts val="200"/>
              </a:spcBef>
              <a:spcAft>
                <a:spcPts val="400"/>
              </a:spcAft>
              <a:buClr>
                <a:schemeClr val="lt1"/>
              </a:buClr>
              <a:buSzPct val="100000"/>
              <a:buFont typeface="Noto Sans Symbols"/>
              <a:buChar char="▪"/>
              <a:defRPr sz="1800" b="0" i="0" u="none" strike="noStrike" cap="none">
                <a:solidFill>
                  <a:schemeClr val="lt1"/>
                </a:solidFill>
                <a:latin typeface="Corbel"/>
                <a:ea typeface="Corbel"/>
                <a:cs typeface="Corbel"/>
                <a:sym typeface="Corbel"/>
              </a:defRPr>
            </a:lvl3pPr>
            <a:lvl4pPr marL="868680" marR="0" lvl="3"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4pPr>
            <a:lvl5pPr marL="1097280" marR="0" lvl="4"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5pPr>
            <a:lvl6pPr marL="1284600" marR="0" lvl="5" indent="-1288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6pPr>
            <a:lvl7pPr marL="1471800" marR="0" lvl="6" indent="-1382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7pPr>
            <a:lvl8pPr marL="1629000" marR="0" lvl="7" indent="-1303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8pPr>
            <a:lvl9pPr marL="1806200" marR="0" lvl="8" indent="-12980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9" name="Shape 9"/>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0" name="Shape 10"/>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1" name="Shape 11"/>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orbel"/>
                <a:ea typeface="Corbel"/>
                <a:cs typeface="Corbel"/>
                <a:sym typeface="Corbel"/>
              </a:rPr>
              <a:t>‹#›</a:t>
            </a:fld>
            <a:endParaRPr lang="en-US" sz="1200" b="0" i="0" u="none" strike="noStrike" cap="none">
              <a:solidFill>
                <a:schemeClr val="lt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image" Target="../media/image5.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image" Target="../media/image3.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image" Target="../media/image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image" Target="../media/image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365759" y="2166364"/>
            <a:ext cx="11471564" cy="1739346"/>
          </a:xfrm>
          <a:prstGeom prst="rect">
            <a:avLst/>
          </a:prstGeom>
          <a:noFill/>
          <a:ln>
            <a:noFill/>
          </a:ln>
        </p:spPr>
        <p:txBody>
          <a:bodyPr lIns="91425" tIns="45700" rIns="91425" bIns="45700" anchor="ctr" anchorCtr="0">
            <a:noAutofit/>
          </a:bodyPr>
          <a:lstStyle/>
          <a:p>
            <a:pPr lvl="0">
              <a:buSzPct val="25000"/>
            </a:pPr>
            <a:r>
              <a:rPr lang="en-US" dirty="0" smtClean="0">
                <a:latin typeface="Arial" panose="020B0604020202020204" pitchFamily="34" charset="0"/>
                <a:cs typeface="Arial" panose="020B0604020202020204" pitchFamily="34" charset="0"/>
              </a:rPr>
              <a:t>Supply Reduction in </a:t>
            </a: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Broadcast Incentive Auction</a:t>
            </a:r>
            <a:r>
              <a:rPr lang="en-US" b="0" i="0" u="none" strike="noStrike" cap="none" dirty="0" smtClean="0">
                <a:solidFill>
                  <a:schemeClr val="dk2"/>
                </a:solidFill>
                <a:latin typeface="Arial" panose="020B0604020202020204" pitchFamily="34" charset="0"/>
                <a:cs typeface="Arial" panose="020B0604020202020204" pitchFamily="34" charset="0"/>
                <a:sym typeface="Corbel"/>
              </a:rPr>
              <a:t>*</a:t>
            </a:r>
            <a:endParaRPr lang="en-US"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7" name="Shape 88"/>
          <p:cNvSpPr txBox="1">
            <a:spLocks/>
          </p:cNvSpPr>
          <p:nvPr/>
        </p:nvSpPr>
        <p:spPr>
          <a:xfrm>
            <a:off x="339436" y="4191000"/>
            <a:ext cx="11471564" cy="2348946"/>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80000"/>
              </a:lnSpc>
              <a:spcBef>
                <a:spcPts val="0"/>
              </a:spcBef>
              <a:spcAft>
                <a:spcPts val="0"/>
              </a:spcAft>
              <a:buClr>
                <a:schemeClr val="dk2"/>
              </a:buClr>
              <a:buFont typeface="Corbel"/>
              <a:buNone/>
              <a:defRPr sz="6000" b="0" i="0" u="none" strike="noStrike" cap="none">
                <a:solidFill>
                  <a:schemeClr val="dk2"/>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nSpc>
                <a:spcPct val="20000"/>
              </a:lnSpc>
              <a:buSzPct val="25000"/>
            </a:pPr>
            <a:endParaRPr lang="en-US" sz="2000" dirty="0">
              <a:solidFill>
                <a:schemeClr val="bg1"/>
              </a:solidFill>
              <a:latin typeface="Arial" panose="020B0604020202020204" pitchFamily="34" charset="0"/>
              <a:cs typeface="Arial" panose="020B0604020202020204" pitchFamily="34" charset="0"/>
            </a:endParaRPr>
          </a:p>
          <a:p>
            <a:pPr>
              <a:buSzPct val="25000"/>
            </a:pPr>
            <a:r>
              <a:rPr lang="en-US" sz="2800" dirty="0">
                <a:solidFill>
                  <a:schemeClr val="bg1"/>
                </a:solidFill>
                <a:latin typeface="Arial" panose="020B0604020202020204" pitchFamily="34" charset="0"/>
                <a:cs typeface="Arial" panose="020B0604020202020204" pitchFamily="34" charset="0"/>
              </a:rPr>
              <a:t>Christina Aperjis, Lawrence </a:t>
            </a:r>
            <a:r>
              <a:rPr lang="en-US" sz="2800" dirty="0" smtClean="0">
                <a:solidFill>
                  <a:schemeClr val="bg1"/>
                </a:solidFill>
                <a:latin typeface="Arial" panose="020B0604020202020204" pitchFamily="34" charset="0"/>
                <a:cs typeface="Arial" panose="020B0604020202020204" pitchFamily="34" charset="0"/>
              </a:rPr>
              <a:t>Ausubel </a:t>
            </a:r>
            <a:r>
              <a:rPr lang="en-US" sz="2800" dirty="0">
                <a:solidFill>
                  <a:schemeClr val="bg1"/>
                </a:solidFill>
                <a:latin typeface="Arial" panose="020B0604020202020204" pitchFamily="34" charset="0"/>
                <a:cs typeface="Arial" panose="020B0604020202020204" pitchFamily="34" charset="0"/>
              </a:rPr>
              <a:t>and Oleg Baranov</a:t>
            </a:r>
            <a:endParaRPr lang="en-US" sz="2400" dirty="0">
              <a:solidFill>
                <a:schemeClr val="bg1"/>
              </a:solidFill>
              <a:latin typeface="Arial" panose="020B0604020202020204" pitchFamily="34" charset="0"/>
              <a:cs typeface="Arial" panose="020B0604020202020204" pitchFamily="34" charset="0"/>
            </a:endParaRPr>
          </a:p>
          <a:p>
            <a:pPr>
              <a:lnSpc>
                <a:spcPct val="50000"/>
              </a:lnSpc>
              <a:buSzPct val="25000"/>
            </a:pPr>
            <a:endParaRPr lang="en-US" sz="2400" dirty="0">
              <a:solidFill>
                <a:schemeClr val="bg1"/>
              </a:solidFill>
              <a:latin typeface="Arial" panose="020B0604020202020204" pitchFamily="34" charset="0"/>
              <a:cs typeface="Arial" panose="020B0604020202020204" pitchFamily="34" charset="0"/>
            </a:endParaRPr>
          </a:p>
          <a:p>
            <a:pPr>
              <a:buSzPct val="25000"/>
            </a:pPr>
            <a:r>
              <a:rPr lang="en-US" sz="2400" dirty="0" smtClean="0">
                <a:solidFill>
                  <a:schemeClr val="bg1"/>
                </a:solidFill>
                <a:latin typeface="Arial" panose="020B0604020202020204" pitchFamily="34" charset="0"/>
                <a:cs typeface="Arial" panose="020B0604020202020204" pitchFamily="34" charset="0"/>
              </a:rPr>
              <a:t>18 October 2019</a:t>
            </a:r>
          </a:p>
          <a:p>
            <a:pPr algn="l">
              <a:buSzPct val="25000"/>
            </a:pPr>
            <a:endParaRPr lang="en-US" sz="1800" dirty="0">
              <a:solidFill>
                <a:schemeClr val="bg1"/>
              </a:solidFill>
              <a:latin typeface="Arial" panose="020B0604020202020204" pitchFamily="34" charset="0"/>
              <a:cs typeface="Arial" panose="020B0604020202020204" pitchFamily="34" charset="0"/>
            </a:endParaRPr>
          </a:p>
          <a:p>
            <a:pPr algn="l">
              <a:buSzPct val="25000"/>
            </a:pPr>
            <a:endParaRPr lang="en-US" sz="1800" dirty="0">
              <a:solidFill>
                <a:schemeClr val="bg1"/>
              </a:solidFill>
              <a:cs typeface="Arial" panose="020B0604020202020204" pitchFamily="34" charset="0"/>
            </a:endParaRPr>
          </a:p>
          <a:p>
            <a:pPr algn="l">
              <a:lnSpc>
                <a:spcPct val="50000"/>
              </a:lnSpc>
              <a:buSzPct val="25000"/>
            </a:pPr>
            <a:endParaRPr lang="en-US" sz="1400" dirty="0">
              <a:solidFill>
                <a:schemeClr val="bg1"/>
              </a:solidFill>
            </a:endParaRPr>
          </a:p>
          <a:p>
            <a:pPr algn="l">
              <a:lnSpc>
                <a:spcPct val="90000"/>
              </a:lnSpc>
              <a:spcAft>
                <a:spcPts val="600"/>
              </a:spcAft>
              <a:buSzPct val="25000"/>
            </a:pPr>
            <a:r>
              <a:rPr lang="en-US" sz="2000" dirty="0" smtClean="0">
                <a:solidFill>
                  <a:schemeClr val="bg1"/>
                </a:solidFill>
                <a:latin typeface="+mn-lt"/>
                <a:cs typeface="Arial" panose="020B0604020202020204" pitchFamily="34" charset="0"/>
              </a:rPr>
              <a:t>*</a:t>
            </a:r>
            <a:r>
              <a:rPr lang="en-US" sz="1400" i="1" dirty="0" smtClean="0">
                <a:solidFill>
                  <a:schemeClr val="bg1"/>
                </a:solidFill>
                <a:latin typeface="+mn-lt"/>
              </a:rPr>
              <a:t>Disclaimer</a:t>
            </a:r>
            <a:r>
              <a:rPr lang="en-US" sz="1400" i="1" dirty="0">
                <a:solidFill>
                  <a:schemeClr val="bg1"/>
                </a:solidFill>
                <a:latin typeface="+mn-lt"/>
              </a:rPr>
              <a:t>:</a:t>
            </a:r>
            <a:r>
              <a:rPr lang="en-US" sz="1400" dirty="0">
                <a:solidFill>
                  <a:schemeClr val="bg1"/>
                </a:solidFill>
                <a:latin typeface="+mn-lt"/>
              </a:rPr>
              <a:t> This disclaimer is required by Contract No. </a:t>
            </a:r>
            <a:r>
              <a:rPr lang="en-US" sz="1400" dirty="0" smtClean="0">
                <a:solidFill>
                  <a:schemeClr val="bg1"/>
                </a:solidFill>
                <a:latin typeface="+mn-lt"/>
              </a:rPr>
              <a:t>FCC14C0010. </a:t>
            </a:r>
            <a:r>
              <a:rPr lang="en-US" sz="1400" dirty="0">
                <a:solidFill>
                  <a:schemeClr val="bg1"/>
                </a:solidFill>
                <a:latin typeface="+mn-lt"/>
              </a:rPr>
              <a:t>The Federal Communications Commission (FCC) has not reviewed or approved any statement in this document for accuracy or validity. </a:t>
            </a:r>
            <a:r>
              <a:rPr lang="en-US" sz="1400" dirty="0" smtClean="0">
                <a:solidFill>
                  <a:schemeClr val="bg1"/>
                </a:solidFill>
                <a:latin typeface="+mn-lt"/>
              </a:rPr>
              <a:t>The </a:t>
            </a:r>
            <a:r>
              <a:rPr lang="en-US" sz="1400" dirty="0">
                <a:solidFill>
                  <a:schemeClr val="bg1"/>
                </a:solidFill>
                <a:latin typeface="+mn-lt"/>
              </a:rPr>
              <a:t>FCC and its employees do not endorse goods or services provided by </a:t>
            </a:r>
            <a:r>
              <a:rPr lang="en-US" sz="1400" dirty="0" smtClean="0">
                <a:solidFill>
                  <a:schemeClr val="bg1"/>
                </a:solidFill>
                <a:latin typeface="+mn-lt"/>
              </a:rPr>
              <a:t>Power Auctions LLC </a:t>
            </a:r>
            <a:r>
              <a:rPr lang="en-US" sz="1400" dirty="0">
                <a:solidFill>
                  <a:schemeClr val="bg1"/>
                </a:solidFill>
                <a:latin typeface="+mn-lt"/>
              </a:rPr>
              <a:t>or any other firm, except as allowed </a:t>
            </a:r>
            <a:r>
              <a:rPr lang="en-US" sz="1400" dirty="0" smtClean="0">
                <a:solidFill>
                  <a:schemeClr val="bg1"/>
                </a:solidFill>
                <a:latin typeface="+mn-lt"/>
              </a:rPr>
              <a:t>by 5 </a:t>
            </a:r>
            <a:r>
              <a:rPr lang="en-US" sz="1400" dirty="0">
                <a:solidFill>
                  <a:schemeClr val="bg1"/>
                </a:solidFill>
                <a:latin typeface="+mn-lt"/>
              </a:rPr>
              <a:t>C.F.R. </a:t>
            </a:r>
            <a:r>
              <a:rPr lang="en-US" sz="1400" dirty="0" smtClean="0">
                <a:solidFill>
                  <a:schemeClr val="bg1"/>
                </a:solidFill>
                <a:latin typeface="+mn-lt"/>
              </a:rPr>
              <a:t>2635.702(c</a:t>
            </a:r>
            <a:r>
              <a:rPr lang="en-US" sz="1400" dirty="0">
                <a:solidFill>
                  <a:schemeClr val="bg1"/>
                </a:solidFill>
                <a:latin typeface="+mn-lt"/>
              </a:rPr>
              <a:t>)(1)-(2), </a:t>
            </a:r>
            <a:r>
              <a:rPr lang="en-US" sz="1400" dirty="0" smtClean="0">
                <a:solidFill>
                  <a:schemeClr val="bg1"/>
                </a:solidFill>
                <a:latin typeface="+mn-lt"/>
              </a:rPr>
              <a:t>which do </a:t>
            </a:r>
            <a:r>
              <a:rPr lang="en-US" sz="1400" dirty="0">
                <a:solidFill>
                  <a:schemeClr val="bg1"/>
                </a:solidFill>
                <a:latin typeface="+mn-lt"/>
              </a:rPr>
              <a:t>not apply here</a:t>
            </a:r>
            <a:r>
              <a:rPr lang="en-US" sz="1400" dirty="0" smtClean="0">
                <a:solidFill>
                  <a:schemeClr val="bg1"/>
                </a:solidFill>
                <a:latin typeface="+mn-lt"/>
              </a:rPr>
              <a:t>.</a:t>
            </a:r>
            <a:endParaRPr lang="en-US" sz="1400" dirty="0">
              <a:solidFill>
                <a:schemeClr val="bg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8" y="284176"/>
            <a:ext cx="11490962" cy="150875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chemeClr val="dk2"/>
              </a:buClr>
              <a:buSzPct val="25000"/>
              <a:buFont typeface="Corbel"/>
              <a:buNone/>
            </a:pPr>
            <a:r>
              <a:rPr lang="en-US" sz="4000" b="0" i="0" u="none" strike="noStrike" cap="none" dirty="0" smtClean="0">
                <a:solidFill>
                  <a:schemeClr val="dk2"/>
                </a:solidFill>
                <a:latin typeface="Arial" panose="020B0604020202020204" pitchFamily="34" charset="0"/>
                <a:cs typeface="Arial" panose="020B0604020202020204" pitchFamily="34" charset="0"/>
                <a:sym typeface="Corbel"/>
              </a:rPr>
              <a:t>Models of the Reverse Auction: The Two Towers</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521726"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US" sz="2400" dirty="0">
                <a:latin typeface="Calibri" panose="020F0502020204030204" pitchFamily="34" charset="0"/>
                <a:cs typeface="Calibri" panose="020F0502020204030204" pitchFamily="34" charset="0"/>
              </a:rPr>
              <a:t>There are two cities, located sufficiently close to each other that a full-power station in one city would interfere with </a:t>
            </a:r>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same channel in the other </a:t>
            </a:r>
            <a:r>
              <a:rPr lang="en-US" sz="2400" dirty="0" smtClean="0">
                <a:latin typeface="Calibri" panose="020F0502020204030204" pitchFamily="34" charset="0"/>
                <a:cs typeface="Calibri" panose="020F0502020204030204" pitchFamily="34" charset="0"/>
              </a:rPr>
              <a:t>city. Two types of stations:</a:t>
            </a:r>
          </a:p>
          <a:p>
            <a:pPr marL="685800" lvl="3" indent="-283464">
              <a:lnSpc>
                <a:spcPct val="100000"/>
              </a:lnSpc>
              <a:spcAft>
                <a:spcPct val="15000"/>
              </a:spcAft>
              <a:buSzPct val="80000"/>
              <a:buFont typeface="Monotype Sorts" pitchFamily="2" charset="2"/>
              <a:buChar char="n"/>
            </a:pPr>
            <a:r>
              <a:rPr lang="en-US" sz="2200" i="1" dirty="0" err="1">
                <a:latin typeface="Calibri" panose="020F0502020204030204" pitchFamily="34" charset="0"/>
                <a:ea typeface="Calibri"/>
                <a:cs typeface="Calibri" panose="020F0502020204030204" pitchFamily="34" charset="0"/>
              </a:rPr>
              <a:t>n</a:t>
            </a:r>
            <a:r>
              <a:rPr lang="en-US" sz="2200" i="1" baseline="-25000" dirty="0" err="1">
                <a:latin typeface="Calibri" panose="020F0502020204030204" pitchFamily="34" charset="0"/>
                <a:ea typeface="Calibri"/>
                <a:cs typeface="Calibri" panose="020F0502020204030204" pitchFamily="34" charset="0"/>
              </a:rPr>
              <a:t>H</a:t>
            </a:r>
            <a:r>
              <a:rPr lang="en-US" sz="2200" dirty="0">
                <a:latin typeface="Calibri" panose="020F0502020204030204" pitchFamily="34" charset="0"/>
                <a:ea typeface="Calibri"/>
                <a:cs typeface="Calibri" panose="020F0502020204030204" pitchFamily="34" charset="0"/>
              </a:rPr>
              <a:t> full-power </a:t>
            </a:r>
            <a:r>
              <a:rPr lang="en-US" sz="2200" dirty="0" smtClean="0">
                <a:latin typeface="Calibri" panose="020F0502020204030204" pitchFamily="34" charset="0"/>
                <a:ea typeface="Calibri"/>
                <a:cs typeface="Calibri" panose="020F0502020204030204" pitchFamily="34" charset="0"/>
              </a:rPr>
              <a:t>stations</a:t>
            </a:r>
            <a:r>
              <a:rPr lang="en-US" sz="2200" dirty="0">
                <a:latin typeface="Calibri" panose="020F0502020204030204" pitchFamily="34" charset="0"/>
                <a:ea typeface="Calibri"/>
                <a:cs typeface="Calibri" panose="020F0502020204030204" pitchFamily="34" charset="0"/>
              </a:rPr>
              <a:t>: If a full-power station is situated on a given </a:t>
            </a:r>
            <a:r>
              <a:rPr lang="en-US" sz="2200" dirty="0" smtClean="0">
                <a:latin typeface="Calibri" panose="020F0502020204030204" pitchFamily="34" charset="0"/>
                <a:ea typeface="Calibri"/>
                <a:cs typeface="Calibri" panose="020F0502020204030204" pitchFamily="34" charset="0"/>
              </a:rPr>
              <a:t>television channel </a:t>
            </a:r>
            <a:r>
              <a:rPr lang="en-US" sz="2200" dirty="0">
                <a:latin typeface="Calibri" panose="020F0502020204030204" pitchFamily="34" charset="0"/>
                <a:ea typeface="Calibri"/>
                <a:cs typeface="Calibri" panose="020F0502020204030204" pitchFamily="34" charset="0"/>
              </a:rPr>
              <a:t>in one city, the same channel cannot be used in the other </a:t>
            </a:r>
            <a:r>
              <a:rPr lang="en-US" sz="2200" dirty="0" smtClean="0">
                <a:latin typeface="Calibri" panose="020F0502020204030204" pitchFamily="34" charset="0"/>
                <a:ea typeface="Calibri"/>
                <a:cs typeface="Calibri" panose="020F0502020204030204" pitchFamily="34" charset="0"/>
              </a:rPr>
              <a:t>city</a:t>
            </a:r>
          </a:p>
          <a:p>
            <a:pPr marL="685800" lvl="3" indent="-283464">
              <a:lnSpc>
                <a:spcPct val="100000"/>
              </a:lnSpc>
              <a:spcAft>
                <a:spcPct val="15000"/>
              </a:spcAft>
              <a:buSzPct val="80000"/>
              <a:buFont typeface="Monotype Sorts" pitchFamily="2" charset="2"/>
              <a:buChar char="n"/>
            </a:pPr>
            <a:r>
              <a:rPr lang="en-US" sz="2200" i="1" dirty="0" err="1">
                <a:latin typeface="Calibri" panose="020F0502020204030204" pitchFamily="34" charset="0"/>
                <a:ea typeface="Calibri"/>
                <a:cs typeface="Calibri" panose="020F0502020204030204" pitchFamily="34" charset="0"/>
              </a:rPr>
              <a:t>n</a:t>
            </a:r>
            <a:r>
              <a:rPr lang="en-US" sz="2200" i="1" baseline="-25000" dirty="0" err="1">
                <a:latin typeface="Calibri" panose="020F0502020204030204" pitchFamily="34" charset="0"/>
                <a:ea typeface="Calibri"/>
                <a:cs typeface="Calibri" panose="020F0502020204030204" pitchFamily="34" charset="0"/>
              </a:rPr>
              <a:t>L</a:t>
            </a:r>
            <a:r>
              <a:rPr lang="en-US" sz="2200" dirty="0">
                <a:latin typeface="Calibri" panose="020F0502020204030204" pitchFamily="34" charset="0"/>
                <a:ea typeface="Calibri"/>
                <a:cs typeface="Calibri" panose="020F0502020204030204" pitchFamily="34" charset="0"/>
              </a:rPr>
              <a:t> low-power </a:t>
            </a:r>
            <a:r>
              <a:rPr lang="en-US" sz="2200" dirty="0" smtClean="0">
                <a:latin typeface="Calibri" panose="020F0502020204030204" pitchFamily="34" charset="0"/>
                <a:ea typeface="Calibri"/>
                <a:cs typeface="Calibri" panose="020F0502020204030204" pitchFamily="34" charset="0"/>
              </a:rPr>
              <a:t>stations</a:t>
            </a:r>
            <a:r>
              <a:rPr lang="en-US" sz="2200" dirty="0">
                <a:latin typeface="Calibri" panose="020F0502020204030204" pitchFamily="34" charset="0"/>
                <a:ea typeface="Calibri"/>
                <a:cs typeface="Calibri" panose="020F0502020204030204" pitchFamily="34" charset="0"/>
              </a:rPr>
              <a:t>: Two low-power stations, one in each city, can co-exist on the same television channel</a:t>
            </a:r>
            <a:endParaRPr lang="en-CA" sz="2200" dirty="0">
              <a:latin typeface="Calibri" panose="020F0502020204030204" pitchFamily="34" charset="0"/>
              <a:cs typeface="Calibri" panose="020F0502020204030204" pitchFamily="34" charset="0"/>
            </a:endParaRPr>
          </a:p>
          <a:p>
            <a:pPr marL="457200" lvl="2" indent="-283464">
              <a:lnSpc>
                <a:spcPct val="100000"/>
              </a:lnSpc>
              <a:spcAft>
                <a:spcPct val="15000"/>
              </a:spcAft>
              <a:buSzPct val="80000"/>
              <a:buFont typeface="Monotype Sorts" pitchFamily="2" charset="2"/>
              <a:buChar char="n"/>
            </a:pPr>
            <a:r>
              <a:rPr lang="en-US" sz="2400" dirty="0" smtClean="0">
                <a:latin typeface="Calibri" panose="020F0502020204030204" pitchFamily="34" charset="0"/>
                <a:ea typeface="Calibri"/>
                <a:cs typeface="Calibri" panose="020F0502020204030204" pitchFamily="34" charset="0"/>
              </a:rPr>
              <a:t>The auction is seeking </a:t>
            </a:r>
            <a:r>
              <a:rPr lang="en-US" sz="2400" dirty="0">
                <a:latin typeface="Calibri" panose="020F0502020204030204" pitchFamily="34" charset="0"/>
                <a:ea typeface="Calibri"/>
                <a:cs typeface="Calibri" panose="020F0502020204030204" pitchFamily="34" charset="0"/>
              </a:rPr>
              <a:t>to </a:t>
            </a:r>
            <a:r>
              <a:rPr lang="en-US" sz="2400" dirty="0" smtClean="0">
                <a:latin typeface="Calibri" panose="020F0502020204030204" pitchFamily="34" charset="0"/>
                <a:ea typeface="Calibri"/>
                <a:cs typeface="Calibri" panose="020F0502020204030204" pitchFamily="34" charset="0"/>
              </a:rPr>
              <a:t>“repack” </a:t>
            </a:r>
            <a:r>
              <a:rPr lang="en-US" sz="2400" dirty="0">
                <a:latin typeface="Calibri" panose="020F0502020204030204" pitchFamily="34" charset="0"/>
                <a:ea typeface="Calibri"/>
                <a:cs typeface="Calibri" panose="020F0502020204030204" pitchFamily="34" charset="0"/>
              </a:rPr>
              <a:t>these stations into just </a:t>
            </a:r>
            <a:r>
              <a:rPr lang="en-US" sz="2400" i="1" dirty="0" smtClean="0">
                <a:latin typeface="Calibri" panose="020F0502020204030204" pitchFamily="34" charset="0"/>
                <a:ea typeface="Calibri"/>
                <a:cs typeface="Calibri" panose="020F0502020204030204" pitchFamily="34" charset="0"/>
              </a:rPr>
              <a:t>k </a:t>
            </a:r>
            <a:r>
              <a:rPr lang="en-US" sz="2400" dirty="0">
                <a:latin typeface="Calibri" panose="020F0502020204030204" pitchFamily="34" charset="0"/>
                <a:ea typeface="Calibri"/>
                <a:cs typeface="Calibri" panose="020F0502020204030204" pitchFamily="34" charset="0"/>
              </a:rPr>
              <a:t>television channels</a:t>
            </a:r>
            <a:endParaRPr lang="en-CA" sz="2400" dirty="0" smtClean="0">
              <a:latin typeface="Calibri" panose="020F0502020204030204" pitchFamily="34" charset="0"/>
              <a:cs typeface="Calibri" panose="020F0502020204030204" pitchFamily="34" charset="0"/>
            </a:endParaRPr>
          </a:p>
          <a:p>
            <a:pPr marL="457200" lvl="2" indent="-283464">
              <a:lnSpc>
                <a:spcPct val="100000"/>
              </a:lnSpc>
              <a:spcAft>
                <a:spcPct val="15000"/>
              </a:spcAft>
              <a:buSzPct val="80000"/>
              <a:buFont typeface="Monotype Sorts" pitchFamily="2" charset="2"/>
              <a:buChar char="n"/>
            </a:pPr>
            <a:r>
              <a:rPr lang="en-US" sz="2400" dirty="0">
                <a:latin typeface="Calibri" panose="020F0502020204030204" pitchFamily="34" charset="0"/>
                <a:ea typeface="Calibri"/>
                <a:cs typeface="Calibri" panose="020F0502020204030204" pitchFamily="34" charset="0"/>
              </a:rPr>
              <a:t>Let </a:t>
            </a:r>
            <a:r>
              <a:rPr lang="en-US" sz="2400" i="1" dirty="0" err="1">
                <a:latin typeface="Calibri" panose="020F0502020204030204" pitchFamily="34" charset="0"/>
                <a:ea typeface="Calibri"/>
                <a:cs typeface="Calibri" panose="020F0502020204030204" pitchFamily="34" charset="0"/>
              </a:rPr>
              <a:t>m</a:t>
            </a:r>
            <a:r>
              <a:rPr lang="en-US" sz="2400" i="1" baseline="-25000" dirty="0" err="1">
                <a:latin typeface="Calibri" panose="020F0502020204030204" pitchFamily="34" charset="0"/>
                <a:ea typeface="Calibri"/>
                <a:cs typeface="Calibri" panose="020F0502020204030204" pitchFamily="34" charset="0"/>
              </a:rPr>
              <a:t>H</a:t>
            </a:r>
            <a:r>
              <a:rPr lang="en-US" sz="2400" dirty="0">
                <a:latin typeface="Calibri" panose="020F0502020204030204" pitchFamily="34" charset="0"/>
                <a:ea typeface="Calibri"/>
                <a:cs typeface="Calibri" panose="020F0502020204030204" pitchFamily="34" charset="0"/>
              </a:rPr>
              <a:t> (0 ≤ </a:t>
            </a:r>
            <a:r>
              <a:rPr lang="en-US" sz="2400" i="1" dirty="0" err="1">
                <a:latin typeface="Calibri" panose="020F0502020204030204" pitchFamily="34" charset="0"/>
                <a:ea typeface="Calibri"/>
                <a:cs typeface="Calibri" panose="020F0502020204030204" pitchFamily="34" charset="0"/>
              </a:rPr>
              <a:t>m</a:t>
            </a:r>
            <a:r>
              <a:rPr lang="en-US" sz="2400" i="1" baseline="-25000" dirty="0" err="1">
                <a:latin typeface="Calibri" panose="020F0502020204030204" pitchFamily="34" charset="0"/>
                <a:ea typeface="Calibri"/>
                <a:cs typeface="Calibri" panose="020F0502020204030204" pitchFamily="34" charset="0"/>
              </a:rPr>
              <a:t>H</a:t>
            </a:r>
            <a:r>
              <a:rPr lang="en-US" sz="2400" dirty="0">
                <a:latin typeface="Calibri" panose="020F0502020204030204" pitchFamily="34" charset="0"/>
                <a:ea typeface="Calibri"/>
                <a:cs typeface="Calibri" panose="020F0502020204030204" pitchFamily="34" charset="0"/>
              </a:rPr>
              <a:t> ≤ </a:t>
            </a:r>
            <a:r>
              <a:rPr lang="en-US" sz="2400" i="1" dirty="0" err="1">
                <a:latin typeface="Calibri" panose="020F0502020204030204" pitchFamily="34" charset="0"/>
                <a:ea typeface="Calibri"/>
                <a:cs typeface="Calibri" panose="020F0502020204030204" pitchFamily="34" charset="0"/>
              </a:rPr>
              <a:t>n</a:t>
            </a:r>
            <a:r>
              <a:rPr lang="en-US" sz="2400" i="1" baseline="-25000" dirty="0" err="1">
                <a:latin typeface="Calibri" panose="020F0502020204030204" pitchFamily="34" charset="0"/>
                <a:ea typeface="Calibri"/>
                <a:cs typeface="Calibri" panose="020F0502020204030204" pitchFamily="34" charset="0"/>
              </a:rPr>
              <a:t>H</a:t>
            </a:r>
            <a:r>
              <a:rPr lang="en-US" sz="2400" dirty="0">
                <a:latin typeface="Calibri" panose="020F0502020204030204" pitchFamily="34" charset="0"/>
                <a:ea typeface="Calibri"/>
                <a:cs typeface="Calibri" panose="020F0502020204030204" pitchFamily="34" charset="0"/>
              </a:rPr>
              <a:t>) and </a:t>
            </a:r>
            <a:r>
              <a:rPr lang="en-US" sz="2400" i="1" dirty="0">
                <a:latin typeface="Calibri" panose="020F0502020204030204" pitchFamily="34" charset="0"/>
                <a:ea typeface="Calibri"/>
                <a:cs typeface="Calibri" panose="020F0502020204030204" pitchFamily="34" charset="0"/>
              </a:rPr>
              <a:t>m</a:t>
            </a:r>
            <a:r>
              <a:rPr lang="en-US" sz="2400" i="1" baseline="-25000" dirty="0">
                <a:latin typeface="Calibri" panose="020F0502020204030204" pitchFamily="34" charset="0"/>
                <a:ea typeface="Calibri"/>
                <a:cs typeface="Calibri" panose="020F0502020204030204" pitchFamily="34" charset="0"/>
              </a:rPr>
              <a:t>L</a:t>
            </a:r>
            <a:r>
              <a:rPr lang="en-US" sz="2400" dirty="0">
                <a:latin typeface="Calibri" panose="020F0502020204030204" pitchFamily="34" charset="0"/>
                <a:ea typeface="Calibri"/>
                <a:cs typeface="Calibri" panose="020F0502020204030204" pitchFamily="34" charset="0"/>
              </a:rPr>
              <a:t> (0 ≤ </a:t>
            </a:r>
            <a:r>
              <a:rPr lang="en-US" sz="2400" i="1" dirty="0">
                <a:latin typeface="Calibri" panose="020F0502020204030204" pitchFamily="34" charset="0"/>
                <a:ea typeface="Calibri"/>
                <a:cs typeface="Calibri" panose="020F0502020204030204" pitchFamily="34" charset="0"/>
              </a:rPr>
              <a:t>m</a:t>
            </a:r>
            <a:r>
              <a:rPr lang="en-US" sz="2400" i="1" baseline="-25000" dirty="0">
                <a:latin typeface="Calibri" panose="020F0502020204030204" pitchFamily="34" charset="0"/>
                <a:ea typeface="Calibri"/>
                <a:cs typeface="Calibri" panose="020F0502020204030204" pitchFamily="34" charset="0"/>
              </a:rPr>
              <a:t>L</a:t>
            </a:r>
            <a:r>
              <a:rPr lang="en-US" sz="2400" dirty="0">
                <a:latin typeface="Calibri" panose="020F0502020204030204" pitchFamily="34" charset="0"/>
                <a:ea typeface="Calibri"/>
                <a:cs typeface="Calibri" panose="020F0502020204030204" pitchFamily="34" charset="0"/>
              </a:rPr>
              <a:t> ≤ </a:t>
            </a:r>
            <a:r>
              <a:rPr lang="en-US" sz="2400" i="1" dirty="0" err="1">
                <a:latin typeface="Calibri" panose="020F0502020204030204" pitchFamily="34" charset="0"/>
                <a:ea typeface="Calibri"/>
                <a:cs typeface="Calibri" panose="020F0502020204030204" pitchFamily="34" charset="0"/>
              </a:rPr>
              <a:t>n</a:t>
            </a:r>
            <a:r>
              <a:rPr lang="en-US" sz="2400" i="1" baseline="-25000" dirty="0" err="1">
                <a:latin typeface="Calibri" panose="020F0502020204030204" pitchFamily="34" charset="0"/>
                <a:ea typeface="Calibri"/>
                <a:cs typeface="Calibri" panose="020F0502020204030204" pitchFamily="34" charset="0"/>
              </a:rPr>
              <a:t>L</a:t>
            </a:r>
            <a:r>
              <a:rPr lang="en-US" sz="2400" dirty="0">
                <a:latin typeface="Calibri" panose="020F0502020204030204" pitchFamily="34" charset="0"/>
                <a:ea typeface="Calibri"/>
                <a:cs typeface="Calibri" panose="020F0502020204030204" pitchFamily="34" charset="0"/>
              </a:rPr>
              <a:t>), respectively, denote the number of </a:t>
            </a:r>
            <a:r>
              <a:rPr lang="en-US" sz="2400" dirty="0" smtClean="0">
                <a:latin typeface="Calibri" panose="020F0502020204030204" pitchFamily="34" charset="0"/>
                <a:ea typeface="Calibri"/>
                <a:cs typeface="Calibri" panose="020F0502020204030204" pitchFamily="34" charset="0"/>
              </a:rPr>
              <a:t>full-power </a:t>
            </a:r>
            <a:r>
              <a:rPr lang="en-US" sz="2400" dirty="0">
                <a:latin typeface="Calibri" panose="020F0502020204030204" pitchFamily="34" charset="0"/>
                <a:ea typeface="Calibri"/>
                <a:cs typeface="Calibri" panose="020F0502020204030204" pitchFamily="34" charset="0"/>
              </a:rPr>
              <a:t>and low-power </a:t>
            </a:r>
            <a:r>
              <a:rPr lang="en-US" sz="2400" dirty="0" smtClean="0">
                <a:latin typeface="Calibri" panose="020F0502020204030204" pitchFamily="34" charset="0"/>
                <a:ea typeface="Calibri"/>
                <a:cs typeface="Calibri" panose="020F0502020204030204" pitchFamily="34" charset="0"/>
              </a:rPr>
              <a:t>stations</a:t>
            </a:r>
            <a:r>
              <a:rPr lang="en-US" sz="2400" dirty="0">
                <a:latin typeface="Calibri" panose="020F0502020204030204" pitchFamily="34" charset="0"/>
                <a:ea typeface="Calibri"/>
                <a:cs typeface="Calibri" panose="020F0502020204030204" pitchFamily="34" charset="0"/>
              </a:rPr>
              <a:t> that remain after the auction (they exited or never entered)</a:t>
            </a:r>
            <a:endParaRPr lang="en-US" sz="2400" dirty="0" smtClean="0">
              <a:latin typeface="Calibri" panose="020F0502020204030204" pitchFamily="34" charset="0"/>
              <a:ea typeface="Calibri"/>
              <a:cs typeface="Calibri" panose="020F0502020204030204" pitchFamily="34" charset="0"/>
            </a:endParaRPr>
          </a:p>
          <a:p>
            <a:pPr marL="457200" lvl="2" indent="-283464">
              <a:lnSpc>
                <a:spcPct val="100000"/>
              </a:lnSpc>
              <a:spcAft>
                <a:spcPct val="15000"/>
              </a:spcAft>
              <a:buSzPct val="80000"/>
              <a:buFont typeface="Monotype Sorts" pitchFamily="2" charset="2"/>
              <a:buChar char="n"/>
            </a:pPr>
            <a:r>
              <a:rPr lang="en-US" sz="2400" dirty="0" smtClean="0">
                <a:latin typeface="Calibri" panose="020F0502020204030204" pitchFamily="34" charset="0"/>
                <a:cs typeface="Calibri" panose="020F0502020204030204" pitchFamily="34" charset="0"/>
              </a:rPr>
              <a:t>Feasibility condition for the descending clock auction:</a:t>
            </a:r>
          </a:p>
          <a:p>
            <a:pPr marL="173736" lvl="2" indent="0">
              <a:lnSpc>
                <a:spcPct val="100000"/>
              </a:lnSpc>
              <a:spcAft>
                <a:spcPct val="15000"/>
              </a:spcAft>
              <a:buSzPct val="80000"/>
              <a:buNone/>
            </a:pP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				    2</a:t>
            </a:r>
            <a:r>
              <a:rPr lang="en-US" sz="2400" i="1" dirty="0" smtClean="0">
                <a:latin typeface="Calibri" panose="020F0502020204030204" pitchFamily="34" charset="0"/>
                <a:ea typeface="Calibri"/>
                <a:cs typeface="Calibri" panose="020F0502020204030204" pitchFamily="34" charset="0"/>
              </a:rPr>
              <a:t>m</a:t>
            </a:r>
            <a:r>
              <a:rPr lang="en-US" sz="2400" i="1" baseline="-25000" dirty="0" smtClean="0">
                <a:latin typeface="Calibri" panose="020F0502020204030204" pitchFamily="34" charset="0"/>
                <a:ea typeface="Calibri"/>
                <a:cs typeface="Calibri" panose="020F0502020204030204" pitchFamily="34" charset="0"/>
              </a:rPr>
              <a:t>H</a:t>
            </a:r>
            <a:r>
              <a:rPr lang="en-US" sz="2400" dirty="0" smtClean="0">
                <a:latin typeface="Calibri" panose="020F0502020204030204" pitchFamily="34" charset="0"/>
                <a:ea typeface="Calibri"/>
                <a:cs typeface="Calibri" panose="020F0502020204030204" pitchFamily="34" charset="0"/>
              </a:rPr>
              <a:t> + </a:t>
            </a:r>
            <a:r>
              <a:rPr lang="en-US" sz="2400" i="1" dirty="0" smtClean="0">
                <a:latin typeface="Calibri" panose="020F0502020204030204" pitchFamily="34" charset="0"/>
                <a:ea typeface="Calibri"/>
                <a:cs typeface="Calibri" panose="020F0502020204030204" pitchFamily="34" charset="0"/>
              </a:rPr>
              <a:t>m</a:t>
            </a:r>
            <a:r>
              <a:rPr lang="en-US" sz="2400" i="1" baseline="-25000" dirty="0" smtClean="0">
                <a:latin typeface="Calibri" panose="020F0502020204030204" pitchFamily="34" charset="0"/>
                <a:ea typeface="Calibri"/>
                <a:cs typeface="Calibri" panose="020F0502020204030204" pitchFamily="34" charset="0"/>
              </a:rPr>
              <a:t>L</a:t>
            </a:r>
            <a:r>
              <a:rPr lang="en-US" sz="2400" dirty="0">
                <a:latin typeface="Calibri" panose="020F0502020204030204" pitchFamily="34" charset="0"/>
                <a:ea typeface="Calibri"/>
                <a:cs typeface="Calibri" panose="020F0502020204030204" pitchFamily="34" charset="0"/>
              </a:rPr>
              <a:t> ≤ </a:t>
            </a:r>
            <a:r>
              <a:rPr lang="en-US" sz="2400" dirty="0" smtClean="0">
                <a:latin typeface="Calibri" panose="020F0502020204030204" pitchFamily="34" charset="0"/>
                <a:ea typeface="Calibri"/>
                <a:cs typeface="Calibri" panose="020F0502020204030204" pitchFamily="34" charset="0"/>
              </a:rPr>
              <a:t>2</a:t>
            </a:r>
            <a:r>
              <a:rPr lang="en-US" sz="2400" i="1" dirty="0" smtClean="0">
                <a:latin typeface="Calibri" panose="020F0502020204030204" pitchFamily="34" charset="0"/>
                <a:ea typeface="Calibri"/>
                <a:cs typeface="Calibri" panose="020F0502020204030204" pitchFamily="34" charset="0"/>
              </a:rPr>
              <a:t>k</a:t>
            </a:r>
            <a:endParaRPr lang="en-CA" sz="2400" dirty="0" smtClean="0">
              <a:latin typeface="Calibri" panose="020F0502020204030204" pitchFamily="34" charset="0"/>
              <a:cs typeface="Calibri" panose="020F0502020204030204" pitchFamily="34" charset="0"/>
            </a:endParaRPr>
          </a:p>
          <a:p>
            <a:pPr marL="457200" lvl="2" indent="-283464">
              <a:lnSpc>
                <a:spcPct val="100000"/>
              </a:lnSpc>
              <a:spcAft>
                <a:spcPct val="15000"/>
              </a:spcAft>
              <a:buSzPct val="80000"/>
              <a:buFont typeface="Monotype Sorts" pitchFamily="2" charset="2"/>
              <a:buChar char="n"/>
            </a:pPr>
            <a:endParaRPr lang="en-CA" sz="2600" dirty="0">
              <a:latin typeface="Arial" panose="020B0604020202020204" pitchFamily="34" charset="0"/>
              <a:cs typeface="Arial" panose="020B0604020202020204" pitchFamily="34" charset="0"/>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10</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spTree>
    <p:extLst>
      <p:ext uri="{BB962C8B-B14F-4D97-AF65-F5344CB8AC3E}">
        <p14:creationId xmlns:p14="http://schemas.microsoft.com/office/powerpoint/2010/main" val="357364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8" y="284176"/>
            <a:ext cx="11490962" cy="150875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chemeClr val="dk2"/>
              </a:buClr>
              <a:buSzPct val="25000"/>
              <a:buFont typeface="Corbel"/>
              <a:buNone/>
            </a:pPr>
            <a:r>
              <a:rPr lang="en-US" sz="4000" b="0" i="0" u="none" strike="noStrike" cap="none" dirty="0" smtClean="0">
                <a:solidFill>
                  <a:schemeClr val="dk2"/>
                </a:solidFill>
                <a:latin typeface="Arial" panose="020B0604020202020204" pitchFamily="34" charset="0"/>
                <a:cs typeface="Arial" panose="020B0604020202020204" pitchFamily="34" charset="0"/>
                <a:sym typeface="Corbel"/>
              </a:rPr>
              <a:t>Models of the Reverse Auction: Info Structure</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674126"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US" sz="2400" dirty="0" smtClean="0">
                <a:latin typeface="Calibri" panose="020F0502020204030204" pitchFamily="34" charset="0"/>
                <a:cs typeface="Calibri" panose="020F0502020204030204" pitchFamily="34" charset="0"/>
              </a:rPr>
              <a:t>One case that we consider is that the value of every station is independent of all others</a:t>
            </a:r>
          </a:p>
          <a:p>
            <a:pPr marL="457200" lvl="2" indent="-283464">
              <a:lnSpc>
                <a:spcPct val="100000"/>
              </a:lnSpc>
              <a:spcAft>
                <a:spcPct val="15000"/>
              </a:spcAft>
              <a:buSzPct val="80000"/>
              <a:buFont typeface="Monotype Sorts" pitchFamily="2" charset="2"/>
              <a:buChar char="n"/>
            </a:pPr>
            <a:r>
              <a:rPr lang="en-US" sz="2400" dirty="0" smtClean="0">
                <a:latin typeface="Calibri" panose="020F0502020204030204" pitchFamily="34" charset="0"/>
                <a:cs typeface="Calibri" panose="020F0502020204030204" pitchFamily="34" charset="0"/>
              </a:rPr>
              <a:t>A second case we consider is that the values of all full-power stations owned by the same broadcast group are </a:t>
            </a:r>
            <a:r>
              <a:rPr lang="en-US" sz="2400" dirty="0" smtClean="0">
                <a:latin typeface="Calibri" panose="020F0502020204030204" pitchFamily="34" charset="0"/>
                <a:cs typeface="Calibri" panose="020F0502020204030204" pitchFamily="34" charset="0"/>
              </a:rPr>
              <a:t>perfectly </a:t>
            </a:r>
            <a:r>
              <a:rPr lang="en-US" sz="2400" dirty="0" smtClean="0">
                <a:latin typeface="Calibri" panose="020F0502020204030204" pitchFamily="34" charset="0"/>
                <a:cs typeface="Calibri" panose="020F0502020204030204" pitchFamily="34" charset="0"/>
              </a:rPr>
              <a:t>correlated (and similarly for all low-power stations)</a:t>
            </a:r>
          </a:p>
          <a:p>
            <a:pPr marL="457200" lvl="2" indent="-283464">
              <a:lnSpc>
                <a:spcPct val="100000"/>
              </a:lnSpc>
              <a:spcAft>
                <a:spcPct val="15000"/>
              </a:spcAft>
              <a:buSzPct val="80000"/>
              <a:buFont typeface="Monotype Sorts" pitchFamily="2" charset="2"/>
              <a:buChar char="n"/>
            </a:pPr>
            <a:r>
              <a:rPr lang="en-US" sz="2400" dirty="0" smtClean="0">
                <a:latin typeface="Calibri" panose="020F0502020204030204" pitchFamily="34" charset="0"/>
                <a:cs typeface="Calibri" panose="020F0502020204030204" pitchFamily="34" charset="0"/>
              </a:rPr>
              <a:t>More generally, we consider the model where the values of stations </a:t>
            </a:r>
            <a:r>
              <a:rPr lang="en-US" sz="2400" dirty="0">
                <a:latin typeface="Calibri" panose="020F0502020204030204" pitchFamily="34" charset="0"/>
                <a:cs typeface="Calibri" panose="020F0502020204030204" pitchFamily="34" charset="0"/>
              </a:rPr>
              <a:t>owned by the same </a:t>
            </a:r>
            <a:r>
              <a:rPr lang="en-US" sz="2400" dirty="0" smtClean="0">
                <a:latin typeface="Calibri" panose="020F0502020204030204" pitchFamily="34" charset="0"/>
                <a:cs typeface="Calibri" panose="020F0502020204030204" pitchFamily="34" charset="0"/>
              </a:rPr>
              <a:t>group are: perfectly correlated, with </a:t>
            </a:r>
            <a:r>
              <a:rPr lang="en-US" sz="2400" dirty="0" err="1" smtClean="0">
                <a:latin typeface="Calibri" panose="020F0502020204030204" pitchFamily="34" charset="0"/>
                <a:cs typeface="Calibri" panose="020F0502020204030204" pitchFamily="34" charset="0"/>
              </a:rPr>
              <a:t>prob</a:t>
            </a:r>
            <a:r>
              <a:rPr lang="en-US" sz="2400"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sym typeface="Symbol"/>
              </a:rPr>
              <a:t></a:t>
            </a:r>
            <a:r>
              <a:rPr lang="en-US" sz="2400" dirty="0" smtClean="0">
                <a:latin typeface="Calibri" panose="020F0502020204030204" pitchFamily="34" charset="0"/>
                <a:cs typeface="Calibri" panose="020F0502020204030204" pitchFamily="34" charset="0"/>
              </a:rPr>
              <a:t>; and independent, with </a:t>
            </a:r>
            <a:r>
              <a:rPr lang="en-US" sz="2400" dirty="0" err="1" smtClean="0">
                <a:latin typeface="Calibri" panose="020F0502020204030204" pitchFamily="34" charset="0"/>
                <a:cs typeface="Calibri" panose="020F0502020204030204" pitchFamily="34" charset="0"/>
              </a:rPr>
              <a:t>prob</a:t>
            </a:r>
            <a:r>
              <a:rPr lang="en-US" sz="2400" dirty="0" smtClean="0">
                <a:latin typeface="Calibri" panose="020F0502020204030204" pitchFamily="34" charset="0"/>
                <a:cs typeface="Calibri" panose="020F0502020204030204" pitchFamily="34" charset="0"/>
              </a:rPr>
              <a:t> 1 - </a:t>
            </a:r>
            <a:r>
              <a:rPr lang="en-US" sz="2400" dirty="0" smtClean="0">
                <a:latin typeface="Calibri" panose="020F0502020204030204" pitchFamily="34" charset="0"/>
                <a:cs typeface="Calibri" panose="020F0502020204030204" pitchFamily="34" charset="0"/>
                <a:sym typeface="Symbol"/>
              </a:rPr>
              <a:t></a:t>
            </a:r>
          </a:p>
          <a:p>
            <a:pPr marL="457200" lvl="2" indent="-283464">
              <a:lnSpc>
                <a:spcPct val="100000"/>
              </a:lnSpc>
              <a:spcAft>
                <a:spcPct val="15000"/>
              </a:spcAft>
              <a:buSzPct val="80000"/>
              <a:buFont typeface="Monotype Sorts" pitchFamily="2" charset="2"/>
              <a:buChar char="n"/>
            </a:pPr>
            <a:r>
              <a:rPr lang="en-US" sz="2400" dirty="0">
                <a:latin typeface="Calibri"/>
                <a:ea typeface="Calibri"/>
                <a:cs typeface="Times New Roman"/>
              </a:rPr>
              <a:t>All of the full-power stations </a:t>
            </a:r>
            <a:r>
              <a:rPr lang="en-US" sz="2400" i="1" dirty="0">
                <a:latin typeface="Calibri"/>
                <a:ea typeface="Calibri"/>
                <a:cs typeface="Times New Roman"/>
              </a:rPr>
              <a:t>j</a:t>
            </a:r>
            <a:r>
              <a:rPr lang="en-US" sz="2400" dirty="0">
                <a:latin typeface="Calibri"/>
                <a:ea typeface="Calibri"/>
                <a:cs typeface="Times New Roman"/>
              </a:rPr>
              <a:t> (</a:t>
            </a:r>
            <a:r>
              <a:rPr lang="en-US" sz="2400" i="1" dirty="0">
                <a:latin typeface="Calibri"/>
                <a:ea typeface="Calibri"/>
                <a:cs typeface="Times New Roman"/>
              </a:rPr>
              <a:t>j</a:t>
            </a:r>
            <a:r>
              <a:rPr lang="en-US" sz="2400" dirty="0">
                <a:latin typeface="Calibri"/>
                <a:ea typeface="Calibri"/>
                <a:cs typeface="Times New Roman"/>
              </a:rPr>
              <a:t> = 1 , … , </a:t>
            </a:r>
            <a:r>
              <a:rPr lang="en-US" sz="2400" i="1" dirty="0" err="1">
                <a:latin typeface="Calibri"/>
                <a:ea typeface="Calibri"/>
                <a:cs typeface="Times New Roman"/>
              </a:rPr>
              <a:t>n</a:t>
            </a:r>
            <a:r>
              <a:rPr lang="en-US" sz="2400" i="1" baseline="-25000" dirty="0" err="1">
                <a:latin typeface="Calibri"/>
                <a:ea typeface="Calibri"/>
                <a:cs typeface="Times New Roman"/>
              </a:rPr>
              <a:t>H</a:t>
            </a:r>
            <a:r>
              <a:rPr lang="en-US" sz="2400" dirty="0">
                <a:latin typeface="Calibri"/>
                <a:ea typeface="Calibri"/>
                <a:cs typeface="Times New Roman"/>
              </a:rPr>
              <a:t>) have values </a:t>
            </a:r>
            <a:r>
              <a:rPr lang="en-US" sz="2400" i="1" smtClean="0">
                <a:latin typeface="Calibri"/>
                <a:ea typeface="Calibri"/>
                <a:cs typeface="Times New Roman"/>
              </a:rPr>
              <a:t>v</a:t>
            </a:r>
            <a:r>
              <a:rPr lang="en-US" sz="2400" i="1" baseline="-25000" smtClean="0">
                <a:latin typeface="Calibri"/>
                <a:ea typeface="Calibri"/>
                <a:cs typeface="Times New Roman"/>
              </a:rPr>
              <a:t>j</a:t>
            </a:r>
            <a:r>
              <a:rPr lang="en-US" sz="2400" smtClean="0">
                <a:latin typeface="Calibri"/>
                <a:ea typeface="Calibri"/>
                <a:cs typeface="Times New Roman"/>
              </a:rPr>
              <a:t> </a:t>
            </a:r>
            <a:r>
              <a:rPr lang="en-US" sz="2400" dirty="0">
                <a:latin typeface="Calibri"/>
                <a:ea typeface="Calibri"/>
                <a:cs typeface="Times New Roman"/>
              </a:rPr>
              <a:t>to their current owners (</a:t>
            </a:r>
            <a:r>
              <a:rPr lang="en-US" sz="2400" dirty="0" smtClean="0">
                <a:latin typeface="Calibri"/>
                <a:ea typeface="Calibri"/>
                <a:cs typeface="Times New Roman"/>
              </a:rPr>
              <a:t>in either </a:t>
            </a:r>
            <a:r>
              <a:rPr lang="en-US" sz="2400" dirty="0">
                <a:latin typeface="Calibri"/>
                <a:ea typeface="Calibri"/>
                <a:cs typeface="Times New Roman"/>
              </a:rPr>
              <a:t>city), where </a:t>
            </a:r>
            <a:r>
              <a:rPr lang="en-US" sz="2400" i="1" dirty="0" err="1">
                <a:latin typeface="Calibri"/>
                <a:ea typeface="Calibri"/>
                <a:cs typeface="Times New Roman"/>
              </a:rPr>
              <a:t>v</a:t>
            </a:r>
            <a:r>
              <a:rPr lang="en-US" sz="2400" i="1" baseline="-25000" dirty="0" err="1">
                <a:latin typeface="Calibri"/>
                <a:ea typeface="Calibri"/>
                <a:cs typeface="Times New Roman"/>
              </a:rPr>
              <a:t>j</a:t>
            </a:r>
            <a:r>
              <a:rPr lang="en-US" sz="2400" dirty="0">
                <a:latin typeface="Calibri"/>
                <a:ea typeface="Calibri"/>
                <a:cs typeface="Times New Roman"/>
              </a:rPr>
              <a:t> is drawn from a common distribution </a:t>
            </a:r>
            <a:r>
              <a:rPr lang="en-US" sz="2400" i="1" dirty="0">
                <a:latin typeface="Calibri"/>
                <a:ea typeface="Calibri"/>
                <a:cs typeface="Times New Roman"/>
              </a:rPr>
              <a:t>F</a:t>
            </a:r>
            <a:r>
              <a:rPr lang="en-US" sz="2400" dirty="0">
                <a:latin typeface="Calibri"/>
                <a:ea typeface="Calibri"/>
                <a:cs typeface="Times New Roman"/>
              </a:rPr>
              <a:t>(</a:t>
            </a:r>
            <a:r>
              <a:rPr lang="en-US" sz="2400" dirty="0">
                <a:latin typeface="Calibri"/>
                <a:ea typeface="Calibri"/>
                <a:cs typeface="Times New Roman"/>
                <a:sym typeface="Symbol"/>
              </a:rPr>
              <a:t></a:t>
            </a:r>
            <a:r>
              <a:rPr lang="en-US" sz="2400" dirty="0">
                <a:latin typeface="Calibri"/>
                <a:ea typeface="Calibri"/>
                <a:cs typeface="Times New Roman"/>
              </a:rPr>
              <a:t>) with support </a:t>
            </a:r>
          </a:p>
          <a:p>
            <a:pPr marL="457200" lvl="2" indent="-283464">
              <a:lnSpc>
                <a:spcPct val="100000"/>
              </a:lnSpc>
              <a:spcAft>
                <a:spcPct val="15000"/>
              </a:spcAft>
              <a:buSzPct val="80000"/>
              <a:buFont typeface="Monotype Sorts" pitchFamily="2" charset="2"/>
              <a:buChar char="n"/>
            </a:pPr>
            <a:r>
              <a:rPr lang="en-US" sz="2400" dirty="0">
                <a:latin typeface="Calibri"/>
                <a:ea typeface="Calibri"/>
                <a:cs typeface="Times New Roman"/>
              </a:rPr>
              <a:t>All of the low-power stations </a:t>
            </a:r>
            <a:r>
              <a:rPr lang="en-US" sz="2400" i="1" dirty="0">
                <a:latin typeface="Calibri"/>
                <a:ea typeface="Calibri"/>
                <a:cs typeface="Times New Roman"/>
              </a:rPr>
              <a:t>j</a:t>
            </a:r>
            <a:r>
              <a:rPr lang="en-US" sz="2400" dirty="0">
                <a:latin typeface="Calibri"/>
                <a:ea typeface="Calibri"/>
                <a:cs typeface="Times New Roman"/>
              </a:rPr>
              <a:t> (</a:t>
            </a:r>
            <a:r>
              <a:rPr lang="en-US" sz="2400" i="1" dirty="0">
                <a:latin typeface="Calibri"/>
                <a:ea typeface="Calibri"/>
                <a:cs typeface="Times New Roman"/>
              </a:rPr>
              <a:t>j</a:t>
            </a:r>
            <a:r>
              <a:rPr lang="en-US" sz="2400" dirty="0">
                <a:latin typeface="Calibri"/>
                <a:ea typeface="Calibri"/>
                <a:cs typeface="Times New Roman"/>
              </a:rPr>
              <a:t> = </a:t>
            </a:r>
            <a:r>
              <a:rPr lang="en-US" sz="2400" i="1" dirty="0" err="1">
                <a:latin typeface="Calibri"/>
                <a:ea typeface="Calibri"/>
                <a:cs typeface="Times New Roman"/>
              </a:rPr>
              <a:t>n</a:t>
            </a:r>
            <a:r>
              <a:rPr lang="en-US" sz="2400" i="1" baseline="-25000" dirty="0" err="1">
                <a:latin typeface="Calibri"/>
                <a:ea typeface="Calibri"/>
                <a:cs typeface="Times New Roman"/>
              </a:rPr>
              <a:t>H</a:t>
            </a:r>
            <a:r>
              <a:rPr lang="en-US" sz="800" dirty="0">
                <a:latin typeface="Calibri"/>
                <a:ea typeface="Calibri"/>
                <a:cs typeface="Times New Roman"/>
              </a:rPr>
              <a:t> </a:t>
            </a:r>
            <a:r>
              <a:rPr lang="en-US" sz="2400" dirty="0">
                <a:latin typeface="Calibri"/>
                <a:ea typeface="Calibri"/>
                <a:cs typeface="Times New Roman"/>
              </a:rPr>
              <a:t>+</a:t>
            </a:r>
            <a:r>
              <a:rPr lang="en-US" sz="800" dirty="0">
                <a:latin typeface="Calibri"/>
                <a:ea typeface="Calibri"/>
                <a:cs typeface="Times New Roman"/>
              </a:rPr>
              <a:t> </a:t>
            </a:r>
            <a:r>
              <a:rPr lang="en-US" sz="2400" dirty="0">
                <a:latin typeface="Calibri"/>
                <a:ea typeface="Calibri"/>
                <a:cs typeface="Times New Roman"/>
              </a:rPr>
              <a:t>1, … , </a:t>
            </a:r>
            <a:r>
              <a:rPr lang="en-US" sz="2400" i="1" dirty="0" err="1">
                <a:latin typeface="Calibri"/>
                <a:ea typeface="Calibri"/>
                <a:cs typeface="Times New Roman"/>
              </a:rPr>
              <a:t>n</a:t>
            </a:r>
            <a:r>
              <a:rPr lang="en-US" sz="2400" i="1" baseline="-25000" dirty="0" err="1">
                <a:latin typeface="Calibri"/>
                <a:ea typeface="Calibri"/>
                <a:cs typeface="Times New Roman"/>
              </a:rPr>
              <a:t>H</a:t>
            </a:r>
            <a:r>
              <a:rPr lang="en-US" sz="800" dirty="0">
                <a:latin typeface="Calibri"/>
                <a:ea typeface="Calibri"/>
                <a:cs typeface="Times New Roman"/>
              </a:rPr>
              <a:t> </a:t>
            </a:r>
            <a:r>
              <a:rPr lang="en-US" sz="2400" dirty="0">
                <a:latin typeface="Calibri"/>
                <a:ea typeface="Calibri"/>
                <a:cs typeface="Times New Roman"/>
              </a:rPr>
              <a:t>+</a:t>
            </a:r>
            <a:r>
              <a:rPr lang="en-US" sz="800" dirty="0">
                <a:latin typeface="Calibri"/>
                <a:ea typeface="Calibri"/>
                <a:cs typeface="Times New Roman"/>
              </a:rPr>
              <a:t> </a:t>
            </a:r>
            <a:r>
              <a:rPr lang="en-US" sz="2400" i="1" dirty="0" err="1">
                <a:latin typeface="Calibri"/>
                <a:ea typeface="Calibri"/>
                <a:cs typeface="Times New Roman"/>
              </a:rPr>
              <a:t>n</a:t>
            </a:r>
            <a:r>
              <a:rPr lang="en-US" sz="2400" i="1" baseline="-25000" dirty="0" err="1">
                <a:latin typeface="Calibri"/>
                <a:ea typeface="Calibri"/>
                <a:cs typeface="Times New Roman"/>
              </a:rPr>
              <a:t>L</a:t>
            </a:r>
            <a:r>
              <a:rPr lang="en-US" sz="2400" dirty="0">
                <a:latin typeface="Calibri"/>
                <a:ea typeface="Calibri"/>
                <a:cs typeface="Times New Roman"/>
              </a:rPr>
              <a:t>) have values </a:t>
            </a:r>
            <a:r>
              <a:rPr lang="en-US" sz="2400" i="1" dirty="0" err="1">
                <a:latin typeface="Calibri"/>
                <a:ea typeface="Calibri"/>
                <a:cs typeface="Times New Roman"/>
              </a:rPr>
              <a:t>v</a:t>
            </a:r>
            <a:r>
              <a:rPr lang="en-US" sz="2400" i="1" baseline="-25000" dirty="0" err="1">
                <a:latin typeface="Calibri"/>
                <a:ea typeface="Calibri"/>
                <a:cs typeface="Times New Roman"/>
              </a:rPr>
              <a:t>j</a:t>
            </a:r>
            <a:r>
              <a:rPr lang="en-US" sz="2400" dirty="0">
                <a:latin typeface="Calibri"/>
                <a:ea typeface="Calibri"/>
                <a:cs typeface="Times New Roman"/>
              </a:rPr>
              <a:t> to their current owners (in either city), where </a:t>
            </a:r>
            <a:r>
              <a:rPr lang="en-US" sz="2400" i="1" dirty="0" err="1">
                <a:latin typeface="Calibri"/>
                <a:ea typeface="Calibri"/>
                <a:cs typeface="Times New Roman"/>
              </a:rPr>
              <a:t>v</a:t>
            </a:r>
            <a:r>
              <a:rPr lang="en-US" sz="2400" i="1" baseline="-25000" dirty="0" err="1">
                <a:latin typeface="Calibri"/>
                <a:ea typeface="Calibri"/>
                <a:cs typeface="Times New Roman"/>
              </a:rPr>
              <a:t>j</a:t>
            </a:r>
            <a:r>
              <a:rPr lang="en-US" sz="2400" dirty="0">
                <a:latin typeface="Calibri"/>
                <a:ea typeface="Calibri"/>
                <a:cs typeface="Times New Roman"/>
              </a:rPr>
              <a:t> is drawn from a common distribution </a:t>
            </a:r>
            <a:r>
              <a:rPr lang="en-US" sz="2400" i="1" dirty="0">
                <a:latin typeface="Calibri"/>
                <a:ea typeface="Calibri"/>
                <a:cs typeface="Times New Roman"/>
              </a:rPr>
              <a:t>G</a:t>
            </a:r>
            <a:r>
              <a:rPr lang="en-US" sz="2400" dirty="0">
                <a:latin typeface="Calibri"/>
                <a:ea typeface="Calibri"/>
                <a:cs typeface="Times New Roman"/>
              </a:rPr>
              <a:t>(</a:t>
            </a:r>
            <a:r>
              <a:rPr lang="en-US" sz="2400" dirty="0">
                <a:latin typeface="Calibri"/>
                <a:ea typeface="Calibri"/>
                <a:cs typeface="Times New Roman"/>
                <a:sym typeface="Symbol"/>
              </a:rPr>
              <a:t></a:t>
            </a:r>
            <a:r>
              <a:rPr lang="en-US" sz="2400" dirty="0">
                <a:latin typeface="Calibri"/>
                <a:ea typeface="Calibri"/>
                <a:cs typeface="Times New Roman"/>
              </a:rPr>
              <a:t>) with support [0,1]</a:t>
            </a:r>
            <a:endParaRPr lang="en-US" sz="2400" dirty="0" smtClean="0">
              <a:latin typeface="Calibri" panose="020F0502020204030204" pitchFamily="34" charset="0"/>
              <a:cs typeface="Calibri" panose="020F0502020204030204" pitchFamily="34" charset="0"/>
            </a:endParaRPr>
          </a:p>
          <a:p>
            <a:pPr marL="457200" lvl="2" indent="-283464">
              <a:lnSpc>
                <a:spcPct val="100000"/>
              </a:lnSpc>
              <a:spcAft>
                <a:spcPct val="15000"/>
              </a:spcAft>
              <a:buSzPct val="80000"/>
              <a:buFont typeface="Monotype Sorts" pitchFamily="2" charset="2"/>
              <a:buChar char="n"/>
            </a:pPr>
            <a:endParaRPr lang="en-CA" sz="2600" dirty="0">
              <a:latin typeface="Arial" panose="020B0604020202020204" pitchFamily="34" charset="0"/>
              <a:cs typeface="Arial" panose="020B0604020202020204" pitchFamily="34" charset="0"/>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11</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sp>
        <p:nvSpPr>
          <p:cNvPr id="3" name="Rectangle 2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p:cNvGraphicFramePr>
          <p:nvPr>
            <p:extLst>
              <p:ext uri="{D42A27DB-BD31-4B8C-83A1-F6EECF244321}">
                <p14:modId xmlns:p14="http://schemas.microsoft.com/office/powerpoint/2010/main" val="1060669872"/>
              </p:ext>
            </p:extLst>
          </p:nvPr>
        </p:nvGraphicFramePr>
        <p:xfrm>
          <a:off x="10591798" y="4550398"/>
          <a:ext cx="613116" cy="319788"/>
        </p:xfrm>
        <a:graphic>
          <a:graphicData uri="http://schemas.openxmlformats.org/presentationml/2006/ole">
            <mc:AlternateContent xmlns:mc="http://schemas.openxmlformats.org/markup-compatibility/2006">
              <mc:Choice xmlns:v="urn:schemas-microsoft-com:vml" Requires="v">
                <p:oleObj spid="_x0000_s1070" name="Equation" r:id="rId4" imgW="583920" imgH="304560" progId="Equation.DSMT4">
                  <p:embed/>
                </p:oleObj>
              </mc:Choice>
              <mc:Fallback>
                <p:oleObj name="Equation" r:id="rId4" imgW="583920" imgH="304560" progId="Equation.DSMT4">
                  <p:embed/>
                  <p:pic>
                    <p:nvPicPr>
                      <p:cNvPr id="0" name="Object 28"/>
                      <p:cNvPicPr>
                        <a:picLocks noChangeAspect="1" noChangeArrowheads="1"/>
                      </p:cNvPicPr>
                      <p:nvPr/>
                    </p:nvPicPr>
                    <p:blipFill>
                      <a:blip r:embed="rId5"/>
                      <a:srcRect/>
                      <a:stretch>
                        <a:fillRect/>
                      </a:stretch>
                    </p:blipFill>
                    <p:spPr bwMode="auto">
                      <a:xfrm>
                        <a:off x="10591798" y="4550398"/>
                        <a:ext cx="613116" cy="31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618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8" y="284176"/>
            <a:ext cx="11490962" cy="150875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chemeClr val="dk2"/>
              </a:buClr>
              <a:buSzPct val="25000"/>
              <a:buFont typeface="Corbel"/>
              <a:buNone/>
            </a:pPr>
            <a:r>
              <a:rPr lang="en-US" sz="4000" b="0" i="0" u="none" strike="noStrike" cap="none" dirty="0" smtClean="0">
                <a:solidFill>
                  <a:schemeClr val="dk2"/>
                </a:solidFill>
                <a:latin typeface="Arial" panose="020B0604020202020204" pitchFamily="34" charset="0"/>
                <a:cs typeface="Arial" panose="020B0604020202020204" pitchFamily="34" charset="0"/>
                <a:sym typeface="Corbel"/>
              </a:rPr>
              <a:t>Equilibrium of the DA Reverse Auction</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597926"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US" sz="2400" dirty="0" smtClean="0">
                <a:latin typeface="Calibri"/>
                <a:ea typeface="Calibri"/>
                <a:cs typeface="Times New Roman"/>
              </a:rPr>
              <a:t>We </a:t>
            </a:r>
            <a:r>
              <a:rPr lang="en-US" sz="2400" dirty="0">
                <a:latin typeface="Calibri"/>
                <a:ea typeface="Calibri"/>
                <a:cs typeface="Times New Roman"/>
              </a:rPr>
              <a:t>will </a:t>
            </a:r>
            <a:r>
              <a:rPr lang="en-US" sz="2400" dirty="0" smtClean="0">
                <a:latin typeface="Calibri"/>
                <a:ea typeface="Calibri"/>
                <a:cs typeface="Times New Roman"/>
              </a:rPr>
              <a:t>look at the </a:t>
            </a:r>
            <a:r>
              <a:rPr lang="en-US" sz="2400" dirty="0">
                <a:latin typeface="Calibri"/>
                <a:ea typeface="Calibri"/>
                <a:cs typeface="Times New Roman"/>
              </a:rPr>
              <a:t>special case </a:t>
            </a:r>
            <a:r>
              <a:rPr lang="en-US" sz="2400" dirty="0" smtClean="0">
                <a:latin typeface="Calibri"/>
                <a:ea typeface="Calibri"/>
                <a:cs typeface="Times New Roman"/>
              </a:rPr>
              <a:t>where </a:t>
            </a:r>
            <a:r>
              <a:rPr lang="en-US" sz="2400" dirty="0">
                <a:latin typeface="Calibri" panose="020F0502020204030204" pitchFamily="34" charset="0"/>
                <a:cs typeface="Calibri" panose="020F0502020204030204" pitchFamily="34" charset="0"/>
              </a:rPr>
              <a:t>Bidder 1 owns </a:t>
            </a:r>
            <a:r>
              <a:rPr lang="en-US" sz="2400" i="1" dirty="0" err="1">
                <a:latin typeface="Calibri"/>
                <a:ea typeface="Calibri"/>
                <a:cs typeface="Times New Roman"/>
              </a:rPr>
              <a:t>n</a:t>
            </a:r>
            <a:r>
              <a:rPr lang="en-US" sz="2400" i="1" baseline="-25000" dirty="0" err="1">
                <a:latin typeface="Calibri"/>
                <a:ea typeface="Calibri"/>
                <a:cs typeface="Times New Roman"/>
              </a:rPr>
              <a:t>H</a:t>
            </a:r>
            <a:r>
              <a:rPr lang="en-US" sz="2400" dirty="0">
                <a:latin typeface="Calibri"/>
                <a:ea typeface="Calibri"/>
                <a:cs typeface="Times New Roman"/>
              </a:rPr>
              <a:t> = 2 full-power stations and Bidder 2 owns </a:t>
            </a:r>
            <a:r>
              <a:rPr lang="en-US" sz="2400" i="1" dirty="0" err="1">
                <a:latin typeface="Calibri"/>
                <a:ea typeface="Calibri"/>
                <a:cs typeface="Times New Roman"/>
              </a:rPr>
              <a:t>n</a:t>
            </a:r>
            <a:r>
              <a:rPr lang="en-US" sz="2400" i="1" baseline="-25000" dirty="0" err="1">
                <a:latin typeface="Calibri"/>
                <a:ea typeface="Calibri"/>
                <a:cs typeface="Times New Roman"/>
              </a:rPr>
              <a:t>L</a:t>
            </a:r>
            <a:r>
              <a:rPr lang="en-US" sz="2400" dirty="0">
                <a:latin typeface="Calibri"/>
                <a:ea typeface="Calibri"/>
                <a:cs typeface="Times New Roman"/>
              </a:rPr>
              <a:t> = 4 low-power </a:t>
            </a:r>
            <a:r>
              <a:rPr lang="en-US" sz="2400" dirty="0" smtClean="0">
                <a:latin typeface="Calibri"/>
                <a:ea typeface="Calibri"/>
                <a:cs typeface="Times New Roman"/>
              </a:rPr>
              <a:t>stations. All station values are independent and uniformly distributed. These are the only stations, and </a:t>
            </a:r>
            <a:r>
              <a:rPr lang="en-US" sz="2400" i="1" dirty="0" smtClean="0">
                <a:latin typeface="Calibri"/>
                <a:ea typeface="Calibri"/>
                <a:cs typeface="Times New Roman"/>
              </a:rPr>
              <a:t>k</a:t>
            </a:r>
            <a:r>
              <a:rPr lang="en-US" sz="2400" dirty="0" smtClean="0">
                <a:latin typeface="Calibri"/>
                <a:ea typeface="Calibri"/>
                <a:cs typeface="Times New Roman"/>
              </a:rPr>
              <a:t> </a:t>
            </a:r>
            <a:r>
              <a:rPr lang="en-US" sz="2400" dirty="0">
                <a:latin typeface="Calibri"/>
                <a:ea typeface="Calibri"/>
                <a:cs typeface="Times New Roman"/>
              </a:rPr>
              <a:t>= </a:t>
            </a:r>
            <a:r>
              <a:rPr lang="en-US" sz="2400" dirty="0" smtClean="0">
                <a:latin typeface="Calibri"/>
                <a:ea typeface="Calibri"/>
                <a:cs typeface="Times New Roman"/>
              </a:rPr>
              <a:t>2</a:t>
            </a:r>
            <a:endParaRPr lang="en-US" sz="2400" dirty="0" smtClean="0">
              <a:latin typeface="Calibri" panose="020F0502020204030204" pitchFamily="34" charset="0"/>
              <a:cs typeface="Calibri" panose="020F0502020204030204" pitchFamily="34" charset="0"/>
            </a:endParaRPr>
          </a:p>
          <a:p>
            <a:pPr marL="457200" lvl="2" indent="-283464">
              <a:lnSpc>
                <a:spcPct val="100000"/>
              </a:lnSpc>
              <a:spcBef>
                <a:spcPts val="1200"/>
              </a:spcBef>
              <a:spcAft>
                <a:spcPct val="15000"/>
              </a:spcAft>
              <a:buSzPct val="80000"/>
              <a:buFont typeface="Monotype Sorts" pitchFamily="2" charset="2"/>
              <a:buChar char="n"/>
            </a:pPr>
            <a:r>
              <a:rPr lang="en-US" sz="2400" dirty="0" smtClean="0">
                <a:latin typeface="Calibri" panose="020F0502020204030204" pitchFamily="34" charset="0"/>
                <a:cs typeface="Calibri" panose="020F0502020204030204" pitchFamily="34" charset="0"/>
              </a:rPr>
              <a:t>Proposition 3. Suppose that full-power stations are assigned </a:t>
            </a:r>
            <a:r>
              <a:rPr lang="en-US" sz="2400" dirty="0">
                <a:latin typeface="Calibri" panose="020F0502020204030204" pitchFamily="34" charset="0"/>
                <a:cs typeface="Calibri" panose="020F0502020204030204" pitchFamily="34" charset="0"/>
              </a:rPr>
              <a:t>any </a:t>
            </a:r>
            <a:r>
              <a:rPr lang="en-US" sz="2400" dirty="0" smtClean="0">
                <a:latin typeface="Calibri" panose="020F0502020204030204" pitchFamily="34" charset="0"/>
                <a:cs typeface="Calibri" panose="020F0502020204030204" pitchFamily="34" charset="0"/>
              </a:rPr>
              <a:t>weight </a:t>
            </a:r>
            <a:r>
              <a:rPr lang="en-US" sz="2400" i="1" dirty="0" err="1">
                <a:latin typeface="Calibri"/>
                <a:ea typeface="Calibri"/>
                <a:cs typeface="Times New Roman"/>
              </a:rPr>
              <a:t>w</a:t>
            </a:r>
            <a:r>
              <a:rPr lang="en-US" sz="2400" i="1" baseline="-25000" dirty="0" err="1">
                <a:latin typeface="Calibri"/>
                <a:ea typeface="Calibri"/>
                <a:cs typeface="Times New Roman"/>
              </a:rPr>
              <a:t>H</a:t>
            </a:r>
            <a:r>
              <a:rPr lang="en-US" sz="2400" dirty="0">
                <a:latin typeface="Calibri"/>
                <a:ea typeface="Calibri"/>
                <a:cs typeface="Times New Roman"/>
              </a:rPr>
              <a:t> &gt; </a:t>
            </a:r>
            <a:r>
              <a:rPr lang="en-US" sz="2400" dirty="0" smtClean="0">
                <a:latin typeface="Calibri"/>
                <a:ea typeface="Calibri"/>
                <a:cs typeface="Times New Roman"/>
              </a:rPr>
              <a:t>0, and that the starting price </a:t>
            </a:r>
            <a:r>
              <a:rPr lang="en-US" sz="2400" dirty="0" smtClean="0">
                <a:latin typeface="Calibri" panose="020F0502020204030204" pitchFamily="34" charset="0"/>
                <a:cs typeface="Calibri" panose="020F0502020204030204" pitchFamily="34" charset="0"/>
              </a:rPr>
              <a:t>                          . Then the Deferred Acceptance reverse auction has the following equilibrium</a:t>
            </a:r>
            <a:r>
              <a:rPr lang="en-US" sz="2400" dirty="0" smtClean="0">
                <a:latin typeface="Calibri"/>
                <a:ea typeface="Calibri"/>
                <a:cs typeface="Times New Roman"/>
              </a:rPr>
              <a:t>:</a:t>
            </a:r>
          </a:p>
          <a:p>
            <a:pPr marL="914400" lvl="4" indent="-283464">
              <a:lnSpc>
                <a:spcPct val="100000"/>
              </a:lnSpc>
              <a:spcAft>
                <a:spcPct val="15000"/>
              </a:spcAft>
              <a:buSzPct val="80000"/>
              <a:buFont typeface="Monotype Sorts" pitchFamily="2" charset="2"/>
              <a:buChar char="n"/>
            </a:pPr>
            <a:r>
              <a:rPr lang="en-US" sz="2200" dirty="0" smtClean="0">
                <a:latin typeface="Calibri" panose="020F0502020204030204" pitchFamily="34" charset="0"/>
                <a:cs typeface="Calibri" panose="020F0502020204030204" pitchFamily="34" charset="0"/>
              </a:rPr>
              <a:t>Bidder 1 exits immediately on its more valuable station and drops its other at its true value;</a:t>
            </a:r>
          </a:p>
          <a:p>
            <a:pPr marL="914400" lvl="4" indent="-283464">
              <a:lnSpc>
                <a:spcPct val="100000"/>
              </a:lnSpc>
              <a:spcAft>
                <a:spcPct val="15000"/>
              </a:spcAft>
              <a:buSzPct val="80000"/>
              <a:buFont typeface="Monotype Sorts" pitchFamily="2" charset="2"/>
              <a:buChar char="n"/>
            </a:pPr>
            <a:r>
              <a:rPr lang="en-US" sz="2200" dirty="0" smtClean="0">
                <a:latin typeface="Calibri" panose="020F0502020204030204" pitchFamily="34" charset="0"/>
                <a:cs typeface="Calibri" panose="020F0502020204030204" pitchFamily="34" charset="0"/>
              </a:rPr>
              <a:t>Bidder 2 exits immediately on its two most valuable stations, drops its next station at the average value of its remaining two, and drops its last station at its true value</a:t>
            </a: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12</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graphicFrame>
        <p:nvGraphicFramePr>
          <p:cNvPr id="3" name="Object 2"/>
          <p:cNvGraphicFramePr>
            <a:graphicFrameLocks/>
          </p:cNvGraphicFramePr>
          <p:nvPr>
            <p:extLst>
              <p:ext uri="{D42A27DB-BD31-4B8C-83A1-F6EECF244321}">
                <p14:modId xmlns:p14="http://schemas.microsoft.com/office/powerpoint/2010/main" val="3186074593"/>
              </p:ext>
            </p:extLst>
          </p:nvPr>
        </p:nvGraphicFramePr>
        <p:xfrm>
          <a:off x="3016025" y="3733800"/>
          <a:ext cx="1679575" cy="454025"/>
        </p:xfrm>
        <a:graphic>
          <a:graphicData uri="http://schemas.openxmlformats.org/presentationml/2006/ole">
            <mc:AlternateContent xmlns:mc="http://schemas.openxmlformats.org/markup-compatibility/2006">
              <mc:Choice xmlns:v="urn:schemas-microsoft-com:vml" Requires="v">
                <p:oleObj spid="_x0000_s2095" name="Equation" r:id="rId4" imgW="1600200" imgH="431640" progId="Equation.DSMT4">
                  <p:embed/>
                </p:oleObj>
              </mc:Choice>
              <mc:Fallback>
                <p:oleObj name="Equation" r:id="rId4" imgW="1600200" imgH="431640" progId="Equation.DSMT4">
                  <p:embed/>
                  <p:pic>
                    <p:nvPicPr>
                      <p:cNvPr id="0" name="Object 3"/>
                      <p:cNvPicPr>
                        <a:picLocks noChangeArrowheads="1"/>
                      </p:cNvPicPr>
                      <p:nvPr/>
                    </p:nvPicPr>
                    <p:blipFill>
                      <a:blip r:embed="rId5"/>
                      <a:srcRect/>
                      <a:stretch>
                        <a:fillRect/>
                      </a:stretch>
                    </p:blipFill>
                    <p:spPr bwMode="auto">
                      <a:xfrm>
                        <a:off x="3016025" y="3733800"/>
                        <a:ext cx="1679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352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chemeClr val="dk2"/>
              </a:buClr>
              <a:buSzPct val="25000"/>
              <a:buFont typeface="Corbel"/>
              <a:buNone/>
            </a:pPr>
            <a:r>
              <a:rPr lang="en-US" sz="4000" b="0" i="0" u="none" strike="noStrike" cap="none" dirty="0" smtClean="0">
                <a:solidFill>
                  <a:schemeClr val="dk2"/>
                </a:solidFill>
                <a:latin typeface="Arial" panose="020B0604020202020204" pitchFamily="34" charset="0"/>
                <a:cs typeface="Arial" panose="020B0604020202020204" pitchFamily="34" charset="0"/>
                <a:sym typeface="Corbel"/>
              </a:rPr>
              <a:t>Challenges in Detecting Supply Reduction</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247120"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US" sz="2400" dirty="0">
                <a:latin typeface="Calibri"/>
                <a:ea typeface="Calibri"/>
                <a:cs typeface="Times New Roman"/>
              </a:rPr>
              <a:t>The usual challenge in detecting supply (or demand) reduction in empirical data is that the bidder’s true cost (or value) for the marginal items is not directly observable, making it difficult to put forth an unassailable argument that the bidder reduced its supply (or demand) below the truthful </a:t>
            </a:r>
            <a:r>
              <a:rPr lang="en-US" sz="2400" dirty="0" smtClean="0">
                <a:latin typeface="Calibri"/>
                <a:ea typeface="Calibri"/>
                <a:cs typeface="Times New Roman"/>
              </a:rPr>
              <a:t>level</a:t>
            </a:r>
          </a:p>
          <a:p>
            <a:pPr marL="457200" lvl="2" indent="-283464">
              <a:lnSpc>
                <a:spcPct val="100000"/>
              </a:lnSpc>
              <a:spcAft>
                <a:spcPct val="15000"/>
              </a:spcAft>
              <a:buSzPct val="80000"/>
              <a:buFont typeface="Monotype Sorts" pitchFamily="2" charset="2"/>
              <a:buChar char="n"/>
            </a:pPr>
            <a:r>
              <a:rPr lang="en-CA" sz="2400" dirty="0" smtClean="0">
                <a:latin typeface="Calibri" panose="020F0502020204030204" pitchFamily="34" charset="0"/>
                <a:cs typeface="Calibri" panose="020F0502020204030204" pitchFamily="34" charset="0"/>
              </a:rPr>
              <a:t>A key novel feature of what I will now present is that there were observable resale transactions—both before and after the auction—for some of the stations. Using these, one can obtain market confirmation of the value of stations</a:t>
            </a:r>
            <a:endParaRPr lang="en-CA" sz="2400" dirty="0">
              <a:latin typeface="Calibri" panose="020F0502020204030204" pitchFamily="34" charset="0"/>
              <a:cs typeface="Calibri" panose="020F0502020204030204" pitchFamily="34" charset="0"/>
            </a:endParaRPr>
          </a:p>
          <a:p>
            <a:pPr marL="457200" lvl="2" indent="-283464">
              <a:lnSpc>
                <a:spcPct val="100000"/>
              </a:lnSpc>
              <a:spcAft>
                <a:spcPct val="15000"/>
              </a:spcAft>
              <a:buSzPct val="80000"/>
              <a:buFont typeface="Monotype Sorts" pitchFamily="2" charset="2"/>
              <a:buChar char="n"/>
            </a:pPr>
            <a:r>
              <a:rPr lang="en-CA" sz="2400" dirty="0" smtClean="0">
                <a:latin typeface="Calibri" panose="020F0502020204030204" pitchFamily="34" charset="0"/>
                <a:cs typeface="Calibri" panose="020F0502020204030204" pitchFamily="34" charset="0"/>
              </a:rPr>
              <a:t>Another </a:t>
            </a:r>
            <a:r>
              <a:rPr lang="en-CA" sz="2400" dirty="0">
                <a:latin typeface="Calibri" panose="020F0502020204030204" pitchFamily="34" charset="0"/>
                <a:cs typeface="Calibri" panose="020F0502020204030204" pitchFamily="34" charset="0"/>
              </a:rPr>
              <a:t>novel feature of the Broadcast Incentive Auction data is that there were literally 930 UHF stations </a:t>
            </a:r>
            <a:r>
              <a:rPr lang="en-CA" sz="2400" dirty="0" smtClean="0">
                <a:latin typeface="Calibri" panose="020F0502020204030204" pitchFamily="34" charset="0"/>
                <a:cs typeface="Calibri" panose="020F0502020204030204" pitchFamily="34" charset="0"/>
              </a:rPr>
              <a:t>bidding in </a:t>
            </a:r>
            <a:r>
              <a:rPr lang="en-CA" sz="2400" dirty="0">
                <a:latin typeface="Calibri" panose="020F0502020204030204" pitchFamily="34" charset="0"/>
                <a:cs typeface="Calibri" panose="020F0502020204030204" pitchFamily="34" charset="0"/>
              </a:rPr>
              <a:t>parallel, so one can get statistical significance</a:t>
            </a: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600" dirty="0">
              <a:latin typeface="Arial" panose="020B0604020202020204" pitchFamily="34" charset="0"/>
              <a:cs typeface="Arial" panose="020B0604020202020204" pitchFamily="34" charset="0"/>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13</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spTree>
    <p:extLst>
      <p:ext uri="{BB962C8B-B14F-4D97-AF65-F5344CB8AC3E}">
        <p14:creationId xmlns:p14="http://schemas.microsoft.com/office/powerpoint/2010/main" val="203897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chemeClr val="dk2"/>
              </a:buClr>
              <a:buSzPct val="25000"/>
              <a:buFont typeface="Corbel"/>
              <a:buNone/>
            </a:pPr>
            <a:r>
              <a:rPr lang="en-US" dirty="0" smtClean="0">
                <a:latin typeface="Arial" panose="020B0604020202020204" pitchFamily="34" charset="0"/>
                <a:cs typeface="Arial" panose="020B0604020202020204" pitchFamily="34" charset="0"/>
              </a:rPr>
              <a:t>Our Favorite Example: OTA in Pittsburgh</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247120"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US" sz="2400" dirty="0">
                <a:latin typeface="Calibri"/>
                <a:ea typeface="Calibri"/>
                <a:cs typeface="Times New Roman"/>
              </a:rPr>
              <a:t>The starkest evidence of supply reduction is provided by OTA Broadcasting, LLC (OTA), a private equity firm founded by Michael Dell’s MSD </a:t>
            </a:r>
            <a:r>
              <a:rPr lang="en-US" sz="2400" dirty="0" smtClean="0">
                <a:latin typeface="Calibri"/>
                <a:ea typeface="Calibri"/>
                <a:cs typeface="Times New Roman"/>
              </a:rPr>
              <a:t>Capital. OTA </a:t>
            </a:r>
            <a:r>
              <a:rPr lang="en-US" sz="2400" dirty="0">
                <a:latin typeface="Calibri"/>
                <a:ea typeface="Calibri"/>
                <a:cs typeface="Times New Roman"/>
              </a:rPr>
              <a:t>acquired 23 TV stations before the auction, including 11 stations in the Pittsburgh </a:t>
            </a:r>
            <a:r>
              <a:rPr lang="en-US" sz="2400" dirty="0" smtClean="0">
                <a:latin typeface="Calibri"/>
                <a:ea typeface="Calibri"/>
                <a:cs typeface="Times New Roman"/>
              </a:rPr>
              <a:t>market.</a:t>
            </a:r>
          </a:p>
          <a:p>
            <a:pPr marL="457200" lvl="2" indent="-283464">
              <a:lnSpc>
                <a:spcPct val="100000"/>
              </a:lnSpc>
              <a:spcAft>
                <a:spcPct val="15000"/>
              </a:spcAft>
              <a:buSzPct val="80000"/>
              <a:buFont typeface="Monotype Sorts" pitchFamily="2" charset="2"/>
              <a:buChar char="n"/>
            </a:pPr>
            <a:r>
              <a:rPr lang="en-US" sz="2400" dirty="0" smtClean="0">
                <a:latin typeface="Calibri"/>
                <a:ea typeface="Calibri"/>
                <a:cs typeface="Times New Roman"/>
              </a:rPr>
              <a:t>OTA </a:t>
            </a:r>
            <a:r>
              <a:rPr lang="en-US" sz="2400" dirty="0">
                <a:latin typeface="Calibri"/>
                <a:ea typeface="Calibri"/>
                <a:cs typeface="Times New Roman"/>
              </a:rPr>
              <a:t>entered all 23 of these stations into the auction, but sold only ten of them in the </a:t>
            </a:r>
            <a:r>
              <a:rPr lang="en-US" sz="2400" dirty="0" smtClean="0">
                <a:latin typeface="Calibri"/>
                <a:ea typeface="Calibri"/>
                <a:cs typeface="Times New Roman"/>
              </a:rPr>
              <a:t>auction</a:t>
            </a:r>
          </a:p>
          <a:p>
            <a:pPr marL="457200" lvl="2" indent="-283464">
              <a:lnSpc>
                <a:spcPct val="100000"/>
              </a:lnSpc>
              <a:spcAft>
                <a:spcPct val="15000"/>
              </a:spcAft>
              <a:buSzPct val="80000"/>
              <a:buFont typeface="Monotype Sorts" pitchFamily="2" charset="2"/>
              <a:buChar char="n"/>
            </a:pPr>
            <a:r>
              <a:rPr lang="en-US" sz="2400" dirty="0" smtClean="0">
                <a:latin typeface="Calibri"/>
                <a:ea typeface="Calibri"/>
                <a:cs typeface="Times New Roman"/>
              </a:rPr>
              <a:t>Of </a:t>
            </a:r>
            <a:r>
              <a:rPr lang="en-US" sz="2400" dirty="0">
                <a:latin typeface="Calibri"/>
                <a:ea typeface="Calibri"/>
                <a:cs typeface="Times New Roman"/>
              </a:rPr>
              <a:t>its 11 Pittsburgh stations, OTA </a:t>
            </a:r>
            <a:r>
              <a:rPr lang="en-US" sz="2400" dirty="0" smtClean="0">
                <a:latin typeface="Calibri"/>
                <a:ea typeface="Calibri"/>
                <a:cs typeface="Times New Roman"/>
              </a:rPr>
              <a:t>relinquished 5 in </a:t>
            </a:r>
            <a:r>
              <a:rPr lang="en-US" sz="2400" dirty="0">
                <a:latin typeface="Calibri"/>
                <a:ea typeface="Calibri"/>
                <a:cs typeface="Times New Roman"/>
              </a:rPr>
              <a:t>the </a:t>
            </a:r>
            <a:r>
              <a:rPr lang="en-US" sz="2400" dirty="0" smtClean="0">
                <a:latin typeface="Calibri"/>
                <a:ea typeface="Calibri"/>
                <a:cs typeface="Times New Roman"/>
              </a:rPr>
              <a:t>auction, for </a:t>
            </a:r>
            <a:r>
              <a:rPr lang="en-US" sz="2400" dirty="0">
                <a:latin typeface="Calibri"/>
                <a:ea typeface="Calibri"/>
                <a:cs typeface="Times New Roman"/>
              </a:rPr>
              <a:t>a combined payment of $73.9 </a:t>
            </a:r>
            <a:r>
              <a:rPr lang="en-US" sz="2400" dirty="0" smtClean="0">
                <a:latin typeface="Calibri"/>
                <a:ea typeface="Calibri"/>
                <a:cs typeface="Times New Roman"/>
              </a:rPr>
              <a:t>million</a:t>
            </a:r>
          </a:p>
          <a:p>
            <a:pPr marL="457200" lvl="2" indent="-283464">
              <a:lnSpc>
                <a:spcPct val="100000"/>
              </a:lnSpc>
              <a:spcAft>
                <a:spcPct val="15000"/>
              </a:spcAft>
              <a:buSzPct val="80000"/>
              <a:buFont typeface="Monotype Sorts" pitchFamily="2" charset="2"/>
              <a:buChar char="n"/>
            </a:pPr>
            <a:r>
              <a:rPr lang="en-US" sz="2400" dirty="0" smtClean="0">
                <a:latin typeface="Calibri"/>
                <a:cs typeface="Times New Roman"/>
              </a:rPr>
              <a:t>What about the other 6?</a:t>
            </a:r>
            <a:endParaRPr lang="en-CA" sz="2400" dirty="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600" dirty="0">
              <a:latin typeface="Arial" panose="020B0604020202020204" pitchFamily="34" charset="0"/>
              <a:cs typeface="Arial" panose="020B0604020202020204" pitchFamily="34" charset="0"/>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14</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spTree>
    <p:extLst>
      <p:ext uri="{BB962C8B-B14F-4D97-AF65-F5344CB8AC3E}">
        <p14:creationId xmlns:p14="http://schemas.microsoft.com/office/powerpoint/2010/main" val="410757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lvl="0">
              <a:buSzPct val="25000"/>
            </a:pPr>
            <a:r>
              <a:rPr lang="en-US" dirty="0">
                <a:latin typeface="Arial" panose="020B0604020202020204" pitchFamily="34" charset="0"/>
                <a:cs typeface="Arial" panose="020B0604020202020204" pitchFamily="34" charset="0"/>
              </a:rPr>
              <a:t>Our Favorite Example: OTA in Pittsburgh</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15</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graphicFrame>
        <p:nvGraphicFramePr>
          <p:cNvPr id="11" name="Table 10"/>
          <p:cNvGraphicFramePr>
            <a:graphicFrameLocks noGrp="1" noChangeAspect="1"/>
          </p:cNvGraphicFramePr>
          <p:nvPr>
            <p:extLst>
              <p:ext uri="{D42A27DB-BD31-4B8C-83A1-F6EECF244321}">
                <p14:modId xmlns:p14="http://schemas.microsoft.com/office/powerpoint/2010/main" val="74840347"/>
              </p:ext>
            </p:extLst>
          </p:nvPr>
        </p:nvGraphicFramePr>
        <p:xfrm>
          <a:off x="1905000" y="2362200"/>
          <a:ext cx="8603773" cy="3743332"/>
        </p:xfrm>
        <a:graphic>
          <a:graphicData uri="http://schemas.openxmlformats.org/drawingml/2006/table">
            <a:tbl>
              <a:tblPr firstRow="1" firstCol="1" bandRow="1"/>
              <a:tblGrid>
                <a:gridCol w="1720575"/>
                <a:gridCol w="1530099"/>
                <a:gridCol w="1911051"/>
                <a:gridCol w="1646900"/>
                <a:gridCol w="1795148"/>
              </a:tblGrid>
              <a:tr h="311945">
                <a:tc>
                  <a:txBody>
                    <a:bodyPr/>
                    <a:lstStyle/>
                    <a:p>
                      <a:pPr marL="0" marR="0" algn="just">
                        <a:lnSpc>
                          <a:spcPct val="107000"/>
                        </a:lnSpc>
                        <a:spcBef>
                          <a:spcPts val="0"/>
                        </a:spcBef>
                        <a:spcAft>
                          <a:spcPts val="0"/>
                        </a:spcAft>
                      </a:pPr>
                      <a:r>
                        <a:rPr lang="en-US" sz="1800" b="1" dirty="0">
                          <a:solidFill>
                            <a:srgbClr val="FFFFFF"/>
                          </a:solidFill>
                          <a:effectLst/>
                          <a:latin typeface="Calibri"/>
                          <a:ea typeface="Calibri"/>
                          <a:cs typeface="Times New Roman"/>
                        </a:rPr>
                        <a:t>DMA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b="1">
                          <a:solidFill>
                            <a:srgbClr val="FFFFFF"/>
                          </a:solidFill>
                          <a:effectLst/>
                          <a:latin typeface="Calibri"/>
                          <a:ea typeface="Calibri"/>
                          <a:cs typeface="Times New Roman"/>
                        </a:rPr>
                        <a:t>Station </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b="1">
                          <a:solidFill>
                            <a:srgbClr val="FFFFFF"/>
                          </a:solidFill>
                          <a:effectLst/>
                          <a:latin typeface="Calibri"/>
                          <a:ea typeface="Calibri"/>
                          <a:cs typeface="Times New Roman"/>
                        </a:rPr>
                        <a:t>Purchase Price</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r>
              <a:tr h="31194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FFFFFF"/>
                          </a:solidFill>
                          <a:effectLst/>
                          <a:latin typeface="Calibri"/>
                          <a:ea typeface="Calibri"/>
                          <a:cs typeface="Times New Roman"/>
                        </a:rPr>
                        <a:t>WWKH-CD</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rowSpan="6">
                  <a:txBody>
                    <a:bodyPr/>
                    <a:lstStyle/>
                    <a:p>
                      <a:pPr marL="0" marR="0" algn="just">
                        <a:lnSpc>
                          <a:spcPct val="107000"/>
                        </a:lnSpc>
                        <a:spcBef>
                          <a:spcPts val="0"/>
                        </a:spcBef>
                        <a:spcAft>
                          <a:spcPts val="0"/>
                        </a:spcAft>
                      </a:pPr>
                      <a:r>
                        <a:rPr lang="en-US" sz="1600" dirty="0">
                          <a:solidFill>
                            <a:srgbClr val="FFFFFF"/>
                          </a:solidFill>
                          <a:effectLst/>
                          <a:latin typeface="Calibri"/>
                          <a:ea typeface="Calibri"/>
                          <a:cs typeface="Times New Roman"/>
                        </a:rPr>
                        <a:t> </a:t>
                      </a:r>
                      <a:endParaRPr lang="en-US" sz="1600" dirty="0">
                        <a:effectLst/>
                        <a:latin typeface="Calibri"/>
                        <a:ea typeface="Calibri"/>
                        <a:cs typeface="Times New Roman"/>
                      </a:endParaRPr>
                    </a:p>
                    <a:p>
                      <a:pPr marL="0" marR="0" algn="just">
                        <a:lnSpc>
                          <a:spcPct val="107000"/>
                        </a:lnSpc>
                        <a:spcBef>
                          <a:spcPts val="0"/>
                        </a:spcBef>
                        <a:spcAft>
                          <a:spcPts val="0"/>
                        </a:spcAft>
                      </a:pPr>
                      <a:r>
                        <a:rPr lang="en-US" sz="1600" dirty="0">
                          <a:solidFill>
                            <a:srgbClr val="FFFFFF"/>
                          </a:solidFill>
                          <a:effectLst/>
                          <a:latin typeface="Calibri"/>
                          <a:ea typeface="Calibri"/>
                          <a:cs typeface="Times New Roman"/>
                        </a:rPr>
                        <a:t> </a:t>
                      </a:r>
                      <a:endParaRPr lang="en-US" sz="1600" dirty="0">
                        <a:effectLst/>
                        <a:latin typeface="Calibri"/>
                        <a:ea typeface="Calibri"/>
                        <a:cs typeface="Times New Roman"/>
                      </a:endParaRPr>
                    </a:p>
                    <a:p>
                      <a:pPr marL="0" marR="0" algn="just">
                        <a:lnSpc>
                          <a:spcPct val="107000"/>
                        </a:lnSpc>
                        <a:spcBef>
                          <a:spcPts val="0"/>
                        </a:spcBef>
                        <a:spcAft>
                          <a:spcPts val="0"/>
                        </a:spcAft>
                      </a:pPr>
                      <a:r>
                        <a:rPr lang="en-US" sz="1600" dirty="0">
                          <a:solidFill>
                            <a:srgbClr val="FFFFFF"/>
                          </a:solidFill>
                          <a:effectLst/>
                          <a:latin typeface="Calibri"/>
                          <a:ea typeface="Calibri"/>
                          <a:cs typeface="Times New Roman"/>
                        </a:rPr>
                        <a:t>In May 2013, OTA purchased these six stations along with five other Pittsburgh stations </a:t>
                      </a:r>
                      <a:endParaRPr lang="en-US" sz="16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rowSpan="5">
                  <a:txBody>
                    <a:bodyPr/>
                    <a:lstStyle/>
                    <a:p>
                      <a:pPr marL="0" marR="0" algn="just">
                        <a:lnSpc>
                          <a:spcPct val="107000"/>
                        </a:lnSpc>
                        <a:spcBef>
                          <a:spcPts val="0"/>
                        </a:spcBef>
                        <a:spcAft>
                          <a:spcPts val="0"/>
                        </a:spcAft>
                      </a:pPr>
                      <a:endParaRPr lang="en-US" sz="16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a:noFill/>
                    </a:lnB>
                  </a:tcPr>
                </a:tc>
              </a:tr>
              <a:tr h="31194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a:solidFill>
                            <a:srgbClr val="FFFFFF"/>
                          </a:solidFill>
                          <a:effectLst/>
                          <a:latin typeface="Calibri"/>
                          <a:ea typeface="Calibri"/>
                          <a:cs typeface="Times New Roman"/>
                        </a:rPr>
                        <a:t>WKHU-CD</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c>
                  <a:txBody>
                    <a:bodyPr/>
                    <a:lstStyle/>
                    <a:p>
                      <a:pPr marL="0" marR="0" algn="r">
                        <a:lnSpc>
                          <a:spcPct val="107000"/>
                        </a:lnSpc>
                        <a:spcBef>
                          <a:spcPts val="0"/>
                        </a:spcBef>
                        <a:spcAft>
                          <a:spcPts val="0"/>
                        </a:spcAft>
                      </a:pP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r>
              <a:tr h="31194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a:solidFill>
                            <a:srgbClr val="FFFFFF"/>
                          </a:solidFill>
                          <a:effectLst/>
                          <a:latin typeface="Calibri"/>
                          <a:ea typeface="Calibri"/>
                          <a:cs typeface="Times New Roman"/>
                        </a:rPr>
                        <a:t>WWLM-CD</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c>
                  <a:txBody>
                    <a:bodyPr/>
                    <a:lstStyle/>
                    <a:p>
                      <a:pPr marL="0" marR="0" algn="r">
                        <a:lnSpc>
                          <a:spcPct val="107000"/>
                        </a:lnSpc>
                        <a:spcBef>
                          <a:spcPts val="0"/>
                        </a:spcBef>
                        <a:spcAft>
                          <a:spcPts val="0"/>
                        </a:spcAft>
                      </a:pP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r>
              <a:tr h="31194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a:solidFill>
                            <a:srgbClr val="FFFFFF"/>
                          </a:solidFill>
                          <a:effectLst/>
                          <a:latin typeface="Calibri"/>
                          <a:ea typeface="Calibri"/>
                          <a:cs typeface="Times New Roman"/>
                        </a:rPr>
                        <a:t>WMVH-CD</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c>
                  <a:txBody>
                    <a:bodyPr/>
                    <a:lstStyle/>
                    <a:p>
                      <a:pPr marL="0" marR="0" algn="r">
                        <a:lnSpc>
                          <a:spcPct val="107000"/>
                        </a:lnSpc>
                        <a:spcBef>
                          <a:spcPts val="0"/>
                        </a:spcBef>
                        <a:spcAft>
                          <a:spcPts val="0"/>
                        </a:spcAft>
                      </a:pP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r>
              <a:tr h="31194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a:noFill/>
                    </a:lnB>
                  </a:tcPr>
                </a:tc>
                <a:tc>
                  <a:txBody>
                    <a:bodyPr/>
                    <a:lstStyle/>
                    <a:p>
                      <a:pPr marL="0" marR="0" algn="just">
                        <a:lnSpc>
                          <a:spcPct val="107000"/>
                        </a:lnSpc>
                        <a:spcBef>
                          <a:spcPts val="0"/>
                        </a:spcBef>
                        <a:spcAft>
                          <a:spcPts val="0"/>
                        </a:spcAft>
                      </a:pPr>
                      <a:r>
                        <a:rPr lang="en-US" sz="1800">
                          <a:solidFill>
                            <a:srgbClr val="FFFFFF"/>
                          </a:solidFill>
                          <a:effectLst/>
                          <a:latin typeface="Calibri"/>
                          <a:ea typeface="Calibri"/>
                          <a:cs typeface="Times New Roman"/>
                        </a:rPr>
                        <a:t>WJMB-CD</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a:noFill/>
                    </a:lnB>
                  </a:tcPr>
                </a:tc>
                <a:tc vMerge="1">
                  <a:txBody>
                    <a:bodyPr/>
                    <a:lstStyle/>
                    <a:p>
                      <a:endParaRPr lang="en-US"/>
                    </a:p>
                  </a:txBody>
                  <a:tcPr/>
                </a:tc>
                <a:tc>
                  <a:txBody>
                    <a:bodyPr/>
                    <a:lstStyle/>
                    <a:p>
                      <a:pPr marL="0" marR="0" algn="r">
                        <a:lnSpc>
                          <a:spcPct val="107000"/>
                        </a:lnSpc>
                        <a:spcBef>
                          <a:spcPts val="0"/>
                        </a:spcBef>
                        <a:spcAft>
                          <a:spcPts val="0"/>
                        </a:spcAft>
                      </a:pP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a:noFill/>
                    </a:lnB>
                  </a:tcPr>
                </a:tc>
                <a:tc vMerge="1">
                  <a:txBody>
                    <a:bodyPr/>
                    <a:lstStyle/>
                    <a:p>
                      <a:endParaRPr lang="en-US"/>
                    </a:p>
                  </a:txBody>
                  <a:tcPr/>
                </a:tc>
              </a:tr>
              <a:tr h="124777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800">
                          <a:solidFill>
                            <a:srgbClr val="FFFFFF"/>
                          </a:solidFill>
                          <a:effectLst/>
                          <a:latin typeface="Calibri"/>
                          <a:ea typeface="Calibri"/>
                          <a:cs typeface="Times New Roman"/>
                        </a:rPr>
                        <a:t>WJPW-CD</a:t>
                      </a:r>
                      <a:endParaRPr lang="en-US" sz="1800">
                        <a:effectLst/>
                        <a:latin typeface="Calibri"/>
                        <a:ea typeface="Calibri"/>
                        <a:cs typeface="Times New Roman"/>
                      </a:endParaRPr>
                    </a:p>
                  </a:txBody>
                  <a:tcPr marL="68580" marR="68580" marT="0" marB="0">
                    <a:lnL>
                      <a:noFill/>
                    </a:lnL>
                    <a:lnR>
                      <a:noFill/>
                    </a:lnR>
                    <a:lnT>
                      <a:noFill/>
                    </a:lnT>
                    <a:lnB>
                      <a:noFill/>
                    </a:lnB>
                  </a:tcPr>
                </a:tc>
                <a:tc vMerge="1">
                  <a:txBody>
                    <a:bodyPr/>
                    <a:lstStyle/>
                    <a:p>
                      <a:endParaRPr lang="en-US"/>
                    </a:p>
                  </a:txBody>
                  <a:tcPr/>
                </a:tc>
                <a:tc>
                  <a:txBody>
                    <a:bodyPr/>
                    <a:lstStyle/>
                    <a:p>
                      <a:pPr marL="0" marR="0" algn="r">
                        <a:lnSpc>
                          <a:spcPct val="107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a:noFill/>
                    </a:lnR>
                    <a:lnT>
                      <a:noFill/>
                    </a:lnT>
                    <a:lnB>
                      <a:noFill/>
                    </a:lnB>
                  </a:tcPr>
                </a:tc>
                <a:tc>
                  <a:txBody>
                    <a:bodyPr/>
                    <a:lstStyle/>
                    <a:p>
                      <a:pPr marL="0" marR="0" algn="just">
                        <a:lnSpc>
                          <a:spcPct val="107000"/>
                        </a:lnSpc>
                        <a:spcBef>
                          <a:spcPts val="0"/>
                        </a:spcBef>
                        <a:spcAft>
                          <a:spcPts val="0"/>
                        </a:spcAft>
                      </a:pPr>
                      <a:endParaRPr lang="en-US" sz="1600">
                        <a:effectLst/>
                        <a:latin typeface="Calibri"/>
                        <a:ea typeface="Calibri"/>
                        <a:cs typeface="Times New Roman"/>
                      </a:endParaRPr>
                    </a:p>
                  </a:txBody>
                  <a:tcPr marL="68580" marR="68580" marT="0" marB="0">
                    <a:lnL>
                      <a:noFill/>
                    </a:lnL>
                    <a:lnR>
                      <a:noFill/>
                    </a:lnR>
                    <a:lnT>
                      <a:noFill/>
                    </a:lnT>
                    <a:lnB>
                      <a:noFill/>
                    </a:lnB>
                  </a:tcPr>
                </a:tc>
              </a:tr>
              <a:tr h="623887">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 </a:t>
                      </a:r>
                      <a:endParaRPr lang="en-US" sz="18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800" b="1" dirty="0">
                          <a:solidFill>
                            <a:srgbClr val="FFFFFF"/>
                          </a:solidFill>
                          <a:effectLst/>
                          <a:latin typeface="Calibri"/>
                          <a:ea typeface="Calibri"/>
                          <a:cs typeface="Times New Roman"/>
                        </a:rPr>
                        <a:t>                      Total</a:t>
                      </a:r>
                      <a:endParaRPr lang="en-US" sz="18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b="1" dirty="0">
                          <a:solidFill>
                            <a:srgbClr val="FFFFFF"/>
                          </a:solidFill>
                          <a:effectLst/>
                          <a:latin typeface="Calibri"/>
                          <a:ea typeface="Calibri"/>
                          <a:cs typeface="Times New Roman"/>
                        </a:rPr>
                        <a:t> </a:t>
                      </a:r>
                      <a:endParaRPr lang="en-US" sz="1800" dirty="0">
                        <a:effectLst/>
                        <a:latin typeface="Calibri"/>
                        <a:ea typeface="Calibri"/>
                        <a:cs typeface="Times New Roman"/>
                      </a:endParaRPr>
                    </a:p>
                    <a:p>
                      <a:pPr marL="0" marR="0" algn="r">
                        <a:lnSpc>
                          <a:spcPct val="107000"/>
                        </a:lnSpc>
                        <a:spcBef>
                          <a:spcPts val="0"/>
                        </a:spcBef>
                        <a:spcAft>
                          <a:spcPts val="0"/>
                        </a:spcAft>
                      </a:pPr>
                      <a:r>
                        <a:rPr lang="en-US" sz="1800" b="1" dirty="0">
                          <a:solidFill>
                            <a:srgbClr val="FFFFFF"/>
                          </a:solidFill>
                          <a:effectLst/>
                          <a:latin typeface="Calibri"/>
                          <a:ea typeface="Calibri"/>
                          <a:cs typeface="Times New Roman"/>
                        </a:rPr>
                        <a:t>$8,625,000</a:t>
                      </a:r>
                      <a:endParaRPr lang="en-US" sz="18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endParaRPr lang="en-US" sz="18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endParaRPr lang="en-US" sz="18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506821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lvl="0">
              <a:buSzPct val="25000"/>
            </a:pPr>
            <a:r>
              <a:rPr lang="en-US" dirty="0">
                <a:latin typeface="Arial" panose="020B0604020202020204" pitchFamily="34" charset="0"/>
                <a:cs typeface="Arial" panose="020B0604020202020204" pitchFamily="34" charset="0"/>
              </a:rPr>
              <a:t>Our Favorite Example: OTA in Pittsburgh</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16</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graphicFrame>
        <p:nvGraphicFramePr>
          <p:cNvPr id="11" name="Table 10"/>
          <p:cNvGraphicFramePr>
            <a:graphicFrameLocks noGrp="1" noChangeAspect="1"/>
          </p:cNvGraphicFramePr>
          <p:nvPr>
            <p:extLst>
              <p:ext uri="{D42A27DB-BD31-4B8C-83A1-F6EECF244321}">
                <p14:modId xmlns:p14="http://schemas.microsoft.com/office/powerpoint/2010/main" val="3230831256"/>
              </p:ext>
            </p:extLst>
          </p:nvPr>
        </p:nvGraphicFramePr>
        <p:xfrm>
          <a:off x="1905000" y="2362200"/>
          <a:ext cx="8603773" cy="3743332"/>
        </p:xfrm>
        <a:graphic>
          <a:graphicData uri="http://schemas.openxmlformats.org/drawingml/2006/table">
            <a:tbl>
              <a:tblPr firstRow="1" firstCol="1" bandRow="1"/>
              <a:tblGrid>
                <a:gridCol w="1720575"/>
                <a:gridCol w="1530099"/>
                <a:gridCol w="1911051"/>
                <a:gridCol w="1646900"/>
                <a:gridCol w="1795148"/>
              </a:tblGrid>
              <a:tr h="311945">
                <a:tc>
                  <a:txBody>
                    <a:bodyPr/>
                    <a:lstStyle/>
                    <a:p>
                      <a:pPr marL="0" marR="0" algn="just">
                        <a:lnSpc>
                          <a:spcPct val="107000"/>
                        </a:lnSpc>
                        <a:spcBef>
                          <a:spcPts val="0"/>
                        </a:spcBef>
                        <a:spcAft>
                          <a:spcPts val="0"/>
                        </a:spcAft>
                      </a:pPr>
                      <a:r>
                        <a:rPr lang="en-US" sz="1800" b="1" dirty="0">
                          <a:solidFill>
                            <a:srgbClr val="FFFFFF"/>
                          </a:solidFill>
                          <a:effectLst/>
                          <a:latin typeface="Calibri"/>
                          <a:ea typeface="Calibri"/>
                          <a:cs typeface="Times New Roman"/>
                        </a:rPr>
                        <a:t>DMA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b="1">
                          <a:solidFill>
                            <a:srgbClr val="FFFFFF"/>
                          </a:solidFill>
                          <a:effectLst/>
                          <a:latin typeface="Calibri"/>
                          <a:ea typeface="Calibri"/>
                          <a:cs typeface="Times New Roman"/>
                        </a:rPr>
                        <a:t>Station </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b="1">
                          <a:solidFill>
                            <a:srgbClr val="FFFFFF"/>
                          </a:solidFill>
                          <a:effectLst/>
                          <a:latin typeface="Calibri"/>
                          <a:ea typeface="Calibri"/>
                          <a:cs typeface="Times New Roman"/>
                        </a:rPr>
                        <a:t>Purchase Price</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b="1" dirty="0">
                          <a:solidFill>
                            <a:srgbClr val="FFFFFF"/>
                          </a:solidFill>
                          <a:effectLst/>
                          <a:latin typeface="Calibri"/>
                          <a:ea typeface="Calibri"/>
                          <a:cs typeface="Times New Roman"/>
                        </a:rPr>
                        <a:t>Drop-Out Price </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r>
              <a:tr h="31194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FFFFFF"/>
                          </a:solidFill>
                          <a:effectLst/>
                          <a:latin typeface="Calibri"/>
                          <a:ea typeface="Calibri"/>
                          <a:cs typeface="Times New Roman"/>
                        </a:rPr>
                        <a:t>WWKH-CD</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rowSpan="6">
                  <a:txBody>
                    <a:bodyPr/>
                    <a:lstStyle/>
                    <a:p>
                      <a:pPr marL="0" marR="0" algn="just">
                        <a:lnSpc>
                          <a:spcPct val="107000"/>
                        </a:lnSpc>
                        <a:spcBef>
                          <a:spcPts val="0"/>
                        </a:spcBef>
                        <a:spcAft>
                          <a:spcPts val="0"/>
                        </a:spcAft>
                      </a:pPr>
                      <a:r>
                        <a:rPr lang="en-US" sz="1600" dirty="0">
                          <a:solidFill>
                            <a:srgbClr val="FFFFFF"/>
                          </a:solidFill>
                          <a:effectLst/>
                          <a:latin typeface="Calibri"/>
                          <a:ea typeface="Calibri"/>
                          <a:cs typeface="Times New Roman"/>
                        </a:rPr>
                        <a:t> </a:t>
                      </a:r>
                      <a:endParaRPr lang="en-US" sz="1600" dirty="0">
                        <a:effectLst/>
                        <a:latin typeface="Calibri"/>
                        <a:ea typeface="Calibri"/>
                        <a:cs typeface="Times New Roman"/>
                      </a:endParaRPr>
                    </a:p>
                    <a:p>
                      <a:pPr marL="0" marR="0" algn="just">
                        <a:lnSpc>
                          <a:spcPct val="107000"/>
                        </a:lnSpc>
                        <a:spcBef>
                          <a:spcPts val="0"/>
                        </a:spcBef>
                        <a:spcAft>
                          <a:spcPts val="0"/>
                        </a:spcAft>
                      </a:pPr>
                      <a:r>
                        <a:rPr lang="en-US" sz="1600" dirty="0">
                          <a:solidFill>
                            <a:srgbClr val="FFFFFF"/>
                          </a:solidFill>
                          <a:effectLst/>
                          <a:latin typeface="Calibri"/>
                          <a:ea typeface="Calibri"/>
                          <a:cs typeface="Times New Roman"/>
                        </a:rPr>
                        <a:t> </a:t>
                      </a:r>
                      <a:endParaRPr lang="en-US" sz="1600" dirty="0">
                        <a:effectLst/>
                        <a:latin typeface="Calibri"/>
                        <a:ea typeface="Calibri"/>
                        <a:cs typeface="Times New Roman"/>
                      </a:endParaRPr>
                    </a:p>
                    <a:p>
                      <a:pPr marL="0" marR="0" algn="just">
                        <a:lnSpc>
                          <a:spcPct val="107000"/>
                        </a:lnSpc>
                        <a:spcBef>
                          <a:spcPts val="0"/>
                        </a:spcBef>
                        <a:spcAft>
                          <a:spcPts val="0"/>
                        </a:spcAft>
                      </a:pPr>
                      <a:r>
                        <a:rPr lang="en-US" sz="1600" dirty="0">
                          <a:solidFill>
                            <a:srgbClr val="FFFFFF"/>
                          </a:solidFill>
                          <a:effectLst/>
                          <a:latin typeface="Calibri"/>
                          <a:ea typeface="Calibri"/>
                          <a:cs typeface="Times New Roman"/>
                        </a:rPr>
                        <a:t>In May 2013, OTA purchased these six stations along with five other Pittsburgh stations </a:t>
                      </a:r>
                      <a:endParaRPr lang="en-US" sz="16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800" dirty="0">
                          <a:solidFill>
                            <a:srgbClr val="FFFFFF"/>
                          </a:solidFill>
                          <a:effectLst/>
                          <a:latin typeface="Calibri"/>
                          <a:ea typeface="Calibri"/>
                          <a:cs typeface="Times New Roman"/>
                        </a:rPr>
                        <a:t>$76,594,362</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rowSpan="5">
                  <a:txBody>
                    <a:bodyPr/>
                    <a:lstStyle/>
                    <a:p>
                      <a:pPr marL="0" marR="0" algn="just">
                        <a:lnSpc>
                          <a:spcPct val="107000"/>
                        </a:lnSpc>
                        <a:spcBef>
                          <a:spcPts val="0"/>
                        </a:spcBef>
                        <a:spcAft>
                          <a:spcPts val="0"/>
                        </a:spcAft>
                      </a:pPr>
                      <a:endParaRPr lang="en-US" sz="16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a:noFill/>
                    </a:lnB>
                  </a:tcPr>
                </a:tc>
              </a:tr>
              <a:tr h="31194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a:solidFill>
                            <a:srgbClr val="FFFFFF"/>
                          </a:solidFill>
                          <a:effectLst/>
                          <a:latin typeface="Calibri"/>
                          <a:ea typeface="Calibri"/>
                          <a:cs typeface="Times New Roman"/>
                        </a:rPr>
                        <a:t>WKHU-CD</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c>
                  <a:txBody>
                    <a:bodyPr/>
                    <a:lstStyle/>
                    <a:p>
                      <a:pPr marL="0" marR="0" algn="r">
                        <a:lnSpc>
                          <a:spcPct val="107000"/>
                        </a:lnSpc>
                        <a:spcBef>
                          <a:spcPts val="0"/>
                        </a:spcBef>
                        <a:spcAft>
                          <a:spcPts val="0"/>
                        </a:spcAft>
                      </a:pPr>
                      <a:r>
                        <a:rPr lang="en-US" sz="1800">
                          <a:solidFill>
                            <a:srgbClr val="FFFFFF"/>
                          </a:solidFill>
                          <a:effectLst/>
                          <a:latin typeface="Calibri"/>
                          <a:ea typeface="Calibri"/>
                          <a:cs typeface="Times New Roman"/>
                        </a:rPr>
                        <a:t>$37,567,171</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r>
              <a:tr h="31194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a:solidFill>
                            <a:srgbClr val="FFFFFF"/>
                          </a:solidFill>
                          <a:effectLst/>
                          <a:latin typeface="Calibri"/>
                          <a:ea typeface="Calibri"/>
                          <a:cs typeface="Times New Roman"/>
                        </a:rPr>
                        <a:t>WWLM-CD</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c>
                  <a:txBody>
                    <a:bodyPr/>
                    <a:lstStyle/>
                    <a:p>
                      <a:pPr marL="0" marR="0" algn="r">
                        <a:lnSpc>
                          <a:spcPct val="107000"/>
                        </a:lnSpc>
                        <a:spcBef>
                          <a:spcPts val="0"/>
                        </a:spcBef>
                        <a:spcAft>
                          <a:spcPts val="0"/>
                        </a:spcAft>
                      </a:pPr>
                      <a:r>
                        <a:rPr lang="en-US" sz="1800">
                          <a:solidFill>
                            <a:srgbClr val="FFFFFF"/>
                          </a:solidFill>
                          <a:effectLst/>
                          <a:latin typeface="Calibri"/>
                          <a:ea typeface="Calibri"/>
                          <a:cs typeface="Times New Roman"/>
                        </a:rPr>
                        <a:t>$88,361,791</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r>
              <a:tr h="31194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a:solidFill>
                            <a:srgbClr val="FFFFFF"/>
                          </a:solidFill>
                          <a:effectLst/>
                          <a:latin typeface="Calibri"/>
                          <a:ea typeface="Calibri"/>
                          <a:cs typeface="Times New Roman"/>
                        </a:rPr>
                        <a:t>WMVH-CD</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c>
                  <a:txBody>
                    <a:bodyPr/>
                    <a:lstStyle/>
                    <a:p>
                      <a:pPr marL="0" marR="0" algn="r">
                        <a:lnSpc>
                          <a:spcPct val="107000"/>
                        </a:lnSpc>
                        <a:spcBef>
                          <a:spcPts val="0"/>
                        </a:spcBef>
                        <a:spcAft>
                          <a:spcPts val="0"/>
                        </a:spcAft>
                      </a:pPr>
                      <a:r>
                        <a:rPr lang="en-US" sz="1800">
                          <a:solidFill>
                            <a:srgbClr val="FFFFFF"/>
                          </a:solidFill>
                          <a:effectLst/>
                          <a:latin typeface="Calibri"/>
                          <a:ea typeface="Calibri"/>
                          <a:cs typeface="Times New Roman"/>
                        </a:rPr>
                        <a:t>$33,016,048</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r>
              <a:tr h="31194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a:noFill/>
                    </a:lnB>
                  </a:tcPr>
                </a:tc>
                <a:tc>
                  <a:txBody>
                    <a:bodyPr/>
                    <a:lstStyle/>
                    <a:p>
                      <a:pPr marL="0" marR="0" algn="just">
                        <a:lnSpc>
                          <a:spcPct val="107000"/>
                        </a:lnSpc>
                        <a:spcBef>
                          <a:spcPts val="0"/>
                        </a:spcBef>
                        <a:spcAft>
                          <a:spcPts val="0"/>
                        </a:spcAft>
                      </a:pPr>
                      <a:r>
                        <a:rPr lang="en-US" sz="1800">
                          <a:solidFill>
                            <a:srgbClr val="FFFFFF"/>
                          </a:solidFill>
                          <a:effectLst/>
                          <a:latin typeface="Calibri"/>
                          <a:ea typeface="Calibri"/>
                          <a:cs typeface="Times New Roman"/>
                        </a:rPr>
                        <a:t>WJMB-CD</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a:noFill/>
                    </a:lnB>
                  </a:tcPr>
                </a:tc>
                <a:tc vMerge="1">
                  <a:txBody>
                    <a:bodyPr/>
                    <a:lstStyle/>
                    <a:p>
                      <a:endParaRPr lang="en-US"/>
                    </a:p>
                  </a:txBody>
                  <a:tcPr/>
                </a:tc>
                <a:tc>
                  <a:txBody>
                    <a:bodyPr/>
                    <a:lstStyle/>
                    <a:p>
                      <a:pPr marL="0" marR="0" algn="r">
                        <a:lnSpc>
                          <a:spcPct val="107000"/>
                        </a:lnSpc>
                        <a:spcBef>
                          <a:spcPts val="0"/>
                        </a:spcBef>
                        <a:spcAft>
                          <a:spcPts val="0"/>
                        </a:spcAft>
                      </a:pPr>
                      <a:r>
                        <a:rPr lang="en-US" sz="1800">
                          <a:solidFill>
                            <a:srgbClr val="FFFFFF"/>
                          </a:solidFill>
                          <a:effectLst/>
                          <a:latin typeface="Calibri"/>
                          <a:ea typeface="Calibri"/>
                          <a:cs typeface="Times New Roman"/>
                        </a:rPr>
                        <a:t>$28,456,574</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a:noFill/>
                    </a:lnB>
                  </a:tcPr>
                </a:tc>
                <a:tc vMerge="1">
                  <a:txBody>
                    <a:bodyPr/>
                    <a:lstStyle/>
                    <a:p>
                      <a:endParaRPr lang="en-US"/>
                    </a:p>
                  </a:txBody>
                  <a:tcPr/>
                </a:tc>
              </a:tr>
              <a:tr h="124777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800">
                          <a:solidFill>
                            <a:srgbClr val="FFFFFF"/>
                          </a:solidFill>
                          <a:effectLst/>
                          <a:latin typeface="Calibri"/>
                          <a:ea typeface="Calibri"/>
                          <a:cs typeface="Times New Roman"/>
                        </a:rPr>
                        <a:t>WJPW-CD</a:t>
                      </a:r>
                      <a:endParaRPr lang="en-US" sz="1800">
                        <a:effectLst/>
                        <a:latin typeface="Calibri"/>
                        <a:ea typeface="Calibri"/>
                        <a:cs typeface="Times New Roman"/>
                      </a:endParaRPr>
                    </a:p>
                  </a:txBody>
                  <a:tcPr marL="68580" marR="68580" marT="0" marB="0">
                    <a:lnL>
                      <a:noFill/>
                    </a:lnL>
                    <a:lnR>
                      <a:noFill/>
                    </a:lnR>
                    <a:lnT>
                      <a:noFill/>
                    </a:lnT>
                    <a:lnB>
                      <a:noFill/>
                    </a:lnB>
                  </a:tcPr>
                </a:tc>
                <a:tc vMerge="1">
                  <a:txBody>
                    <a:bodyPr/>
                    <a:lstStyle/>
                    <a:p>
                      <a:endParaRPr lang="en-US"/>
                    </a:p>
                  </a:txBody>
                  <a:tcPr/>
                </a:tc>
                <a:tc>
                  <a:txBody>
                    <a:bodyPr/>
                    <a:lstStyle/>
                    <a:p>
                      <a:pPr marL="0" marR="0" algn="r">
                        <a:lnSpc>
                          <a:spcPct val="107000"/>
                        </a:lnSpc>
                        <a:spcBef>
                          <a:spcPts val="0"/>
                        </a:spcBef>
                        <a:spcAft>
                          <a:spcPts val="0"/>
                        </a:spcAft>
                      </a:pPr>
                      <a:r>
                        <a:rPr lang="en-US" sz="1800" dirty="0">
                          <a:solidFill>
                            <a:srgbClr val="FFFFFF"/>
                          </a:solidFill>
                          <a:effectLst/>
                          <a:latin typeface="Calibri"/>
                          <a:ea typeface="Calibri"/>
                          <a:cs typeface="Times New Roman"/>
                        </a:rPr>
                        <a:t>$8,767,575</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a:noFill/>
                    </a:lnR>
                    <a:lnT>
                      <a:noFill/>
                    </a:lnT>
                    <a:lnB>
                      <a:noFill/>
                    </a:lnB>
                  </a:tcPr>
                </a:tc>
                <a:tc>
                  <a:txBody>
                    <a:bodyPr/>
                    <a:lstStyle/>
                    <a:p>
                      <a:pPr marL="0" marR="0" algn="just">
                        <a:lnSpc>
                          <a:spcPct val="107000"/>
                        </a:lnSpc>
                        <a:spcBef>
                          <a:spcPts val="0"/>
                        </a:spcBef>
                        <a:spcAft>
                          <a:spcPts val="0"/>
                        </a:spcAft>
                      </a:pPr>
                      <a:endParaRPr lang="en-US" sz="1600">
                        <a:effectLst/>
                        <a:latin typeface="Calibri"/>
                        <a:ea typeface="Calibri"/>
                        <a:cs typeface="Times New Roman"/>
                      </a:endParaRPr>
                    </a:p>
                  </a:txBody>
                  <a:tcPr marL="68580" marR="68580" marT="0" marB="0">
                    <a:lnL>
                      <a:noFill/>
                    </a:lnL>
                    <a:lnR>
                      <a:noFill/>
                    </a:lnR>
                    <a:lnT>
                      <a:noFill/>
                    </a:lnT>
                    <a:lnB>
                      <a:noFill/>
                    </a:lnB>
                  </a:tcPr>
                </a:tc>
              </a:tr>
              <a:tr h="623887">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 </a:t>
                      </a:r>
                      <a:endParaRPr lang="en-US" sz="18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800" b="1" dirty="0">
                          <a:solidFill>
                            <a:srgbClr val="FFFFFF"/>
                          </a:solidFill>
                          <a:effectLst/>
                          <a:latin typeface="Calibri"/>
                          <a:ea typeface="Calibri"/>
                          <a:cs typeface="Times New Roman"/>
                        </a:rPr>
                        <a:t>                      Total</a:t>
                      </a:r>
                      <a:endParaRPr lang="en-US" sz="18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b="1" dirty="0">
                          <a:solidFill>
                            <a:srgbClr val="FFFFFF"/>
                          </a:solidFill>
                          <a:effectLst/>
                          <a:latin typeface="Calibri"/>
                          <a:ea typeface="Calibri"/>
                          <a:cs typeface="Times New Roman"/>
                        </a:rPr>
                        <a:t> </a:t>
                      </a:r>
                      <a:endParaRPr lang="en-US" sz="1800" dirty="0">
                        <a:effectLst/>
                        <a:latin typeface="Calibri"/>
                        <a:ea typeface="Calibri"/>
                        <a:cs typeface="Times New Roman"/>
                      </a:endParaRPr>
                    </a:p>
                    <a:p>
                      <a:pPr marL="0" marR="0" algn="r">
                        <a:lnSpc>
                          <a:spcPct val="107000"/>
                        </a:lnSpc>
                        <a:spcBef>
                          <a:spcPts val="0"/>
                        </a:spcBef>
                        <a:spcAft>
                          <a:spcPts val="0"/>
                        </a:spcAft>
                      </a:pPr>
                      <a:r>
                        <a:rPr lang="en-US" sz="1800" b="1" dirty="0">
                          <a:solidFill>
                            <a:srgbClr val="FFFFFF"/>
                          </a:solidFill>
                          <a:effectLst/>
                          <a:latin typeface="Calibri"/>
                          <a:ea typeface="Calibri"/>
                          <a:cs typeface="Times New Roman"/>
                        </a:rPr>
                        <a:t>$8,625,000</a:t>
                      </a:r>
                      <a:endParaRPr lang="en-US" sz="18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b="1" dirty="0">
                          <a:solidFill>
                            <a:srgbClr val="FFFFFF"/>
                          </a:solidFill>
                          <a:effectLst/>
                          <a:latin typeface="Calibri"/>
                          <a:ea typeface="Calibri"/>
                          <a:cs typeface="Times New Roman"/>
                        </a:rPr>
                        <a:t> </a:t>
                      </a:r>
                      <a:endParaRPr lang="en-US" sz="1800" dirty="0">
                        <a:effectLst/>
                        <a:latin typeface="Calibri"/>
                        <a:ea typeface="Calibri"/>
                        <a:cs typeface="Times New Roman"/>
                      </a:endParaRPr>
                    </a:p>
                    <a:p>
                      <a:pPr marL="0" marR="0" algn="r">
                        <a:lnSpc>
                          <a:spcPct val="107000"/>
                        </a:lnSpc>
                        <a:spcBef>
                          <a:spcPts val="0"/>
                        </a:spcBef>
                        <a:spcAft>
                          <a:spcPts val="0"/>
                        </a:spcAft>
                      </a:pPr>
                      <a:r>
                        <a:rPr lang="en-US" sz="1800" b="1" dirty="0">
                          <a:solidFill>
                            <a:srgbClr val="FFFFFF"/>
                          </a:solidFill>
                          <a:effectLst/>
                          <a:latin typeface="Calibri"/>
                          <a:ea typeface="Calibri"/>
                          <a:cs typeface="Times New Roman"/>
                        </a:rPr>
                        <a:t>$272,763,521</a:t>
                      </a:r>
                      <a:endParaRPr lang="en-US" sz="18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endParaRPr lang="en-US" sz="18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1242556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lvl="0">
              <a:buSzPct val="25000"/>
            </a:pPr>
            <a:r>
              <a:rPr lang="en-US" dirty="0">
                <a:latin typeface="Arial" panose="020B0604020202020204" pitchFamily="34" charset="0"/>
                <a:cs typeface="Arial" panose="020B0604020202020204" pitchFamily="34" charset="0"/>
              </a:rPr>
              <a:t>Our Favorite Example: OTA in Pittsburgh</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17</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graphicFrame>
        <p:nvGraphicFramePr>
          <p:cNvPr id="11" name="Table 10"/>
          <p:cNvGraphicFramePr>
            <a:graphicFrameLocks noGrp="1" noChangeAspect="1"/>
          </p:cNvGraphicFramePr>
          <p:nvPr>
            <p:extLst>
              <p:ext uri="{D42A27DB-BD31-4B8C-83A1-F6EECF244321}">
                <p14:modId xmlns:p14="http://schemas.microsoft.com/office/powerpoint/2010/main" val="4118034707"/>
              </p:ext>
            </p:extLst>
          </p:nvPr>
        </p:nvGraphicFramePr>
        <p:xfrm>
          <a:off x="1905000" y="2362200"/>
          <a:ext cx="8603773" cy="3743332"/>
        </p:xfrm>
        <a:graphic>
          <a:graphicData uri="http://schemas.openxmlformats.org/drawingml/2006/table">
            <a:tbl>
              <a:tblPr firstRow="1" firstCol="1" bandRow="1"/>
              <a:tblGrid>
                <a:gridCol w="1720575"/>
                <a:gridCol w="1530099"/>
                <a:gridCol w="1911051"/>
                <a:gridCol w="1646900"/>
                <a:gridCol w="1795148"/>
              </a:tblGrid>
              <a:tr h="311945">
                <a:tc>
                  <a:txBody>
                    <a:bodyPr/>
                    <a:lstStyle/>
                    <a:p>
                      <a:pPr marL="0" marR="0" algn="just">
                        <a:lnSpc>
                          <a:spcPct val="107000"/>
                        </a:lnSpc>
                        <a:spcBef>
                          <a:spcPts val="0"/>
                        </a:spcBef>
                        <a:spcAft>
                          <a:spcPts val="0"/>
                        </a:spcAft>
                      </a:pPr>
                      <a:r>
                        <a:rPr lang="en-US" sz="1800" b="1" dirty="0">
                          <a:solidFill>
                            <a:srgbClr val="FFFFFF"/>
                          </a:solidFill>
                          <a:effectLst/>
                          <a:latin typeface="Calibri"/>
                          <a:ea typeface="Calibri"/>
                          <a:cs typeface="Times New Roman"/>
                        </a:rPr>
                        <a:t>DMA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b="1">
                          <a:solidFill>
                            <a:srgbClr val="FFFFFF"/>
                          </a:solidFill>
                          <a:effectLst/>
                          <a:latin typeface="Calibri"/>
                          <a:ea typeface="Calibri"/>
                          <a:cs typeface="Times New Roman"/>
                        </a:rPr>
                        <a:t>Station </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b="1">
                          <a:solidFill>
                            <a:srgbClr val="FFFFFF"/>
                          </a:solidFill>
                          <a:effectLst/>
                          <a:latin typeface="Calibri"/>
                          <a:ea typeface="Calibri"/>
                          <a:cs typeface="Times New Roman"/>
                        </a:rPr>
                        <a:t>Purchase Price</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b="1" dirty="0">
                          <a:solidFill>
                            <a:srgbClr val="FFFFFF"/>
                          </a:solidFill>
                          <a:effectLst/>
                          <a:latin typeface="Calibri"/>
                          <a:ea typeface="Calibri"/>
                          <a:cs typeface="Times New Roman"/>
                        </a:rPr>
                        <a:t>Drop-Out Price </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b="1" dirty="0">
                          <a:solidFill>
                            <a:srgbClr val="FFFFFF"/>
                          </a:solidFill>
                          <a:effectLst/>
                          <a:latin typeface="Calibri"/>
                          <a:ea typeface="Calibri"/>
                          <a:cs typeface="Times New Roman"/>
                        </a:rPr>
                        <a:t>Resale Price</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r>
              <a:tr h="31194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FFFFFF"/>
                          </a:solidFill>
                          <a:effectLst/>
                          <a:latin typeface="Calibri"/>
                          <a:ea typeface="Calibri"/>
                          <a:cs typeface="Times New Roman"/>
                        </a:rPr>
                        <a:t>WWKH-CD</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rowSpan="6">
                  <a:txBody>
                    <a:bodyPr/>
                    <a:lstStyle/>
                    <a:p>
                      <a:pPr marL="0" marR="0" algn="just">
                        <a:lnSpc>
                          <a:spcPct val="107000"/>
                        </a:lnSpc>
                        <a:spcBef>
                          <a:spcPts val="0"/>
                        </a:spcBef>
                        <a:spcAft>
                          <a:spcPts val="0"/>
                        </a:spcAft>
                      </a:pPr>
                      <a:r>
                        <a:rPr lang="en-US" sz="1600" dirty="0">
                          <a:solidFill>
                            <a:srgbClr val="FFFFFF"/>
                          </a:solidFill>
                          <a:effectLst/>
                          <a:latin typeface="Calibri"/>
                          <a:ea typeface="Calibri"/>
                          <a:cs typeface="Times New Roman"/>
                        </a:rPr>
                        <a:t> </a:t>
                      </a:r>
                      <a:endParaRPr lang="en-US" sz="1600" dirty="0">
                        <a:effectLst/>
                        <a:latin typeface="Calibri"/>
                        <a:ea typeface="Calibri"/>
                        <a:cs typeface="Times New Roman"/>
                      </a:endParaRPr>
                    </a:p>
                    <a:p>
                      <a:pPr marL="0" marR="0" algn="just">
                        <a:lnSpc>
                          <a:spcPct val="107000"/>
                        </a:lnSpc>
                        <a:spcBef>
                          <a:spcPts val="0"/>
                        </a:spcBef>
                        <a:spcAft>
                          <a:spcPts val="0"/>
                        </a:spcAft>
                      </a:pPr>
                      <a:r>
                        <a:rPr lang="en-US" sz="1600" dirty="0">
                          <a:solidFill>
                            <a:srgbClr val="FFFFFF"/>
                          </a:solidFill>
                          <a:effectLst/>
                          <a:latin typeface="Calibri"/>
                          <a:ea typeface="Calibri"/>
                          <a:cs typeface="Times New Roman"/>
                        </a:rPr>
                        <a:t> </a:t>
                      </a:r>
                      <a:endParaRPr lang="en-US" sz="1600" dirty="0">
                        <a:effectLst/>
                        <a:latin typeface="Calibri"/>
                        <a:ea typeface="Calibri"/>
                        <a:cs typeface="Times New Roman"/>
                      </a:endParaRPr>
                    </a:p>
                    <a:p>
                      <a:pPr marL="0" marR="0" algn="just">
                        <a:lnSpc>
                          <a:spcPct val="107000"/>
                        </a:lnSpc>
                        <a:spcBef>
                          <a:spcPts val="0"/>
                        </a:spcBef>
                        <a:spcAft>
                          <a:spcPts val="0"/>
                        </a:spcAft>
                      </a:pPr>
                      <a:r>
                        <a:rPr lang="en-US" sz="1600" dirty="0">
                          <a:solidFill>
                            <a:srgbClr val="FFFFFF"/>
                          </a:solidFill>
                          <a:effectLst/>
                          <a:latin typeface="Calibri"/>
                          <a:ea typeface="Calibri"/>
                          <a:cs typeface="Times New Roman"/>
                        </a:rPr>
                        <a:t>In May 2013, OTA purchased these six stations along with five other Pittsburgh stations </a:t>
                      </a:r>
                      <a:endParaRPr lang="en-US" sz="16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800" dirty="0">
                          <a:solidFill>
                            <a:srgbClr val="FFFFFF"/>
                          </a:solidFill>
                          <a:effectLst/>
                          <a:latin typeface="Calibri"/>
                          <a:ea typeface="Calibri"/>
                          <a:cs typeface="Times New Roman"/>
                        </a:rPr>
                        <a:t>$76,594,362</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rowSpan="5">
                  <a:txBody>
                    <a:bodyPr/>
                    <a:lstStyle/>
                    <a:p>
                      <a:pPr marL="0" marR="0" algn="just">
                        <a:lnSpc>
                          <a:spcPct val="107000"/>
                        </a:lnSpc>
                        <a:spcBef>
                          <a:spcPts val="0"/>
                        </a:spcBef>
                        <a:spcAft>
                          <a:spcPts val="0"/>
                        </a:spcAft>
                      </a:pPr>
                      <a:r>
                        <a:rPr lang="en-US" sz="1600">
                          <a:solidFill>
                            <a:srgbClr val="FFFFFF"/>
                          </a:solidFill>
                          <a:effectLst/>
                          <a:latin typeface="Calibri"/>
                          <a:ea typeface="Calibri"/>
                          <a:cs typeface="Times New Roman"/>
                        </a:rPr>
                        <a:t>In November 2017, OTA resold these five stations as a group for $275,000</a:t>
                      </a:r>
                      <a:endParaRPr lang="en-US" sz="16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a:noFill/>
                    </a:lnB>
                  </a:tcPr>
                </a:tc>
              </a:tr>
              <a:tr h="31194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a:solidFill>
                            <a:srgbClr val="FFFFFF"/>
                          </a:solidFill>
                          <a:effectLst/>
                          <a:latin typeface="Calibri"/>
                          <a:ea typeface="Calibri"/>
                          <a:cs typeface="Times New Roman"/>
                        </a:rPr>
                        <a:t>WKHU-CD</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c>
                  <a:txBody>
                    <a:bodyPr/>
                    <a:lstStyle/>
                    <a:p>
                      <a:pPr marL="0" marR="0" algn="r">
                        <a:lnSpc>
                          <a:spcPct val="107000"/>
                        </a:lnSpc>
                        <a:spcBef>
                          <a:spcPts val="0"/>
                        </a:spcBef>
                        <a:spcAft>
                          <a:spcPts val="0"/>
                        </a:spcAft>
                      </a:pPr>
                      <a:r>
                        <a:rPr lang="en-US" sz="1800">
                          <a:solidFill>
                            <a:srgbClr val="FFFFFF"/>
                          </a:solidFill>
                          <a:effectLst/>
                          <a:latin typeface="Calibri"/>
                          <a:ea typeface="Calibri"/>
                          <a:cs typeface="Times New Roman"/>
                        </a:rPr>
                        <a:t>$37,567,171</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r>
              <a:tr h="31194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a:solidFill>
                            <a:srgbClr val="FFFFFF"/>
                          </a:solidFill>
                          <a:effectLst/>
                          <a:latin typeface="Calibri"/>
                          <a:ea typeface="Calibri"/>
                          <a:cs typeface="Times New Roman"/>
                        </a:rPr>
                        <a:t>WWLM-CD</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c>
                  <a:txBody>
                    <a:bodyPr/>
                    <a:lstStyle/>
                    <a:p>
                      <a:pPr marL="0" marR="0" algn="r">
                        <a:lnSpc>
                          <a:spcPct val="107000"/>
                        </a:lnSpc>
                        <a:spcBef>
                          <a:spcPts val="0"/>
                        </a:spcBef>
                        <a:spcAft>
                          <a:spcPts val="0"/>
                        </a:spcAft>
                      </a:pPr>
                      <a:r>
                        <a:rPr lang="en-US" sz="1800">
                          <a:solidFill>
                            <a:srgbClr val="FFFFFF"/>
                          </a:solidFill>
                          <a:effectLst/>
                          <a:latin typeface="Calibri"/>
                          <a:ea typeface="Calibri"/>
                          <a:cs typeface="Times New Roman"/>
                        </a:rPr>
                        <a:t>$88,361,791</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r>
              <a:tr h="31194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a:solidFill>
                            <a:srgbClr val="FFFFFF"/>
                          </a:solidFill>
                          <a:effectLst/>
                          <a:latin typeface="Calibri"/>
                          <a:ea typeface="Calibri"/>
                          <a:cs typeface="Times New Roman"/>
                        </a:rPr>
                        <a:t>WMVH-CD</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c>
                  <a:txBody>
                    <a:bodyPr/>
                    <a:lstStyle/>
                    <a:p>
                      <a:pPr marL="0" marR="0" algn="r">
                        <a:lnSpc>
                          <a:spcPct val="107000"/>
                        </a:lnSpc>
                        <a:spcBef>
                          <a:spcPts val="0"/>
                        </a:spcBef>
                        <a:spcAft>
                          <a:spcPts val="0"/>
                        </a:spcAft>
                      </a:pPr>
                      <a:r>
                        <a:rPr lang="en-US" sz="1800">
                          <a:solidFill>
                            <a:srgbClr val="FFFFFF"/>
                          </a:solidFill>
                          <a:effectLst/>
                          <a:latin typeface="Calibri"/>
                          <a:ea typeface="Calibri"/>
                          <a:cs typeface="Times New Roman"/>
                        </a:rPr>
                        <a:t>$33,016,048</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r>
              <a:tr h="31194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a:noFill/>
                    </a:lnB>
                  </a:tcPr>
                </a:tc>
                <a:tc>
                  <a:txBody>
                    <a:bodyPr/>
                    <a:lstStyle/>
                    <a:p>
                      <a:pPr marL="0" marR="0" algn="just">
                        <a:lnSpc>
                          <a:spcPct val="107000"/>
                        </a:lnSpc>
                        <a:spcBef>
                          <a:spcPts val="0"/>
                        </a:spcBef>
                        <a:spcAft>
                          <a:spcPts val="0"/>
                        </a:spcAft>
                      </a:pPr>
                      <a:r>
                        <a:rPr lang="en-US" sz="1800">
                          <a:solidFill>
                            <a:srgbClr val="FFFFFF"/>
                          </a:solidFill>
                          <a:effectLst/>
                          <a:latin typeface="Calibri"/>
                          <a:ea typeface="Calibri"/>
                          <a:cs typeface="Times New Roman"/>
                        </a:rPr>
                        <a:t>WJMB-CD</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a:noFill/>
                    </a:lnB>
                  </a:tcPr>
                </a:tc>
                <a:tc vMerge="1">
                  <a:txBody>
                    <a:bodyPr/>
                    <a:lstStyle/>
                    <a:p>
                      <a:endParaRPr lang="en-US"/>
                    </a:p>
                  </a:txBody>
                  <a:tcPr/>
                </a:tc>
                <a:tc>
                  <a:txBody>
                    <a:bodyPr/>
                    <a:lstStyle/>
                    <a:p>
                      <a:pPr marL="0" marR="0" algn="r">
                        <a:lnSpc>
                          <a:spcPct val="107000"/>
                        </a:lnSpc>
                        <a:spcBef>
                          <a:spcPts val="0"/>
                        </a:spcBef>
                        <a:spcAft>
                          <a:spcPts val="0"/>
                        </a:spcAft>
                      </a:pPr>
                      <a:r>
                        <a:rPr lang="en-US" sz="1800">
                          <a:solidFill>
                            <a:srgbClr val="FFFFFF"/>
                          </a:solidFill>
                          <a:effectLst/>
                          <a:latin typeface="Calibri"/>
                          <a:ea typeface="Calibri"/>
                          <a:cs typeface="Times New Roman"/>
                        </a:rPr>
                        <a:t>$28,456,574</a:t>
                      </a:r>
                      <a:endParaRPr lang="en-US" sz="18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a:noFill/>
                    </a:lnB>
                  </a:tcPr>
                </a:tc>
                <a:tc vMerge="1">
                  <a:txBody>
                    <a:bodyPr/>
                    <a:lstStyle/>
                    <a:p>
                      <a:endParaRPr lang="en-US"/>
                    </a:p>
                  </a:txBody>
                  <a:tcPr/>
                </a:tc>
              </a:tr>
              <a:tr h="1247775">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Pittsburgh, PA</a:t>
                      </a:r>
                      <a:endParaRPr lang="en-US" sz="18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800">
                          <a:solidFill>
                            <a:srgbClr val="FFFFFF"/>
                          </a:solidFill>
                          <a:effectLst/>
                          <a:latin typeface="Calibri"/>
                          <a:ea typeface="Calibri"/>
                          <a:cs typeface="Times New Roman"/>
                        </a:rPr>
                        <a:t>WJPW-CD</a:t>
                      </a:r>
                      <a:endParaRPr lang="en-US" sz="1800">
                        <a:effectLst/>
                        <a:latin typeface="Calibri"/>
                        <a:ea typeface="Calibri"/>
                        <a:cs typeface="Times New Roman"/>
                      </a:endParaRPr>
                    </a:p>
                  </a:txBody>
                  <a:tcPr marL="68580" marR="68580" marT="0" marB="0">
                    <a:lnL>
                      <a:noFill/>
                    </a:lnL>
                    <a:lnR>
                      <a:noFill/>
                    </a:lnR>
                    <a:lnT>
                      <a:noFill/>
                    </a:lnT>
                    <a:lnB>
                      <a:noFill/>
                    </a:lnB>
                  </a:tcPr>
                </a:tc>
                <a:tc vMerge="1">
                  <a:txBody>
                    <a:bodyPr/>
                    <a:lstStyle/>
                    <a:p>
                      <a:endParaRPr lang="en-US"/>
                    </a:p>
                  </a:txBody>
                  <a:tcPr/>
                </a:tc>
                <a:tc>
                  <a:txBody>
                    <a:bodyPr/>
                    <a:lstStyle/>
                    <a:p>
                      <a:pPr marL="0" marR="0" algn="r">
                        <a:lnSpc>
                          <a:spcPct val="107000"/>
                        </a:lnSpc>
                        <a:spcBef>
                          <a:spcPts val="0"/>
                        </a:spcBef>
                        <a:spcAft>
                          <a:spcPts val="0"/>
                        </a:spcAft>
                      </a:pPr>
                      <a:r>
                        <a:rPr lang="en-US" sz="1800" dirty="0">
                          <a:solidFill>
                            <a:srgbClr val="FFFFFF"/>
                          </a:solidFill>
                          <a:effectLst/>
                          <a:latin typeface="Calibri"/>
                          <a:ea typeface="Calibri"/>
                          <a:cs typeface="Times New Roman"/>
                        </a:rPr>
                        <a:t>$8,767,575</a:t>
                      </a:r>
                      <a:endParaRPr lang="en-US" sz="18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a:noFill/>
                    </a:lnR>
                    <a:lnT>
                      <a:noFill/>
                    </a:lnT>
                    <a:lnB>
                      <a:noFill/>
                    </a:lnB>
                  </a:tcPr>
                </a:tc>
                <a:tc>
                  <a:txBody>
                    <a:bodyPr/>
                    <a:lstStyle/>
                    <a:p>
                      <a:pPr marL="0" marR="0" algn="just">
                        <a:lnSpc>
                          <a:spcPct val="107000"/>
                        </a:lnSpc>
                        <a:spcBef>
                          <a:spcPts val="0"/>
                        </a:spcBef>
                        <a:spcAft>
                          <a:spcPts val="0"/>
                        </a:spcAft>
                      </a:pPr>
                      <a:r>
                        <a:rPr lang="en-US" sz="1600">
                          <a:solidFill>
                            <a:srgbClr val="FFFFFF"/>
                          </a:solidFill>
                          <a:effectLst/>
                          <a:latin typeface="Calibri"/>
                          <a:ea typeface="Calibri"/>
                          <a:cs typeface="Times New Roman"/>
                        </a:rPr>
                        <a:t>In October 2017, this license appears to have been allowed to cancel</a:t>
                      </a:r>
                      <a:endParaRPr lang="en-US" sz="1600">
                        <a:effectLst/>
                        <a:latin typeface="Calibri"/>
                        <a:ea typeface="Calibri"/>
                        <a:cs typeface="Times New Roman"/>
                      </a:endParaRPr>
                    </a:p>
                  </a:txBody>
                  <a:tcPr marL="68580" marR="68580" marT="0" marB="0">
                    <a:lnL>
                      <a:noFill/>
                    </a:lnL>
                    <a:lnR>
                      <a:noFill/>
                    </a:lnR>
                    <a:lnT>
                      <a:noFill/>
                    </a:lnT>
                    <a:lnB>
                      <a:noFill/>
                    </a:lnB>
                  </a:tcPr>
                </a:tc>
              </a:tr>
              <a:tr h="623887">
                <a:tc>
                  <a:txBody>
                    <a:bodyPr/>
                    <a:lstStyle/>
                    <a:p>
                      <a:pPr marL="0" marR="0" algn="just">
                        <a:lnSpc>
                          <a:spcPct val="107000"/>
                        </a:lnSpc>
                        <a:spcBef>
                          <a:spcPts val="0"/>
                        </a:spcBef>
                        <a:spcAft>
                          <a:spcPts val="0"/>
                        </a:spcAft>
                      </a:pPr>
                      <a:r>
                        <a:rPr lang="en-US" sz="1800" dirty="0">
                          <a:solidFill>
                            <a:srgbClr val="FFFFFF"/>
                          </a:solidFill>
                          <a:effectLst/>
                          <a:latin typeface="Calibri"/>
                          <a:ea typeface="Calibri"/>
                          <a:cs typeface="Times New Roman"/>
                        </a:rPr>
                        <a:t> </a:t>
                      </a:r>
                      <a:endParaRPr lang="en-US" sz="18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0"/>
                        </a:spcAft>
                      </a:pPr>
                      <a:r>
                        <a:rPr lang="en-US" sz="1800" b="1" dirty="0">
                          <a:solidFill>
                            <a:srgbClr val="FFFFFF"/>
                          </a:solidFill>
                          <a:effectLst/>
                          <a:latin typeface="Calibri"/>
                          <a:ea typeface="Calibri"/>
                          <a:cs typeface="Times New Roman"/>
                        </a:rPr>
                        <a:t>                      Total</a:t>
                      </a:r>
                      <a:endParaRPr lang="en-US" sz="18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b="1" dirty="0">
                          <a:solidFill>
                            <a:srgbClr val="FFFFFF"/>
                          </a:solidFill>
                          <a:effectLst/>
                          <a:latin typeface="Calibri"/>
                          <a:ea typeface="Calibri"/>
                          <a:cs typeface="Times New Roman"/>
                        </a:rPr>
                        <a:t> </a:t>
                      </a:r>
                      <a:endParaRPr lang="en-US" sz="1800" dirty="0">
                        <a:effectLst/>
                        <a:latin typeface="Calibri"/>
                        <a:ea typeface="Calibri"/>
                        <a:cs typeface="Times New Roman"/>
                      </a:endParaRPr>
                    </a:p>
                    <a:p>
                      <a:pPr marL="0" marR="0" algn="r">
                        <a:lnSpc>
                          <a:spcPct val="107000"/>
                        </a:lnSpc>
                        <a:spcBef>
                          <a:spcPts val="0"/>
                        </a:spcBef>
                        <a:spcAft>
                          <a:spcPts val="0"/>
                        </a:spcAft>
                      </a:pPr>
                      <a:r>
                        <a:rPr lang="en-US" sz="1800" b="1" dirty="0">
                          <a:solidFill>
                            <a:srgbClr val="FFFFFF"/>
                          </a:solidFill>
                          <a:effectLst/>
                          <a:latin typeface="Calibri"/>
                          <a:ea typeface="Calibri"/>
                          <a:cs typeface="Times New Roman"/>
                        </a:rPr>
                        <a:t>$8,625,000</a:t>
                      </a:r>
                      <a:endParaRPr lang="en-US" sz="18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b="1" dirty="0">
                          <a:solidFill>
                            <a:srgbClr val="FFFFFF"/>
                          </a:solidFill>
                          <a:effectLst/>
                          <a:latin typeface="Calibri"/>
                          <a:ea typeface="Calibri"/>
                          <a:cs typeface="Times New Roman"/>
                        </a:rPr>
                        <a:t> </a:t>
                      </a:r>
                      <a:endParaRPr lang="en-US" sz="1800" dirty="0">
                        <a:effectLst/>
                        <a:latin typeface="Calibri"/>
                        <a:ea typeface="Calibri"/>
                        <a:cs typeface="Times New Roman"/>
                      </a:endParaRPr>
                    </a:p>
                    <a:p>
                      <a:pPr marL="0" marR="0" algn="r">
                        <a:lnSpc>
                          <a:spcPct val="107000"/>
                        </a:lnSpc>
                        <a:spcBef>
                          <a:spcPts val="0"/>
                        </a:spcBef>
                        <a:spcAft>
                          <a:spcPts val="0"/>
                        </a:spcAft>
                      </a:pPr>
                      <a:r>
                        <a:rPr lang="en-US" sz="1800" b="1" dirty="0">
                          <a:solidFill>
                            <a:srgbClr val="FFFFFF"/>
                          </a:solidFill>
                          <a:effectLst/>
                          <a:latin typeface="Calibri"/>
                          <a:ea typeface="Calibri"/>
                          <a:cs typeface="Times New Roman"/>
                        </a:rPr>
                        <a:t>$272,763,521</a:t>
                      </a:r>
                      <a:endParaRPr lang="en-US" sz="18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b="1" dirty="0">
                          <a:solidFill>
                            <a:srgbClr val="FFFFFF"/>
                          </a:solidFill>
                          <a:effectLst/>
                          <a:latin typeface="Calibri"/>
                          <a:ea typeface="Calibri"/>
                          <a:cs typeface="Times New Roman"/>
                        </a:rPr>
                        <a:t> </a:t>
                      </a:r>
                      <a:endParaRPr lang="en-US" sz="1800" dirty="0">
                        <a:effectLst/>
                        <a:latin typeface="Calibri"/>
                        <a:ea typeface="Calibri"/>
                        <a:cs typeface="Times New Roman"/>
                      </a:endParaRPr>
                    </a:p>
                    <a:p>
                      <a:pPr marL="0" marR="0" algn="r">
                        <a:lnSpc>
                          <a:spcPct val="107000"/>
                        </a:lnSpc>
                        <a:spcBef>
                          <a:spcPts val="0"/>
                        </a:spcBef>
                        <a:spcAft>
                          <a:spcPts val="0"/>
                        </a:spcAft>
                      </a:pPr>
                      <a:r>
                        <a:rPr lang="en-US" sz="1800" b="1" dirty="0">
                          <a:solidFill>
                            <a:srgbClr val="FFFFFF"/>
                          </a:solidFill>
                          <a:effectLst/>
                          <a:latin typeface="Calibri"/>
                          <a:ea typeface="Calibri"/>
                          <a:cs typeface="Times New Roman"/>
                        </a:rPr>
                        <a:t>$275,000</a:t>
                      </a:r>
                      <a:endParaRPr lang="en-US" sz="18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3128547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chemeClr val="dk2"/>
              </a:buClr>
              <a:buSzPct val="25000"/>
              <a:buFont typeface="Corbel"/>
              <a:buNone/>
            </a:pPr>
            <a:r>
              <a:rPr lang="en-US" sz="4000" b="0" i="0" u="none" strike="noStrike" cap="none" dirty="0" smtClean="0">
                <a:solidFill>
                  <a:schemeClr val="dk2"/>
                </a:solidFill>
                <a:latin typeface="Arial" panose="020B0604020202020204" pitchFamily="34" charset="0"/>
                <a:cs typeface="Arial" panose="020B0604020202020204" pitchFamily="34" charset="0"/>
                <a:sym typeface="Corbel"/>
              </a:rPr>
              <a:t>Other Examples of Supply Reduction</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247120"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CA" sz="2400" dirty="0" smtClean="0">
                <a:latin typeface="Arial" panose="020B0604020202020204" pitchFamily="34" charset="0"/>
                <a:cs typeface="Arial" panose="020B0604020202020204" pitchFamily="34" charset="0"/>
              </a:rPr>
              <a:t>OTA in Seattle:</a:t>
            </a:r>
            <a:endParaRPr lang="en-CA" sz="2400" dirty="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600" dirty="0">
              <a:latin typeface="Arial" panose="020B0604020202020204" pitchFamily="34" charset="0"/>
              <a:cs typeface="Arial" panose="020B0604020202020204" pitchFamily="34" charset="0"/>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18</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graphicFrame>
        <p:nvGraphicFramePr>
          <p:cNvPr id="2" name="Table 1"/>
          <p:cNvGraphicFramePr>
            <a:graphicFrameLocks noGrp="1"/>
          </p:cNvGraphicFramePr>
          <p:nvPr>
            <p:extLst>
              <p:ext uri="{D42A27DB-BD31-4B8C-83A1-F6EECF244321}">
                <p14:modId xmlns:p14="http://schemas.microsoft.com/office/powerpoint/2010/main" val="2327234212"/>
              </p:ext>
            </p:extLst>
          </p:nvPr>
        </p:nvGraphicFramePr>
        <p:xfrm>
          <a:off x="304800" y="3200400"/>
          <a:ext cx="11353800" cy="1905000"/>
        </p:xfrm>
        <a:graphic>
          <a:graphicData uri="http://schemas.openxmlformats.org/drawingml/2006/table">
            <a:tbl>
              <a:tblPr firstRow="1" firstCol="1" bandRow="1"/>
              <a:tblGrid>
                <a:gridCol w="3009183"/>
                <a:gridCol w="1531862"/>
                <a:gridCol w="2270523"/>
                <a:gridCol w="2270523"/>
                <a:gridCol w="2271709"/>
              </a:tblGrid>
              <a:tr h="692785">
                <a:tc>
                  <a:txBody>
                    <a:bodyPr/>
                    <a:lstStyle/>
                    <a:p>
                      <a:pPr marL="0" marR="0" algn="just">
                        <a:lnSpc>
                          <a:spcPct val="107000"/>
                        </a:lnSpc>
                        <a:spcBef>
                          <a:spcPts val="0"/>
                        </a:spcBef>
                        <a:spcAft>
                          <a:spcPts val="0"/>
                        </a:spcAft>
                      </a:pPr>
                      <a:r>
                        <a:rPr lang="en-US" sz="2400" b="1" dirty="0">
                          <a:solidFill>
                            <a:srgbClr val="FFFFFF"/>
                          </a:solidFill>
                          <a:effectLst/>
                          <a:latin typeface="Calibri"/>
                          <a:ea typeface="Calibri"/>
                          <a:cs typeface="Times New Roman"/>
                        </a:rPr>
                        <a:t>DMA</a:t>
                      </a:r>
                      <a:endParaRPr lang="en-US" sz="24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FFFFFF"/>
                          </a:solidFill>
                          <a:effectLst/>
                          <a:latin typeface="Calibri"/>
                          <a:ea typeface="Calibri"/>
                          <a:cs typeface="Times New Roman"/>
                        </a:rPr>
                        <a:t>Station </a:t>
                      </a:r>
                      <a:endParaRPr lang="en-US" sz="24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solidFill>
                            <a:srgbClr val="FFFFFF"/>
                          </a:solidFill>
                          <a:effectLst/>
                          <a:latin typeface="Calibri"/>
                          <a:ea typeface="Calibri"/>
                          <a:cs typeface="Times New Roman"/>
                        </a:rPr>
                        <a:t>Purchase Price</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solidFill>
                            <a:srgbClr val="FFFFFF"/>
                          </a:solidFill>
                          <a:effectLst/>
                          <a:latin typeface="Calibri"/>
                          <a:ea typeface="Calibri"/>
                          <a:cs typeface="Times New Roman"/>
                        </a:rPr>
                        <a:t>Drop-out Price </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solidFill>
                            <a:srgbClr val="FFFFFF"/>
                          </a:solidFill>
                          <a:effectLst/>
                          <a:latin typeface="Calibri"/>
                          <a:ea typeface="Calibri"/>
                          <a:cs typeface="Times New Roman"/>
                        </a:rPr>
                        <a:t>Resale Price</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r>
              <a:tr h="602615">
                <a:tc>
                  <a:txBody>
                    <a:bodyPr/>
                    <a:lstStyle/>
                    <a:p>
                      <a:pPr marL="0" marR="0" algn="just">
                        <a:lnSpc>
                          <a:spcPct val="107000"/>
                        </a:lnSpc>
                        <a:spcBef>
                          <a:spcPts val="0"/>
                        </a:spcBef>
                        <a:spcAft>
                          <a:spcPts val="0"/>
                        </a:spcAft>
                      </a:pPr>
                      <a:r>
                        <a:rPr lang="en-US" sz="2400">
                          <a:solidFill>
                            <a:srgbClr val="FFFFFF"/>
                          </a:solidFill>
                          <a:effectLst/>
                          <a:latin typeface="Calibri"/>
                          <a:ea typeface="Calibri"/>
                          <a:cs typeface="Calibri"/>
                        </a:rPr>
                        <a:t>Seattle-Tacoma, WA</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FFFFFF"/>
                          </a:solidFill>
                          <a:effectLst/>
                          <a:latin typeface="Calibri"/>
                          <a:ea typeface="Calibri"/>
                          <a:cs typeface="Times New Roman"/>
                        </a:rPr>
                        <a:t>KFFV</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FFFFFF"/>
                          </a:solidFill>
                          <a:effectLst/>
                          <a:latin typeface="Calibri"/>
                          <a:ea typeface="Calibri"/>
                          <a:cs typeface="Times New Roman"/>
                        </a:rPr>
                        <a:t>$3,450,000</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FFFFFF"/>
                          </a:solidFill>
                          <a:effectLst/>
                          <a:latin typeface="Calibri"/>
                          <a:ea typeface="Calibri"/>
                          <a:cs typeface="Times New Roman"/>
                        </a:rPr>
                        <a:t>$23,717,150</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rowSpan="2">
                  <a:txBody>
                    <a:bodyPr/>
                    <a:lstStyle/>
                    <a:p>
                      <a:pPr marL="0" marR="0" algn="ctr">
                        <a:lnSpc>
                          <a:spcPct val="107000"/>
                        </a:lnSpc>
                        <a:spcBef>
                          <a:spcPts val="600"/>
                        </a:spcBef>
                        <a:spcAft>
                          <a:spcPts val="0"/>
                        </a:spcAft>
                      </a:pPr>
                      <a:endParaRPr lang="en-US" sz="1800" dirty="0" smtClean="0">
                        <a:solidFill>
                          <a:srgbClr val="FFFFFF"/>
                        </a:solidFill>
                        <a:effectLst/>
                        <a:latin typeface="Calibri"/>
                        <a:ea typeface="Calibri"/>
                        <a:cs typeface="Times New Roman"/>
                      </a:endParaRPr>
                    </a:p>
                    <a:p>
                      <a:pPr marL="0" marR="0" algn="ctr">
                        <a:lnSpc>
                          <a:spcPct val="107000"/>
                        </a:lnSpc>
                        <a:spcBef>
                          <a:spcPts val="600"/>
                        </a:spcBef>
                        <a:spcAft>
                          <a:spcPts val="0"/>
                        </a:spcAft>
                      </a:pPr>
                      <a:r>
                        <a:rPr lang="en-US" sz="2400" dirty="0" smtClean="0">
                          <a:solidFill>
                            <a:srgbClr val="FFFFFF"/>
                          </a:solidFill>
                          <a:effectLst/>
                          <a:latin typeface="Calibri"/>
                          <a:ea typeface="Calibri"/>
                          <a:cs typeface="Times New Roman"/>
                        </a:rPr>
                        <a:t>$</a:t>
                      </a:r>
                      <a:r>
                        <a:rPr lang="en-US" sz="2400" dirty="0">
                          <a:solidFill>
                            <a:srgbClr val="FFFFFF"/>
                          </a:solidFill>
                          <a:effectLst/>
                          <a:latin typeface="Calibri"/>
                          <a:ea typeface="Calibri"/>
                          <a:cs typeface="Times New Roman"/>
                        </a:rPr>
                        <a:t>13,100,000</a:t>
                      </a:r>
                      <a:endParaRPr lang="en-US" sz="24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609600">
                <a:tc>
                  <a:txBody>
                    <a:bodyPr/>
                    <a:lstStyle/>
                    <a:p>
                      <a:pPr marL="0" marR="0" algn="just">
                        <a:lnSpc>
                          <a:spcPct val="107000"/>
                        </a:lnSpc>
                        <a:spcBef>
                          <a:spcPts val="0"/>
                        </a:spcBef>
                        <a:spcAft>
                          <a:spcPts val="0"/>
                        </a:spcAft>
                      </a:pPr>
                      <a:r>
                        <a:rPr lang="en-US" sz="2400" dirty="0">
                          <a:solidFill>
                            <a:srgbClr val="FFFFFF"/>
                          </a:solidFill>
                          <a:effectLst/>
                          <a:latin typeface="Calibri"/>
                          <a:ea typeface="Calibri"/>
                          <a:cs typeface="Calibri"/>
                        </a:rPr>
                        <a:t>Seattle-Tacoma, WA</a:t>
                      </a:r>
                      <a:endParaRPr lang="en-US" sz="24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FFFFFF"/>
                          </a:solidFill>
                          <a:effectLst/>
                          <a:latin typeface="Calibri"/>
                          <a:ea typeface="Calibri"/>
                          <a:cs typeface="Times New Roman"/>
                        </a:rPr>
                        <a:t>KVOS-TV</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FFFFFF"/>
                          </a:solidFill>
                          <a:effectLst/>
                          <a:latin typeface="Calibri"/>
                          <a:ea typeface="Calibri"/>
                          <a:cs typeface="Times New Roman"/>
                        </a:rPr>
                        <a:t>$2,900,000</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FFFFFF"/>
                          </a:solidFill>
                          <a:effectLst/>
                          <a:latin typeface="Calibri"/>
                          <a:ea typeface="Calibri"/>
                          <a:cs typeface="Times New Roman"/>
                        </a:rPr>
                        <a:t>$9,459,692</a:t>
                      </a:r>
                      <a:endParaRPr lang="en-US" sz="24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vMerge="1">
                  <a:txBody>
                    <a:bodyPr/>
                    <a:lstStyle/>
                    <a:p>
                      <a:endParaRPr lang="en-US"/>
                    </a:p>
                  </a:txBody>
                  <a:tcPr/>
                </a:tc>
              </a:tr>
            </a:tbl>
          </a:graphicData>
        </a:graphic>
      </p:graphicFrame>
    </p:spTree>
    <p:extLst>
      <p:ext uri="{BB962C8B-B14F-4D97-AF65-F5344CB8AC3E}">
        <p14:creationId xmlns:p14="http://schemas.microsoft.com/office/powerpoint/2010/main" val="3342269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chemeClr val="dk2"/>
              </a:buClr>
              <a:buSzPct val="25000"/>
              <a:buFont typeface="Corbel"/>
              <a:buNone/>
            </a:pPr>
            <a:r>
              <a:rPr lang="en-US" sz="4000" b="0" i="0" u="none" strike="noStrike" cap="none" dirty="0" smtClean="0">
                <a:solidFill>
                  <a:schemeClr val="dk2"/>
                </a:solidFill>
                <a:latin typeface="Arial" panose="020B0604020202020204" pitchFamily="34" charset="0"/>
                <a:cs typeface="Arial" panose="020B0604020202020204" pitchFamily="34" charset="0"/>
                <a:sym typeface="Corbel"/>
              </a:rPr>
              <a:t>Other Examples of Supply Reduction</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247120"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CA" sz="2400" dirty="0" err="1" smtClean="0">
                <a:latin typeface="Arial" panose="020B0604020202020204" pitchFamily="34" charset="0"/>
                <a:cs typeface="Arial" panose="020B0604020202020204" pitchFamily="34" charset="0"/>
              </a:rPr>
              <a:t>LocusPoint</a:t>
            </a:r>
            <a:r>
              <a:rPr lang="en-CA" sz="2400" dirty="0" smtClean="0">
                <a:latin typeface="Arial" panose="020B0604020202020204" pitchFamily="34" charset="0"/>
                <a:cs typeface="Arial" panose="020B0604020202020204" pitchFamily="34" charset="0"/>
              </a:rPr>
              <a:t> in Philadelphia:</a:t>
            </a:r>
            <a:endParaRPr lang="en-CA" sz="2400" dirty="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600" dirty="0">
              <a:latin typeface="Arial" panose="020B0604020202020204" pitchFamily="34" charset="0"/>
              <a:cs typeface="Arial" panose="020B0604020202020204" pitchFamily="34" charset="0"/>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19</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graphicFrame>
        <p:nvGraphicFramePr>
          <p:cNvPr id="3" name="Table 2"/>
          <p:cNvGraphicFramePr>
            <a:graphicFrameLocks noGrp="1"/>
          </p:cNvGraphicFramePr>
          <p:nvPr>
            <p:extLst>
              <p:ext uri="{D42A27DB-BD31-4B8C-83A1-F6EECF244321}">
                <p14:modId xmlns:p14="http://schemas.microsoft.com/office/powerpoint/2010/main" val="1263026902"/>
              </p:ext>
            </p:extLst>
          </p:nvPr>
        </p:nvGraphicFramePr>
        <p:xfrm>
          <a:off x="1066799" y="3810000"/>
          <a:ext cx="10744201" cy="1143000"/>
        </p:xfrm>
        <a:graphic>
          <a:graphicData uri="http://schemas.openxmlformats.org/drawingml/2006/table">
            <a:tbl>
              <a:tblPr firstRow="1" firstCol="1" bandRow="1"/>
              <a:tblGrid>
                <a:gridCol w="2847617"/>
                <a:gridCol w="1449615"/>
                <a:gridCol w="2148616"/>
                <a:gridCol w="2148616"/>
                <a:gridCol w="2149737"/>
              </a:tblGrid>
              <a:tr h="571500">
                <a:tc>
                  <a:txBody>
                    <a:bodyPr/>
                    <a:lstStyle/>
                    <a:p>
                      <a:pPr marL="0" marR="0" algn="just">
                        <a:lnSpc>
                          <a:spcPct val="107000"/>
                        </a:lnSpc>
                        <a:spcBef>
                          <a:spcPts val="0"/>
                        </a:spcBef>
                        <a:spcAft>
                          <a:spcPts val="0"/>
                        </a:spcAft>
                      </a:pPr>
                      <a:r>
                        <a:rPr lang="en-US" sz="2400" b="1" dirty="0">
                          <a:solidFill>
                            <a:srgbClr val="FFFFFF"/>
                          </a:solidFill>
                          <a:effectLst/>
                          <a:latin typeface="Calibri"/>
                          <a:ea typeface="Calibri"/>
                          <a:cs typeface="Times New Roman"/>
                        </a:rPr>
                        <a:t>DMA</a:t>
                      </a:r>
                      <a:endParaRPr lang="en-US" sz="24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FFFFFF"/>
                          </a:solidFill>
                          <a:effectLst/>
                          <a:latin typeface="Calibri"/>
                          <a:ea typeface="Calibri"/>
                          <a:cs typeface="Times New Roman"/>
                        </a:rPr>
                        <a:t>Station</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FFFFFF"/>
                          </a:solidFill>
                          <a:effectLst/>
                          <a:latin typeface="Calibri"/>
                          <a:ea typeface="Calibri"/>
                          <a:cs typeface="Times New Roman"/>
                        </a:rPr>
                        <a:t>Purchase Price</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4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FFFFFF"/>
                          </a:solidFill>
                          <a:effectLst/>
                          <a:latin typeface="Calibri"/>
                          <a:ea typeface="Calibri"/>
                          <a:cs typeface="Times New Roman"/>
                        </a:rPr>
                        <a:t>Resale Price</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r>
              <a:tr h="571500">
                <a:tc>
                  <a:txBody>
                    <a:bodyPr/>
                    <a:lstStyle/>
                    <a:p>
                      <a:pPr marL="0" marR="0" algn="just">
                        <a:lnSpc>
                          <a:spcPct val="107000"/>
                        </a:lnSpc>
                        <a:spcBef>
                          <a:spcPts val="0"/>
                        </a:spcBef>
                        <a:spcAft>
                          <a:spcPts val="0"/>
                        </a:spcAft>
                      </a:pPr>
                      <a:r>
                        <a:rPr lang="en-US" sz="2400">
                          <a:solidFill>
                            <a:srgbClr val="FFFFFF"/>
                          </a:solidFill>
                          <a:effectLst/>
                          <a:latin typeface="Calibri"/>
                          <a:ea typeface="Calibri"/>
                          <a:cs typeface="Calibri"/>
                        </a:rPr>
                        <a:t>Philadelphia, PA</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FFFFFF"/>
                          </a:solidFill>
                          <a:effectLst/>
                          <a:latin typeface="Calibri"/>
                          <a:ea typeface="Calibri"/>
                          <a:cs typeface="Times New Roman"/>
                        </a:rPr>
                        <a:t>WMGM</a:t>
                      </a:r>
                      <a:endParaRPr lang="en-US" sz="24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FFFFFF"/>
                          </a:solidFill>
                          <a:effectLst/>
                          <a:latin typeface="Calibri"/>
                          <a:ea typeface="Calibri"/>
                          <a:cs typeface="Times New Roman"/>
                        </a:rPr>
                        <a:t>$6,000,000</a:t>
                      </a:r>
                      <a:endParaRPr lang="en-US" sz="24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4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FFFFFF"/>
                          </a:solidFill>
                          <a:effectLst/>
                          <a:latin typeface="Calibri"/>
                          <a:ea typeface="Calibri"/>
                          <a:cs typeface="Times New Roman"/>
                        </a:rPr>
                        <a:t>$6,000,000</a:t>
                      </a:r>
                      <a:endParaRPr lang="en-US" sz="24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32695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chemeClr val="dk2"/>
              </a:buClr>
              <a:buSzPct val="25000"/>
              <a:buFont typeface="Corbel"/>
              <a:buNone/>
            </a:pPr>
            <a:r>
              <a:rPr lang="en-US" sz="4000" b="0" i="0" u="none" strike="noStrike" cap="none" dirty="0" smtClean="0">
                <a:solidFill>
                  <a:schemeClr val="dk2"/>
                </a:solidFill>
                <a:latin typeface="Arial" panose="020B0604020202020204" pitchFamily="34" charset="0"/>
                <a:cs typeface="Arial" panose="020B0604020202020204" pitchFamily="34" charset="0"/>
                <a:sym typeface="Corbel"/>
              </a:rPr>
              <a:t>Broadcast Incentive Auction (BIA)</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750326"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FCC’s Broadcast </a:t>
            </a:r>
            <a:r>
              <a:rPr lang="en-US" sz="2400" dirty="0">
                <a:latin typeface="Arial" panose="020B0604020202020204" pitchFamily="34" charset="0"/>
                <a:cs typeface="Arial" panose="020B0604020202020204" pitchFamily="34" charset="0"/>
              </a:rPr>
              <a:t>Incentive Auction (BIA) </a:t>
            </a:r>
            <a:r>
              <a:rPr lang="en-US" sz="2400" dirty="0" smtClean="0">
                <a:latin typeface="Arial" panose="020B0604020202020204" pitchFamily="34" charset="0"/>
                <a:cs typeface="Arial" panose="020B0604020202020204" pitchFamily="34" charset="0"/>
              </a:rPr>
              <a:t>of </a:t>
            </a:r>
            <a:r>
              <a:rPr lang="en-US" sz="2400" dirty="0">
                <a:latin typeface="Arial" panose="020B0604020202020204" pitchFamily="34" charset="0"/>
                <a:cs typeface="Arial" panose="020B0604020202020204" pitchFamily="34" charset="0"/>
              </a:rPr>
              <a:t>2016–17 </a:t>
            </a:r>
            <a:r>
              <a:rPr lang="en-US" sz="2400" dirty="0" smtClean="0">
                <a:latin typeface="Arial" panose="020B0604020202020204" pitchFamily="34" charset="0"/>
                <a:cs typeface="Arial" panose="020B0604020202020204" pitchFamily="34" charset="0"/>
              </a:rPr>
              <a:t>has received </a:t>
            </a:r>
            <a:r>
              <a:rPr lang="en-US" sz="2400" dirty="0">
                <a:latin typeface="Arial" panose="020B0604020202020204" pitchFamily="34" charset="0"/>
                <a:cs typeface="Arial" panose="020B0604020202020204" pitchFamily="34" charset="0"/>
              </a:rPr>
              <a:t>greater attention than any other spectrum auction of the past 15 </a:t>
            </a:r>
            <a:r>
              <a:rPr lang="en-US" sz="2400" dirty="0" smtClean="0">
                <a:latin typeface="Arial" panose="020B0604020202020204" pitchFamily="34" charset="0"/>
                <a:cs typeface="Arial" panose="020B0604020202020204" pitchFamily="34" charset="0"/>
              </a:rPr>
              <a:t>years</a:t>
            </a:r>
          </a:p>
          <a:p>
            <a:pPr marL="457200" lvl="2" indent="-283464">
              <a:lnSpc>
                <a:spcPct val="100000"/>
              </a:lnSpc>
              <a:spcAft>
                <a:spcPct val="15000"/>
              </a:spcAft>
              <a:buSzPct val="80000"/>
              <a:buFont typeface="Monotype Sorts" pitchFamily="2" charset="2"/>
              <a:buChar char="n"/>
            </a:pPr>
            <a:r>
              <a:rPr lang="en-US" sz="2400" dirty="0" smtClean="0">
                <a:latin typeface="Arial" panose="020B0604020202020204" pitchFamily="34" charset="0"/>
                <a:cs typeface="Arial" panose="020B0604020202020204" pitchFamily="34" charset="0"/>
              </a:rPr>
              <a:t>The reason for this attention is that spectrum auctions have </a:t>
            </a:r>
            <a:r>
              <a:rPr lang="en-US" sz="2400" dirty="0">
                <a:latin typeface="Arial" panose="020B0604020202020204" pitchFamily="34" charset="0"/>
                <a:cs typeface="Arial" panose="020B0604020202020204" pitchFamily="34" charset="0"/>
              </a:rPr>
              <a:t>generally taken the spectrum’s use as given and </a:t>
            </a:r>
            <a:r>
              <a:rPr lang="en-US" sz="2400" dirty="0" smtClean="0">
                <a:latin typeface="Arial" panose="020B0604020202020204" pitchFamily="34" charset="0"/>
                <a:cs typeface="Arial" panose="020B0604020202020204" pitchFamily="34" charset="0"/>
              </a:rPr>
              <a:t>merely </a:t>
            </a:r>
            <a:r>
              <a:rPr lang="en-US" sz="2400" dirty="0">
                <a:latin typeface="Arial" panose="020B0604020202020204" pitchFamily="34" charset="0"/>
                <a:cs typeface="Arial" panose="020B0604020202020204" pitchFamily="34" charset="0"/>
              </a:rPr>
              <a:t>sought to allocate </a:t>
            </a:r>
            <a:r>
              <a:rPr lang="en-US" sz="2400" dirty="0" smtClean="0">
                <a:latin typeface="Arial" panose="020B0604020202020204" pitchFamily="34" charset="0"/>
                <a:cs typeface="Arial" panose="020B0604020202020204" pitchFamily="34" charset="0"/>
              </a:rPr>
              <a:t>licenses</a:t>
            </a:r>
          </a:p>
          <a:p>
            <a:pPr marL="457200" lvl="2" indent="-283464">
              <a:lnSpc>
                <a:spcPct val="100000"/>
              </a:lnSpc>
              <a:spcAft>
                <a:spcPct val="15000"/>
              </a:spcAft>
              <a:buSzPct val="80000"/>
              <a:buFont typeface="Monotype Sorts" pitchFamily="2" charset="2"/>
              <a:buChar char="n"/>
            </a:pPr>
            <a:r>
              <a:rPr lang="en-US" sz="2400" dirty="0">
                <a:latin typeface="Arial" panose="020B0604020202020204" pitchFamily="34" charset="0"/>
                <a:cs typeface="Arial" panose="020B0604020202020204" pitchFamily="34" charset="0"/>
              </a:rPr>
              <a:t>By contrast, the BIA </a:t>
            </a:r>
            <a:r>
              <a:rPr lang="en-US" sz="2400" dirty="0" smtClean="0">
                <a:latin typeface="Arial" panose="020B0604020202020204" pitchFamily="34" charset="0"/>
                <a:cs typeface="Arial" panose="020B0604020202020204" pitchFamily="34" charset="0"/>
              </a:rPr>
              <a:t>more ambitiously addressed </a:t>
            </a:r>
            <a:r>
              <a:rPr lang="en-US" sz="2400" dirty="0">
                <a:latin typeface="Arial" panose="020B0604020202020204" pitchFamily="34" charset="0"/>
                <a:cs typeface="Arial" panose="020B0604020202020204" pitchFamily="34" charset="0"/>
              </a:rPr>
              <a:t>a situation where the spectrum was already being used (for television broadcasting) </a:t>
            </a:r>
            <a:r>
              <a:rPr lang="en-US" sz="2400" dirty="0" smtClean="0">
                <a:latin typeface="Arial" panose="020B0604020202020204" pitchFamily="34" charset="0"/>
                <a:cs typeface="Arial" panose="020B0604020202020204" pitchFamily="34" charset="0"/>
              </a:rPr>
              <a:t>but </a:t>
            </a:r>
            <a:r>
              <a:rPr lang="en-US" sz="2400" dirty="0">
                <a:latin typeface="Arial" panose="020B0604020202020204" pitchFamily="34" charset="0"/>
                <a:cs typeface="Arial" panose="020B0604020202020204" pitchFamily="34" charset="0"/>
              </a:rPr>
              <a:t>there was an opportunity to repurpose the spectrum for a </a:t>
            </a:r>
            <a:r>
              <a:rPr lang="en-US" sz="2400" dirty="0" smtClean="0">
                <a:latin typeface="Arial" panose="020B0604020202020204" pitchFamily="34" charset="0"/>
                <a:cs typeface="Arial" panose="020B0604020202020204" pitchFamily="34" charset="0"/>
              </a:rPr>
              <a:t>higher value </a:t>
            </a:r>
            <a:r>
              <a:rPr lang="en-US" sz="2400" dirty="0">
                <a:latin typeface="Arial" panose="020B0604020202020204" pitchFamily="34" charset="0"/>
                <a:cs typeface="Arial" panose="020B0604020202020204" pitchFamily="34" charset="0"/>
              </a:rPr>
              <a:t>use (mobile broadband</a:t>
            </a:r>
            <a:r>
              <a:rPr lang="en-US" sz="2400" dirty="0" smtClean="0">
                <a:latin typeface="Arial" panose="020B0604020202020204" pitchFamily="34" charset="0"/>
                <a:cs typeface="Arial" panose="020B0604020202020204" pitchFamily="34" charset="0"/>
              </a:rPr>
              <a:t>)</a:t>
            </a:r>
          </a:p>
          <a:p>
            <a:pPr marL="457200" lvl="2" indent="-283464">
              <a:lnSpc>
                <a:spcPct val="100000"/>
              </a:lnSpc>
              <a:spcAft>
                <a:spcPct val="15000"/>
              </a:spcAft>
              <a:buSzPct val="80000"/>
              <a:buFont typeface="Monotype Sorts" pitchFamily="2" charset="2"/>
              <a:buChar char="n"/>
            </a:pPr>
            <a:r>
              <a:rPr lang="en-US" sz="2400" dirty="0" smtClean="0">
                <a:latin typeface="Arial" panose="020B0604020202020204" pitchFamily="34" charset="0"/>
                <a:cs typeface="Arial" panose="020B0604020202020204" pitchFamily="34" charset="0"/>
              </a:rPr>
              <a:t>Participation in the mechanism was voluntary</a:t>
            </a:r>
          </a:p>
          <a:p>
            <a:pPr marL="457200" lvl="2" indent="-283464">
              <a:lnSpc>
                <a:spcPct val="100000"/>
              </a:lnSpc>
              <a:spcAft>
                <a:spcPct val="15000"/>
              </a:spcAft>
              <a:buSzPct val="80000"/>
              <a:buFont typeface="Monotype Sorts" pitchFamily="2" charset="2"/>
              <a:buChar char="n"/>
            </a:pPr>
            <a:r>
              <a:rPr lang="en-US" sz="2400" dirty="0" smtClean="0">
                <a:latin typeface="Arial" panose="020B0604020202020204" pitchFamily="34" charset="0"/>
                <a:cs typeface="Arial" panose="020B0604020202020204" pitchFamily="34" charset="0"/>
              </a:rPr>
              <a:t>The BIA integrated </a:t>
            </a:r>
            <a:r>
              <a:rPr lang="en-US" sz="2400" dirty="0">
                <a:latin typeface="Arial" panose="020B0604020202020204" pitchFamily="34" charset="0"/>
                <a:cs typeface="Arial" panose="020B0604020202020204" pitchFamily="34" charset="0"/>
              </a:rPr>
              <a:t>a reverse auction for the voluntary clearing of broadcast stations and a forward auction for the sale of mobile broadband </a:t>
            </a:r>
            <a:r>
              <a:rPr lang="en-US" sz="2400" dirty="0" smtClean="0">
                <a:latin typeface="Arial" panose="020B0604020202020204" pitchFamily="34" charset="0"/>
                <a:cs typeface="Arial" panose="020B0604020202020204" pitchFamily="34" charset="0"/>
              </a:rPr>
              <a:t>licenses</a:t>
            </a:r>
          </a:p>
          <a:p>
            <a:pPr marL="457200" lvl="2" indent="-283464">
              <a:lnSpc>
                <a:spcPct val="100000"/>
              </a:lnSpc>
              <a:spcAft>
                <a:spcPct val="15000"/>
              </a:spcAft>
              <a:buSzPct val="80000"/>
              <a:buFont typeface="Monotype Sorts" pitchFamily="2" charset="2"/>
              <a:buChar char="n"/>
            </a:pPr>
            <a:r>
              <a:rPr lang="en-US" sz="2400" dirty="0" smtClean="0">
                <a:latin typeface="Arial" panose="020B0604020202020204" pitchFamily="34" charset="0"/>
                <a:cs typeface="Arial" panose="020B0604020202020204" pitchFamily="34" charset="0"/>
              </a:rPr>
              <a:t>This paper focuses on the incentives in the Incentive Auction’s reverse auction</a:t>
            </a:r>
            <a:endParaRPr lang="en-CA" sz="2400" dirty="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600" dirty="0">
              <a:latin typeface="Arial" panose="020B0604020202020204" pitchFamily="34" charset="0"/>
              <a:cs typeface="Arial" panose="020B0604020202020204" pitchFamily="34" charset="0"/>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2</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chemeClr val="dk2"/>
              </a:buClr>
              <a:buSzPct val="25000"/>
              <a:buFont typeface="Corbel"/>
              <a:buNone/>
            </a:pPr>
            <a:r>
              <a:rPr lang="en-US" sz="4000" b="0" i="0" u="none" strike="noStrike" cap="none" dirty="0" smtClean="0">
                <a:solidFill>
                  <a:schemeClr val="dk2"/>
                </a:solidFill>
                <a:latin typeface="Arial" panose="020B0604020202020204" pitchFamily="34" charset="0"/>
                <a:cs typeface="Arial" panose="020B0604020202020204" pitchFamily="34" charset="0"/>
                <a:sym typeface="Corbel"/>
              </a:rPr>
              <a:t>Other Examples of Supply Reduction</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247120"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CA" sz="2400" dirty="0" err="1" smtClean="0">
                <a:latin typeface="Arial" panose="020B0604020202020204" pitchFamily="34" charset="0"/>
                <a:cs typeface="Arial" panose="020B0604020202020204" pitchFamily="34" charset="0"/>
              </a:rPr>
              <a:t>LocusPoint</a:t>
            </a:r>
            <a:r>
              <a:rPr lang="en-CA" sz="2400" dirty="0" smtClean="0">
                <a:latin typeface="Arial" panose="020B0604020202020204" pitchFamily="34" charset="0"/>
                <a:cs typeface="Arial" panose="020B0604020202020204" pitchFamily="34" charset="0"/>
              </a:rPr>
              <a:t> in Philadelphia:</a:t>
            </a:r>
            <a:endParaRPr lang="en-CA" sz="2400" dirty="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600" dirty="0">
              <a:latin typeface="Arial" panose="020B0604020202020204" pitchFamily="34" charset="0"/>
              <a:cs typeface="Arial" panose="020B0604020202020204" pitchFamily="34" charset="0"/>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20</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graphicFrame>
        <p:nvGraphicFramePr>
          <p:cNvPr id="3" name="Table 2"/>
          <p:cNvGraphicFramePr>
            <a:graphicFrameLocks noGrp="1"/>
          </p:cNvGraphicFramePr>
          <p:nvPr>
            <p:extLst>
              <p:ext uri="{D42A27DB-BD31-4B8C-83A1-F6EECF244321}">
                <p14:modId xmlns:p14="http://schemas.microsoft.com/office/powerpoint/2010/main" val="131067403"/>
              </p:ext>
            </p:extLst>
          </p:nvPr>
        </p:nvGraphicFramePr>
        <p:xfrm>
          <a:off x="1066799" y="3810000"/>
          <a:ext cx="10744201" cy="1143000"/>
        </p:xfrm>
        <a:graphic>
          <a:graphicData uri="http://schemas.openxmlformats.org/drawingml/2006/table">
            <a:tbl>
              <a:tblPr firstRow="1" firstCol="1" bandRow="1"/>
              <a:tblGrid>
                <a:gridCol w="2847617"/>
                <a:gridCol w="1449615"/>
                <a:gridCol w="2148616"/>
                <a:gridCol w="2148616"/>
                <a:gridCol w="2149737"/>
              </a:tblGrid>
              <a:tr h="571500">
                <a:tc>
                  <a:txBody>
                    <a:bodyPr/>
                    <a:lstStyle/>
                    <a:p>
                      <a:pPr marL="0" marR="0" algn="just">
                        <a:lnSpc>
                          <a:spcPct val="107000"/>
                        </a:lnSpc>
                        <a:spcBef>
                          <a:spcPts val="0"/>
                        </a:spcBef>
                        <a:spcAft>
                          <a:spcPts val="0"/>
                        </a:spcAft>
                      </a:pPr>
                      <a:r>
                        <a:rPr lang="en-US" sz="2400" b="1" dirty="0">
                          <a:solidFill>
                            <a:srgbClr val="FFFFFF"/>
                          </a:solidFill>
                          <a:effectLst/>
                          <a:latin typeface="Calibri"/>
                          <a:ea typeface="Calibri"/>
                          <a:cs typeface="Times New Roman"/>
                        </a:rPr>
                        <a:t>DMA</a:t>
                      </a:r>
                      <a:endParaRPr lang="en-US" sz="24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FFFFFF"/>
                          </a:solidFill>
                          <a:effectLst/>
                          <a:latin typeface="Calibri"/>
                          <a:ea typeface="Calibri"/>
                          <a:cs typeface="Times New Roman"/>
                        </a:rPr>
                        <a:t>Station</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FFFFFF"/>
                          </a:solidFill>
                          <a:effectLst/>
                          <a:latin typeface="Calibri"/>
                          <a:ea typeface="Calibri"/>
                          <a:cs typeface="Times New Roman"/>
                        </a:rPr>
                        <a:t>Purchase Price</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FFFFFF"/>
                          </a:solidFill>
                          <a:effectLst/>
                          <a:latin typeface="Calibri"/>
                          <a:ea typeface="Calibri"/>
                          <a:cs typeface="Times New Roman"/>
                        </a:rPr>
                        <a:t>Drop-out Price</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FFFFFF"/>
                          </a:solidFill>
                          <a:effectLst/>
                          <a:latin typeface="Calibri"/>
                          <a:ea typeface="Calibri"/>
                          <a:cs typeface="Times New Roman"/>
                        </a:rPr>
                        <a:t>Resale Price</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r>
              <a:tr h="571500">
                <a:tc>
                  <a:txBody>
                    <a:bodyPr/>
                    <a:lstStyle/>
                    <a:p>
                      <a:pPr marL="0" marR="0" algn="just">
                        <a:lnSpc>
                          <a:spcPct val="107000"/>
                        </a:lnSpc>
                        <a:spcBef>
                          <a:spcPts val="0"/>
                        </a:spcBef>
                        <a:spcAft>
                          <a:spcPts val="0"/>
                        </a:spcAft>
                      </a:pPr>
                      <a:r>
                        <a:rPr lang="en-US" sz="2400">
                          <a:solidFill>
                            <a:srgbClr val="FFFFFF"/>
                          </a:solidFill>
                          <a:effectLst/>
                          <a:latin typeface="Calibri"/>
                          <a:ea typeface="Calibri"/>
                          <a:cs typeface="Calibri"/>
                        </a:rPr>
                        <a:t>Philadelphia, PA</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FFFFFF"/>
                          </a:solidFill>
                          <a:effectLst/>
                          <a:latin typeface="Calibri"/>
                          <a:ea typeface="Calibri"/>
                          <a:cs typeface="Times New Roman"/>
                        </a:rPr>
                        <a:t>WMGM</a:t>
                      </a:r>
                      <a:endParaRPr lang="en-US" sz="24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FFFFFF"/>
                          </a:solidFill>
                          <a:effectLst/>
                          <a:latin typeface="Calibri"/>
                          <a:ea typeface="Calibri"/>
                          <a:cs typeface="Times New Roman"/>
                        </a:rPr>
                        <a:t>$6,000,000</a:t>
                      </a:r>
                      <a:endParaRPr lang="en-US" sz="24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FFFFFF"/>
                          </a:solidFill>
                          <a:effectLst/>
                          <a:latin typeface="Calibri"/>
                          <a:ea typeface="Calibri"/>
                          <a:cs typeface="Times New Roman"/>
                        </a:rPr>
                        <a:t>$38,592,739</a:t>
                      </a:r>
                      <a:endParaRPr lang="en-US" sz="24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FFFFFF"/>
                          </a:solidFill>
                          <a:effectLst/>
                          <a:latin typeface="Calibri"/>
                          <a:ea typeface="Calibri"/>
                          <a:cs typeface="Times New Roman"/>
                        </a:rPr>
                        <a:t>$6,000,000</a:t>
                      </a:r>
                      <a:endParaRPr lang="en-US" sz="24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12009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lvl="0">
              <a:buSzPct val="25000"/>
            </a:pPr>
            <a:r>
              <a:rPr lang="en-US" dirty="0">
                <a:latin typeface="Arial" panose="020B0604020202020204" pitchFamily="34" charset="0"/>
                <a:cs typeface="Arial" panose="020B0604020202020204" pitchFamily="34" charset="0"/>
              </a:rPr>
              <a:t>Early Dropout Behavior</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247120"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US" sz="2400" dirty="0">
                <a:latin typeface="Calibri" panose="020F0502020204030204" pitchFamily="34" charset="0"/>
                <a:cs typeface="Calibri" panose="020F0502020204030204" pitchFamily="34" charset="0"/>
              </a:rPr>
              <a:t>Bids to drop out in the early rounds </a:t>
            </a:r>
            <a:r>
              <a:rPr lang="en-US" sz="2400" dirty="0" smtClean="0">
                <a:latin typeface="Calibri" panose="020F0502020204030204" pitchFamily="34" charset="0"/>
                <a:cs typeface="Calibri" panose="020F0502020204030204" pitchFamily="34" charset="0"/>
              </a:rPr>
              <a:t>are </a:t>
            </a:r>
            <a:r>
              <a:rPr lang="en-US" sz="2400" dirty="0">
                <a:latin typeface="Calibri" panose="020F0502020204030204" pitchFamily="34" charset="0"/>
                <a:cs typeface="Calibri" panose="020F0502020204030204" pitchFamily="34" charset="0"/>
              </a:rPr>
              <a:t>likely to be </a:t>
            </a:r>
            <a:r>
              <a:rPr lang="en-US" sz="2400" dirty="0" smtClean="0">
                <a:latin typeface="Calibri" panose="020F0502020204030204" pitchFamily="34" charset="0"/>
                <a:cs typeface="Calibri" panose="020F0502020204030204" pitchFamily="34" charset="0"/>
              </a:rPr>
              <a:t>supply </a:t>
            </a:r>
            <a:r>
              <a:rPr lang="en-US" sz="2400" dirty="0">
                <a:latin typeface="Calibri" panose="020F0502020204030204" pitchFamily="34" charset="0"/>
                <a:cs typeface="Calibri" panose="020F0502020204030204" pitchFamily="34" charset="0"/>
              </a:rPr>
              <a:t>reduction in cases where the bidder also had other stations in the auction with which the station </a:t>
            </a:r>
            <a:r>
              <a:rPr lang="en-US" sz="2400" dirty="0" smtClean="0">
                <a:latin typeface="Calibri" panose="020F0502020204030204" pitchFamily="34" charset="0"/>
                <a:cs typeface="Calibri" panose="020F0502020204030204" pitchFamily="34" charset="0"/>
              </a:rPr>
              <a:t>interfered</a:t>
            </a:r>
          </a:p>
          <a:p>
            <a:pPr marL="457200" lvl="2" indent="-283464">
              <a:lnSpc>
                <a:spcPct val="100000"/>
              </a:lnSpc>
              <a:spcAft>
                <a:spcPct val="15000"/>
              </a:spcAft>
              <a:buSzPct val="80000"/>
              <a:buFont typeface="Monotype Sorts" pitchFamily="2" charset="2"/>
              <a:buChar char="n"/>
            </a:pPr>
            <a:r>
              <a:rPr lang="en-US" sz="2400" dirty="0">
                <a:latin typeface="Calibri"/>
                <a:ea typeface="Calibri"/>
                <a:cs typeface="Times New Roman"/>
              </a:rPr>
              <a:t>We say that a station ­</a:t>
            </a:r>
            <a:r>
              <a:rPr lang="en-US" sz="2400" i="1" dirty="0">
                <a:latin typeface="Calibri"/>
                <a:ea typeface="Calibri"/>
                <a:cs typeface="Times New Roman"/>
              </a:rPr>
              <a:t>s</a:t>
            </a:r>
            <a:r>
              <a:rPr lang="en-US" sz="2400" dirty="0">
                <a:latin typeface="Calibri"/>
                <a:ea typeface="Calibri"/>
                <a:cs typeface="Times New Roman"/>
              </a:rPr>
              <a:t> has </a:t>
            </a:r>
            <a:r>
              <a:rPr lang="en-US" sz="2400" i="1" dirty="0">
                <a:latin typeface="Calibri"/>
                <a:ea typeface="Calibri"/>
                <a:cs typeface="Times New Roman"/>
              </a:rPr>
              <a:t>in‑group constraints</a:t>
            </a:r>
            <a:r>
              <a:rPr lang="en-US" sz="2400" dirty="0">
                <a:latin typeface="Calibri"/>
                <a:ea typeface="Calibri"/>
                <a:cs typeface="Times New Roman"/>
              </a:rPr>
              <a:t> if there is another station </a:t>
            </a:r>
            <a:r>
              <a:rPr lang="en-US" sz="2400" i="1" dirty="0">
                <a:latin typeface="Calibri"/>
                <a:ea typeface="Calibri"/>
                <a:cs typeface="Times New Roman"/>
              </a:rPr>
              <a:t>t</a:t>
            </a:r>
            <a:r>
              <a:rPr lang="en-US" sz="2400" dirty="0">
                <a:latin typeface="Calibri"/>
                <a:ea typeface="Calibri"/>
                <a:cs typeface="Times New Roman"/>
              </a:rPr>
              <a:t> that entered the auction such that (a) stations </a:t>
            </a:r>
            <a:r>
              <a:rPr lang="en-US" sz="2400" i="1" dirty="0">
                <a:latin typeface="Calibri"/>
                <a:ea typeface="Calibri"/>
                <a:cs typeface="Times New Roman"/>
              </a:rPr>
              <a:t>s</a:t>
            </a:r>
            <a:r>
              <a:rPr lang="en-US" sz="2400" dirty="0">
                <a:latin typeface="Calibri"/>
                <a:ea typeface="Calibri"/>
                <a:cs typeface="Times New Roman"/>
              </a:rPr>
              <a:t> and </a:t>
            </a:r>
            <a:r>
              <a:rPr lang="en-US" sz="2400" i="1" dirty="0">
                <a:latin typeface="Calibri"/>
                <a:ea typeface="Calibri"/>
                <a:cs typeface="Times New Roman"/>
              </a:rPr>
              <a:t>t</a:t>
            </a:r>
            <a:r>
              <a:rPr lang="en-US" sz="2400" dirty="0">
                <a:latin typeface="Calibri"/>
                <a:ea typeface="Calibri"/>
                <a:cs typeface="Times New Roman"/>
              </a:rPr>
              <a:t> have co-channel interference on channel 20, and (b) stations </a:t>
            </a:r>
            <a:r>
              <a:rPr lang="en-US" sz="2400" i="1" dirty="0">
                <a:latin typeface="Calibri"/>
                <a:ea typeface="Calibri"/>
                <a:cs typeface="Times New Roman"/>
              </a:rPr>
              <a:t>s</a:t>
            </a:r>
            <a:r>
              <a:rPr lang="en-US" sz="2400" dirty="0">
                <a:latin typeface="Calibri"/>
                <a:ea typeface="Calibri"/>
                <a:cs typeface="Times New Roman"/>
              </a:rPr>
              <a:t> and </a:t>
            </a:r>
            <a:r>
              <a:rPr lang="en-US" sz="2400" i="1" dirty="0">
                <a:latin typeface="Calibri"/>
                <a:ea typeface="Calibri"/>
                <a:cs typeface="Times New Roman"/>
              </a:rPr>
              <a:t>t</a:t>
            </a:r>
            <a:r>
              <a:rPr lang="en-US" sz="2400" dirty="0">
                <a:latin typeface="Calibri"/>
                <a:ea typeface="Calibri"/>
                <a:cs typeface="Times New Roman"/>
              </a:rPr>
              <a:t> were </a:t>
            </a:r>
            <a:r>
              <a:rPr lang="en-US" sz="2400" dirty="0" smtClean="0">
                <a:latin typeface="Calibri"/>
                <a:ea typeface="Calibri"/>
                <a:cs typeface="Times New Roman"/>
              </a:rPr>
              <a:t>owned by </a:t>
            </a:r>
            <a:r>
              <a:rPr lang="en-US" sz="2400" dirty="0">
                <a:latin typeface="Calibri"/>
                <a:ea typeface="Calibri"/>
                <a:cs typeface="Times New Roman"/>
              </a:rPr>
              <a:t>the same </a:t>
            </a:r>
            <a:r>
              <a:rPr lang="en-US" sz="2400" dirty="0" smtClean="0">
                <a:latin typeface="Calibri"/>
                <a:ea typeface="Calibri"/>
                <a:cs typeface="Times New Roman"/>
              </a:rPr>
              <a:t>bidder</a:t>
            </a:r>
          </a:p>
          <a:p>
            <a:pPr marL="457200" lvl="2" indent="-283464">
              <a:lnSpc>
                <a:spcPct val="100000"/>
              </a:lnSpc>
              <a:spcAft>
                <a:spcPct val="15000"/>
              </a:spcAft>
              <a:buSzPct val="80000"/>
              <a:buFont typeface="Monotype Sorts" pitchFamily="2" charset="2"/>
              <a:buChar char="n"/>
            </a:pPr>
            <a:r>
              <a:rPr lang="en-US" sz="2400" dirty="0" smtClean="0">
                <a:latin typeface="Calibri"/>
                <a:ea typeface="Calibri"/>
                <a:cs typeface="Times New Roman"/>
              </a:rPr>
              <a:t>For </a:t>
            </a:r>
            <a:r>
              <a:rPr lang="en-US" sz="2400" dirty="0">
                <a:latin typeface="Calibri"/>
                <a:ea typeface="Calibri"/>
                <a:cs typeface="Times New Roman"/>
              </a:rPr>
              <a:t>criterion (b), we consider each of </a:t>
            </a:r>
            <a:r>
              <a:rPr lang="en-US" sz="2400" dirty="0" smtClean="0">
                <a:latin typeface="Calibri"/>
                <a:ea typeface="Calibri"/>
                <a:cs typeface="Times New Roman"/>
              </a:rPr>
              <a:t>two datasets:</a:t>
            </a:r>
            <a:endParaRPr lang="en-CA" sz="2400" dirty="0">
              <a:latin typeface="Arial" panose="020B0604020202020204" pitchFamily="34" charset="0"/>
              <a:cs typeface="Arial" panose="020B0604020202020204" pitchFamily="34" charset="0"/>
            </a:endParaRPr>
          </a:p>
          <a:p>
            <a:pPr marL="685800" lvl="3" indent="-283464">
              <a:lnSpc>
                <a:spcPct val="100000"/>
              </a:lnSpc>
              <a:spcAft>
                <a:spcPct val="15000"/>
              </a:spcAft>
              <a:buSzPct val="80000"/>
              <a:buFont typeface="Monotype Sorts" pitchFamily="2" charset="2"/>
              <a:buChar char="n"/>
            </a:pPr>
            <a:r>
              <a:rPr lang="en-US" sz="2200" i="1" dirty="0">
                <a:latin typeface="Calibri"/>
                <a:ea typeface="Calibri"/>
                <a:cs typeface="Times New Roman"/>
              </a:rPr>
              <a:t>Initial ownership data</a:t>
            </a:r>
            <a:r>
              <a:rPr lang="en-US" sz="2200" dirty="0">
                <a:latin typeface="Calibri"/>
                <a:ea typeface="Calibri"/>
                <a:cs typeface="Times New Roman"/>
              </a:rPr>
              <a:t>. This is </a:t>
            </a:r>
            <a:r>
              <a:rPr lang="en-US" sz="2200" dirty="0" smtClean="0">
                <a:latin typeface="Calibri"/>
                <a:ea typeface="Calibri"/>
                <a:cs typeface="Times New Roman"/>
              </a:rPr>
              <a:t>auction application data. Two </a:t>
            </a:r>
            <a:r>
              <a:rPr lang="en-US" sz="2200" dirty="0">
                <a:latin typeface="Calibri"/>
                <a:ea typeface="Calibri"/>
                <a:cs typeface="Times New Roman"/>
              </a:rPr>
              <a:t>stations are treated as owned by the same bidder if and only if </a:t>
            </a:r>
            <a:r>
              <a:rPr lang="en-US" sz="2200" dirty="0" smtClean="0">
                <a:latin typeface="Calibri"/>
                <a:ea typeface="Calibri"/>
                <a:cs typeface="Times New Roman"/>
              </a:rPr>
              <a:t>they had </a:t>
            </a:r>
            <a:r>
              <a:rPr lang="en-US" sz="2200" dirty="0">
                <a:latin typeface="Calibri"/>
                <a:ea typeface="Calibri"/>
                <a:cs typeface="Times New Roman"/>
              </a:rPr>
              <a:t>the same FCC Registration Number (FRN</a:t>
            </a:r>
            <a:r>
              <a:rPr lang="en-US" sz="2200" dirty="0" smtClean="0">
                <a:latin typeface="Calibri"/>
                <a:ea typeface="Calibri"/>
                <a:cs typeface="Times New Roman"/>
              </a:rPr>
              <a:t>)</a:t>
            </a:r>
            <a:endParaRPr lang="en-US" sz="2200" dirty="0">
              <a:latin typeface="Calibri"/>
              <a:ea typeface="Calibri"/>
              <a:cs typeface="Times New Roman"/>
            </a:endParaRPr>
          </a:p>
          <a:p>
            <a:pPr marL="685800" lvl="3" indent="-283464">
              <a:lnSpc>
                <a:spcPct val="100000"/>
              </a:lnSpc>
              <a:spcAft>
                <a:spcPct val="15000"/>
              </a:spcAft>
              <a:buSzPct val="80000"/>
              <a:buFont typeface="Monotype Sorts" pitchFamily="2" charset="2"/>
              <a:buChar char="n"/>
            </a:pPr>
            <a:r>
              <a:rPr lang="en-US" sz="2200" i="1" dirty="0">
                <a:latin typeface="Calibri"/>
                <a:ea typeface="Calibri"/>
                <a:cs typeface="Times New Roman"/>
              </a:rPr>
              <a:t>Merged ownership data</a:t>
            </a:r>
            <a:r>
              <a:rPr lang="en-US" sz="2200" dirty="0">
                <a:latin typeface="Calibri"/>
                <a:ea typeface="Calibri"/>
                <a:cs typeface="Times New Roman"/>
              </a:rPr>
              <a:t>. Sometimes the same company </a:t>
            </a:r>
            <a:r>
              <a:rPr lang="en-US" sz="2200" dirty="0" smtClean="0">
                <a:latin typeface="Calibri"/>
                <a:ea typeface="Calibri"/>
                <a:cs typeface="Times New Roman"/>
              </a:rPr>
              <a:t>entered the </a:t>
            </a:r>
            <a:r>
              <a:rPr lang="en-US" sz="2200" dirty="0">
                <a:latin typeface="Calibri"/>
                <a:ea typeface="Calibri"/>
                <a:cs typeface="Times New Roman"/>
              </a:rPr>
              <a:t>auction with different bidder names and different FRNs, for some or all of its stations. </a:t>
            </a:r>
            <a:r>
              <a:rPr lang="en-US" sz="2200" dirty="0" smtClean="0">
                <a:latin typeface="Calibri"/>
                <a:ea typeface="Calibri"/>
                <a:cs typeface="Times New Roman"/>
              </a:rPr>
              <a:t>Adjusted accordingly</a:t>
            </a:r>
            <a:endParaRPr lang="en-CA" sz="2200" dirty="0" smtClean="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600" dirty="0">
              <a:latin typeface="Arial" panose="020B0604020202020204" pitchFamily="34" charset="0"/>
              <a:cs typeface="Arial" panose="020B0604020202020204" pitchFamily="34" charset="0"/>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21</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spTree>
    <p:extLst>
      <p:ext uri="{BB962C8B-B14F-4D97-AF65-F5344CB8AC3E}">
        <p14:creationId xmlns:p14="http://schemas.microsoft.com/office/powerpoint/2010/main" val="117587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chemeClr val="dk2"/>
              </a:buClr>
              <a:buSzPct val="25000"/>
              <a:buFont typeface="Corbel"/>
              <a:buNone/>
            </a:pPr>
            <a:r>
              <a:rPr lang="en-US" sz="4000" b="0" i="0" u="none" strike="noStrike" cap="none" dirty="0" smtClean="0">
                <a:solidFill>
                  <a:schemeClr val="dk2"/>
                </a:solidFill>
                <a:latin typeface="Arial" panose="020B0604020202020204" pitchFamily="34" charset="0"/>
                <a:cs typeface="Arial" panose="020B0604020202020204" pitchFamily="34" charset="0"/>
                <a:sym typeface="Corbel"/>
              </a:rPr>
              <a:t>Early Dropout Behavior</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247120"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endParaRPr lang="en-CA" sz="2400" dirty="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600" dirty="0">
              <a:latin typeface="Arial" panose="020B0604020202020204" pitchFamily="34" charset="0"/>
              <a:cs typeface="Arial" panose="020B0604020202020204" pitchFamily="34" charset="0"/>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22</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graphicFrame>
        <p:nvGraphicFramePr>
          <p:cNvPr id="2" name="Table 1"/>
          <p:cNvGraphicFramePr>
            <a:graphicFrameLocks noGrp="1"/>
          </p:cNvGraphicFramePr>
          <p:nvPr>
            <p:extLst>
              <p:ext uri="{D42A27DB-BD31-4B8C-83A1-F6EECF244321}">
                <p14:modId xmlns:p14="http://schemas.microsoft.com/office/powerpoint/2010/main" val="2863818660"/>
              </p:ext>
            </p:extLst>
          </p:nvPr>
        </p:nvGraphicFramePr>
        <p:xfrm>
          <a:off x="533400" y="2438400"/>
          <a:ext cx="10972800" cy="3587496"/>
        </p:xfrm>
        <a:graphic>
          <a:graphicData uri="http://schemas.openxmlformats.org/drawingml/2006/table">
            <a:tbl>
              <a:tblPr firstRow="1" firstCol="1" bandRow="1"/>
              <a:tblGrid>
                <a:gridCol w="1567544"/>
                <a:gridCol w="1567544"/>
                <a:gridCol w="1371599"/>
                <a:gridCol w="2547257"/>
                <a:gridCol w="1371599"/>
                <a:gridCol w="2547257"/>
              </a:tblGrid>
              <a:tr h="257175">
                <a:tc rowSpan="2">
                  <a:txBody>
                    <a:bodyPr/>
                    <a:lstStyle/>
                    <a:p>
                      <a:pPr marL="0" marR="0" algn="just">
                        <a:lnSpc>
                          <a:spcPct val="107000"/>
                        </a:lnSpc>
                        <a:spcBef>
                          <a:spcPts val="0"/>
                        </a:spcBef>
                        <a:spcAft>
                          <a:spcPts val="0"/>
                        </a:spcAft>
                      </a:pPr>
                      <a:r>
                        <a:rPr lang="en-US" sz="2000" dirty="0">
                          <a:solidFill>
                            <a:srgbClr val="FFFFFF"/>
                          </a:solidFill>
                          <a:effectLst/>
                          <a:latin typeface="Calibri"/>
                          <a:ea typeface="Calibri"/>
                          <a:cs typeface="Times New Roman"/>
                        </a:rPr>
                        <a:t> </a:t>
                      </a:r>
                      <a:endParaRPr lang="en-US" sz="2000" dirty="0">
                        <a:effectLst/>
                        <a:latin typeface="Calibri"/>
                        <a:ea typeface="Calibri"/>
                        <a:cs typeface="Times New Roman"/>
                      </a:endParaRPr>
                    </a:p>
                    <a:p>
                      <a:pPr marL="0" marR="0" algn="just">
                        <a:lnSpc>
                          <a:spcPct val="107000"/>
                        </a:lnSpc>
                        <a:spcBef>
                          <a:spcPts val="0"/>
                        </a:spcBef>
                        <a:spcAft>
                          <a:spcPts val="0"/>
                        </a:spcAft>
                      </a:pPr>
                      <a:r>
                        <a:rPr lang="en-US" sz="2000" dirty="0">
                          <a:solidFill>
                            <a:srgbClr val="FFFFFF"/>
                          </a:solidFill>
                          <a:effectLst/>
                          <a:latin typeface="Calibri"/>
                          <a:ea typeface="Calibri"/>
                          <a:cs typeface="Times New Roman"/>
                        </a:rPr>
                        <a:t> </a:t>
                      </a:r>
                      <a:endParaRPr lang="en-US" sz="2000" dirty="0">
                        <a:effectLst/>
                        <a:latin typeface="Calibri"/>
                        <a:ea typeface="Calibri"/>
                        <a:cs typeface="Times New Roman"/>
                      </a:endParaRPr>
                    </a:p>
                    <a:p>
                      <a:pPr marL="0" marR="0" algn="ctr">
                        <a:lnSpc>
                          <a:spcPct val="107000"/>
                        </a:lnSpc>
                        <a:spcBef>
                          <a:spcPts val="0"/>
                        </a:spcBef>
                        <a:spcAft>
                          <a:spcPts val="0"/>
                        </a:spcAft>
                      </a:pPr>
                      <a:r>
                        <a:rPr lang="en-US" sz="2000" b="1" dirty="0">
                          <a:solidFill>
                            <a:srgbClr val="FFFFFF"/>
                          </a:solidFill>
                          <a:effectLst/>
                          <a:latin typeface="Calibri"/>
                          <a:ea typeface="Calibri"/>
                          <a:cs typeface="Times New Roman"/>
                        </a:rPr>
                        <a:t>Round N</a:t>
                      </a:r>
                      <a:endParaRPr lang="en-US" sz="20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gridSpan="5">
                  <a:txBody>
                    <a:bodyPr/>
                    <a:lstStyle/>
                    <a:p>
                      <a:pPr marL="0" marR="0" algn="ctr">
                        <a:lnSpc>
                          <a:spcPct val="107000"/>
                        </a:lnSpc>
                        <a:spcBef>
                          <a:spcPts val="0"/>
                        </a:spcBef>
                        <a:spcAft>
                          <a:spcPts val="0"/>
                        </a:spcAft>
                      </a:pPr>
                      <a:r>
                        <a:rPr lang="en-US" sz="2000" b="1" dirty="0">
                          <a:solidFill>
                            <a:srgbClr val="FFFFFF"/>
                          </a:solidFill>
                          <a:effectLst/>
                          <a:latin typeface="Calibri"/>
                          <a:ea typeface="Calibri"/>
                          <a:cs typeface="Times New Roman"/>
                        </a:rPr>
                        <a:t>Number of UHF stations that dropped out by Round N (across all stages)</a:t>
                      </a:r>
                      <a:endParaRPr lang="en-US" sz="20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7175">
                <a:tc vMerge="1">
                  <a:txBody>
                    <a:bodyPr/>
                    <a:lstStyle/>
                    <a:p>
                      <a:endParaRPr lang="en-US"/>
                    </a:p>
                  </a:txBody>
                  <a:tcPr/>
                </a:tc>
                <a:tc>
                  <a:txBody>
                    <a:bodyPr/>
                    <a:lstStyle/>
                    <a:p>
                      <a:pPr marL="0" marR="0" algn="ctr">
                        <a:lnSpc>
                          <a:spcPct val="107000"/>
                        </a:lnSpc>
                        <a:spcBef>
                          <a:spcPts val="0"/>
                        </a:spcBef>
                        <a:spcAft>
                          <a:spcPts val="0"/>
                        </a:spcAft>
                      </a:pPr>
                      <a:r>
                        <a:rPr lang="en-US" sz="2000">
                          <a:solidFill>
                            <a:srgbClr val="FFFFFF"/>
                          </a:solidFill>
                          <a:effectLst/>
                          <a:latin typeface="Calibri"/>
                          <a:ea typeface="Calibri"/>
                          <a:cs typeface="Times New Roman"/>
                        </a:rPr>
                        <a:t>Of all 930 UHF stations in auction</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2000">
                          <a:solidFill>
                            <a:srgbClr val="FFFFFF"/>
                          </a:solidFill>
                          <a:effectLst/>
                          <a:latin typeface="Calibri"/>
                          <a:ea typeface="Calibri"/>
                          <a:cs typeface="Times New Roman"/>
                        </a:rPr>
                        <a:t>Of the 251 UHF stations with in‑group constraints using the initial ownership data</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2000">
                          <a:solidFill>
                            <a:srgbClr val="FFFFFF"/>
                          </a:solidFill>
                          <a:effectLst/>
                          <a:latin typeface="Calibri"/>
                          <a:ea typeface="Calibri"/>
                          <a:cs typeface="Times New Roman"/>
                        </a:rPr>
                        <a:t>Of the 366 UHF stations with in‑group constraints using the merged ownership data</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hMerge="1">
                  <a:txBody>
                    <a:bodyPr/>
                    <a:lstStyle/>
                    <a:p>
                      <a:endParaRPr lang="en-US"/>
                    </a:p>
                  </a:txBody>
                  <a:tcPr/>
                </a:tc>
              </a:tr>
              <a:tr h="0">
                <a:tc>
                  <a:txBody>
                    <a:bodyPr/>
                    <a:lstStyle/>
                    <a:p>
                      <a:pPr marL="0" marR="0" algn="r">
                        <a:lnSpc>
                          <a:spcPct val="107000"/>
                        </a:lnSpc>
                        <a:spcBef>
                          <a:spcPts val="0"/>
                        </a:spcBef>
                        <a:spcAft>
                          <a:spcPts val="0"/>
                        </a:spcAft>
                      </a:pPr>
                      <a:r>
                        <a:rPr lang="en-US" sz="2000" b="1">
                          <a:solidFill>
                            <a:srgbClr val="FFFFFF"/>
                          </a:solidFill>
                          <a:effectLst/>
                          <a:latin typeface="Calibri"/>
                          <a:ea typeface="Calibri"/>
                          <a:cs typeface="Times New Roman"/>
                        </a:rPr>
                        <a:t> </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FFFFFF"/>
                          </a:solidFill>
                          <a:effectLst/>
                          <a:latin typeface="Calibri"/>
                          <a:ea typeface="Calibri"/>
                          <a:cs typeface="Times New Roman"/>
                        </a:rPr>
                        <a:t>Number of stations</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FFFFFF"/>
                          </a:solidFill>
                          <a:effectLst/>
                          <a:latin typeface="Calibri"/>
                          <a:ea typeface="Calibri"/>
                          <a:cs typeface="Times New Roman"/>
                        </a:rPr>
                        <a:t>Number of stations</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FFFFFF"/>
                          </a:solidFill>
                          <a:effectLst/>
                          <a:latin typeface="Calibri"/>
                          <a:ea typeface="Calibri"/>
                          <a:cs typeface="Times New Roman"/>
                        </a:rPr>
                        <a:t>p-value of 2-sample test for equality of proportions</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FFFFFF"/>
                          </a:solidFill>
                          <a:effectLst/>
                          <a:latin typeface="Calibri"/>
                          <a:ea typeface="Calibri"/>
                          <a:cs typeface="Times New Roman"/>
                        </a:rPr>
                        <a:t>Number of stations</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FFFFFF"/>
                          </a:solidFill>
                          <a:effectLst/>
                          <a:latin typeface="Calibri"/>
                          <a:ea typeface="Calibri"/>
                          <a:cs typeface="Times New Roman"/>
                        </a:rPr>
                        <a:t>p-value of 2-sample test for equality of proportions</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0">
                <a:tc>
                  <a:txBody>
                    <a:bodyPr/>
                    <a:lstStyle/>
                    <a:p>
                      <a:pPr marL="0" marR="0" algn="r">
                        <a:lnSpc>
                          <a:spcPct val="107000"/>
                        </a:lnSpc>
                        <a:spcBef>
                          <a:spcPts val="0"/>
                        </a:spcBef>
                        <a:spcAft>
                          <a:spcPts val="0"/>
                        </a:spcAft>
                      </a:pPr>
                      <a:r>
                        <a:rPr lang="en-US" sz="2000">
                          <a:solidFill>
                            <a:srgbClr val="FFFFFF"/>
                          </a:solidFill>
                          <a:effectLst/>
                          <a:latin typeface="Calibri"/>
                          <a:ea typeface="Calibri"/>
                          <a:cs typeface="Times New Roman"/>
                        </a:rPr>
                        <a:t>1</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dirty="0">
                          <a:solidFill>
                            <a:srgbClr val="FFFFFF"/>
                          </a:solidFill>
                          <a:effectLst/>
                          <a:latin typeface="Calibri"/>
                          <a:ea typeface="Calibri"/>
                          <a:cs typeface="Times New Roman"/>
                        </a:rPr>
                        <a:t>24</a:t>
                      </a:r>
                      <a:endParaRPr lang="en-US" sz="20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FFFFFF"/>
                          </a:solidFill>
                          <a:effectLst/>
                          <a:latin typeface="Calibri"/>
                          <a:ea typeface="Calibri"/>
                          <a:cs typeface="Times New Roman"/>
                        </a:rPr>
                        <a:t>16</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FFFFFF"/>
                          </a:solidFill>
                          <a:effectLst/>
                          <a:latin typeface="Calibri"/>
                          <a:ea typeface="Calibri"/>
                          <a:cs typeface="Times New Roman"/>
                        </a:rPr>
                        <a:t>9.145e-06</a:t>
                      </a:r>
                      <a:r>
                        <a:rPr lang="en-US" sz="2000" dirty="0" smtClean="0">
                          <a:solidFill>
                            <a:srgbClr val="FFFFFF"/>
                          </a:solidFill>
                          <a:effectLst/>
                          <a:latin typeface="Calibri"/>
                          <a:ea typeface="Calibri"/>
                          <a:cs typeface="Times New Roman"/>
                        </a:rPr>
                        <a:t>***</a:t>
                      </a:r>
                      <a:endParaRPr lang="en-US" sz="20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FFFFFF"/>
                          </a:solidFill>
                          <a:effectLst/>
                          <a:latin typeface="Calibri"/>
                          <a:ea typeface="Calibri"/>
                          <a:cs typeface="Times New Roman"/>
                        </a:rPr>
                        <a:t>17</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FFFFFF"/>
                          </a:solidFill>
                          <a:effectLst/>
                          <a:latin typeface="Calibri"/>
                          <a:ea typeface="Calibri"/>
                          <a:cs typeface="Times New Roman"/>
                        </a:rPr>
                        <a:t>0.00138</a:t>
                      </a:r>
                      <a:r>
                        <a:rPr lang="en-US" sz="2000" dirty="0" smtClean="0">
                          <a:solidFill>
                            <a:srgbClr val="FFFFFF"/>
                          </a:solidFill>
                          <a:effectLst/>
                          <a:latin typeface="Calibri"/>
                          <a:ea typeface="Calibri"/>
                          <a:cs typeface="Times New Roman"/>
                        </a:rPr>
                        <a:t>***</a:t>
                      </a:r>
                      <a:endParaRPr lang="en-US" sz="20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0">
                <a:tc>
                  <a:txBody>
                    <a:bodyPr/>
                    <a:lstStyle/>
                    <a:p>
                      <a:pPr marL="0" marR="0" algn="r">
                        <a:lnSpc>
                          <a:spcPct val="107000"/>
                        </a:lnSpc>
                        <a:spcBef>
                          <a:spcPts val="0"/>
                        </a:spcBef>
                        <a:spcAft>
                          <a:spcPts val="0"/>
                        </a:spcAft>
                      </a:pPr>
                      <a:r>
                        <a:rPr lang="en-US" sz="2000">
                          <a:solidFill>
                            <a:srgbClr val="FFFFFF"/>
                          </a:solidFill>
                          <a:effectLst/>
                          <a:latin typeface="Calibri"/>
                          <a:ea typeface="Calibri"/>
                          <a:cs typeface="Times New Roman"/>
                        </a:rPr>
                        <a:t>2</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FFFFFF"/>
                          </a:solidFill>
                          <a:effectLst/>
                          <a:latin typeface="Calibri"/>
                          <a:ea typeface="Calibri"/>
                          <a:cs typeface="Times New Roman"/>
                        </a:rPr>
                        <a:t>34</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FFFFFF"/>
                          </a:solidFill>
                          <a:effectLst/>
                          <a:latin typeface="Calibri"/>
                          <a:ea typeface="Calibri"/>
                          <a:cs typeface="Times New Roman"/>
                        </a:rPr>
                        <a:t>20</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FFFFFF"/>
                          </a:solidFill>
                          <a:effectLst/>
                          <a:latin typeface="Calibri"/>
                          <a:ea typeface="Calibri"/>
                          <a:cs typeface="Times New Roman"/>
                        </a:rPr>
                        <a:t>2.042e-05</a:t>
                      </a:r>
                      <a:r>
                        <a:rPr lang="en-US" sz="2000" dirty="0" smtClean="0">
                          <a:solidFill>
                            <a:srgbClr val="FFFFFF"/>
                          </a:solidFill>
                          <a:effectLst/>
                          <a:latin typeface="Calibri"/>
                          <a:ea typeface="Calibri"/>
                          <a:cs typeface="Times New Roman"/>
                        </a:rPr>
                        <a:t>***</a:t>
                      </a:r>
                      <a:endParaRPr lang="en-US" sz="20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FFFFFF"/>
                          </a:solidFill>
                          <a:effectLst/>
                          <a:latin typeface="Calibri"/>
                          <a:ea typeface="Calibri"/>
                          <a:cs typeface="Times New Roman"/>
                        </a:rPr>
                        <a:t>23</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FFFFFF"/>
                          </a:solidFill>
                          <a:effectLst/>
                          <a:latin typeface="Calibri"/>
                          <a:ea typeface="Calibri"/>
                          <a:cs typeface="Times New Roman"/>
                        </a:rPr>
                        <a:t>0.00058</a:t>
                      </a:r>
                      <a:r>
                        <a:rPr lang="en-US" sz="2000" dirty="0" smtClean="0">
                          <a:solidFill>
                            <a:srgbClr val="FFFFFF"/>
                          </a:solidFill>
                          <a:effectLst/>
                          <a:latin typeface="Calibri"/>
                          <a:ea typeface="Calibri"/>
                          <a:cs typeface="Times New Roman"/>
                        </a:rPr>
                        <a:t>***</a:t>
                      </a:r>
                      <a:endParaRPr lang="en-US" sz="20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0">
                <a:tc>
                  <a:txBody>
                    <a:bodyPr/>
                    <a:lstStyle/>
                    <a:p>
                      <a:pPr marL="0" marR="0" algn="r">
                        <a:lnSpc>
                          <a:spcPct val="107000"/>
                        </a:lnSpc>
                        <a:spcBef>
                          <a:spcPts val="0"/>
                        </a:spcBef>
                        <a:spcAft>
                          <a:spcPts val="0"/>
                        </a:spcAft>
                      </a:pPr>
                      <a:r>
                        <a:rPr lang="en-US" sz="2000">
                          <a:solidFill>
                            <a:srgbClr val="FFFFFF"/>
                          </a:solidFill>
                          <a:effectLst/>
                          <a:latin typeface="Calibri"/>
                          <a:ea typeface="Calibri"/>
                          <a:cs typeface="Times New Roman"/>
                        </a:rPr>
                        <a:t>5</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FFFFFF"/>
                          </a:solidFill>
                          <a:effectLst/>
                          <a:latin typeface="Calibri"/>
                          <a:ea typeface="Calibri"/>
                          <a:cs typeface="Times New Roman"/>
                        </a:rPr>
                        <a:t>49</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FFFFFF"/>
                          </a:solidFill>
                          <a:effectLst/>
                          <a:latin typeface="Calibri"/>
                          <a:ea typeface="Calibri"/>
                          <a:cs typeface="Times New Roman"/>
                        </a:rPr>
                        <a:t>27</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FFFFFF"/>
                          </a:solidFill>
                          <a:effectLst/>
                          <a:latin typeface="Calibri"/>
                          <a:ea typeface="Calibri"/>
                          <a:cs typeface="Times New Roman"/>
                        </a:rPr>
                        <a:t>5.244e-06</a:t>
                      </a:r>
                      <a:r>
                        <a:rPr lang="en-US" sz="2000" dirty="0" smtClean="0">
                          <a:solidFill>
                            <a:srgbClr val="FFFFFF"/>
                          </a:solidFill>
                          <a:effectLst/>
                          <a:latin typeface="Calibri"/>
                          <a:ea typeface="Calibri"/>
                          <a:cs typeface="Times New Roman"/>
                        </a:rPr>
                        <a:t>***</a:t>
                      </a:r>
                      <a:endParaRPr lang="en-US" sz="20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FFFFFF"/>
                          </a:solidFill>
                          <a:effectLst/>
                          <a:latin typeface="Calibri"/>
                          <a:ea typeface="Calibri"/>
                          <a:cs typeface="Times New Roman"/>
                        </a:rPr>
                        <a:t>30</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FFFFFF"/>
                          </a:solidFill>
                          <a:effectLst/>
                          <a:latin typeface="Calibri"/>
                          <a:ea typeface="Calibri"/>
                          <a:cs typeface="Times New Roman"/>
                        </a:rPr>
                        <a:t>0.00128</a:t>
                      </a:r>
                      <a:r>
                        <a:rPr lang="en-US" sz="2000" dirty="0" smtClean="0">
                          <a:solidFill>
                            <a:srgbClr val="FFFFFF"/>
                          </a:solidFill>
                          <a:effectLst/>
                          <a:latin typeface="Calibri"/>
                          <a:ea typeface="Calibri"/>
                          <a:cs typeface="Times New Roman"/>
                        </a:rPr>
                        <a:t>***</a:t>
                      </a:r>
                      <a:endParaRPr lang="en-US" sz="20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0">
                <a:tc>
                  <a:txBody>
                    <a:bodyPr/>
                    <a:lstStyle/>
                    <a:p>
                      <a:pPr marL="0" marR="0" algn="r">
                        <a:lnSpc>
                          <a:spcPct val="107000"/>
                        </a:lnSpc>
                        <a:spcBef>
                          <a:spcPts val="0"/>
                        </a:spcBef>
                        <a:spcAft>
                          <a:spcPts val="0"/>
                        </a:spcAft>
                      </a:pPr>
                      <a:r>
                        <a:rPr lang="en-US" sz="2000">
                          <a:solidFill>
                            <a:srgbClr val="FFFFFF"/>
                          </a:solidFill>
                          <a:effectLst/>
                          <a:latin typeface="Calibri"/>
                          <a:ea typeface="Calibri"/>
                          <a:cs typeface="Times New Roman"/>
                        </a:rPr>
                        <a:t>10</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FFFFFF"/>
                          </a:solidFill>
                          <a:effectLst/>
                          <a:latin typeface="Calibri"/>
                          <a:ea typeface="Calibri"/>
                          <a:cs typeface="Times New Roman"/>
                        </a:rPr>
                        <a:t>75</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FFFFFF"/>
                          </a:solidFill>
                          <a:effectLst/>
                          <a:latin typeface="Calibri"/>
                          <a:ea typeface="Calibri"/>
                          <a:cs typeface="Times New Roman"/>
                        </a:rPr>
                        <a:t>38</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FFFFFF"/>
                          </a:solidFill>
                          <a:effectLst/>
                          <a:latin typeface="Calibri"/>
                          <a:ea typeface="Calibri"/>
                          <a:cs typeface="Times New Roman"/>
                        </a:rPr>
                        <a:t>1.453e-06</a:t>
                      </a:r>
                      <a:r>
                        <a:rPr lang="en-US" sz="2000" dirty="0" smtClean="0">
                          <a:solidFill>
                            <a:srgbClr val="FFFFFF"/>
                          </a:solidFill>
                          <a:effectLst/>
                          <a:latin typeface="Calibri"/>
                          <a:ea typeface="Calibri"/>
                          <a:cs typeface="Times New Roman"/>
                        </a:rPr>
                        <a:t>***</a:t>
                      </a:r>
                      <a:endParaRPr lang="en-US" sz="20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solidFill>
                            <a:srgbClr val="FFFFFF"/>
                          </a:solidFill>
                          <a:effectLst/>
                          <a:latin typeface="Calibri"/>
                          <a:ea typeface="Calibri"/>
                          <a:cs typeface="Times New Roman"/>
                        </a:rPr>
                        <a:t>44</a:t>
                      </a:r>
                      <a:endParaRPr lang="en-US" sz="200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FFFFFF"/>
                          </a:solidFill>
                          <a:effectLst/>
                          <a:latin typeface="Calibri"/>
                          <a:ea typeface="Calibri"/>
                          <a:cs typeface="Times New Roman"/>
                        </a:rPr>
                        <a:t>0.00036</a:t>
                      </a:r>
                      <a:r>
                        <a:rPr lang="en-US" sz="2000" dirty="0" smtClean="0">
                          <a:solidFill>
                            <a:srgbClr val="FFFFFF"/>
                          </a:solidFill>
                          <a:effectLst/>
                          <a:latin typeface="Calibri"/>
                          <a:ea typeface="Calibri"/>
                          <a:cs typeface="Times New Roman"/>
                        </a:rPr>
                        <a:t>***</a:t>
                      </a:r>
                      <a:endParaRPr lang="en-US" sz="2000" dirty="0">
                        <a:effectLst/>
                        <a:latin typeface="Calibri"/>
                        <a:ea typeface="Calibri"/>
                        <a:cs typeface="Times New Roman"/>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04235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lvl="0">
              <a:buSzPct val="25000"/>
            </a:pPr>
            <a:r>
              <a:rPr lang="en-CA" dirty="0" smtClean="0">
                <a:latin typeface="Arial" panose="020B0604020202020204" pitchFamily="34" charset="0"/>
                <a:cs typeface="Arial" panose="020B0604020202020204" pitchFamily="34" charset="0"/>
              </a:rPr>
              <a:t>Approaches for </a:t>
            </a:r>
            <a:r>
              <a:rPr lang="en-CA" dirty="0">
                <a:latin typeface="Arial" panose="020B0604020202020204" pitchFamily="34" charset="0"/>
                <a:cs typeface="Arial" panose="020B0604020202020204" pitchFamily="34" charset="0"/>
              </a:rPr>
              <a:t>avoiding supply reduction</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247120"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US" sz="2400" dirty="0" smtClean="0">
                <a:latin typeface="Calibri" panose="020F0502020204030204" pitchFamily="34" charset="0"/>
                <a:cs typeface="Calibri" panose="020F0502020204030204" pitchFamily="34" charset="0"/>
              </a:rPr>
              <a:t>A not-especially novel answer: Use a VCG mechanism</a:t>
            </a:r>
          </a:p>
          <a:p>
            <a:pPr marL="457200" lvl="2" indent="-283464">
              <a:lnSpc>
                <a:spcPct val="100000"/>
              </a:lnSpc>
              <a:spcAft>
                <a:spcPct val="15000"/>
              </a:spcAft>
              <a:buSzPct val="80000"/>
              <a:buFont typeface="Monotype Sorts" pitchFamily="2" charset="2"/>
              <a:buChar char="n"/>
            </a:pPr>
            <a:r>
              <a:rPr lang="en-US" sz="2400" dirty="0" smtClean="0">
                <a:latin typeface="Calibri" panose="020F0502020204030204" pitchFamily="34" charset="0"/>
                <a:cs typeface="Calibri" panose="020F0502020204030204" pitchFamily="34" charset="0"/>
              </a:rPr>
              <a:t>Note that one argument for using a Deferred Acceptance mechanism for the reverse auction was that it enabled price discrimination (via the weights) against stations that were not worth very much but got in the way</a:t>
            </a:r>
          </a:p>
          <a:p>
            <a:pPr marL="457200" lvl="2" indent="-283464">
              <a:lnSpc>
                <a:spcPct val="100000"/>
              </a:lnSpc>
              <a:spcAft>
                <a:spcPct val="15000"/>
              </a:spcAft>
              <a:buSzPct val="80000"/>
              <a:buFont typeface="Monotype Sorts" pitchFamily="2" charset="2"/>
              <a:buChar char="n"/>
            </a:pPr>
            <a:r>
              <a:rPr lang="en-US" sz="2400" dirty="0" smtClean="0">
                <a:latin typeface="Calibri" panose="020F0502020204030204" pitchFamily="34" charset="0"/>
                <a:cs typeface="Calibri" panose="020F0502020204030204" pitchFamily="34" charset="0"/>
              </a:rPr>
              <a:t>A more novel answer: Use a weighted VCG mechanism</a:t>
            </a:r>
          </a:p>
          <a:p>
            <a:pPr marL="457200" lvl="2" indent="-283464">
              <a:lnSpc>
                <a:spcPct val="100000"/>
              </a:lnSpc>
              <a:spcAft>
                <a:spcPct val="15000"/>
              </a:spcAft>
              <a:buSzPct val="80000"/>
              <a:buFont typeface="Monotype Sorts" pitchFamily="2" charset="2"/>
              <a:buChar char="n"/>
            </a:pPr>
            <a:r>
              <a:rPr lang="en-US" sz="2400" dirty="0" smtClean="0">
                <a:latin typeface="Calibri" panose="020F0502020204030204" pitchFamily="34" charset="0"/>
                <a:cs typeface="Calibri" panose="020F0502020204030204" pitchFamily="34" charset="0"/>
              </a:rPr>
              <a:t>By this, all we mean is that when maximizing the sum of bids (with all bidders present or with one bidder absent), apply pre-specified weights to each bidder or to each bid</a:t>
            </a:r>
          </a:p>
          <a:p>
            <a:pPr marL="457200" lvl="2" indent="-283464">
              <a:lnSpc>
                <a:spcPct val="100000"/>
              </a:lnSpc>
              <a:spcAft>
                <a:spcPct val="15000"/>
              </a:spcAft>
              <a:buSzPct val="80000"/>
              <a:buFont typeface="Monotype Sorts" pitchFamily="2" charset="2"/>
              <a:buChar char="n"/>
            </a:pPr>
            <a:r>
              <a:rPr lang="en-US" sz="2400" dirty="0" smtClean="0">
                <a:latin typeface="Calibri" panose="020F0502020204030204" pitchFamily="34" charset="0"/>
                <a:cs typeface="Calibri" panose="020F0502020204030204" pitchFamily="34" charset="0"/>
              </a:rPr>
              <a:t>It can be shown that the weighted VCG mechanism inherits the dominant strategy property of the standard VCG mechanism</a:t>
            </a:r>
          </a:p>
          <a:p>
            <a:pPr marL="457200" lvl="2" indent="-283464">
              <a:lnSpc>
                <a:spcPct val="100000"/>
              </a:lnSpc>
              <a:spcAft>
                <a:spcPct val="15000"/>
              </a:spcAft>
              <a:buSzPct val="80000"/>
              <a:buFont typeface="Monotype Sorts" pitchFamily="2" charset="2"/>
              <a:buChar char="n"/>
            </a:pPr>
            <a:endParaRPr lang="en-US" sz="2400" dirty="0" smtClean="0">
              <a:latin typeface="Calibri" panose="020F0502020204030204" pitchFamily="34" charset="0"/>
              <a:cs typeface="Calibri" panose="020F0502020204030204" pitchFamily="34" charset="0"/>
            </a:endParaRPr>
          </a:p>
          <a:p>
            <a:pPr marL="457200" lvl="2" indent="-283464">
              <a:lnSpc>
                <a:spcPct val="100000"/>
              </a:lnSpc>
              <a:spcAft>
                <a:spcPct val="15000"/>
              </a:spcAft>
              <a:buSzPct val="80000"/>
              <a:buFont typeface="Monotype Sorts" pitchFamily="2" charset="2"/>
              <a:buChar char="n"/>
            </a:pPr>
            <a:endParaRPr lang="en-CA" sz="2400" dirty="0">
              <a:latin typeface="Calibri" panose="020F0502020204030204" pitchFamily="34" charset="0"/>
              <a:cs typeface="Calibri" panose="020F0502020204030204" pitchFamily="34" charset="0"/>
            </a:endParaRPr>
          </a:p>
          <a:p>
            <a:pPr marL="457200" lvl="2" indent="-283464">
              <a:lnSpc>
                <a:spcPct val="100000"/>
              </a:lnSpc>
              <a:spcAft>
                <a:spcPct val="15000"/>
              </a:spcAft>
              <a:buSzPct val="80000"/>
              <a:buFont typeface="Monotype Sorts" pitchFamily="2" charset="2"/>
              <a:buChar char="n"/>
            </a:pPr>
            <a:endParaRPr lang="en-CA" sz="2400" dirty="0" smtClean="0">
              <a:latin typeface="Calibri" panose="020F0502020204030204" pitchFamily="34" charset="0"/>
              <a:cs typeface="Calibri" panose="020F0502020204030204" pitchFamily="34" charset="0"/>
            </a:endParaRPr>
          </a:p>
          <a:p>
            <a:pPr marL="457200" lvl="2" indent="-283464">
              <a:lnSpc>
                <a:spcPct val="100000"/>
              </a:lnSpc>
              <a:spcAft>
                <a:spcPct val="15000"/>
              </a:spcAft>
              <a:buSzPct val="80000"/>
              <a:buFont typeface="Monotype Sorts" pitchFamily="2" charset="2"/>
              <a:buChar char="n"/>
            </a:pPr>
            <a:endParaRPr lang="en-CA" sz="2600" dirty="0">
              <a:latin typeface="Calibri" panose="020F0502020204030204" pitchFamily="34" charset="0"/>
              <a:cs typeface="Calibri" panose="020F0502020204030204" pitchFamily="34" charset="0"/>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23</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spTree>
    <p:extLst>
      <p:ext uri="{BB962C8B-B14F-4D97-AF65-F5344CB8AC3E}">
        <p14:creationId xmlns:p14="http://schemas.microsoft.com/office/powerpoint/2010/main" val="365157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lvl="0">
              <a:buSzPct val="25000"/>
            </a:pPr>
            <a:r>
              <a:rPr lang="en-US" dirty="0" smtClean="0">
                <a:latin typeface="Arial" panose="020B0604020202020204" pitchFamily="34" charset="0"/>
                <a:cs typeface="Arial" panose="020B0604020202020204" pitchFamily="34" charset="0"/>
              </a:rPr>
              <a:t>Independent </a:t>
            </a:r>
            <a:r>
              <a:rPr lang="en-US" dirty="0">
                <a:latin typeface="Arial" panose="020B0604020202020204" pitchFamily="34" charset="0"/>
                <a:cs typeface="Arial" panose="020B0604020202020204" pitchFamily="34" charset="0"/>
              </a:rPr>
              <a:t>Values Model </a:t>
            </a:r>
            <a:r>
              <a:rPr lang="en-US" dirty="0" smtClean="0">
                <a:latin typeface="Arial" panose="020B0604020202020204" pitchFamily="34" charset="0"/>
                <a:cs typeface="Arial" panose="020B0604020202020204" pitchFamily="34" charset="0"/>
              </a:rPr>
              <a:t>with</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4480" y="1645920"/>
            <a:ext cx="9038251" cy="4750200"/>
          </a:xfrm>
          <a:prstGeom prst="rect">
            <a:avLst/>
          </a:prstGeom>
          <a:noFill/>
          <a:ln>
            <a:noFill/>
          </a:ln>
        </p:spPr>
      </p:pic>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30507966"/>
              </p:ext>
            </p:extLst>
          </p:nvPr>
        </p:nvGraphicFramePr>
        <p:xfrm>
          <a:off x="7900075" y="774587"/>
          <a:ext cx="1141413" cy="430213"/>
        </p:xfrm>
        <a:graphic>
          <a:graphicData uri="http://schemas.openxmlformats.org/presentationml/2006/ole">
            <mc:AlternateContent xmlns:mc="http://schemas.openxmlformats.org/markup-compatibility/2006">
              <mc:Choice xmlns:v="urn:schemas-microsoft-com:vml" Requires="v">
                <p:oleObj spid="_x0000_s3093" name="Equation" r:id="rId4" imgW="1143000" imgH="444240" progId="Equation.DSMT4">
                  <p:embed/>
                </p:oleObj>
              </mc:Choice>
              <mc:Fallback>
                <p:oleObj name="Equation" r:id="rId4" imgW="1143000" imgH="444240" progId="Equation.DSMT4">
                  <p:embed/>
                  <p:pic>
                    <p:nvPicPr>
                      <p:cNvPr id="0" name="Object 1"/>
                      <p:cNvPicPr>
                        <a:picLocks noChangeAspect="1" noChangeArrowheads="1"/>
                      </p:cNvPicPr>
                      <p:nvPr/>
                    </p:nvPicPr>
                    <p:blipFill>
                      <a:blip r:embed="rId5"/>
                      <a:srcRect/>
                      <a:stretch>
                        <a:fillRect/>
                      </a:stretch>
                    </p:blipFill>
                    <p:spPr bwMode="auto">
                      <a:xfrm>
                        <a:off x="7900075" y="774587"/>
                        <a:ext cx="1141413"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68678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lvl="0">
              <a:buSzPct val="25000"/>
            </a:pPr>
            <a:r>
              <a:rPr lang="en-US" dirty="0" smtClean="0">
                <a:latin typeface="Arial" panose="020B0604020202020204" pitchFamily="34" charset="0"/>
                <a:cs typeface="Arial" panose="020B0604020202020204" pitchFamily="34" charset="0"/>
              </a:rPr>
              <a:t>Independent </a:t>
            </a:r>
            <a:r>
              <a:rPr lang="en-US" dirty="0">
                <a:latin typeface="Arial" panose="020B0604020202020204" pitchFamily="34" charset="0"/>
                <a:cs typeface="Arial" panose="020B0604020202020204" pitchFamily="34" charset="0"/>
              </a:rPr>
              <a:t>Values Model </a:t>
            </a:r>
            <a:r>
              <a:rPr lang="en-US" dirty="0" smtClean="0">
                <a:latin typeface="Arial" panose="020B0604020202020204" pitchFamily="34" charset="0"/>
                <a:cs typeface="Arial" panose="020B0604020202020204" pitchFamily="34" charset="0"/>
              </a:rPr>
              <a:t>with</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06015657"/>
              </p:ext>
            </p:extLst>
          </p:nvPr>
        </p:nvGraphicFramePr>
        <p:xfrm>
          <a:off x="7900075" y="774587"/>
          <a:ext cx="1141413" cy="430213"/>
        </p:xfrm>
        <a:graphic>
          <a:graphicData uri="http://schemas.openxmlformats.org/presentationml/2006/ole">
            <mc:AlternateContent xmlns:mc="http://schemas.openxmlformats.org/markup-compatibility/2006">
              <mc:Choice xmlns:v="urn:schemas-microsoft-com:vml" Requires="v">
                <p:oleObj spid="_x0000_s4120" name="Equation" r:id="rId3" imgW="1143000" imgH="444240" progId="Equation.DSMT4">
                  <p:embed/>
                </p:oleObj>
              </mc:Choice>
              <mc:Fallback>
                <p:oleObj name="Equation" r:id="rId3" imgW="1143000" imgH="444240" progId="Equation.DSMT4">
                  <p:embed/>
                  <p:pic>
                    <p:nvPicPr>
                      <p:cNvPr id="0" name=""/>
                      <p:cNvPicPr>
                        <a:picLocks noChangeAspect="1" noChangeArrowheads="1"/>
                      </p:cNvPicPr>
                      <p:nvPr/>
                    </p:nvPicPr>
                    <p:blipFill>
                      <a:blip r:embed="rId4"/>
                      <a:srcRect/>
                      <a:stretch>
                        <a:fillRect/>
                      </a:stretch>
                    </p:blipFill>
                    <p:spPr bwMode="auto">
                      <a:xfrm>
                        <a:off x="7900075" y="774587"/>
                        <a:ext cx="1141413"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4480" y="1645920"/>
            <a:ext cx="9038251" cy="4750200"/>
          </a:xfrm>
          <a:prstGeom prst="rect">
            <a:avLst/>
          </a:prstGeom>
          <a:noFill/>
          <a:ln>
            <a:noFill/>
          </a:ln>
        </p:spPr>
      </p:pic>
    </p:spTree>
    <p:extLst>
      <p:ext uri="{BB962C8B-B14F-4D97-AF65-F5344CB8AC3E}">
        <p14:creationId xmlns:p14="http://schemas.microsoft.com/office/powerpoint/2010/main" val="4259334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lvl="0">
              <a:buSzPct val="25000"/>
            </a:pPr>
            <a:r>
              <a:rPr lang="en-US" dirty="0" smtClean="0">
                <a:latin typeface="Arial" panose="020B0604020202020204" pitchFamily="34" charset="0"/>
                <a:cs typeface="Arial" panose="020B0604020202020204" pitchFamily="34" charset="0"/>
              </a:rPr>
              <a:t>Perfect Correlation </a:t>
            </a:r>
            <a:r>
              <a:rPr lang="en-US" dirty="0">
                <a:latin typeface="Arial" panose="020B0604020202020204" pitchFamily="34" charset="0"/>
                <a:cs typeface="Arial" panose="020B0604020202020204" pitchFamily="34" charset="0"/>
              </a:rPr>
              <a:t>Model </a:t>
            </a:r>
            <a:r>
              <a:rPr lang="en-US" dirty="0" smtClean="0">
                <a:latin typeface="Arial" panose="020B0604020202020204" pitchFamily="34" charset="0"/>
                <a:cs typeface="Arial" panose="020B0604020202020204" pitchFamily="34" charset="0"/>
              </a:rPr>
              <a:t>with</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965700861"/>
              </p:ext>
            </p:extLst>
          </p:nvPr>
        </p:nvGraphicFramePr>
        <p:xfrm>
          <a:off x="7620000" y="774587"/>
          <a:ext cx="1141413" cy="430213"/>
        </p:xfrm>
        <a:graphic>
          <a:graphicData uri="http://schemas.openxmlformats.org/presentationml/2006/ole">
            <mc:AlternateContent xmlns:mc="http://schemas.openxmlformats.org/markup-compatibility/2006">
              <mc:Choice xmlns:v="urn:schemas-microsoft-com:vml" Requires="v">
                <p:oleObj spid="_x0000_s5139" name="Equation" r:id="rId3" imgW="1143000" imgH="444240" progId="Equation.DSMT4">
                  <p:embed/>
                </p:oleObj>
              </mc:Choice>
              <mc:Fallback>
                <p:oleObj name="Equation" r:id="rId3" imgW="1143000" imgH="444240" progId="Equation.DSMT4">
                  <p:embed/>
                  <p:pic>
                    <p:nvPicPr>
                      <p:cNvPr id="0" name=""/>
                      <p:cNvPicPr>
                        <a:picLocks noChangeAspect="1" noChangeArrowheads="1"/>
                      </p:cNvPicPr>
                      <p:nvPr/>
                    </p:nvPicPr>
                    <p:blipFill>
                      <a:blip r:embed="rId4"/>
                      <a:srcRect/>
                      <a:stretch>
                        <a:fillRect/>
                      </a:stretch>
                    </p:blipFill>
                    <p:spPr bwMode="auto">
                      <a:xfrm>
                        <a:off x="7620000" y="774587"/>
                        <a:ext cx="1141413"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4480" y="1645920"/>
            <a:ext cx="9038251" cy="4750200"/>
          </a:xfrm>
          <a:prstGeom prst="rect">
            <a:avLst/>
          </a:prstGeom>
          <a:noFill/>
          <a:ln>
            <a:noFill/>
          </a:ln>
        </p:spPr>
      </p:pic>
    </p:spTree>
    <p:extLst>
      <p:ext uri="{BB962C8B-B14F-4D97-AF65-F5344CB8AC3E}">
        <p14:creationId xmlns:p14="http://schemas.microsoft.com/office/powerpoint/2010/main" val="2060449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lvl="0">
              <a:buSzPct val="25000"/>
            </a:pPr>
            <a:r>
              <a:rPr lang="en-US" dirty="0" smtClean="0">
                <a:latin typeface="Arial" panose="020B0604020202020204" pitchFamily="34" charset="0"/>
                <a:cs typeface="Arial" panose="020B0604020202020204" pitchFamily="34" charset="0"/>
              </a:rPr>
              <a:t>Perfect Correlation </a:t>
            </a:r>
            <a:r>
              <a:rPr lang="en-US" dirty="0">
                <a:latin typeface="Arial" panose="020B0604020202020204" pitchFamily="34" charset="0"/>
                <a:cs typeface="Arial" panose="020B0604020202020204" pitchFamily="34" charset="0"/>
              </a:rPr>
              <a:t>Model </a:t>
            </a:r>
            <a:r>
              <a:rPr lang="en-US" dirty="0" smtClean="0">
                <a:latin typeface="Arial" panose="020B0604020202020204" pitchFamily="34" charset="0"/>
                <a:cs typeface="Arial" panose="020B0604020202020204" pitchFamily="34" charset="0"/>
              </a:rPr>
              <a:t>with</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98550403"/>
              </p:ext>
            </p:extLst>
          </p:nvPr>
        </p:nvGraphicFramePr>
        <p:xfrm>
          <a:off x="7620000" y="774587"/>
          <a:ext cx="1141413" cy="430213"/>
        </p:xfrm>
        <a:graphic>
          <a:graphicData uri="http://schemas.openxmlformats.org/presentationml/2006/ole">
            <mc:AlternateContent xmlns:mc="http://schemas.openxmlformats.org/markup-compatibility/2006">
              <mc:Choice xmlns:v="urn:schemas-microsoft-com:vml" Requires="v">
                <p:oleObj spid="_x0000_s6163" name="Equation" r:id="rId3" imgW="1143000" imgH="444240" progId="Equation.DSMT4">
                  <p:embed/>
                </p:oleObj>
              </mc:Choice>
              <mc:Fallback>
                <p:oleObj name="Equation" r:id="rId3" imgW="1143000" imgH="444240" progId="Equation.DSMT4">
                  <p:embed/>
                  <p:pic>
                    <p:nvPicPr>
                      <p:cNvPr id="0" name=""/>
                      <p:cNvPicPr>
                        <a:picLocks noChangeAspect="1" noChangeArrowheads="1"/>
                      </p:cNvPicPr>
                      <p:nvPr/>
                    </p:nvPicPr>
                    <p:blipFill>
                      <a:blip r:embed="rId4"/>
                      <a:srcRect/>
                      <a:stretch>
                        <a:fillRect/>
                      </a:stretch>
                    </p:blipFill>
                    <p:spPr bwMode="auto">
                      <a:xfrm>
                        <a:off x="7620000" y="774587"/>
                        <a:ext cx="1141413"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4480" y="1645920"/>
            <a:ext cx="9038251" cy="4750200"/>
          </a:xfrm>
          <a:prstGeom prst="rect">
            <a:avLst/>
          </a:prstGeom>
          <a:noFill/>
          <a:ln>
            <a:noFill/>
          </a:ln>
        </p:spPr>
      </p:pic>
    </p:spTree>
    <p:extLst>
      <p:ext uri="{BB962C8B-B14F-4D97-AF65-F5344CB8AC3E}">
        <p14:creationId xmlns:p14="http://schemas.microsoft.com/office/powerpoint/2010/main" val="1866234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lvl="0">
              <a:buSzPct val="25000"/>
            </a:pPr>
            <a:r>
              <a:rPr lang="en-US" dirty="0" smtClean="0">
                <a:latin typeface="Arial" panose="020B0604020202020204" pitchFamily="34" charset="0"/>
                <a:cs typeface="Arial" panose="020B0604020202020204" pitchFamily="34" charset="0"/>
              </a:rPr>
              <a:t>“Half Correlation” Model with</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113887"/>
              </p:ext>
            </p:extLst>
          </p:nvPr>
        </p:nvGraphicFramePr>
        <p:xfrm>
          <a:off x="7300800" y="774587"/>
          <a:ext cx="1141413" cy="430213"/>
        </p:xfrm>
        <a:graphic>
          <a:graphicData uri="http://schemas.openxmlformats.org/presentationml/2006/ole">
            <mc:AlternateContent xmlns:mc="http://schemas.openxmlformats.org/markup-compatibility/2006">
              <mc:Choice xmlns:v="urn:schemas-microsoft-com:vml" Requires="v">
                <p:oleObj spid="_x0000_s7188" name="Equation" r:id="rId3" imgW="1143000" imgH="444240" progId="Equation.DSMT4">
                  <p:embed/>
                </p:oleObj>
              </mc:Choice>
              <mc:Fallback>
                <p:oleObj name="Equation" r:id="rId3" imgW="1143000" imgH="444240" progId="Equation.DSMT4">
                  <p:embed/>
                  <p:pic>
                    <p:nvPicPr>
                      <p:cNvPr id="0" name=""/>
                      <p:cNvPicPr>
                        <a:picLocks noChangeAspect="1" noChangeArrowheads="1"/>
                      </p:cNvPicPr>
                      <p:nvPr/>
                    </p:nvPicPr>
                    <p:blipFill>
                      <a:blip r:embed="rId4"/>
                      <a:srcRect/>
                      <a:stretch>
                        <a:fillRect/>
                      </a:stretch>
                    </p:blipFill>
                    <p:spPr bwMode="auto">
                      <a:xfrm>
                        <a:off x="7300800" y="774587"/>
                        <a:ext cx="1141413"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4480" y="1645920"/>
            <a:ext cx="9038251" cy="4750200"/>
          </a:xfrm>
          <a:prstGeom prst="rect">
            <a:avLst/>
          </a:prstGeom>
          <a:noFill/>
          <a:ln>
            <a:noFill/>
          </a:ln>
        </p:spPr>
      </p:pic>
    </p:spTree>
    <p:extLst>
      <p:ext uri="{BB962C8B-B14F-4D97-AF65-F5344CB8AC3E}">
        <p14:creationId xmlns:p14="http://schemas.microsoft.com/office/powerpoint/2010/main" val="1347030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lvl="0">
              <a:buSzPct val="25000"/>
            </a:pPr>
            <a:r>
              <a:rPr lang="en-US" dirty="0">
                <a:latin typeface="Arial" panose="020B0604020202020204" pitchFamily="34" charset="0"/>
                <a:cs typeface="Arial" panose="020B0604020202020204" pitchFamily="34" charset="0"/>
              </a:rPr>
              <a:t>“Half Correlation” Model</a:t>
            </a:r>
            <a:r>
              <a:rPr lang="en-US" dirty="0" smtClean="0">
                <a:latin typeface="Arial" panose="020B0604020202020204" pitchFamily="34" charset="0"/>
                <a:cs typeface="Arial" panose="020B0604020202020204" pitchFamily="34" charset="0"/>
              </a:rPr>
              <a:t> with</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668547746"/>
              </p:ext>
            </p:extLst>
          </p:nvPr>
        </p:nvGraphicFramePr>
        <p:xfrm>
          <a:off x="7286400" y="774587"/>
          <a:ext cx="1141413" cy="430213"/>
        </p:xfrm>
        <a:graphic>
          <a:graphicData uri="http://schemas.openxmlformats.org/presentationml/2006/ole">
            <mc:AlternateContent xmlns:mc="http://schemas.openxmlformats.org/markup-compatibility/2006">
              <mc:Choice xmlns:v="urn:schemas-microsoft-com:vml" Requires="v">
                <p:oleObj spid="_x0000_s8212" name="Equation" r:id="rId3" imgW="1143000" imgH="444240" progId="Equation.DSMT4">
                  <p:embed/>
                </p:oleObj>
              </mc:Choice>
              <mc:Fallback>
                <p:oleObj name="Equation" r:id="rId3" imgW="1143000" imgH="444240" progId="Equation.DSMT4">
                  <p:embed/>
                  <p:pic>
                    <p:nvPicPr>
                      <p:cNvPr id="0" name=""/>
                      <p:cNvPicPr>
                        <a:picLocks noChangeAspect="1" noChangeArrowheads="1"/>
                      </p:cNvPicPr>
                      <p:nvPr/>
                    </p:nvPicPr>
                    <p:blipFill>
                      <a:blip r:embed="rId4"/>
                      <a:srcRect/>
                      <a:stretch>
                        <a:fillRect/>
                      </a:stretch>
                    </p:blipFill>
                    <p:spPr bwMode="auto">
                      <a:xfrm>
                        <a:off x="7286400" y="774587"/>
                        <a:ext cx="1141413"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4480" y="1645920"/>
            <a:ext cx="9038251" cy="4750200"/>
          </a:xfrm>
          <a:prstGeom prst="rect">
            <a:avLst/>
          </a:prstGeom>
          <a:noFill/>
          <a:ln>
            <a:noFill/>
          </a:ln>
        </p:spPr>
      </p:pic>
    </p:spTree>
    <p:extLst>
      <p:ext uri="{BB962C8B-B14F-4D97-AF65-F5344CB8AC3E}">
        <p14:creationId xmlns:p14="http://schemas.microsoft.com/office/powerpoint/2010/main" val="2502879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8" y="284176"/>
            <a:ext cx="10805162" cy="150875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chemeClr val="dk2"/>
              </a:buClr>
              <a:buSzPct val="25000"/>
              <a:buFont typeface="Corbel"/>
              <a:buNone/>
            </a:pPr>
            <a:r>
              <a:rPr lang="en-US" sz="4000" b="0" i="0" u="none" strike="noStrike" cap="none" dirty="0" smtClean="0">
                <a:solidFill>
                  <a:schemeClr val="dk2"/>
                </a:solidFill>
                <a:latin typeface="Arial" panose="020B0604020202020204" pitchFamily="34" charset="0"/>
                <a:cs typeface="Arial" panose="020B0604020202020204" pitchFamily="34" charset="0"/>
                <a:sym typeface="Corbel"/>
              </a:rPr>
              <a:t>The Reverse Auction (DA Mechanism) Rules*</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1905000"/>
            <a:ext cx="11445526"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US" sz="2200" dirty="0" smtClean="0">
                <a:latin typeface="Arial" panose="020B0604020202020204" pitchFamily="34" charset="0"/>
                <a:cs typeface="Arial" panose="020B0604020202020204" pitchFamily="34" charset="0"/>
              </a:rPr>
              <a:t>Entering </a:t>
            </a:r>
            <a:r>
              <a:rPr lang="en-US" sz="2200" dirty="0">
                <a:latin typeface="Arial" panose="020B0604020202020204" pitchFamily="34" charset="0"/>
                <a:cs typeface="Arial" panose="020B0604020202020204" pitchFamily="34" charset="0"/>
              </a:rPr>
              <a:t>the </a:t>
            </a:r>
            <a:r>
              <a:rPr lang="en-US" sz="2200" dirty="0" smtClean="0">
                <a:latin typeface="Arial" panose="020B0604020202020204" pitchFamily="34" charset="0"/>
                <a:cs typeface="Arial" panose="020B0604020202020204" pitchFamily="34" charset="0"/>
              </a:rPr>
              <a:t>auction required a commitment to relinquish at the opening price</a:t>
            </a:r>
          </a:p>
          <a:p>
            <a:pPr marL="457200" lvl="2" indent="-283464">
              <a:lnSpc>
                <a:spcPct val="100000"/>
              </a:lnSpc>
              <a:spcAft>
                <a:spcPct val="15000"/>
              </a:spcAft>
              <a:buSzPct val="80000"/>
              <a:buFont typeface="Monotype Sorts" pitchFamily="2" charset="2"/>
              <a:buChar char="n"/>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opening </a:t>
            </a:r>
            <a:r>
              <a:rPr lang="en-US" sz="2200" dirty="0" smtClean="0">
                <a:latin typeface="Arial" panose="020B0604020202020204" pitchFamily="34" charset="0"/>
                <a:cs typeface="Arial" panose="020B0604020202020204" pitchFamily="34" charset="0"/>
              </a:rPr>
              <a:t>price </a:t>
            </a:r>
            <a:r>
              <a:rPr lang="en-US" sz="2200" dirty="0">
                <a:latin typeface="Arial" panose="020B0604020202020204" pitchFamily="34" charset="0"/>
                <a:cs typeface="Arial" panose="020B0604020202020204" pitchFamily="34" charset="0"/>
              </a:rPr>
              <a:t>varied </a:t>
            </a:r>
            <a:r>
              <a:rPr lang="en-US" sz="2200" dirty="0" smtClean="0">
                <a:latin typeface="Arial" panose="020B0604020202020204" pitchFamily="34" charset="0"/>
                <a:cs typeface="Arial" panose="020B0604020202020204" pitchFamily="34" charset="0"/>
              </a:rPr>
              <a:t>by station. It </a:t>
            </a:r>
            <a:r>
              <a:rPr lang="en-US" sz="2200" dirty="0">
                <a:latin typeface="Arial" panose="020B0604020202020204" pitchFamily="34" charset="0"/>
                <a:cs typeface="Arial" panose="020B0604020202020204" pitchFamily="34" charset="0"/>
              </a:rPr>
              <a:t>depended on </a:t>
            </a: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interference that the station caused to other stations and on the station’s interference-free </a:t>
            </a:r>
            <a:r>
              <a:rPr lang="en-US" sz="2200" dirty="0" smtClean="0">
                <a:latin typeface="Arial" panose="020B0604020202020204" pitchFamily="34" charset="0"/>
                <a:cs typeface="Arial" panose="020B0604020202020204" pitchFamily="34" charset="0"/>
              </a:rPr>
              <a:t>population</a:t>
            </a:r>
          </a:p>
          <a:p>
            <a:pPr marL="457200" lvl="2" indent="-283464">
              <a:lnSpc>
                <a:spcPct val="100000"/>
              </a:lnSpc>
              <a:spcAft>
                <a:spcPct val="15000"/>
              </a:spcAft>
              <a:buSzPct val="80000"/>
              <a:buFont typeface="Monotype Sorts" pitchFamily="2" charset="2"/>
              <a:buChar char="n"/>
            </a:pPr>
            <a:r>
              <a:rPr lang="en-US" sz="2200" dirty="0" smtClean="0">
                <a:latin typeface="Arial" panose="020B0604020202020204" pitchFamily="34" charset="0"/>
                <a:cs typeface="Arial" panose="020B0604020202020204" pitchFamily="34" charset="0"/>
              </a:rPr>
              <a:t>In </a:t>
            </a:r>
            <a:r>
              <a:rPr lang="en-US" sz="2200" dirty="0">
                <a:latin typeface="Arial" panose="020B0604020202020204" pitchFamily="34" charset="0"/>
                <a:cs typeface="Arial" panose="020B0604020202020204" pitchFamily="34" charset="0"/>
              </a:rPr>
              <a:t>successive rounds, </a:t>
            </a:r>
            <a:r>
              <a:rPr lang="en-US" sz="2200" dirty="0" smtClean="0">
                <a:latin typeface="Arial" panose="020B0604020202020204" pitchFamily="34" charset="0"/>
                <a:cs typeface="Arial" panose="020B0604020202020204" pitchFamily="34" charset="0"/>
              </a:rPr>
              <a:t>the station </a:t>
            </a:r>
            <a:r>
              <a:rPr lang="en-US" sz="2200" dirty="0">
                <a:latin typeface="Arial" panose="020B0604020202020204" pitchFamily="34" charset="0"/>
                <a:cs typeface="Arial" panose="020B0604020202020204" pitchFamily="34" charset="0"/>
              </a:rPr>
              <a:t>would be presented with a descending sequence of prices; </a:t>
            </a:r>
            <a:r>
              <a:rPr lang="en-US" sz="2200" dirty="0" smtClean="0">
                <a:latin typeface="Arial" panose="020B0604020202020204" pitchFamily="34" charset="0"/>
                <a:cs typeface="Arial" panose="020B0604020202020204" pitchFamily="34" charset="0"/>
              </a:rPr>
              <a:t>the percentage price reduction was </a:t>
            </a:r>
            <a:r>
              <a:rPr lang="en-US" sz="2200" dirty="0">
                <a:latin typeface="Arial" panose="020B0604020202020204" pitchFamily="34" charset="0"/>
                <a:cs typeface="Arial" panose="020B0604020202020204" pitchFamily="34" charset="0"/>
              </a:rPr>
              <a:t>the same across </a:t>
            </a:r>
            <a:r>
              <a:rPr lang="en-US" sz="2200" dirty="0" smtClean="0">
                <a:latin typeface="Arial" panose="020B0604020202020204" pitchFamily="34" charset="0"/>
                <a:cs typeface="Arial" panose="020B0604020202020204" pitchFamily="34" charset="0"/>
              </a:rPr>
              <a:t>all stations</a:t>
            </a:r>
          </a:p>
          <a:p>
            <a:pPr marL="457200" lvl="2" indent="-283464">
              <a:lnSpc>
                <a:spcPct val="100000"/>
              </a:lnSpc>
              <a:spcAft>
                <a:spcPct val="15000"/>
              </a:spcAft>
              <a:buSzPct val="80000"/>
              <a:buFont typeface="Monotype Sorts" pitchFamily="2" charset="2"/>
              <a:buChar char="n"/>
            </a:pPr>
            <a:r>
              <a:rPr lang="en-US" sz="2200" dirty="0">
                <a:latin typeface="Arial" panose="020B0604020202020204" pitchFamily="34" charset="0"/>
                <a:cs typeface="Arial" panose="020B0604020202020204" pitchFamily="34" charset="0"/>
              </a:rPr>
              <a:t>Each round, </a:t>
            </a:r>
            <a:r>
              <a:rPr lang="en-US" sz="2200" dirty="0" smtClean="0">
                <a:latin typeface="Arial" panose="020B0604020202020204" pitchFamily="34" charset="0"/>
                <a:cs typeface="Arial" panose="020B0604020202020204" pitchFamily="34" charset="0"/>
              </a:rPr>
              <a:t>every remaining </a:t>
            </a:r>
            <a:r>
              <a:rPr lang="en-US" sz="2200" dirty="0">
                <a:latin typeface="Arial" panose="020B0604020202020204" pitchFamily="34" charset="0"/>
                <a:cs typeface="Arial" panose="020B0604020202020204" pitchFamily="34" charset="0"/>
              </a:rPr>
              <a:t>station </a:t>
            </a:r>
            <a:r>
              <a:rPr lang="en-US" sz="2200" dirty="0" smtClean="0">
                <a:latin typeface="Arial" panose="020B0604020202020204" pitchFamily="34" charset="0"/>
                <a:cs typeface="Arial" panose="020B0604020202020204" pitchFamily="34" charset="0"/>
              </a:rPr>
              <a:t>was given the </a:t>
            </a:r>
            <a:r>
              <a:rPr lang="en-US" sz="2200" dirty="0">
                <a:latin typeface="Arial" panose="020B0604020202020204" pitchFamily="34" charset="0"/>
                <a:cs typeface="Arial" panose="020B0604020202020204" pitchFamily="34" charset="0"/>
              </a:rPr>
              <a:t>choice whether it was willing to relinquish </a:t>
            </a:r>
            <a:r>
              <a:rPr lang="en-US" sz="2200" dirty="0" smtClean="0">
                <a:latin typeface="Arial" panose="020B0604020202020204" pitchFamily="34" charset="0"/>
                <a:cs typeface="Arial" panose="020B0604020202020204" pitchFamily="34" charset="0"/>
              </a:rPr>
              <a:t>at </a:t>
            </a:r>
            <a:r>
              <a:rPr lang="en-US" sz="2200" dirty="0">
                <a:latin typeface="Arial" panose="020B0604020202020204" pitchFamily="34" charset="0"/>
                <a:cs typeface="Arial" panose="020B0604020202020204" pitchFamily="34" charset="0"/>
              </a:rPr>
              <a:t>the next </a:t>
            </a:r>
            <a:r>
              <a:rPr lang="en-US" sz="2200" dirty="0" smtClean="0">
                <a:latin typeface="Arial" panose="020B0604020202020204" pitchFamily="34" charset="0"/>
                <a:cs typeface="Arial" panose="020B0604020202020204" pitchFamily="34" charset="0"/>
              </a:rPr>
              <a:t>price or </a:t>
            </a:r>
            <a:r>
              <a:rPr lang="en-US" sz="2200" dirty="0">
                <a:latin typeface="Arial" panose="020B0604020202020204" pitchFamily="34" charset="0"/>
                <a:cs typeface="Arial" panose="020B0604020202020204" pitchFamily="34" charset="0"/>
              </a:rPr>
              <a:t>whether it preferred to </a:t>
            </a:r>
            <a:r>
              <a:rPr lang="en-US" sz="2200" dirty="0" smtClean="0">
                <a:latin typeface="Arial" panose="020B0604020202020204" pitchFamily="34" charset="0"/>
                <a:cs typeface="Arial" panose="020B0604020202020204" pitchFamily="34" charset="0"/>
              </a:rPr>
              <a:t>exit, which was </a:t>
            </a:r>
            <a:r>
              <a:rPr lang="en-US" sz="2200" dirty="0">
                <a:latin typeface="Arial" panose="020B0604020202020204" pitchFamily="34" charset="0"/>
                <a:cs typeface="Arial" panose="020B0604020202020204" pitchFamily="34" charset="0"/>
              </a:rPr>
              <a:t>irrevocable</a:t>
            </a:r>
            <a:endParaRPr lang="en-CA" sz="2200" dirty="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r>
              <a:rPr lang="en-US" sz="2200" dirty="0">
                <a:latin typeface="Arial" panose="020B0604020202020204" pitchFamily="34" charset="0"/>
                <a:cs typeface="Arial" panose="020B0604020202020204" pitchFamily="34" charset="0"/>
              </a:rPr>
              <a:t>After the round, bids were processed </a:t>
            </a:r>
            <a:r>
              <a:rPr lang="en-US" sz="2200" dirty="0" smtClean="0">
                <a:latin typeface="Arial" panose="020B0604020202020204" pitchFamily="34" charset="0"/>
                <a:cs typeface="Arial" panose="020B0604020202020204" pitchFamily="34" charset="0"/>
              </a:rPr>
              <a:t>sequentially</a:t>
            </a:r>
          </a:p>
          <a:p>
            <a:pPr marL="457200" lvl="2" indent="-283464">
              <a:lnSpc>
                <a:spcPct val="100000"/>
              </a:lnSpc>
              <a:spcAft>
                <a:spcPct val="15000"/>
              </a:spcAft>
              <a:buSzPct val="80000"/>
              <a:buFont typeface="Monotype Sorts" pitchFamily="2" charset="2"/>
              <a:buChar char="n"/>
            </a:pPr>
            <a:r>
              <a:rPr lang="en-US" sz="2200" dirty="0" smtClean="0">
                <a:latin typeface="Arial" panose="020B0604020202020204" pitchFamily="34" charset="0"/>
                <a:cs typeface="Arial" panose="020B0604020202020204" pitchFamily="34" charset="0"/>
              </a:rPr>
              <a:t>Before </a:t>
            </a:r>
            <a:r>
              <a:rPr lang="en-US" sz="2200" dirty="0">
                <a:latin typeface="Arial" panose="020B0604020202020204" pitchFamily="34" charset="0"/>
                <a:cs typeface="Arial" panose="020B0604020202020204" pitchFamily="34" charset="0"/>
              </a:rPr>
              <a:t>a </a:t>
            </a:r>
            <a:r>
              <a:rPr lang="en-US" sz="2200" dirty="0" smtClean="0">
                <a:latin typeface="Arial" panose="020B0604020202020204" pitchFamily="34" charset="0"/>
                <a:cs typeface="Arial" panose="020B0604020202020204" pitchFamily="34" charset="0"/>
              </a:rPr>
              <a:t>bid was </a:t>
            </a:r>
            <a:r>
              <a:rPr lang="en-US" sz="2200" dirty="0">
                <a:latin typeface="Arial" panose="020B0604020202020204" pitchFamily="34" charset="0"/>
                <a:cs typeface="Arial" panose="020B0604020202020204" pitchFamily="34" charset="0"/>
              </a:rPr>
              <a:t>processed, the auction system checked whether it </a:t>
            </a:r>
            <a:r>
              <a:rPr lang="en-US" sz="2200" dirty="0" smtClean="0">
                <a:latin typeface="Arial" panose="020B0604020202020204" pitchFamily="34" charset="0"/>
                <a:cs typeface="Arial" panose="020B0604020202020204" pitchFamily="34" charset="0"/>
              </a:rPr>
              <a:t>would </a:t>
            </a:r>
            <a:r>
              <a:rPr lang="en-US" sz="2200" dirty="0">
                <a:latin typeface="Arial" panose="020B0604020202020204" pitchFamily="34" charset="0"/>
                <a:cs typeface="Arial" panose="020B0604020202020204" pitchFamily="34" charset="0"/>
              </a:rPr>
              <a:t>still </a:t>
            </a:r>
            <a:r>
              <a:rPr lang="en-US" sz="2200" dirty="0" smtClean="0">
                <a:latin typeface="Arial" panose="020B0604020202020204" pitchFamily="34" charset="0"/>
                <a:cs typeface="Arial" panose="020B0604020202020204" pitchFamily="34" charset="0"/>
              </a:rPr>
              <a:t>be feasible to fit </a:t>
            </a:r>
            <a:r>
              <a:rPr lang="en-US" sz="2200" dirty="0">
                <a:latin typeface="Arial" panose="020B0604020202020204" pitchFamily="34" charset="0"/>
                <a:cs typeface="Arial" panose="020B0604020202020204" pitchFamily="34" charset="0"/>
              </a:rPr>
              <a:t>the remaining </a:t>
            </a:r>
            <a:r>
              <a:rPr lang="en-US" sz="2200" dirty="0" smtClean="0">
                <a:latin typeface="Arial" panose="020B0604020202020204" pitchFamily="34" charset="0"/>
                <a:cs typeface="Arial" panose="020B0604020202020204" pitchFamily="34" charset="0"/>
              </a:rPr>
              <a:t>stations, without </a:t>
            </a:r>
            <a:r>
              <a:rPr lang="en-US" sz="2200" dirty="0">
                <a:latin typeface="Arial" panose="020B0604020202020204" pitchFamily="34" charset="0"/>
                <a:cs typeface="Arial" panose="020B0604020202020204" pitchFamily="34" charset="0"/>
              </a:rPr>
              <a:t>violating any interference </a:t>
            </a:r>
            <a:r>
              <a:rPr lang="en-US" sz="2200" dirty="0" smtClean="0">
                <a:latin typeface="Arial" panose="020B0604020202020204" pitchFamily="34" charset="0"/>
                <a:cs typeface="Arial" panose="020B0604020202020204" pitchFamily="34" charset="0"/>
              </a:rPr>
              <a:t>constraints</a:t>
            </a:r>
          </a:p>
          <a:p>
            <a:pPr marL="457200" lvl="2" indent="-283464">
              <a:lnSpc>
                <a:spcPct val="100000"/>
              </a:lnSpc>
              <a:spcAft>
                <a:spcPct val="15000"/>
              </a:spcAft>
              <a:buSzPct val="80000"/>
              <a:buFont typeface="Monotype Sorts" pitchFamily="2" charset="2"/>
              <a:buChar char="n"/>
            </a:pPr>
            <a:r>
              <a:rPr lang="en-US" sz="2200" dirty="0" smtClean="0">
                <a:latin typeface="Arial" panose="020B0604020202020204" pitchFamily="34" charset="0"/>
                <a:cs typeface="Arial" panose="020B0604020202020204" pitchFamily="34" charset="0"/>
              </a:rPr>
              <a:t>Once </a:t>
            </a:r>
            <a:r>
              <a:rPr lang="en-US" sz="2200" dirty="0">
                <a:latin typeface="Arial" panose="020B0604020202020204" pitchFamily="34" charset="0"/>
                <a:cs typeface="Arial" panose="020B0604020202020204" pitchFamily="34" charset="0"/>
              </a:rPr>
              <a:t>a station’s exit became infeasible, the price would no longer be reduced for that station and </a:t>
            </a:r>
            <a:r>
              <a:rPr lang="en-US" sz="2200" dirty="0" smtClean="0">
                <a:latin typeface="Arial" panose="020B0604020202020204" pitchFamily="34" charset="0"/>
                <a:cs typeface="Arial" panose="020B0604020202020204" pitchFamily="34" charset="0"/>
              </a:rPr>
              <a:t>it </a:t>
            </a:r>
            <a:r>
              <a:rPr lang="en-US" sz="2200" dirty="0">
                <a:latin typeface="Arial" panose="020B0604020202020204" pitchFamily="34" charset="0"/>
                <a:cs typeface="Arial" panose="020B0604020202020204" pitchFamily="34" charset="0"/>
              </a:rPr>
              <a:t>would </a:t>
            </a:r>
            <a:r>
              <a:rPr lang="en-US" sz="2200" dirty="0" smtClean="0">
                <a:latin typeface="Arial" panose="020B0604020202020204" pitchFamily="34" charset="0"/>
                <a:cs typeface="Arial" panose="020B0604020202020204" pitchFamily="34" charset="0"/>
              </a:rPr>
              <a:t>relinquish </a:t>
            </a:r>
            <a:r>
              <a:rPr lang="en-US" sz="2200" dirty="0">
                <a:latin typeface="Arial" panose="020B0604020202020204" pitchFamily="34" charset="0"/>
                <a:cs typeface="Arial" panose="020B0604020202020204" pitchFamily="34" charset="0"/>
              </a:rPr>
              <a:t>at the price </a:t>
            </a:r>
            <a:r>
              <a:rPr lang="en-US" sz="2200" dirty="0" smtClean="0">
                <a:latin typeface="Arial" panose="020B0604020202020204" pitchFamily="34" charset="0"/>
                <a:cs typeface="Arial" panose="020B0604020202020204" pitchFamily="34" charset="0"/>
              </a:rPr>
              <a:t>associated with </a:t>
            </a:r>
            <a:r>
              <a:rPr lang="en-US" sz="2200" dirty="0">
                <a:latin typeface="Arial" panose="020B0604020202020204" pitchFamily="34" charset="0"/>
                <a:cs typeface="Arial" panose="020B0604020202020204" pitchFamily="34" charset="0"/>
              </a:rPr>
              <a:t>its last processed bid</a:t>
            </a:r>
            <a:endParaRPr lang="en-CA" dirty="0" smtClean="0">
              <a:latin typeface="Arial" panose="020B0604020202020204" pitchFamily="34" charset="0"/>
              <a:cs typeface="Arial" panose="020B0604020202020204" pitchFamily="34" charset="0"/>
            </a:endParaRPr>
          </a:p>
          <a:p>
            <a:pPr marL="173736" lvl="2" indent="0">
              <a:lnSpc>
                <a:spcPct val="100000"/>
              </a:lnSpc>
              <a:spcBef>
                <a:spcPts val="0"/>
              </a:spcBef>
              <a:spcAft>
                <a:spcPct val="15000"/>
              </a:spcAft>
              <a:buSzPct val="80000"/>
              <a:buNone/>
            </a:pPr>
            <a:r>
              <a:rPr lang="en-CA" dirty="0" smtClean="0">
                <a:latin typeface="Arial" panose="020B0604020202020204" pitchFamily="34" charset="0"/>
                <a:cs typeface="Arial" panose="020B0604020202020204" pitchFamily="34" charset="0"/>
              </a:rPr>
              <a:t>	*All complications relating to VHF stations or frequencies have been sanitized out of this paper</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07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40" y="284176"/>
            <a:ext cx="10058400" cy="1508759"/>
          </a:xfrm>
          <a:prstGeom prst="rect">
            <a:avLst/>
          </a:prstGeom>
          <a:noFill/>
          <a:ln>
            <a:noFill/>
          </a:ln>
        </p:spPr>
        <p:txBody>
          <a:bodyPr lIns="91425" tIns="45700" rIns="91425" bIns="45700" anchor="ctr" anchorCtr="0">
            <a:noAutofit/>
          </a:bodyPr>
          <a:lstStyle/>
          <a:p>
            <a:pPr lvl="0">
              <a:buSzPct val="25000"/>
            </a:pPr>
            <a:r>
              <a:rPr lang="en-US" dirty="0" smtClean="0">
                <a:latin typeface="Arial" panose="020B0604020202020204" pitchFamily="34" charset="0"/>
                <a:cs typeface="Arial" panose="020B0604020202020204" pitchFamily="34" charset="0"/>
              </a:rPr>
              <a:t>Conclusions</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252400"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CA" sz="2400" dirty="0" smtClean="0">
                <a:latin typeface="Arial" panose="020B0604020202020204" pitchFamily="34" charset="0"/>
                <a:cs typeface="Arial" panose="020B0604020202020204" pitchFamily="34" charset="0"/>
              </a:rPr>
              <a:t>Any auction with the structure of a uniform-price auction creates some degree of incentives for supply (or demand) reduction</a:t>
            </a:r>
          </a:p>
          <a:p>
            <a:pPr marL="457200" lvl="2" indent="-283464">
              <a:lnSpc>
                <a:spcPct val="100000"/>
              </a:lnSpc>
              <a:spcAft>
                <a:spcPct val="15000"/>
              </a:spcAft>
              <a:buSzPct val="80000"/>
              <a:buFont typeface="Monotype Sorts" pitchFamily="2" charset="2"/>
              <a:buChar char="n"/>
            </a:pPr>
            <a:r>
              <a:rPr lang="en-CA" sz="2400" dirty="0" smtClean="0">
                <a:latin typeface="Arial" panose="020B0604020202020204" pitchFamily="34" charset="0"/>
                <a:cs typeface="Arial" panose="020B0604020202020204" pitchFamily="34" charset="0"/>
              </a:rPr>
              <a:t>What was unusual about the Broadcast Incentive Auction was that the supply reduction is readily detectable using the bidding data and resale data</a:t>
            </a:r>
          </a:p>
          <a:p>
            <a:pPr marL="457200" lvl="2" indent="-283464">
              <a:lnSpc>
                <a:spcPct val="100000"/>
              </a:lnSpc>
              <a:spcAft>
                <a:spcPct val="15000"/>
              </a:spcAft>
              <a:buSzPct val="80000"/>
              <a:buFont typeface="Monotype Sorts" pitchFamily="2" charset="2"/>
              <a:buChar char="n"/>
            </a:pPr>
            <a:r>
              <a:rPr lang="en-CA" sz="2400" dirty="0">
                <a:latin typeface="Arial" panose="020B0604020202020204" pitchFamily="34" charset="0"/>
                <a:cs typeface="Arial" panose="020B0604020202020204" pitchFamily="34" charset="0"/>
              </a:rPr>
              <a:t>We should expect that the effect of supply reduction was most pronounced at the highest clearing targets</a:t>
            </a:r>
          </a:p>
          <a:p>
            <a:pPr marL="457200" lvl="2" indent="-283464">
              <a:lnSpc>
                <a:spcPct val="100000"/>
              </a:lnSpc>
              <a:spcAft>
                <a:spcPct val="15000"/>
              </a:spcAft>
              <a:buSzPct val="80000"/>
              <a:buFont typeface="Monotype Sorts" pitchFamily="2" charset="2"/>
              <a:buChar char="n"/>
            </a:pPr>
            <a:r>
              <a:rPr lang="en-CA" sz="2400" dirty="0" smtClean="0">
                <a:latin typeface="Arial" panose="020B0604020202020204" pitchFamily="34" charset="0"/>
                <a:cs typeface="Arial" panose="020B0604020202020204" pitchFamily="34" charset="0"/>
              </a:rPr>
              <a:t>One can avoid supply (or demand) reduction by using an auction with the structure of a VCG mechanism</a:t>
            </a: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30</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spTree>
    <p:extLst>
      <p:ext uri="{BB962C8B-B14F-4D97-AF65-F5344CB8AC3E}">
        <p14:creationId xmlns:p14="http://schemas.microsoft.com/office/powerpoint/2010/main" val="383362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40" y="284176"/>
            <a:ext cx="10058400" cy="1508759"/>
          </a:xfrm>
          <a:prstGeom prst="rect">
            <a:avLst/>
          </a:prstGeom>
          <a:noFill/>
          <a:ln>
            <a:noFill/>
          </a:ln>
        </p:spPr>
        <p:txBody>
          <a:bodyPr lIns="91425" tIns="45700" rIns="91425" bIns="45700" anchor="ctr" anchorCtr="0">
            <a:noAutofit/>
          </a:bodyPr>
          <a:lstStyle/>
          <a:p>
            <a:pPr lvl="0">
              <a:buSzPct val="25000"/>
            </a:pPr>
            <a:r>
              <a:rPr lang="en-US" dirty="0" smtClean="0">
                <a:latin typeface="Arial" panose="020B0604020202020204" pitchFamily="34" charset="0"/>
                <a:cs typeface="Arial" panose="020B0604020202020204" pitchFamily="34" charset="0"/>
              </a:rPr>
              <a:t>Conclusions</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252400"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CA" sz="2400" dirty="0" smtClean="0">
                <a:latin typeface="Arial" panose="020B0604020202020204" pitchFamily="34" charset="0"/>
                <a:cs typeface="Arial" panose="020B0604020202020204" pitchFamily="34" charset="0"/>
              </a:rPr>
              <a:t>Consider the graph of clearing costs in the reverse auction</a:t>
            </a:r>
          </a:p>
          <a:p>
            <a:pPr marL="457200" lvl="2" indent="-283464">
              <a:lnSpc>
                <a:spcPct val="100000"/>
              </a:lnSpc>
              <a:spcAft>
                <a:spcPct val="15000"/>
              </a:spcAft>
              <a:buSzPct val="80000"/>
              <a:buFont typeface="Monotype Sorts" pitchFamily="2" charset="2"/>
              <a:buChar char="n"/>
            </a:pPr>
            <a:r>
              <a:rPr lang="en-CA" sz="2400" dirty="0" smtClean="0">
                <a:latin typeface="Arial" panose="020B0604020202020204" pitchFamily="34" charset="0"/>
                <a:cs typeface="Arial" panose="020B0604020202020204" pitchFamily="34" charset="0"/>
              </a:rPr>
              <a:t>Runaway </a:t>
            </a:r>
            <a:r>
              <a:rPr lang="en-CA" sz="2400" dirty="0">
                <a:latin typeface="Arial" panose="020B0604020202020204" pitchFamily="34" charset="0"/>
                <a:cs typeface="Arial" panose="020B0604020202020204" pitchFamily="34" charset="0"/>
              </a:rPr>
              <a:t>clearing </a:t>
            </a:r>
            <a:r>
              <a:rPr lang="en-CA" sz="2400" dirty="0" smtClean="0">
                <a:latin typeface="Arial" panose="020B0604020202020204" pitchFamily="34" charset="0"/>
                <a:cs typeface="Arial" panose="020B0604020202020204" pitchFamily="34" charset="0"/>
              </a:rPr>
              <a:t>costs </a:t>
            </a:r>
            <a:r>
              <a:rPr lang="en-CA" sz="2400" dirty="0">
                <a:latin typeface="Arial" panose="020B0604020202020204" pitchFamily="34" charset="0"/>
                <a:cs typeface="Arial" panose="020B0604020202020204" pitchFamily="34" charset="0"/>
              </a:rPr>
              <a:t>above 84 </a:t>
            </a:r>
            <a:r>
              <a:rPr lang="en-CA" sz="2400" dirty="0" smtClean="0">
                <a:latin typeface="Arial" panose="020B0604020202020204" pitchFamily="34" charset="0"/>
                <a:cs typeface="Arial" panose="020B0604020202020204" pitchFamily="34" charset="0"/>
              </a:rPr>
              <a:t>MHz</a:t>
            </a:r>
            <a:endParaRPr lang="en-CA" sz="2400" dirty="0">
              <a:latin typeface="Arial" panose="020B0604020202020204" pitchFamily="34" charset="0"/>
              <a:cs typeface="Arial" panose="020B0604020202020204" pitchFamily="34" charset="0"/>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31</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graphicFrame>
        <p:nvGraphicFramePr>
          <p:cNvPr id="8" name="Chart 7"/>
          <p:cNvGraphicFramePr>
            <a:graphicFrameLocks noChangeAspect="1"/>
          </p:cNvGraphicFramePr>
          <p:nvPr>
            <p:extLst>
              <p:ext uri="{D42A27DB-BD31-4B8C-83A1-F6EECF244321}">
                <p14:modId xmlns:p14="http://schemas.microsoft.com/office/powerpoint/2010/main" val="4220994679"/>
              </p:ext>
            </p:extLst>
          </p:nvPr>
        </p:nvGraphicFramePr>
        <p:xfrm>
          <a:off x="2895600" y="3124200"/>
          <a:ext cx="6210300" cy="35013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8554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8" y="284176"/>
            <a:ext cx="11262361" cy="150875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chemeClr val="dk2"/>
              </a:buClr>
              <a:buSzPct val="25000"/>
              <a:buFont typeface="Corbel"/>
              <a:buNone/>
            </a:pPr>
            <a:r>
              <a:rPr lang="en-US" sz="4000" b="0" i="0" u="none" strike="noStrike" cap="none" dirty="0" smtClean="0">
                <a:solidFill>
                  <a:schemeClr val="dk2"/>
                </a:solidFill>
                <a:latin typeface="Arial" panose="020B0604020202020204" pitchFamily="34" charset="0"/>
                <a:cs typeface="Arial" panose="020B0604020202020204" pitchFamily="34" charset="0"/>
                <a:sym typeface="Corbel"/>
              </a:rPr>
              <a:t>The Reverse Auction (DA Mechanism) </a:t>
            </a:r>
            <a:r>
              <a:rPr lang="en-US" sz="3200" b="0" i="0" u="none" strike="noStrike" cap="none" dirty="0" smtClean="0">
                <a:solidFill>
                  <a:schemeClr val="dk2"/>
                </a:solidFill>
                <a:latin typeface="Arial" panose="020B0604020202020204" pitchFamily="34" charset="0"/>
                <a:cs typeface="Arial" panose="020B0604020202020204" pitchFamily="34" charset="0"/>
                <a:sym typeface="Corbel"/>
              </a:rPr>
              <a:t>(continued)</a:t>
            </a:r>
            <a:endParaRPr lang="en-US" sz="32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247120"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US" sz="2400" dirty="0">
                <a:latin typeface="Arial" panose="020B0604020202020204" pitchFamily="34" charset="0"/>
                <a:cs typeface="Arial" panose="020B0604020202020204" pitchFamily="34" charset="0"/>
              </a:rPr>
              <a:t>With single-station bidders, the reverse auction is obviously strategy proof</a:t>
            </a:r>
            <a:endParaRPr lang="en-CA" sz="2400" dirty="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r>
              <a:rPr lang="en-US" sz="2400" dirty="0" smtClean="0">
                <a:latin typeface="Arial" panose="020B0604020202020204" pitchFamily="34" charset="0"/>
                <a:cs typeface="Arial" panose="020B0604020202020204" pitchFamily="34" charset="0"/>
              </a:rPr>
              <a:t>With multi-station bidders, the reverse auction is obviously </a:t>
            </a:r>
            <a:r>
              <a:rPr lang="en-US" sz="2400" i="1" u="sng" dirty="0" smtClean="0">
                <a:latin typeface="Arial" panose="020B0604020202020204" pitchFamily="34" charset="0"/>
                <a:cs typeface="Arial" panose="020B0604020202020204" pitchFamily="34" charset="0"/>
              </a:rPr>
              <a:t>not</a:t>
            </a:r>
            <a:r>
              <a:rPr lang="en-US" sz="2400" dirty="0" smtClean="0">
                <a:latin typeface="Arial" panose="020B0604020202020204" pitchFamily="34" charset="0"/>
                <a:cs typeface="Arial" panose="020B0604020202020204" pitchFamily="34" charset="0"/>
              </a:rPr>
              <a:t> strategy proof</a:t>
            </a:r>
          </a:p>
          <a:p>
            <a:pPr marL="731520" lvl="2" indent="-283464">
              <a:lnSpc>
                <a:spcPct val="100000"/>
              </a:lnSpc>
              <a:spcAft>
                <a:spcPct val="15000"/>
              </a:spcAft>
              <a:buSzPct val="80000"/>
              <a:buFont typeface="Monotype Sorts" pitchFamily="2" charset="2"/>
              <a:buChar char="n"/>
            </a:pPr>
            <a:r>
              <a:rPr lang="en-US" sz="2200" i="1" dirty="0" smtClean="0">
                <a:latin typeface="Arial" panose="020B0604020202020204" pitchFamily="34" charset="0"/>
                <a:cs typeface="Arial" panose="020B0604020202020204" pitchFamily="34" charset="0"/>
              </a:rPr>
              <a:t>Intuition:</a:t>
            </a:r>
          </a:p>
          <a:p>
            <a:pPr marL="1143000" lvl="2" indent="-457200">
              <a:lnSpc>
                <a:spcPct val="100000"/>
              </a:lnSpc>
              <a:spcAft>
                <a:spcPct val="15000"/>
              </a:spcAft>
              <a:buSzPct val="80000"/>
              <a:buFont typeface="+mj-lt"/>
              <a:buAutoNum type="arabicParenR"/>
            </a:pPr>
            <a:r>
              <a:rPr lang="en-US" sz="2200" dirty="0">
                <a:latin typeface="Arial" panose="020B0604020202020204" pitchFamily="34" charset="0"/>
                <a:cs typeface="Arial" panose="020B0604020202020204" pitchFamily="34" charset="0"/>
              </a:rPr>
              <a:t>If all stations had been licensed to broadcast from the same tower and at the same power level, all stations would have had the same opening prices and the auction format would </a:t>
            </a:r>
            <a:r>
              <a:rPr lang="en-US" sz="2200" dirty="0" smtClean="0">
                <a:latin typeface="Arial" panose="020B0604020202020204" pitchFamily="34" charset="0"/>
                <a:cs typeface="Arial" panose="020B0604020202020204" pitchFamily="34" charset="0"/>
              </a:rPr>
              <a:t>have therefore </a:t>
            </a:r>
            <a:r>
              <a:rPr lang="en-US" sz="2200" dirty="0">
                <a:latin typeface="Arial" panose="020B0604020202020204" pitchFamily="34" charset="0"/>
                <a:cs typeface="Arial" panose="020B0604020202020204" pitchFamily="34" charset="0"/>
              </a:rPr>
              <a:t>collapsed to a uniform-price </a:t>
            </a:r>
            <a:r>
              <a:rPr lang="en-US" sz="2200" dirty="0" smtClean="0">
                <a:latin typeface="Arial" panose="020B0604020202020204" pitchFamily="34" charset="0"/>
                <a:cs typeface="Arial" panose="020B0604020202020204" pitchFamily="34" charset="0"/>
              </a:rPr>
              <a:t>auction</a:t>
            </a:r>
          </a:p>
          <a:p>
            <a:pPr marL="1143000" lvl="2" indent="-457200">
              <a:lnSpc>
                <a:spcPct val="100000"/>
              </a:lnSpc>
              <a:spcAft>
                <a:spcPct val="15000"/>
              </a:spcAft>
              <a:buSzPct val="80000"/>
              <a:buFont typeface="+mj-lt"/>
              <a:buAutoNum type="arabicParenR"/>
            </a:pPr>
            <a:r>
              <a:rPr lang="en-US" sz="2200" dirty="0">
                <a:latin typeface="Arial" panose="020B0604020202020204" pitchFamily="34" charset="0"/>
                <a:cs typeface="Arial" panose="020B0604020202020204" pitchFamily="34" charset="0"/>
              </a:rPr>
              <a:t>In a descending uniform-price auction for discrete goods, each bidder offering a single unit finds it optimal to remain in the auction so long as the price exceeds its value and to exit as soon as the price drops below its </a:t>
            </a:r>
            <a:r>
              <a:rPr lang="en-US" sz="2200" dirty="0" smtClean="0">
                <a:latin typeface="Arial" panose="020B0604020202020204" pitchFamily="34" charset="0"/>
                <a:cs typeface="Arial" panose="020B0604020202020204" pitchFamily="34" charset="0"/>
              </a:rPr>
              <a:t>value</a:t>
            </a:r>
          </a:p>
          <a:p>
            <a:pPr marL="1143000" lvl="2" indent="-457200">
              <a:lnSpc>
                <a:spcPct val="100000"/>
              </a:lnSpc>
              <a:spcAft>
                <a:spcPct val="15000"/>
              </a:spcAft>
              <a:buSzPct val="80000"/>
              <a:buFont typeface="+mj-lt"/>
              <a:buAutoNum type="arabicParenR"/>
            </a:pPr>
            <a:r>
              <a:rPr lang="en-US" sz="2200" dirty="0">
                <a:latin typeface="Arial" panose="020B0604020202020204" pitchFamily="34" charset="0"/>
                <a:cs typeface="Arial" panose="020B0604020202020204" pitchFamily="34" charset="0"/>
              </a:rPr>
              <a:t>However, </a:t>
            </a:r>
            <a:r>
              <a:rPr lang="en-US" sz="2200" dirty="0" smtClean="0">
                <a:latin typeface="Arial" panose="020B0604020202020204" pitchFamily="34" charset="0"/>
                <a:cs typeface="Arial" panose="020B0604020202020204" pitchFamily="34" charset="0"/>
              </a:rPr>
              <a:t>multi-unit bidders have </a:t>
            </a:r>
            <a:r>
              <a:rPr lang="en-US" sz="2200" dirty="0">
                <a:latin typeface="Arial" panose="020B0604020202020204" pitchFamily="34" charset="0"/>
                <a:cs typeface="Arial" panose="020B0604020202020204" pitchFamily="34" charset="0"/>
              </a:rPr>
              <a:t>the incentive to engage in supply </a:t>
            </a:r>
            <a:r>
              <a:rPr lang="en-US" sz="2200" dirty="0" smtClean="0">
                <a:latin typeface="Arial" panose="020B0604020202020204" pitchFamily="34" charset="0"/>
                <a:cs typeface="Arial" panose="020B0604020202020204" pitchFamily="34" charset="0"/>
              </a:rPr>
              <a:t>reduction</a:t>
            </a:r>
          </a:p>
          <a:p>
            <a:pPr marL="1143000" lvl="2" indent="-457200">
              <a:lnSpc>
                <a:spcPct val="100000"/>
              </a:lnSpc>
              <a:spcAft>
                <a:spcPct val="15000"/>
              </a:spcAft>
              <a:buSzPct val="80000"/>
              <a:buFont typeface="+mj-lt"/>
              <a:buAutoNum type="arabicParenR"/>
            </a:pPr>
            <a:r>
              <a:rPr lang="en-US" sz="2200" dirty="0">
                <a:latin typeface="Arial" panose="020B0604020202020204" pitchFamily="34" charset="0"/>
                <a:cs typeface="Arial" panose="020B0604020202020204" pitchFamily="34" charset="0"/>
              </a:rPr>
              <a:t>This gives rise to an inefficiency theorem that, with few exceptions, equilibrium outcomes must be </a:t>
            </a:r>
            <a:r>
              <a:rPr lang="en-US" sz="2200" i="1" dirty="0">
                <a:latin typeface="Arial" panose="020B0604020202020204" pitchFamily="34" charset="0"/>
                <a:cs typeface="Arial" panose="020B0604020202020204" pitchFamily="34" charset="0"/>
              </a:rPr>
              <a:t>ex post</a:t>
            </a:r>
            <a:r>
              <a:rPr lang="en-US" sz="2200" dirty="0">
                <a:latin typeface="Arial" panose="020B0604020202020204" pitchFamily="34" charset="0"/>
                <a:cs typeface="Arial" panose="020B0604020202020204" pitchFamily="34" charset="0"/>
              </a:rPr>
              <a:t> inefficient (Ausubel et al., 2014)</a:t>
            </a:r>
            <a:endParaRPr lang="en-CA" sz="2200" dirty="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600" dirty="0">
              <a:latin typeface="Arial" panose="020B0604020202020204" pitchFamily="34" charset="0"/>
              <a:cs typeface="Arial" panose="020B0604020202020204" pitchFamily="34" charset="0"/>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4</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spTree>
    <p:extLst>
      <p:ext uri="{BB962C8B-B14F-4D97-AF65-F5344CB8AC3E}">
        <p14:creationId xmlns:p14="http://schemas.microsoft.com/office/powerpoint/2010/main" val="340891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40" y="284176"/>
            <a:ext cx="10424160" cy="1508759"/>
          </a:xfrm>
          <a:prstGeom prst="rect">
            <a:avLst/>
          </a:prstGeom>
          <a:noFill/>
          <a:ln>
            <a:noFill/>
          </a:ln>
        </p:spPr>
        <p:txBody>
          <a:bodyPr lIns="91425" tIns="45700" rIns="91425" bIns="45700" anchor="ctr" anchorCtr="0">
            <a:noAutofit/>
          </a:bodyPr>
          <a:lstStyle/>
          <a:p>
            <a:pPr lvl="0">
              <a:buSzPct val="25000"/>
            </a:pPr>
            <a:r>
              <a:rPr lang="en-US" dirty="0">
                <a:latin typeface="Arial" panose="020B0604020202020204" pitchFamily="34" charset="0"/>
                <a:cs typeface="Arial" panose="020B0604020202020204" pitchFamily="34" charset="0"/>
              </a:rPr>
              <a:t>Ownership Structure in the Reverse Auction</a:t>
            </a:r>
            <a:r>
              <a:rPr lang="en-US" altLang="en-US" dirty="0" smtClean="0">
                <a:latin typeface="Arial" panose="020B0604020202020204" pitchFamily="34" charset="0"/>
                <a:cs typeface="Arial" panose="020B0604020202020204" pitchFamily="34" charset="0"/>
              </a:rPr>
              <a:t> </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1905000"/>
            <a:ext cx="11521726"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CA" sz="2400" dirty="0" smtClean="0">
                <a:latin typeface="Arial" panose="020B0604020202020204" pitchFamily="34" charset="0"/>
                <a:cs typeface="Arial" panose="020B0604020202020204" pitchFamily="34" charset="0"/>
              </a:rPr>
              <a:t>More than 2/3 of the 930 UHF </a:t>
            </a:r>
            <a:r>
              <a:rPr lang="en-US" sz="2400" dirty="0" smtClean="0">
                <a:latin typeface="Arial" panose="020B0604020202020204" pitchFamily="34" charset="0"/>
                <a:cs typeface="Arial" panose="020B0604020202020204" pitchFamily="34" charset="0"/>
              </a:rPr>
              <a:t>stations entered into the auction were </a:t>
            </a:r>
            <a:r>
              <a:rPr lang="en-US" sz="2400" dirty="0">
                <a:latin typeface="Arial" panose="020B0604020202020204" pitchFamily="34" charset="0"/>
                <a:cs typeface="Arial" panose="020B0604020202020204" pitchFamily="34" charset="0"/>
              </a:rPr>
              <a:t>bid </a:t>
            </a:r>
            <a:r>
              <a:rPr lang="en-US" sz="2400" dirty="0" smtClean="0">
                <a:latin typeface="Arial" panose="020B0604020202020204" pitchFamily="34" charset="0"/>
                <a:cs typeface="Arial" panose="020B0604020202020204" pitchFamily="34" charset="0"/>
              </a:rPr>
              <a:t>as </a:t>
            </a:r>
            <a:r>
              <a:rPr lang="en-US" sz="2400" dirty="0">
                <a:latin typeface="Arial" panose="020B0604020202020204" pitchFamily="34" charset="0"/>
                <a:cs typeface="Arial" panose="020B0604020202020204" pitchFamily="34" charset="0"/>
              </a:rPr>
              <a:t>groups of two or more </a:t>
            </a:r>
            <a:r>
              <a:rPr lang="en-US" sz="2400" dirty="0" smtClean="0">
                <a:latin typeface="Arial" panose="020B0604020202020204" pitchFamily="34" charset="0"/>
                <a:cs typeface="Arial" panose="020B0604020202020204" pitchFamily="34" charset="0"/>
              </a:rPr>
              <a:t>stations:</a:t>
            </a:r>
            <a:endParaRPr lang="en-CA" sz="2400" dirty="0" smtClean="0">
              <a:latin typeface="Arial" panose="020B0604020202020204" pitchFamily="34" charset="0"/>
              <a:cs typeface="Arial" panose="020B0604020202020204" pitchFamily="34" charset="0"/>
            </a:endParaRPr>
          </a:p>
          <a:p>
            <a:pPr marL="173736" lvl="2" indent="0">
              <a:lnSpc>
                <a:spcPct val="100000"/>
              </a:lnSpc>
              <a:spcAft>
                <a:spcPct val="15000"/>
              </a:spcAft>
              <a:buSzPct val="80000"/>
              <a:buNone/>
            </a:pPr>
            <a:endParaRPr lang="en-CA" sz="2400" dirty="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r>
              <a:rPr lang="en-CA" sz="2400" dirty="0" smtClean="0">
                <a:latin typeface="Arial" panose="020B0604020202020204" pitchFamily="34" charset="0"/>
                <a:cs typeface="Arial" panose="020B0604020202020204" pitchFamily="34" charset="0"/>
              </a:rPr>
              <a:t>The largest were: ION Media (56), </a:t>
            </a:r>
            <a:r>
              <a:rPr lang="en-CA" sz="2400" dirty="0" err="1" smtClean="0">
                <a:latin typeface="Arial" panose="020B0604020202020204" pitchFamily="34" charset="0"/>
                <a:cs typeface="Arial" panose="020B0604020202020204" pitchFamily="34" charset="0"/>
              </a:rPr>
              <a:t>Nexstar</a:t>
            </a:r>
            <a:r>
              <a:rPr lang="en-C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Broadcasting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51)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Sinclair (31) </a:t>
            </a:r>
            <a:endParaRPr lang="en-CA" sz="2400" dirty="0">
              <a:latin typeface="Arial" panose="020B0604020202020204" pitchFamily="34" charset="0"/>
              <a:cs typeface="Arial" panose="020B0604020202020204" pitchFamily="34" charset="0"/>
            </a:endParaRPr>
          </a:p>
          <a:p>
            <a:pPr marL="173736" lvl="2" indent="0">
              <a:lnSpc>
                <a:spcPct val="100000"/>
              </a:lnSpc>
              <a:spcAft>
                <a:spcPct val="15000"/>
              </a:spcAft>
              <a:buSzPct val="80000"/>
              <a:buNone/>
            </a:pPr>
            <a:endParaRPr lang="en-CA" sz="2400" dirty="0" smtClean="0">
              <a:latin typeface="Arial" panose="020B0604020202020204" pitchFamily="34" charset="0"/>
              <a:cs typeface="Arial" panose="020B0604020202020204" pitchFamily="34" charset="0"/>
            </a:endParaRPr>
          </a:p>
          <a:p>
            <a:pPr marL="173736" lvl="2" indent="0">
              <a:lnSpc>
                <a:spcPct val="100000"/>
              </a:lnSpc>
              <a:spcAft>
                <a:spcPct val="15000"/>
              </a:spcAft>
              <a:buSzPct val="80000"/>
              <a:buNone/>
            </a:pPr>
            <a:endParaRPr lang="en-CA"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noChangeAspect="1"/>
          </p:cNvGraphicFramePr>
          <p:nvPr>
            <p:extLst>
              <p:ext uri="{D42A27DB-BD31-4B8C-83A1-F6EECF244321}">
                <p14:modId xmlns:p14="http://schemas.microsoft.com/office/powerpoint/2010/main" val="3418623807"/>
              </p:ext>
            </p:extLst>
          </p:nvPr>
        </p:nvGraphicFramePr>
        <p:xfrm>
          <a:off x="2133600" y="2895600"/>
          <a:ext cx="7391400" cy="3337560"/>
        </p:xfrm>
        <a:graphic>
          <a:graphicData uri="http://schemas.openxmlformats.org/drawingml/2006/table">
            <a:tbl>
              <a:tblPr firstRow="1" bandRow="1">
                <a:tableStyleId>{2D5ABB26-0587-4C30-8999-92F81FD0307C}</a:tableStyleId>
              </a:tblPr>
              <a:tblGrid>
                <a:gridCol w="5105400"/>
                <a:gridCol w="2286000"/>
              </a:tblGrid>
              <a:tr h="370840">
                <a:tc>
                  <a:txBody>
                    <a:bodyPr/>
                    <a:lstStyle/>
                    <a:p>
                      <a:pPr algn="ctr"/>
                      <a:r>
                        <a:rPr lang="en-US" sz="1700" b="1" baseline="0" dirty="0" smtClean="0">
                          <a:solidFill>
                            <a:schemeClr val="bg1"/>
                          </a:solidFill>
                        </a:rPr>
                        <a:t># of UHF Stations Controlled by Bidder</a:t>
                      </a:r>
                      <a:endParaRPr lang="en-US" sz="1700" b="1" baseline="0" dirty="0">
                        <a:solidFill>
                          <a:schemeClr val="bg1"/>
                        </a:solidFill>
                      </a:endParaRPr>
                    </a:p>
                  </a:txBody>
                  <a:tcPr/>
                </a:tc>
                <a:tc>
                  <a:txBody>
                    <a:bodyPr/>
                    <a:lstStyle/>
                    <a:p>
                      <a:pPr algn="ctr"/>
                      <a:r>
                        <a:rPr lang="en-US" sz="1700" b="1" baseline="0" dirty="0" smtClean="0">
                          <a:solidFill>
                            <a:schemeClr val="bg1"/>
                          </a:solidFill>
                        </a:rPr>
                        <a:t># of Instances</a:t>
                      </a:r>
                      <a:endParaRPr lang="en-US" sz="1700" b="1" baseline="0" dirty="0">
                        <a:solidFill>
                          <a:schemeClr val="bg1"/>
                        </a:solidFill>
                      </a:endParaRPr>
                    </a:p>
                  </a:txBody>
                  <a:tcPr/>
                </a:tc>
              </a:tr>
              <a:tr h="370840">
                <a:tc>
                  <a:txBody>
                    <a:bodyPr/>
                    <a:lstStyle/>
                    <a:p>
                      <a:pPr algn="ctr"/>
                      <a:r>
                        <a:rPr lang="en-US" sz="1700" baseline="0" dirty="0" smtClean="0">
                          <a:solidFill>
                            <a:schemeClr val="bg1"/>
                          </a:solidFill>
                        </a:rPr>
                        <a:t>50+</a:t>
                      </a:r>
                      <a:endParaRPr lang="en-US" sz="1700" baseline="0" dirty="0">
                        <a:solidFill>
                          <a:schemeClr val="bg1"/>
                        </a:solidFill>
                      </a:endParaRPr>
                    </a:p>
                  </a:txBody>
                  <a:tcPr/>
                </a:tc>
                <a:tc>
                  <a:txBody>
                    <a:bodyPr/>
                    <a:lstStyle/>
                    <a:p>
                      <a:pPr algn="ctr"/>
                      <a:r>
                        <a:rPr lang="en-US" sz="1700" strike="noStrike" baseline="0" dirty="0" smtClean="0">
                          <a:solidFill>
                            <a:schemeClr val="bg1"/>
                          </a:solidFill>
                        </a:rPr>
                        <a:t>2</a:t>
                      </a:r>
                    </a:p>
                  </a:txBody>
                  <a:tcPr/>
                </a:tc>
              </a:tr>
              <a:tr h="370840">
                <a:tc>
                  <a:txBody>
                    <a:bodyPr/>
                    <a:lstStyle/>
                    <a:p>
                      <a:pPr algn="ctr"/>
                      <a:r>
                        <a:rPr lang="en-US" sz="1700" baseline="0" dirty="0" smtClean="0">
                          <a:solidFill>
                            <a:schemeClr val="bg1"/>
                          </a:solidFill>
                        </a:rPr>
                        <a:t>40 – 49</a:t>
                      </a:r>
                      <a:endParaRPr lang="en-US" sz="1700" baseline="0" dirty="0">
                        <a:solidFill>
                          <a:schemeClr val="bg1"/>
                        </a:solidFill>
                      </a:endParaRPr>
                    </a:p>
                  </a:txBody>
                  <a:tcPr/>
                </a:tc>
                <a:tc>
                  <a:txBody>
                    <a:bodyPr/>
                    <a:lstStyle/>
                    <a:p>
                      <a:pPr algn="ctr"/>
                      <a:r>
                        <a:rPr lang="en-US" sz="1700" strike="noStrike" baseline="0" dirty="0" smtClean="0">
                          <a:solidFill>
                            <a:schemeClr val="bg1"/>
                          </a:solidFill>
                        </a:rPr>
                        <a:t>0</a:t>
                      </a:r>
                    </a:p>
                  </a:txBody>
                  <a:tcPr/>
                </a:tc>
              </a:tr>
              <a:tr h="370840">
                <a:tc>
                  <a:txBody>
                    <a:bodyPr/>
                    <a:lstStyle/>
                    <a:p>
                      <a:pPr algn="ctr"/>
                      <a:r>
                        <a:rPr lang="en-US" sz="1700" baseline="0" dirty="0" smtClean="0">
                          <a:solidFill>
                            <a:schemeClr val="bg1"/>
                          </a:solidFill>
                        </a:rPr>
                        <a:t>30 – 39</a:t>
                      </a:r>
                      <a:endParaRPr lang="en-US" sz="1700" baseline="0" dirty="0">
                        <a:solidFill>
                          <a:schemeClr val="bg1"/>
                        </a:solidFill>
                      </a:endParaRPr>
                    </a:p>
                  </a:txBody>
                  <a:tcPr/>
                </a:tc>
                <a:tc>
                  <a:txBody>
                    <a:bodyPr/>
                    <a:lstStyle/>
                    <a:p>
                      <a:pPr algn="ctr"/>
                      <a:r>
                        <a:rPr lang="en-US" sz="1700" strike="noStrike" baseline="0" dirty="0" smtClean="0">
                          <a:solidFill>
                            <a:schemeClr val="bg1"/>
                          </a:solidFill>
                        </a:rPr>
                        <a:t>1</a:t>
                      </a:r>
                      <a:endParaRPr lang="en-US" sz="1700" baseline="0" dirty="0" smtClean="0">
                        <a:solidFill>
                          <a:schemeClr val="bg1"/>
                        </a:solidFill>
                      </a:endParaRPr>
                    </a:p>
                  </a:txBody>
                  <a:tcPr/>
                </a:tc>
              </a:tr>
              <a:tr h="370840">
                <a:tc>
                  <a:txBody>
                    <a:bodyPr/>
                    <a:lstStyle/>
                    <a:p>
                      <a:pPr algn="ctr"/>
                      <a:r>
                        <a:rPr lang="en-US" sz="1700" baseline="0" dirty="0" smtClean="0">
                          <a:solidFill>
                            <a:schemeClr val="bg1"/>
                          </a:solidFill>
                        </a:rPr>
                        <a:t>20 – 29</a:t>
                      </a:r>
                      <a:endParaRPr lang="en-US" sz="1700" baseline="0" dirty="0">
                        <a:solidFill>
                          <a:schemeClr val="bg1"/>
                        </a:solidFill>
                      </a:endParaRPr>
                    </a:p>
                  </a:txBody>
                  <a:tcPr/>
                </a:tc>
                <a:tc>
                  <a:txBody>
                    <a:bodyPr/>
                    <a:lstStyle/>
                    <a:p>
                      <a:pPr algn="ctr"/>
                      <a:r>
                        <a:rPr lang="en-US" sz="1700" strike="noStrike" baseline="0" dirty="0" smtClean="0">
                          <a:solidFill>
                            <a:schemeClr val="bg1"/>
                          </a:solidFill>
                        </a:rPr>
                        <a:t>3</a:t>
                      </a:r>
                      <a:endParaRPr lang="en-US" sz="1700" baseline="0" dirty="0" smtClean="0">
                        <a:solidFill>
                          <a:schemeClr val="bg1"/>
                        </a:solidFill>
                      </a:endParaRPr>
                    </a:p>
                  </a:txBody>
                  <a:tcPr/>
                </a:tc>
              </a:tr>
              <a:tr h="370840">
                <a:tc>
                  <a:txBody>
                    <a:bodyPr/>
                    <a:lstStyle/>
                    <a:p>
                      <a:pPr algn="ctr"/>
                      <a:r>
                        <a:rPr lang="en-US" sz="1700" baseline="0" dirty="0" smtClean="0">
                          <a:solidFill>
                            <a:schemeClr val="bg1"/>
                          </a:solidFill>
                        </a:rPr>
                        <a:t>10 – 19</a:t>
                      </a:r>
                      <a:endParaRPr lang="en-US" sz="1700" baseline="0" dirty="0">
                        <a:solidFill>
                          <a:schemeClr val="bg1"/>
                        </a:solidFill>
                      </a:endParaRPr>
                    </a:p>
                  </a:txBody>
                  <a:tcPr/>
                </a:tc>
                <a:tc>
                  <a:txBody>
                    <a:bodyPr/>
                    <a:lstStyle/>
                    <a:p>
                      <a:pPr algn="ctr"/>
                      <a:r>
                        <a:rPr lang="en-US" sz="1700" strike="noStrike" baseline="0" dirty="0" smtClean="0">
                          <a:solidFill>
                            <a:schemeClr val="bg1"/>
                          </a:solidFill>
                        </a:rPr>
                        <a:t>9</a:t>
                      </a:r>
                      <a:endParaRPr lang="en-US" sz="1700" baseline="0" dirty="0" smtClean="0">
                        <a:solidFill>
                          <a:schemeClr val="bg1"/>
                        </a:solidFill>
                      </a:endParaRPr>
                    </a:p>
                  </a:txBody>
                  <a:tcPr/>
                </a:tc>
              </a:tr>
              <a:tr h="370840">
                <a:tc>
                  <a:txBody>
                    <a:bodyPr/>
                    <a:lstStyle/>
                    <a:p>
                      <a:pPr algn="ctr"/>
                      <a:r>
                        <a:rPr lang="en-US" sz="1700" baseline="0" dirty="0" smtClean="0">
                          <a:solidFill>
                            <a:schemeClr val="bg1"/>
                          </a:solidFill>
                        </a:rPr>
                        <a:t>5 – 9</a:t>
                      </a:r>
                      <a:endParaRPr lang="en-US" sz="1700" baseline="0" dirty="0">
                        <a:solidFill>
                          <a:schemeClr val="bg1"/>
                        </a:solidFill>
                      </a:endParaRPr>
                    </a:p>
                  </a:txBody>
                  <a:tcPr/>
                </a:tc>
                <a:tc>
                  <a:txBody>
                    <a:bodyPr/>
                    <a:lstStyle/>
                    <a:p>
                      <a:pPr algn="ctr"/>
                      <a:r>
                        <a:rPr lang="en-US" sz="1700" strike="noStrike" baseline="0" dirty="0" smtClean="0">
                          <a:solidFill>
                            <a:schemeClr val="bg1"/>
                          </a:solidFill>
                        </a:rPr>
                        <a:t>23</a:t>
                      </a:r>
                      <a:endParaRPr lang="en-US" sz="1700" baseline="0" dirty="0" smtClean="0">
                        <a:solidFill>
                          <a:schemeClr val="bg1"/>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aseline="0" dirty="0" smtClean="0">
                          <a:solidFill>
                            <a:schemeClr val="bg1"/>
                          </a:solidFill>
                        </a:rPr>
                        <a:t>2 – 4</a:t>
                      </a:r>
                    </a:p>
                  </a:txBody>
                  <a:tcPr/>
                </a:tc>
                <a:tc>
                  <a:txBody>
                    <a:bodyPr/>
                    <a:lstStyle/>
                    <a:p>
                      <a:pPr algn="ctr"/>
                      <a:r>
                        <a:rPr lang="en-US" sz="1700" strike="noStrike" baseline="0" dirty="0" smtClean="0">
                          <a:solidFill>
                            <a:schemeClr val="bg1"/>
                          </a:solidFill>
                        </a:rPr>
                        <a:t>70</a:t>
                      </a:r>
                      <a:endParaRPr lang="en-US" sz="1700" baseline="0" dirty="0" smtClean="0">
                        <a:solidFill>
                          <a:schemeClr val="bg1"/>
                        </a:solidFill>
                      </a:endParaRPr>
                    </a:p>
                  </a:txBody>
                  <a:tcPr/>
                </a:tc>
              </a:tr>
              <a:tr h="370840">
                <a:tc>
                  <a:txBody>
                    <a:bodyPr/>
                    <a:lstStyle/>
                    <a:p>
                      <a:pPr algn="ctr"/>
                      <a:r>
                        <a:rPr lang="en-US" sz="1700" baseline="0" dirty="0" smtClean="0">
                          <a:solidFill>
                            <a:schemeClr val="bg1"/>
                          </a:solidFill>
                        </a:rPr>
                        <a:t>1</a:t>
                      </a:r>
                      <a:endParaRPr lang="en-US" sz="1700" baseline="0" dirty="0">
                        <a:solidFill>
                          <a:schemeClr val="bg1"/>
                        </a:solidFill>
                      </a:endParaRPr>
                    </a:p>
                  </a:txBody>
                  <a:tcPr/>
                </a:tc>
                <a:tc>
                  <a:txBody>
                    <a:bodyPr/>
                    <a:lstStyle/>
                    <a:p>
                      <a:pPr algn="ctr"/>
                      <a:r>
                        <a:rPr lang="en-US" sz="1700" strike="noStrike" baseline="0" dirty="0" smtClean="0">
                          <a:solidFill>
                            <a:schemeClr val="bg1"/>
                          </a:solidFill>
                        </a:rPr>
                        <a:t>293</a:t>
                      </a:r>
                      <a:endParaRPr lang="en-US" sz="1700" baseline="0" dirty="0" smtClean="0">
                        <a:solidFill>
                          <a:schemeClr val="bg1"/>
                        </a:solidFill>
                      </a:endParaRPr>
                    </a:p>
                  </a:txBody>
                  <a:tcPr/>
                </a:tc>
              </a:tr>
            </a:tbl>
          </a:graphicData>
        </a:graphic>
      </p:graphicFrame>
      <p:sp>
        <p:nvSpPr>
          <p:cNvPr id="11"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5</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spTree>
    <p:extLst>
      <p:ext uri="{BB962C8B-B14F-4D97-AF65-F5344CB8AC3E}">
        <p14:creationId xmlns:p14="http://schemas.microsoft.com/office/powerpoint/2010/main" val="268140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40" y="284176"/>
            <a:ext cx="10424160" cy="1508759"/>
          </a:xfrm>
          <a:prstGeom prst="rect">
            <a:avLst/>
          </a:prstGeom>
          <a:noFill/>
          <a:ln>
            <a:noFill/>
          </a:ln>
        </p:spPr>
        <p:txBody>
          <a:bodyPr lIns="91425" tIns="45700" rIns="91425" bIns="45700" anchor="ctr" anchorCtr="0">
            <a:noAutofit/>
          </a:bodyPr>
          <a:lstStyle/>
          <a:p>
            <a:pPr lvl="0">
              <a:buSzPct val="25000"/>
            </a:pPr>
            <a:r>
              <a:rPr lang="en-US" dirty="0" smtClean="0">
                <a:latin typeface="Arial" panose="020B0604020202020204" pitchFamily="34" charset="0"/>
                <a:cs typeface="Arial" panose="020B0604020202020204" pitchFamily="34" charset="0"/>
              </a:rPr>
              <a:t>And Some Higher Local Concentrations</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1905000"/>
            <a:ext cx="11521726"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US" sz="2400" dirty="0" smtClean="0">
                <a:latin typeface="Arial" panose="020B0604020202020204" pitchFamily="34" charset="0"/>
                <a:cs typeface="Arial" panose="020B0604020202020204" pitchFamily="34" charset="0"/>
              </a:rPr>
              <a:t>Example: In the Washington DC market, there were 15 stations and 8 winners:</a:t>
            </a:r>
            <a:endParaRPr lang="en-CA" sz="2400" dirty="0" smtClean="0">
              <a:latin typeface="Arial" panose="020B0604020202020204" pitchFamily="34" charset="0"/>
              <a:cs typeface="Arial" panose="020B0604020202020204" pitchFamily="34" charset="0"/>
            </a:endParaRPr>
          </a:p>
          <a:p>
            <a:pPr marL="173736" lvl="2" indent="0">
              <a:lnSpc>
                <a:spcPct val="100000"/>
              </a:lnSpc>
              <a:spcAft>
                <a:spcPct val="15000"/>
              </a:spcAft>
              <a:buSzPct val="80000"/>
              <a:buNone/>
            </a:pPr>
            <a:endParaRPr lang="en-CA" sz="2400" dirty="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457200" lvl="2" indent="-283464">
              <a:lnSpc>
                <a:spcPct val="100000"/>
              </a:lnSpc>
              <a:spcBef>
                <a:spcPts val="1200"/>
              </a:spcBef>
              <a:spcAft>
                <a:spcPct val="15000"/>
              </a:spcAft>
              <a:buSzPct val="80000"/>
              <a:buFont typeface="Monotype Sorts" pitchFamily="2" charset="2"/>
              <a:buChar char="n"/>
            </a:pPr>
            <a:r>
              <a:rPr lang="en-CA" sz="2400" dirty="0" smtClean="0">
                <a:latin typeface="Arial" panose="020B0604020202020204" pitchFamily="34" charset="0"/>
                <a:cs typeface="Arial" panose="020B0604020202020204" pitchFamily="34" charset="0"/>
              </a:rPr>
              <a:t>Example: In the Pittsburgh market, there were 20 stations and 7 winners:</a:t>
            </a:r>
            <a:endParaRPr lang="en-CA" sz="2400" dirty="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173736" lvl="2" indent="0">
              <a:lnSpc>
                <a:spcPct val="100000"/>
              </a:lnSpc>
              <a:spcAft>
                <a:spcPct val="15000"/>
              </a:spcAft>
              <a:buSzPct val="80000"/>
              <a:buNone/>
            </a:pPr>
            <a:endParaRPr lang="en-CA" sz="2400" dirty="0" smtClean="0">
              <a:latin typeface="Arial" panose="020B0604020202020204" pitchFamily="34" charset="0"/>
              <a:cs typeface="Arial" panose="020B0604020202020204" pitchFamily="34" charset="0"/>
            </a:endParaRPr>
          </a:p>
          <a:p>
            <a:pPr marL="173736" lvl="2" indent="0">
              <a:lnSpc>
                <a:spcPct val="100000"/>
              </a:lnSpc>
              <a:spcAft>
                <a:spcPct val="15000"/>
              </a:spcAft>
              <a:buSzPct val="80000"/>
              <a:buNone/>
            </a:pPr>
            <a:endParaRPr lang="en-CA"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noChangeAspect="1"/>
          </p:cNvGraphicFramePr>
          <p:nvPr>
            <p:extLst>
              <p:ext uri="{D42A27DB-BD31-4B8C-83A1-F6EECF244321}">
                <p14:modId xmlns:p14="http://schemas.microsoft.com/office/powerpoint/2010/main" val="2033792155"/>
              </p:ext>
            </p:extLst>
          </p:nvPr>
        </p:nvGraphicFramePr>
        <p:xfrm>
          <a:off x="2133600" y="2590800"/>
          <a:ext cx="7391400" cy="1483360"/>
        </p:xfrm>
        <a:graphic>
          <a:graphicData uri="http://schemas.openxmlformats.org/drawingml/2006/table">
            <a:tbl>
              <a:tblPr firstRow="1" bandRow="1">
                <a:tableStyleId>{2D5ABB26-0587-4C30-8999-92F81FD0307C}</a:tableStyleId>
              </a:tblPr>
              <a:tblGrid>
                <a:gridCol w="5105400"/>
                <a:gridCol w="2286000"/>
              </a:tblGrid>
              <a:tr h="370840">
                <a:tc>
                  <a:txBody>
                    <a:bodyPr/>
                    <a:lstStyle/>
                    <a:p>
                      <a:pPr algn="ctr"/>
                      <a:r>
                        <a:rPr lang="en-US" sz="1700" b="1" baseline="0" dirty="0" smtClean="0">
                          <a:solidFill>
                            <a:schemeClr val="bg1"/>
                          </a:solidFill>
                        </a:rPr>
                        <a:t># of UHF Stations Controlled by Bidder</a:t>
                      </a:r>
                      <a:endParaRPr lang="en-US" sz="1700" b="1" baseline="0" dirty="0">
                        <a:solidFill>
                          <a:schemeClr val="bg1"/>
                        </a:solidFill>
                      </a:endParaRPr>
                    </a:p>
                  </a:txBody>
                  <a:tcPr/>
                </a:tc>
                <a:tc>
                  <a:txBody>
                    <a:bodyPr/>
                    <a:lstStyle/>
                    <a:p>
                      <a:pPr algn="ctr"/>
                      <a:r>
                        <a:rPr lang="en-US" sz="1700" b="1" baseline="0" dirty="0" smtClean="0">
                          <a:solidFill>
                            <a:schemeClr val="bg1"/>
                          </a:solidFill>
                        </a:rPr>
                        <a:t># of Instances</a:t>
                      </a:r>
                      <a:endParaRPr lang="en-US" sz="1700" b="1" baseline="0" dirty="0">
                        <a:solidFill>
                          <a:schemeClr val="bg1"/>
                        </a:solidFill>
                      </a:endParaRPr>
                    </a:p>
                  </a:txBody>
                  <a:tcPr/>
                </a:tc>
              </a:tr>
              <a:tr h="370840">
                <a:tc>
                  <a:txBody>
                    <a:bodyPr/>
                    <a:lstStyle/>
                    <a:p>
                      <a:pPr algn="ctr"/>
                      <a:r>
                        <a:rPr lang="en-US" sz="1700" baseline="0" dirty="0" smtClean="0">
                          <a:solidFill>
                            <a:schemeClr val="bg1"/>
                          </a:solidFill>
                        </a:rPr>
                        <a:t>3</a:t>
                      </a:r>
                      <a:endParaRPr lang="en-US" sz="1700" baseline="0" dirty="0">
                        <a:solidFill>
                          <a:schemeClr val="bg1"/>
                        </a:solidFill>
                      </a:endParaRPr>
                    </a:p>
                  </a:txBody>
                  <a:tcPr/>
                </a:tc>
                <a:tc>
                  <a:txBody>
                    <a:bodyPr/>
                    <a:lstStyle/>
                    <a:p>
                      <a:pPr algn="ctr"/>
                      <a:r>
                        <a:rPr lang="en-US" sz="1700" strike="noStrike" baseline="0" dirty="0" smtClean="0">
                          <a:solidFill>
                            <a:schemeClr val="bg1"/>
                          </a:solidFill>
                        </a:rPr>
                        <a:t>1</a:t>
                      </a:r>
                    </a:p>
                  </a:txBody>
                  <a:tcPr/>
                </a:tc>
              </a:tr>
              <a:tr h="370840">
                <a:tc>
                  <a:txBody>
                    <a:bodyPr/>
                    <a:lstStyle/>
                    <a:p>
                      <a:pPr algn="ctr"/>
                      <a:r>
                        <a:rPr lang="en-US" sz="1700" baseline="0" dirty="0" smtClean="0">
                          <a:solidFill>
                            <a:schemeClr val="bg1"/>
                          </a:solidFill>
                        </a:rPr>
                        <a:t>2</a:t>
                      </a:r>
                      <a:endParaRPr lang="en-US" sz="1700" baseline="0" dirty="0">
                        <a:solidFill>
                          <a:schemeClr val="bg1"/>
                        </a:solidFill>
                      </a:endParaRPr>
                    </a:p>
                  </a:txBody>
                  <a:tcPr/>
                </a:tc>
                <a:tc>
                  <a:txBody>
                    <a:bodyPr/>
                    <a:lstStyle/>
                    <a:p>
                      <a:pPr algn="ctr"/>
                      <a:r>
                        <a:rPr lang="en-US" sz="1700" strike="noStrike" baseline="0" dirty="0" smtClean="0">
                          <a:solidFill>
                            <a:schemeClr val="bg1"/>
                          </a:solidFill>
                        </a:rPr>
                        <a:t>3</a:t>
                      </a:r>
                    </a:p>
                  </a:txBody>
                  <a:tcPr/>
                </a:tc>
              </a:tr>
              <a:tr h="370840">
                <a:tc>
                  <a:txBody>
                    <a:bodyPr/>
                    <a:lstStyle/>
                    <a:p>
                      <a:pPr algn="ctr"/>
                      <a:r>
                        <a:rPr lang="en-US" sz="1700" baseline="0" dirty="0" smtClean="0">
                          <a:solidFill>
                            <a:schemeClr val="bg1"/>
                          </a:solidFill>
                        </a:rPr>
                        <a:t>1</a:t>
                      </a:r>
                      <a:endParaRPr lang="en-US" sz="1700" baseline="0" dirty="0">
                        <a:solidFill>
                          <a:schemeClr val="bg1"/>
                        </a:solidFill>
                      </a:endParaRPr>
                    </a:p>
                  </a:txBody>
                  <a:tcPr/>
                </a:tc>
                <a:tc>
                  <a:txBody>
                    <a:bodyPr/>
                    <a:lstStyle/>
                    <a:p>
                      <a:pPr algn="ctr"/>
                      <a:r>
                        <a:rPr lang="en-US" sz="1700" strike="noStrike" baseline="0" dirty="0" smtClean="0">
                          <a:solidFill>
                            <a:schemeClr val="bg1"/>
                          </a:solidFill>
                        </a:rPr>
                        <a:t>6</a:t>
                      </a:r>
                      <a:endParaRPr lang="en-US" sz="1700" baseline="0" dirty="0" smtClean="0">
                        <a:solidFill>
                          <a:schemeClr val="bg1"/>
                        </a:solidFill>
                      </a:endParaRPr>
                    </a:p>
                  </a:txBody>
                  <a:tcPr/>
                </a:tc>
              </a:tr>
            </a:tbl>
          </a:graphicData>
        </a:graphic>
      </p:graphicFrame>
      <p:sp>
        <p:nvSpPr>
          <p:cNvPr id="11"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6</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graphicFrame>
        <p:nvGraphicFramePr>
          <p:cNvPr id="7" name="Table 6"/>
          <p:cNvGraphicFramePr>
            <a:graphicFrameLocks noGrp="1" noChangeAspect="1"/>
          </p:cNvGraphicFramePr>
          <p:nvPr>
            <p:extLst>
              <p:ext uri="{D42A27DB-BD31-4B8C-83A1-F6EECF244321}">
                <p14:modId xmlns:p14="http://schemas.microsoft.com/office/powerpoint/2010/main" val="1168708649"/>
              </p:ext>
            </p:extLst>
          </p:nvPr>
        </p:nvGraphicFramePr>
        <p:xfrm>
          <a:off x="2133600" y="4917440"/>
          <a:ext cx="7391400" cy="1483360"/>
        </p:xfrm>
        <a:graphic>
          <a:graphicData uri="http://schemas.openxmlformats.org/drawingml/2006/table">
            <a:tbl>
              <a:tblPr firstRow="1" bandRow="1">
                <a:tableStyleId>{2D5ABB26-0587-4C30-8999-92F81FD0307C}</a:tableStyleId>
              </a:tblPr>
              <a:tblGrid>
                <a:gridCol w="5105400"/>
                <a:gridCol w="2286000"/>
              </a:tblGrid>
              <a:tr h="370840">
                <a:tc>
                  <a:txBody>
                    <a:bodyPr/>
                    <a:lstStyle/>
                    <a:p>
                      <a:pPr algn="ctr"/>
                      <a:r>
                        <a:rPr lang="en-US" sz="1700" b="1" baseline="0" dirty="0" smtClean="0">
                          <a:solidFill>
                            <a:schemeClr val="bg1"/>
                          </a:solidFill>
                        </a:rPr>
                        <a:t># of UHF Stations Controlled by Bidder</a:t>
                      </a:r>
                      <a:endParaRPr lang="en-US" sz="1700" b="1" baseline="0" dirty="0">
                        <a:solidFill>
                          <a:schemeClr val="bg1"/>
                        </a:solidFill>
                      </a:endParaRPr>
                    </a:p>
                  </a:txBody>
                  <a:tcPr/>
                </a:tc>
                <a:tc>
                  <a:txBody>
                    <a:bodyPr/>
                    <a:lstStyle/>
                    <a:p>
                      <a:pPr algn="ctr"/>
                      <a:r>
                        <a:rPr lang="en-US" sz="1700" b="1" baseline="0" dirty="0" smtClean="0">
                          <a:solidFill>
                            <a:schemeClr val="bg1"/>
                          </a:solidFill>
                        </a:rPr>
                        <a:t># of Instances</a:t>
                      </a:r>
                      <a:endParaRPr lang="en-US" sz="1700" b="1" baseline="0" dirty="0">
                        <a:solidFill>
                          <a:schemeClr val="bg1"/>
                        </a:solidFill>
                      </a:endParaRPr>
                    </a:p>
                  </a:txBody>
                  <a:tcPr/>
                </a:tc>
              </a:tr>
              <a:tr h="370840">
                <a:tc>
                  <a:txBody>
                    <a:bodyPr/>
                    <a:lstStyle/>
                    <a:p>
                      <a:pPr algn="ctr"/>
                      <a:r>
                        <a:rPr lang="en-US" sz="1700" baseline="0" dirty="0" smtClean="0">
                          <a:solidFill>
                            <a:schemeClr val="bg1"/>
                          </a:solidFill>
                        </a:rPr>
                        <a:t>11</a:t>
                      </a:r>
                      <a:endParaRPr lang="en-US" sz="1700" baseline="0" dirty="0">
                        <a:solidFill>
                          <a:schemeClr val="bg1"/>
                        </a:solidFill>
                      </a:endParaRPr>
                    </a:p>
                  </a:txBody>
                  <a:tcPr/>
                </a:tc>
                <a:tc>
                  <a:txBody>
                    <a:bodyPr/>
                    <a:lstStyle/>
                    <a:p>
                      <a:pPr algn="ctr"/>
                      <a:r>
                        <a:rPr lang="en-US" sz="1700" strike="noStrike" baseline="0" dirty="0" smtClean="0">
                          <a:solidFill>
                            <a:schemeClr val="bg1"/>
                          </a:solidFill>
                        </a:rPr>
                        <a:t>1</a:t>
                      </a:r>
                    </a:p>
                  </a:txBody>
                  <a:tcPr/>
                </a:tc>
              </a:tr>
              <a:tr h="370840">
                <a:tc>
                  <a:txBody>
                    <a:bodyPr/>
                    <a:lstStyle/>
                    <a:p>
                      <a:pPr algn="ctr"/>
                      <a:r>
                        <a:rPr lang="en-US" sz="1700" baseline="0" dirty="0" smtClean="0">
                          <a:solidFill>
                            <a:schemeClr val="bg1"/>
                          </a:solidFill>
                        </a:rPr>
                        <a:t>3</a:t>
                      </a:r>
                      <a:endParaRPr lang="en-US" sz="1700" baseline="0" dirty="0">
                        <a:solidFill>
                          <a:schemeClr val="bg1"/>
                        </a:solidFill>
                      </a:endParaRPr>
                    </a:p>
                  </a:txBody>
                  <a:tcPr/>
                </a:tc>
                <a:tc>
                  <a:txBody>
                    <a:bodyPr/>
                    <a:lstStyle/>
                    <a:p>
                      <a:pPr algn="ctr"/>
                      <a:r>
                        <a:rPr lang="en-US" sz="1700" strike="noStrike" baseline="0" dirty="0" smtClean="0">
                          <a:solidFill>
                            <a:schemeClr val="bg1"/>
                          </a:solidFill>
                        </a:rPr>
                        <a:t>1</a:t>
                      </a:r>
                    </a:p>
                  </a:txBody>
                  <a:tcPr/>
                </a:tc>
              </a:tr>
              <a:tr h="370840">
                <a:tc>
                  <a:txBody>
                    <a:bodyPr/>
                    <a:lstStyle/>
                    <a:p>
                      <a:pPr algn="ctr"/>
                      <a:r>
                        <a:rPr lang="en-US" sz="1700" baseline="0" dirty="0" smtClean="0">
                          <a:solidFill>
                            <a:schemeClr val="bg1"/>
                          </a:solidFill>
                        </a:rPr>
                        <a:t>1</a:t>
                      </a:r>
                      <a:endParaRPr lang="en-US" sz="1700" baseline="0" dirty="0">
                        <a:solidFill>
                          <a:schemeClr val="bg1"/>
                        </a:solidFill>
                      </a:endParaRPr>
                    </a:p>
                  </a:txBody>
                  <a:tcPr/>
                </a:tc>
                <a:tc>
                  <a:txBody>
                    <a:bodyPr/>
                    <a:lstStyle/>
                    <a:p>
                      <a:pPr algn="ctr"/>
                      <a:r>
                        <a:rPr lang="en-US" sz="1700" strike="noStrike" baseline="0" dirty="0" smtClean="0">
                          <a:solidFill>
                            <a:schemeClr val="bg1"/>
                          </a:solidFill>
                        </a:rPr>
                        <a:t>6</a:t>
                      </a:r>
                      <a:endParaRPr lang="en-US" sz="1700" baseline="0" dirty="0" smtClean="0">
                        <a:solidFill>
                          <a:schemeClr val="bg1"/>
                        </a:solidFill>
                      </a:endParaRPr>
                    </a:p>
                  </a:txBody>
                  <a:tcPr/>
                </a:tc>
              </a:tr>
            </a:tbl>
          </a:graphicData>
        </a:graphic>
      </p:graphicFrame>
    </p:spTree>
    <p:extLst>
      <p:ext uri="{BB962C8B-B14F-4D97-AF65-F5344CB8AC3E}">
        <p14:creationId xmlns:p14="http://schemas.microsoft.com/office/powerpoint/2010/main" val="290927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9" y="284176"/>
            <a:ext cx="10058400" cy="150875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chemeClr val="dk2"/>
              </a:buClr>
              <a:buSzPct val="25000"/>
              <a:buFont typeface="Corbel"/>
              <a:buNone/>
            </a:pPr>
            <a:r>
              <a:rPr lang="en-US" sz="4000" b="0" i="0" u="none" strike="noStrike" cap="none" dirty="0" smtClean="0">
                <a:solidFill>
                  <a:schemeClr val="dk2"/>
                </a:solidFill>
                <a:latin typeface="Arial" panose="020B0604020202020204" pitchFamily="34" charset="0"/>
                <a:cs typeface="Arial" panose="020B0604020202020204" pitchFamily="34" charset="0"/>
                <a:sym typeface="Corbel"/>
              </a:rPr>
              <a:t>Related Literature (abbreviated)</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247120" cy="4206300"/>
          </a:xfrm>
          <a:prstGeom prst="rect">
            <a:avLst/>
          </a:prstGeom>
          <a:noFill/>
          <a:ln>
            <a:noFill/>
          </a:ln>
        </p:spPr>
        <p:txBody>
          <a:bodyPr lIns="91425" tIns="45700" rIns="91425" bIns="45700" anchor="t" anchorCtr="0">
            <a:noAutofit/>
          </a:bodyPr>
          <a:lstStyle/>
          <a:p>
            <a:pPr marL="630936" lvl="2" indent="-457200">
              <a:lnSpc>
                <a:spcPct val="100000"/>
              </a:lnSpc>
              <a:spcAft>
                <a:spcPct val="15000"/>
              </a:spcAft>
              <a:buSzPct val="80000"/>
              <a:buFont typeface="+mj-lt"/>
              <a:buAutoNum type="arabicParenR"/>
            </a:pPr>
            <a:r>
              <a:rPr lang="en-US" sz="2400" dirty="0" smtClean="0">
                <a:latin typeface="Arial" panose="020B0604020202020204" pitchFamily="34" charset="0"/>
                <a:cs typeface="Arial" panose="020B0604020202020204" pitchFamily="34" charset="0"/>
              </a:rPr>
              <a:t>Computational model predicting supply reduction in the Incentive Auction:</a:t>
            </a:r>
          </a:p>
          <a:p>
            <a:pPr marL="402336" lvl="3" indent="0">
              <a:lnSpc>
                <a:spcPct val="100000"/>
              </a:lnSpc>
              <a:spcAft>
                <a:spcPct val="15000"/>
              </a:spcAft>
              <a:buSzPct val="80000"/>
              <a:buNone/>
            </a:pPr>
            <a:r>
              <a:rPr lang="en-CA" sz="2200" dirty="0" smtClean="0">
                <a:latin typeface="Arial" panose="020B0604020202020204" pitchFamily="34" charset="0"/>
                <a:cs typeface="Arial" panose="020B0604020202020204" pitchFamily="34" charset="0"/>
              </a:rPr>
              <a:t>	U. </a:t>
            </a:r>
            <a:r>
              <a:rPr lang="en-CA" sz="2200" dirty="0" err="1" smtClean="0">
                <a:latin typeface="Arial" panose="020B0604020202020204" pitchFamily="34" charset="0"/>
                <a:cs typeface="Arial" panose="020B0604020202020204" pitchFamily="34" charset="0"/>
              </a:rPr>
              <a:t>Doraszelski</a:t>
            </a:r>
            <a:r>
              <a:rPr lang="en-CA" sz="2200" dirty="0">
                <a:latin typeface="Arial" panose="020B0604020202020204" pitchFamily="34" charset="0"/>
                <a:cs typeface="Arial" panose="020B0604020202020204" pitchFamily="34" charset="0"/>
              </a:rPr>
              <a:t>, </a:t>
            </a:r>
            <a:r>
              <a:rPr lang="en-CA" sz="2200" dirty="0" smtClean="0">
                <a:latin typeface="Arial" panose="020B0604020202020204" pitchFamily="34" charset="0"/>
                <a:cs typeface="Arial" panose="020B0604020202020204" pitchFamily="34" charset="0"/>
              </a:rPr>
              <a:t>K</a:t>
            </a:r>
            <a:r>
              <a:rPr lang="en-CA" sz="2200" dirty="0">
                <a:latin typeface="Arial" panose="020B0604020202020204" pitchFamily="34" charset="0"/>
                <a:cs typeface="Arial" panose="020B0604020202020204" pitchFamily="34" charset="0"/>
              </a:rPr>
              <a:t>. </a:t>
            </a:r>
            <a:r>
              <a:rPr lang="en-CA" sz="2200" dirty="0" err="1">
                <a:latin typeface="Arial" panose="020B0604020202020204" pitchFamily="34" charset="0"/>
                <a:cs typeface="Arial" panose="020B0604020202020204" pitchFamily="34" charset="0"/>
              </a:rPr>
              <a:t>Seim</a:t>
            </a:r>
            <a:r>
              <a:rPr lang="en-CA" sz="2200" dirty="0">
                <a:latin typeface="Arial" panose="020B0604020202020204" pitchFamily="34" charset="0"/>
                <a:cs typeface="Arial" panose="020B0604020202020204" pitchFamily="34" charset="0"/>
              </a:rPr>
              <a:t>, M. </a:t>
            </a:r>
            <a:r>
              <a:rPr lang="en-CA" sz="2200" dirty="0" err="1">
                <a:latin typeface="Arial" panose="020B0604020202020204" pitchFamily="34" charset="0"/>
                <a:cs typeface="Arial" panose="020B0604020202020204" pitchFamily="34" charset="0"/>
              </a:rPr>
              <a:t>Sinkinson</a:t>
            </a:r>
            <a:r>
              <a:rPr lang="en-CA" sz="2200" dirty="0">
                <a:latin typeface="Arial" panose="020B0604020202020204" pitchFamily="34" charset="0"/>
                <a:cs typeface="Arial" panose="020B0604020202020204" pitchFamily="34" charset="0"/>
              </a:rPr>
              <a:t> and P. </a:t>
            </a:r>
            <a:r>
              <a:rPr lang="en-CA" sz="2200" dirty="0" smtClean="0">
                <a:latin typeface="Arial" panose="020B0604020202020204" pitchFamily="34" charset="0"/>
                <a:cs typeface="Arial" panose="020B0604020202020204" pitchFamily="34" charset="0"/>
              </a:rPr>
              <a:t>Wang (2017)</a:t>
            </a:r>
          </a:p>
          <a:p>
            <a:pPr marL="630936" lvl="2" indent="-457200">
              <a:lnSpc>
                <a:spcPct val="100000"/>
              </a:lnSpc>
              <a:spcAft>
                <a:spcPct val="15000"/>
              </a:spcAft>
              <a:buSzPct val="80000"/>
              <a:buFont typeface="+mj-lt"/>
              <a:buAutoNum type="arabicParenR"/>
            </a:pPr>
            <a:r>
              <a:rPr lang="en-CA" sz="2400" dirty="0" smtClean="0">
                <a:latin typeface="Arial" panose="020B0604020202020204" pitchFamily="34" charset="0"/>
                <a:cs typeface="Arial" panose="020B0604020202020204" pitchFamily="34" charset="0"/>
              </a:rPr>
              <a:t>Demand and supply reduction, generally:</a:t>
            </a:r>
          </a:p>
          <a:p>
            <a:pPr marL="402336" lvl="3" indent="0">
              <a:lnSpc>
                <a:spcPct val="100000"/>
              </a:lnSpc>
              <a:spcAft>
                <a:spcPct val="15000"/>
              </a:spcAft>
              <a:buSzPct val="80000"/>
              <a:buNone/>
            </a:pPr>
            <a:r>
              <a:rPr lang="en-US" sz="2200" dirty="0" smtClean="0">
                <a:latin typeface="Arial" panose="020B0604020202020204" pitchFamily="34" charset="0"/>
                <a:cs typeface="Arial" panose="020B0604020202020204" pitchFamily="34" charset="0"/>
              </a:rPr>
              <a:t>	L. Ausubel</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Cramton, M. </a:t>
            </a:r>
            <a:r>
              <a:rPr lang="en-US" sz="2200" dirty="0" err="1">
                <a:latin typeface="Arial" panose="020B0604020202020204" pitchFamily="34" charset="0"/>
                <a:cs typeface="Arial" panose="020B0604020202020204" pitchFamily="34" charset="0"/>
              </a:rPr>
              <a:t>Pycia</a:t>
            </a:r>
            <a:r>
              <a:rPr lang="en-US" sz="2200" dirty="0">
                <a:latin typeface="Arial" panose="020B0604020202020204" pitchFamily="34" charset="0"/>
                <a:cs typeface="Arial" panose="020B0604020202020204" pitchFamily="34" charset="0"/>
              </a:rPr>
              <a:t>, M. </a:t>
            </a:r>
            <a:r>
              <a:rPr lang="en-US" sz="2200" dirty="0" err="1">
                <a:latin typeface="Arial" panose="020B0604020202020204" pitchFamily="34" charset="0"/>
                <a:cs typeface="Arial" panose="020B0604020202020204" pitchFamily="34" charset="0"/>
              </a:rPr>
              <a:t>Rostek</a:t>
            </a:r>
            <a:r>
              <a:rPr lang="en-US" sz="2200" dirty="0">
                <a:latin typeface="Arial" panose="020B0604020202020204" pitchFamily="34" charset="0"/>
                <a:cs typeface="Arial" panose="020B0604020202020204" pitchFamily="34" charset="0"/>
              </a:rPr>
              <a:t> and M. </a:t>
            </a:r>
            <a:r>
              <a:rPr lang="en-US" sz="2200" dirty="0" err="1" smtClean="0">
                <a:latin typeface="Arial" panose="020B0604020202020204" pitchFamily="34" charset="0"/>
                <a:cs typeface="Arial" panose="020B0604020202020204" pitchFamily="34" charset="0"/>
              </a:rPr>
              <a:t>Weretka</a:t>
            </a:r>
            <a:r>
              <a:rPr lang="en-US" sz="2200" dirty="0" smtClean="0">
                <a:latin typeface="Arial" panose="020B0604020202020204" pitchFamily="34" charset="0"/>
                <a:cs typeface="Arial" panose="020B0604020202020204" pitchFamily="34" charset="0"/>
              </a:rPr>
              <a:t> (2014)</a:t>
            </a:r>
          </a:p>
          <a:p>
            <a:pPr marL="630936" lvl="2" indent="-457200">
              <a:lnSpc>
                <a:spcPct val="100000"/>
              </a:lnSpc>
              <a:spcAft>
                <a:spcPct val="15000"/>
              </a:spcAft>
              <a:buSzPct val="80000"/>
              <a:buFont typeface="+mj-lt"/>
              <a:buAutoNum type="arabicParenR"/>
            </a:pPr>
            <a:r>
              <a:rPr lang="en-US" sz="2400" dirty="0">
                <a:latin typeface="Arial" panose="020B0604020202020204" pitchFamily="34" charset="0"/>
                <a:cs typeface="Arial" panose="020B0604020202020204" pitchFamily="34" charset="0"/>
              </a:rPr>
              <a:t>Empirical and experimental tests of supply reduction:</a:t>
            </a:r>
          </a:p>
          <a:p>
            <a:pPr marL="402336" lvl="3" indent="0">
              <a:lnSpc>
                <a:spcPct val="100000"/>
              </a:lnSpc>
              <a:spcAft>
                <a:spcPct val="15000"/>
              </a:spcAft>
              <a:buSzPct val="80000"/>
              <a:buNone/>
            </a:pPr>
            <a:r>
              <a:rPr lang="en-CA" sz="2200" dirty="0">
                <a:latin typeface="Arial" panose="020B0604020202020204" pitchFamily="34" charset="0"/>
                <a:cs typeface="Arial" panose="020B0604020202020204" pitchFamily="34" charset="0"/>
              </a:rPr>
              <a:t>	C. Wolfram (1998)</a:t>
            </a:r>
          </a:p>
          <a:p>
            <a:pPr marL="402336" lvl="3" indent="0">
              <a:lnSpc>
                <a:spcPct val="100000"/>
              </a:lnSpc>
              <a:spcAft>
                <a:spcPct val="15000"/>
              </a:spcAft>
              <a:buSzPct val="80000"/>
              <a:buNone/>
            </a:pPr>
            <a:r>
              <a:rPr lang="en-CA" sz="2200" dirty="0">
                <a:latin typeface="Arial" panose="020B0604020202020204" pitchFamily="34" charset="0"/>
                <a:cs typeface="Arial" panose="020B0604020202020204" pitchFamily="34" charset="0"/>
              </a:rPr>
              <a:t>	J. </a:t>
            </a:r>
            <a:r>
              <a:rPr lang="en-CA" sz="2200" dirty="0" err="1">
                <a:latin typeface="Arial" panose="020B0604020202020204" pitchFamily="34" charset="0"/>
                <a:cs typeface="Arial" panose="020B0604020202020204" pitchFamily="34" charset="0"/>
              </a:rPr>
              <a:t>Kagel</a:t>
            </a:r>
            <a:r>
              <a:rPr lang="en-CA" sz="2200" dirty="0">
                <a:latin typeface="Arial" panose="020B0604020202020204" pitchFamily="34" charset="0"/>
                <a:cs typeface="Arial" panose="020B0604020202020204" pitchFamily="34" charset="0"/>
              </a:rPr>
              <a:t> and D. Levin (2001)</a:t>
            </a:r>
          </a:p>
          <a:p>
            <a:pPr marL="402336" lvl="3" indent="0">
              <a:lnSpc>
                <a:spcPct val="100000"/>
              </a:lnSpc>
              <a:spcAft>
                <a:spcPct val="15000"/>
              </a:spcAft>
              <a:buSzPct val="80000"/>
              <a:buNone/>
            </a:pPr>
            <a:r>
              <a:rPr lang="en-CA" sz="2200" dirty="0">
                <a:latin typeface="Arial" panose="020B0604020202020204" pitchFamily="34" charset="0"/>
                <a:cs typeface="Arial" panose="020B0604020202020204" pitchFamily="34" charset="0"/>
              </a:rPr>
              <a:t>	J. List and D. Lucking-</a:t>
            </a:r>
            <a:r>
              <a:rPr lang="en-CA" sz="2200" dirty="0" err="1">
                <a:latin typeface="Arial" panose="020B0604020202020204" pitchFamily="34" charset="0"/>
                <a:cs typeface="Arial" panose="020B0604020202020204" pitchFamily="34" charset="0"/>
              </a:rPr>
              <a:t>Reiley</a:t>
            </a:r>
            <a:r>
              <a:rPr lang="en-CA" sz="2200" dirty="0">
                <a:latin typeface="Arial" panose="020B0604020202020204" pitchFamily="34" charset="0"/>
                <a:cs typeface="Arial" panose="020B0604020202020204" pitchFamily="34" charset="0"/>
              </a:rPr>
              <a:t> (2000)</a:t>
            </a:r>
          </a:p>
          <a:p>
            <a:pPr marL="402336" lvl="3" indent="0">
              <a:lnSpc>
                <a:spcPct val="100000"/>
              </a:lnSpc>
              <a:spcAft>
                <a:spcPct val="15000"/>
              </a:spcAft>
              <a:buSzPct val="80000"/>
              <a:buNone/>
            </a:pPr>
            <a:r>
              <a:rPr lang="en-CA" sz="2200" dirty="0">
                <a:latin typeface="Arial" panose="020B0604020202020204" pitchFamily="34" charset="0"/>
                <a:cs typeface="Arial" panose="020B0604020202020204" pitchFamily="34" charset="0"/>
              </a:rPr>
              <a:t>	R. </a:t>
            </a:r>
            <a:r>
              <a:rPr lang="en-CA" sz="2200" dirty="0" err="1">
                <a:latin typeface="Arial" panose="020B0604020202020204" pitchFamily="34" charset="0"/>
                <a:cs typeface="Arial" panose="020B0604020202020204" pitchFamily="34" charset="0"/>
              </a:rPr>
              <a:t>Engelbrecht-Wiggans</a:t>
            </a:r>
            <a:r>
              <a:rPr lang="en-CA" sz="2200" dirty="0">
                <a:latin typeface="Arial" panose="020B0604020202020204" pitchFamily="34" charset="0"/>
                <a:cs typeface="Arial" panose="020B0604020202020204" pitchFamily="34" charset="0"/>
              </a:rPr>
              <a:t>, J. List and D. Lucking-</a:t>
            </a:r>
            <a:r>
              <a:rPr lang="en-CA" sz="2200" dirty="0" err="1">
                <a:latin typeface="Arial" panose="020B0604020202020204" pitchFamily="34" charset="0"/>
                <a:cs typeface="Arial" panose="020B0604020202020204" pitchFamily="34" charset="0"/>
              </a:rPr>
              <a:t>Reiley</a:t>
            </a:r>
            <a:r>
              <a:rPr lang="en-CA" sz="2200" dirty="0">
                <a:latin typeface="Arial" panose="020B0604020202020204" pitchFamily="34" charset="0"/>
                <a:cs typeface="Arial" panose="020B0604020202020204" pitchFamily="34" charset="0"/>
              </a:rPr>
              <a:t> (2006)</a:t>
            </a:r>
          </a:p>
          <a:p>
            <a:pPr lvl="2" indent="0">
              <a:lnSpc>
                <a:spcPct val="100000"/>
              </a:lnSpc>
              <a:spcAft>
                <a:spcPct val="15000"/>
              </a:spcAft>
              <a:buSzPct val="80000"/>
              <a:buNone/>
            </a:pPr>
            <a:r>
              <a:rPr lang="en-US" sz="2400" dirty="0" smtClean="0">
                <a:latin typeface="Arial" panose="020B0604020202020204" pitchFamily="34" charset="0"/>
                <a:cs typeface="Arial" panose="020B0604020202020204" pitchFamily="34" charset="0"/>
              </a:rPr>
              <a:t>and many more …</a:t>
            </a:r>
          </a:p>
          <a:p>
            <a:pPr marL="402336" lvl="3" indent="0">
              <a:lnSpc>
                <a:spcPct val="100000"/>
              </a:lnSpc>
              <a:spcAft>
                <a:spcPct val="15000"/>
              </a:spcAft>
              <a:buSzPct val="80000"/>
              <a:buNone/>
            </a:pPr>
            <a:r>
              <a:rPr lang="en-CA" sz="2200" dirty="0" smtClean="0">
                <a:latin typeface="Arial" panose="020B0604020202020204" pitchFamily="34" charset="0"/>
                <a:cs typeface="Arial" panose="020B0604020202020204" pitchFamily="34" charset="0"/>
              </a:rPr>
              <a:t>		</a:t>
            </a:r>
          </a:p>
          <a:p>
            <a:pPr marL="457200" lvl="2" indent="-283464">
              <a:lnSpc>
                <a:spcPct val="100000"/>
              </a:lnSpc>
              <a:spcAft>
                <a:spcPct val="15000"/>
              </a:spcAft>
              <a:buSzPct val="80000"/>
              <a:buFont typeface="Monotype Sorts" pitchFamily="2" charset="2"/>
              <a:buChar char="n"/>
            </a:pPr>
            <a:endParaRPr lang="en-CA" sz="2400" dirty="0" smtClean="0">
              <a:latin typeface="Arial" panose="020B0604020202020204" pitchFamily="34" charset="0"/>
              <a:cs typeface="Arial" panose="020B0604020202020204" pitchFamily="34" charset="0"/>
            </a:endParaRPr>
          </a:p>
          <a:p>
            <a:pPr marL="457200" lvl="2" indent="-283464">
              <a:lnSpc>
                <a:spcPct val="100000"/>
              </a:lnSpc>
              <a:spcAft>
                <a:spcPct val="15000"/>
              </a:spcAft>
              <a:buSzPct val="80000"/>
              <a:buFont typeface="Monotype Sorts" pitchFamily="2" charset="2"/>
              <a:buChar char="n"/>
            </a:pPr>
            <a:endParaRPr lang="en-CA" sz="2600" dirty="0">
              <a:latin typeface="Arial" panose="020B0604020202020204" pitchFamily="34" charset="0"/>
              <a:cs typeface="Arial" panose="020B0604020202020204" pitchFamily="34" charset="0"/>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7</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spTree>
    <p:extLst>
      <p:ext uri="{BB962C8B-B14F-4D97-AF65-F5344CB8AC3E}">
        <p14:creationId xmlns:p14="http://schemas.microsoft.com/office/powerpoint/2010/main" val="132851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40" y="284176"/>
            <a:ext cx="10058400" cy="1508759"/>
          </a:xfrm>
          <a:prstGeom prst="rect">
            <a:avLst/>
          </a:prstGeom>
          <a:noFill/>
          <a:ln>
            <a:noFill/>
          </a:ln>
        </p:spPr>
        <p:txBody>
          <a:bodyPr lIns="91425" tIns="45700" rIns="91425" bIns="45700" anchor="ctr" anchorCtr="0">
            <a:noAutofit/>
          </a:bodyPr>
          <a:lstStyle/>
          <a:p>
            <a:pPr lvl="0">
              <a:buSzPct val="25000"/>
            </a:pPr>
            <a:r>
              <a:rPr lang="en-US" altLang="en-US" dirty="0" smtClean="0">
                <a:latin typeface="Arial" panose="020B0604020202020204" pitchFamily="34" charset="0"/>
                <a:cs typeface="Arial" panose="020B0604020202020204" pitchFamily="34" charset="0"/>
              </a:rPr>
              <a:t>Agenda</a:t>
            </a:r>
            <a:endParaRPr lang="en-US" sz="4000" b="0" i="0" u="none" strike="noStrike" cap="none" dirty="0">
              <a:solidFill>
                <a:srgbClr val="FF0000"/>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521726" cy="4206300"/>
          </a:xfrm>
          <a:prstGeom prst="rect">
            <a:avLst/>
          </a:prstGeom>
          <a:noFill/>
          <a:ln>
            <a:noFill/>
          </a:ln>
        </p:spPr>
        <p:txBody>
          <a:bodyPr lIns="91425" tIns="45700" rIns="91425" bIns="45700" anchor="t" anchorCtr="0">
            <a:noAutofit/>
          </a:bodyPr>
          <a:lstStyle/>
          <a:p>
            <a:pPr marL="630936" lvl="2" indent="-457200">
              <a:lnSpc>
                <a:spcPct val="100000"/>
              </a:lnSpc>
              <a:spcAft>
                <a:spcPct val="15000"/>
              </a:spcAft>
              <a:buSzPct val="80000"/>
              <a:buFont typeface="+mj-lt"/>
              <a:buAutoNum type="arabicPeriod"/>
            </a:pPr>
            <a:r>
              <a:rPr lang="en-CA" sz="2400" dirty="0" smtClean="0">
                <a:latin typeface="Arial" panose="020B0604020202020204" pitchFamily="34" charset="0"/>
                <a:cs typeface="Arial" panose="020B0604020202020204" pitchFamily="34" charset="0"/>
              </a:rPr>
              <a:t>Overview</a:t>
            </a:r>
          </a:p>
          <a:p>
            <a:pPr marL="630936" lvl="2" indent="-457200">
              <a:lnSpc>
                <a:spcPct val="100000"/>
              </a:lnSpc>
              <a:spcAft>
                <a:spcPct val="15000"/>
              </a:spcAft>
              <a:buSzPct val="80000"/>
              <a:buFont typeface="+mj-lt"/>
              <a:buAutoNum type="arabicPeriod"/>
            </a:pPr>
            <a:r>
              <a:rPr lang="en-CA" sz="2400" dirty="0" smtClean="0">
                <a:latin typeface="Arial" panose="020B0604020202020204" pitchFamily="34" charset="0"/>
                <a:cs typeface="Arial" panose="020B0604020202020204" pitchFamily="34" charset="0"/>
              </a:rPr>
              <a:t>Models of the reverse auction</a:t>
            </a:r>
          </a:p>
          <a:p>
            <a:pPr marL="630936" lvl="2" indent="-457200">
              <a:lnSpc>
                <a:spcPct val="100000"/>
              </a:lnSpc>
              <a:spcAft>
                <a:spcPct val="15000"/>
              </a:spcAft>
              <a:buSzPct val="80000"/>
              <a:buFont typeface="+mj-lt"/>
              <a:buAutoNum type="arabicPeriod"/>
            </a:pPr>
            <a:r>
              <a:rPr lang="en-CA" sz="2400" dirty="0" smtClean="0">
                <a:latin typeface="Arial" panose="020B0604020202020204" pitchFamily="34" charset="0"/>
                <a:cs typeface="Arial" panose="020B0604020202020204" pitchFamily="34" charset="0"/>
              </a:rPr>
              <a:t>Equilibrium of the Deferred Acceptance reverse auction</a:t>
            </a:r>
          </a:p>
          <a:p>
            <a:pPr marL="630936" lvl="2" indent="-457200">
              <a:lnSpc>
                <a:spcPct val="100000"/>
              </a:lnSpc>
              <a:spcAft>
                <a:spcPct val="15000"/>
              </a:spcAft>
              <a:buSzPct val="80000"/>
              <a:buFont typeface="+mj-lt"/>
              <a:buAutoNum type="arabicPeriod"/>
            </a:pPr>
            <a:r>
              <a:rPr lang="en-CA" sz="2400" dirty="0" smtClean="0">
                <a:latin typeface="Arial" panose="020B0604020202020204" pitchFamily="34" charset="0"/>
                <a:cs typeface="Arial" panose="020B0604020202020204" pitchFamily="34" charset="0"/>
              </a:rPr>
              <a:t>Issues in the detection of supply reduction</a:t>
            </a:r>
          </a:p>
          <a:p>
            <a:pPr marL="630936" lvl="2" indent="-457200">
              <a:lnSpc>
                <a:spcPct val="100000"/>
              </a:lnSpc>
              <a:spcAft>
                <a:spcPct val="15000"/>
              </a:spcAft>
              <a:buSzPct val="80000"/>
              <a:buFont typeface="+mj-lt"/>
              <a:buAutoNum type="arabicPeriod"/>
            </a:pPr>
            <a:r>
              <a:rPr lang="en-CA" sz="2400" dirty="0" smtClean="0">
                <a:latin typeface="Arial" panose="020B0604020202020204" pitchFamily="34" charset="0"/>
                <a:cs typeface="Arial" panose="020B0604020202020204" pitchFamily="34" charset="0"/>
              </a:rPr>
              <a:t>Empirical results</a:t>
            </a:r>
          </a:p>
          <a:p>
            <a:pPr marL="630936" lvl="2" indent="-457200">
              <a:lnSpc>
                <a:spcPct val="100000"/>
              </a:lnSpc>
              <a:spcAft>
                <a:spcPct val="15000"/>
              </a:spcAft>
              <a:buSzPct val="80000"/>
              <a:buFont typeface="+mj-lt"/>
              <a:buAutoNum type="arabicPeriod"/>
            </a:pPr>
            <a:r>
              <a:rPr lang="en-CA" sz="2400" dirty="0" smtClean="0">
                <a:latin typeface="Arial" panose="020B0604020202020204" pitchFamily="34" charset="0"/>
                <a:cs typeface="Arial" panose="020B0604020202020204" pitchFamily="34" charset="0"/>
              </a:rPr>
              <a:t>Alternative mechanisms avoiding supply reduction</a:t>
            </a:r>
          </a:p>
          <a:p>
            <a:pPr marL="630936" lvl="2" indent="-457200">
              <a:lnSpc>
                <a:spcPct val="100000"/>
              </a:lnSpc>
              <a:spcAft>
                <a:spcPct val="15000"/>
              </a:spcAft>
              <a:buSzPct val="80000"/>
              <a:buFont typeface="+mj-lt"/>
              <a:buAutoNum type="arabicPeriod"/>
            </a:pPr>
            <a:r>
              <a:rPr lang="en-CA" sz="2400" dirty="0" smtClean="0">
                <a:latin typeface="Arial" panose="020B0604020202020204" pitchFamily="34" charset="0"/>
                <a:cs typeface="Arial" panose="020B0604020202020204" pitchFamily="34" charset="0"/>
              </a:rPr>
              <a:t>Conclusions</a:t>
            </a: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8</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spTree>
    <p:extLst>
      <p:ext uri="{BB962C8B-B14F-4D97-AF65-F5344CB8AC3E}">
        <p14:creationId xmlns:p14="http://schemas.microsoft.com/office/powerpoint/2010/main" val="4243158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548638" y="284176"/>
            <a:ext cx="11490962" cy="150875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chemeClr val="dk2"/>
              </a:buClr>
              <a:buSzPct val="25000"/>
              <a:buFont typeface="Corbel"/>
              <a:buNone/>
            </a:pPr>
            <a:r>
              <a:rPr lang="en-US" sz="4000" b="0" i="0" u="none" strike="noStrike" cap="none" dirty="0" smtClean="0">
                <a:solidFill>
                  <a:schemeClr val="dk2"/>
                </a:solidFill>
                <a:latin typeface="Arial" panose="020B0604020202020204" pitchFamily="34" charset="0"/>
                <a:cs typeface="Arial" panose="020B0604020202020204" pitchFamily="34" charset="0"/>
                <a:sym typeface="Corbel"/>
              </a:rPr>
              <a:t>Models of the Reverse Auction: The Single Tower</a:t>
            </a:r>
            <a:endParaRPr lang="en-US" sz="4000" b="0" i="0" u="none" strike="noStrike" cap="none" dirty="0">
              <a:solidFill>
                <a:schemeClr val="dk2"/>
              </a:solidFill>
              <a:latin typeface="Arial" panose="020B0604020202020204" pitchFamily="34" charset="0"/>
              <a:cs typeface="Arial" panose="020B0604020202020204" pitchFamily="34" charset="0"/>
              <a:sym typeface="Corbel"/>
            </a:endParaRPr>
          </a:p>
        </p:txBody>
      </p:sp>
      <p:sp>
        <p:nvSpPr>
          <p:cNvPr id="96" name="Shape 96"/>
          <p:cNvSpPr txBox="1">
            <a:spLocks noGrp="1"/>
          </p:cNvSpPr>
          <p:nvPr>
            <p:ph type="body" idx="1"/>
          </p:nvPr>
        </p:nvSpPr>
        <p:spPr>
          <a:xfrm>
            <a:off x="213074" y="2011675"/>
            <a:ext cx="11521726" cy="4206300"/>
          </a:xfrm>
          <a:prstGeom prst="rect">
            <a:avLst/>
          </a:prstGeom>
          <a:noFill/>
          <a:ln>
            <a:noFill/>
          </a:ln>
        </p:spPr>
        <p:txBody>
          <a:bodyPr lIns="91425" tIns="45700" rIns="91425" bIns="45700" anchor="t" anchorCtr="0">
            <a:noAutofit/>
          </a:bodyPr>
          <a:lstStyle/>
          <a:p>
            <a:pPr marL="457200" lvl="2" indent="-283464">
              <a:lnSpc>
                <a:spcPct val="100000"/>
              </a:lnSpc>
              <a:spcAft>
                <a:spcPct val="15000"/>
              </a:spcAft>
              <a:buSzPct val="80000"/>
              <a:buFont typeface="Monotype Sorts" pitchFamily="2" charset="2"/>
              <a:buChar char="n"/>
            </a:pPr>
            <a:r>
              <a:rPr lang="en-US" sz="2400" dirty="0" smtClean="0">
                <a:latin typeface="Calibri" panose="020F0502020204030204" pitchFamily="34" charset="0"/>
                <a:cs typeface="Calibri" panose="020F0502020204030204" pitchFamily="34" charset="0"/>
              </a:rPr>
              <a:t>TV stations broadcast from a single tower. Two types of stations:</a:t>
            </a:r>
          </a:p>
          <a:p>
            <a:pPr marL="685800" lvl="3" indent="-283464">
              <a:lnSpc>
                <a:spcPct val="100000"/>
              </a:lnSpc>
              <a:spcAft>
                <a:spcPct val="15000"/>
              </a:spcAft>
              <a:buSzPct val="80000"/>
              <a:buFont typeface="Monotype Sorts" pitchFamily="2" charset="2"/>
              <a:buChar char="n"/>
            </a:pPr>
            <a:r>
              <a:rPr lang="en-US" sz="2200" i="1" dirty="0" err="1">
                <a:latin typeface="Calibri" panose="020F0502020204030204" pitchFamily="34" charset="0"/>
                <a:ea typeface="Calibri"/>
                <a:cs typeface="Calibri" panose="020F0502020204030204" pitchFamily="34" charset="0"/>
              </a:rPr>
              <a:t>n</a:t>
            </a:r>
            <a:r>
              <a:rPr lang="en-US" sz="2200" i="1" baseline="-25000" dirty="0" err="1">
                <a:latin typeface="Calibri" panose="020F0502020204030204" pitchFamily="34" charset="0"/>
                <a:ea typeface="Calibri"/>
                <a:cs typeface="Calibri" panose="020F0502020204030204" pitchFamily="34" charset="0"/>
              </a:rPr>
              <a:t>H</a:t>
            </a:r>
            <a:r>
              <a:rPr lang="en-US" sz="2200" dirty="0">
                <a:latin typeface="Calibri" panose="020F0502020204030204" pitchFamily="34" charset="0"/>
                <a:ea typeface="Calibri"/>
                <a:cs typeface="Calibri" panose="020F0502020204030204" pitchFamily="34" charset="0"/>
              </a:rPr>
              <a:t> full-power </a:t>
            </a:r>
            <a:r>
              <a:rPr lang="en-US" sz="2200" dirty="0" smtClean="0">
                <a:latin typeface="Calibri" panose="020F0502020204030204" pitchFamily="34" charset="0"/>
                <a:ea typeface="Calibri"/>
                <a:cs typeface="Calibri" panose="020F0502020204030204" pitchFamily="34" charset="0"/>
              </a:rPr>
              <a:t>stations: </a:t>
            </a:r>
            <a:r>
              <a:rPr lang="en-US" sz="2200" dirty="0">
                <a:latin typeface="Calibri" panose="020F0502020204030204" pitchFamily="34" charset="0"/>
                <a:ea typeface="Calibri"/>
                <a:cs typeface="Calibri" panose="020F0502020204030204" pitchFamily="34" charset="0"/>
              </a:rPr>
              <a:t>If a full-power station is situated on a given </a:t>
            </a:r>
            <a:r>
              <a:rPr lang="en-US" sz="2200" dirty="0" smtClean="0">
                <a:latin typeface="Calibri" panose="020F0502020204030204" pitchFamily="34" charset="0"/>
                <a:ea typeface="Calibri"/>
                <a:cs typeface="Calibri" panose="020F0502020204030204" pitchFamily="34" charset="0"/>
              </a:rPr>
              <a:t>channel</a:t>
            </a:r>
            <a:r>
              <a:rPr lang="en-US" sz="2200" dirty="0">
                <a:latin typeface="Calibri" panose="020F0502020204030204" pitchFamily="34" charset="0"/>
                <a:ea typeface="Calibri"/>
                <a:cs typeface="Calibri" panose="020F0502020204030204" pitchFamily="34" charset="0"/>
              </a:rPr>
              <a:t>, no other station can use the same or an adjacent </a:t>
            </a:r>
            <a:r>
              <a:rPr lang="en-US" sz="2200" dirty="0" smtClean="0">
                <a:latin typeface="Calibri" panose="020F0502020204030204" pitchFamily="34" charset="0"/>
                <a:ea typeface="Calibri"/>
                <a:cs typeface="Calibri" panose="020F0502020204030204" pitchFamily="34" charset="0"/>
              </a:rPr>
              <a:t>channel</a:t>
            </a:r>
          </a:p>
          <a:p>
            <a:pPr marL="685800" lvl="3" indent="-283464">
              <a:lnSpc>
                <a:spcPct val="100000"/>
              </a:lnSpc>
              <a:spcAft>
                <a:spcPct val="15000"/>
              </a:spcAft>
              <a:buSzPct val="80000"/>
              <a:buFont typeface="Monotype Sorts" pitchFamily="2" charset="2"/>
              <a:buChar char="n"/>
            </a:pPr>
            <a:r>
              <a:rPr lang="en-US" sz="2200" i="1" dirty="0" err="1">
                <a:latin typeface="Calibri" panose="020F0502020204030204" pitchFamily="34" charset="0"/>
                <a:ea typeface="Calibri"/>
                <a:cs typeface="Calibri" panose="020F0502020204030204" pitchFamily="34" charset="0"/>
              </a:rPr>
              <a:t>n</a:t>
            </a:r>
            <a:r>
              <a:rPr lang="en-US" sz="2200" i="1" baseline="-25000" dirty="0" err="1">
                <a:latin typeface="Calibri" panose="020F0502020204030204" pitchFamily="34" charset="0"/>
                <a:ea typeface="Calibri"/>
                <a:cs typeface="Calibri" panose="020F0502020204030204" pitchFamily="34" charset="0"/>
              </a:rPr>
              <a:t>L</a:t>
            </a:r>
            <a:r>
              <a:rPr lang="en-US" sz="2200" dirty="0">
                <a:latin typeface="Calibri" panose="020F0502020204030204" pitchFamily="34" charset="0"/>
                <a:ea typeface="Calibri"/>
                <a:cs typeface="Calibri" panose="020F0502020204030204" pitchFamily="34" charset="0"/>
              </a:rPr>
              <a:t> low-power </a:t>
            </a:r>
            <a:r>
              <a:rPr lang="en-US" sz="2200" dirty="0" smtClean="0">
                <a:latin typeface="Calibri" panose="020F0502020204030204" pitchFamily="34" charset="0"/>
                <a:ea typeface="Calibri"/>
                <a:cs typeface="Calibri" panose="020F0502020204030204" pitchFamily="34" charset="0"/>
              </a:rPr>
              <a:t>stations: </a:t>
            </a:r>
            <a:r>
              <a:rPr lang="en-US" sz="2200" dirty="0">
                <a:latin typeface="Calibri" panose="020F0502020204030204" pitchFamily="34" charset="0"/>
                <a:ea typeface="Calibri"/>
                <a:cs typeface="Calibri" panose="020F0502020204030204" pitchFamily="34" charset="0"/>
              </a:rPr>
              <a:t>If a low-power station is situated on a given </a:t>
            </a:r>
            <a:r>
              <a:rPr lang="en-US" sz="2200" dirty="0" smtClean="0">
                <a:latin typeface="Calibri" panose="020F0502020204030204" pitchFamily="34" charset="0"/>
                <a:ea typeface="Calibri"/>
                <a:cs typeface="Calibri" panose="020F0502020204030204" pitchFamily="34" charset="0"/>
              </a:rPr>
              <a:t>channel</a:t>
            </a:r>
            <a:r>
              <a:rPr lang="en-US" sz="2200" dirty="0">
                <a:latin typeface="Calibri" panose="020F0502020204030204" pitchFamily="34" charset="0"/>
                <a:ea typeface="Calibri"/>
                <a:cs typeface="Calibri" panose="020F0502020204030204" pitchFamily="34" charset="0"/>
              </a:rPr>
              <a:t>, no other station can use the same channel, but another </a:t>
            </a:r>
            <a:r>
              <a:rPr lang="en-US" sz="2200" dirty="0" smtClean="0">
                <a:latin typeface="Calibri" panose="020F0502020204030204" pitchFamily="34" charset="0"/>
                <a:ea typeface="Calibri"/>
                <a:cs typeface="Calibri" panose="020F0502020204030204" pitchFamily="34" charset="0"/>
              </a:rPr>
              <a:t>LP </a:t>
            </a:r>
            <a:r>
              <a:rPr lang="en-US" sz="2200" dirty="0">
                <a:latin typeface="Calibri" panose="020F0502020204030204" pitchFamily="34" charset="0"/>
                <a:ea typeface="Calibri"/>
                <a:cs typeface="Calibri" panose="020F0502020204030204" pitchFamily="34" charset="0"/>
              </a:rPr>
              <a:t>station can use an adjacent channel</a:t>
            </a:r>
            <a:endParaRPr lang="en-CA" sz="2200" dirty="0">
              <a:latin typeface="Calibri" panose="020F0502020204030204" pitchFamily="34" charset="0"/>
              <a:cs typeface="Calibri" panose="020F0502020204030204" pitchFamily="34" charset="0"/>
            </a:endParaRPr>
          </a:p>
          <a:p>
            <a:pPr marL="457200" lvl="2" indent="-283464">
              <a:lnSpc>
                <a:spcPct val="100000"/>
              </a:lnSpc>
              <a:spcAft>
                <a:spcPct val="15000"/>
              </a:spcAft>
              <a:buSzPct val="80000"/>
              <a:buFont typeface="Monotype Sorts" pitchFamily="2" charset="2"/>
              <a:buChar char="n"/>
            </a:pPr>
            <a:r>
              <a:rPr lang="en-US" sz="2400" dirty="0" smtClean="0">
                <a:latin typeface="Calibri" panose="020F0502020204030204" pitchFamily="34" charset="0"/>
                <a:ea typeface="Calibri"/>
                <a:cs typeface="Calibri" panose="020F0502020204030204" pitchFamily="34" charset="0"/>
              </a:rPr>
              <a:t>The auction is seeking </a:t>
            </a:r>
            <a:r>
              <a:rPr lang="en-US" sz="2400" dirty="0">
                <a:latin typeface="Calibri" panose="020F0502020204030204" pitchFamily="34" charset="0"/>
                <a:ea typeface="Calibri"/>
                <a:cs typeface="Calibri" panose="020F0502020204030204" pitchFamily="34" charset="0"/>
              </a:rPr>
              <a:t>to </a:t>
            </a:r>
            <a:r>
              <a:rPr lang="en-US" sz="2400" dirty="0" smtClean="0">
                <a:latin typeface="Calibri" panose="020F0502020204030204" pitchFamily="34" charset="0"/>
                <a:ea typeface="Calibri"/>
                <a:cs typeface="Calibri" panose="020F0502020204030204" pitchFamily="34" charset="0"/>
              </a:rPr>
              <a:t>“repack” </a:t>
            </a:r>
            <a:r>
              <a:rPr lang="en-US" sz="2400" dirty="0">
                <a:latin typeface="Calibri" panose="020F0502020204030204" pitchFamily="34" charset="0"/>
                <a:ea typeface="Calibri"/>
                <a:cs typeface="Calibri" panose="020F0502020204030204" pitchFamily="34" charset="0"/>
              </a:rPr>
              <a:t>these stations into just 2</a:t>
            </a:r>
            <a:r>
              <a:rPr lang="en-US" sz="2400" i="1" dirty="0">
                <a:latin typeface="Calibri" panose="020F0502020204030204" pitchFamily="34" charset="0"/>
                <a:ea typeface="Calibri"/>
                <a:cs typeface="Calibri" panose="020F0502020204030204" pitchFamily="34" charset="0"/>
              </a:rPr>
              <a:t>k </a:t>
            </a:r>
            <a:r>
              <a:rPr lang="en-US" sz="2400" dirty="0">
                <a:latin typeface="Calibri" panose="020F0502020204030204" pitchFamily="34" charset="0"/>
                <a:ea typeface="Calibri"/>
                <a:cs typeface="Calibri" panose="020F0502020204030204" pitchFamily="34" charset="0"/>
              </a:rPr>
              <a:t>television channels</a:t>
            </a:r>
            <a:endParaRPr lang="en-CA" sz="2400" dirty="0" smtClean="0">
              <a:latin typeface="Calibri" panose="020F0502020204030204" pitchFamily="34" charset="0"/>
              <a:cs typeface="Calibri" panose="020F0502020204030204" pitchFamily="34" charset="0"/>
            </a:endParaRPr>
          </a:p>
          <a:p>
            <a:pPr marL="457200" lvl="2" indent="-283464">
              <a:lnSpc>
                <a:spcPct val="100000"/>
              </a:lnSpc>
              <a:spcAft>
                <a:spcPct val="15000"/>
              </a:spcAft>
              <a:buSzPct val="80000"/>
              <a:buFont typeface="Monotype Sorts" pitchFamily="2" charset="2"/>
              <a:buChar char="n"/>
            </a:pPr>
            <a:r>
              <a:rPr lang="en-US" sz="2400" dirty="0">
                <a:latin typeface="Calibri" panose="020F0502020204030204" pitchFamily="34" charset="0"/>
                <a:ea typeface="Calibri"/>
                <a:cs typeface="Calibri" panose="020F0502020204030204" pitchFamily="34" charset="0"/>
              </a:rPr>
              <a:t>Let </a:t>
            </a:r>
            <a:r>
              <a:rPr lang="en-US" sz="2400" i="1" dirty="0" err="1">
                <a:latin typeface="Calibri" panose="020F0502020204030204" pitchFamily="34" charset="0"/>
                <a:ea typeface="Calibri"/>
                <a:cs typeface="Calibri" panose="020F0502020204030204" pitchFamily="34" charset="0"/>
              </a:rPr>
              <a:t>m</a:t>
            </a:r>
            <a:r>
              <a:rPr lang="en-US" sz="2400" i="1" baseline="-25000" dirty="0" err="1">
                <a:latin typeface="Calibri" panose="020F0502020204030204" pitchFamily="34" charset="0"/>
                <a:ea typeface="Calibri"/>
                <a:cs typeface="Calibri" panose="020F0502020204030204" pitchFamily="34" charset="0"/>
              </a:rPr>
              <a:t>H</a:t>
            </a:r>
            <a:r>
              <a:rPr lang="en-US" sz="2400" dirty="0">
                <a:latin typeface="Calibri" panose="020F0502020204030204" pitchFamily="34" charset="0"/>
                <a:ea typeface="Calibri"/>
                <a:cs typeface="Calibri" panose="020F0502020204030204" pitchFamily="34" charset="0"/>
              </a:rPr>
              <a:t> (0 ≤ </a:t>
            </a:r>
            <a:r>
              <a:rPr lang="en-US" sz="2400" i="1" dirty="0" err="1">
                <a:latin typeface="Calibri" panose="020F0502020204030204" pitchFamily="34" charset="0"/>
                <a:ea typeface="Calibri"/>
                <a:cs typeface="Calibri" panose="020F0502020204030204" pitchFamily="34" charset="0"/>
              </a:rPr>
              <a:t>m</a:t>
            </a:r>
            <a:r>
              <a:rPr lang="en-US" sz="2400" i="1" baseline="-25000" dirty="0" err="1">
                <a:latin typeface="Calibri" panose="020F0502020204030204" pitchFamily="34" charset="0"/>
                <a:ea typeface="Calibri"/>
                <a:cs typeface="Calibri" panose="020F0502020204030204" pitchFamily="34" charset="0"/>
              </a:rPr>
              <a:t>H</a:t>
            </a:r>
            <a:r>
              <a:rPr lang="en-US" sz="2400" dirty="0">
                <a:latin typeface="Calibri" panose="020F0502020204030204" pitchFamily="34" charset="0"/>
                <a:ea typeface="Calibri"/>
                <a:cs typeface="Calibri" panose="020F0502020204030204" pitchFamily="34" charset="0"/>
              </a:rPr>
              <a:t> ≤ </a:t>
            </a:r>
            <a:r>
              <a:rPr lang="en-US" sz="2400" i="1" dirty="0" err="1">
                <a:latin typeface="Calibri" panose="020F0502020204030204" pitchFamily="34" charset="0"/>
                <a:ea typeface="Calibri"/>
                <a:cs typeface="Calibri" panose="020F0502020204030204" pitchFamily="34" charset="0"/>
              </a:rPr>
              <a:t>n</a:t>
            </a:r>
            <a:r>
              <a:rPr lang="en-US" sz="2400" i="1" baseline="-25000" dirty="0" err="1">
                <a:latin typeface="Calibri" panose="020F0502020204030204" pitchFamily="34" charset="0"/>
                <a:ea typeface="Calibri"/>
                <a:cs typeface="Calibri" panose="020F0502020204030204" pitchFamily="34" charset="0"/>
              </a:rPr>
              <a:t>H</a:t>
            </a:r>
            <a:r>
              <a:rPr lang="en-US" sz="2400" dirty="0">
                <a:latin typeface="Calibri" panose="020F0502020204030204" pitchFamily="34" charset="0"/>
                <a:ea typeface="Calibri"/>
                <a:cs typeface="Calibri" panose="020F0502020204030204" pitchFamily="34" charset="0"/>
              </a:rPr>
              <a:t>) and </a:t>
            </a:r>
            <a:r>
              <a:rPr lang="en-US" sz="2400" i="1" dirty="0">
                <a:latin typeface="Calibri" panose="020F0502020204030204" pitchFamily="34" charset="0"/>
                <a:ea typeface="Calibri"/>
                <a:cs typeface="Calibri" panose="020F0502020204030204" pitchFamily="34" charset="0"/>
              </a:rPr>
              <a:t>m</a:t>
            </a:r>
            <a:r>
              <a:rPr lang="en-US" sz="2400" i="1" baseline="-25000" dirty="0">
                <a:latin typeface="Calibri" panose="020F0502020204030204" pitchFamily="34" charset="0"/>
                <a:ea typeface="Calibri"/>
                <a:cs typeface="Calibri" panose="020F0502020204030204" pitchFamily="34" charset="0"/>
              </a:rPr>
              <a:t>L</a:t>
            </a:r>
            <a:r>
              <a:rPr lang="en-US" sz="2400" dirty="0">
                <a:latin typeface="Calibri" panose="020F0502020204030204" pitchFamily="34" charset="0"/>
                <a:ea typeface="Calibri"/>
                <a:cs typeface="Calibri" panose="020F0502020204030204" pitchFamily="34" charset="0"/>
              </a:rPr>
              <a:t> (0 ≤ </a:t>
            </a:r>
            <a:r>
              <a:rPr lang="en-US" sz="2400" i="1" dirty="0">
                <a:latin typeface="Calibri" panose="020F0502020204030204" pitchFamily="34" charset="0"/>
                <a:ea typeface="Calibri"/>
                <a:cs typeface="Calibri" panose="020F0502020204030204" pitchFamily="34" charset="0"/>
              </a:rPr>
              <a:t>m</a:t>
            </a:r>
            <a:r>
              <a:rPr lang="en-US" sz="2400" i="1" baseline="-25000" dirty="0">
                <a:latin typeface="Calibri" panose="020F0502020204030204" pitchFamily="34" charset="0"/>
                <a:ea typeface="Calibri"/>
                <a:cs typeface="Calibri" panose="020F0502020204030204" pitchFamily="34" charset="0"/>
              </a:rPr>
              <a:t>L</a:t>
            </a:r>
            <a:r>
              <a:rPr lang="en-US" sz="2400" dirty="0">
                <a:latin typeface="Calibri" panose="020F0502020204030204" pitchFamily="34" charset="0"/>
                <a:ea typeface="Calibri"/>
                <a:cs typeface="Calibri" panose="020F0502020204030204" pitchFamily="34" charset="0"/>
              </a:rPr>
              <a:t> ≤ </a:t>
            </a:r>
            <a:r>
              <a:rPr lang="en-US" sz="2400" i="1" dirty="0" err="1">
                <a:latin typeface="Calibri" panose="020F0502020204030204" pitchFamily="34" charset="0"/>
                <a:ea typeface="Calibri"/>
                <a:cs typeface="Calibri" panose="020F0502020204030204" pitchFamily="34" charset="0"/>
              </a:rPr>
              <a:t>n</a:t>
            </a:r>
            <a:r>
              <a:rPr lang="en-US" sz="2400" i="1" baseline="-25000" dirty="0" err="1">
                <a:latin typeface="Calibri" panose="020F0502020204030204" pitchFamily="34" charset="0"/>
                <a:ea typeface="Calibri"/>
                <a:cs typeface="Calibri" panose="020F0502020204030204" pitchFamily="34" charset="0"/>
              </a:rPr>
              <a:t>L</a:t>
            </a:r>
            <a:r>
              <a:rPr lang="en-US" sz="2400" dirty="0">
                <a:latin typeface="Calibri" panose="020F0502020204030204" pitchFamily="34" charset="0"/>
                <a:ea typeface="Calibri"/>
                <a:cs typeface="Calibri" panose="020F0502020204030204" pitchFamily="34" charset="0"/>
              </a:rPr>
              <a:t>), respectively, denote the number of full-power </a:t>
            </a:r>
            <a:r>
              <a:rPr lang="en-US" sz="2400" dirty="0" smtClean="0">
                <a:latin typeface="Calibri" panose="020F0502020204030204" pitchFamily="34" charset="0"/>
                <a:ea typeface="Calibri"/>
                <a:cs typeface="Calibri" panose="020F0502020204030204" pitchFamily="34" charset="0"/>
              </a:rPr>
              <a:t>and </a:t>
            </a:r>
            <a:r>
              <a:rPr lang="en-US" sz="2400" dirty="0">
                <a:latin typeface="Calibri" panose="020F0502020204030204" pitchFamily="34" charset="0"/>
                <a:ea typeface="Calibri"/>
                <a:cs typeface="Calibri" panose="020F0502020204030204" pitchFamily="34" charset="0"/>
              </a:rPr>
              <a:t>low-power stations that remain </a:t>
            </a:r>
            <a:r>
              <a:rPr lang="en-US" sz="2400" dirty="0" smtClean="0">
                <a:latin typeface="Calibri" panose="020F0502020204030204" pitchFamily="34" charset="0"/>
                <a:ea typeface="Calibri"/>
                <a:cs typeface="Calibri" panose="020F0502020204030204" pitchFamily="34" charset="0"/>
              </a:rPr>
              <a:t>after the auction (they exited or never entered)</a:t>
            </a:r>
          </a:p>
          <a:p>
            <a:pPr marL="457200" lvl="2" indent="-283464">
              <a:lnSpc>
                <a:spcPct val="100000"/>
              </a:lnSpc>
              <a:spcAft>
                <a:spcPct val="15000"/>
              </a:spcAft>
              <a:buSzPct val="80000"/>
              <a:buFont typeface="Monotype Sorts" pitchFamily="2" charset="2"/>
              <a:buChar char="n"/>
            </a:pPr>
            <a:r>
              <a:rPr lang="en-US" sz="2400" dirty="0" smtClean="0">
                <a:latin typeface="Calibri" panose="020F0502020204030204" pitchFamily="34" charset="0"/>
                <a:cs typeface="Calibri" panose="020F0502020204030204" pitchFamily="34" charset="0"/>
              </a:rPr>
              <a:t>Feasibility condition for the descending clock auction:</a:t>
            </a:r>
          </a:p>
          <a:p>
            <a:pPr marL="173736" lvl="2" indent="0">
              <a:lnSpc>
                <a:spcPct val="100000"/>
              </a:lnSpc>
              <a:spcAft>
                <a:spcPct val="15000"/>
              </a:spcAft>
              <a:buSzPct val="80000"/>
              <a:buNone/>
            </a:pP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				    2</a:t>
            </a:r>
            <a:r>
              <a:rPr lang="en-US" sz="2400" i="1" dirty="0" smtClean="0">
                <a:latin typeface="Calibri" panose="020F0502020204030204" pitchFamily="34" charset="0"/>
                <a:ea typeface="Calibri"/>
                <a:cs typeface="Calibri" panose="020F0502020204030204" pitchFamily="34" charset="0"/>
              </a:rPr>
              <a:t>m</a:t>
            </a:r>
            <a:r>
              <a:rPr lang="en-US" sz="2400" i="1" baseline="-25000" dirty="0" smtClean="0">
                <a:latin typeface="Calibri" panose="020F0502020204030204" pitchFamily="34" charset="0"/>
                <a:ea typeface="Calibri"/>
                <a:cs typeface="Calibri" panose="020F0502020204030204" pitchFamily="34" charset="0"/>
              </a:rPr>
              <a:t>H</a:t>
            </a:r>
            <a:r>
              <a:rPr lang="en-US" sz="2400" dirty="0" smtClean="0">
                <a:latin typeface="Calibri" panose="020F0502020204030204" pitchFamily="34" charset="0"/>
                <a:ea typeface="Calibri"/>
                <a:cs typeface="Calibri" panose="020F0502020204030204" pitchFamily="34" charset="0"/>
              </a:rPr>
              <a:t> + </a:t>
            </a:r>
            <a:r>
              <a:rPr lang="en-US" sz="2400" i="1" dirty="0" smtClean="0">
                <a:latin typeface="Calibri" panose="020F0502020204030204" pitchFamily="34" charset="0"/>
                <a:ea typeface="Calibri"/>
                <a:cs typeface="Calibri" panose="020F0502020204030204" pitchFamily="34" charset="0"/>
              </a:rPr>
              <a:t>m</a:t>
            </a:r>
            <a:r>
              <a:rPr lang="en-US" sz="2400" i="1" baseline="-25000" dirty="0" smtClean="0">
                <a:latin typeface="Calibri" panose="020F0502020204030204" pitchFamily="34" charset="0"/>
                <a:ea typeface="Calibri"/>
                <a:cs typeface="Calibri" panose="020F0502020204030204" pitchFamily="34" charset="0"/>
              </a:rPr>
              <a:t>L</a:t>
            </a:r>
            <a:r>
              <a:rPr lang="en-US" sz="2400" dirty="0">
                <a:latin typeface="Calibri" panose="020F0502020204030204" pitchFamily="34" charset="0"/>
                <a:ea typeface="Calibri"/>
                <a:cs typeface="Calibri" panose="020F0502020204030204" pitchFamily="34" charset="0"/>
              </a:rPr>
              <a:t> ≤ </a:t>
            </a:r>
            <a:r>
              <a:rPr lang="en-US" sz="2400" dirty="0" smtClean="0">
                <a:latin typeface="Calibri" panose="020F0502020204030204" pitchFamily="34" charset="0"/>
                <a:ea typeface="Calibri"/>
                <a:cs typeface="Calibri" panose="020F0502020204030204" pitchFamily="34" charset="0"/>
              </a:rPr>
              <a:t>2</a:t>
            </a:r>
            <a:r>
              <a:rPr lang="en-US" sz="2400" i="1" dirty="0" smtClean="0">
                <a:latin typeface="Calibri" panose="020F0502020204030204" pitchFamily="34" charset="0"/>
                <a:ea typeface="Calibri"/>
                <a:cs typeface="Calibri" panose="020F0502020204030204" pitchFamily="34" charset="0"/>
              </a:rPr>
              <a:t>k</a:t>
            </a:r>
            <a:endParaRPr lang="en-CA" sz="2400" dirty="0" smtClean="0">
              <a:latin typeface="Calibri" panose="020F0502020204030204" pitchFamily="34" charset="0"/>
              <a:cs typeface="Calibri" panose="020F0502020204030204" pitchFamily="34" charset="0"/>
            </a:endParaRPr>
          </a:p>
          <a:p>
            <a:pPr marL="457200" lvl="2" indent="-283464">
              <a:lnSpc>
                <a:spcPct val="100000"/>
              </a:lnSpc>
              <a:spcAft>
                <a:spcPct val="15000"/>
              </a:spcAft>
              <a:buSzPct val="80000"/>
              <a:buFont typeface="Monotype Sorts" pitchFamily="2" charset="2"/>
              <a:buChar char="n"/>
            </a:pPr>
            <a:endParaRPr lang="en-CA" sz="2600" dirty="0">
              <a:latin typeface="Arial" panose="020B0604020202020204" pitchFamily="34" charset="0"/>
              <a:cs typeface="Arial" panose="020B0604020202020204" pitchFamily="34" charset="0"/>
            </a:endParaRPr>
          </a:p>
        </p:txBody>
      </p:sp>
      <p:sp>
        <p:nvSpPr>
          <p:cNvPr id="6" name="Slide Number Placeholder 2"/>
          <p:cNvSpPr>
            <a:spLocks noGrp="1"/>
          </p:cNvSpPr>
          <p:nvPr>
            <p:ph type="sldNum" idx="12"/>
          </p:nvPr>
        </p:nvSpPr>
        <p:spPr>
          <a:xfrm>
            <a:off x="5623560" y="6554675"/>
            <a:ext cx="914400" cy="365125"/>
          </a:xfrm>
        </p:spPr>
        <p:txBody>
          <a:bodyPr/>
          <a:lstStyle/>
          <a:p>
            <a:pPr marL="0" marR="0" lvl="0" indent="0" algn="ctr" rtl="0">
              <a:spcBef>
                <a:spcPts val="0"/>
              </a:spcBef>
              <a:buSzPct val="25000"/>
              <a:buNone/>
            </a:pPr>
            <a:fld id="{00000000-1234-1234-1234-123412341234}" type="slidenum">
              <a:rPr lang="en-US" sz="1200" b="0" i="0" u="none" strike="noStrike" cap="none" smtClean="0">
                <a:solidFill>
                  <a:schemeClr val="lt1"/>
                </a:solidFill>
                <a:latin typeface="Arial" panose="020B0604020202020204" pitchFamily="34" charset="0"/>
                <a:ea typeface="Corbel"/>
                <a:cs typeface="Arial" panose="020B0604020202020204" pitchFamily="34" charset="0"/>
                <a:sym typeface="Corbel"/>
              </a:rPr>
              <a:pPr marL="0" marR="0" lvl="0" indent="0" algn="ctr" rtl="0">
                <a:spcBef>
                  <a:spcPts val="0"/>
                </a:spcBef>
                <a:buSzPct val="25000"/>
                <a:buNone/>
              </a:pPr>
              <a:t>9</a:t>
            </a:fld>
            <a:endParaRPr lang="en-US" sz="1200" b="0" i="0" u="none" strike="noStrike" cap="none" dirty="0">
              <a:solidFill>
                <a:schemeClr val="lt1"/>
              </a:solidFill>
              <a:latin typeface="Arial" panose="020B0604020202020204" pitchFamily="34" charset="0"/>
              <a:ea typeface="Corbel"/>
              <a:cs typeface="Arial" panose="020B0604020202020204" pitchFamily="34" charset="0"/>
              <a:sym typeface="Corbel"/>
            </a:endParaRPr>
          </a:p>
        </p:txBody>
      </p:sp>
    </p:spTree>
    <p:extLst>
      <p:ext uri="{BB962C8B-B14F-4D97-AF65-F5344CB8AC3E}">
        <p14:creationId xmlns:p14="http://schemas.microsoft.com/office/powerpoint/2010/main" val="203897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4605</TotalTime>
  <Words>2197</Words>
  <Application>Microsoft Office PowerPoint</Application>
  <PresentationFormat>Custom</PresentationFormat>
  <Paragraphs>373</Paragraphs>
  <Slides>31</Slides>
  <Notes>25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Noto Sans Symbols</vt:lpstr>
      <vt:lpstr>Times New Roman</vt:lpstr>
      <vt:lpstr>Calibri</vt:lpstr>
      <vt:lpstr>Monotype Sorts</vt:lpstr>
      <vt:lpstr>Corbel</vt:lpstr>
      <vt:lpstr>Symbol</vt:lpstr>
      <vt:lpstr>Banded</vt:lpstr>
      <vt:lpstr>Equation</vt:lpstr>
      <vt:lpstr>Supply Reduction in the Broadcast Incentive Auction*</vt:lpstr>
      <vt:lpstr>Broadcast Incentive Auction (BIA)</vt:lpstr>
      <vt:lpstr>The Reverse Auction (DA Mechanism) Rules*</vt:lpstr>
      <vt:lpstr>The Reverse Auction (DA Mechanism) (continued)</vt:lpstr>
      <vt:lpstr>Ownership Structure in the Reverse Auction </vt:lpstr>
      <vt:lpstr>And Some Higher Local Concentrations</vt:lpstr>
      <vt:lpstr>Related Literature (abbreviated)</vt:lpstr>
      <vt:lpstr>Agenda</vt:lpstr>
      <vt:lpstr>Models of the Reverse Auction: The Single Tower</vt:lpstr>
      <vt:lpstr>Models of the Reverse Auction: The Two Towers</vt:lpstr>
      <vt:lpstr>Models of the Reverse Auction: Info Structure</vt:lpstr>
      <vt:lpstr>Equilibrium of the DA Reverse Auction</vt:lpstr>
      <vt:lpstr>Challenges in Detecting Supply Reduction</vt:lpstr>
      <vt:lpstr>Our Favorite Example: OTA in Pittsburgh</vt:lpstr>
      <vt:lpstr>Our Favorite Example: OTA in Pittsburgh</vt:lpstr>
      <vt:lpstr>Our Favorite Example: OTA in Pittsburgh</vt:lpstr>
      <vt:lpstr>Our Favorite Example: OTA in Pittsburgh</vt:lpstr>
      <vt:lpstr>Other Examples of Supply Reduction</vt:lpstr>
      <vt:lpstr>Other Examples of Supply Reduction</vt:lpstr>
      <vt:lpstr>Other Examples of Supply Reduction</vt:lpstr>
      <vt:lpstr>Early Dropout Behavior</vt:lpstr>
      <vt:lpstr>Early Dropout Behavior</vt:lpstr>
      <vt:lpstr>Approaches for avoiding supply reduction</vt:lpstr>
      <vt:lpstr>Independent Values Model with</vt:lpstr>
      <vt:lpstr>Independent Values Model with</vt:lpstr>
      <vt:lpstr>Perfect Correlation Model with</vt:lpstr>
      <vt:lpstr>Perfect Correlation Model with</vt:lpstr>
      <vt:lpstr>“Half Correlation” Model with</vt:lpstr>
      <vt:lpstr>“Half Correlation” Model with</vt:lpstr>
      <vt:lpstr>Conclusions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Analysis of the FCC Incentive Auction</dc:title>
  <dc:creator>Power Auctions LLC</dc:creator>
  <cp:lastModifiedBy>Larry Ausubel</cp:lastModifiedBy>
  <cp:revision>263</cp:revision>
  <cp:lastPrinted>2019-10-17T16:29:18Z</cp:lastPrinted>
  <dcterms:modified xsi:type="dcterms:W3CDTF">2019-10-18T11:49:17Z</dcterms:modified>
</cp:coreProperties>
</file>