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6" r:id="rId1"/>
  </p:sldMasterIdLst>
  <p:notesMasterIdLst>
    <p:notesMasterId r:id="rId34"/>
  </p:notesMasterIdLst>
  <p:handoutMasterIdLst>
    <p:handoutMasterId r:id="rId35"/>
  </p:handoutMasterIdLst>
  <p:sldIdLst>
    <p:sldId id="352" r:id="rId2"/>
    <p:sldId id="772" r:id="rId3"/>
    <p:sldId id="696" r:id="rId4"/>
    <p:sldId id="614" r:id="rId5"/>
    <p:sldId id="576" r:id="rId6"/>
    <p:sldId id="753" r:id="rId7"/>
    <p:sldId id="755" r:id="rId8"/>
    <p:sldId id="773" r:id="rId9"/>
    <p:sldId id="774" r:id="rId10"/>
    <p:sldId id="776" r:id="rId11"/>
    <p:sldId id="777" r:id="rId12"/>
    <p:sldId id="778" r:id="rId13"/>
    <p:sldId id="779" r:id="rId14"/>
    <p:sldId id="782" r:id="rId15"/>
    <p:sldId id="792" r:id="rId16"/>
    <p:sldId id="781" r:id="rId17"/>
    <p:sldId id="758" r:id="rId18"/>
    <p:sldId id="760" r:id="rId19"/>
    <p:sldId id="765" r:id="rId20"/>
    <p:sldId id="784" r:id="rId21"/>
    <p:sldId id="766" r:id="rId22"/>
    <p:sldId id="785" r:id="rId23"/>
    <p:sldId id="786" r:id="rId24"/>
    <p:sldId id="787" r:id="rId25"/>
    <p:sldId id="788" r:id="rId26"/>
    <p:sldId id="790" r:id="rId27"/>
    <p:sldId id="791" r:id="rId28"/>
    <p:sldId id="771" r:id="rId29"/>
    <p:sldId id="762" r:id="rId30"/>
    <p:sldId id="783" r:id="rId31"/>
    <p:sldId id="759" r:id="rId32"/>
    <p:sldId id="754" r:id="rId33"/>
  </p:sldIdLst>
  <p:sldSz cx="9144000" cy="6858000" type="screen4x3"/>
  <p:notesSz cx="6858000" cy="9296400"/>
  <p:custShowLst>
    <p:custShow name="Custom Show 1" id="0">
      <p:sldLst/>
    </p:custShow>
  </p:custShowLst>
  <p:defaultTextStyle>
    <a:defPPr>
      <a:defRPr lang="en-US"/>
    </a:defPPr>
    <a:lvl1pPr algn="l" rtl="0" fontAlgn="base">
      <a:spcBef>
        <a:spcPct val="0"/>
      </a:spcBef>
      <a:spcAft>
        <a:spcPct val="0"/>
      </a:spcAft>
      <a:defRPr kern="1200">
        <a:solidFill>
          <a:schemeClr val="tx1"/>
        </a:solidFill>
        <a:latin typeface="Arial" charset="0"/>
        <a:ea typeface="ＭＳ Ｐゴシック" pitchFamily="-112"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112"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112"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112"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112" charset="-128"/>
        <a:cs typeface="Arial" charset="0"/>
      </a:defRPr>
    </a:lvl5pPr>
    <a:lvl6pPr marL="2286000" algn="l" defTabSz="914400" rtl="0" eaLnBrk="1" latinLnBrk="0" hangingPunct="1">
      <a:defRPr kern="1200">
        <a:solidFill>
          <a:schemeClr val="tx1"/>
        </a:solidFill>
        <a:latin typeface="Arial" charset="0"/>
        <a:ea typeface="ＭＳ Ｐゴシック" pitchFamily="-112" charset="-128"/>
        <a:cs typeface="Arial" charset="0"/>
      </a:defRPr>
    </a:lvl6pPr>
    <a:lvl7pPr marL="2743200" algn="l" defTabSz="914400" rtl="0" eaLnBrk="1" latinLnBrk="0" hangingPunct="1">
      <a:defRPr kern="1200">
        <a:solidFill>
          <a:schemeClr val="tx1"/>
        </a:solidFill>
        <a:latin typeface="Arial" charset="0"/>
        <a:ea typeface="ＭＳ Ｐゴシック" pitchFamily="-112" charset="-128"/>
        <a:cs typeface="Arial" charset="0"/>
      </a:defRPr>
    </a:lvl7pPr>
    <a:lvl8pPr marL="3200400" algn="l" defTabSz="914400" rtl="0" eaLnBrk="1" latinLnBrk="0" hangingPunct="1">
      <a:defRPr kern="1200">
        <a:solidFill>
          <a:schemeClr val="tx1"/>
        </a:solidFill>
        <a:latin typeface="Arial" charset="0"/>
        <a:ea typeface="ＭＳ Ｐゴシック" pitchFamily="-112" charset="-128"/>
        <a:cs typeface="Arial" charset="0"/>
      </a:defRPr>
    </a:lvl8pPr>
    <a:lvl9pPr marL="3657600" algn="l" defTabSz="914400" rtl="0" eaLnBrk="1" latinLnBrk="0" hangingPunct="1">
      <a:defRPr kern="1200">
        <a:solidFill>
          <a:schemeClr val="tx1"/>
        </a:solidFill>
        <a:latin typeface="Arial" charset="0"/>
        <a:ea typeface="ＭＳ Ｐゴシック" pitchFamily="-112"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utam Rao" initials="G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80552" autoAdjust="0"/>
  </p:normalViewPr>
  <p:slideViewPr>
    <p:cSldViewPr>
      <p:cViewPr varScale="1">
        <p:scale>
          <a:sx n="67" d="100"/>
          <a:sy n="67" d="100"/>
        </p:scale>
        <p:origin x="84" y="390"/>
      </p:cViewPr>
      <p:guideLst>
        <p:guide orient="horz" pos="2160"/>
        <p:guide pos="2880"/>
      </p:guideLst>
    </p:cSldViewPr>
  </p:slideViewPr>
  <p:outlineViewPr>
    <p:cViewPr>
      <p:scale>
        <a:sx n="33" d="100"/>
        <a:sy n="33" d="100"/>
      </p:scale>
      <p:origin x="0" y="-2445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9" d="100"/>
          <a:sy n="49" d="100"/>
        </p:scale>
        <p:origin x="2733" y="1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2972591"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en-US"/>
          </a:p>
        </p:txBody>
      </p:sp>
      <p:sp>
        <p:nvSpPr>
          <p:cNvPr id="77827" name="Rectangle 3"/>
          <p:cNvSpPr>
            <a:spLocks noGrp="1" noChangeArrowheads="1"/>
          </p:cNvSpPr>
          <p:nvPr>
            <p:ph type="dt" sz="quarter" idx="1"/>
          </p:nvPr>
        </p:nvSpPr>
        <p:spPr bwMode="auto">
          <a:xfrm>
            <a:off x="3883827" y="0"/>
            <a:ext cx="297259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fld id="{1EF51015-2D41-4661-8EE2-B9DBFD590656}" type="datetime1">
              <a:rPr lang="en-US"/>
              <a:pPr>
                <a:defRPr/>
              </a:pPr>
              <a:t>10/30/2019</a:t>
            </a:fld>
            <a:endParaRPr lang="en-US"/>
          </a:p>
        </p:txBody>
      </p:sp>
      <p:sp>
        <p:nvSpPr>
          <p:cNvPr id="77828" name="Rectangle 4"/>
          <p:cNvSpPr>
            <a:spLocks noGrp="1" noChangeArrowheads="1"/>
          </p:cNvSpPr>
          <p:nvPr>
            <p:ph type="ftr" sz="quarter" idx="2"/>
          </p:nvPr>
        </p:nvSpPr>
        <p:spPr bwMode="auto">
          <a:xfrm>
            <a:off x="1" y="8829675"/>
            <a:ext cx="2972591"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en-US"/>
          </a:p>
        </p:txBody>
      </p:sp>
      <p:sp>
        <p:nvSpPr>
          <p:cNvPr id="77829" name="Rectangle 5"/>
          <p:cNvSpPr>
            <a:spLocks noGrp="1" noChangeArrowheads="1"/>
          </p:cNvSpPr>
          <p:nvPr>
            <p:ph type="sldNum" sz="quarter" idx="3"/>
          </p:nvPr>
        </p:nvSpPr>
        <p:spPr bwMode="auto">
          <a:xfrm>
            <a:off x="3883827" y="8829675"/>
            <a:ext cx="297259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fld id="{C67241FE-C3BE-47AC-8496-F82E8C7DF74E}" type="slidenum">
              <a:rPr lang="en-US"/>
              <a:pPr>
                <a:defRPr/>
              </a:pPr>
              <a:t>‹#›</a:t>
            </a:fld>
            <a:endParaRPr lang="en-US"/>
          </a:p>
        </p:txBody>
      </p:sp>
    </p:spTree>
    <p:extLst>
      <p:ext uri="{BB962C8B-B14F-4D97-AF65-F5344CB8AC3E}">
        <p14:creationId xmlns:p14="http://schemas.microsoft.com/office/powerpoint/2010/main" val="4228294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591"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3827" y="0"/>
            <a:ext cx="2972590"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ea typeface="ＭＳ Ｐゴシック" pitchFamily="-112" charset="-128"/>
                <a:cs typeface="+mn-cs"/>
              </a:defRPr>
            </a:lvl1pPr>
          </a:lstStyle>
          <a:p>
            <a:pPr>
              <a:defRPr/>
            </a:pPr>
            <a:fld id="{CE2BC683-207B-4D5B-9D4C-226BAABF0D0F}" type="datetime1">
              <a:rPr lang="en-US"/>
              <a:pPr>
                <a:defRPr/>
              </a:pPr>
              <a:t>10/30/2019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686591" y="4416426"/>
            <a:ext cx="5484818"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2972591"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3827" y="8829675"/>
            <a:ext cx="2972590"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ea typeface="ＭＳ Ｐゴシック" pitchFamily="-112" charset="-128"/>
                <a:cs typeface="+mn-cs"/>
              </a:defRPr>
            </a:lvl1pPr>
          </a:lstStyle>
          <a:p>
            <a:pPr>
              <a:defRPr/>
            </a:pPr>
            <a:fld id="{035433C4-06D5-4A85-AB13-EAE555AF227A}" type="slidenum">
              <a:rPr lang="en-US"/>
              <a:pPr>
                <a:defRPr/>
              </a:pPr>
              <a:t>‹#›</a:t>
            </a:fld>
            <a:endParaRPr lang="en-US"/>
          </a:p>
        </p:txBody>
      </p:sp>
    </p:spTree>
    <p:extLst>
      <p:ext uri="{BB962C8B-B14F-4D97-AF65-F5344CB8AC3E}">
        <p14:creationId xmlns:p14="http://schemas.microsoft.com/office/powerpoint/2010/main" val="4807989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fld id="{9500A57C-BCAA-4947-A0CB-AF510664C3A0}" type="slidenum">
              <a:rPr lang="en-US" smtClean="0">
                <a:latin typeface="Calibri" pitchFamily="34" charset="0"/>
              </a:rPr>
              <a:pPr eaLnBrk="1" hangingPunct="1"/>
              <a:t>1</a:t>
            </a:fld>
            <a:endParaRPr lang="en-US" smtClean="0">
              <a:latin typeface="Calibri" pitchFamily="34" charset="0"/>
            </a:endParaRPr>
          </a:p>
        </p:txBody>
      </p:sp>
    </p:spTree>
    <p:extLst>
      <p:ext uri="{BB962C8B-B14F-4D97-AF65-F5344CB8AC3E}">
        <p14:creationId xmlns:p14="http://schemas.microsoft.com/office/powerpoint/2010/main" val="631162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 Flag</a:t>
            </a:r>
            <a:r>
              <a:rPr lang="en-US" baseline="0" dirty="0" smtClean="0"/>
              <a:t> that always biased in reduced form</a:t>
            </a:r>
            <a:endParaRPr lang="en-US" dirty="0" smtClean="0"/>
          </a:p>
        </p:txBody>
      </p:sp>
      <p:sp>
        <p:nvSpPr>
          <p:cNvPr id="106500"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65427B82-6CE2-4181-A634-9928F7F61905}" type="slidenum">
              <a:rPr lang="en-US" sz="1200">
                <a:latin typeface="Calibri" pitchFamily="34" charset="0"/>
              </a:rPr>
              <a:pPr algn="r" eaLnBrk="1" hangingPunct="1"/>
              <a:t>11</a:t>
            </a:fld>
            <a:endParaRPr lang="en-US" sz="1200">
              <a:latin typeface="Calibri" pitchFamily="34" charset="0"/>
            </a:endParaRPr>
          </a:p>
        </p:txBody>
      </p:sp>
    </p:spTree>
    <p:extLst>
      <p:ext uri="{BB962C8B-B14F-4D97-AF65-F5344CB8AC3E}">
        <p14:creationId xmlns:p14="http://schemas.microsoft.com/office/powerpoint/2010/main" val="2487462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65427B82-6CE2-4181-A634-9928F7F61905}" type="slidenum">
              <a:rPr lang="en-US" sz="1200">
                <a:latin typeface="Calibri" pitchFamily="34" charset="0"/>
              </a:rPr>
              <a:pPr algn="r" eaLnBrk="1" hangingPunct="1"/>
              <a:t>12</a:t>
            </a:fld>
            <a:endParaRPr lang="en-US" sz="1200">
              <a:latin typeface="Calibri" pitchFamily="34" charset="0"/>
            </a:endParaRPr>
          </a:p>
        </p:txBody>
      </p:sp>
    </p:spTree>
    <p:extLst>
      <p:ext uri="{BB962C8B-B14F-4D97-AF65-F5344CB8AC3E}">
        <p14:creationId xmlns:p14="http://schemas.microsoft.com/office/powerpoint/2010/main" val="505943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65427B82-6CE2-4181-A634-9928F7F61905}" type="slidenum">
              <a:rPr lang="en-US" sz="1200">
                <a:latin typeface="Calibri" pitchFamily="34" charset="0"/>
              </a:rPr>
              <a:pPr algn="r" eaLnBrk="1" hangingPunct="1"/>
              <a:t>13</a:t>
            </a:fld>
            <a:endParaRPr lang="en-US" sz="1200">
              <a:latin typeface="Calibri" pitchFamily="34" charset="0"/>
            </a:endParaRPr>
          </a:p>
        </p:txBody>
      </p:sp>
    </p:spTree>
    <p:extLst>
      <p:ext uri="{BB962C8B-B14F-4D97-AF65-F5344CB8AC3E}">
        <p14:creationId xmlns:p14="http://schemas.microsoft.com/office/powerpoint/2010/main" val="3304123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Maybe skip this?</a:t>
            </a:r>
          </a:p>
          <a:p>
            <a:pPr eaLnBrk="1" hangingPunct="1">
              <a:spcBef>
                <a:spcPct val="0"/>
              </a:spcBef>
            </a:pPr>
            <a:r>
              <a:rPr lang="en-US" dirty="0" smtClean="0"/>
              <a:t>Insert</a:t>
            </a:r>
            <a:r>
              <a:rPr lang="en-US" baseline="0" dirty="0" smtClean="0"/>
              <a:t> MB=MC graphs? YES! (SDV)</a:t>
            </a:r>
            <a:endParaRPr lang="en-US" dirty="0" smtClean="0"/>
          </a:p>
        </p:txBody>
      </p:sp>
      <p:sp>
        <p:nvSpPr>
          <p:cNvPr id="105476"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C5666A9D-45E8-4EF2-8963-196569632203}" type="slidenum">
              <a:rPr lang="en-US" sz="1200">
                <a:latin typeface="Calibri" pitchFamily="34" charset="0"/>
              </a:rPr>
              <a:pPr algn="r" eaLnBrk="1" hangingPunct="1"/>
              <a:t>14</a:t>
            </a:fld>
            <a:endParaRPr lang="en-US" sz="1200">
              <a:latin typeface="Calibri" pitchFamily="34" charset="0"/>
            </a:endParaRPr>
          </a:p>
        </p:txBody>
      </p:sp>
    </p:spTree>
    <p:extLst>
      <p:ext uri="{BB962C8B-B14F-4D97-AF65-F5344CB8AC3E}">
        <p14:creationId xmlns:p14="http://schemas.microsoft.com/office/powerpoint/2010/main" val="2915368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Maybe skip this?</a:t>
            </a:r>
          </a:p>
          <a:p>
            <a:pPr eaLnBrk="1" hangingPunct="1">
              <a:spcBef>
                <a:spcPct val="0"/>
              </a:spcBef>
            </a:pPr>
            <a:r>
              <a:rPr lang="en-US" dirty="0" smtClean="0"/>
              <a:t>Insert</a:t>
            </a:r>
            <a:r>
              <a:rPr lang="en-US" baseline="0" dirty="0" smtClean="0"/>
              <a:t> MB=MC graphs? YES! (SDV)</a:t>
            </a:r>
            <a:endParaRPr lang="en-US" dirty="0" smtClean="0"/>
          </a:p>
        </p:txBody>
      </p:sp>
      <p:sp>
        <p:nvSpPr>
          <p:cNvPr id="105476"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C5666A9D-45E8-4EF2-8963-196569632203}" type="slidenum">
              <a:rPr lang="en-US" sz="1200">
                <a:latin typeface="Calibri" pitchFamily="34" charset="0"/>
              </a:rPr>
              <a:pPr algn="r" eaLnBrk="1" hangingPunct="1"/>
              <a:t>15</a:t>
            </a:fld>
            <a:endParaRPr lang="en-US" sz="1200">
              <a:latin typeface="Calibri" pitchFamily="34" charset="0"/>
            </a:endParaRPr>
          </a:p>
        </p:txBody>
      </p:sp>
    </p:spTree>
    <p:extLst>
      <p:ext uri="{BB962C8B-B14F-4D97-AF65-F5344CB8AC3E}">
        <p14:creationId xmlns:p14="http://schemas.microsoft.com/office/powerpoint/2010/main" val="4068566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INSERT 8 period</a:t>
            </a:r>
            <a:r>
              <a:rPr lang="en-US" baseline="0" dirty="0" smtClean="0"/>
              <a:t> model here</a:t>
            </a:r>
          </a:p>
          <a:p>
            <a:pPr eaLnBrk="1" hangingPunct="1">
              <a:spcBef>
                <a:spcPct val="0"/>
              </a:spcBef>
            </a:pPr>
            <a:r>
              <a:rPr lang="en-US" baseline="0" smtClean="0">
                <a:sym typeface="Wingdings" panose="05000000000000000000" pitchFamily="2" charset="2"/>
              </a:rPr>
              <a:t> Uses </a:t>
            </a:r>
            <a:r>
              <a:rPr lang="en-US" baseline="0" dirty="0" smtClean="0">
                <a:sym typeface="Wingdings" panose="05000000000000000000" pitchFamily="2" charset="2"/>
              </a:rPr>
              <a:t>date from first 8 rounds</a:t>
            </a:r>
            <a:endParaRPr lang="en-US" dirty="0" smtClean="0"/>
          </a:p>
        </p:txBody>
      </p:sp>
      <p:sp>
        <p:nvSpPr>
          <p:cNvPr id="105476"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C5666A9D-45E8-4EF2-8963-196569632203}" type="slidenum">
              <a:rPr lang="en-US" sz="1200">
                <a:latin typeface="Calibri" pitchFamily="34" charset="0"/>
              </a:rPr>
              <a:pPr algn="r" eaLnBrk="1" hangingPunct="1"/>
              <a:t>16</a:t>
            </a:fld>
            <a:endParaRPr lang="en-US" sz="1200">
              <a:latin typeface="Calibri" pitchFamily="34" charset="0"/>
            </a:endParaRPr>
          </a:p>
        </p:txBody>
      </p:sp>
    </p:spTree>
    <p:extLst>
      <p:ext uri="{BB962C8B-B14F-4D97-AF65-F5344CB8AC3E}">
        <p14:creationId xmlns:p14="http://schemas.microsoft.com/office/powerpoint/2010/main" val="4019841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5476"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C5666A9D-45E8-4EF2-8963-196569632203}" type="slidenum">
              <a:rPr lang="en-US" sz="1200">
                <a:latin typeface="Calibri" pitchFamily="34" charset="0"/>
              </a:rPr>
              <a:pPr algn="r" eaLnBrk="1" hangingPunct="1"/>
              <a:t>17</a:t>
            </a:fld>
            <a:endParaRPr lang="en-US" sz="1200">
              <a:latin typeface="Calibri" pitchFamily="34" charset="0"/>
            </a:endParaRPr>
          </a:p>
        </p:txBody>
      </p:sp>
    </p:spTree>
    <p:extLst>
      <p:ext uri="{BB962C8B-B14F-4D97-AF65-F5344CB8AC3E}">
        <p14:creationId xmlns:p14="http://schemas.microsoft.com/office/powerpoint/2010/main" val="1245303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5476"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C5666A9D-45E8-4EF2-8963-196569632203}" type="slidenum">
              <a:rPr lang="en-US" sz="1200">
                <a:latin typeface="Calibri" pitchFamily="34" charset="0"/>
              </a:rPr>
              <a:pPr algn="r" eaLnBrk="1" hangingPunct="1"/>
              <a:t>18</a:t>
            </a:fld>
            <a:endParaRPr lang="en-US" sz="1200">
              <a:latin typeface="Calibri" pitchFamily="34" charset="0"/>
            </a:endParaRPr>
          </a:p>
        </p:txBody>
      </p:sp>
    </p:spTree>
    <p:extLst>
      <p:ext uri="{BB962C8B-B14F-4D97-AF65-F5344CB8AC3E}">
        <p14:creationId xmlns:p14="http://schemas.microsoft.com/office/powerpoint/2010/main" val="95841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5476"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C5666A9D-45E8-4EF2-8963-196569632203}" type="slidenum">
              <a:rPr lang="en-US" sz="1200">
                <a:latin typeface="Calibri" pitchFamily="34" charset="0"/>
              </a:rPr>
              <a:pPr algn="r" eaLnBrk="1" hangingPunct="1"/>
              <a:t>19</a:t>
            </a:fld>
            <a:endParaRPr lang="en-US" sz="1200">
              <a:latin typeface="Calibri" pitchFamily="34" charset="0"/>
            </a:endParaRPr>
          </a:p>
        </p:txBody>
      </p:sp>
    </p:spTree>
    <p:extLst>
      <p:ext uri="{BB962C8B-B14F-4D97-AF65-F5344CB8AC3E}">
        <p14:creationId xmlns:p14="http://schemas.microsoft.com/office/powerpoint/2010/main" val="162525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5476"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C5666A9D-45E8-4EF2-8963-196569632203}" type="slidenum">
              <a:rPr lang="en-US" sz="1200">
                <a:latin typeface="Calibri" pitchFamily="34" charset="0"/>
              </a:rPr>
              <a:pPr algn="r" eaLnBrk="1" hangingPunct="1"/>
              <a:t>20</a:t>
            </a:fld>
            <a:endParaRPr lang="en-US" sz="1200">
              <a:latin typeface="Calibri" pitchFamily="34" charset="0"/>
            </a:endParaRPr>
          </a:p>
        </p:txBody>
      </p:sp>
    </p:spTree>
    <p:extLst>
      <p:ext uri="{BB962C8B-B14F-4D97-AF65-F5344CB8AC3E}">
        <p14:creationId xmlns:p14="http://schemas.microsoft.com/office/powerpoint/2010/main" val="353086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C5666A9D-45E8-4EF2-8963-196569632203}" type="slidenum">
              <a:rPr lang="en-US" sz="1200">
                <a:latin typeface="Calibri" pitchFamily="34" charset="0"/>
              </a:rPr>
              <a:pPr algn="r" eaLnBrk="1" hangingPunct="1"/>
              <a:t>2</a:t>
            </a:fld>
            <a:endParaRPr lang="en-US" sz="1200">
              <a:latin typeface="Calibri" pitchFamily="34" charset="0"/>
            </a:endParaRPr>
          </a:p>
        </p:txBody>
      </p:sp>
    </p:spTree>
    <p:extLst>
      <p:ext uri="{BB962C8B-B14F-4D97-AF65-F5344CB8AC3E}">
        <p14:creationId xmlns:p14="http://schemas.microsoft.com/office/powerpoint/2010/main" val="4285188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5476"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C5666A9D-45E8-4EF2-8963-196569632203}" type="slidenum">
              <a:rPr lang="en-US" sz="1200">
                <a:latin typeface="Calibri" pitchFamily="34" charset="0"/>
              </a:rPr>
              <a:pPr algn="r" eaLnBrk="1" hangingPunct="1"/>
              <a:t>21</a:t>
            </a:fld>
            <a:endParaRPr lang="en-US" sz="1200">
              <a:latin typeface="Calibri" pitchFamily="34" charset="0"/>
            </a:endParaRPr>
          </a:p>
        </p:txBody>
      </p:sp>
    </p:spTree>
    <p:extLst>
      <p:ext uri="{BB962C8B-B14F-4D97-AF65-F5344CB8AC3E}">
        <p14:creationId xmlns:p14="http://schemas.microsoft.com/office/powerpoint/2010/main" val="3078210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5476"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C5666A9D-45E8-4EF2-8963-196569632203}" type="slidenum">
              <a:rPr lang="en-US" sz="1200">
                <a:latin typeface="Calibri" pitchFamily="34" charset="0"/>
              </a:rPr>
              <a:pPr algn="r" eaLnBrk="1" hangingPunct="1"/>
              <a:t>22</a:t>
            </a:fld>
            <a:endParaRPr lang="en-US" sz="1200">
              <a:latin typeface="Calibri" pitchFamily="34" charset="0"/>
            </a:endParaRPr>
          </a:p>
        </p:txBody>
      </p:sp>
    </p:spTree>
    <p:extLst>
      <p:ext uri="{BB962C8B-B14F-4D97-AF65-F5344CB8AC3E}">
        <p14:creationId xmlns:p14="http://schemas.microsoft.com/office/powerpoint/2010/main" val="3150850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5476"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C5666A9D-45E8-4EF2-8963-196569632203}" type="slidenum">
              <a:rPr lang="en-US" sz="1200">
                <a:latin typeface="Calibri" pitchFamily="34" charset="0"/>
              </a:rPr>
              <a:pPr algn="r" eaLnBrk="1" hangingPunct="1"/>
              <a:t>23</a:t>
            </a:fld>
            <a:endParaRPr lang="en-US" sz="1200">
              <a:latin typeface="Calibri" pitchFamily="34" charset="0"/>
            </a:endParaRPr>
          </a:p>
        </p:txBody>
      </p:sp>
    </p:spTree>
    <p:extLst>
      <p:ext uri="{BB962C8B-B14F-4D97-AF65-F5344CB8AC3E}">
        <p14:creationId xmlns:p14="http://schemas.microsoft.com/office/powerpoint/2010/main" val="2897531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5476"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C5666A9D-45E8-4EF2-8963-196569632203}" type="slidenum">
              <a:rPr lang="en-US" sz="1200">
                <a:latin typeface="Calibri" pitchFamily="34" charset="0"/>
              </a:rPr>
              <a:pPr algn="r" eaLnBrk="1" hangingPunct="1"/>
              <a:t>24</a:t>
            </a:fld>
            <a:endParaRPr lang="en-US" sz="1200">
              <a:latin typeface="Calibri" pitchFamily="34" charset="0"/>
            </a:endParaRPr>
          </a:p>
        </p:txBody>
      </p:sp>
    </p:spTree>
    <p:extLst>
      <p:ext uri="{BB962C8B-B14F-4D97-AF65-F5344CB8AC3E}">
        <p14:creationId xmlns:p14="http://schemas.microsoft.com/office/powerpoint/2010/main" val="2166825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INSERT 8 period</a:t>
            </a:r>
            <a:r>
              <a:rPr lang="en-US" baseline="0" dirty="0" smtClean="0"/>
              <a:t> model here</a:t>
            </a:r>
          </a:p>
          <a:p>
            <a:pPr eaLnBrk="1" hangingPunct="1">
              <a:spcBef>
                <a:spcPct val="0"/>
              </a:spcBef>
            </a:pPr>
            <a:r>
              <a:rPr lang="en-US" baseline="0" smtClean="0">
                <a:sym typeface="Wingdings" panose="05000000000000000000" pitchFamily="2" charset="2"/>
              </a:rPr>
              <a:t> Uses </a:t>
            </a:r>
            <a:r>
              <a:rPr lang="en-US" baseline="0" dirty="0" smtClean="0">
                <a:sym typeface="Wingdings" panose="05000000000000000000" pitchFamily="2" charset="2"/>
              </a:rPr>
              <a:t>date from first 8 rounds</a:t>
            </a:r>
            <a:endParaRPr lang="en-US" dirty="0" smtClean="0"/>
          </a:p>
        </p:txBody>
      </p:sp>
      <p:sp>
        <p:nvSpPr>
          <p:cNvPr id="105476"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C5666A9D-45E8-4EF2-8963-196569632203}" type="slidenum">
              <a:rPr lang="en-US" sz="1200">
                <a:latin typeface="Calibri" pitchFamily="34" charset="0"/>
              </a:rPr>
              <a:pPr algn="r" eaLnBrk="1" hangingPunct="1"/>
              <a:t>25</a:t>
            </a:fld>
            <a:endParaRPr lang="en-US" sz="1200">
              <a:latin typeface="Calibri" pitchFamily="34" charset="0"/>
            </a:endParaRPr>
          </a:p>
        </p:txBody>
      </p:sp>
    </p:spTree>
    <p:extLst>
      <p:ext uri="{BB962C8B-B14F-4D97-AF65-F5344CB8AC3E}">
        <p14:creationId xmlns:p14="http://schemas.microsoft.com/office/powerpoint/2010/main" val="1736613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5476"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C5666A9D-45E8-4EF2-8963-196569632203}" type="slidenum">
              <a:rPr lang="en-US" sz="1200">
                <a:latin typeface="Calibri" pitchFamily="34" charset="0"/>
              </a:rPr>
              <a:pPr algn="r" eaLnBrk="1" hangingPunct="1"/>
              <a:t>26</a:t>
            </a:fld>
            <a:endParaRPr lang="en-US" sz="1200">
              <a:latin typeface="Calibri" pitchFamily="34" charset="0"/>
            </a:endParaRPr>
          </a:p>
        </p:txBody>
      </p:sp>
    </p:spTree>
    <p:extLst>
      <p:ext uri="{BB962C8B-B14F-4D97-AF65-F5344CB8AC3E}">
        <p14:creationId xmlns:p14="http://schemas.microsoft.com/office/powerpoint/2010/main" val="121440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5476"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C5666A9D-45E8-4EF2-8963-196569632203}" type="slidenum">
              <a:rPr lang="en-US" sz="1200">
                <a:latin typeface="Calibri" pitchFamily="34" charset="0"/>
              </a:rPr>
              <a:pPr algn="r" eaLnBrk="1" hangingPunct="1"/>
              <a:t>27</a:t>
            </a:fld>
            <a:endParaRPr lang="en-US" sz="1200">
              <a:latin typeface="Calibri" pitchFamily="34" charset="0"/>
            </a:endParaRPr>
          </a:p>
        </p:txBody>
      </p:sp>
    </p:spTree>
    <p:extLst>
      <p:ext uri="{BB962C8B-B14F-4D97-AF65-F5344CB8AC3E}">
        <p14:creationId xmlns:p14="http://schemas.microsoft.com/office/powerpoint/2010/main" val="3347628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5476"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C5666A9D-45E8-4EF2-8963-196569632203}" type="slidenum">
              <a:rPr lang="en-US" sz="1200">
                <a:latin typeface="Calibri" pitchFamily="34" charset="0"/>
              </a:rPr>
              <a:pPr algn="r" eaLnBrk="1" hangingPunct="1"/>
              <a:t>28</a:t>
            </a:fld>
            <a:endParaRPr lang="en-US" sz="1200">
              <a:latin typeface="Calibri" pitchFamily="34" charset="0"/>
            </a:endParaRPr>
          </a:p>
        </p:txBody>
      </p:sp>
    </p:spTree>
    <p:extLst>
      <p:ext uri="{BB962C8B-B14F-4D97-AF65-F5344CB8AC3E}">
        <p14:creationId xmlns:p14="http://schemas.microsoft.com/office/powerpoint/2010/main" val="935397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3124"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028A34AD-640F-4A71-B314-4D8C7ED5E61B}" type="slidenum">
              <a:rPr lang="en-US" sz="1200">
                <a:latin typeface="Calibri" pitchFamily="34" charset="0"/>
              </a:rPr>
              <a:pPr algn="r" eaLnBrk="1" hangingPunct="1"/>
              <a:t>29</a:t>
            </a:fld>
            <a:endParaRPr lang="en-US" sz="1200">
              <a:latin typeface="Calibri" pitchFamily="34" charset="0"/>
            </a:endParaRPr>
          </a:p>
        </p:txBody>
      </p:sp>
    </p:spTree>
    <p:extLst>
      <p:ext uri="{BB962C8B-B14F-4D97-AF65-F5344CB8AC3E}">
        <p14:creationId xmlns:p14="http://schemas.microsoft.com/office/powerpoint/2010/main" val="4030638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5476"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C5666A9D-45E8-4EF2-8963-196569632203}" type="slidenum">
              <a:rPr lang="en-US" sz="1200">
                <a:latin typeface="Calibri" pitchFamily="34" charset="0"/>
              </a:rPr>
              <a:pPr algn="r" eaLnBrk="1" hangingPunct="1"/>
              <a:t>30</a:t>
            </a:fld>
            <a:endParaRPr lang="en-US" sz="1200">
              <a:latin typeface="Calibri" pitchFamily="34" charset="0"/>
            </a:endParaRPr>
          </a:p>
        </p:txBody>
      </p:sp>
    </p:spTree>
    <p:extLst>
      <p:ext uri="{BB962C8B-B14F-4D97-AF65-F5344CB8AC3E}">
        <p14:creationId xmlns:p14="http://schemas.microsoft.com/office/powerpoint/2010/main" val="820492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5476"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C5666A9D-45E8-4EF2-8963-196569632203}" type="slidenum">
              <a:rPr lang="en-US" sz="1200">
                <a:latin typeface="Calibri" pitchFamily="34" charset="0"/>
              </a:rPr>
              <a:pPr algn="r" eaLnBrk="1" hangingPunct="1"/>
              <a:t>3</a:t>
            </a:fld>
            <a:endParaRPr lang="en-US" sz="1200">
              <a:latin typeface="Calibri" pitchFamily="34" charset="0"/>
            </a:endParaRPr>
          </a:p>
        </p:txBody>
      </p:sp>
    </p:spTree>
    <p:extLst>
      <p:ext uri="{BB962C8B-B14F-4D97-AF65-F5344CB8AC3E}">
        <p14:creationId xmlns:p14="http://schemas.microsoft.com/office/powerpoint/2010/main" val="999889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5476"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C5666A9D-45E8-4EF2-8963-196569632203}" type="slidenum">
              <a:rPr lang="en-US" sz="1200">
                <a:latin typeface="Calibri" pitchFamily="34" charset="0"/>
              </a:rPr>
              <a:pPr algn="r" eaLnBrk="1" hangingPunct="1"/>
              <a:t>31</a:t>
            </a:fld>
            <a:endParaRPr lang="en-US" sz="1200">
              <a:latin typeface="Calibri" pitchFamily="34" charset="0"/>
            </a:endParaRPr>
          </a:p>
        </p:txBody>
      </p:sp>
    </p:spTree>
    <p:extLst>
      <p:ext uri="{BB962C8B-B14F-4D97-AF65-F5344CB8AC3E}">
        <p14:creationId xmlns:p14="http://schemas.microsoft.com/office/powerpoint/2010/main" val="1271064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5476"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C5666A9D-45E8-4EF2-8963-196569632203}" type="slidenum">
              <a:rPr lang="en-US" sz="1200">
                <a:latin typeface="Calibri" pitchFamily="34" charset="0"/>
              </a:rPr>
              <a:pPr algn="r" eaLnBrk="1" hangingPunct="1"/>
              <a:t>32</a:t>
            </a:fld>
            <a:endParaRPr lang="en-US" sz="1200">
              <a:latin typeface="Calibri" pitchFamily="34" charset="0"/>
            </a:endParaRPr>
          </a:p>
        </p:txBody>
      </p:sp>
    </p:spTree>
    <p:extLst>
      <p:ext uri="{BB962C8B-B14F-4D97-AF65-F5344CB8AC3E}">
        <p14:creationId xmlns:p14="http://schemas.microsoft.com/office/powerpoint/2010/main" val="3125961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5476"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C5666A9D-45E8-4EF2-8963-196569632203}" type="slidenum">
              <a:rPr lang="en-US" sz="1200">
                <a:latin typeface="Calibri" pitchFamily="34" charset="0"/>
              </a:rPr>
              <a:pPr algn="r" eaLnBrk="1" hangingPunct="1"/>
              <a:t>5</a:t>
            </a:fld>
            <a:endParaRPr lang="en-US" sz="1200">
              <a:latin typeface="Calibri" pitchFamily="34" charset="0"/>
            </a:endParaRPr>
          </a:p>
        </p:txBody>
      </p:sp>
    </p:spTree>
    <p:extLst>
      <p:ext uri="{BB962C8B-B14F-4D97-AF65-F5344CB8AC3E}">
        <p14:creationId xmlns:p14="http://schemas.microsoft.com/office/powerpoint/2010/main" val="172299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5476"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C5666A9D-45E8-4EF2-8963-196569632203}" type="slidenum">
              <a:rPr lang="en-US" sz="1200">
                <a:latin typeface="Calibri" pitchFamily="34" charset="0"/>
              </a:rPr>
              <a:pPr algn="r" eaLnBrk="1" hangingPunct="1"/>
              <a:t>6</a:t>
            </a:fld>
            <a:endParaRPr lang="en-US" sz="1200">
              <a:latin typeface="Calibri" pitchFamily="34" charset="0"/>
            </a:endParaRPr>
          </a:p>
        </p:txBody>
      </p:sp>
    </p:spTree>
    <p:extLst>
      <p:ext uri="{BB962C8B-B14F-4D97-AF65-F5344CB8AC3E}">
        <p14:creationId xmlns:p14="http://schemas.microsoft.com/office/powerpoint/2010/main" val="2060011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5476"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C5666A9D-45E8-4EF2-8963-196569632203}" type="slidenum">
              <a:rPr lang="en-US" sz="1200">
                <a:latin typeface="Calibri" pitchFamily="34" charset="0"/>
              </a:rPr>
              <a:pPr algn="r" eaLnBrk="1" hangingPunct="1"/>
              <a:t>7</a:t>
            </a:fld>
            <a:endParaRPr lang="en-US" sz="1200">
              <a:latin typeface="Calibri" pitchFamily="34" charset="0"/>
            </a:endParaRPr>
          </a:p>
        </p:txBody>
      </p:sp>
    </p:spTree>
    <p:extLst>
      <p:ext uri="{BB962C8B-B14F-4D97-AF65-F5344CB8AC3E}">
        <p14:creationId xmlns:p14="http://schemas.microsoft.com/office/powerpoint/2010/main" val="1499933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5433C4-06D5-4A85-AB13-EAE555AF227A}" type="slidenum">
              <a:rPr lang="en-US" smtClean="0"/>
              <a:pPr>
                <a:defRPr/>
              </a:pPr>
              <a:t>8</a:t>
            </a:fld>
            <a:endParaRPr lang="en-US"/>
          </a:p>
        </p:txBody>
      </p:sp>
    </p:spTree>
    <p:extLst>
      <p:ext uri="{BB962C8B-B14F-4D97-AF65-F5344CB8AC3E}">
        <p14:creationId xmlns:p14="http://schemas.microsoft.com/office/powerpoint/2010/main" val="1539336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Dates of experiment?</a:t>
            </a:r>
          </a:p>
        </p:txBody>
      </p:sp>
      <p:sp>
        <p:nvSpPr>
          <p:cNvPr id="106500"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65427B82-6CE2-4181-A634-9928F7F61905}" type="slidenum">
              <a:rPr lang="en-US" sz="1200">
                <a:latin typeface="Calibri" pitchFamily="34" charset="0"/>
              </a:rPr>
              <a:pPr algn="r" eaLnBrk="1" hangingPunct="1"/>
              <a:t>9</a:t>
            </a:fld>
            <a:endParaRPr lang="en-US" sz="1200">
              <a:latin typeface="Calibri" pitchFamily="34" charset="0"/>
            </a:endParaRPr>
          </a:p>
        </p:txBody>
      </p:sp>
    </p:spTree>
    <p:extLst>
      <p:ext uri="{BB962C8B-B14F-4D97-AF65-F5344CB8AC3E}">
        <p14:creationId xmlns:p14="http://schemas.microsoft.com/office/powerpoint/2010/main" val="437745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6500" name="Slide Number Placeholder 3"/>
          <p:cNvSpPr txBox="1">
            <a:spLocks noGrp="1"/>
          </p:cNvSpPr>
          <p:nvPr/>
        </p:nvSpPr>
        <p:spPr bwMode="auto">
          <a:xfrm>
            <a:off x="3883827" y="8829675"/>
            <a:ext cx="297259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r" eaLnBrk="1" hangingPunct="1"/>
            <a:fld id="{65427B82-6CE2-4181-A634-9928F7F61905}" type="slidenum">
              <a:rPr lang="en-US" sz="1200">
                <a:latin typeface="Calibri" pitchFamily="34" charset="0"/>
              </a:rPr>
              <a:pPr algn="r" eaLnBrk="1" hangingPunct="1"/>
              <a:t>10</a:t>
            </a:fld>
            <a:endParaRPr lang="en-US" sz="1200">
              <a:latin typeface="Calibri" pitchFamily="34" charset="0"/>
            </a:endParaRPr>
          </a:p>
        </p:txBody>
      </p:sp>
    </p:spTree>
    <p:extLst>
      <p:ext uri="{BB962C8B-B14F-4D97-AF65-F5344CB8AC3E}">
        <p14:creationId xmlns:p14="http://schemas.microsoft.com/office/powerpoint/2010/main" val="3514772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F008F7BF-D8AE-469A-82F3-BB78B74488A7}" type="datetime1">
              <a:rPr lang="en-US"/>
              <a:pPr>
                <a:defRPr/>
              </a:pPr>
              <a:t>10/30/2019</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a:lvl1pPr>
          </a:lstStyle>
          <a:p>
            <a:pPr>
              <a:defRPr/>
            </a:pPr>
            <a:fld id="{7221B038-86A2-4717-ADEC-C37075758C40}" type="slidenum">
              <a:rPr lang="en-US"/>
              <a:pPr>
                <a:defRPr/>
              </a:pPr>
              <a:t>‹#›</a:t>
            </a:fld>
            <a:endParaRPr lang="en-US"/>
          </a:p>
        </p:txBody>
      </p:sp>
    </p:spTree>
    <p:extLst>
      <p:ext uri="{BB962C8B-B14F-4D97-AF65-F5344CB8AC3E}">
        <p14:creationId xmlns:p14="http://schemas.microsoft.com/office/powerpoint/2010/main" val="331414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E47940B-E934-4715-B38F-4B5A97F4822A}" type="datetime1">
              <a:rPr lang="en-US"/>
              <a:pPr>
                <a:defRPr/>
              </a:pPr>
              <a:t>10/30/2019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C317871-C4E3-4795-A3A2-8BF6A8A65455}" type="slidenum">
              <a:rPr lang="en-US"/>
              <a:pPr>
                <a:defRPr/>
              </a:pPr>
              <a:t>‹#›</a:t>
            </a:fld>
            <a:endParaRPr lang="en-US"/>
          </a:p>
        </p:txBody>
      </p:sp>
    </p:spTree>
    <p:extLst>
      <p:ext uri="{BB962C8B-B14F-4D97-AF65-F5344CB8AC3E}">
        <p14:creationId xmlns:p14="http://schemas.microsoft.com/office/powerpoint/2010/main" val="96025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3847F4A-7784-4243-909F-D209D7F38896}" type="datetime1">
              <a:rPr lang="en-US"/>
              <a:pPr>
                <a:defRPr/>
              </a:pPr>
              <a:t>10/30/2019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5EDB5D5-C730-4258-8FDC-B186BA04BBF0}" type="slidenum">
              <a:rPr lang="en-US"/>
              <a:pPr>
                <a:defRPr/>
              </a:pPr>
              <a:t>‹#›</a:t>
            </a:fld>
            <a:endParaRPr lang="en-US"/>
          </a:p>
        </p:txBody>
      </p:sp>
    </p:spTree>
    <p:extLst>
      <p:ext uri="{BB962C8B-B14F-4D97-AF65-F5344CB8AC3E}">
        <p14:creationId xmlns:p14="http://schemas.microsoft.com/office/powerpoint/2010/main" val="1124244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9FD1B82-D421-42F1-86FA-33B6636B91FE}" type="datetime1">
              <a:rPr lang="en-US"/>
              <a:pPr>
                <a:defRPr/>
              </a:pPr>
              <a:t>10/30/2019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EA56BE4-C732-4348-A74F-B9CC50B2E260}" type="slidenum">
              <a:rPr lang="en-US"/>
              <a:pPr>
                <a:defRPr/>
              </a:pPr>
              <a:t>‹#›</a:t>
            </a:fld>
            <a:endParaRPr lang="en-US"/>
          </a:p>
        </p:txBody>
      </p:sp>
    </p:spTree>
    <p:extLst>
      <p:ext uri="{BB962C8B-B14F-4D97-AF65-F5344CB8AC3E}">
        <p14:creationId xmlns:p14="http://schemas.microsoft.com/office/powerpoint/2010/main" val="62018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A1F0BA26-821B-442C-8EBE-A84E7A27B374}" type="datetime1">
              <a:rPr lang="en-US"/>
              <a:pPr>
                <a:defRPr/>
              </a:pPr>
              <a:t>10/30/2019</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33FD7319-FA69-4FD0-B272-BA76EC3EC13B}" type="slidenum">
              <a:rPr lang="en-US"/>
              <a:pPr>
                <a:defRPr/>
              </a:pPr>
              <a:t>‹#›</a:t>
            </a:fld>
            <a:endParaRPr lang="en-US"/>
          </a:p>
        </p:txBody>
      </p:sp>
    </p:spTree>
    <p:extLst>
      <p:ext uri="{BB962C8B-B14F-4D97-AF65-F5344CB8AC3E}">
        <p14:creationId xmlns:p14="http://schemas.microsoft.com/office/powerpoint/2010/main" val="90086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946F0BF-8B11-4B58-870B-203780C58EF2}" type="datetime1">
              <a:rPr lang="en-US"/>
              <a:pPr>
                <a:defRPr/>
              </a:pPr>
              <a:t>10/30/2019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950F1A4-C287-4AF5-AB89-37A1668EACBB}" type="slidenum">
              <a:rPr lang="en-US"/>
              <a:pPr>
                <a:defRPr/>
              </a:pPr>
              <a:t>‹#›</a:t>
            </a:fld>
            <a:endParaRPr lang="en-US"/>
          </a:p>
        </p:txBody>
      </p:sp>
    </p:spTree>
    <p:extLst>
      <p:ext uri="{BB962C8B-B14F-4D97-AF65-F5344CB8AC3E}">
        <p14:creationId xmlns:p14="http://schemas.microsoft.com/office/powerpoint/2010/main" val="2857595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3D0D86EF-B65E-46D5-8214-E14944853FD3}" type="datetime1">
              <a:rPr lang="en-US"/>
              <a:pPr>
                <a:defRPr/>
              </a:pPr>
              <a:t>10/30/2019</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E882194-8394-4006-AB80-20DF40C7D664}" type="slidenum">
              <a:rPr lang="en-US"/>
              <a:pPr>
                <a:defRPr/>
              </a:pPr>
              <a:t>‹#›</a:t>
            </a:fld>
            <a:endParaRPr lang="en-US"/>
          </a:p>
        </p:txBody>
      </p:sp>
    </p:spTree>
    <p:extLst>
      <p:ext uri="{BB962C8B-B14F-4D97-AF65-F5344CB8AC3E}">
        <p14:creationId xmlns:p14="http://schemas.microsoft.com/office/powerpoint/2010/main" val="208208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0DB68A2B-6E54-401B-BE59-A769E0A719CC}" type="datetime1">
              <a:rPr lang="en-US"/>
              <a:pPr>
                <a:defRPr/>
              </a:pPr>
              <a:t>10/30/2019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D306DD16-B5D8-4008-AE15-CE7111C3C326}" type="slidenum">
              <a:rPr lang="en-US"/>
              <a:pPr>
                <a:defRPr/>
              </a:pPr>
              <a:t>‹#›</a:t>
            </a:fld>
            <a:endParaRPr lang="en-US"/>
          </a:p>
        </p:txBody>
      </p:sp>
    </p:spTree>
    <p:extLst>
      <p:ext uri="{BB962C8B-B14F-4D97-AF65-F5344CB8AC3E}">
        <p14:creationId xmlns:p14="http://schemas.microsoft.com/office/powerpoint/2010/main" val="143795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CAF5A45-051C-48EB-98FC-0E1DC670EFD1}" type="datetime1">
              <a:rPr lang="en-US"/>
              <a:pPr>
                <a:defRPr/>
              </a:pPr>
              <a:t>10/30/2019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179495AF-DB9D-4229-961B-5BE535742C8F}" type="slidenum">
              <a:rPr lang="en-US"/>
              <a:pPr>
                <a:defRPr/>
              </a:pPr>
              <a:t>‹#›</a:t>
            </a:fld>
            <a:endParaRPr lang="en-US"/>
          </a:p>
        </p:txBody>
      </p:sp>
    </p:spTree>
    <p:extLst>
      <p:ext uri="{BB962C8B-B14F-4D97-AF65-F5344CB8AC3E}">
        <p14:creationId xmlns:p14="http://schemas.microsoft.com/office/powerpoint/2010/main" val="53691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F483DDB6-3DD5-40E8-8379-E2FCCFC1843F}" type="datetime1">
              <a:rPr lang="en-US"/>
              <a:pPr>
                <a:defRPr/>
              </a:pPr>
              <a:t>10/30/2019</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8ADB3850-92FB-428E-9E55-C4CB781FBE4E}" type="slidenum">
              <a:rPr lang="en-US"/>
              <a:pPr>
                <a:defRPr/>
              </a:pPr>
              <a:t>‹#›</a:t>
            </a:fld>
            <a:endParaRPr lang="en-US"/>
          </a:p>
        </p:txBody>
      </p:sp>
    </p:spTree>
    <p:extLst>
      <p:ext uri="{BB962C8B-B14F-4D97-AF65-F5344CB8AC3E}">
        <p14:creationId xmlns:p14="http://schemas.microsoft.com/office/powerpoint/2010/main" val="343442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657A1336-2104-44A2-9A60-16DE7A6F9B80}" type="datetime1">
              <a:rPr lang="en-US"/>
              <a:pPr>
                <a:defRPr/>
              </a:pPr>
              <a:t>10/30/2019</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E2E0B20F-6E12-4230-A158-0FC406CC4791}" type="slidenum">
              <a:rPr lang="en-US"/>
              <a:pPr>
                <a:defRPr/>
              </a:pPr>
              <a:t>‹#›</a:t>
            </a:fld>
            <a:endParaRPr lang="en-US"/>
          </a:p>
        </p:txBody>
      </p:sp>
    </p:spTree>
    <p:extLst>
      <p:ext uri="{BB962C8B-B14F-4D97-AF65-F5344CB8AC3E}">
        <p14:creationId xmlns:p14="http://schemas.microsoft.com/office/powerpoint/2010/main" val="418309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Constantia" pitchFamily="18" charset="0"/>
                <a:ea typeface="ＭＳ Ｐゴシック" pitchFamily="-112" charset="-128"/>
                <a:cs typeface="+mn-cs"/>
              </a:defRPr>
            </a:lvl1pPr>
          </a:lstStyle>
          <a:p>
            <a:pPr>
              <a:defRPr/>
            </a:pPr>
            <a:fld id="{5097C53F-4D42-43F7-889A-AC9DD79903CD}" type="datetime1">
              <a:rPr lang="en-US"/>
              <a:pPr>
                <a:defRPr/>
              </a:pPr>
              <a:t>10/30/2019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ea typeface="+mn-ea"/>
                <a:cs typeface="+mn-cs"/>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Constantia" pitchFamily="18" charset="0"/>
                <a:ea typeface="ＭＳ Ｐゴシック" pitchFamily="-112" charset="-128"/>
                <a:cs typeface="+mn-cs"/>
              </a:defRPr>
            </a:lvl1pPr>
          </a:lstStyle>
          <a:p>
            <a:pPr>
              <a:defRPr/>
            </a:pPr>
            <a:fld id="{AE85CDF8-F9A2-4724-BB41-68B17009B7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83" r:id="rId1"/>
    <p:sldLayoutId id="2147484976" r:id="rId2"/>
    <p:sldLayoutId id="2147484984" r:id="rId3"/>
    <p:sldLayoutId id="2147484977" r:id="rId4"/>
    <p:sldLayoutId id="2147484978" r:id="rId5"/>
    <p:sldLayoutId id="2147484979" r:id="rId6"/>
    <p:sldLayoutId id="2147484980" r:id="rId7"/>
    <p:sldLayoutId id="2147484985" r:id="rId8"/>
    <p:sldLayoutId id="2147484986" r:id="rId9"/>
    <p:sldLayoutId id="2147484981" r:id="rId10"/>
    <p:sldLayoutId id="2147484982" r:id="rId11"/>
  </p:sldLayoutIdLst>
  <p:txStyles>
    <p:titleStyle>
      <a:lvl1pPr algn="l" rtl="0" eaLnBrk="0" fontAlgn="base" hangingPunct="0">
        <a:spcBef>
          <a:spcPct val="0"/>
        </a:spcBef>
        <a:spcAft>
          <a:spcPct val="0"/>
        </a:spcAft>
        <a:defRPr sz="4000" kern="1200">
          <a:solidFill>
            <a:schemeClr val="tx2"/>
          </a:solidFill>
          <a:latin typeface="+mj-lt"/>
          <a:ea typeface="ＭＳ Ｐゴシック" pitchFamily="-112" charset="-128"/>
          <a:cs typeface="ＭＳ Ｐゴシック" charset="-128"/>
        </a:defRPr>
      </a:lvl1pPr>
      <a:lvl2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2pPr>
      <a:lvl3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3pPr>
      <a:lvl4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4pPr>
      <a:lvl5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5pPr>
      <a:lvl6pPr marL="457200" algn="l" rtl="0" fontAlgn="base">
        <a:spcBef>
          <a:spcPct val="0"/>
        </a:spcBef>
        <a:spcAft>
          <a:spcPct val="0"/>
        </a:spcAft>
        <a:defRPr sz="4000">
          <a:solidFill>
            <a:schemeClr val="tx2"/>
          </a:solidFill>
          <a:latin typeface="Constantia" pitchFamily="18" charset="0"/>
        </a:defRPr>
      </a:lvl6pPr>
      <a:lvl7pPr marL="914400" algn="l" rtl="0" fontAlgn="base">
        <a:spcBef>
          <a:spcPct val="0"/>
        </a:spcBef>
        <a:spcAft>
          <a:spcPct val="0"/>
        </a:spcAft>
        <a:defRPr sz="4000">
          <a:solidFill>
            <a:schemeClr val="tx2"/>
          </a:solidFill>
          <a:latin typeface="Constantia" pitchFamily="18" charset="0"/>
        </a:defRPr>
      </a:lvl7pPr>
      <a:lvl8pPr marL="1371600" algn="l" rtl="0" fontAlgn="base">
        <a:spcBef>
          <a:spcPct val="0"/>
        </a:spcBef>
        <a:spcAft>
          <a:spcPct val="0"/>
        </a:spcAft>
        <a:defRPr sz="4000">
          <a:solidFill>
            <a:schemeClr val="tx2"/>
          </a:solidFill>
          <a:latin typeface="Constantia" pitchFamily="18" charset="0"/>
        </a:defRPr>
      </a:lvl8pPr>
      <a:lvl9pPr marL="1828800" algn="l" rtl="0" fontAlgn="base">
        <a:spcBef>
          <a:spcPct val="0"/>
        </a:spcBef>
        <a:spcAft>
          <a:spcPct val="0"/>
        </a:spcAft>
        <a:defRPr sz="4000">
          <a:solidFill>
            <a:schemeClr val="tx2"/>
          </a:solidFill>
          <a:latin typeface="Constantia" pitchFamily="18"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ubtitle 3"/>
          <p:cNvSpPr>
            <a:spLocks noGrp="1"/>
          </p:cNvSpPr>
          <p:nvPr>
            <p:ph type="subTitle" idx="1"/>
          </p:nvPr>
        </p:nvSpPr>
        <p:spPr>
          <a:xfrm>
            <a:off x="0" y="3200400"/>
            <a:ext cx="9372600" cy="2057400"/>
          </a:xfrm>
        </p:spPr>
        <p:txBody>
          <a:bodyPr/>
          <a:lstStyle/>
          <a:p>
            <a:endParaRPr lang="en-US" sz="2400" dirty="0" smtClean="0"/>
          </a:p>
          <a:p>
            <a:r>
              <a:rPr lang="en-US" sz="2400" dirty="0"/>
              <a:t>Stefano DellaVigna, John List, Ulrike Malmendier, Gautam Rao</a:t>
            </a:r>
          </a:p>
          <a:p>
            <a:endParaRPr lang="en-US" sz="2400" dirty="0" smtClean="0"/>
          </a:p>
          <a:p>
            <a:r>
              <a:rPr lang="en-US" sz="2400" dirty="0" smtClean="0"/>
              <a:t>NBER Labor Studies, Fall Meeting</a:t>
            </a:r>
            <a:endParaRPr lang="en-US" sz="2400" dirty="0" smtClean="0"/>
          </a:p>
          <a:p>
            <a:r>
              <a:rPr lang="en-US" sz="2400" dirty="0" smtClean="0"/>
              <a:t>Chicago, 11/8/2019</a:t>
            </a:r>
            <a:endParaRPr lang="en-US" sz="2400" dirty="0" smtClean="0"/>
          </a:p>
        </p:txBody>
      </p:sp>
      <p:sp>
        <p:nvSpPr>
          <p:cNvPr id="6146" name="Title 3"/>
          <p:cNvSpPr>
            <a:spLocks noGrp="1"/>
          </p:cNvSpPr>
          <p:nvPr>
            <p:ph type="ctrTitle"/>
          </p:nvPr>
        </p:nvSpPr>
        <p:spPr>
          <a:xfrm>
            <a:off x="457200" y="1506538"/>
            <a:ext cx="8382000" cy="1470025"/>
          </a:xfrm>
        </p:spPr>
        <p:txBody>
          <a:bodyPr/>
          <a:lstStyle/>
          <a:p>
            <a:r>
              <a:rPr lang="en-US" sz="3200" b="1" dirty="0"/>
              <a:t>Estimating Social Preferences and </a:t>
            </a:r>
            <a:br>
              <a:rPr lang="en-US" sz="3200" b="1" dirty="0"/>
            </a:br>
            <a:r>
              <a:rPr lang="en-US" sz="3200" b="1" dirty="0"/>
              <a:t>Gift Exchange </a:t>
            </a:r>
            <a:r>
              <a:rPr lang="en-US" sz="3200" b="1" dirty="0" smtClean="0"/>
              <a:t>with a </a:t>
            </a:r>
            <a:r>
              <a:rPr lang="en-US" sz="3200" b="1" dirty="0"/>
              <a:t>Piece-Rate </a:t>
            </a:r>
            <a:r>
              <a:rPr lang="en-US" sz="3200" b="1" dirty="0" smtClean="0"/>
              <a:t>Design</a:t>
            </a:r>
            <a:endParaRPr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685800" y="152400"/>
            <a:ext cx="7772400" cy="609600"/>
          </a:xfrm>
        </p:spPr>
        <p:txBody>
          <a:bodyPr/>
          <a:lstStyle/>
          <a:p>
            <a:pPr algn="ctr" eaLnBrk="1" hangingPunct="1"/>
            <a:r>
              <a:rPr lang="en-US" sz="3200" dirty="0" smtClean="0"/>
              <a:t>Effect of Piece Rate</a:t>
            </a:r>
          </a:p>
        </p:txBody>
      </p:sp>
      <mc:AlternateContent xmlns:mc="http://schemas.openxmlformats.org/markup-compatibility/2006" xmlns:a14="http://schemas.microsoft.com/office/drawing/2010/main">
        <mc:Choice Requires="a14">
          <p:sp>
            <p:nvSpPr>
              <p:cNvPr id="40963" name="Content Placeholder 2"/>
              <p:cNvSpPr>
                <a:spLocks noGrp="1"/>
              </p:cNvSpPr>
              <p:nvPr>
                <p:ph sz="quarter" idx="4294967295"/>
              </p:nvPr>
            </p:nvSpPr>
            <p:spPr>
              <a:xfrm>
                <a:off x="0" y="762000"/>
                <a:ext cx="8686800" cy="5791200"/>
              </a:xfrm>
            </p:spPr>
            <p:txBody>
              <a:bodyPr/>
              <a:lstStyle/>
              <a:p>
                <a:pPr eaLnBrk="1" hangingPunct="1">
                  <a:defRPr/>
                </a:pPr>
                <a:r>
                  <a:rPr lang="en-US" sz="2400" dirty="0" smtClean="0">
                    <a:sym typeface="Wingdings" pitchFamily="2" charset="2"/>
                  </a:rPr>
                  <a:t>Finding 1. </a:t>
                </a:r>
                <a:r>
                  <a:rPr lang="en-US" sz="2400" u="sng" dirty="0" smtClean="0">
                    <a:sym typeface="Wingdings" pitchFamily="2" charset="2"/>
                  </a:rPr>
                  <a:t>Significant (though small) response to piece rate </a:t>
                </a:r>
              </a:p>
              <a:p>
                <a:pPr lvl="1" eaLnBrk="1" hangingPunct="1">
                  <a:defRPr/>
                </a:pPr>
                <a:r>
                  <a:rPr lang="en-US" sz="2000" dirty="0" smtClean="0">
                    <a:sym typeface="Wingdings" pitchFamily="2" charset="2"/>
                  </a:rPr>
                  <a:t>20 cent/envelope increase in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𝑝</m:t>
                        </m:r>
                      </m:e>
                      <m:sub>
                        <m:r>
                          <a:rPr lang="en-US" sz="2000" i="1" dirty="0">
                            <a:latin typeface="Cambria Math" panose="02040503050406030204" pitchFamily="18" charset="0"/>
                          </a:rPr>
                          <m:t>𝑊</m:t>
                        </m:r>
                      </m:sub>
                    </m:sSub>
                  </m:oMath>
                </a14:m>
                <a:r>
                  <a:rPr lang="en-US" sz="2000" dirty="0" smtClean="0">
                    <a:sym typeface="Wingdings" pitchFamily="2" charset="2"/>
                  </a:rPr>
                  <a:t> </a:t>
                </a:r>
                <a:r>
                  <a:rPr lang="en-US" sz="2000" dirty="0">
                    <a:sym typeface="Wingdings" pitchFamily="2" charset="2"/>
                  </a:rPr>
                  <a:t>4</a:t>
                </a:r>
                <a:r>
                  <a:rPr lang="en-US" sz="2000" dirty="0" smtClean="0">
                    <a:sym typeface="Wingdings" pitchFamily="2" charset="2"/>
                  </a:rPr>
                  <a:t> envelope (12%) increase</a:t>
                </a:r>
              </a:p>
              <a:p>
                <a:pPr lvl="1" eaLnBrk="1" hangingPunct="1">
                  <a:defRPr/>
                </a:pPr>
                <a:r>
                  <a:rPr lang="en-US" sz="2000" dirty="0" smtClean="0">
                    <a:sym typeface="Wingdings" pitchFamily="2" charset="2"/>
                  </a:rPr>
                  <a:t>Identifies curvature of cost of effort function</a:t>
                </a:r>
              </a:p>
              <a:p>
                <a:pPr eaLnBrk="1" hangingPunct="1">
                  <a:defRPr/>
                </a:pPr>
                <a:endParaRPr lang="en-US" sz="2800" dirty="0">
                  <a:sym typeface="Wingdings" pitchFamily="2" charset="2"/>
                </a:endParaRPr>
              </a:p>
            </p:txBody>
          </p:sp>
        </mc:Choice>
        <mc:Fallback xmlns="">
          <p:sp>
            <p:nvSpPr>
              <p:cNvPr id="40963" name="Content Placeholder 2"/>
              <p:cNvSpPr>
                <a:spLocks noGrp="1" noRot="1" noChangeAspect="1" noMove="1" noResize="1" noEditPoints="1" noAdjustHandles="1" noChangeArrowheads="1" noChangeShapeType="1" noTextEdit="1"/>
              </p:cNvSpPr>
              <p:nvPr>
                <p:ph sz="quarter" idx="4294967295"/>
              </p:nvPr>
            </p:nvSpPr>
            <p:spPr>
              <a:xfrm>
                <a:off x="0" y="762000"/>
                <a:ext cx="8686800" cy="5791200"/>
              </a:xfrm>
              <a:blipFill rotWithShape="0">
                <a:blip r:embed="rId3"/>
                <a:stretch>
                  <a:fillRect l="-491" t="-842"/>
                </a:stretch>
              </a:blipFill>
            </p:spPr>
            <p:txBody>
              <a:bodyPr/>
              <a:lstStyle/>
              <a:p>
                <a:r>
                  <a:rPr lang="en-US">
                    <a:noFill/>
                  </a:rPr>
                  <a:t> </a:t>
                </a:r>
              </a:p>
            </p:txBody>
          </p:sp>
        </mc:Fallback>
      </mc:AlternateContent>
      <p:sp>
        <p:nvSpPr>
          <p:cNvPr id="6" name="Content Placeholder 2"/>
          <p:cNvSpPr txBox="1">
            <a:spLocks/>
          </p:cNvSpPr>
          <p:nvPr/>
        </p:nvSpPr>
        <p:spPr>
          <a:xfrm>
            <a:off x="152400" y="2203544"/>
            <a:ext cx="3733800" cy="3663855"/>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Wingdings 2" pitchFamily="18" charset="2"/>
              <a:buNone/>
            </a:pPr>
            <a:endParaRPr lang="en-US" sz="1800" dirty="0" smtClean="0"/>
          </a:p>
          <a:p>
            <a:pPr marL="0" indent="0" algn="ctr">
              <a:buFont typeface="Wingdings 2" pitchFamily="18" charset="2"/>
              <a:buNone/>
            </a:pPr>
            <a:r>
              <a:rPr lang="en-US" sz="1800" dirty="0" smtClean="0"/>
              <a:t> “Charity X will be paying for your work. The pay is $7 with no per-envelope payment, as noted on your </a:t>
            </a:r>
          </a:p>
          <a:p>
            <a:pPr marL="0" indent="0" algn="ctr">
              <a:buFont typeface="Wingdings 2" pitchFamily="18" charset="2"/>
              <a:buNone/>
            </a:pPr>
            <a:r>
              <a:rPr lang="en-US" sz="1800" dirty="0" smtClean="0"/>
              <a:t>schedule.”</a:t>
            </a:r>
          </a:p>
          <a:p>
            <a:pPr marL="0" indent="0" algn="ctr">
              <a:buFont typeface="Wingdings 2" pitchFamily="18" charset="2"/>
              <a:buNone/>
            </a:pPr>
            <a:endParaRPr lang="en-US" sz="1800" dirty="0" smtClean="0"/>
          </a:p>
          <a:p>
            <a:pPr marL="0" indent="0" algn="ctr">
              <a:buFont typeface="Wingdings 2" pitchFamily="18" charset="2"/>
              <a:buNone/>
            </a:pPr>
            <a:r>
              <a:rPr lang="en-US" sz="1800" dirty="0" smtClean="0"/>
              <a:t>“…The pay is $3.50 plus $ __0.10_per envelope completed…”</a:t>
            </a:r>
          </a:p>
          <a:p>
            <a:pPr marL="0" indent="0" algn="ctr">
              <a:buFont typeface="Wingdings 2" pitchFamily="18" charset="2"/>
              <a:buNone/>
            </a:pPr>
            <a:endParaRPr lang="en-US" sz="1800" dirty="0" smtClean="0"/>
          </a:p>
          <a:p>
            <a:pPr marL="0" indent="0" algn="ctr">
              <a:buFont typeface="Wingdings 2" pitchFamily="18" charset="2"/>
              <a:buNone/>
            </a:pPr>
            <a:r>
              <a:rPr lang="en-US" sz="1800" dirty="0" smtClean="0"/>
              <a:t>“…The pay is $ 0.20 per envelope completed…”</a:t>
            </a:r>
            <a:endParaRPr lang="en-US" sz="1800" dirty="0"/>
          </a:p>
        </p:txBody>
      </p:sp>
      <p:pic>
        <p:nvPicPr>
          <p:cNvPr id="1026" name="Picture 2" descr="PieceRateComparison_ab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863" y="2282470"/>
            <a:ext cx="5076737" cy="366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148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609600" y="152400"/>
            <a:ext cx="7772400" cy="609600"/>
          </a:xfrm>
        </p:spPr>
        <p:txBody>
          <a:bodyPr/>
          <a:lstStyle/>
          <a:p>
            <a:pPr algn="ctr" eaLnBrk="1" hangingPunct="1"/>
            <a:r>
              <a:rPr lang="en-US" sz="3200" dirty="0" smtClean="0"/>
              <a:t>Training vs “Real” Session</a:t>
            </a:r>
          </a:p>
        </p:txBody>
      </p:sp>
      <p:sp>
        <p:nvSpPr>
          <p:cNvPr id="40963" name="Content Placeholder 2"/>
          <p:cNvSpPr>
            <a:spLocks noGrp="1"/>
          </p:cNvSpPr>
          <p:nvPr>
            <p:ph sz="quarter" idx="4294967295"/>
          </p:nvPr>
        </p:nvSpPr>
        <p:spPr>
          <a:xfrm>
            <a:off x="0" y="762000"/>
            <a:ext cx="8686800" cy="5791200"/>
          </a:xfrm>
        </p:spPr>
        <p:txBody>
          <a:bodyPr/>
          <a:lstStyle/>
          <a:p>
            <a:pPr eaLnBrk="1" hangingPunct="1">
              <a:defRPr/>
            </a:pPr>
            <a:r>
              <a:rPr lang="en-US" sz="2400" dirty="0" smtClean="0">
                <a:sym typeface="Wingdings" pitchFamily="2" charset="2"/>
              </a:rPr>
              <a:t>Finding 2. </a:t>
            </a:r>
            <a:r>
              <a:rPr lang="en-US" sz="2400" u="sng" dirty="0" smtClean="0">
                <a:sym typeface="Wingdings" pitchFamily="2" charset="2"/>
              </a:rPr>
              <a:t>Significant increase when letters are used</a:t>
            </a:r>
            <a:endParaRPr lang="en-US" sz="2400" dirty="0" smtClean="0">
              <a:sym typeface="Wingdings" pitchFamily="2" charset="2"/>
            </a:endParaRPr>
          </a:p>
          <a:p>
            <a:pPr lvl="1" eaLnBrk="1" hangingPunct="1">
              <a:defRPr/>
            </a:pPr>
            <a:r>
              <a:rPr lang="en-US" sz="2000" dirty="0" smtClean="0">
                <a:sym typeface="Wingdings" pitchFamily="2" charset="2"/>
              </a:rPr>
              <a:t>Envelope used 3.5 envelopes (10%) increase</a:t>
            </a:r>
          </a:p>
          <a:p>
            <a:pPr lvl="1" eaLnBrk="1" hangingPunct="1">
              <a:defRPr/>
            </a:pPr>
            <a:r>
              <a:rPr lang="en-US" sz="2000" dirty="0" smtClean="0">
                <a:sym typeface="Wingdings" pitchFamily="2" charset="2"/>
              </a:rPr>
              <a:t>Consistent with positive altruism/warm glow</a:t>
            </a:r>
            <a:endParaRPr lang="en-US" sz="2000" dirty="0">
              <a:sym typeface="Wingdings" pitchFamily="2" charset="2"/>
            </a:endParaRPr>
          </a:p>
        </p:txBody>
      </p:sp>
      <p:sp>
        <p:nvSpPr>
          <p:cNvPr id="6" name="Content Placeholder 2"/>
          <p:cNvSpPr txBox="1">
            <a:spLocks/>
          </p:cNvSpPr>
          <p:nvPr/>
        </p:nvSpPr>
        <p:spPr>
          <a:xfrm>
            <a:off x="457199" y="2141220"/>
            <a:ext cx="3201029" cy="41148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Wingdings 2" pitchFamily="18" charset="2"/>
              <a:buNone/>
            </a:pPr>
            <a:endParaRPr lang="en-US" sz="1600" dirty="0" smtClean="0"/>
          </a:p>
          <a:p>
            <a:pPr marL="0" indent="0" algn="ctr">
              <a:buFont typeface="Wingdings 2" pitchFamily="18" charset="2"/>
              <a:buNone/>
            </a:pPr>
            <a:r>
              <a:rPr lang="en-US" sz="1600" i="1" dirty="0" smtClean="0"/>
              <a:t>Training round:</a:t>
            </a:r>
            <a:r>
              <a:rPr lang="en-US" sz="1600" dirty="0" smtClean="0"/>
              <a:t> “As part of our agreement with the organizations mentioned before, the Becker Center will provide two paid training sessions….The training is paid for by the Becker Center. We will be discarding all of the envelopes prepared in this training session.” </a:t>
            </a:r>
          </a:p>
        </p:txBody>
      </p:sp>
      <p:pic>
        <p:nvPicPr>
          <p:cNvPr id="2050" name="Picture 2" descr="EnvelopesUsedvsnotUsed_a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216150"/>
            <a:ext cx="5245957"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199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762000" y="152400"/>
            <a:ext cx="7772400" cy="609600"/>
          </a:xfrm>
        </p:spPr>
        <p:txBody>
          <a:bodyPr/>
          <a:lstStyle/>
          <a:p>
            <a:pPr algn="ctr" eaLnBrk="1" hangingPunct="1"/>
            <a:r>
              <a:rPr lang="en-US" sz="3200" dirty="0"/>
              <a:t>Varying the Return to Employer</a:t>
            </a:r>
            <a:endParaRPr lang="en-US" sz="3200" dirty="0" smtClean="0"/>
          </a:p>
        </p:txBody>
      </p:sp>
      <mc:AlternateContent xmlns:mc="http://schemas.openxmlformats.org/markup-compatibility/2006" xmlns:a14="http://schemas.microsoft.com/office/drawing/2010/main">
        <mc:Choice Requires="a14">
          <p:sp>
            <p:nvSpPr>
              <p:cNvPr id="40963" name="Content Placeholder 2"/>
              <p:cNvSpPr>
                <a:spLocks noGrp="1"/>
              </p:cNvSpPr>
              <p:nvPr>
                <p:ph sz="quarter" idx="4294967295"/>
              </p:nvPr>
            </p:nvSpPr>
            <p:spPr>
              <a:xfrm>
                <a:off x="0" y="762000"/>
                <a:ext cx="8686800" cy="5791200"/>
              </a:xfrm>
            </p:spPr>
            <p:txBody>
              <a:bodyPr/>
              <a:lstStyle/>
              <a:p>
                <a:pPr eaLnBrk="1" hangingPunct="1">
                  <a:defRPr/>
                </a:pPr>
                <a:r>
                  <a:rPr lang="en-US" sz="2400" dirty="0" smtClean="0">
                    <a:sym typeface="Wingdings" pitchFamily="2" charset="2"/>
                  </a:rPr>
                  <a:t>Finding 2. </a:t>
                </a:r>
                <a:r>
                  <a:rPr lang="en-US" sz="2400" u="sng" dirty="0" smtClean="0">
                    <a:sym typeface="Wingdings" pitchFamily="2" charset="2"/>
                  </a:rPr>
                  <a:t>Very small impact of increasing return to employer</a:t>
                </a:r>
                <a:endParaRPr lang="en-US" sz="2000" dirty="0" smtClean="0">
                  <a:sym typeface="Wingdings" pitchFamily="2" charset="2"/>
                </a:endParaRPr>
              </a:p>
              <a:p>
                <a:pPr lvl="1" eaLnBrk="1" hangingPunct="1">
                  <a:defRPr/>
                </a:pPr>
                <a:r>
                  <a:rPr lang="en-US" sz="2000" dirty="0" smtClean="0">
                    <a:sym typeface="Wingdings" pitchFamily="2" charset="2"/>
                  </a:rPr>
                  <a:t>30 cent/envelope increase in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𝑝</m:t>
                        </m:r>
                      </m:e>
                      <m:sub>
                        <m:r>
                          <a:rPr lang="en-US" sz="2000" b="0" i="1" dirty="0" smtClean="0">
                            <a:latin typeface="Cambria Math" panose="02040503050406030204" pitchFamily="18" charset="0"/>
                          </a:rPr>
                          <m:t>𝐸</m:t>
                        </m:r>
                      </m:sub>
                    </m:sSub>
                  </m:oMath>
                </a14:m>
                <a:r>
                  <a:rPr lang="en-US" sz="2000" dirty="0" smtClean="0">
                    <a:sym typeface="Wingdings" pitchFamily="2" charset="2"/>
                  </a:rPr>
                  <a:t> 0.6 envelope (1.6%, not sig.) increase</a:t>
                </a:r>
              </a:p>
              <a:p>
                <a:pPr lvl="1" eaLnBrk="1" hangingPunct="1">
                  <a:defRPr/>
                </a:pPr>
                <a:r>
                  <a:rPr lang="en-US" sz="2000" dirty="0" smtClean="0">
                    <a:sym typeface="Wingdings" pitchFamily="2" charset="2"/>
                  </a:rPr>
                  <a:t>Inconsistent with pure altruism</a:t>
                </a:r>
                <a:endParaRPr lang="en-US" sz="2000" dirty="0">
                  <a:sym typeface="Wingdings" pitchFamily="2" charset="2"/>
                </a:endParaRPr>
              </a:p>
            </p:txBody>
          </p:sp>
        </mc:Choice>
        <mc:Fallback xmlns="">
          <p:sp>
            <p:nvSpPr>
              <p:cNvPr id="40963" name="Content Placeholder 2"/>
              <p:cNvSpPr>
                <a:spLocks noGrp="1" noRot="1" noChangeAspect="1" noMove="1" noResize="1" noEditPoints="1" noAdjustHandles="1" noChangeArrowheads="1" noChangeShapeType="1" noTextEdit="1"/>
              </p:cNvSpPr>
              <p:nvPr>
                <p:ph sz="quarter" idx="4294967295"/>
              </p:nvPr>
            </p:nvSpPr>
            <p:spPr>
              <a:xfrm>
                <a:off x="0" y="762000"/>
                <a:ext cx="8686800" cy="5791200"/>
              </a:xfrm>
              <a:blipFill rotWithShape="0">
                <a:blip r:embed="rId3"/>
                <a:stretch>
                  <a:fillRect l="-491" t="-842"/>
                </a:stretch>
              </a:blipFill>
            </p:spPr>
            <p:txBody>
              <a:bodyPr/>
              <a:lstStyle/>
              <a:p>
                <a:r>
                  <a:rPr lang="en-US">
                    <a:noFill/>
                  </a:rPr>
                  <a:t> </a:t>
                </a:r>
              </a:p>
            </p:txBody>
          </p:sp>
        </mc:Fallback>
      </mc:AlternateContent>
      <p:sp>
        <p:nvSpPr>
          <p:cNvPr id="6" name="Content Placeholder 2"/>
          <p:cNvSpPr txBox="1">
            <a:spLocks/>
          </p:cNvSpPr>
          <p:nvPr/>
        </p:nvSpPr>
        <p:spPr>
          <a:xfrm>
            <a:off x="236220" y="1752600"/>
            <a:ext cx="3200400" cy="3505200"/>
          </a:xfrm>
          <a:prstGeom prst="rect">
            <a:avLst/>
          </a:prstGeom>
        </p:spPr>
        <p:txBody>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ＭＳ Ｐゴシック" pitchFamily="-112"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ＭＳ Ｐゴシック" pitchFamily="-112" charset="-128"/>
                <a:cs typeface="+mn-cs"/>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000" kern="1200">
                <a:solidFill>
                  <a:schemeClr val="tx1"/>
                </a:solidFill>
                <a:latin typeface="+mn-lt"/>
                <a:ea typeface="ＭＳ Ｐゴシック" pitchFamily="-112" charset="-128"/>
                <a:cs typeface="+mn-cs"/>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000" kern="1200">
                <a:solidFill>
                  <a:schemeClr val="tx1"/>
                </a:solidFill>
                <a:latin typeface="+mn-lt"/>
                <a:ea typeface="ＭＳ Ｐゴシック" pitchFamily="-112" charset="-128"/>
                <a:cs typeface="+mn-cs"/>
              </a:defRPr>
            </a:lvl4pPr>
            <a:lvl5pPr marL="1371600" indent="-228600" algn="l" rtl="0" eaLnBrk="0" fontAlgn="base" hangingPunct="0">
              <a:spcBef>
                <a:spcPts val="375"/>
              </a:spcBef>
              <a:spcAft>
                <a:spcPct val="0"/>
              </a:spcAft>
              <a:buClr>
                <a:srgbClr val="9BBB59"/>
              </a:buClr>
              <a:buChar char="o"/>
              <a:defRPr sz="2000" kern="1200">
                <a:solidFill>
                  <a:schemeClr val="tx1"/>
                </a:solidFill>
                <a:latin typeface="+mn-lt"/>
                <a:ea typeface="ＭＳ Ｐゴシック" pitchFamily="-112"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Wingdings 2" pitchFamily="18" charset="2"/>
              <a:buNone/>
            </a:pPr>
            <a:endParaRPr lang="en-US" sz="1800" dirty="0" smtClean="0"/>
          </a:p>
          <a:p>
            <a:pPr marL="0" indent="0" algn="ctr">
              <a:buFont typeface="Wingdings 2" pitchFamily="18" charset="2"/>
              <a:buNone/>
            </a:pPr>
            <a:r>
              <a:rPr lang="en-US" sz="1800" dirty="0" smtClean="0"/>
              <a:t>“Thanks to an anonymous donor, Charity 1 has received a matching grant that will match every dollar raised by these letters 1 to 1 up to $2,000 total.”</a:t>
            </a:r>
          </a:p>
          <a:p>
            <a:pPr marL="0" indent="0" algn="ctr">
              <a:buFont typeface="Wingdings 2" pitchFamily="18" charset="2"/>
              <a:buNone/>
            </a:pPr>
            <a:endParaRPr lang="en-US" sz="1800" dirty="0" smtClean="0"/>
          </a:p>
          <a:p>
            <a:pPr marL="0" indent="0" algn="ctr">
              <a:buFont typeface="Wingdings 2" pitchFamily="18" charset="2"/>
              <a:buNone/>
            </a:pPr>
            <a:r>
              <a:rPr lang="en-US" sz="1800" dirty="0" smtClean="0"/>
              <a:t>“A number of such matching grant campaigns have been run by charities similar to Charity 1, and historically have yielded roughly $___0.60____ per mailer with such campaigns, including the match.”</a:t>
            </a:r>
          </a:p>
        </p:txBody>
      </p:sp>
      <p:pic>
        <p:nvPicPr>
          <p:cNvPr id="3074" name="Picture 2" descr="HighvsLowReturn_ab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2932" y="2214563"/>
            <a:ext cx="5096268"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179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685800" y="124689"/>
            <a:ext cx="7772400" cy="609600"/>
          </a:xfrm>
        </p:spPr>
        <p:txBody>
          <a:bodyPr/>
          <a:lstStyle/>
          <a:p>
            <a:pPr algn="ctr" eaLnBrk="1" hangingPunct="1"/>
            <a:r>
              <a:rPr lang="en-US" sz="3200" dirty="0" smtClean="0"/>
              <a:t>Positive In-Kind </a:t>
            </a:r>
            <a:r>
              <a:rPr lang="en-US" sz="3200" dirty="0"/>
              <a:t>Gift</a:t>
            </a:r>
          </a:p>
        </p:txBody>
      </p:sp>
      <p:sp>
        <p:nvSpPr>
          <p:cNvPr id="40963" name="Content Placeholder 2"/>
          <p:cNvSpPr>
            <a:spLocks noGrp="1"/>
          </p:cNvSpPr>
          <p:nvPr>
            <p:ph sz="quarter" idx="4294967295"/>
          </p:nvPr>
        </p:nvSpPr>
        <p:spPr>
          <a:xfrm>
            <a:off x="0" y="762000"/>
            <a:ext cx="8686800" cy="5791200"/>
          </a:xfrm>
        </p:spPr>
        <p:txBody>
          <a:bodyPr/>
          <a:lstStyle/>
          <a:p>
            <a:pPr eaLnBrk="1" hangingPunct="1">
              <a:defRPr/>
            </a:pPr>
            <a:r>
              <a:rPr lang="en-US" sz="2400" dirty="0" smtClean="0">
                <a:sym typeface="Wingdings" pitchFamily="2" charset="2"/>
              </a:rPr>
              <a:t>Last 2 rounds: Between-subject gift treatments</a:t>
            </a:r>
          </a:p>
          <a:p>
            <a:pPr eaLnBrk="1" hangingPunct="1">
              <a:defRPr/>
            </a:pPr>
            <a:r>
              <a:rPr lang="en-US" sz="2400" dirty="0" smtClean="0">
                <a:sym typeface="Wingdings" pitchFamily="2" charset="2"/>
              </a:rPr>
              <a:t>Finding 3: </a:t>
            </a:r>
            <a:r>
              <a:rPr lang="en-US" sz="2400" u="sng" dirty="0" smtClean="0">
                <a:sym typeface="Wingdings" pitchFamily="2" charset="2"/>
              </a:rPr>
              <a:t>Small, non-significant effects of gifts</a:t>
            </a:r>
            <a:endParaRPr lang="en-US" sz="2000" u="sng" dirty="0" smtClean="0">
              <a:sym typeface="Wingdings" pitchFamily="2" charset="2"/>
            </a:endParaRPr>
          </a:p>
        </p:txBody>
      </p:sp>
      <p:sp>
        <p:nvSpPr>
          <p:cNvPr id="8" name="Rectangle 7"/>
          <p:cNvSpPr/>
          <p:nvPr/>
        </p:nvSpPr>
        <p:spPr>
          <a:xfrm>
            <a:off x="5676900" y="3962400"/>
            <a:ext cx="2476500" cy="198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Picture 5" descr="GE_all_output.png"/>
          <p:cNvPicPr/>
          <p:nvPr/>
        </p:nvPicPr>
        <p:blipFill>
          <a:blip r:embed="rId3"/>
          <a:stretch>
            <a:fillRect/>
          </a:stretch>
        </p:blipFill>
        <p:spPr>
          <a:xfrm>
            <a:off x="1143000" y="1752600"/>
            <a:ext cx="7162800" cy="4495800"/>
          </a:xfrm>
          <a:prstGeom prst="rect">
            <a:avLst/>
          </a:prstGeom>
        </p:spPr>
      </p:pic>
    </p:spTree>
    <p:extLst>
      <p:ext uri="{BB962C8B-B14F-4D97-AF65-F5344CB8AC3E}">
        <p14:creationId xmlns:p14="http://schemas.microsoft.com/office/powerpoint/2010/main" val="1240033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6858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ＭＳ Ｐゴシック" pitchFamily="-112" charset="-128"/>
                <a:cs typeface="ＭＳ Ｐゴシック" charset="-128"/>
              </a:defRPr>
            </a:lvl1pPr>
            <a:lvl2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2pPr>
            <a:lvl3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3pPr>
            <a:lvl4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4pPr>
            <a:lvl5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5pPr>
            <a:lvl6pPr marL="457200" algn="l" rtl="0" fontAlgn="base">
              <a:spcBef>
                <a:spcPct val="0"/>
              </a:spcBef>
              <a:spcAft>
                <a:spcPct val="0"/>
              </a:spcAft>
              <a:defRPr sz="4000">
                <a:solidFill>
                  <a:schemeClr val="tx2"/>
                </a:solidFill>
                <a:latin typeface="Constantia" pitchFamily="18" charset="0"/>
              </a:defRPr>
            </a:lvl6pPr>
            <a:lvl7pPr marL="914400" algn="l" rtl="0" fontAlgn="base">
              <a:spcBef>
                <a:spcPct val="0"/>
              </a:spcBef>
              <a:spcAft>
                <a:spcPct val="0"/>
              </a:spcAft>
              <a:defRPr sz="4000">
                <a:solidFill>
                  <a:schemeClr val="tx2"/>
                </a:solidFill>
                <a:latin typeface="Constantia" pitchFamily="18" charset="0"/>
              </a:defRPr>
            </a:lvl7pPr>
            <a:lvl8pPr marL="1371600" algn="l" rtl="0" fontAlgn="base">
              <a:spcBef>
                <a:spcPct val="0"/>
              </a:spcBef>
              <a:spcAft>
                <a:spcPct val="0"/>
              </a:spcAft>
              <a:defRPr sz="4000">
                <a:solidFill>
                  <a:schemeClr val="tx2"/>
                </a:solidFill>
                <a:latin typeface="Constantia" pitchFamily="18" charset="0"/>
              </a:defRPr>
            </a:lvl8pPr>
            <a:lvl9pPr marL="1828800" algn="l" rtl="0" fontAlgn="base">
              <a:spcBef>
                <a:spcPct val="0"/>
              </a:spcBef>
              <a:spcAft>
                <a:spcPct val="0"/>
              </a:spcAft>
              <a:defRPr sz="4000">
                <a:solidFill>
                  <a:schemeClr val="tx2"/>
                </a:solidFill>
                <a:latin typeface="Constantia" pitchFamily="18" charset="0"/>
              </a:defRPr>
            </a:lvl9pPr>
          </a:lstStyle>
          <a:p>
            <a:pPr algn="ctr" eaLnBrk="1" hangingPunct="1"/>
            <a:r>
              <a:rPr lang="en-US" sz="3200" dirty="0"/>
              <a:t>Estimates of Social Preferences in </a:t>
            </a:r>
            <a:r>
              <a:rPr lang="en-US" sz="3200" dirty="0" err="1"/>
              <a:t>Exp</a:t>
            </a:r>
            <a:r>
              <a:rPr lang="en-US" sz="3200" dirty="0"/>
              <a:t> 1</a:t>
            </a:r>
          </a:p>
        </p:txBody>
      </p:sp>
      <p:pic>
        <p:nvPicPr>
          <p:cNvPr id="5" name="Picture 4"/>
          <p:cNvPicPr>
            <a:picLocks noChangeAspect="1"/>
          </p:cNvPicPr>
          <p:nvPr/>
        </p:nvPicPr>
        <p:blipFill>
          <a:blip r:embed="rId3"/>
          <a:stretch>
            <a:fillRect/>
          </a:stretch>
        </p:blipFill>
        <p:spPr>
          <a:xfrm>
            <a:off x="260172" y="1733550"/>
            <a:ext cx="8662506" cy="4133850"/>
          </a:xfrm>
          <a:prstGeom prst="rect">
            <a:avLst/>
          </a:prstGeom>
        </p:spPr>
      </p:pic>
    </p:spTree>
    <p:extLst>
      <p:ext uri="{BB962C8B-B14F-4D97-AF65-F5344CB8AC3E}">
        <p14:creationId xmlns:p14="http://schemas.microsoft.com/office/powerpoint/2010/main" val="37885604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685800" y="15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ＭＳ Ｐゴシック" pitchFamily="-112" charset="-128"/>
                <a:cs typeface="ＭＳ Ｐゴシック" charset="-128"/>
              </a:defRPr>
            </a:lvl1pPr>
            <a:lvl2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2pPr>
            <a:lvl3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3pPr>
            <a:lvl4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4pPr>
            <a:lvl5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5pPr>
            <a:lvl6pPr marL="457200" algn="l" rtl="0" fontAlgn="base">
              <a:spcBef>
                <a:spcPct val="0"/>
              </a:spcBef>
              <a:spcAft>
                <a:spcPct val="0"/>
              </a:spcAft>
              <a:defRPr sz="4000">
                <a:solidFill>
                  <a:schemeClr val="tx2"/>
                </a:solidFill>
                <a:latin typeface="Constantia" pitchFamily="18" charset="0"/>
              </a:defRPr>
            </a:lvl6pPr>
            <a:lvl7pPr marL="914400" algn="l" rtl="0" fontAlgn="base">
              <a:spcBef>
                <a:spcPct val="0"/>
              </a:spcBef>
              <a:spcAft>
                <a:spcPct val="0"/>
              </a:spcAft>
              <a:defRPr sz="4000">
                <a:solidFill>
                  <a:schemeClr val="tx2"/>
                </a:solidFill>
                <a:latin typeface="Constantia" pitchFamily="18" charset="0"/>
              </a:defRPr>
            </a:lvl7pPr>
            <a:lvl8pPr marL="1371600" algn="l" rtl="0" fontAlgn="base">
              <a:spcBef>
                <a:spcPct val="0"/>
              </a:spcBef>
              <a:spcAft>
                <a:spcPct val="0"/>
              </a:spcAft>
              <a:defRPr sz="4000">
                <a:solidFill>
                  <a:schemeClr val="tx2"/>
                </a:solidFill>
                <a:latin typeface="Constantia" pitchFamily="18" charset="0"/>
              </a:defRPr>
            </a:lvl8pPr>
            <a:lvl9pPr marL="1828800" algn="l" rtl="0" fontAlgn="base">
              <a:spcBef>
                <a:spcPct val="0"/>
              </a:spcBef>
              <a:spcAft>
                <a:spcPct val="0"/>
              </a:spcAft>
              <a:defRPr sz="4000">
                <a:solidFill>
                  <a:schemeClr val="tx2"/>
                </a:solidFill>
                <a:latin typeface="Constantia" pitchFamily="18" charset="0"/>
              </a:defRPr>
            </a:lvl9pPr>
          </a:lstStyle>
          <a:p>
            <a:pPr algn="ctr" eaLnBrk="1" hangingPunct="1"/>
            <a:r>
              <a:rPr lang="en-US" sz="3200" dirty="0"/>
              <a:t>Estimates of Social Preferences in </a:t>
            </a:r>
            <a:r>
              <a:rPr lang="en-US" sz="3200" dirty="0" err="1"/>
              <a:t>Exp</a:t>
            </a:r>
            <a:r>
              <a:rPr lang="en-US" sz="3200" dirty="0"/>
              <a:t> 1</a:t>
            </a:r>
          </a:p>
        </p:txBody>
      </p:sp>
      <p:pic>
        <p:nvPicPr>
          <p:cNvPr id="4" name="Picture 3"/>
          <p:cNvPicPr>
            <a:picLocks noChangeAspect="1"/>
          </p:cNvPicPr>
          <p:nvPr/>
        </p:nvPicPr>
        <p:blipFill>
          <a:blip r:embed="rId3"/>
          <a:stretch>
            <a:fillRect/>
          </a:stretch>
        </p:blipFill>
        <p:spPr>
          <a:xfrm>
            <a:off x="228600" y="914400"/>
            <a:ext cx="8548372" cy="5638800"/>
          </a:xfrm>
          <a:prstGeom prst="rect">
            <a:avLst/>
          </a:prstGeom>
        </p:spPr>
      </p:pic>
    </p:spTree>
    <p:extLst>
      <p:ext uri="{BB962C8B-B14F-4D97-AF65-F5344CB8AC3E}">
        <p14:creationId xmlns:p14="http://schemas.microsoft.com/office/powerpoint/2010/main" val="525316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152400" y="203200"/>
            <a:ext cx="8839200" cy="609600"/>
          </a:xfrm>
        </p:spPr>
        <p:txBody>
          <a:bodyPr/>
          <a:lstStyle/>
          <a:p>
            <a:pPr algn="ctr" eaLnBrk="1" hangingPunct="1"/>
            <a:r>
              <a:rPr lang="en-US" sz="3200" dirty="0" smtClean="0"/>
              <a:t>Social </a:t>
            </a:r>
            <a:r>
              <a:rPr lang="en-US" sz="3200" dirty="0"/>
              <a:t>Preferences NLS </a:t>
            </a:r>
            <a:r>
              <a:rPr lang="en-US" sz="3200" dirty="0" smtClean="0"/>
              <a:t>Estimation</a:t>
            </a:r>
            <a:endParaRPr lang="en-US" sz="3200" dirty="0"/>
          </a:p>
        </p:txBody>
      </p:sp>
      <p:pic>
        <p:nvPicPr>
          <p:cNvPr id="3" name="Picture 2"/>
          <p:cNvPicPr>
            <a:picLocks noChangeAspect="1"/>
          </p:cNvPicPr>
          <p:nvPr/>
        </p:nvPicPr>
        <p:blipFill>
          <a:blip r:embed="rId3"/>
          <a:stretch>
            <a:fillRect/>
          </a:stretch>
        </p:blipFill>
        <p:spPr>
          <a:xfrm>
            <a:off x="381000" y="914400"/>
            <a:ext cx="8305800" cy="5735012"/>
          </a:xfrm>
          <a:prstGeom prst="rect">
            <a:avLst/>
          </a:prstGeom>
        </p:spPr>
      </p:pic>
    </p:spTree>
    <p:extLst>
      <p:ext uri="{BB962C8B-B14F-4D97-AF65-F5344CB8AC3E}">
        <p14:creationId xmlns:p14="http://schemas.microsoft.com/office/powerpoint/2010/main" val="1646763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sz="quarter" idx="4294967295"/>
          </p:nvPr>
        </p:nvSpPr>
        <p:spPr>
          <a:xfrm>
            <a:off x="533400" y="1143000"/>
            <a:ext cx="8458200" cy="5410200"/>
          </a:xfrm>
        </p:spPr>
        <p:txBody>
          <a:bodyPr/>
          <a:lstStyle/>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400" dirty="0" smtClean="0"/>
              <a:t>Aim to measure social preferences in field experiment</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Issue 1. </a:t>
            </a:r>
            <a:r>
              <a:rPr lang="en-US" sz="2200" i="1" dirty="0" smtClean="0"/>
              <a:t>(Value of Work)</a:t>
            </a:r>
            <a:r>
              <a:rPr lang="en-US" sz="2200" dirty="0" smtClean="0"/>
              <a:t> Inform and vary employer return</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Issue 2. </a:t>
            </a:r>
            <a:r>
              <a:rPr lang="en-US" sz="2200" i="1" dirty="0" smtClean="0"/>
              <a:t>(Cost of Effort)</a:t>
            </a:r>
            <a:r>
              <a:rPr lang="en-US" sz="2200" dirty="0" smtClean="0"/>
              <a:t> Use </a:t>
            </a:r>
            <a:r>
              <a:rPr lang="en-US" sz="2200" i="1" dirty="0" smtClean="0"/>
              <a:t>piece-rate design</a:t>
            </a:r>
            <a:r>
              <a:rPr lang="en-US" sz="2200" dirty="0" smtClean="0"/>
              <a:t> and vary worker return to effort (piece rate)</a:t>
            </a:r>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400" u="sng" dirty="0" smtClean="0"/>
              <a:t>Piece-rate </a:t>
            </a:r>
            <a:r>
              <a:rPr lang="en-US" sz="2400" u="sng" dirty="0"/>
              <a:t>design</a:t>
            </a:r>
            <a:r>
              <a:rPr lang="en-US" sz="2000" dirty="0"/>
              <a:t>:</a:t>
            </a:r>
            <a:endParaRPr lang="en-US" sz="2400" u="sng" dirty="0"/>
          </a:p>
          <a:p>
            <a:pPr marL="776288" lvl="1" indent="-457200" eaLnBrk="1" hangingPunct="1">
              <a:buFont typeface="+mj-lt"/>
              <a:buAutoNum type="arabicPeriod"/>
              <a:tabLst>
                <a:tab pos="1825625" algn="l"/>
                <a:tab pos="2740025" algn="l"/>
                <a:tab pos="3654425" algn="l"/>
                <a:tab pos="4568825" algn="l"/>
                <a:tab pos="5483225" algn="l"/>
                <a:tab pos="6397625" algn="l"/>
                <a:tab pos="7312025" algn="l"/>
                <a:tab pos="8226425" algn="l"/>
                <a:tab pos="9140825" algn="l"/>
                <a:tab pos="10055225" algn="l"/>
              </a:tabLst>
              <a:defRPr/>
            </a:pPr>
            <a:r>
              <a:rPr lang="en-US" sz="2000" dirty="0"/>
              <a:t>Control group, no piece rate</a:t>
            </a:r>
          </a:p>
          <a:p>
            <a:pPr marL="776288" lvl="1" indent="-457200" eaLnBrk="1" hangingPunct="1">
              <a:buFont typeface="+mj-lt"/>
              <a:buAutoNum type="arabicPeriod"/>
              <a:tabLst>
                <a:tab pos="1825625" algn="l"/>
                <a:tab pos="2740025" algn="l"/>
                <a:tab pos="3654425" algn="l"/>
                <a:tab pos="4568825" algn="l"/>
                <a:tab pos="5483225" algn="l"/>
                <a:tab pos="6397625" algn="l"/>
                <a:tab pos="7312025" algn="l"/>
                <a:tab pos="8226425" algn="l"/>
                <a:tab pos="9140825" algn="l"/>
                <a:tab pos="10055225" algn="l"/>
              </a:tabLst>
              <a:defRPr/>
            </a:pPr>
            <a:r>
              <a:rPr lang="en-US" sz="2000" dirty="0"/>
              <a:t>Treatment group (gift/delay/comparison), no piece rate</a:t>
            </a:r>
          </a:p>
          <a:p>
            <a:pPr marL="776288" lvl="1" indent="-457200" eaLnBrk="1" hangingPunct="1">
              <a:buFont typeface="+mj-lt"/>
              <a:buAutoNum type="arabicPeriod"/>
              <a:tabLst>
                <a:tab pos="1825625" algn="l"/>
                <a:tab pos="2740025" algn="l"/>
                <a:tab pos="3654425" algn="l"/>
                <a:tab pos="4568825" algn="l"/>
                <a:tab pos="5483225" algn="l"/>
                <a:tab pos="6397625" algn="l"/>
                <a:tab pos="7312025" algn="l"/>
                <a:tab pos="8226425" algn="l"/>
                <a:tab pos="9140825" algn="l"/>
                <a:tab pos="10055225" algn="l"/>
              </a:tabLst>
              <a:defRPr/>
            </a:pPr>
            <a:r>
              <a:rPr lang="en-US" sz="2000" dirty="0"/>
              <a:t>Control group with low piece rate</a:t>
            </a:r>
          </a:p>
          <a:p>
            <a:pPr marL="776288" lvl="1" indent="-457200" eaLnBrk="1" hangingPunct="1">
              <a:buFont typeface="+mj-lt"/>
              <a:buAutoNum type="arabicPeriod"/>
              <a:tabLst>
                <a:tab pos="1825625" algn="l"/>
                <a:tab pos="2740025" algn="l"/>
                <a:tab pos="3654425" algn="l"/>
                <a:tab pos="4568825" algn="l"/>
                <a:tab pos="5483225" algn="l"/>
                <a:tab pos="6397625" algn="l"/>
                <a:tab pos="7312025" algn="l"/>
                <a:tab pos="8226425" algn="l"/>
                <a:tab pos="9140825" algn="l"/>
                <a:tab pos="10055225" algn="l"/>
              </a:tabLst>
              <a:defRPr/>
            </a:pPr>
            <a:r>
              <a:rPr lang="en-US" sz="2000" dirty="0"/>
              <a:t>Control group with high piece rate</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1400" dirty="0" smtClean="0"/>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Issue 3. </a:t>
            </a:r>
            <a:r>
              <a:rPr lang="en-US" sz="2200" i="1" dirty="0" smtClean="0"/>
              <a:t>(Inelastic Task)</a:t>
            </a:r>
            <a:r>
              <a:rPr lang="en-US" sz="2200" dirty="0" smtClean="0"/>
              <a:t> Task inelastic </a:t>
            </a:r>
            <a:r>
              <a:rPr lang="en-US" sz="2200" dirty="0" smtClean="0">
                <a:sym typeface="Wingdings" panose="05000000000000000000" pitchFamily="2" charset="2"/>
              </a:rPr>
              <a:t> Social pref. estimates relatively </a:t>
            </a:r>
            <a:r>
              <a:rPr lang="en-US" sz="2200" dirty="0">
                <a:sym typeface="Wingdings" panose="05000000000000000000" pitchFamily="2" charset="2"/>
              </a:rPr>
              <a:t>imprecise </a:t>
            </a:r>
            <a:r>
              <a:rPr lang="en-US" sz="2200" dirty="0" smtClean="0">
                <a:sym typeface="Wingdings" panose="05000000000000000000" pitchFamily="2" charset="2"/>
              </a:rPr>
              <a:t>despite large </a:t>
            </a:r>
            <a:r>
              <a:rPr lang="en-US" sz="2200" dirty="0">
                <a:sym typeface="Wingdings" panose="05000000000000000000" pitchFamily="2" charset="2"/>
              </a:rPr>
              <a:t>sample and within design </a:t>
            </a:r>
            <a:endParaRPr lang="en-US" sz="1600" dirty="0" smtClean="0">
              <a:sym typeface="Wingdings" panose="05000000000000000000" pitchFamily="2" charset="2"/>
            </a:endParaRP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1800" dirty="0">
              <a:sym typeface="Wingdings" panose="05000000000000000000" pitchFamily="2" charset="2"/>
            </a:endParaRPr>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400" dirty="0"/>
              <a:t>Were we unlucky to have inelastic productivity task?</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000" dirty="0"/>
              <a:t>Few real-effort papers use piece rate design (none on gift </a:t>
            </a:r>
            <a:r>
              <a:rPr lang="en-US" sz="2000" dirty="0" err="1"/>
              <a:t>exch</a:t>
            </a:r>
            <a:r>
              <a:rPr lang="en-US" sz="2000" dirty="0"/>
              <a:t>)</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sym typeface="Wingdings" panose="05000000000000000000" pitchFamily="2" charset="2"/>
            </a:endParaRP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000" dirty="0" smtClean="0"/>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1800" dirty="0" smtClean="0"/>
          </a:p>
          <a:p>
            <a:pPr marL="0" indent="0" eaLnBrk="1" hangingPunct="1">
              <a:buNone/>
              <a:tabLst>
                <a:tab pos="1825625" algn="l"/>
                <a:tab pos="2740025" algn="l"/>
                <a:tab pos="3654425" algn="l"/>
                <a:tab pos="4568825" algn="l"/>
                <a:tab pos="5483225" algn="l"/>
                <a:tab pos="6397625" algn="l"/>
                <a:tab pos="7312025" algn="l"/>
                <a:tab pos="8226425" algn="l"/>
                <a:tab pos="9140825" algn="l"/>
                <a:tab pos="10055225" algn="l"/>
              </a:tabLst>
              <a:defRPr/>
            </a:pPr>
            <a:endParaRPr lang="en-US" sz="900" dirty="0" smtClean="0"/>
          </a:p>
        </p:txBody>
      </p:sp>
      <p:sp>
        <p:nvSpPr>
          <p:cNvPr id="40962" name="Title 1"/>
          <p:cNvSpPr>
            <a:spLocks noGrp="1"/>
          </p:cNvSpPr>
          <p:nvPr>
            <p:ph type="title" idx="4294967295"/>
          </p:nvPr>
        </p:nvSpPr>
        <p:spPr>
          <a:xfrm>
            <a:off x="685800" y="399480"/>
            <a:ext cx="7772400" cy="609600"/>
          </a:xfrm>
        </p:spPr>
        <p:txBody>
          <a:bodyPr/>
          <a:lstStyle/>
          <a:p>
            <a:pPr algn="ctr" eaLnBrk="1" hangingPunct="1"/>
            <a:r>
              <a:rPr lang="en-US" sz="3600" dirty="0" smtClean="0"/>
              <a:t>Summary of Results, Exp. 1</a:t>
            </a:r>
            <a:endParaRPr lang="en-US" sz="3600" dirty="0"/>
          </a:p>
        </p:txBody>
      </p:sp>
    </p:spTree>
    <p:extLst>
      <p:ext uri="{BB962C8B-B14F-4D97-AF65-F5344CB8AC3E}">
        <p14:creationId xmlns:p14="http://schemas.microsoft.com/office/powerpoint/2010/main" val="167776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6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6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6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6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6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96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96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sz="quarter" idx="4294967295"/>
          </p:nvPr>
        </p:nvSpPr>
        <p:spPr>
          <a:xfrm>
            <a:off x="533400" y="990600"/>
            <a:ext cx="8229600" cy="5410200"/>
          </a:xfrm>
        </p:spPr>
        <p:txBody>
          <a:bodyPr/>
          <a:lstStyle/>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400" dirty="0" smtClean="0"/>
              <a:t>Two more papers we are aware of for productivity task:</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Araujo </a:t>
            </a:r>
            <a:r>
              <a:rPr lang="en-US" sz="2200" dirty="0"/>
              <a:t>et al. (</a:t>
            </a:r>
            <a:r>
              <a:rPr lang="en-US" sz="2200" dirty="0" smtClean="0"/>
              <a:t>2016)</a:t>
            </a:r>
            <a:r>
              <a:rPr lang="en-US" dirty="0"/>
              <a:t> </a:t>
            </a:r>
            <a:r>
              <a:rPr lang="en-US" sz="2000" dirty="0" smtClean="0"/>
              <a:t>for s</a:t>
            </a:r>
            <a:r>
              <a:rPr lang="en-US" sz="1800" dirty="0" smtClean="0"/>
              <a:t>lider task (Gill </a:t>
            </a:r>
            <a:r>
              <a:rPr lang="en-US" sz="1800" dirty="0"/>
              <a:t>and </a:t>
            </a:r>
            <a:r>
              <a:rPr lang="en-US" sz="1800" dirty="0" smtClean="0"/>
              <a:t>Prowse, 2012), </a:t>
            </a:r>
            <a:r>
              <a:rPr lang="en-US" sz="1800" dirty="0"/>
              <a:t>N=148</a:t>
            </a:r>
            <a:endParaRPr lang="en-US" sz="1800" dirty="0" smtClean="0"/>
          </a:p>
          <a:p>
            <a:pPr lvl="2"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dirty="0" smtClean="0"/>
              <a:t>Piece rates: 0.5c, 2c, 8c, output: 26.1, 26.6, 27.3 </a:t>
            </a:r>
            <a:r>
              <a:rPr lang="en-US" dirty="0" smtClean="0">
                <a:sym typeface="Wingdings" panose="05000000000000000000" pitchFamily="2" charset="2"/>
              </a:rPr>
              <a:t> </a:t>
            </a:r>
            <a:r>
              <a:rPr lang="en-US" dirty="0" err="1" smtClean="0"/>
              <a:t>Elast</a:t>
            </a:r>
            <a:r>
              <a:rPr lang="en-US" dirty="0" smtClean="0"/>
              <a:t>. of 0.025</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DellaVigna </a:t>
            </a:r>
            <a:r>
              <a:rPr lang="en-US" sz="2200" dirty="0"/>
              <a:t>and Pope (2018</a:t>
            </a:r>
            <a:r>
              <a:rPr lang="en-US" sz="2200" dirty="0" smtClean="0"/>
              <a:t>)</a:t>
            </a:r>
            <a:r>
              <a:rPr lang="en-US" dirty="0" smtClean="0"/>
              <a:t> </a:t>
            </a:r>
            <a:r>
              <a:rPr lang="en-US" sz="1800" dirty="0" smtClean="0"/>
              <a:t>for 10-min typing task,</a:t>
            </a:r>
            <a:r>
              <a:rPr lang="en-US" dirty="0" smtClean="0"/>
              <a:t> </a:t>
            </a:r>
            <a:r>
              <a:rPr lang="en-US" sz="1800" dirty="0" smtClean="0"/>
              <a:t>N=10,000</a:t>
            </a:r>
            <a:endParaRPr lang="en-US" sz="2200" dirty="0"/>
          </a:p>
          <a:p>
            <a:pPr lvl="2"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1800" dirty="0"/>
              <a:t>Piece rate (per 100 presses): 0c, 1c, 4c, </a:t>
            </a:r>
            <a:r>
              <a:rPr lang="en-US" sz="1800" dirty="0" smtClean="0"/>
              <a:t>10c </a:t>
            </a:r>
            <a:r>
              <a:rPr lang="en-US" sz="1800" dirty="0" smtClean="0">
                <a:sym typeface="Wingdings" panose="05000000000000000000" pitchFamily="2" charset="2"/>
              </a:rPr>
              <a:t> </a:t>
            </a:r>
            <a:r>
              <a:rPr lang="en-US" sz="1800" dirty="0" err="1" smtClean="0">
                <a:sym typeface="Wingdings" panose="05000000000000000000" pitchFamily="2" charset="2"/>
              </a:rPr>
              <a:t>Elast</a:t>
            </a:r>
            <a:r>
              <a:rPr lang="en-US" sz="1800" dirty="0" smtClean="0">
                <a:sym typeface="Wingdings" panose="05000000000000000000" pitchFamily="2" charset="2"/>
              </a:rPr>
              <a:t>. Of 0.04</a:t>
            </a:r>
          </a:p>
          <a:p>
            <a:pPr lvl="2"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1800" dirty="0">
              <a:sym typeface="Wingdings" panose="05000000000000000000" pitchFamily="2" charset="2"/>
            </a:endParaRPr>
          </a:p>
          <a:p>
            <a:pPr lvl="2"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1800" dirty="0" smtClean="0">
              <a:sym typeface="Wingdings" panose="05000000000000000000" pitchFamily="2" charset="2"/>
            </a:endParaRPr>
          </a:p>
          <a:p>
            <a:pPr lvl="2"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1800" dirty="0">
              <a:sym typeface="Wingdings" panose="05000000000000000000" pitchFamily="2" charset="2"/>
            </a:endParaRPr>
          </a:p>
          <a:p>
            <a:pPr lvl="2"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1800" dirty="0" smtClean="0">
              <a:sym typeface="Wingdings" panose="05000000000000000000" pitchFamily="2" charset="2"/>
            </a:endParaRPr>
          </a:p>
          <a:p>
            <a:pPr lvl="2"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1800" dirty="0">
              <a:sym typeface="Wingdings" panose="05000000000000000000" pitchFamily="2" charset="2"/>
            </a:endParaRPr>
          </a:p>
          <a:p>
            <a:pPr lvl="2"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1800" dirty="0" smtClean="0">
              <a:sym typeface="Wingdings" panose="05000000000000000000" pitchFamily="2" charset="2"/>
            </a:endParaRPr>
          </a:p>
          <a:p>
            <a:pPr lvl="2"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1800" dirty="0">
              <a:sym typeface="Wingdings" panose="05000000000000000000" pitchFamily="2" charset="2"/>
            </a:endParaRPr>
          </a:p>
          <a:p>
            <a:pPr lvl="2"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1800" dirty="0" smtClean="0">
              <a:sym typeface="Wingdings" panose="05000000000000000000" pitchFamily="2" charset="2"/>
            </a:endParaRPr>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400" dirty="0"/>
              <a:t>Three productivity experiments </a:t>
            </a:r>
            <a:r>
              <a:rPr lang="en-US" sz="2400" dirty="0">
                <a:sym typeface="Wingdings" panose="05000000000000000000" pitchFamily="2" charset="2"/>
              </a:rPr>
              <a:t> </a:t>
            </a:r>
            <a:r>
              <a:rPr lang="en-US" sz="2400" dirty="0"/>
              <a:t>elasticity &lt;= 0.1</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a:t>Makes sense, ex post: Hard to work harder in fixed time</a:t>
            </a:r>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Can </a:t>
            </a:r>
            <a:r>
              <a:rPr lang="en-US" sz="2200" dirty="0"/>
              <a:t>we find a design with larger elasticity?</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000" dirty="0" smtClean="0"/>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900" dirty="0" smtClean="0"/>
          </a:p>
        </p:txBody>
      </p:sp>
      <p:sp>
        <p:nvSpPr>
          <p:cNvPr id="40962" name="Title 1"/>
          <p:cNvSpPr>
            <a:spLocks noGrp="1"/>
          </p:cNvSpPr>
          <p:nvPr>
            <p:ph type="title" idx="4294967295"/>
          </p:nvPr>
        </p:nvSpPr>
        <p:spPr>
          <a:xfrm>
            <a:off x="685800" y="399480"/>
            <a:ext cx="7772400" cy="609600"/>
          </a:xfrm>
        </p:spPr>
        <p:txBody>
          <a:bodyPr/>
          <a:lstStyle/>
          <a:p>
            <a:pPr algn="ctr" eaLnBrk="1" hangingPunct="1"/>
            <a:r>
              <a:rPr lang="en-US" sz="3600" dirty="0" smtClean="0"/>
              <a:t>Productivity Experiments</a:t>
            </a:r>
            <a:endParaRPr lang="en-US" sz="3600" dirty="0"/>
          </a:p>
        </p:txBody>
      </p:sp>
      <p:pic>
        <p:nvPicPr>
          <p:cNvPr id="4" name="Picture 3" descr="C:\Users\kristykim\AppData\Local\Microsoft\Windows\INetCache\Content.Word\arm1_effort.png"/>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971800"/>
            <a:ext cx="4038600" cy="2590800"/>
          </a:xfrm>
          <a:prstGeom prst="rect">
            <a:avLst/>
          </a:prstGeom>
          <a:noFill/>
          <a:ln>
            <a:noFill/>
          </a:ln>
        </p:spPr>
      </p:pic>
    </p:spTree>
    <p:extLst>
      <p:ext uri="{BB962C8B-B14F-4D97-AF65-F5344CB8AC3E}">
        <p14:creationId xmlns:p14="http://schemas.microsoft.com/office/powerpoint/2010/main" val="357129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6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63">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96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sz="quarter" idx="4294967295"/>
          </p:nvPr>
        </p:nvSpPr>
        <p:spPr>
          <a:xfrm>
            <a:off x="533400" y="1143000"/>
            <a:ext cx="7924800" cy="5410200"/>
          </a:xfrm>
        </p:spPr>
        <p:txBody>
          <a:bodyPr/>
          <a:lstStyle/>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Second experiment: extra work design</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t>Idea from </a:t>
            </a:r>
            <a:r>
              <a:rPr lang="en-US" sz="2000" dirty="0" err="1" smtClean="0"/>
              <a:t>Abeler</a:t>
            </a:r>
            <a:r>
              <a:rPr lang="en-US" sz="2000" dirty="0" smtClean="0"/>
              <a:t> et al. (2015)</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t>We hire workers for a one-time 2-hour RA coding job for $60</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t>After 2 hours, randomization takes place: “</a:t>
            </a:r>
            <a:r>
              <a:rPr lang="en-US" sz="1600" dirty="0"/>
              <a:t>Thank you for your work today. You have completed the work we hired you for, so here is the $60, as advertised. [</a:t>
            </a:r>
            <a:r>
              <a:rPr lang="en-US" sz="1600" b="1" dirty="0"/>
              <a:t>Monetary Gift/Non Monetary Gift:</a:t>
            </a:r>
            <a:r>
              <a:rPr lang="en-US" sz="1600" dirty="0"/>
              <a:t> In addition, as a token of appreciation, the Becker Center is giving you (</a:t>
            </a:r>
            <a:r>
              <a:rPr lang="en-US" sz="1600" b="1" dirty="0"/>
              <a:t>Monetary Gift:</a:t>
            </a:r>
            <a:r>
              <a:rPr lang="en-US" sz="1600" dirty="0"/>
              <a:t> an additional $15 for helping today. Therefore, we are paying you a total of $75./ </a:t>
            </a:r>
            <a:r>
              <a:rPr lang="en-US" sz="1600" b="1" dirty="0"/>
              <a:t>Non Monetary Gift:</a:t>
            </a:r>
            <a:r>
              <a:rPr lang="en-US" sz="1600" dirty="0"/>
              <a:t> this thermos with a retail value of $15 for helping today</a:t>
            </a:r>
            <a:r>
              <a:rPr lang="en-US" sz="1600" dirty="0" smtClean="0"/>
              <a:t>.)]”</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t>After a short break, we ask: </a:t>
            </a:r>
            <a:r>
              <a:rPr lang="en-US" sz="1600" dirty="0" smtClean="0"/>
              <a:t> “If you happen to have some time available, even a few minutes, and are willing to do some extra work, that would be appreciated. Would you be willing to help us enter some more of the data for up to one hour? [</a:t>
            </a:r>
            <a:r>
              <a:rPr lang="en-US" sz="1600" b="1" dirty="0" smtClean="0"/>
              <a:t>Control/Monetary</a:t>
            </a:r>
            <a:r>
              <a:rPr lang="en-US" sz="1600" dirty="0" smtClean="0"/>
              <a:t> </a:t>
            </a:r>
            <a:r>
              <a:rPr lang="en-US" sz="1600" b="1" dirty="0" smtClean="0"/>
              <a:t>Gift/Non-Monetary Gift/Early Gift</a:t>
            </a:r>
            <a:r>
              <a:rPr lang="en-US" sz="1600" dirty="0" smtClean="0"/>
              <a:t>: Unfortunately, we cannot compensate you for this extra time.] [</a:t>
            </a:r>
            <a:r>
              <a:rPr lang="en-US" sz="1600" b="1" dirty="0" smtClean="0"/>
              <a:t>M-H Piece Rate:</a:t>
            </a:r>
            <a:r>
              <a:rPr lang="en-US" sz="1600" dirty="0" smtClean="0"/>
              <a:t> We will pay you [¢25/ ¢50] for every minute of work that you do, up to one hour. For example, if you do an extra 20 minutes of work, we will pay you $5 [$10] extra.]</a:t>
            </a:r>
            <a:r>
              <a:rPr lang="en-US" sz="2000" dirty="0" smtClean="0"/>
              <a:t>”</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1050" dirty="0" smtClean="0"/>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t>Outcome: number of minutes worked (pre-registered)</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t>Sample size: 300 workers (pre-registered)</a:t>
            </a:r>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900" dirty="0" smtClean="0"/>
          </a:p>
        </p:txBody>
      </p:sp>
      <p:sp>
        <p:nvSpPr>
          <p:cNvPr id="40962" name="Title 1"/>
          <p:cNvSpPr>
            <a:spLocks noGrp="1"/>
          </p:cNvSpPr>
          <p:nvPr>
            <p:ph type="title" idx="4294967295"/>
          </p:nvPr>
        </p:nvSpPr>
        <p:spPr>
          <a:xfrm>
            <a:off x="685800" y="399480"/>
            <a:ext cx="7772400" cy="609600"/>
          </a:xfrm>
        </p:spPr>
        <p:txBody>
          <a:bodyPr/>
          <a:lstStyle/>
          <a:p>
            <a:pPr algn="ctr" eaLnBrk="1" hangingPunct="1"/>
            <a:r>
              <a:rPr lang="en-US" sz="3600" dirty="0" smtClean="0"/>
              <a:t>Labor Supply Design (Exp. 2)</a:t>
            </a:r>
            <a:endParaRPr lang="en-US" sz="3600" dirty="0"/>
          </a:p>
        </p:txBody>
      </p:sp>
    </p:spTree>
    <p:extLst>
      <p:ext uri="{BB962C8B-B14F-4D97-AF65-F5344CB8AC3E}">
        <p14:creationId xmlns:p14="http://schemas.microsoft.com/office/powerpoint/2010/main" val="292831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685800" y="304800"/>
            <a:ext cx="7772400" cy="609600"/>
          </a:xfrm>
        </p:spPr>
        <p:txBody>
          <a:bodyPr/>
          <a:lstStyle/>
          <a:p>
            <a:pPr algn="ctr" eaLnBrk="1" hangingPunct="1"/>
            <a:r>
              <a:rPr lang="en-US" sz="3600" dirty="0"/>
              <a:t>Motivation</a:t>
            </a:r>
          </a:p>
        </p:txBody>
      </p:sp>
      <p:sp>
        <p:nvSpPr>
          <p:cNvPr id="40963" name="Content Placeholder 2"/>
          <p:cNvSpPr>
            <a:spLocks noGrp="1"/>
          </p:cNvSpPr>
          <p:nvPr>
            <p:ph sz="quarter" idx="4294967295"/>
          </p:nvPr>
        </p:nvSpPr>
        <p:spPr>
          <a:xfrm>
            <a:off x="228600" y="1143000"/>
            <a:ext cx="8686800" cy="5791200"/>
          </a:xfrm>
        </p:spPr>
        <p:txBody>
          <a:bodyPr/>
          <a:lstStyle/>
          <a:p>
            <a:pPr marL="0" indent="0" eaLnBrk="1" hangingPunct="1">
              <a:buNone/>
              <a:tabLst>
                <a:tab pos="1825625" algn="l"/>
                <a:tab pos="2740025" algn="l"/>
                <a:tab pos="3654425" algn="l"/>
                <a:tab pos="4568825" algn="l"/>
                <a:tab pos="5483225" algn="l"/>
                <a:tab pos="6397625" algn="l"/>
                <a:tab pos="7312025" algn="l"/>
                <a:tab pos="8226425" algn="l"/>
                <a:tab pos="9140825" algn="l"/>
                <a:tab pos="10055225" algn="l"/>
              </a:tabLst>
              <a:defRPr/>
            </a:pPr>
            <a:r>
              <a:rPr lang="en-US" sz="2400" dirty="0" smtClean="0"/>
              <a:t>Incentives often limited in the workplace, e.g., due to </a:t>
            </a:r>
            <a:r>
              <a:rPr lang="en-US" sz="2200" dirty="0" smtClean="0"/>
              <a:t>multi-tasking problem </a:t>
            </a:r>
            <a:r>
              <a:rPr lang="en-US" sz="1800" dirty="0" smtClean="0"/>
              <a:t>(</a:t>
            </a:r>
            <a:r>
              <a:rPr lang="en-US" sz="1800" dirty="0" err="1" smtClean="0"/>
              <a:t>Holmstrom</a:t>
            </a:r>
            <a:r>
              <a:rPr lang="en-US" sz="1800" dirty="0" smtClean="0"/>
              <a:t> and </a:t>
            </a:r>
            <a:r>
              <a:rPr lang="en-US" sz="1800" dirty="0" err="1" smtClean="0"/>
              <a:t>Milgrom</a:t>
            </a:r>
            <a:r>
              <a:rPr lang="en-US" sz="1800" dirty="0" smtClean="0"/>
              <a:t>, 1991)</a:t>
            </a:r>
            <a:endParaRPr lang="en-US" sz="2200" dirty="0" smtClean="0"/>
          </a:p>
          <a:p>
            <a:pPr marL="0" indent="0" eaLnBrk="1" hangingPunct="1">
              <a:buNone/>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a:p>
          <a:p>
            <a:pPr marL="44450" indent="0" eaLnBrk="1" hangingPunct="1">
              <a:buNone/>
              <a:tabLst>
                <a:tab pos="1825625" algn="l"/>
                <a:tab pos="2740025" algn="l"/>
                <a:tab pos="3654425" algn="l"/>
                <a:tab pos="4568825" algn="l"/>
                <a:tab pos="5483225" algn="l"/>
                <a:tab pos="6397625" algn="l"/>
                <a:tab pos="7312025" algn="l"/>
                <a:tab pos="8226425" algn="l"/>
                <a:tab pos="9140825" algn="l"/>
                <a:tab pos="10055225" algn="l"/>
              </a:tabLst>
              <a:defRPr/>
            </a:pPr>
            <a:r>
              <a:rPr lang="en-US" sz="2400" dirty="0" smtClean="0"/>
              <a:t>Worker social preferences towards employer can play motivating role </a:t>
            </a:r>
            <a:r>
              <a:rPr lang="en-US" sz="2000" dirty="0" smtClean="0"/>
              <a:t>(</a:t>
            </a:r>
            <a:r>
              <a:rPr lang="en-US" sz="1800" dirty="0" err="1" smtClean="0"/>
              <a:t>Akerlof</a:t>
            </a:r>
            <a:r>
              <a:rPr lang="en-US" sz="1800" dirty="0" smtClean="0"/>
              <a:t> </a:t>
            </a:r>
            <a:r>
              <a:rPr lang="en-US" sz="1800" dirty="0"/>
              <a:t>and </a:t>
            </a:r>
            <a:r>
              <a:rPr lang="en-US" sz="1800" dirty="0" err="1" smtClean="0"/>
              <a:t>Kranton</a:t>
            </a:r>
            <a:r>
              <a:rPr lang="en-US" sz="1800" dirty="0" smtClean="0"/>
              <a:t>, 2005 </a:t>
            </a:r>
            <a:r>
              <a:rPr lang="en-US" sz="1800" dirty="0"/>
              <a:t>and </a:t>
            </a:r>
            <a:r>
              <a:rPr lang="en-US" sz="1800" dirty="0" err="1"/>
              <a:t>Besley</a:t>
            </a:r>
            <a:r>
              <a:rPr lang="en-US" sz="1800" dirty="0"/>
              <a:t> and </a:t>
            </a:r>
            <a:r>
              <a:rPr lang="en-US" sz="1800" dirty="0" err="1" smtClean="0"/>
              <a:t>Ghatak</a:t>
            </a:r>
            <a:r>
              <a:rPr lang="en-US" sz="1800" dirty="0" smtClean="0"/>
              <a:t>, 2005</a:t>
            </a:r>
            <a:r>
              <a:rPr lang="en-US" sz="1800" dirty="0"/>
              <a:t>) </a:t>
            </a:r>
            <a:endParaRPr lang="en-US" sz="2000" dirty="0" smtClean="0"/>
          </a:p>
          <a:p>
            <a:pPr marL="44450" indent="0" eaLnBrk="1" hangingPunct="1">
              <a:buNone/>
              <a:tabLst>
                <a:tab pos="1825625" algn="l"/>
                <a:tab pos="2740025" algn="l"/>
                <a:tab pos="3654425" algn="l"/>
                <a:tab pos="4568825" algn="l"/>
                <a:tab pos="5483225" algn="l"/>
                <a:tab pos="6397625" algn="l"/>
                <a:tab pos="7312025" algn="l"/>
                <a:tab pos="8226425" algn="l"/>
                <a:tab pos="9140825" algn="l"/>
                <a:tab pos="10055225" algn="l"/>
              </a:tabLst>
              <a:defRPr/>
            </a:pPr>
            <a:r>
              <a:rPr lang="en-US" dirty="0" smtClean="0"/>
              <a:t>	</a:t>
            </a:r>
          </a:p>
          <a:p>
            <a:pPr marL="0" indent="0" eaLnBrk="1" hangingPunct="1">
              <a:buNone/>
              <a:tabLst>
                <a:tab pos="1825625" algn="l"/>
                <a:tab pos="2740025" algn="l"/>
                <a:tab pos="3654425" algn="l"/>
                <a:tab pos="4568825" algn="l"/>
                <a:tab pos="5483225" algn="l"/>
                <a:tab pos="6397625" algn="l"/>
                <a:tab pos="7312025" algn="l"/>
                <a:tab pos="8226425" algn="l"/>
                <a:tab pos="9140825" algn="l"/>
                <a:tab pos="10055225" algn="l"/>
              </a:tabLst>
              <a:defRPr/>
            </a:pPr>
            <a:r>
              <a:rPr lang="en-US" sz="2400" b="1" dirty="0" smtClean="0"/>
              <a:t>Our goal</a:t>
            </a:r>
            <a:r>
              <a:rPr lang="en-US" sz="2400" dirty="0" smtClean="0"/>
              <a:t>: Understand workers’ social </a:t>
            </a:r>
            <a:r>
              <a:rPr lang="en-US" sz="2400" dirty="0" err="1" smtClean="0"/>
              <a:t>prefs</a:t>
            </a:r>
            <a:r>
              <a:rPr lang="en-US" sz="2400" dirty="0" smtClean="0"/>
              <a:t> towards employers</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t>What is nature of social preferences</a:t>
            </a:r>
            <a:r>
              <a:rPr lang="en-US" sz="2000" dirty="0"/>
              <a:t>?</a:t>
            </a:r>
            <a:r>
              <a:rPr lang="en-US" sz="2000" dirty="0" smtClean="0"/>
              <a:t> Do workers respond to return to employer (altruism) or not (warm glow/norms)?</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000" dirty="0"/>
              <a:t>Magnitude and economic importance?</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t>Does employer kindness / meanness matter? (</a:t>
            </a:r>
            <a:r>
              <a:rPr lang="en-US" sz="2000" i="1" dirty="0" smtClean="0"/>
              <a:t>gift exchange)</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0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400" dirty="0" smtClean="0"/>
          </a:p>
        </p:txBody>
      </p:sp>
    </p:spTree>
    <p:extLst>
      <p:ext uri="{BB962C8B-B14F-4D97-AF65-F5344CB8AC3E}">
        <p14:creationId xmlns:p14="http://schemas.microsoft.com/office/powerpoint/2010/main" val="34519365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6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6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685800" y="399480"/>
            <a:ext cx="7772400" cy="609600"/>
          </a:xfrm>
        </p:spPr>
        <p:txBody>
          <a:bodyPr/>
          <a:lstStyle/>
          <a:p>
            <a:pPr algn="ctr" eaLnBrk="1" hangingPunct="1"/>
            <a:r>
              <a:rPr lang="en-US" sz="3600" dirty="0" smtClean="0"/>
              <a:t>Labor Supply Design (Exp. 2)</a:t>
            </a:r>
            <a:endParaRPr lang="en-US" sz="3600" dirty="0"/>
          </a:p>
        </p:txBody>
      </p:sp>
      <p:pic>
        <p:nvPicPr>
          <p:cNvPr id="4" name="Content Placeholder 3"/>
          <p:cNvPicPr>
            <a:picLocks noGrp="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1562708" y="990600"/>
            <a:ext cx="6057292" cy="5791200"/>
          </a:xfrm>
          <a:prstGeom prst="rect">
            <a:avLst/>
          </a:prstGeom>
        </p:spPr>
      </p:pic>
    </p:spTree>
    <p:extLst>
      <p:ext uri="{BB962C8B-B14F-4D97-AF65-F5344CB8AC3E}">
        <p14:creationId xmlns:p14="http://schemas.microsoft.com/office/powerpoint/2010/main" val="1106089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sz="quarter" idx="4294967295"/>
          </p:nvPr>
        </p:nvSpPr>
        <p:spPr>
          <a:xfrm>
            <a:off x="533400" y="1143000"/>
            <a:ext cx="7924800" cy="5410200"/>
          </a:xfrm>
        </p:spPr>
        <p:txBody>
          <a:bodyPr/>
          <a:lstStyle/>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4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400" dirty="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4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Very strong response to incentives: elasticity above 1</a:t>
            </a:r>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Margin of extra work done is very sensitive</a:t>
            </a:r>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What happens with social preference treatments then?</a:t>
            </a:r>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900" dirty="0" smtClean="0"/>
          </a:p>
        </p:txBody>
      </p:sp>
      <p:sp>
        <p:nvSpPr>
          <p:cNvPr id="40962" name="Title 1"/>
          <p:cNvSpPr>
            <a:spLocks noGrp="1"/>
          </p:cNvSpPr>
          <p:nvPr>
            <p:ph type="title" idx="4294967295"/>
          </p:nvPr>
        </p:nvSpPr>
        <p:spPr>
          <a:xfrm>
            <a:off x="685800" y="399480"/>
            <a:ext cx="7772400" cy="609600"/>
          </a:xfrm>
        </p:spPr>
        <p:txBody>
          <a:bodyPr/>
          <a:lstStyle/>
          <a:p>
            <a:pPr algn="ctr" eaLnBrk="1" hangingPunct="1"/>
            <a:r>
              <a:rPr lang="en-US" sz="3600" dirty="0" smtClean="0"/>
              <a:t>Labor Supply Experiment</a:t>
            </a:r>
            <a:endParaRPr lang="en-US" sz="3600" dirty="0"/>
          </a:p>
        </p:txBody>
      </p:sp>
      <p:pic>
        <p:nvPicPr>
          <p:cNvPr id="6" name="Picture 5"/>
          <p:cNvPicPr/>
          <p:nvPr/>
        </p:nvPicPr>
        <p:blipFill>
          <a:blip r:embed="rId3" cstate="print"/>
          <a:srcRect/>
          <a:stretch>
            <a:fillRect/>
          </a:stretch>
        </p:blipFill>
        <p:spPr bwMode="auto">
          <a:xfrm>
            <a:off x="1295400" y="1066800"/>
            <a:ext cx="6334125" cy="4149090"/>
          </a:xfrm>
          <a:prstGeom prst="rect">
            <a:avLst/>
          </a:prstGeom>
          <a:noFill/>
          <a:ln w="9525">
            <a:noFill/>
            <a:miter lim="800000"/>
            <a:headEnd/>
            <a:tailEnd/>
          </a:ln>
        </p:spPr>
      </p:pic>
    </p:spTree>
    <p:extLst>
      <p:ext uri="{BB962C8B-B14F-4D97-AF65-F5344CB8AC3E}">
        <p14:creationId xmlns:p14="http://schemas.microsoft.com/office/powerpoint/2010/main" val="35578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sz="quarter" idx="4294967295"/>
          </p:nvPr>
        </p:nvSpPr>
        <p:spPr>
          <a:xfrm>
            <a:off x="533400" y="990600"/>
            <a:ext cx="7924800" cy="5410200"/>
          </a:xfrm>
        </p:spPr>
        <p:txBody>
          <a:bodyPr/>
          <a:lstStyle/>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Treatment on value of work to the employer: “</a:t>
            </a:r>
            <a:r>
              <a:rPr lang="en-US" sz="2400" i="1" dirty="0" smtClean="0"/>
              <a:t>Getting </a:t>
            </a:r>
            <a:r>
              <a:rPr lang="en-US" sz="2400" i="1" dirty="0"/>
              <a:t>the extra data entered today is really valuable to us</a:t>
            </a:r>
            <a:r>
              <a:rPr lang="en-US" sz="2400" dirty="0" smtClean="0"/>
              <a:t>.”</a:t>
            </a:r>
            <a:endParaRPr lang="en-US" sz="2200" dirty="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4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400" dirty="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4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No significant response </a:t>
            </a:r>
            <a:r>
              <a:rPr lang="en-US" sz="2200" dirty="0" smtClean="0">
                <a:sym typeface="Wingdings" panose="05000000000000000000" pitchFamily="2" charset="2"/>
              </a:rPr>
              <a:t> Consistent with results of productivity experiment and with “warm glow” model</a:t>
            </a:r>
            <a:endParaRPr lang="en-US" sz="22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900" dirty="0" smtClean="0"/>
          </a:p>
        </p:txBody>
      </p:sp>
      <p:sp>
        <p:nvSpPr>
          <p:cNvPr id="40962" name="Title 1"/>
          <p:cNvSpPr>
            <a:spLocks noGrp="1"/>
          </p:cNvSpPr>
          <p:nvPr>
            <p:ph type="title" idx="4294967295"/>
          </p:nvPr>
        </p:nvSpPr>
        <p:spPr>
          <a:xfrm>
            <a:off x="685800" y="399480"/>
            <a:ext cx="7772400" cy="609600"/>
          </a:xfrm>
        </p:spPr>
        <p:txBody>
          <a:bodyPr/>
          <a:lstStyle/>
          <a:p>
            <a:pPr algn="ctr" eaLnBrk="1" hangingPunct="1"/>
            <a:r>
              <a:rPr lang="en-US" sz="3600" dirty="0" smtClean="0"/>
              <a:t>Labor Supply Experiment</a:t>
            </a:r>
            <a:endParaRPr lang="en-US" sz="3600" dirty="0"/>
          </a:p>
        </p:txBody>
      </p:sp>
      <p:pic>
        <p:nvPicPr>
          <p:cNvPr id="5" name="Picture 4"/>
          <p:cNvPicPr/>
          <p:nvPr/>
        </p:nvPicPr>
        <p:blipFill>
          <a:blip r:embed="rId3" cstate="print"/>
          <a:srcRect/>
          <a:stretch>
            <a:fillRect/>
          </a:stretch>
        </p:blipFill>
        <p:spPr bwMode="auto">
          <a:xfrm>
            <a:off x="1828800" y="1905000"/>
            <a:ext cx="5532120" cy="3733800"/>
          </a:xfrm>
          <a:prstGeom prst="rect">
            <a:avLst/>
          </a:prstGeom>
          <a:noFill/>
          <a:ln w="9525">
            <a:noFill/>
            <a:miter lim="800000"/>
            <a:headEnd/>
            <a:tailEnd/>
          </a:ln>
        </p:spPr>
      </p:pic>
    </p:spTree>
    <p:extLst>
      <p:ext uri="{BB962C8B-B14F-4D97-AF65-F5344CB8AC3E}">
        <p14:creationId xmlns:p14="http://schemas.microsoft.com/office/powerpoint/2010/main" val="195286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sz="quarter" idx="4294967295"/>
          </p:nvPr>
        </p:nvSpPr>
        <p:spPr>
          <a:xfrm>
            <a:off x="533400" y="990600"/>
            <a:ext cx="7924800" cy="5410200"/>
          </a:xfrm>
        </p:spPr>
        <p:txBody>
          <a:bodyPr/>
          <a:lstStyle/>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4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400" dirty="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4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Significant response to gifts </a:t>
            </a:r>
            <a:r>
              <a:rPr lang="en-US" sz="2200" dirty="0" smtClean="0">
                <a:sym typeface="Wingdings" panose="05000000000000000000" pitchFamily="2" charset="2"/>
              </a:rPr>
              <a:t> Evidence on reciprocity, even for “</a:t>
            </a:r>
            <a:r>
              <a:rPr lang="en-US" sz="2200" dirty="0">
                <a:sym typeface="Wingdings" panose="05000000000000000000" pitchFamily="2" charset="2"/>
              </a:rPr>
              <a:t>e</a:t>
            </a:r>
            <a:r>
              <a:rPr lang="en-US" sz="2200" dirty="0" smtClean="0">
                <a:sym typeface="Wingdings" panose="05000000000000000000" pitchFamily="2" charset="2"/>
              </a:rPr>
              <a:t>arly gift” and monetary gift</a:t>
            </a:r>
            <a:endParaRPr lang="en-US" sz="22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900" dirty="0" smtClean="0"/>
          </a:p>
        </p:txBody>
      </p:sp>
      <p:sp>
        <p:nvSpPr>
          <p:cNvPr id="40962" name="Title 1"/>
          <p:cNvSpPr>
            <a:spLocks noGrp="1"/>
          </p:cNvSpPr>
          <p:nvPr>
            <p:ph type="title" idx="4294967295"/>
          </p:nvPr>
        </p:nvSpPr>
        <p:spPr>
          <a:xfrm>
            <a:off x="685800" y="399480"/>
            <a:ext cx="7772400" cy="609600"/>
          </a:xfrm>
        </p:spPr>
        <p:txBody>
          <a:bodyPr/>
          <a:lstStyle/>
          <a:p>
            <a:pPr algn="ctr" eaLnBrk="1" hangingPunct="1"/>
            <a:r>
              <a:rPr lang="en-US" sz="3600" dirty="0" smtClean="0"/>
              <a:t>Labor Supply Experiment</a:t>
            </a:r>
            <a:endParaRPr lang="en-US" sz="3600" dirty="0"/>
          </a:p>
        </p:txBody>
      </p:sp>
      <p:pic>
        <p:nvPicPr>
          <p:cNvPr id="6" name="Picture 5"/>
          <p:cNvPicPr/>
          <p:nvPr/>
        </p:nvPicPr>
        <p:blipFill>
          <a:blip r:embed="rId3" cstate="print"/>
          <a:srcRect/>
          <a:stretch>
            <a:fillRect/>
          </a:stretch>
        </p:blipFill>
        <p:spPr bwMode="auto">
          <a:xfrm>
            <a:off x="1371600" y="990600"/>
            <a:ext cx="6096000" cy="4343400"/>
          </a:xfrm>
          <a:prstGeom prst="rect">
            <a:avLst/>
          </a:prstGeom>
          <a:noFill/>
          <a:ln w="9525">
            <a:noFill/>
            <a:miter lim="800000"/>
            <a:headEnd/>
            <a:tailEnd/>
          </a:ln>
        </p:spPr>
      </p:pic>
    </p:spTree>
    <p:extLst>
      <p:ext uri="{BB962C8B-B14F-4D97-AF65-F5344CB8AC3E}">
        <p14:creationId xmlns:p14="http://schemas.microsoft.com/office/powerpoint/2010/main" val="130480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sz="quarter" idx="4294967295"/>
          </p:nvPr>
        </p:nvSpPr>
        <p:spPr>
          <a:xfrm>
            <a:off x="533400" y="990600"/>
            <a:ext cx="7924800" cy="5410200"/>
          </a:xfrm>
        </p:spPr>
        <p:txBody>
          <a:bodyPr/>
          <a:lstStyle/>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Results in detail</a:t>
            </a:r>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4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400" dirty="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4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900" dirty="0" smtClean="0"/>
          </a:p>
        </p:txBody>
      </p:sp>
      <p:sp>
        <p:nvSpPr>
          <p:cNvPr id="40962" name="Title 1"/>
          <p:cNvSpPr>
            <a:spLocks noGrp="1"/>
          </p:cNvSpPr>
          <p:nvPr>
            <p:ph type="title" idx="4294967295"/>
          </p:nvPr>
        </p:nvSpPr>
        <p:spPr>
          <a:xfrm>
            <a:off x="685800" y="399480"/>
            <a:ext cx="7772400" cy="609600"/>
          </a:xfrm>
        </p:spPr>
        <p:txBody>
          <a:bodyPr/>
          <a:lstStyle/>
          <a:p>
            <a:pPr algn="ctr" eaLnBrk="1" hangingPunct="1"/>
            <a:r>
              <a:rPr lang="en-US" sz="3600" dirty="0" smtClean="0"/>
              <a:t>Labor Supply Experiment</a:t>
            </a:r>
            <a:endParaRPr lang="en-US" sz="36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143000" y="1524000"/>
            <a:ext cx="6400800" cy="5105400"/>
          </a:xfrm>
          <a:prstGeom prst="rect">
            <a:avLst/>
          </a:prstGeom>
        </p:spPr>
      </p:pic>
    </p:spTree>
    <p:extLst>
      <p:ext uri="{BB962C8B-B14F-4D97-AF65-F5344CB8AC3E}">
        <p14:creationId xmlns:p14="http://schemas.microsoft.com/office/powerpoint/2010/main" val="301943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152400" y="203200"/>
            <a:ext cx="8839200" cy="609600"/>
          </a:xfrm>
        </p:spPr>
        <p:txBody>
          <a:bodyPr/>
          <a:lstStyle/>
          <a:p>
            <a:pPr algn="ctr" eaLnBrk="1" hangingPunct="1"/>
            <a:r>
              <a:rPr lang="en-US" sz="3200" dirty="0" smtClean="0"/>
              <a:t>Social Preference Estimates in </a:t>
            </a:r>
            <a:r>
              <a:rPr lang="en-US" sz="3200" dirty="0" err="1" smtClean="0"/>
              <a:t>Exp</a:t>
            </a:r>
            <a:r>
              <a:rPr lang="en-US" sz="3200" dirty="0" smtClean="0"/>
              <a:t> 2</a:t>
            </a:r>
            <a:endParaRPr lang="en-US" sz="3200" dirty="0"/>
          </a:p>
        </p:txBody>
      </p:sp>
      <p:pic>
        <p:nvPicPr>
          <p:cNvPr id="2" name="Picture 1"/>
          <p:cNvPicPr>
            <a:picLocks noChangeAspect="1"/>
          </p:cNvPicPr>
          <p:nvPr/>
        </p:nvPicPr>
        <p:blipFill>
          <a:blip r:embed="rId3"/>
          <a:stretch>
            <a:fillRect/>
          </a:stretch>
        </p:blipFill>
        <p:spPr>
          <a:xfrm>
            <a:off x="475830" y="762000"/>
            <a:ext cx="7906170" cy="5852093"/>
          </a:xfrm>
          <a:prstGeom prst="rect">
            <a:avLst/>
          </a:prstGeom>
        </p:spPr>
      </p:pic>
    </p:spTree>
    <p:extLst>
      <p:ext uri="{BB962C8B-B14F-4D97-AF65-F5344CB8AC3E}">
        <p14:creationId xmlns:p14="http://schemas.microsoft.com/office/powerpoint/2010/main" val="37279840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sz="quarter" idx="4294967295"/>
          </p:nvPr>
        </p:nvSpPr>
        <p:spPr>
          <a:xfrm>
            <a:off x="533400" y="990600"/>
            <a:ext cx="7924800" cy="5410200"/>
          </a:xfrm>
        </p:spPr>
        <p:txBody>
          <a:bodyPr/>
          <a:lstStyle/>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Puzzle: Reduced-form </a:t>
            </a:r>
            <a:r>
              <a:rPr lang="en-US" sz="2200" dirty="0"/>
              <a:t>e</a:t>
            </a:r>
            <a:r>
              <a:rPr lang="en-US" sz="2200" dirty="0" smtClean="0"/>
              <a:t>ffect of gifts very different in 2 experiments</a:t>
            </a:r>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4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400" dirty="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4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0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000" dirty="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0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Contradictory evidence? Translate to structural estimates</a:t>
            </a:r>
            <a:endParaRPr lang="en-US" sz="900" dirty="0" smtClean="0"/>
          </a:p>
        </p:txBody>
      </p:sp>
      <p:sp>
        <p:nvSpPr>
          <p:cNvPr id="40962" name="Title 1"/>
          <p:cNvSpPr>
            <a:spLocks noGrp="1"/>
          </p:cNvSpPr>
          <p:nvPr>
            <p:ph type="title" idx="4294967295"/>
          </p:nvPr>
        </p:nvSpPr>
        <p:spPr>
          <a:xfrm>
            <a:off x="685800" y="399480"/>
            <a:ext cx="7772400" cy="609600"/>
          </a:xfrm>
        </p:spPr>
        <p:txBody>
          <a:bodyPr/>
          <a:lstStyle/>
          <a:p>
            <a:pPr algn="ctr" eaLnBrk="1" hangingPunct="1"/>
            <a:r>
              <a:rPr lang="en-US" sz="3600" dirty="0" smtClean="0"/>
              <a:t>Gift Treatments: Value of Estimates </a:t>
            </a:r>
            <a:endParaRPr lang="en-US" sz="36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905000" y="1752600"/>
            <a:ext cx="5867400" cy="4495800"/>
          </a:xfrm>
          <a:prstGeom prst="rect">
            <a:avLst/>
          </a:prstGeom>
        </p:spPr>
      </p:pic>
    </p:spTree>
    <p:extLst>
      <p:ext uri="{BB962C8B-B14F-4D97-AF65-F5344CB8AC3E}">
        <p14:creationId xmlns:p14="http://schemas.microsoft.com/office/powerpoint/2010/main" val="5473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sz="quarter" idx="4294967295"/>
          </p:nvPr>
        </p:nvSpPr>
        <p:spPr>
          <a:xfrm>
            <a:off x="533400" y="990600"/>
            <a:ext cx="7924800" cy="5410200"/>
          </a:xfrm>
        </p:spPr>
        <p:txBody>
          <a:bodyPr/>
          <a:lstStyle/>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Estimates of reciprocity preferences much more in line</a:t>
            </a:r>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Solves most of the puzzle (and supports role of reciprocity)</a:t>
            </a:r>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4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400" dirty="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4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p:txBody>
      </p:sp>
      <p:sp>
        <p:nvSpPr>
          <p:cNvPr id="40962" name="Title 1"/>
          <p:cNvSpPr>
            <a:spLocks noGrp="1"/>
          </p:cNvSpPr>
          <p:nvPr>
            <p:ph type="title" idx="4294967295"/>
          </p:nvPr>
        </p:nvSpPr>
        <p:spPr>
          <a:xfrm>
            <a:off x="685800" y="399480"/>
            <a:ext cx="7772400" cy="609600"/>
          </a:xfrm>
        </p:spPr>
        <p:txBody>
          <a:bodyPr/>
          <a:lstStyle/>
          <a:p>
            <a:pPr algn="ctr" eaLnBrk="1" hangingPunct="1"/>
            <a:r>
              <a:rPr lang="en-US" sz="3600" dirty="0" smtClean="0"/>
              <a:t>Gift Treatments: Value of Estimates </a:t>
            </a:r>
            <a:endParaRPr lang="en-US" sz="3600"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524000" y="1951990"/>
            <a:ext cx="6096000" cy="4677410"/>
          </a:xfrm>
          <a:prstGeom prst="rect">
            <a:avLst/>
          </a:prstGeom>
        </p:spPr>
      </p:pic>
    </p:spTree>
    <p:extLst>
      <p:ext uri="{BB962C8B-B14F-4D97-AF65-F5344CB8AC3E}">
        <p14:creationId xmlns:p14="http://schemas.microsoft.com/office/powerpoint/2010/main" val="12262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sz="quarter" idx="4294967295"/>
          </p:nvPr>
        </p:nvSpPr>
        <p:spPr>
          <a:xfrm>
            <a:off x="533400" y="1066800"/>
            <a:ext cx="8077200" cy="5410200"/>
          </a:xfrm>
        </p:spPr>
        <p:txBody>
          <a:bodyPr/>
          <a:lstStyle/>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Real-effort tasks are important part of arsenal for behavioral and experiment economists</a:t>
            </a:r>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A piece-rate-metric design complements existing designs:</a:t>
            </a:r>
          </a:p>
          <a:p>
            <a:pPr marL="457200" indent="-457200" eaLnBrk="1" hangingPunct="1">
              <a:buFont typeface="+mj-lt"/>
              <a:buAutoNum type="arabicPeriod"/>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Allows for structural estimation of parameters</a:t>
            </a:r>
          </a:p>
          <a:p>
            <a:pPr marL="457200" indent="-457200" eaLnBrk="1" hangingPunct="1">
              <a:buFont typeface="+mj-lt"/>
              <a:buAutoNum type="arabicPeriod"/>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Provides a check if behavioral effect sizes are plausible</a:t>
            </a:r>
          </a:p>
          <a:p>
            <a:pPr marL="457200" indent="-457200" eaLnBrk="1" hangingPunct="1">
              <a:buFont typeface="+mj-lt"/>
              <a:buAutoNum type="arabicPeriod"/>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Allows comparison of results across experiments</a:t>
            </a:r>
          </a:p>
          <a:p>
            <a:pPr marL="457200" indent="-457200" eaLnBrk="1" hangingPunct="1">
              <a:buFont typeface="+mj-lt"/>
              <a:buAutoNum type="arabicPeriod"/>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Helps identify real-effort designs that are more responsive to motivation</a:t>
            </a:r>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Using piece-rate design, we identify labor-supply design that is more elastic, and thus more powered</a:t>
            </a:r>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The two experiments lead us to find evidence of </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t>warm glow (</a:t>
            </a:r>
            <a:r>
              <a:rPr lang="en-US" sz="2000" dirty="0" err="1" smtClean="0"/>
              <a:t>Exp</a:t>
            </a:r>
            <a:r>
              <a:rPr lang="en-US" sz="2000" dirty="0" smtClean="0"/>
              <a:t> 1 and 2) and </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t>reciprocal gift exchange (</a:t>
            </a:r>
            <a:r>
              <a:rPr lang="en-US" sz="2000" dirty="0" err="1" smtClean="0"/>
              <a:t>Exp</a:t>
            </a:r>
            <a:r>
              <a:rPr lang="en-US" sz="2000" dirty="0" smtClean="0"/>
              <a:t> 2)</a:t>
            </a:r>
            <a:endParaRPr lang="en-US" sz="2000" dirty="0"/>
          </a:p>
        </p:txBody>
      </p:sp>
      <p:sp>
        <p:nvSpPr>
          <p:cNvPr id="40962" name="Title 1"/>
          <p:cNvSpPr>
            <a:spLocks noGrp="1"/>
          </p:cNvSpPr>
          <p:nvPr>
            <p:ph type="title" idx="4294967295"/>
          </p:nvPr>
        </p:nvSpPr>
        <p:spPr>
          <a:xfrm>
            <a:off x="685800" y="399480"/>
            <a:ext cx="7772400" cy="609600"/>
          </a:xfrm>
        </p:spPr>
        <p:txBody>
          <a:bodyPr/>
          <a:lstStyle/>
          <a:p>
            <a:pPr algn="ctr" eaLnBrk="1" hangingPunct="1"/>
            <a:r>
              <a:rPr lang="en-US" sz="3600" dirty="0" smtClean="0"/>
              <a:t>Conclusion</a:t>
            </a:r>
            <a:endParaRPr lang="en-US" sz="3600" dirty="0"/>
          </a:p>
        </p:txBody>
      </p:sp>
    </p:spTree>
    <p:extLst>
      <p:ext uri="{BB962C8B-B14F-4D97-AF65-F5344CB8AC3E}">
        <p14:creationId xmlns:p14="http://schemas.microsoft.com/office/powerpoint/2010/main" val="157433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6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6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6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6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8226993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sz="quarter" idx="4294967295"/>
          </p:nvPr>
        </p:nvSpPr>
        <p:spPr>
          <a:xfrm>
            <a:off x="533400" y="914400"/>
            <a:ext cx="7924800" cy="5410200"/>
          </a:xfrm>
        </p:spPr>
        <p:txBody>
          <a:bodyPr/>
          <a:lstStyle/>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400" dirty="0" smtClean="0"/>
              <a:t>Gift exchange in the field design a la </a:t>
            </a:r>
            <a:r>
              <a:rPr lang="en-US" sz="1800" dirty="0" err="1" smtClean="0"/>
              <a:t>Gneezy</a:t>
            </a:r>
            <a:r>
              <a:rPr lang="en-US" sz="1800" dirty="0" smtClean="0"/>
              <a:t> and List (2006)</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1800" dirty="0" smtClean="0"/>
              <a:t>Hire workers for one-time task at a promised wage, no piece rate</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1800" dirty="0" smtClean="0"/>
              <a:t>Shut off repeated-game incentives</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1800" dirty="0" smtClean="0"/>
              <a:t>Surprise treatment group with gift at beginning of work</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1800" dirty="0" smtClean="0"/>
              <a:t>Does treatment group work harder due to reciprocity?</a:t>
            </a:r>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t>Example: </a:t>
            </a:r>
            <a:r>
              <a:rPr lang="en-US" sz="2000" dirty="0" err="1" smtClean="0"/>
              <a:t>Kube</a:t>
            </a:r>
            <a:r>
              <a:rPr lang="en-US" sz="2000" dirty="0" smtClean="0"/>
              <a:t>, </a:t>
            </a:r>
            <a:r>
              <a:rPr lang="en-US" sz="2000" dirty="0" err="1" smtClean="0"/>
              <a:t>Marechal</a:t>
            </a:r>
            <a:r>
              <a:rPr lang="en-US" sz="2000" dirty="0" smtClean="0"/>
              <a:t> and </a:t>
            </a:r>
            <a:r>
              <a:rPr lang="en-US" sz="2000" dirty="0" err="1" smtClean="0"/>
              <a:t>Puppe</a:t>
            </a:r>
            <a:r>
              <a:rPr lang="en-US" sz="2000" dirty="0" smtClean="0"/>
              <a:t> (2012)</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1800" dirty="0" smtClean="0"/>
              <a:t>Treatment groups receives in-kind gift (mug), or money</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1800" dirty="0" smtClean="0"/>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1800" dirty="0" smtClean="0"/>
          </a:p>
          <a:p>
            <a:pPr marL="0" indent="0" eaLnBrk="1" hangingPunct="1">
              <a:buNone/>
              <a:tabLst>
                <a:tab pos="1825625" algn="l"/>
                <a:tab pos="2740025" algn="l"/>
                <a:tab pos="3654425" algn="l"/>
                <a:tab pos="4568825" algn="l"/>
                <a:tab pos="5483225" algn="l"/>
                <a:tab pos="6397625" algn="l"/>
                <a:tab pos="7312025" algn="l"/>
                <a:tab pos="8226425" algn="l"/>
                <a:tab pos="9140825" algn="l"/>
                <a:tab pos="10055225" algn="l"/>
              </a:tabLst>
              <a:defRPr/>
            </a:pPr>
            <a:endParaRPr lang="en-US" sz="900" dirty="0" smtClean="0"/>
          </a:p>
        </p:txBody>
      </p:sp>
      <p:sp>
        <p:nvSpPr>
          <p:cNvPr id="40962" name="Title 1"/>
          <p:cNvSpPr>
            <a:spLocks noGrp="1"/>
          </p:cNvSpPr>
          <p:nvPr>
            <p:ph type="title" idx="4294967295"/>
          </p:nvPr>
        </p:nvSpPr>
        <p:spPr>
          <a:xfrm>
            <a:off x="685800" y="399480"/>
            <a:ext cx="7772400" cy="609600"/>
          </a:xfrm>
        </p:spPr>
        <p:txBody>
          <a:bodyPr/>
          <a:lstStyle/>
          <a:p>
            <a:pPr algn="ctr" eaLnBrk="1" hangingPunct="1"/>
            <a:r>
              <a:rPr lang="en-US" sz="3600" dirty="0" smtClean="0"/>
              <a:t>Gift Exchange Experiments</a:t>
            </a:r>
            <a:endParaRPr lang="en-US" sz="3600" dirty="0"/>
          </a:p>
        </p:txBody>
      </p:sp>
      <p:pic>
        <p:nvPicPr>
          <p:cNvPr id="2" name="Picture 1"/>
          <p:cNvPicPr>
            <a:picLocks noChangeAspect="1"/>
          </p:cNvPicPr>
          <p:nvPr/>
        </p:nvPicPr>
        <p:blipFill>
          <a:blip r:embed="rId3"/>
          <a:stretch>
            <a:fillRect/>
          </a:stretch>
        </p:blipFill>
        <p:spPr>
          <a:xfrm>
            <a:off x="6553200" y="3419475"/>
            <a:ext cx="1781175" cy="2905125"/>
          </a:xfrm>
          <a:prstGeom prst="rect">
            <a:avLst/>
          </a:prstGeom>
        </p:spPr>
      </p:pic>
      <p:pic>
        <p:nvPicPr>
          <p:cNvPr id="3" name="Picture 2"/>
          <p:cNvPicPr>
            <a:picLocks noChangeAspect="1"/>
          </p:cNvPicPr>
          <p:nvPr/>
        </p:nvPicPr>
        <p:blipFill>
          <a:blip r:embed="rId4"/>
          <a:stretch>
            <a:fillRect/>
          </a:stretch>
        </p:blipFill>
        <p:spPr>
          <a:xfrm>
            <a:off x="1143000" y="3417653"/>
            <a:ext cx="4038600" cy="3287947"/>
          </a:xfrm>
          <a:prstGeom prst="rect">
            <a:avLst/>
          </a:prstGeom>
        </p:spPr>
      </p:pic>
    </p:spTree>
    <p:extLst>
      <p:ext uri="{BB962C8B-B14F-4D97-AF65-F5344CB8AC3E}">
        <p14:creationId xmlns:p14="http://schemas.microsoft.com/office/powerpoint/2010/main" val="335077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6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sz="quarter" idx="4294967295"/>
          </p:nvPr>
        </p:nvSpPr>
        <p:spPr>
          <a:xfrm>
            <a:off x="533400" y="1143000"/>
            <a:ext cx="7924800" cy="5410200"/>
          </a:xfrm>
        </p:spPr>
        <p:txBody>
          <a:bodyPr/>
          <a:lstStyle/>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400" dirty="0" smtClean="0"/>
              <a:t>Can we reconcile the two findings?</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The two experiments have statistically different effort increases due to treatment</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BUT they could have the same underlying increase in motivation if different elasticities</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a:t>I</a:t>
            </a:r>
            <a:r>
              <a:rPr lang="en-US" sz="2200" dirty="0" smtClean="0"/>
              <a:t>f </a:t>
            </a:r>
            <a:r>
              <a:rPr lang="en-US" sz="1800" dirty="0" err="1" smtClean="0"/>
              <a:t>Marechal</a:t>
            </a:r>
            <a:r>
              <a:rPr lang="en-US" sz="1800" dirty="0" smtClean="0"/>
              <a:t> et al. </a:t>
            </a:r>
            <a:r>
              <a:rPr lang="en-US" sz="2200" dirty="0" smtClean="0"/>
              <a:t>task is more elastic to motivation</a:t>
            </a:r>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400" dirty="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400" dirty="0" smtClean="0"/>
              <a:t>So, how do we get gamma, and thus the elasticity?</a:t>
            </a:r>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400" u="sng" dirty="0" smtClean="0"/>
              <a:t>Piece-rate design</a:t>
            </a:r>
            <a:r>
              <a:rPr lang="en-US" sz="2000" dirty="0" smtClean="0"/>
              <a:t>:</a:t>
            </a:r>
            <a:endParaRPr lang="en-US" sz="2400" u="sng" dirty="0" smtClean="0"/>
          </a:p>
          <a:p>
            <a:pPr marL="776288" lvl="1" indent="-457200" eaLnBrk="1" hangingPunct="1">
              <a:buFont typeface="+mj-lt"/>
              <a:buAutoNum type="arabicPeriod"/>
              <a:tabLst>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t>Control group, no piece rate</a:t>
            </a:r>
          </a:p>
          <a:p>
            <a:pPr marL="776288" lvl="1" indent="-457200" eaLnBrk="1" hangingPunct="1">
              <a:buFont typeface="+mj-lt"/>
              <a:buAutoNum type="arabicPeriod"/>
              <a:tabLst>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t>Treatment group (gift/delay/comparison), no piece rate</a:t>
            </a:r>
          </a:p>
          <a:p>
            <a:pPr marL="776288" lvl="1" indent="-457200" eaLnBrk="1" hangingPunct="1">
              <a:buFont typeface="+mj-lt"/>
              <a:buAutoNum type="arabicPeriod"/>
              <a:tabLst>
                <a:tab pos="1825625" algn="l"/>
                <a:tab pos="2740025" algn="l"/>
                <a:tab pos="3654425" algn="l"/>
                <a:tab pos="4568825" algn="l"/>
                <a:tab pos="5483225" algn="l"/>
                <a:tab pos="6397625" algn="l"/>
                <a:tab pos="7312025" algn="l"/>
                <a:tab pos="8226425" algn="l"/>
                <a:tab pos="9140825" algn="l"/>
                <a:tab pos="10055225" algn="l"/>
              </a:tabLst>
              <a:defRPr/>
            </a:pPr>
            <a:r>
              <a:rPr lang="en-US" sz="2000" dirty="0" smtClean="0"/>
              <a:t>Control group with low piece rate</a:t>
            </a:r>
          </a:p>
          <a:p>
            <a:pPr marL="776288" lvl="1" indent="-457200" eaLnBrk="1" hangingPunct="1">
              <a:buFont typeface="+mj-lt"/>
              <a:buAutoNum type="arabicPeriod"/>
              <a:tabLst>
                <a:tab pos="1825625" algn="l"/>
                <a:tab pos="2740025" algn="l"/>
                <a:tab pos="3654425" algn="l"/>
                <a:tab pos="4568825" algn="l"/>
                <a:tab pos="5483225" algn="l"/>
                <a:tab pos="6397625" algn="l"/>
                <a:tab pos="7312025" algn="l"/>
                <a:tab pos="8226425" algn="l"/>
                <a:tab pos="9140825" algn="l"/>
                <a:tab pos="10055225" algn="l"/>
              </a:tabLst>
              <a:defRPr/>
            </a:pPr>
            <a:r>
              <a:rPr lang="en-US" sz="2000" dirty="0"/>
              <a:t>Control group with </a:t>
            </a:r>
            <a:r>
              <a:rPr lang="en-US" sz="2000" dirty="0" smtClean="0"/>
              <a:t>high piece rate</a:t>
            </a:r>
          </a:p>
          <a:p>
            <a:pPr marL="501650" indent="-457200"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Two piece rates identify elasticity and baseline motivation</a:t>
            </a:r>
            <a:endParaRPr lang="en-US" sz="2200" dirty="0"/>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000" dirty="0" smtClean="0"/>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1800" dirty="0" smtClean="0"/>
          </a:p>
          <a:p>
            <a:pPr marL="0" indent="0" eaLnBrk="1" hangingPunct="1">
              <a:buNone/>
              <a:tabLst>
                <a:tab pos="1825625" algn="l"/>
                <a:tab pos="2740025" algn="l"/>
                <a:tab pos="3654425" algn="l"/>
                <a:tab pos="4568825" algn="l"/>
                <a:tab pos="5483225" algn="l"/>
                <a:tab pos="6397625" algn="l"/>
                <a:tab pos="7312025" algn="l"/>
                <a:tab pos="8226425" algn="l"/>
                <a:tab pos="9140825" algn="l"/>
                <a:tab pos="10055225" algn="l"/>
              </a:tabLst>
              <a:defRPr/>
            </a:pPr>
            <a:endParaRPr lang="en-US" sz="900" dirty="0" smtClean="0"/>
          </a:p>
        </p:txBody>
      </p:sp>
      <p:sp>
        <p:nvSpPr>
          <p:cNvPr id="40962" name="Title 1"/>
          <p:cNvSpPr>
            <a:spLocks noGrp="1"/>
          </p:cNvSpPr>
          <p:nvPr>
            <p:ph type="title" idx="4294967295"/>
          </p:nvPr>
        </p:nvSpPr>
        <p:spPr>
          <a:xfrm>
            <a:off x="685800" y="399480"/>
            <a:ext cx="7772400" cy="609600"/>
          </a:xfrm>
        </p:spPr>
        <p:txBody>
          <a:bodyPr/>
          <a:lstStyle/>
          <a:p>
            <a:pPr algn="ctr" eaLnBrk="1" hangingPunct="1"/>
            <a:r>
              <a:rPr lang="en-US" sz="3600" dirty="0" smtClean="0"/>
              <a:t>Gift Exchange, I vs. II</a:t>
            </a:r>
            <a:endParaRPr lang="en-US" sz="3600" dirty="0"/>
          </a:p>
        </p:txBody>
      </p:sp>
    </p:spTree>
    <p:extLst>
      <p:ext uri="{BB962C8B-B14F-4D97-AF65-F5344CB8AC3E}">
        <p14:creationId xmlns:p14="http://schemas.microsoft.com/office/powerpoint/2010/main" val="390838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6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6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6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96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96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9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685800" y="39948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ＭＳ Ｐゴシック" pitchFamily="-112" charset="-128"/>
                <a:cs typeface="ＭＳ Ｐゴシック" charset="-128"/>
              </a:defRPr>
            </a:lvl1pPr>
            <a:lvl2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2pPr>
            <a:lvl3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3pPr>
            <a:lvl4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4pPr>
            <a:lvl5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5pPr>
            <a:lvl6pPr marL="457200" algn="l" rtl="0" fontAlgn="base">
              <a:spcBef>
                <a:spcPct val="0"/>
              </a:spcBef>
              <a:spcAft>
                <a:spcPct val="0"/>
              </a:spcAft>
              <a:defRPr sz="4000">
                <a:solidFill>
                  <a:schemeClr val="tx2"/>
                </a:solidFill>
                <a:latin typeface="Constantia" pitchFamily="18" charset="0"/>
              </a:defRPr>
            </a:lvl6pPr>
            <a:lvl7pPr marL="914400" algn="l" rtl="0" fontAlgn="base">
              <a:spcBef>
                <a:spcPct val="0"/>
              </a:spcBef>
              <a:spcAft>
                <a:spcPct val="0"/>
              </a:spcAft>
              <a:defRPr sz="4000">
                <a:solidFill>
                  <a:schemeClr val="tx2"/>
                </a:solidFill>
                <a:latin typeface="Constantia" pitchFamily="18" charset="0"/>
              </a:defRPr>
            </a:lvl7pPr>
            <a:lvl8pPr marL="1371600" algn="l" rtl="0" fontAlgn="base">
              <a:spcBef>
                <a:spcPct val="0"/>
              </a:spcBef>
              <a:spcAft>
                <a:spcPct val="0"/>
              </a:spcAft>
              <a:defRPr sz="4000">
                <a:solidFill>
                  <a:schemeClr val="tx2"/>
                </a:solidFill>
                <a:latin typeface="Constantia" pitchFamily="18" charset="0"/>
              </a:defRPr>
            </a:lvl8pPr>
            <a:lvl9pPr marL="1828800" algn="l" rtl="0" fontAlgn="base">
              <a:spcBef>
                <a:spcPct val="0"/>
              </a:spcBef>
              <a:spcAft>
                <a:spcPct val="0"/>
              </a:spcAft>
              <a:defRPr sz="4000">
                <a:solidFill>
                  <a:schemeClr val="tx2"/>
                </a:solidFill>
                <a:latin typeface="Constantia" pitchFamily="18" charset="0"/>
              </a:defRPr>
            </a:lvl9pPr>
          </a:lstStyle>
          <a:p>
            <a:pPr algn="ctr" eaLnBrk="1" hangingPunct="1"/>
            <a:r>
              <a:rPr lang="en-US" sz="3600" dirty="0" smtClean="0"/>
              <a:t>Simple Model</a:t>
            </a:r>
            <a:endParaRPr lang="en-US" sz="3600" dirty="0"/>
          </a:p>
        </p:txBody>
      </p:sp>
      <p:pic>
        <p:nvPicPr>
          <p:cNvPr id="3" name="Picture 2"/>
          <p:cNvPicPr>
            <a:picLocks noChangeAspect="1"/>
          </p:cNvPicPr>
          <p:nvPr/>
        </p:nvPicPr>
        <p:blipFill>
          <a:blip r:embed="rId3"/>
          <a:stretch>
            <a:fillRect/>
          </a:stretch>
        </p:blipFill>
        <p:spPr>
          <a:xfrm>
            <a:off x="533400" y="1447800"/>
            <a:ext cx="8229600" cy="4746673"/>
          </a:xfrm>
          <a:prstGeom prst="rect">
            <a:avLst/>
          </a:prstGeom>
        </p:spPr>
      </p:pic>
    </p:spTree>
    <p:extLst>
      <p:ext uri="{BB962C8B-B14F-4D97-AF65-F5344CB8AC3E}">
        <p14:creationId xmlns:p14="http://schemas.microsoft.com/office/powerpoint/2010/main" val="3659871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sz="quarter" idx="4294967295"/>
          </p:nvPr>
        </p:nvSpPr>
        <p:spPr>
          <a:xfrm>
            <a:off x="533400" y="1143000"/>
            <a:ext cx="7924800" cy="5410200"/>
          </a:xfrm>
        </p:spPr>
        <p:txBody>
          <a:bodyPr/>
          <a:lstStyle/>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400" dirty="0" smtClean="0"/>
              <a:t>How common is the piece rate design?</a:t>
            </a:r>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400" dirty="0" smtClean="0"/>
              <a:t>Example 1 above </a:t>
            </a:r>
            <a:r>
              <a:rPr lang="en-US" sz="2000" dirty="0" smtClean="0"/>
              <a:t>(</a:t>
            </a:r>
            <a:r>
              <a:rPr lang="en-US" sz="2000" dirty="0" err="1" smtClean="0"/>
              <a:t>Marechal</a:t>
            </a:r>
            <a:r>
              <a:rPr lang="en-US" sz="2000" dirty="0" smtClean="0"/>
              <a:t> et al., 2013)</a:t>
            </a:r>
            <a:r>
              <a:rPr lang="en-US" sz="2400" dirty="0" smtClean="0"/>
              <a:t>: no piece rate</a:t>
            </a:r>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400" dirty="0" smtClean="0"/>
              <a:t>Survey of published papers in QJE-AER-JPE-EMA-RES</a:t>
            </a:r>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400" dirty="0" smtClean="0"/>
              <a:t>23 studies with real-effort tasks or workplace effort manipulated </a:t>
            </a:r>
            <a:r>
              <a:rPr lang="en-US" sz="2000" dirty="0" smtClean="0"/>
              <a:t>(</a:t>
            </a:r>
            <a:r>
              <a:rPr lang="en-US" sz="2000" dirty="0" err="1" smtClean="0"/>
              <a:t>e.g</a:t>
            </a:r>
            <a:r>
              <a:rPr lang="en-US" sz="2000" dirty="0" smtClean="0"/>
              <a:t>, </a:t>
            </a:r>
            <a:r>
              <a:rPr lang="en-US" sz="2000" dirty="0" err="1" smtClean="0"/>
              <a:t>Gneezy</a:t>
            </a:r>
            <a:r>
              <a:rPr lang="en-US" sz="2000" dirty="0" smtClean="0"/>
              <a:t> et al., 2003; </a:t>
            </a:r>
            <a:r>
              <a:rPr lang="en-US" sz="2000" dirty="0" err="1" smtClean="0"/>
              <a:t>Abeler</a:t>
            </a:r>
            <a:r>
              <a:rPr lang="en-US" sz="2000" dirty="0" smtClean="0"/>
              <a:t> et al., 2011; Kaur et al., 2015)</a:t>
            </a:r>
            <a:endParaRPr lang="en-US" sz="2200" dirty="0" smtClean="0"/>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0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How many have piece rate variation? Only 6 out of 23 studies</a:t>
            </a:r>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2200" dirty="0" smtClean="0"/>
              <a:t>In how many studies piece rate variation can be used to identify a behavioral effect? 3 papers only</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1800" dirty="0"/>
              <a:t>Gill and Prowse (2012) – </a:t>
            </a:r>
            <a:r>
              <a:rPr lang="en-US" sz="2000" dirty="0"/>
              <a:t>reference dependence</a:t>
            </a:r>
            <a:endParaRPr lang="en-US" sz="1800" dirty="0"/>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1800" dirty="0" smtClean="0"/>
              <a:t>Augenblick, </a:t>
            </a:r>
            <a:r>
              <a:rPr lang="en-US" sz="1800" dirty="0" err="1" smtClean="0"/>
              <a:t>Niederle</a:t>
            </a:r>
            <a:r>
              <a:rPr lang="en-US" sz="1800" dirty="0" smtClean="0"/>
              <a:t>, and </a:t>
            </a:r>
            <a:r>
              <a:rPr lang="en-US" sz="1800" dirty="0" err="1" smtClean="0"/>
              <a:t>Sprenger</a:t>
            </a:r>
            <a:r>
              <a:rPr lang="en-US" sz="1800" dirty="0" smtClean="0"/>
              <a:t> (2015)</a:t>
            </a:r>
            <a:r>
              <a:rPr lang="en-US" sz="2000" dirty="0" smtClean="0"/>
              <a:t> – identify time preferences</a:t>
            </a:r>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r>
              <a:rPr lang="en-US" sz="1800" dirty="0" smtClean="0"/>
              <a:t>DellaVigna and Pope (2018a,b)</a:t>
            </a:r>
            <a:r>
              <a:rPr lang="en-US" sz="2000" dirty="0" smtClean="0"/>
              <a:t> – behavioral parameters</a:t>
            </a:r>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lvl="1"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2200" dirty="0" smtClean="0"/>
          </a:p>
          <a:p>
            <a:pPr eaLnBrk="1" hangingPunct="1">
              <a:tabLst>
                <a:tab pos="1825625" algn="l"/>
                <a:tab pos="2740025" algn="l"/>
                <a:tab pos="3654425" algn="l"/>
                <a:tab pos="4568825" algn="l"/>
                <a:tab pos="5483225" algn="l"/>
                <a:tab pos="6397625" algn="l"/>
                <a:tab pos="7312025" algn="l"/>
                <a:tab pos="8226425" algn="l"/>
                <a:tab pos="9140825" algn="l"/>
                <a:tab pos="10055225" algn="l"/>
              </a:tabLst>
              <a:defRPr/>
            </a:pPr>
            <a:endParaRPr lang="en-US" sz="900" dirty="0" smtClean="0"/>
          </a:p>
        </p:txBody>
      </p:sp>
      <p:sp>
        <p:nvSpPr>
          <p:cNvPr id="40962" name="Title 1"/>
          <p:cNvSpPr>
            <a:spLocks noGrp="1"/>
          </p:cNvSpPr>
          <p:nvPr>
            <p:ph type="title" idx="4294967295"/>
          </p:nvPr>
        </p:nvSpPr>
        <p:spPr>
          <a:xfrm>
            <a:off x="685800" y="399480"/>
            <a:ext cx="7772400" cy="609600"/>
          </a:xfrm>
        </p:spPr>
        <p:txBody>
          <a:bodyPr/>
          <a:lstStyle/>
          <a:p>
            <a:pPr algn="ctr" eaLnBrk="1" hangingPunct="1"/>
            <a:r>
              <a:rPr lang="en-US" sz="3600" dirty="0" smtClean="0"/>
              <a:t>Piece-Rate Design</a:t>
            </a:r>
            <a:endParaRPr lang="en-US" sz="3600" dirty="0"/>
          </a:p>
        </p:txBody>
      </p:sp>
    </p:spTree>
    <p:extLst>
      <p:ext uri="{BB962C8B-B14F-4D97-AF65-F5344CB8AC3E}">
        <p14:creationId xmlns:p14="http://schemas.microsoft.com/office/powerpoint/2010/main" val="369803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6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6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6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9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600200" y="1524000"/>
            <a:ext cx="6172200" cy="4572000"/>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Let’s consider these experiments through the lens of a simple model.</a:t>
            </a:r>
            <a:endParaRPr lang="en-US" dirty="0"/>
          </a:p>
        </p:txBody>
      </p:sp>
    </p:spTree>
    <p:extLst>
      <p:ext uri="{BB962C8B-B14F-4D97-AF65-F5344CB8AC3E}">
        <p14:creationId xmlns:p14="http://schemas.microsoft.com/office/powerpoint/2010/main" val="852711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685800" y="39948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ＭＳ Ｐゴシック" pitchFamily="-112" charset="-128"/>
                <a:cs typeface="ＭＳ Ｐゴシック" charset="-128"/>
              </a:defRPr>
            </a:lvl1pPr>
            <a:lvl2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2pPr>
            <a:lvl3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3pPr>
            <a:lvl4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4pPr>
            <a:lvl5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5pPr>
            <a:lvl6pPr marL="457200" algn="l" rtl="0" fontAlgn="base">
              <a:spcBef>
                <a:spcPct val="0"/>
              </a:spcBef>
              <a:spcAft>
                <a:spcPct val="0"/>
              </a:spcAft>
              <a:defRPr sz="4000">
                <a:solidFill>
                  <a:schemeClr val="tx2"/>
                </a:solidFill>
                <a:latin typeface="Constantia" pitchFamily="18" charset="0"/>
              </a:defRPr>
            </a:lvl6pPr>
            <a:lvl7pPr marL="914400" algn="l" rtl="0" fontAlgn="base">
              <a:spcBef>
                <a:spcPct val="0"/>
              </a:spcBef>
              <a:spcAft>
                <a:spcPct val="0"/>
              </a:spcAft>
              <a:defRPr sz="4000">
                <a:solidFill>
                  <a:schemeClr val="tx2"/>
                </a:solidFill>
                <a:latin typeface="Constantia" pitchFamily="18" charset="0"/>
              </a:defRPr>
            </a:lvl7pPr>
            <a:lvl8pPr marL="1371600" algn="l" rtl="0" fontAlgn="base">
              <a:spcBef>
                <a:spcPct val="0"/>
              </a:spcBef>
              <a:spcAft>
                <a:spcPct val="0"/>
              </a:spcAft>
              <a:defRPr sz="4000">
                <a:solidFill>
                  <a:schemeClr val="tx2"/>
                </a:solidFill>
                <a:latin typeface="Constantia" pitchFamily="18" charset="0"/>
              </a:defRPr>
            </a:lvl8pPr>
            <a:lvl9pPr marL="1828800" algn="l" rtl="0" fontAlgn="base">
              <a:spcBef>
                <a:spcPct val="0"/>
              </a:spcBef>
              <a:spcAft>
                <a:spcPct val="0"/>
              </a:spcAft>
              <a:defRPr sz="4000">
                <a:solidFill>
                  <a:schemeClr val="tx2"/>
                </a:solidFill>
                <a:latin typeface="Constantia" pitchFamily="18" charset="0"/>
              </a:defRPr>
            </a:lvl9pPr>
          </a:lstStyle>
          <a:p>
            <a:pPr algn="ctr" eaLnBrk="1" hangingPunct="1"/>
            <a:r>
              <a:rPr lang="en-US" sz="3600" dirty="0" smtClean="0"/>
              <a:t>Simple Model</a:t>
            </a:r>
            <a:endParaRPr lang="en-US" sz="3600" dirty="0"/>
          </a:p>
        </p:txBody>
      </p:sp>
      <p:pic>
        <p:nvPicPr>
          <p:cNvPr id="2" name="Picture 1"/>
          <p:cNvPicPr>
            <a:picLocks noChangeAspect="1"/>
          </p:cNvPicPr>
          <p:nvPr/>
        </p:nvPicPr>
        <p:blipFill>
          <a:blip r:embed="rId3"/>
          <a:stretch>
            <a:fillRect/>
          </a:stretch>
        </p:blipFill>
        <p:spPr>
          <a:xfrm>
            <a:off x="685800" y="990600"/>
            <a:ext cx="7963099" cy="5638800"/>
          </a:xfrm>
          <a:prstGeom prst="rect">
            <a:avLst/>
          </a:prstGeom>
        </p:spPr>
      </p:pic>
    </p:spTree>
    <p:extLst>
      <p:ext uri="{BB962C8B-B14F-4D97-AF65-F5344CB8AC3E}">
        <p14:creationId xmlns:p14="http://schemas.microsoft.com/office/powerpoint/2010/main" val="610293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685800" y="39948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ＭＳ Ｐゴシック" pitchFamily="-112" charset="-128"/>
                <a:cs typeface="ＭＳ Ｐゴシック" charset="-128"/>
              </a:defRPr>
            </a:lvl1pPr>
            <a:lvl2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2pPr>
            <a:lvl3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3pPr>
            <a:lvl4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4pPr>
            <a:lvl5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5pPr>
            <a:lvl6pPr marL="457200" algn="l" rtl="0" fontAlgn="base">
              <a:spcBef>
                <a:spcPct val="0"/>
              </a:spcBef>
              <a:spcAft>
                <a:spcPct val="0"/>
              </a:spcAft>
              <a:defRPr sz="4000">
                <a:solidFill>
                  <a:schemeClr val="tx2"/>
                </a:solidFill>
                <a:latin typeface="Constantia" pitchFamily="18" charset="0"/>
              </a:defRPr>
            </a:lvl6pPr>
            <a:lvl7pPr marL="914400" algn="l" rtl="0" fontAlgn="base">
              <a:spcBef>
                <a:spcPct val="0"/>
              </a:spcBef>
              <a:spcAft>
                <a:spcPct val="0"/>
              </a:spcAft>
              <a:defRPr sz="4000">
                <a:solidFill>
                  <a:schemeClr val="tx2"/>
                </a:solidFill>
                <a:latin typeface="Constantia" pitchFamily="18" charset="0"/>
              </a:defRPr>
            </a:lvl7pPr>
            <a:lvl8pPr marL="1371600" algn="l" rtl="0" fontAlgn="base">
              <a:spcBef>
                <a:spcPct val="0"/>
              </a:spcBef>
              <a:spcAft>
                <a:spcPct val="0"/>
              </a:spcAft>
              <a:defRPr sz="4000">
                <a:solidFill>
                  <a:schemeClr val="tx2"/>
                </a:solidFill>
                <a:latin typeface="Constantia" pitchFamily="18" charset="0"/>
              </a:defRPr>
            </a:lvl8pPr>
            <a:lvl9pPr marL="1828800" algn="l" rtl="0" fontAlgn="base">
              <a:spcBef>
                <a:spcPct val="0"/>
              </a:spcBef>
              <a:spcAft>
                <a:spcPct val="0"/>
              </a:spcAft>
              <a:defRPr sz="4000">
                <a:solidFill>
                  <a:schemeClr val="tx2"/>
                </a:solidFill>
                <a:latin typeface="Constantia" pitchFamily="18" charset="0"/>
              </a:defRPr>
            </a:lvl9pPr>
          </a:lstStyle>
          <a:p>
            <a:pPr algn="ctr" eaLnBrk="1" hangingPunct="1"/>
            <a:r>
              <a:rPr lang="en-US" sz="3600" dirty="0" smtClean="0"/>
              <a:t>Simple Model</a:t>
            </a:r>
            <a:endParaRPr lang="en-US" sz="3600" dirty="0"/>
          </a:p>
        </p:txBody>
      </p:sp>
      <p:pic>
        <p:nvPicPr>
          <p:cNvPr id="2" name="Picture 1"/>
          <p:cNvPicPr>
            <a:picLocks noChangeAspect="1"/>
          </p:cNvPicPr>
          <p:nvPr/>
        </p:nvPicPr>
        <p:blipFill>
          <a:blip r:embed="rId3"/>
          <a:stretch>
            <a:fillRect/>
          </a:stretch>
        </p:blipFill>
        <p:spPr>
          <a:xfrm>
            <a:off x="485714" y="1066800"/>
            <a:ext cx="8201086" cy="5334000"/>
          </a:xfrm>
          <a:prstGeom prst="rect">
            <a:avLst/>
          </a:prstGeom>
        </p:spPr>
      </p:pic>
    </p:spTree>
    <p:extLst>
      <p:ext uri="{BB962C8B-B14F-4D97-AF65-F5344CB8AC3E}">
        <p14:creationId xmlns:p14="http://schemas.microsoft.com/office/powerpoint/2010/main" val="1106364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685800" y="39948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ＭＳ Ｐゴシック" pitchFamily="-112" charset="-128"/>
                <a:cs typeface="ＭＳ Ｐゴシック" charset="-128"/>
              </a:defRPr>
            </a:lvl1pPr>
            <a:lvl2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2pPr>
            <a:lvl3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3pPr>
            <a:lvl4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4pPr>
            <a:lvl5pPr algn="l" rtl="0" eaLnBrk="0" fontAlgn="base" hangingPunct="0">
              <a:spcBef>
                <a:spcPct val="0"/>
              </a:spcBef>
              <a:spcAft>
                <a:spcPct val="0"/>
              </a:spcAft>
              <a:defRPr sz="4000">
                <a:solidFill>
                  <a:schemeClr val="tx2"/>
                </a:solidFill>
                <a:latin typeface="Constantia" pitchFamily="18" charset="0"/>
                <a:ea typeface="ＭＳ Ｐゴシック" pitchFamily="-112" charset="-128"/>
                <a:cs typeface="ＭＳ Ｐゴシック" charset="-128"/>
              </a:defRPr>
            </a:lvl5pPr>
            <a:lvl6pPr marL="457200" algn="l" rtl="0" fontAlgn="base">
              <a:spcBef>
                <a:spcPct val="0"/>
              </a:spcBef>
              <a:spcAft>
                <a:spcPct val="0"/>
              </a:spcAft>
              <a:defRPr sz="4000">
                <a:solidFill>
                  <a:schemeClr val="tx2"/>
                </a:solidFill>
                <a:latin typeface="Constantia" pitchFamily="18" charset="0"/>
              </a:defRPr>
            </a:lvl6pPr>
            <a:lvl7pPr marL="914400" algn="l" rtl="0" fontAlgn="base">
              <a:spcBef>
                <a:spcPct val="0"/>
              </a:spcBef>
              <a:spcAft>
                <a:spcPct val="0"/>
              </a:spcAft>
              <a:defRPr sz="4000">
                <a:solidFill>
                  <a:schemeClr val="tx2"/>
                </a:solidFill>
                <a:latin typeface="Constantia" pitchFamily="18" charset="0"/>
              </a:defRPr>
            </a:lvl7pPr>
            <a:lvl8pPr marL="1371600" algn="l" rtl="0" fontAlgn="base">
              <a:spcBef>
                <a:spcPct val="0"/>
              </a:spcBef>
              <a:spcAft>
                <a:spcPct val="0"/>
              </a:spcAft>
              <a:defRPr sz="4000">
                <a:solidFill>
                  <a:schemeClr val="tx2"/>
                </a:solidFill>
                <a:latin typeface="Constantia" pitchFamily="18" charset="0"/>
              </a:defRPr>
            </a:lvl8pPr>
            <a:lvl9pPr marL="1828800" algn="l" rtl="0" fontAlgn="base">
              <a:spcBef>
                <a:spcPct val="0"/>
              </a:spcBef>
              <a:spcAft>
                <a:spcPct val="0"/>
              </a:spcAft>
              <a:defRPr sz="4000">
                <a:solidFill>
                  <a:schemeClr val="tx2"/>
                </a:solidFill>
                <a:latin typeface="Constantia" pitchFamily="18" charset="0"/>
              </a:defRPr>
            </a:lvl9pPr>
          </a:lstStyle>
          <a:p>
            <a:pPr algn="ctr" eaLnBrk="1" hangingPunct="1"/>
            <a:r>
              <a:rPr lang="en-US" sz="3600" dirty="0" smtClean="0"/>
              <a:t>Simple Model</a:t>
            </a:r>
            <a:endParaRPr lang="en-US" sz="3600" dirty="0"/>
          </a:p>
        </p:txBody>
      </p:sp>
      <p:pic>
        <p:nvPicPr>
          <p:cNvPr id="4" name="Picture 3"/>
          <p:cNvPicPr>
            <a:picLocks noChangeAspect="1"/>
          </p:cNvPicPr>
          <p:nvPr/>
        </p:nvPicPr>
        <p:blipFill>
          <a:blip r:embed="rId3"/>
          <a:stretch>
            <a:fillRect/>
          </a:stretch>
        </p:blipFill>
        <p:spPr>
          <a:xfrm>
            <a:off x="304800" y="1066800"/>
            <a:ext cx="8544069" cy="5262563"/>
          </a:xfrm>
          <a:prstGeom prst="rect">
            <a:avLst/>
          </a:prstGeom>
        </p:spPr>
      </p:pic>
    </p:spTree>
    <p:extLst>
      <p:ext uri="{BB962C8B-B14F-4D97-AF65-F5344CB8AC3E}">
        <p14:creationId xmlns:p14="http://schemas.microsoft.com/office/powerpoint/2010/main" val="962476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7753"/>
            <a:ext cx="8763000" cy="851447"/>
          </a:xfrm>
        </p:spPr>
        <p:txBody>
          <a:bodyPr/>
          <a:lstStyle/>
          <a:p>
            <a:pPr algn="ctr" eaLnBrk="1" hangingPunct="1"/>
            <a:r>
              <a:rPr lang="en-US" sz="3600" dirty="0" smtClean="0"/>
              <a:t>Challenges to Estimating Social Preferences</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066800"/>
                <a:ext cx="8458200" cy="5562600"/>
              </a:xfrm>
            </p:spPr>
            <p:txBody>
              <a:bodyPr/>
              <a:lstStyle/>
              <a:p>
                <a:pPr marL="0" indent="0">
                  <a:buNone/>
                </a:pPr>
                <a:endParaRPr lang="en-US" sz="2400" dirty="0" smtClean="0"/>
              </a:p>
              <a:p>
                <a:r>
                  <a:rPr lang="en-US" sz="2200" dirty="0" smtClean="0"/>
                  <a:t>Can one back out social preferences in e.g. </a:t>
                </a:r>
                <a:r>
                  <a:rPr lang="en-US" sz="2200" dirty="0" err="1" smtClean="0"/>
                  <a:t>Gneezy</a:t>
                </a:r>
                <a:r>
                  <a:rPr lang="en-US" sz="2200" dirty="0"/>
                  <a:t>-</a:t>
                </a:r>
                <a:r>
                  <a:rPr lang="en-US" sz="2200" dirty="0" smtClean="0"/>
                  <a:t>List? </a:t>
                </a:r>
              </a:p>
              <a:p>
                <a:pPr marL="0" indent="0">
                  <a:buNone/>
                </a:pPr>
                <a:endParaRPr lang="en-US" sz="1400" dirty="0" smtClean="0"/>
              </a:p>
              <a:p>
                <a:pPr marL="0" indent="0">
                  <a:buNone/>
                </a:pPr>
                <a:r>
                  <a:rPr lang="en-US" sz="2400" dirty="0" smtClean="0"/>
                  <a:t>Two problems:</a:t>
                </a:r>
              </a:p>
              <a:p>
                <a:pPr marL="514350" indent="-231775">
                  <a:buFont typeface="+mj-lt"/>
                  <a:buAutoNum type="arabicPeriod"/>
                </a:pPr>
                <a:r>
                  <a:rPr lang="en-US" sz="2400" dirty="0" smtClean="0"/>
                  <a:t> </a:t>
                </a:r>
                <a:r>
                  <a:rPr lang="en-US" sz="2000" dirty="0" smtClean="0"/>
                  <a:t>Unknown </a:t>
                </a:r>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𝑝</m:t>
                        </m:r>
                      </m:e>
                      <m:sub>
                        <m:r>
                          <a:rPr lang="en-US" sz="2000" b="0" i="1" dirty="0" smtClean="0">
                            <a:latin typeface="Cambria Math" panose="02040503050406030204" pitchFamily="18" charset="0"/>
                          </a:rPr>
                          <m:t>𝐸</m:t>
                        </m:r>
                      </m:sub>
                    </m:sSub>
                  </m:oMath>
                </a14:m>
                <a:r>
                  <a:rPr lang="en-US" sz="2000" baseline="-25000" dirty="0" smtClean="0"/>
                  <a:t> </a:t>
                </a:r>
                <a:r>
                  <a:rPr lang="en-US" sz="2000" dirty="0" smtClean="0"/>
                  <a:t>(return to employer)</a:t>
                </a:r>
                <a:endParaRPr lang="en-US" sz="2000" baseline="-25000" dirty="0" smtClean="0"/>
              </a:p>
              <a:p>
                <a:pPr marL="514350" indent="-231775">
                  <a:buFont typeface="+mj-lt"/>
                  <a:buAutoNum type="arabicPeriod"/>
                </a:pPr>
                <a:r>
                  <a:rPr lang="en-US" sz="2000" dirty="0" smtClean="0"/>
                  <a:t> Unknown cost </a:t>
                </a:r>
                <a:r>
                  <a:rPr lang="en-US" sz="2000" dirty="0"/>
                  <a:t>of effort </a:t>
                </a:r>
                <a:r>
                  <a:rPr lang="en-US" sz="2000" i="1" dirty="0" smtClean="0"/>
                  <a:t>C</a:t>
                </a:r>
                <a14:m>
                  <m:oMath xmlns:m="http://schemas.openxmlformats.org/officeDocument/2006/math">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𝑒</m:t>
                        </m:r>
                      </m:e>
                    </m:d>
                  </m:oMath>
                </a14:m>
                <a:endParaRPr lang="en-US" sz="2000" i="1" dirty="0" smtClean="0"/>
              </a:p>
              <a:p>
                <a:pPr marL="282575" indent="0">
                  <a:buNone/>
                </a:pPr>
                <a:r>
                  <a:rPr lang="en-US" sz="2000" dirty="0" smtClean="0">
                    <a:sym typeface="Wingdings" panose="05000000000000000000" pitchFamily="2" charset="2"/>
                  </a:rPr>
                  <a:t>(</a:t>
                </a:r>
                <a:r>
                  <a:rPr lang="en-US" sz="2000" dirty="0" smtClean="0"/>
                  <a:t>Lab experiments address these confounds providing </a:t>
                </a: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𝑝</m:t>
                        </m:r>
                      </m:e>
                      <m:sub>
                        <m:r>
                          <a:rPr lang="en-US" sz="2000" i="1" dirty="0">
                            <a:latin typeface="Cambria Math" panose="02040503050406030204" pitchFamily="18" charset="0"/>
                          </a:rPr>
                          <m:t>𝐸</m:t>
                        </m:r>
                      </m:sub>
                    </m:sSub>
                  </m:oMath>
                </a14:m>
                <a:r>
                  <a:rPr lang="en-US" sz="2000" dirty="0" smtClean="0"/>
                  <a:t> and </a:t>
                </a:r>
                <a:r>
                  <a:rPr lang="en-US" sz="2000" i="1" dirty="0" smtClean="0"/>
                  <a:t>C(e) </a:t>
                </a:r>
                <a:r>
                  <a:rPr lang="en-US" sz="2000" dirty="0" smtClean="0"/>
                  <a:t>to subjects</a:t>
                </a:r>
                <a:r>
                  <a:rPr lang="en-US" sz="2000" i="1" dirty="0" smtClean="0"/>
                  <a:t>)</a:t>
                </a:r>
                <a:endParaRPr lang="en-US" sz="2000" i="1" dirty="0"/>
              </a:p>
              <a:p>
                <a:pPr marL="319088" lvl="1" indent="0">
                  <a:buNone/>
                </a:pPr>
                <a:endParaRPr lang="en-US" sz="1400" dirty="0" smtClean="0"/>
              </a:p>
              <a:p>
                <a:pPr marL="0" lvl="1" indent="0">
                  <a:buNone/>
                </a:pPr>
                <a:r>
                  <a:rPr lang="en-US" dirty="0" smtClean="0"/>
                  <a:t>What we do:</a:t>
                </a:r>
              </a:p>
              <a:p>
                <a:pPr marL="776288" lvl="1" indent="-457200">
                  <a:buFont typeface="+mj-lt"/>
                  <a:buAutoNum type="arabicPeriod"/>
                </a:pPr>
                <a14:m>
                  <m:oMath xmlns:m="http://schemas.openxmlformats.org/officeDocument/2006/math">
                    <m:sSub>
                      <m:sSubPr>
                        <m:ctrlPr>
                          <a:rPr lang="en-US" b="1" i="1" dirty="0">
                            <a:latin typeface="Cambria Math" panose="02040503050406030204" pitchFamily="18" charset="0"/>
                          </a:rPr>
                        </m:ctrlPr>
                      </m:sSubPr>
                      <m:e>
                        <m:r>
                          <a:rPr lang="en-US" b="1" i="1" dirty="0">
                            <a:latin typeface="Cambria Math" panose="02040503050406030204" pitchFamily="18" charset="0"/>
                          </a:rPr>
                          <m:t>𝒑</m:t>
                        </m:r>
                      </m:e>
                      <m:sub>
                        <m:r>
                          <a:rPr lang="en-US" b="1" i="1" dirty="0" smtClean="0">
                            <a:latin typeface="Cambria Math" panose="02040503050406030204" pitchFamily="18" charset="0"/>
                          </a:rPr>
                          <m:t>𝑬</m:t>
                        </m:r>
                      </m:sub>
                    </m:sSub>
                  </m:oMath>
                </a14:m>
                <a:r>
                  <a:rPr lang="en-US" b="1" dirty="0"/>
                  <a:t> solution</a:t>
                </a:r>
                <a:r>
                  <a:rPr lang="en-US" dirty="0"/>
                  <a:t>: Inform workers of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b="0" i="1" dirty="0" smtClean="0">
                            <a:latin typeface="Cambria Math" panose="02040503050406030204" pitchFamily="18" charset="0"/>
                          </a:rPr>
                          <m:t>𝐸</m:t>
                        </m:r>
                      </m:sub>
                    </m:sSub>
                  </m:oMath>
                </a14:m>
                <a:r>
                  <a:rPr lang="en-US" baseline="-25000" dirty="0"/>
                  <a:t> </a:t>
                </a:r>
                <a:r>
                  <a:rPr lang="en-US" dirty="0"/>
                  <a:t>and </a:t>
                </a:r>
                <a:r>
                  <a:rPr lang="en-US" i="1" dirty="0"/>
                  <a:t>vary</a:t>
                </a:r>
                <a:r>
                  <a:rPr lang="en-US" dirty="0"/>
                  <a:t> </a:t>
                </a:r>
                <a:r>
                  <a:rPr lang="en-US" dirty="0" smtClean="0"/>
                  <a:t>it</a:t>
                </a:r>
              </a:p>
              <a:p>
                <a:pPr marL="776288" lvl="1" indent="-457200">
                  <a:buFont typeface="+mj-lt"/>
                  <a:buAutoNum type="arabicPeriod"/>
                </a:pPr>
                <a14:m>
                  <m:oMath xmlns:m="http://schemas.openxmlformats.org/officeDocument/2006/math">
                    <m:r>
                      <a:rPr lang="en-US" b="1" i="1" dirty="0" smtClean="0">
                        <a:latin typeface="Cambria Math" panose="02040503050406030204" pitchFamily="18" charset="0"/>
                      </a:rPr>
                      <m:t>𝑪</m:t>
                    </m:r>
                    <m:r>
                      <a:rPr lang="en-US" b="1" i="1" dirty="0">
                        <a:latin typeface="Cambria Math" panose="02040503050406030204" pitchFamily="18" charset="0"/>
                      </a:rPr>
                      <m:t>(</m:t>
                    </m:r>
                    <m:r>
                      <a:rPr lang="en-US" b="1" i="1" dirty="0">
                        <a:latin typeface="Cambria Math" panose="02040503050406030204" pitchFamily="18" charset="0"/>
                      </a:rPr>
                      <m:t>𝒆</m:t>
                    </m:r>
                    <m:r>
                      <a:rPr lang="en-US" b="1" i="1" dirty="0">
                        <a:latin typeface="Cambria Math" panose="02040503050406030204" pitchFamily="18" charset="0"/>
                      </a:rPr>
                      <m:t>)</m:t>
                    </m:r>
                  </m:oMath>
                </a14:m>
                <a:r>
                  <a:rPr lang="en-US" b="1" i="1" dirty="0"/>
                  <a:t> </a:t>
                </a:r>
                <a:r>
                  <a:rPr lang="en-US" b="1" dirty="0"/>
                  <a:t>solution</a:t>
                </a:r>
                <a:r>
                  <a:rPr lang="en-US" dirty="0"/>
                  <a:t>: </a:t>
                </a:r>
                <a:endParaRPr lang="en-US" dirty="0" smtClean="0"/>
              </a:p>
              <a:p>
                <a:pPr lvl="2"/>
                <a:r>
                  <a:rPr lang="en-US" dirty="0" smtClean="0"/>
                  <a:t>Vary </a:t>
                </a:r>
                <a:r>
                  <a:rPr lang="en-US" dirty="0"/>
                  <a:t>piece rate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𝑊</m:t>
                        </m:r>
                      </m:sub>
                    </m:sSub>
                  </m:oMath>
                </a14:m>
                <a:r>
                  <a:rPr lang="en-US" dirty="0"/>
                  <a:t> paid to </a:t>
                </a:r>
                <a:r>
                  <a:rPr lang="en-US" dirty="0" smtClean="0"/>
                  <a:t>workers</a:t>
                </a:r>
              </a:p>
              <a:p>
                <a:pPr lvl="2"/>
                <a:r>
                  <a:rPr lang="en-US" u="sng" dirty="0" smtClean="0"/>
                  <a:t>Piece rate design</a:t>
                </a:r>
              </a:p>
              <a:p>
                <a:pPr marL="319088" lvl="1" indent="0">
                  <a:buNone/>
                </a:pPr>
                <a:endParaRPr lang="en-US" sz="2000" dirty="0"/>
              </a:p>
              <a:p>
                <a:pPr marL="776288" lvl="1" indent="-457200">
                  <a:buFont typeface="+mj-lt"/>
                  <a:buAutoNum type="arabicPeriod"/>
                </a:pPr>
                <a:endParaRPr lang="en-US" sz="2000" dirty="0" smtClean="0"/>
              </a:p>
              <a:p>
                <a:pPr marL="319088" lvl="1" indent="0">
                  <a:buNone/>
                </a:pP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066800"/>
                <a:ext cx="8458200" cy="5562600"/>
              </a:xfrm>
              <a:blipFill rotWithShape="0">
                <a:blip r:embed="rId3"/>
                <a:stretch>
                  <a:fillRect l="-1081"/>
                </a:stretch>
              </a:blipFill>
            </p:spPr>
            <p:txBody>
              <a:bodyPr/>
              <a:lstStyle/>
              <a:p>
                <a:r>
                  <a:rPr lang="en-US">
                    <a:noFill/>
                  </a:rPr>
                  <a:t> </a:t>
                </a:r>
              </a:p>
            </p:txBody>
          </p:sp>
        </mc:Fallback>
      </mc:AlternateContent>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2572" y="1981200"/>
            <a:ext cx="2852828"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75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609600" y="228600"/>
            <a:ext cx="7772400" cy="609600"/>
          </a:xfrm>
        </p:spPr>
        <p:txBody>
          <a:bodyPr/>
          <a:lstStyle/>
          <a:p>
            <a:pPr algn="ctr" eaLnBrk="1" hangingPunct="1"/>
            <a:r>
              <a:rPr lang="en-US" sz="3200" dirty="0" smtClean="0"/>
              <a:t>Design of Experiment 1</a:t>
            </a:r>
          </a:p>
        </p:txBody>
      </p:sp>
      <p:sp>
        <p:nvSpPr>
          <p:cNvPr id="40963" name="Content Placeholder 2"/>
          <p:cNvSpPr>
            <a:spLocks noGrp="1"/>
          </p:cNvSpPr>
          <p:nvPr>
            <p:ph sz="quarter" idx="4294967295"/>
          </p:nvPr>
        </p:nvSpPr>
        <p:spPr>
          <a:xfrm>
            <a:off x="152400" y="990600"/>
            <a:ext cx="8686800" cy="5791200"/>
          </a:xfrm>
        </p:spPr>
        <p:txBody>
          <a:bodyPr/>
          <a:lstStyle/>
          <a:p>
            <a:r>
              <a:rPr lang="en-US" sz="2000" dirty="0" smtClean="0"/>
              <a:t>Subjects </a:t>
            </a:r>
            <a:r>
              <a:rPr lang="en-US" sz="2000" dirty="0"/>
              <a:t>recruited from </a:t>
            </a:r>
            <a:r>
              <a:rPr lang="en-US" sz="2000" dirty="0" smtClean="0"/>
              <a:t>Craigslist for one-time 6-hour employment in ‘13-’15</a:t>
            </a:r>
          </a:p>
          <a:p>
            <a:r>
              <a:rPr lang="en-US" sz="2000" b="1" dirty="0" smtClean="0"/>
              <a:t>N=</a:t>
            </a:r>
            <a:r>
              <a:rPr lang="en-US" sz="2000" b="1" u="sng" dirty="0" smtClean="0"/>
              <a:t>446 workers</a:t>
            </a:r>
            <a:r>
              <a:rPr lang="en-US" sz="2000" dirty="0" smtClean="0"/>
              <a:t> </a:t>
            </a:r>
            <a:r>
              <a:rPr lang="en-US" sz="2000" dirty="0"/>
              <a:t>(largest gift-exchange experiment </a:t>
            </a:r>
            <a:r>
              <a:rPr lang="en-US" sz="2000" dirty="0" smtClean="0"/>
              <a:t>in the field so </a:t>
            </a:r>
            <a:r>
              <a:rPr lang="en-US" sz="2000" dirty="0"/>
              <a:t>far)</a:t>
            </a:r>
            <a:endParaRPr lang="en-US" sz="2000" b="1" u="sng" dirty="0" smtClean="0"/>
          </a:p>
          <a:p>
            <a:r>
              <a:rPr lang="en-US" sz="2000" dirty="0" smtClean="0"/>
              <a:t>Fold </a:t>
            </a:r>
            <a:r>
              <a:rPr lang="en-US" sz="2000" dirty="0"/>
              <a:t>and stuff envelopes for three charities matching different materials</a:t>
            </a:r>
          </a:p>
          <a:p>
            <a:r>
              <a:rPr lang="en-US" sz="2000" i="1" dirty="0" smtClean="0"/>
              <a:t>Within subject: </a:t>
            </a:r>
            <a:r>
              <a:rPr lang="en-US" sz="2000" dirty="0" smtClean="0"/>
              <a:t>Ten </a:t>
            </a:r>
            <a:r>
              <a:rPr lang="en-US" sz="2000" dirty="0"/>
              <a:t>20-minute </a:t>
            </a:r>
            <a:r>
              <a:rPr lang="en-US" sz="2000" dirty="0" smtClean="0"/>
              <a:t>rounds of work with 10</a:t>
            </a:r>
            <a:r>
              <a:rPr lang="en-US" sz="2000" dirty="0"/>
              <a:t>-</a:t>
            </a:r>
            <a:r>
              <a:rPr lang="en-US" sz="2000" dirty="0" smtClean="0"/>
              <a:t>minute breaks</a:t>
            </a:r>
          </a:p>
          <a:p>
            <a:pPr marL="381000" indent="-381000" eaLnBrk="1" hangingPunct="1">
              <a:defRPr/>
            </a:pPr>
            <a:r>
              <a:rPr lang="en-US" sz="2000" dirty="0" smtClean="0"/>
              <a:t>Vary piece </a:t>
            </a:r>
            <a:r>
              <a:rPr lang="en-US" sz="2000" dirty="0"/>
              <a:t>rate </a:t>
            </a:r>
            <a:r>
              <a:rPr lang="en-US" sz="2000" i="1" dirty="0" err="1" smtClean="0"/>
              <a:t>p</a:t>
            </a:r>
            <a:r>
              <a:rPr lang="en-US" sz="2000" i="1" baseline="-25000" dirty="0" err="1" smtClean="0"/>
              <a:t>W</a:t>
            </a:r>
            <a:endParaRPr lang="en-US" sz="1600" dirty="0" smtClean="0"/>
          </a:p>
          <a:p>
            <a:pPr lvl="2"/>
            <a:r>
              <a:rPr lang="en-US" sz="1800" dirty="0"/>
              <a:t>Fixed pay $7, no piece rate</a:t>
            </a:r>
          </a:p>
          <a:p>
            <a:pPr lvl="2"/>
            <a:r>
              <a:rPr lang="en-US" sz="1800" dirty="0"/>
              <a:t>Fixed pay $3.5, 10 cent piece </a:t>
            </a:r>
            <a:r>
              <a:rPr lang="en-US" sz="1800" dirty="0" smtClean="0"/>
              <a:t>rate per envelope</a:t>
            </a:r>
            <a:endParaRPr lang="en-US" sz="1800" dirty="0"/>
          </a:p>
          <a:p>
            <a:pPr lvl="2"/>
            <a:r>
              <a:rPr lang="en-US" sz="1800" dirty="0"/>
              <a:t>No fixed pay, 20 cent piece rate per envelope</a:t>
            </a:r>
          </a:p>
          <a:p>
            <a:pPr lvl="2"/>
            <a:r>
              <a:rPr lang="en-US" sz="1800" dirty="0" smtClean="0"/>
              <a:t>Equivalent </a:t>
            </a:r>
            <a:r>
              <a:rPr lang="en-US" sz="1800" dirty="0"/>
              <a:t>for </a:t>
            </a:r>
            <a:r>
              <a:rPr lang="en-US" sz="1800" dirty="0" smtClean="0"/>
              <a:t>average-productivity </a:t>
            </a:r>
            <a:r>
              <a:rPr lang="en-US" sz="1800" dirty="0"/>
              <a:t>worker </a:t>
            </a:r>
            <a:r>
              <a:rPr lang="en-US" sz="1800" dirty="0" smtClean="0"/>
              <a:t>(</a:t>
            </a:r>
            <a:r>
              <a:rPr lang="en-US" sz="1800" dirty="0"/>
              <a:t>35 envelopes in 20 </a:t>
            </a:r>
            <a:r>
              <a:rPr lang="en-US" sz="1800" dirty="0" smtClean="0"/>
              <a:t>minutes -pilot)</a:t>
            </a:r>
          </a:p>
          <a:p>
            <a:pPr marL="381000" indent="-381000" eaLnBrk="1" hangingPunct="1">
              <a:defRPr/>
            </a:pPr>
            <a:r>
              <a:rPr lang="en-US" sz="2000" dirty="0"/>
              <a:t>Announce, and vary return to employer </a:t>
            </a:r>
            <a:r>
              <a:rPr lang="en-US" sz="2000" i="1" dirty="0" err="1"/>
              <a:t>p</a:t>
            </a:r>
            <a:r>
              <a:rPr lang="en-US" sz="2000" i="1" baseline="-25000" dirty="0" err="1"/>
              <a:t>E</a:t>
            </a:r>
            <a:r>
              <a:rPr lang="en-US" sz="1800" dirty="0"/>
              <a:t>  </a:t>
            </a:r>
            <a:r>
              <a:rPr lang="en-US" sz="2000" dirty="0"/>
              <a:t>with donor match</a:t>
            </a:r>
            <a:endParaRPr lang="en-US" sz="2000" baseline="-25000" dirty="0"/>
          </a:p>
          <a:p>
            <a:pPr marL="0" indent="0">
              <a:buNone/>
            </a:pPr>
            <a:r>
              <a:rPr lang="en-US" sz="1600" dirty="0" smtClean="0"/>
              <a:t>Example : </a:t>
            </a:r>
            <a:r>
              <a:rPr lang="en-US" sz="1600" dirty="0"/>
              <a:t>“Thanks to an anonymous donor, [NAME] has received a matching grant that will match every dollar raised by these letters 1 to 1 up to $2,000 total. This means that the first $2,000 in total donations to [NAME] will become $4,000.  A number of such matching grant campaigns have been run by charities similar to [NAME], and historically, charities like [NAME] have yielded roughly $___0.60____ per mailer with such campaigns, including the match</a:t>
            </a:r>
            <a:r>
              <a:rPr lang="en-US" sz="1600" dirty="0" smtClean="0"/>
              <a:t>.”</a:t>
            </a:r>
          </a:p>
          <a:p>
            <a:pPr marL="342900" lvl="1" indent="-342900" eaLnBrk="1" hangingPunct="1">
              <a:spcBef>
                <a:spcPts val="575"/>
              </a:spcBef>
              <a:buClr>
                <a:schemeClr val="accent1"/>
              </a:buClr>
              <a:defRPr/>
            </a:pPr>
            <a:r>
              <a:rPr lang="en-US" sz="2000" i="1" dirty="0"/>
              <a:t>Between subjects: Gift Exchange Treatments </a:t>
            </a:r>
            <a:r>
              <a:rPr lang="en-US" sz="2000" dirty="0"/>
              <a:t>in last 2 </a:t>
            </a:r>
            <a:r>
              <a:rPr lang="en-US" sz="2000" dirty="0" smtClean="0"/>
              <a:t>rounds</a:t>
            </a:r>
          </a:p>
          <a:p>
            <a:pPr lvl="1"/>
            <a:r>
              <a:rPr lang="en-US" sz="2000" smtClean="0"/>
              <a:t>Control ($7), </a:t>
            </a:r>
            <a:r>
              <a:rPr lang="en-US" sz="2000" dirty="0" smtClean="0"/>
              <a:t>Negative </a:t>
            </a:r>
            <a:r>
              <a:rPr lang="en-US" sz="2000" dirty="0"/>
              <a:t>($</a:t>
            </a:r>
            <a:r>
              <a:rPr lang="en-US" sz="2000" dirty="0" smtClean="0"/>
              <a:t>3), Positive </a:t>
            </a:r>
            <a:r>
              <a:rPr lang="en-US" sz="2000" dirty="0"/>
              <a:t>($14</a:t>
            </a:r>
            <a:r>
              <a:rPr lang="en-US" sz="2000" dirty="0" smtClean="0"/>
              <a:t>), In-Kind </a:t>
            </a:r>
            <a:r>
              <a:rPr lang="en-US" sz="2000" dirty="0"/>
              <a:t>($7 + thermos)</a:t>
            </a:r>
          </a:p>
          <a:p>
            <a:pPr marL="617537" lvl="2" indent="-342900" eaLnBrk="1" hangingPunct="1">
              <a:spcBef>
                <a:spcPts val="575"/>
              </a:spcBef>
              <a:buClr>
                <a:schemeClr val="accent1"/>
              </a:buClr>
              <a:defRPr/>
            </a:pPr>
            <a:endParaRPr lang="en-US" sz="1600" dirty="0"/>
          </a:p>
          <a:p>
            <a:pPr marL="0" indent="0">
              <a:buNone/>
            </a:pPr>
            <a:endParaRPr lang="en-US" sz="1200" dirty="0" smtClean="0"/>
          </a:p>
          <a:p>
            <a:pPr lvl="2"/>
            <a:endParaRPr lang="en-US" dirty="0" smtClean="0"/>
          </a:p>
          <a:p>
            <a:pPr marL="381000" lvl="1" indent="-381000" eaLnBrk="1" hangingPunct="1">
              <a:spcBef>
                <a:spcPts val="575"/>
              </a:spcBef>
              <a:buClr>
                <a:schemeClr val="accent1"/>
              </a:buClr>
              <a:defRPr/>
            </a:pPr>
            <a:endParaRPr lang="en-US" sz="1800" dirty="0"/>
          </a:p>
          <a:p>
            <a:endParaRPr lang="en-US" sz="2000" dirty="0"/>
          </a:p>
        </p:txBody>
      </p:sp>
    </p:spTree>
    <p:extLst>
      <p:ext uri="{BB962C8B-B14F-4D97-AF65-F5344CB8AC3E}">
        <p14:creationId xmlns:p14="http://schemas.microsoft.com/office/powerpoint/2010/main" val="2385343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6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6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6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96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6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96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963">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963">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963">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963">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963">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963">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963">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963">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963">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963">
                                            <p:txEl>
                                              <p:pRg st="9" end="9"/>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963">
                                            <p:txEl>
                                              <p:pRg st="10" end="1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963">
                                            <p:txEl>
                                              <p:pRg st="11" end="1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96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82163</TotalTime>
  <Words>1760</Words>
  <Application>Microsoft Office PowerPoint</Application>
  <PresentationFormat>On-screen Show (4:3)</PresentationFormat>
  <Paragraphs>302</Paragraphs>
  <Slides>32</Slides>
  <Notes>31</Notes>
  <HiddenSlides>1</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32</vt:i4>
      </vt:variant>
      <vt:variant>
        <vt:lpstr>Custom Shows</vt:lpstr>
      </vt:variant>
      <vt:variant>
        <vt:i4>1</vt:i4>
      </vt:variant>
    </vt:vector>
  </HeadingPairs>
  <TitlesOfParts>
    <vt:vector size="41" baseType="lpstr">
      <vt:lpstr>ＭＳ Ｐゴシック</vt:lpstr>
      <vt:lpstr>Arial</vt:lpstr>
      <vt:lpstr>Calibri</vt:lpstr>
      <vt:lpstr>Cambria Math</vt:lpstr>
      <vt:lpstr>Constantia</vt:lpstr>
      <vt:lpstr>Wingdings</vt:lpstr>
      <vt:lpstr>Wingdings 2</vt:lpstr>
      <vt:lpstr>Equity</vt:lpstr>
      <vt:lpstr>Estimating Social Preferences and  Gift Exchange with a Piece-Rate Design</vt:lpstr>
      <vt:lpstr>Motivation</vt:lpstr>
      <vt:lpstr>Gift Exchange Experiments</vt:lpstr>
      <vt:lpstr>PowerPoint Presentation</vt:lpstr>
      <vt:lpstr>PowerPoint Presentation</vt:lpstr>
      <vt:lpstr>PowerPoint Presentation</vt:lpstr>
      <vt:lpstr>PowerPoint Presentation</vt:lpstr>
      <vt:lpstr>Challenges to Estimating Social Preferences</vt:lpstr>
      <vt:lpstr>Design of Experiment 1</vt:lpstr>
      <vt:lpstr>Effect of Piece Rate</vt:lpstr>
      <vt:lpstr>Training vs “Real” Session</vt:lpstr>
      <vt:lpstr>Varying the Return to Employer</vt:lpstr>
      <vt:lpstr>Positive In-Kind Gift</vt:lpstr>
      <vt:lpstr>PowerPoint Presentation</vt:lpstr>
      <vt:lpstr>PowerPoint Presentation</vt:lpstr>
      <vt:lpstr>Social Preferences NLS Estimation</vt:lpstr>
      <vt:lpstr>Summary of Results, Exp. 1</vt:lpstr>
      <vt:lpstr>Productivity Experiments</vt:lpstr>
      <vt:lpstr>Labor Supply Design (Exp. 2)</vt:lpstr>
      <vt:lpstr>Labor Supply Design (Exp. 2)</vt:lpstr>
      <vt:lpstr>Labor Supply Experiment</vt:lpstr>
      <vt:lpstr>Labor Supply Experiment</vt:lpstr>
      <vt:lpstr>Labor Supply Experiment</vt:lpstr>
      <vt:lpstr>Labor Supply Experiment</vt:lpstr>
      <vt:lpstr>Social Preference Estimates in Exp 2</vt:lpstr>
      <vt:lpstr>Gift Treatments: Value of Estimates </vt:lpstr>
      <vt:lpstr>Gift Treatments: Value of Estimates </vt:lpstr>
      <vt:lpstr>Conclusion</vt:lpstr>
      <vt:lpstr>PowerPoint Presentation</vt:lpstr>
      <vt:lpstr>Gift Exchange, I vs. II</vt:lpstr>
      <vt:lpstr>PowerPoint Presentation</vt:lpstr>
      <vt:lpstr>Piece-Rate Design</vt:lpstr>
      <vt:lpstr>Custom Show 1</vt:lpstr>
    </vt:vector>
  </TitlesOfParts>
  <Company>University of Notre Dame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Search of Attention   Zhi Da†, Joey Engelberg‡, and Pengjie Gao*    †,* University of Notre Dame ‡ UNC</dc:title>
  <dc:creator>pgao</dc:creator>
  <cp:lastModifiedBy>sdellavi</cp:lastModifiedBy>
  <cp:revision>1155</cp:revision>
  <cp:lastPrinted>2013-03-11T18:42:10Z</cp:lastPrinted>
  <dcterms:created xsi:type="dcterms:W3CDTF">2009-11-03T21:35:35Z</dcterms:created>
  <dcterms:modified xsi:type="dcterms:W3CDTF">2019-10-30T22:30:46Z</dcterms:modified>
</cp:coreProperties>
</file>