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5" r:id="rId4"/>
  </p:sldMasterIdLst>
  <p:notesMasterIdLst>
    <p:notesMasterId r:id="rId33"/>
  </p:notesMasterIdLst>
  <p:handoutMasterIdLst>
    <p:handoutMasterId r:id="rId34"/>
  </p:handoutMasterIdLst>
  <p:sldIdLst>
    <p:sldId id="517" r:id="rId5"/>
    <p:sldId id="559" r:id="rId6"/>
    <p:sldId id="589" r:id="rId7"/>
    <p:sldId id="519" r:id="rId8"/>
    <p:sldId id="538" r:id="rId9"/>
    <p:sldId id="542" r:id="rId10"/>
    <p:sldId id="590" r:id="rId11"/>
    <p:sldId id="583" r:id="rId12"/>
    <p:sldId id="584" r:id="rId13"/>
    <p:sldId id="585" r:id="rId14"/>
    <p:sldId id="570" r:id="rId15"/>
    <p:sldId id="587" r:id="rId16"/>
    <p:sldId id="572" r:id="rId17"/>
    <p:sldId id="573" r:id="rId18"/>
    <p:sldId id="574" r:id="rId19"/>
    <p:sldId id="575" r:id="rId20"/>
    <p:sldId id="576" r:id="rId21"/>
    <p:sldId id="580" r:id="rId22"/>
    <p:sldId id="564" r:id="rId23"/>
    <p:sldId id="591" r:id="rId24"/>
    <p:sldId id="558" r:id="rId25"/>
    <p:sldId id="563" r:id="rId26"/>
    <p:sldId id="565" r:id="rId27"/>
    <p:sldId id="566" r:id="rId28"/>
    <p:sldId id="567" r:id="rId29"/>
    <p:sldId id="568" r:id="rId30"/>
    <p:sldId id="571" r:id="rId31"/>
    <p:sldId id="586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sz="2800" b="1" kern="1200">
        <a:solidFill>
          <a:schemeClr val="folHlink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23" userDrawn="1">
          <p15:clr>
            <a:srgbClr val="A4A3A4"/>
          </p15:clr>
        </p15:guide>
        <p15:guide id="2" pos="236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FF"/>
    <a:srgbClr val="7030A0"/>
    <a:srgbClr val="FFCF01"/>
    <a:srgbClr val="FF5050"/>
    <a:srgbClr val="9999FF"/>
    <a:srgbClr val="9900FF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9" autoAdjust="0"/>
    <p:restoredTop sz="96660" autoAdjust="0"/>
  </p:normalViewPr>
  <p:slideViewPr>
    <p:cSldViewPr>
      <p:cViewPr varScale="1">
        <p:scale>
          <a:sx n="65" d="100"/>
          <a:sy n="65" d="100"/>
        </p:scale>
        <p:origin x="1058" y="2"/>
      </p:cViewPr>
      <p:guideLst>
        <p:guide orient="horz" pos="2160"/>
        <p:guide pos="2866"/>
      </p:guideLst>
    </p:cSldViewPr>
  </p:slideViewPr>
  <p:outlineViewPr>
    <p:cViewPr>
      <p:scale>
        <a:sx n="33" d="100"/>
        <a:sy n="33" d="100"/>
      </p:scale>
      <p:origin x="48" y="8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405" y="-86"/>
      </p:cViewPr>
      <p:guideLst>
        <p:guide orient="horz" pos="3323"/>
        <p:guide pos="2369"/>
        <p:guide orient="horz" pos="3224"/>
        <p:guide pos="2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t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100" b="0" baseline="-25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5" y="1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100" b="0" baseline="-25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94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100" b="0" baseline="-25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5" y="9722394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100" b="0" baseline="-25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428AADC-FD60-45CD-8BC4-3EAE1B19F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2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t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5" y="1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9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5175"/>
            <a:ext cx="5121275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0379"/>
            <a:ext cx="5205932" cy="46067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394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5" y="9722394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63" tIns="47531" rIns="95063" bIns="47531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0ABEBEF-23B1-4457-8536-C48615029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30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4022165" y="9722394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063" tIns="47531" rIns="95063" bIns="47531" anchor="b"/>
          <a:lstStyle/>
          <a:p>
            <a:pPr algn="r"/>
            <a:fld id="{E5B93A5F-6A33-4164-8967-64DFA0628818}" type="slidenum">
              <a:rPr lang="en-US" altLang="zh-TW" sz="1100" b="0">
                <a:solidFill>
                  <a:schemeClr val="tx1"/>
                </a:solidFill>
                <a:latin typeface="Times New Roman" pitchFamily="18" charset="0"/>
              </a:rPr>
              <a:pPr algn="r"/>
              <a:t>1</a:t>
            </a:fld>
            <a:endParaRPr lang="en-US" altLang="zh-TW" sz="11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7110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03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5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2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3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4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5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4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BEBEF-23B1-4457-8536-C48615029C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8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w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w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w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w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.w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w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w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.w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H="1" flipV="1">
            <a:off x="0" y="1588"/>
            <a:ext cx="9144000" cy="13874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</a:ln>
          <a:effectLst/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40226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19400" y="990600"/>
            <a:ext cx="579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15AF895E-C4CC-4EC7-AE66-0FDDE0FBC061}" type="datetime1">
              <a:rPr lang="de-DE"/>
              <a:pPr>
                <a:defRPr/>
              </a:pPr>
              <a:t>25.09.2019</a:t>
            </a:fld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F643CC4-B1FD-4597-9894-E93A0B77D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0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64B7-45AC-4091-B8D4-08047BFDA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2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13995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270625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F207-EC5A-4860-9A38-F22476BC3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49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A136-CDBF-4FFE-BB5B-3752522CC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524C6-87A9-4BCA-B4DB-159C9F6D3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E210-A589-47FF-B4AE-6D56ADF3B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2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4416-011F-4B10-98F2-BD0289E3B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4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0"/>
            <a:ext cx="8562975" cy="613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5A7C-2749-4D1F-B2D8-0AF87B70C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SFI and University of Geneva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F5FB-EFFA-4360-9D6D-2A686F74C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H="1" flipV="1">
            <a:off x="0" y="1588"/>
            <a:ext cx="9144000" cy="13874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</a:ln>
          <a:effectLst/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40226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953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11DD42D5-D6C4-47B6-99B9-D5CE38B1C2B1}" type="datetime1">
              <a:rPr lang="de-DE"/>
              <a:pPr>
                <a:defRPr/>
              </a:pPr>
              <a:t>25.09.2019</a:t>
            </a:fld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07FA23-9468-4ABB-8764-62392115C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E100-9E7F-498F-A5FB-DCEEF6F79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09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891D-7532-427A-87A2-99B540C15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291F-3F08-4B12-8310-291E93183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598613"/>
            <a:ext cx="3989388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4113" y="1598613"/>
            <a:ext cx="3990975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18CE-AEEB-4D2C-A214-DEAEC97D0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1699-8D31-49BE-A374-0E073C054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DD7B-14A1-4B7D-95B1-E7AC708E0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A57B-EB08-40A7-AADC-BEDBB77C6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AC4E-2F9E-4349-8443-86C465E0F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2F74-9266-4DCC-B593-D94A9510D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9403-F374-4D41-B81C-18368E615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88" y="0"/>
            <a:ext cx="203200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0"/>
            <a:ext cx="5948363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3517-5D3E-4171-A49D-DC5F63877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H="1" flipV="1">
            <a:off x="0" y="1588"/>
            <a:ext cx="9144000" cy="13874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</a:ln>
          <a:effectLst/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40226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19400" y="990600"/>
            <a:ext cx="579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F01B26D-75C7-40B7-BA8C-104F1C48BD33}" type="datetime1">
              <a:rPr lang="de-DE"/>
              <a:pPr>
                <a:defRPr/>
              </a:pPr>
              <a:t>25.09.2019</a:t>
            </a:fld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3EBF8D-7DAF-46C2-8EC7-2E2552AD8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3820-950F-403D-8678-A358F4E16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FFFB-BE67-4647-A0ED-05CB12383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A511-3610-4EA5-B934-C9BD8F81D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98613"/>
            <a:ext cx="4000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C9AD-D26F-45B5-9D75-96467F910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7155-C318-47B8-AAD9-32BEC9A2F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F14B-4B12-4D99-911A-9EA8D13AC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1EE6-D7E5-49F8-9E3D-E5980CCB6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6195-E3DA-4C99-B0EE-0B7F3E633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9F9C-6D24-4895-90E7-6A53649B0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20F5-70E9-4A4E-A4E4-E9D52C4FA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13995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270625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B0E0-5DFE-49B3-AA4D-962DCB716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98613"/>
            <a:ext cx="4000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DFD9-F75A-4239-805B-437E8DC36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399F-67FD-479C-A2D8-CF8CAF86B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0108-0E1D-4280-9A6A-9AF8A3BE4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773D-7605-4232-AAEE-A71CA5BF3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1A32-6BFC-4FBA-AA0D-A3101AAC6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0"/>
            <a:ext cx="8562975" cy="613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270A-BC89-4D14-A528-BCAFA5B89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H="1" flipV="1">
            <a:off x="0" y="1588"/>
            <a:ext cx="9144000" cy="13874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</a:ln>
          <a:effectLst/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40226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19400" y="990600"/>
            <a:ext cx="579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377BDE5-EF7F-4904-8CAF-AF593EF365FA}" type="datetime1">
              <a:rPr lang="de-DE">
                <a:solidFill>
                  <a:srgbClr val="1C1C1C"/>
                </a:solidFill>
              </a:rPr>
              <a:pPr>
                <a:defRPr/>
              </a:pPr>
              <a:t>25.09.2019</a:t>
            </a:fld>
            <a:endParaRPr lang="de-CH" dirty="0">
              <a:solidFill>
                <a:srgbClr val="1C1C1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srgbClr val="1C1C1C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3C420BF-D3BB-4A82-9974-631D937D47EA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7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5209-7FD4-4A82-9439-BDE01C2A45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9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8F7E-1BE9-4230-B73E-252A58DB5F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1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98613"/>
            <a:ext cx="4000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063C-DE6B-40CB-B920-835E7FF88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4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ED25-9C5F-4BD4-AC6A-B75B30EA2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8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3AFB-D5EC-4BBF-9187-A1D75BDC9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6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35718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SFI and University of Geneva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8751-2FAB-47FF-94BF-5EF5A1A3B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5EC2-C03A-401C-9FDA-F25A1D9A6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FD8E-BC65-4C33-BF22-EC620166C0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3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EAE3-B7A5-4529-BE2E-1B78200AB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6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BE04-B7CA-4849-B18E-0BEEDEACF3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8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13995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270625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B02F-4F9A-4036-956F-24A6CACD3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1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12E6-8EAE-4B6D-A49C-AE8FF12AC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9801-8DAA-4634-BF0B-9C6BBF0618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5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9861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0005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0115-D639-4D27-8AB4-A74C2696F0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8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98613"/>
            <a:ext cx="40005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3A0B-CD50-4538-943B-2B6D8208B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35718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SFI and University of Geneva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56F6-41E8-4591-A426-06FDC0722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80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0"/>
            <a:ext cx="8562975" cy="613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INSEAD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0894-68A2-4AAB-8780-C2C26D419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SFI and University of Geneva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1E4-FFFF-4B4D-9416-0FE471D70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29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A542-ACF1-4936-BAC9-74602EBA5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5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48E8-0E32-42D1-95BF-1585228C7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7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FEB2-9A4E-4F08-A8AB-79A2F2910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oleObject" Target="../embeddings/oleObject17.bin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vmlDrawing" Target="../drawings/vmlDrawing18.v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oleObject" Target="../embeddings/oleObject18.bin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vmlDrawing" Target="../drawings/vmlDrawing19.v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5629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53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" y="6526213"/>
            <a:ext cx="3724275" cy="331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bg1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Harald Hau, SFI and University of Geneva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1838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39D345BA-8E83-483D-808E-A80E8C8AE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Equation" r:id="rId20" imgW="114151" imgH="215619" progId="Equation.3">
                  <p:embed/>
                </p:oleObj>
              </mc:Choice>
              <mc:Fallback>
                <p:oleObj name="Equation" r:id="rId20" imgW="114151" imgH="215619" progId="Equation.3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5750" y="0"/>
            <a:ext cx="73882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74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598613"/>
            <a:ext cx="8132763" cy="453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" y="6526213"/>
            <a:ext cx="2581275" cy="331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        </a:t>
            </a:r>
            <a:endParaRPr lang="en-US" dirty="0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1838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0AB0A9B-D118-4C1E-A200-E873BB08A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459" name="Picture 7" descr="Logo"/>
          <p:cNvPicPr>
            <a:picLocks noChangeAspect="1" noChangeArrowheads="1"/>
          </p:cNvPicPr>
          <p:nvPr/>
        </p:nvPicPr>
        <p:blipFill>
          <a:blip r:embed="rId14"/>
          <a:srcRect r="16931" b="27499"/>
          <a:stretch>
            <a:fillRect/>
          </a:stretch>
        </p:blipFill>
        <p:spPr bwMode="auto">
          <a:xfrm>
            <a:off x="0" y="338138"/>
            <a:ext cx="14906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8" name="Line 8"/>
          <p:cNvSpPr>
            <a:spLocks noChangeShapeType="1"/>
          </p:cNvSpPr>
          <p:nvPr/>
        </p:nvSpPr>
        <p:spPr bwMode="auto">
          <a:xfrm flipV="1">
            <a:off x="1465263" y="896938"/>
            <a:ext cx="7642225" cy="0"/>
          </a:xfrm>
          <a:prstGeom prst="line">
            <a:avLst/>
          </a:prstGeom>
          <a:noFill/>
          <a:ln w="19050">
            <a:solidFill>
              <a:srgbClr val="B40020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sp>
        <p:nvSpPr>
          <p:cNvPr id="322569" name="Line 9"/>
          <p:cNvSpPr>
            <a:spLocks noChangeShapeType="1"/>
          </p:cNvSpPr>
          <p:nvPr/>
        </p:nvSpPr>
        <p:spPr bwMode="auto">
          <a:xfrm>
            <a:off x="1416050" y="849313"/>
            <a:ext cx="765651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17452" name="Object 4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4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5434013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5629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84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153400" cy="453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" y="6526213"/>
            <a:ext cx="2886075" cy="331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bg1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Harald Hau, INSEAD</a:t>
            </a:r>
            <a:r>
              <a:rPr lang="en-GB" dirty="0"/>
              <a:t>        </a:t>
            </a:r>
            <a:endParaRPr lang="en-US" dirty="0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1838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29FD7D3-1BA1-49B4-8440-66B976697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ea typeface="+mn-ea"/>
            </a:endParaRPr>
          </a:p>
        </p:txBody>
      </p:sp>
      <p:graphicFrame>
        <p:nvGraphicFramePr>
          <p:cNvPr id="18476" name="Object 4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8" name="Equation" r:id="rId19" imgW="114151" imgH="215619" progId="Equation.3">
                  <p:embed/>
                </p:oleObj>
              </mc:Choice>
              <mc:Fallback>
                <p:oleObj name="Equation" r:id="rId19" imgW="114151" imgH="215619" progId="Equation.3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5629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53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" y="6526213"/>
            <a:ext cx="3724275" cy="331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Harald Hau, SFI and University of Geneva</a:t>
            </a:r>
            <a:r>
              <a:rPr lang="en-GB" dirty="0">
                <a:solidFill>
                  <a:srgbClr val="FFFFFF"/>
                </a:solidFill>
              </a:rPr>
              <a:t>   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1838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33927408-9C98-47DD-8B5F-E078502EA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diamond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endParaRPr lang="en-GB" dirty="0">
              <a:solidFill>
                <a:srgbClr val="3333CC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46" name="Equation" r:id="rId20" imgW="114151" imgH="215619" progId="Equation.3">
                  <p:embed/>
                </p:oleObj>
              </mc:Choice>
              <mc:Fallback>
                <p:oleObj name="Equation" r:id="rId20" imgW="114151" imgH="215619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5"/>
          <p:cNvSpPr>
            <a:spLocks noChangeArrowheads="1"/>
          </p:cNvSpPr>
          <p:nvPr/>
        </p:nvSpPr>
        <p:spPr bwMode="auto">
          <a:xfrm>
            <a:off x="179512" y="188640"/>
            <a:ext cx="8659688" cy="1487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3200" dirty="0" smtClean="0"/>
              <a:t>Capital Scarcity and Industrial Decline</a:t>
            </a:r>
            <a:r>
              <a:rPr lang="en-GB" altLang="zh-TW" sz="3200" dirty="0" smtClean="0"/>
              <a:t>: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altLang="zh-TW" sz="2400" dirty="0" smtClean="0"/>
              <a:t>Evidence from 172 Real Estate Booms in China</a:t>
            </a:r>
            <a:endParaRPr lang="en-US" altLang="zh-TW" sz="1600" b="0" dirty="0">
              <a:solidFill>
                <a:srgbClr val="333333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1428736"/>
            <a:ext cx="9144000" cy="4286280"/>
            <a:chOff x="500034" y="1428736"/>
            <a:chExt cx="8286776" cy="4286280"/>
          </a:xfrm>
        </p:grpSpPr>
        <p:pic>
          <p:nvPicPr>
            <p:cNvPr id="13" name="图片 12" descr="Housing bubble v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1428736"/>
              <a:ext cx="8286776" cy="42862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8511" y="1660587"/>
              <a:ext cx="2376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1"/>
                  </a:solidFill>
                  <a:latin typeface="MV Boli" pitchFamily="2" charset="0"/>
                  <a:cs typeface="MV Boli" pitchFamily="2" charset="0"/>
                </a:rPr>
                <a:t>Real Estate Boom</a:t>
              </a:r>
              <a:endParaRPr lang="zh-CN" altLang="en-US" sz="2000" b="1" dirty="0">
                <a:solidFill>
                  <a:schemeClr val="tx1"/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16219">
              <a:off x="7423486" y="3879024"/>
              <a:ext cx="10439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Industry </a:t>
              </a:r>
            </a:p>
            <a:p>
              <a:r>
                <a:rPr lang="en-US" altLang="zh-CN" sz="15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hollowing</a:t>
              </a:r>
              <a:endParaRPr lang="zh-CN" altLang="en-US" sz="15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1098876">
              <a:off x="3935904" y="3557359"/>
              <a:ext cx="93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Capital</a:t>
              </a:r>
            </a:p>
            <a:p>
              <a:r>
                <a:rPr lang="en-US" altLang="zh-CN" sz="15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cost</a:t>
              </a:r>
              <a:endParaRPr lang="zh-CN" altLang="en-US" sz="15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89544">
              <a:off x="5587448" y="3627757"/>
              <a:ext cx="1448582" cy="32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  <a:cs typeface="MV Boli" pitchFamily="2" charset="0"/>
                </a:rPr>
                <a:t>实体经济</a:t>
              </a:r>
              <a:endParaRPr lang="zh-CN" altLang="en-US" sz="2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MV Boli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6658" y="3805204"/>
              <a:ext cx="2376827" cy="32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  <a:cs typeface="MV Boli" pitchFamily="2" charset="0"/>
                </a:rPr>
                <a:t>房地产繁荣</a:t>
              </a:r>
              <a:endParaRPr lang="zh-CN" altLang="en-US" sz="2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MV Boli" pitchFamily="2" charset="0"/>
              </a:endParaRPr>
            </a:p>
          </p:txBody>
        </p:sp>
      </p:grpSp>
      <p:sp>
        <p:nvSpPr>
          <p:cNvPr id="351234" name="Title 4"/>
          <p:cNvSpPr>
            <a:spLocks noGrp="1"/>
          </p:cNvSpPr>
          <p:nvPr>
            <p:ph type="ctrTitle" idx="4294967295"/>
          </p:nvPr>
        </p:nvSpPr>
        <p:spPr>
          <a:xfrm>
            <a:off x="4786314" y="5512534"/>
            <a:ext cx="3087370" cy="1345466"/>
          </a:xfrm>
        </p:spPr>
        <p:txBody>
          <a:bodyPr/>
          <a:lstStyle/>
          <a:p>
            <a:pPr algn="ctr"/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>Difei Ouyang</a:t>
            </a:r>
            <a:b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US" altLang="en-GB" sz="2000" dirty="0" smtClean="0">
                <a:solidFill>
                  <a:srgbClr val="FF0000"/>
                </a:solidFill>
                <a:sym typeface="+mn-ea"/>
              </a:rPr>
              <a:t>University of Geneva</a:t>
            </a: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</a:br>
            <a:endParaRPr lang="en-GB" altLang="zh-TW" sz="2000" dirty="0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51235" name="Rectangle 7"/>
          <p:cNvSpPr txBox="1">
            <a:spLocks noGrp="1"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1F91E15-AAB1-4469-B1C5-3AED3A4DBD68}" type="slidenum">
              <a:rPr lang="en-US" altLang="zh-TW" sz="1400" b="0">
                <a:solidFill>
                  <a:schemeClr val="tx1"/>
                </a:solidFill>
                <a:latin typeface="Tahoma" pitchFamily="34" charset="0"/>
              </a:rPr>
              <a:pPr algn="r"/>
              <a:t>1</a:t>
            </a:fld>
            <a:endParaRPr lang="en-US" altLang="zh-TW" sz="1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Title 4"/>
          <p:cNvSpPr txBox="1"/>
          <p:nvPr/>
        </p:nvSpPr>
        <p:spPr bwMode="auto">
          <a:xfrm>
            <a:off x="1214414" y="5498976"/>
            <a:ext cx="3227276" cy="1359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GB" sz="2000" b="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Harald Hau</a:t>
            </a:r>
            <a:br>
              <a:rPr lang="en-GB" sz="2000" b="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GB" sz="2000" b="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University of Geneva </a:t>
            </a:r>
            <a:endParaRPr lang="en-GB" sz="2000" b="0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GB" sz="2000" b="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Swiss Finance Institute</a:t>
            </a:r>
            <a:endParaRPr lang="en-GB" sz="2000" b="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GB" sz="2000" b="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http://www.haraldhau.com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 Land Supply Exogenous?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Harald </a:t>
            </a:r>
            <a:r>
              <a:rPr lang="en-US" dirty="0" err="1" smtClean="0"/>
              <a:t>Hau</a:t>
            </a:r>
            <a:r>
              <a:rPr lang="en-GB" dirty="0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110184"/>
            <a:ext cx="3715077" cy="5214415"/>
          </a:xfrm>
        </p:spPr>
        <p:txBody>
          <a:bodyPr/>
          <a:lstStyle/>
          <a:p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Adjusted land supply is unrelated to </a:t>
            </a:r>
            <a:r>
              <a:rPr lang="en-GB" altLang="zh-TW" sz="2400" u="sng" dirty="0" smtClean="0">
                <a:solidFill>
                  <a:srgbClr val="3333CC"/>
                </a:solidFill>
                <a:ea typeface="新細明體" charset="-120"/>
              </a:rPr>
              <a:t>future city development plans</a:t>
            </a:r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:</a:t>
            </a:r>
          </a:p>
          <a:p>
            <a:pPr marL="0" indent="0">
              <a:buNone/>
            </a:pPr>
            <a:endParaRPr lang="en-GB" altLang="zh-TW" sz="2400" dirty="0" smtClean="0">
              <a:solidFill>
                <a:srgbClr val="3333CC"/>
              </a:solidFill>
              <a:ea typeface="新細明體" charset="-120"/>
            </a:endParaRP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City Gov. Expenditure growth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Road construction 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Transport infrastructure 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Etc.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rgbClr val="3333CC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US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46" y="2185588"/>
            <a:ext cx="5146492" cy="3962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866" y="1194402"/>
            <a:ext cx="5336638" cy="9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Determinants of Housing Inflation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969175"/>
            <a:ext cx="8769793" cy="5472608"/>
          </a:xfrm>
        </p:spPr>
        <p:txBody>
          <a:bodyPr/>
          <a:lstStyle/>
          <a:p>
            <a:r>
              <a:rPr lang="en-GB" altLang="zh-TW" sz="2000" dirty="0" smtClean="0">
                <a:solidFill>
                  <a:srgbClr val="3333CC"/>
                </a:solidFill>
                <a:ea typeface="新細明體" charset="-120"/>
              </a:rPr>
              <a:t>Instrument: Adjusted Land Supply interacted with local elasticity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42" y="1397193"/>
            <a:ext cx="5476889" cy="55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199" y="2120498"/>
            <a:ext cx="6168803" cy="457160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435" y="1916832"/>
            <a:ext cx="2886076" cy="3790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GB" altLang="zh-TW" sz="2000" b="0" kern="0" dirty="0" smtClean="0">
                <a:solidFill>
                  <a:srgbClr val="3333CC"/>
                </a:solidFill>
                <a:ea typeface="新細明體" charset="-120"/>
              </a:rPr>
              <a:t>Chinese housing price like commodity market price (=highly dependent on yearly supply)</a:t>
            </a:r>
            <a:endParaRPr lang="en-GB" altLang="zh-TW" sz="2000" b="0" kern="0" dirty="0">
              <a:solidFill>
                <a:srgbClr val="3333CC"/>
              </a:solidFill>
              <a:ea typeface="新細明體" charset="-120"/>
            </a:endParaRPr>
          </a:p>
          <a:p>
            <a:r>
              <a:rPr lang="en-GB" altLang="zh-TW" sz="2000" b="0" kern="0" dirty="0" smtClean="0">
                <a:solidFill>
                  <a:srgbClr val="3333CC"/>
                </a:solidFill>
                <a:ea typeface="新細明體" charset="-120"/>
              </a:rPr>
              <a:t>Identification is based on </a:t>
            </a:r>
            <a:r>
              <a:rPr lang="en-GB" altLang="zh-TW" sz="2000" b="0" u="sng" kern="0" dirty="0" smtClean="0">
                <a:solidFill>
                  <a:srgbClr val="3333CC"/>
                </a:solidFill>
                <a:ea typeface="新細明體" charset="-120"/>
              </a:rPr>
              <a:t>city-level intertemporal variation</a:t>
            </a:r>
            <a:r>
              <a:rPr lang="en-GB" altLang="zh-TW" sz="2000" b="0" kern="0" dirty="0">
                <a:solidFill>
                  <a:srgbClr val="3333CC"/>
                </a:solidFill>
                <a:ea typeface="新細明體" charset="-120"/>
              </a:rPr>
              <a:t> </a:t>
            </a:r>
            <a:r>
              <a:rPr lang="en-GB" altLang="zh-TW" sz="2000" b="0" kern="0" dirty="0" smtClean="0">
                <a:solidFill>
                  <a:srgbClr val="3333CC"/>
                </a:solidFill>
                <a:ea typeface="新細明體" charset="-120"/>
              </a:rPr>
              <a:t>in the adjusted land supply because of city/firm fixed effects in the second stage</a:t>
            </a:r>
            <a:endParaRPr lang="en-US" altLang="zh-TW" sz="1800" b="0" kern="0" dirty="0" smtClean="0">
              <a:solidFill>
                <a:srgbClr val="3333CC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 Land Supply Exogenous?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Harald </a:t>
            </a:r>
            <a:r>
              <a:rPr lang="en-US" dirty="0" err="1" smtClean="0"/>
              <a:t>Hau</a:t>
            </a:r>
            <a:r>
              <a:rPr lang="en-GB" dirty="0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110184"/>
            <a:ext cx="8496945" cy="5214415"/>
          </a:xfrm>
        </p:spPr>
        <p:txBody>
          <a:bodyPr/>
          <a:lstStyle/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Political economy variable do not explain housing supply:</a:t>
            </a:r>
          </a:p>
          <a:p>
            <a:pPr lvl="1"/>
            <a:r>
              <a:rPr lang="en-GB" altLang="zh-TW" dirty="0" smtClean="0">
                <a:solidFill>
                  <a:schemeClr val="tx1"/>
                </a:solidFill>
                <a:ea typeface="新細明體" charset="-120"/>
              </a:rPr>
              <a:t>Local party leader age irrelevant</a:t>
            </a:r>
          </a:p>
          <a:p>
            <a:pPr lvl="1"/>
            <a:r>
              <a:rPr lang="en-GB" altLang="zh-TW" dirty="0" smtClean="0">
                <a:solidFill>
                  <a:schemeClr val="tx1"/>
                </a:solidFill>
                <a:ea typeface="新細明體" charset="-120"/>
              </a:rPr>
              <a:t>Local Party leader tenure irrelevant</a:t>
            </a:r>
          </a:p>
          <a:p>
            <a:endParaRPr lang="en-GB" altLang="zh-TW" sz="2400" dirty="0">
              <a:solidFill>
                <a:schemeClr val="tx1"/>
              </a:solidFill>
              <a:ea typeface="新細明體" charset="-120"/>
            </a:endParaRPr>
          </a:p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Could there be an unobserved </a:t>
            </a:r>
            <a:r>
              <a:rPr lang="en-GB" altLang="zh-TW" sz="2400" b="1" u="sng" dirty="0" smtClean="0">
                <a:solidFill>
                  <a:schemeClr val="tx1"/>
                </a:solidFill>
                <a:ea typeface="新細明體" charset="-120"/>
              </a:rPr>
              <a:t>endogenous response</a:t>
            </a:r>
            <a:r>
              <a:rPr lang="en-GB" altLang="zh-TW" sz="2400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to high local housing prices?</a:t>
            </a:r>
          </a:p>
          <a:p>
            <a:endParaRPr lang="en-GB" altLang="zh-TW" sz="2400" dirty="0">
              <a:solidFill>
                <a:schemeClr val="tx1"/>
              </a:solidFill>
              <a:ea typeface="新細明體" charset="-120"/>
            </a:endParaRPr>
          </a:p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Answer: Yes, but high housing prices should trigger more local supply, which (if ignored) bias our results downwards against finding strong real effects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rgbClr val="3333CC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US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2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87" y="1930460"/>
            <a:ext cx="5440036" cy="49275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Factor Prices Responses</a:t>
            </a:r>
            <a:br>
              <a:rPr lang="en-US" altLang="zh-CN" dirty="0" smtClean="0"/>
            </a:br>
            <a:r>
              <a:rPr lang="en-US" altLang="zh-CN" sz="2000" dirty="0" smtClean="0"/>
              <a:t>for 1SD </a:t>
            </a:r>
            <a:r>
              <a:rPr lang="en-US" altLang="zh-CN" sz="2000" dirty="0"/>
              <a:t>real estate price increase: </a:t>
            </a:r>
            <a:r>
              <a:rPr lang="en-US" altLang="zh-CN" sz="2000" dirty="0" smtClean="0"/>
              <a:t>SD[ln </a:t>
            </a:r>
            <a:r>
              <a:rPr lang="en-US" altLang="zh-CN" sz="2000" i="1" dirty="0" smtClean="0"/>
              <a:t>P</a:t>
            </a:r>
            <a:r>
              <a:rPr lang="en-US" altLang="zh-CN" sz="2000" dirty="0" smtClean="0"/>
              <a:t> ]= 0.486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965" y="908719"/>
            <a:ext cx="5662599" cy="95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3564052" y="2714499"/>
            <a:ext cx="641470" cy="443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64670" y="2294801"/>
            <a:ext cx="2235901" cy="185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0" dirty="0" smtClean="0">
                <a:solidFill>
                  <a:srgbClr val="FF0000"/>
                </a:solidFill>
              </a:rPr>
              <a:t>107 bps higher credit costs: 18% higher relative to average of 6.1%</a:t>
            </a:r>
          </a:p>
          <a:p>
            <a:r>
              <a:rPr lang="en-US" altLang="zh-CN" sz="1800" b="0" dirty="0" smtClean="0">
                <a:solidFill>
                  <a:srgbClr val="FF0000"/>
                </a:solidFill>
              </a:rPr>
              <a:t>(additional extensive margin effect)</a:t>
            </a:r>
          </a:p>
          <a:p>
            <a:pPr algn="ctr"/>
            <a:endParaRPr lang="zh-CN" altLang="en-US" dirty="0">
              <a:solidFill>
                <a:srgbClr val="FF0000"/>
              </a:solidFill>
              <a:latin typeface="Bell MT" pitchFamily="18" charset="0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flipV="1">
            <a:off x="4205522" y="2156886"/>
            <a:ext cx="2454710" cy="1005445"/>
          </a:xfrm>
          <a:prstGeom prst="bentConnector3">
            <a:avLst>
              <a:gd name="adj1" fmla="val 104"/>
            </a:avLst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0"/>
          <p:cNvSpPr/>
          <p:nvPr/>
        </p:nvSpPr>
        <p:spPr>
          <a:xfrm>
            <a:off x="5765689" y="2720199"/>
            <a:ext cx="571504" cy="43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2" name="肘形连接符 12"/>
          <p:cNvCxnSpPr/>
          <p:nvPr/>
        </p:nvCxnSpPr>
        <p:spPr>
          <a:xfrm rot="16200000" flipH="1">
            <a:off x="5711749" y="3633047"/>
            <a:ext cx="1665879" cy="393690"/>
          </a:xfrm>
          <a:prstGeom prst="bentConnector2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0"/>
          <p:cNvSpPr/>
          <p:nvPr/>
        </p:nvSpPr>
        <p:spPr>
          <a:xfrm>
            <a:off x="6764670" y="4293096"/>
            <a:ext cx="2235901" cy="1299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0" dirty="0" smtClean="0">
                <a:solidFill>
                  <a:srgbClr val="00B050"/>
                </a:solidFill>
              </a:rPr>
              <a:t>19% lower real manufacturing wage</a:t>
            </a:r>
            <a:endParaRPr lang="zh-CN" altLang="en-US" dirty="0">
              <a:solidFill>
                <a:srgbClr val="00B05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50" y="908720"/>
            <a:ext cx="575216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0"/>
            <a:ext cx="8412177" cy="762000"/>
          </a:xfrm>
        </p:spPr>
        <p:txBody>
          <a:bodyPr/>
          <a:lstStyle/>
          <a:p>
            <a:r>
              <a:rPr lang="en-US" altLang="zh-CN" dirty="0" smtClean="0"/>
              <a:t>Manufacturing Firm Responses</a:t>
            </a:r>
            <a:br>
              <a:rPr lang="en-US" altLang="zh-CN" dirty="0" smtClean="0"/>
            </a:br>
            <a:r>
              <a:rPr lang="en-US" altLang="zh-CN" sz="1800" dirty="0" smtClean="0"/>
              <a:t>for 1 SD real estate price increase: SD[ln </a:t>
            </a:r>
            <a:r>
              <a:rPr lang="en-US" altLang="zh-CN" sz="1800" i="1" dirty="0" smtClean="0"/>
              <a:t>P</a:t>
            </a:r>
            <a:r>
              <a:rPr lang="en-US" altLang="zh-CN" sz="1800" dirty="0" smtClean="0"/>
              <a:t> ] = 0.486 </a:t>
            </a:r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6507161" y="1220988"/>
            <a:ext cx="2466707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 smtClean="0">
                <a:solidFill>
                  <a:srgbClr val="FF0000"/>
                </a:solidFill>
              </a:rPr>
              <a:t>Net investment rate: </a:t>
            </a:r>
            <a:r>
              <a:rPr lang="en-US" altLang="zh-CN" sz="1800" b="0" dirty="0" smtClean="0">
                <a:solidFill>
                  <a:srgbClr val="FF0000"/>
                </a:solidFill>
              </a:rPr>
              <a:t>8.7 percentage points lower</a:t>
            </a:r>
          </a:p>
          <a:p>
            <a:r>
              <a:rPr lang="en-US" altLang="zh-CN" sz="1800" b="0" dirty="0" smtClean="0">
                <a:solidFill>
                  <a:srgbClr val="FF0000"/>
                </a:solidFill>
              </a:rPr>
              <a:t>(mean = 21.5)</a:t>
            </a:r>
          </a:p>
        </p:txBody>
      </p:sp>
      <p:cxnSp>
        <p:nvCxnSpPr>
          <p:cNvPr id="9" name="肘形连接符 8"/>
          <p:cNvCxnSpPr/>
          <p:nvPr/>
        </p:nvCxnSpPr>
        <p:spPr>
          <a:xfrm rot="5400000" flipH="1" flipV="1">
            <a:off x="2785830" y="1470808"/>
            <a:ext cx="3571900" cy="3870762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071670" y="5143512"/>
            <a:ext cx="571504" cy="43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6116" y="5143512"/>
            <a:ext cx="571504" cy="43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00562" y="5143512"/>
            <a:ext cx="571504" cy="4381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5008" y="5143512"/>
            <a:ext cx="581028" cy="428628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3885207" y="2567480"/>
            <a:ext cx="2654331" cy="2565366"/>
          </a:xfrm>
          <a:prstGeom prst="bentConnector3">
            <a:avLst>
              <a:gd name="adj1" fmla="val -252"/>
            </a:avLst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flipV="1">
            <a:off x="5083058" y="3850163"/>
            <a:ext cx="1430530" cy="1293350"/>
          </a:xfrm>
          <a:prstGeom prst="bentConnector3">
            <a:avLst>
              <a:gd name="adj1" fmla="val 1913"/>
            </a:avLst>
          </a:prstGeom>
          <a:ln w="1905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25"/>
          <p:cNvCxnSpPr/>
          <p:nvPr/>
        </p:nvCxnSpPr>
        <p:spPr>
          <a:xfrm flipV="1">
            <a:off x="5865681" y="4787008"/>
            <a:ext cx="667428" cy="359542"/>
          </a:xfrm>
          <a:prstGeom prst="bentConnector3">
            <a:avLst>
              <a:gd name="adj1" fmla="val 50000"/>
            </a:avLst>
          </a:prstGeom>
          <a:ln w="19050">
            <a:solidFill>
              <a:srgbClr val="3333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507161" y="2413958"/>
            <a:ext cx="228601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 smtClean="0">
                <a:solidFill>
                  <a:srgbClr val="00B050"/>
                </a:solidFill>
              </a:rPr>
              <a:t>Firms with loans: </a:t>
            </a:r>
          </a:p>
          <a:p>
            <a:r>
              <a:rPr lang="en-US" altLang="zh-CN" sz="1800" b="0" dirty="0" smtClean="0">
                <a:solidFill>
                  <a:srgbClr val="00B050"/>
                </a:solidFill>
              </a:rPr>
              <a:t>3.8 percentage point lower</a:t>
            </a:r>
          </a:p>
          <a:p>
            <a:r>
              <a:rPr lang="en-US" altLang="zh-CN" sz="1800" b="0" dirty="0" smtClean="0">
                <a:solidFill>
                  <a:srgbClr val="00B050"/>
                </a:solidFill>
              </a:rPr>
              <a:t>(mean = 33.7)</a:t>
            </a:r>
          </a:p>
        </p:txBody>
      </p:sp>
      <p:sp>
        <p:nvSpPr>
          <p:cNvPr id="18" name="矩形 17"/>
          <p:cNvSpPr/>
          <p:nvPr/>
        </p:nvSpPr>
        <p:spPr>
          <a:xfrm>
            <a:off x="6539536" y="3648027"/>
            <a:ext cx="192882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 smtClean="0">
                <a:solidFill>
                  <a:srgbClr val="7030A0"/>
                </a:solidFill>
              </a:rPr>
              <a:t>Output:</a:t>
            </a:r>
          </a:p>
          <a:p>
            <a:r>
              <a:rPr lang="en-US" altLang="zh-CN" sz="1800" b="0" dirty="0" smtClean="0">
                <a:solidFill>
                  <a:srgbClr val="7030A0"/>
                </a:solidFill>
              </a:rPr>
              <a:t>42.6% lower</a:t>
            </a:r>
            <a:endParaRPr lang="zh-CN" altLang="en-US" sz="1800" b="0" dirty="0">
              <a:solidFill>
                <a:srgbClr val="7030A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65486" y="4488688"/>
            <a:ext cx="171451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 smtClean="0">
                <a:solidFill>
                  <a:srgbClr val="3333CC"/>
                </a:solidFill>
              </a:rPr>
              <a:t>Firm exit rate: </a:t>
            </a:r>
            <a:r>
              <a:rPr lang="en-US" altLang="zh-CN" sz="1800" b="0" dirty="0" smtClean="0">
                <a:solidFill>
                  <a:srgbClr val="3333CC"/>
                </a:solidFill>
              </a:rPr>
              <a:t>2.7</a:t>
            </a:r>
            <a:r>
              <a:rPr lang="en-US" altLang="zh-CN" sz="1800" dirty="0" smtClean="0">
                <a:solidFill>
                  <a:srgbClr val="3333CC"/>
                </a:solidFill>
              </a:rPr>
              <a:t> </a:t>
            </a:r>
            <a:r>
              <a:rPr lang="en-US" altLang="zh-CN" sz="1800" b="0" dirty="0" smtClean="0">
                <a:solidFill>
                  <a:srgbClr val="3333CC"/>
                </a:solidFill>
              </a:rPr>
              <a:t>percentage point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novo\Dropbox\Real Estate Booms\Main Text\figure 3new v6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72" y="981075"/>
            <a:ext cx="7718968" cy="561627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2002-2007 Growth Differences by Firm Type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Harald </a:t>
            </a:r>
            <a:r>
              <a:rPr lang="en-US" dirty="0" err="1" smtClean="0"/>
              <a:t>Hau</a:t>
            </a:r>
            <a:r>
              <a:rPr lang="en-GB" dirty="0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980728"/>
            <a:ext cx="6429420" cy="498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Heterogeneity: Small Private Firms Suffer Most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862848" y="3929066"/>
            <a:ext cx="2175760" cy="724070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62848" y="2314588"/>
            <a:ext cx="2194628" cy="9207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18"/>
          <p:cNvSpPr/>
          <p:nvPr/>
        </p:nvSpPr>
        <p:spPr>
          <a:xfrm>
            <a:off x="6804248" y="2060848"/>
            <a:ext cx="2304256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0" dirty="0" smtClean="0">
                <a:solidFill>
                  <a:srgbClr val="3333CC"/>
                </a:solidFill>
              </a:rPr>
              <a:t>1 </a:t>
            </a:r>
            <a:r>
              <a:rPr lang="en-US" altLang="zh-CN" sz="2000" b="0" dirty="0">
                <a:solidFill>
                  <a:srgbClr val="3333CC"/>
                </a:solidFill>
              </a:rPr>
              <a:t>SD </a:t>
            </a:r>
            <a:r>
              <a:rPr lang="en-US" altLang="zh-CN" sz="2000" b="0" dirty="0" smtClean="0">
                <a:solidFill>
                  <a:srgbClr val="3333CC"/>
                </a:solidFill>
              </a:rPr>
              <a:t>real </a:t>
            </a:r>
            <a:r>
              <a:rPr lang="en-US" altLang="zh-CN" sz="2000" b="0" dirty="0">
                <a:solidFill>
                  <a:srgbClr val="3333CC"/>
                </a:solidFill>
              </a:rPr>
              <a:t>estate price increase: SD[ln P ] </a:t>
            </a:r>
            <a:r>
              <a:rPr lang="en-US" altLang="zh-CN" sz="2000" b="0" dirty="0" smtClean="0">
                <a:solidFill>
                  <a:srgbClr val="3333CC"/>
                </a:solidFill>
              </a:rPr>
              <a:t>=  </a:t>
            </a:r>
            <a:r>
              <a:rPr lang="en-US" altLang="zh-CN" sz="2000" b="0" dirty="0">
                <a:solidFill>
                  <a:srgbClr val="3333CC"/>
                </a:solidFill>
              </a:rPr>
              <a:t>0.486 </a:t>
            </a:r>
            <a:endParaRPr lang="en-US" altLang="zh-CN" sz="2000" b="0" dirty="0" smtClean="0">
              <a:solidFill>
                <a:srgbClr val="3333CC"/>
              </a:solidFill>
            </a:endParaRPr>
          </a:p>
          <a:p>
            <a:endParaRPr lang="en-US" altLang="zh-CN" sz="2000" b="0" dirty="0">
              <a:solidFill>
                <a:srgbClr val="3333CC"/>
              </a:solidFill>
            </a:endParaRPr>
          </a:p>
          <a:p>
            <a:r>
              <a:rPr lang="en-US" altLang="zh-CN" sz="2000" b="0" dirty="0" smtClean="0">
                <a:solidFill>
                  <a:srgbClr val="3333CC"/>
                </a:solidFill>
              </a:rPr>
              <a:t>Private Firms:  </a:t>
            </a:r>
          </a:p>
          <a:p>
            <a:r>
              <a:rPr lang="en-US" altLang="zh-CN" sz="2000" b="0" dirty="0" smtClean="0">
                <a:solidFill>
                  <a:srgbClr val="3333CC"/>
                </a:solidFill>
              </a:rPr>
              <a:t>10 percentage point investment decline</a:t>
            </a:r>
          </a:p>
          <a:p>
            <a:endParaRPr lang="en-US" altLang="zh-CN" sz="2000" b="0" dirty="0" smtClean="0">
              <a:solidFill>
                <a:srgbClr val="3333CC"/>
              </a:solidFill>
            </a:endParaRPr>
          </a:p>
          <a:p>
            <a:r>
              <a:rPr lang="en-US" altLang="zh-CN" sz="2000" b="0" dirty="0" smtClean="0">
                <a:solidFill>
                  <a:srgbClr val="3333CC"/>
                </a:solidFill>
              </a:rPr>
              <a:t>SOEs:</a:t>
            </a:r>
            <a:endParaRPr lang="en-US" altLang="zh-CN" sz="2000" b="0" dirty="0">
              <a:solidFill>
                <a:srgbClr val="3333CC"/>
              </a:solidFill>
            </a:endParaRPr>
          </a:p>
          <a:p>
            <a:r>
              <a:rPr lang="en-US" altLang="zh-CN" sz="2000" b="0" dirty="0" smtClean="0">
                <a:solidFill>
                  <a:srgbClr val="3333CC"/>
                </a:solidFill>
              </a:rPr>
              <a:t>2.3 percentage</a:t>
            </a:r>
          </a:p>
          <a:p>
            <a:r>
              <a:rPr lang="en-US" altLang="zh-CN" sz="2000" b="0" dirty="0">
                <a:solidFill>
                  <a:srgbClr val="3333CC"/>
                </a:solidFill>
              </a:rPr>
              <a:t>p</a:t>
            </a:r>
            <a:r>
              <a:rPr lang="en-US" altLang="zh-CN" sz="2000" b="0" dirty="0" smtClean="0">
                <a:solidFill>
                  <a:srgbClr val="3333CC"/>
                </a:solidFill>
              </a:rPr>
              <a:t>oints investment decline</a:t>
            </a:r>
          </a:p>
        </p:txBody>
      </p:sp>
      <p:cxnSp>
        <p:nvCxnSpPr>
          <p:cNvPr id="11" name="肘形连接符 25"/>
          <p:cNvCxnSpPr/>
          <p:nvPr/>
        </p:nvCxnSpPr>
        <p:spPr>
          <a:xfrm flipV="1">
            <a:off x="2319142" y="3474338"/>
            <a:ext cx="4464496" cy="454728"/>
          </a:xfrm>
          <a:prstGeom prst="bentConnector3">
            <a:avLst>
              <a:gd name="adj1" fmla="val 3775"/>
            </a:avLst>
          </a:prstGeom>
          <a:ln w="25400">
            <a:solidFill>
              <a:srgbClr val="3333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1" y="1228942"/>
            <a:ext cx="8529639" cy="3402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Additional Firm Performance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800" dirty="0"/>
              <a:t>for 1 SD real estate price increase: SD[ln P ] = 0.486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599142" y="2068504"/>
            <a:ext cx="642942" cy="43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57578" y="2083270"/>
            <a:ext cx="642942" cy="43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86644" y="2071678"/>
            <a:ext cx="714380" cy="4381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2" name="肘形连接符 25"/>
          <p:cNvCxnSpPr/>
          <p:nvPr/>
        </p:nvCxnSpPr>
        <p:spPr>
          <a:xfrm rot="16200000" flipH="1">
            <a:off x="1944239" y="3807031"/>
            <a:ext cx="2581706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25"/>
          <p:cNvCxnSpPr/>
          <p:nvPr/>
        </p:nvCxnSpPr>
        <p:spPr>
          <a:xfrm rot="5400000">
            <a:off x="4299247" y="3792745"/>
            <a:ext cx="2584878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25"/>
          <p:cNvCxnSpPr/>
          <p:nvPr/>
        </p:nvCxnSpPr>
        <p:spPr>
          <a:xfrm rot="5400000">
            <a:off x="6703822" y="3816996"/>
            <a:ext cx="2581704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21412" y="5088912"/>
            <a:ext cx="192882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0" dirty="0" smtClean="0">
                <a:solidFill>
                  <a:srgbClr val="FF0000"/>
                </a:solidFill>
              </a:rPr>
              <a:t>7 percentage points lower</a:t>
            </a:r>
          </a:p>
          <a:p>
            <a:r>
              <a:rPr lang="en-US" altLang="zh-CN" sz="2000" b="0" dirty="0" smtClean="0">
                <a:solidFill>
                  <a:srgbClr val="FF0000"/>
                </a:solidFill>
              </a:rPr>
              <a:t>(mean = 7.2)</a:t>
            </a:r>
          </a:p>
        </p:txBody>
      </p:sp>
      <p:sp>
        <p:nvSpPr>
          <p:cNvPr id="18" name="矩形 17"/>
          <p:cNvSpPr/>
          <p:nvPr/>
        </p:nvSpPr>
        <p:spPr>
          <a:xfrm>
            <a:off x="4611700" y="5114198"/>
            <a:ext cx="207170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0" dirty="0" smtClean="0">
                <a:solidFill>
                  <a:srgbClr val="00B050"/>
                </a:solidFill>
              </a:rPr>
              <a:t>4.6 percentage points lower</a:t>
            </a:r>
          </a:p>
          <a:p>
            <a:r>
              <a:rPr lang="en-US" altLang="zh-CN" sz="2000" b="0" dirty="0" smtClean="0">
                <a:solidFill>
                  <a:srgbClr val="00B050"/>
                </a:solidFill>
              </a:rPr>
              <a:t>(mean = 57.6)</a:t>
            </a:r>
          </a:p>
        </p:txBody>
      </p:sp>
      <p:sp>
        <p:nvSpPr>
          <p:cNvPr id="20" name="矩形 19"/>
          <p:cNvSpPr/>
          <p:nvPr/>
        </p:nvSpPr>
        <p:spPr>
          <a:xfrm>
            <a:off x="7143736" y="5377897"/>
            <a:ext cx="200026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0" dirty="0" smtClean="0">
                <a:solidFill>
                  <a:srgbClr val="7030A0"/>
                </a:solidFill>
              </a:rPr>
              <a:t>14.5% lower productivity</a:t>
            </a:r>
          </a:p>
          <a:p>
            <a:r>
              <a:rPr lang="en-US" altLang="zh-CN" sz="2000" b="0" dirty="0" smtClean="0">
                <a:solidFill>
                  <a:srgbClr val="7030A0"/>
                </a:solidFill>
              </a:rPr>
              <a:t>(mean=1.14)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Firm Performance at Product Level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7505" y="1110184"/>
            <a:ext cx="2533151" cy="5214416"/>
          </a:xfrm>
        </p:spPr>
        <p:txBody>
          <a:bodyPr/>
          <a:lstStyle/>
          <a:p>
            <a:pPr marL="0" indent="0">
              <a:buNone/>
            </a:pPr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Advantages:</a:t>
            </a:r>
          </a:p>
          <a:p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Eliminate local demand effects: higher real estate saving can reduce local product demand</a:t>
            </a:r>
          </a:p>
          <a:p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Industry price deflator might miss-measure local real output</a:t>
            </a:r>
          </a:p>
          <a:p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Independent data collection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rgbClr val="3333CC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US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16" y="1268760"/>
            <a:ext cx="6256086" cy="2969496"/>
          </a:xfrm>
          <a:prstGeom prst="rect">
            <a:avLst/>
          </a:prstGeom>
        </p:spPr>
      </p:pic>
      <p:sp>
        <p:nvSpPr>
          <p:cNvPr id="15" name="矩形 15"/>
          <p:cNvSpPr/>
          <p:nvPr/>
        </p:nvSpPr>
        <p:spPr>
          <a:xfrm>
            <a:off x="4478403" y="4842659"/>
            <a:ext cx="2694451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0" dirty="0">
                <a:solidFill>
                  <a:srgbClr val="FF0000"/>
                </a:solidFill>
              </a:rPr>
              <a:t>E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xport volume elasticity is 61% of output elasticity: </a:t>
            </a:r>
          </a:p>
          <a:p>
            <a:r>
              <a:rPr lang="en-US" altLang="zh-CN" sz="2000" b="0" dirty="0" smtClean="0">
                <a:solidFill>
                  <a:srgbClr val="FF0000"/>
                </a:solidFill>
              </a:rPr>
              <a:t>local demand plays at best a partial role</a:t>
            </a:r>
          </a:p>
        </p:txBody>
      </p:sp>
      <p:sp>
        <p:nvSpPr>
          <p:cNvPr id="18" name="矩形 8"/>
          <p:cNvSpPr/>
          <p:nvPr/>
        </p:nvSpPr>
        <p:spPr>
          <a:xfrm>
            <a:off x="5221140" y="2346068"/>
            <a:ext cx="642942" cy="43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肘形连接符 25"/>
          <p:cNvCxnSpPr/>
          <p:nvPr/>
        </p:nvCxnSpPr>
        <p:spPr>
          <a:xfrm rot="16200000" flipH="1">
            <a:off x="4801304" y="3446344"/>
            <a:ext cx="2125554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25"/>
          <p:cNvCxnSpPr/>
          <p:nvPr/>
        </p:nvCxnSpPr>
        <p:spPr>
          <a:xfrm rot="5400000">
            <a:off x="5730057" y="3066327"/>
            <a:ext cx="1724905" cy="1160691"/>
          </a:xfrm>
          <a:prstGeom prst="bentConnector3">
            <a:avLst>
              <a:gd name="adj1" fmla="val 22765"/>
            </a:avLst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8"/>
          <p:cNvSpPr/>
          <p:nvPr/>
        </p:nvSpPr>
        <p:spPr>
          <a:xfrm>
            <a:off x="7172854" y="2346068"/>
            <a:ext cx="711514" cy="43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矩形 17"/>
          <p:cNvSpPr/>
          <p:nvPr/>
        </p:nvSpPr>
        <p:spPr>
          <a:xfrm>
            <a:off x="7205774" y="5039557"/>
            <a:ext cx="183569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0" dirty="0" smtClean="0">
                <a:solidFill>
                  <a:srgbClr val="00B050"/>
                </a:solidFill>
              </a:rPr>
              <a:t>No pass-through to industrial export price:</a:t>
            </a:r>
          </a:p>
          <a:p>
            <a:r>
              <a:rPr lang="en-US" altLang="zh-CN" sz="2000" b="0" dirty="0" smtClean="0">
                <a:solidFill>
                  <a:srgbClr val="00B050"/>
                </a:solidFill>
              </a:rPr>
              <a:t>Industry price deflator appropriate</a:t>
            </a:r>
          </a:p>
        </p:txBody>
      </p:sp>
      <p:sp>
        <p:nvSpPr>
          <p:cNvPr id="32" name="矩形 8"/>
          <p:cNvSpPr/>
          <p:nvPr/>
        </p:nvSpPr>
        <p:spPr>
          <a:xfrm>
            <a:off x="8232461" y="2350278"/>
            <a:ext cx="711514" cy="43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4" name="肘形连接符 25"/>
          <p:cNvCxnSpPr/>
          <p:nvPr/>
        </p:nvCxnSpPr>
        <p:spPr>
          <a:xfrm rot="16200000" flipH="1">
            <a:off x="7387181" y="3628465"/>
            <a:ext cx="1683604" cy="6956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Robustness Issues</a:t>
            </a:r>
          </a:p>
        </p:txBody>
      </p:sp>
      <p:sp>
        <p:nvSpPr>
          <p:cNvPr id="370690" name="Content Placeholder 2"/>
          <p:cNvSpPr>
            <a:spLocks noGrp="1"/>
          </p:cNvSpPr>
          <p:nvPr>
            <p:ph idx="1"/>
          </p:nvPr>
        </p:nvSpPr>
        <p:spPr>
          <a:xfrm>
            <a:off x="395536" y="1232756"/>
            <a:ext cx="4032448" cy="4896544"/>
          </a:xfrm>
        </p:spPr>
        <p:txBody>
          <a:bodyPr/>
          <a:lstStyle/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Alternative instrument for housing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prices</a:t>
            </a:r>
            <a:r>
              <a:rPr lang="en-GB" altLang="zh-TW" sz="2400" smtClean="0">
                <a:solidFill>
                  <a:schemeClr val="tx1"/>
                </a:solidFill>
                <a:ea typeface="新細明體" charset="-120"/>
              </a:rPr>
              <a:t>:</a:t>
            </a:r>
            <a:r>
              <a:rPr lang="en-GB" altLang="zh-TW" sz="2400">
                <a:solidFill>
                  <a:schemeClr val="tx1"/>
                </a:solidFill>
                <a:ea typeface="新細明體" charset="-120"/>
              </a:rPr>
              <a:t> </a:t>
            </a:r>
            <a:endParaRPr lang="en-GB" altLang="zh-TW" sz="240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GB" altLang="zh-TW" sz="2400" smtClean="0">
                <a:solidFill>
                  <a:schemeClr val="tx1"/>
                </a:solidFill>
                <a:ea typeface="新細明體" charset="-120"/>
              </a:rPr>
              <a:t>Housing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supply elasticity (</a:t>
            </a:r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Wang et al. 2012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) for major 35 cities</a:t>
            </a:r>
          </a:p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Using 02-07 growth specification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we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find similar </a:t>
            </a:r>
            <a:r>
              <a:rPr lang="en-GB" altLang="zh-TW" sz="2400" dirty="0" smtClean="0">
                <a:solidFill>
                  <a:srgbClr val="FF0000"/>
                </a:solidFill>
                <a:ea typeface="新細明體" charset="-120"/>
              </a:rPr>
              <a:t>40% decrease in real investment</a:t>
            </a:r>
            <a:endParaRPr lang="en-GB" altLang="zh-TW" sz="2400" dirty="0" smtClean="0">
              <a:solidFill>
                <a:srgbClr val="FF0000"/>
              </a:solidFill>
              <a:ea typeface="新細明體" charset="-120"/>
            </a:endParaRPr>
          </a:p>
          <a:p>
            <a:pPr marL="0" indent="0">
              <a:buNone/>
            </a:pPr>
            <a:endParaRPr lang="en-GB" altLang="zh-TW" sz="2400" dirty="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370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B64A15-A245-4169-97D7-D05E2ED35E7C}" type="slidenum">
              <a:rPr lang="en-US" altLang="zh-TW" smtClean="0">
                <a:ea typeface="新細明體" charset="-120"/>
              </a:rPr>
              <a:pPr/>
              <a:t>19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97" y="1233892"/>
            <a:ext cx="4805671" cy="47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What is this paper about?</a:t>
            </a:r>
          </a:p>
        </p:txBody>
      </p:sp>
      <p:sp>
        <p:nvSpPr>
          <p:cNvPr id="370690" name="Content Placeholder 2"/>
          <p:cNvSpPr>
            <a:spLocks noGrp="1"/>
          </p:cNvSpPr>
          <p:nvPr>
            <p:ph idx="1"/>
          </p:nvPr>
        </p:nvSpPr>
        <p:spPr>
          <a:xfrm>
            <a:off x="426845" y="946417"/>
            <a:ext cx="8393628" cy="5471579"/>
          </a:xfrm>
        </p:spPr>
        <p:txBody>
          <a:bodyPr/>
          <a:lstStyle/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This paper quantifies </a:t>
            </a:r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the negative effect of real estate booms on industrial competitiveness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though biased capital allocation in China</a:t>
            </a:r>
            <a:endParaRPr lang="en-GB" altLang="zh-TW" sz="24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US evidence: 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Chakraborty, Goldstein, and </a:t>
            </a:r>
            <a:r>
              <a:rPr lang="en-GB" altLang="zh-TW" sz="2000" dirty="0" err="1" smtClean="0">
                <a:solidFill>
                  <a:schemeClr val="tx1"/>
                </a:solidFill>
                <a:ea typeface="新細明體" charset="-120"/>
              </a:rPr>
              <a:t>MacKinlay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, RFS 2018: 1 SD in housing price increase </a:t>
            </a: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>reduces firm investment by 21%</a:t>
            </a:r>
            <a:endParaRPr lang="en-GB" altLang="zh-TW" sz="2000" b="1" dirty="0" smtClean="0">
              <a:solidFill>
                <a:srgbClr val="FF0000"/>
              </a:solidFill>
              <a:ea typeface="新細明體" charset="-120"/>
            </a:endParaRPr>
          </a:p>
          <a:p>
            <a:pPr lvl="1"/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China: 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Growth mostly about capital deployment, hence crowding-out of firm finance can have large real effects </a:t>
            </a:r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on many firm variables: 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investment, output, real wages, exports, ROA, TFP              1 </a:t>
            </a:r>
            <a:r>
              <a:rPr lang="en-GB" altLang="zh-TW" sz="2000" dirty="0">
                <a:solidFill>
                  <a:schemeClr val="tx1"/>
                </a:solidFill>
                <a:ea typeface="新細明體" charset="-120"/>
              </a:rPr>
              <a:t>SD in housing price increase </a:t>
            </a: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>reduces </a:t>
            </a:r>
            <a:r>
              <a:rPr lang="en-GB" altLang="zh-TW" sz="2000" dirty="0">
                <a:solidFill>
                  <a:srgbClr val="FF0000"/>
                </a:solidFill>
                <a:ea typeface="新細明體" charset="-120"/>
              </a:rPr>
              <a:t>firm investment by </a:t>
            </a: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>40%</a:t>
            </a:r>
          </a:p>
          <a:p>
            <a:pPr lvl="1"/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Emerging </a:t>
            </a:r>
            <a:r>
              <a:rPr lang="en-GB" altLang="zh-TW" sz="2000" b="1" dirty="0">
                <a:solidFill>
                  <a:schemeClr val="tx1"/>
                </a:solidFill>
                <a:ea typeface="新細明體" charset="-120"/>
              </a:rPr>
              <a:t>markets: </a:t>
            </a:r>
            <a:r>
              <a:rPr lang="en-GB" altLang="zh-TW" sz="2000" dirty="0">
                <a:solidFill>
                  <a:schemeClr val="tx1"/>
                </a:solidFill>
                <a:ea typeface="新細明體" charset="-120"/>
              </a:rPr>
              <a:t>Real estate booms often precede current account crisis, </a:t>
            </a:r>
            <a:r>
              <a:rPr lang="en-GB" altLang="zh-TW" sz="2000" b="1" dirty="0">
                <a:solidFill>
                  <a:schemeClr val="tx1"/>
                </a:solidFill>
                <a:ea typeface="新細明體" charset="-120"/>
              </a:rPr>
              <a:t>but no causal evidence for its adverse effect on </a:t>
            </a:r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firms</a:t>
            </a:r>
            <a:endParaRPr lang="en-GB" altLang="zh-TW" sz="2000" b="1" dirty="0">
              <a:solidFill>
                <a:srgbClr val="FF0000"/>
              </a:solidFill>
              <a:ea typeface="新細明體" charset="-120"/>
            </a:endParaRPr>
          </a:p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Develop an modified </a:t>
            </a:r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Balassa-Samuelson framework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to explain the effect of real estate boom on factor prices and firm variables</a:t>
            </a: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0" indent="0">
              <a:buNone/>
            </a:pPr>
            <a:endParaRPr lang="en-GB" altLang="zh-TW" dirty="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370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B64A15-A245-4169-97D7-D05E2ED35E7C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Robustness Issues</a:t>
            </a:r>
          </a:p>
        </p:txBody>
      </p:sp>
      <p:sp>
        <p:nvSpPr>
          <p:cNvPr id="370690" name="Content Placeholder 2"/>
          <p:cNvSpPr>
            <a:spLocks noGrp="1"/>
          </p:cNvSpPr>
          <p:nvPr>
            <p:ph idx="1"/>
          </p:nvPr>
        </p:nvSpPr>
        <p:spPr>
          <a:xfrm>
            <a:off x="395536" y="1232756"/>
            <a:ext cx="8471284" cy="4896544"/>
          </a:xfrm>
        </p:spPr>
        <p:txBody>
          <a:bodyPr/>
          <a:lstStyle/>
          <a:p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Alternative instrument for housing prices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Housing supply elasticity (Wang et al. 2012) for major 35 cities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Using 02-07 growth specification and find similar results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Initial condition of capital matters?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Cross-sectional differences in initial financial development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Loan/GDP, corporate loan/GDP, deposit/GDP, household deposit/GDP, does not matter for firm investment dynamics</a:t>
            </a:r>
          </a:p>
        </p:txBody>
      </p:sp>
      <p:sp>
        <p:nvSpPr>
          <p:cNvPr id="370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B64A15-A245-4169-97D7-D05E2ED35E7C}" type="slidenum">
              <a:rPr lang="en-US" altLang="zh-TW" smtClean="0">
                <a:ea typeface="新細明體" charset="-120"/>
              </a:rPr>
              <a:pPr/>
              <a:t>20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Conclusions</a:t>
            </a:r>
          </a:p>
        </p:txBody>
      </p:sp>
      <p:sp>
        <p:nvSpPr>
          <p:cNvPr id="370690" name="Content Placeholder 2"/>
          <p:cNvSpPr>
            <a:spLocks noGrp="1"/>
          </p:cNvSpPr>
          <p:nvPr>
            <p:ph idx="1"/>
          </p:nvPr>
        </p:nvSpPr>
        <p:spPr>
          <a:xfrm>
            <a:off x="395536" y="1232756"/>
            <a:ext cx="8471284" cy="4896544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Exogenous variation in local land supply policies provides an instrument which can partially account for the large variation of real estate prices across Chinese cities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Real estate booms push up the capital cost for the local manufacturing sector and cause strong underinvestment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Underinvestment implies the demise of the manufacturing sector in cities with the strongest real estate booms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Motivation for macro-prudential policies on real estate investment booms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Suggestive of large benefits to capital market integration </a:t>
            </a:r>
            <a:endParaRPr lang="zh-CN" altLang="en-US" sz="2400" dirty="0" smtClean="0">
              <a:solidFill>
                <a:schemeClr val="tx1"/>
              </a:solidFill>
              <a:ea typeface="新細明體" charset="-120"/>
            </a:endParaRPr>
          </a:p>
          <a:p>
            <a:pPr marL="0" indent="0">
              <a:buNone/>
            </a:pPr>
            <a:endParaRPr lang="zh-CN" altLang="en-US" sz="2400" dirty="0" smtClean="0">
              <a:solidFill>
                <a:schemeClr val="tx1"/>
              </a:solidFill>
              <a:ea typeface="新細明體" charset="-120"/>
            </a:endParaRPr>
          </a:p>
          <a:p>
            <a:endParaRPr lang="zh-CN" altLang="en-US" sz="2400" dirty="0" smtClean="0">
              <a:solidFill>
                <a:schemeClr val="tx1"/>
              </a:solidFill>
              <a:ea typeface="新細明體" charset="-120"/>
            </a:endParaRPr>
          </a:p>
          <a:p>
            <a:endParaRPr lang="zh-CN" altLang="en-US" sz="2400" dirty="0" smtClean="0">
              <a:solidFill>
                <a:schemeClr val="tx1"/>
              </a:solidFill>
              <a:ea typeface="新細明體" charset="-120"/>
            </a:endParaRPr>
          </a:p>
          <a:p>
            <a:endParaRPr lang="en-GB" altLang="zh-TW" sz="2400" dirty="0" smtClean="0">
              <a:solidFill>
                <a:schemeClr val="tx1"/>
              </a:solidFill>
              <a:ea typeface="新細明體" charset="-120"/>
            </a:endParaRPr>
          </a:p>
          <a:p>
            <a:pPr marL="0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370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B64A15-A245-4169-97D7-D05E2ED35E7C}" type="slidenum">
              <a:rPr lang="en-US" altLang="zh-TW" smtClean="0">
                <a:ea typeface="新細明體" charset="-120"/>
              </a:rPr>
              <a:pPr/>
              <a:t>21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Content Placeholder 2"/>
          <p:cNvSpPr>
            <a:spLocks noGrp="1"/>
          </p:cNvSpPr>
          <p:nvPr>
            <p:ph idx="1"/>
          </p:nvPr>
        </p:nvSpPr>
        <p:spPr>
          <a:xfrm>
            <a:off x="179512" y="980727"/>
            <a:ext cx="8441432" cy="5421659"/>
          </a:xfrm>
        </p:spPr>
        <p:txBody>
          <a:bodyPr/>
          <a:lstStyle/>
          <a:p>
            <a:pPr marL="400050" lvl="1" indent="0">
              <a:buNone/>
              <a:tabLst>
                <a:tab pos="744538" algn="l"/>
              </a:tabLst>
            </a:pPr>
            <a:r>
              <a:rPr lang="en-GB" altLang="zh-TW" b="1" dirty="0" smtClean="0">
                <a:ea typeface="新細明體" charset="-120"/>
              </a:rPr>
              <a:t>What is the effect of real estate investment booms on industrial competitiveness?</a:t>
            </a:r>
          </a:p>
          <a:p>
            <a:pPr marL="0" indent="0">
              <a:buNone/>
            </a:pPr>
            <a:endParaRPr lang="en-GB" altLang="zh-TW" sz="2000" dirty="0" smtClean="0">
              <a:ea typeface="新細明體" charset="-120"/>
            </a:endParaRPr>
          </a:p>
          <a:p>
            <a:pPr lvl="1"/>
            <a:r>
              <a:rPr lang="en-GB" altLang="zh-TW" dirty="0" smtClean="0">
                <a:ea typeface="新細明體" charset="-120"/>
              </a:rPr>
              <a:t>Collateral Channel</a:t>
            </a:r>
          </a:p>
          <a:p>
            <a:pPr lvl="2"/>
            <a:r>
              <a:rPr lang="en-GB" altLang="zh-TW" dirty="0" smtClean="0">
                <a:ea typeface="新細明體" charset="-120"/>
              </a:rPr>
              <a:t>More </a:t>
            </a:r>
            <a:r>
              <a:rPr lang="en-US" altLang="zh-CN" dirty="0" smtClean="0">
                <a:ea typeface="新細明體" charset="-120"/>
              </a:rPr>
              <a:t>valuable</a:t>
            </a:r>
            <a:r>
              <a:rPr lang="en-GB" altLang="zh-TW" dirty="0" smtClean="0">
                <a:ea typeface="新細明體" charset="-120"/>
              </a:rPr>
              <a:t> collateral?</a:t>
            </a:r>
          </a:p>
          <a:p>
            <a:pPr lvl="2"/>
            <a:r>
              <a:rPr lang="en-GB" altLang="zh-TW" dirty="0" smtClean="0">
                <a:ea typeface="新細明體" charset="-120"/>
              </a:rPr>
              <a:t>Investment expansion?</a:t>
            </a:r>
          </a:p>
          <a:p>
            <a:pPr lvl="1">
              <a:buNone/>
            </a:pPr>
            <a:endParaRPr lang="en-GB" altLang="zh-TW" dirty="0" smtClean="0">
              <a:ea typeface="新細明體" charset="-120"/>
            </a:endParaRPr>
          </a:p>
          <a:p>
            <a:pPr lvl="1"/>
            <a:r>
              <a:rPr lang="en-GB" altLang="zh-TW" dirty="0" smtClean="0">
                <a:ea typeface="新細明體" charset="-120"/>
              </a:rPr>
              <a:t>Capital diversion channel</a:t>
            </a:r>
          </a:p>
          <a:p>
            <a:pPr lvl="2"/>
            <a:r>
              <a:rPr lang="en-GB" altLang="zh-TW" dirty="0" smtClean="0">
                <a:ea typeface="新細明體" charset="-120"/>
              </a:rPr>
              <a:t>High capital cost?</a:t>
            </a:r>
          </a:p>
          <a:p>
            <a:pPr lvl="2"/>
            <a:r>
              <a:rPr lang="en-GB" altLang="zh-TW" dirty="0" smtClean="0">
                <a:ea typeface="新細明體" charset="-120"/>
              </a:rPr>
              <a:t>Investment decline?</a:t>
            </a:r>
          </a:p>
          <a:p>
            <a:pPr lvl="2"/>
            <a:r>
              <a:rPr lang="en-GB" altLang="zh-TW" dirty="0" smtClean="0">
                <a:ea typeface="新細明體" charset="-120"/>
              </a:rPr>
              <a:t>Industry hollowing?</a:t>
            </a:r>
          </a:p>
          <a:p>
            <a:pPr marL="914400" lvl="2" indent="0">
              <a:buNone/>
            </a:pPr>
            <a:endParaRPr lang="en-GB" altLang="zh-TW" dirty="0">
              <a:ea typeface="新細明體" charset="-120"/>
            </a:endParaRPr>
          </a:p>
          <a:p>
            <a:pPr lvl="1"/>
            <a:r>
              <a:rPr lang="en-GB" altLang="zh-TW" dirty="0" smtClean="0">
                <a:ea typeface="新細明體" charset="-120"/>
              </a:rPr>
              <a:t>Real estate booms are more harmful than assumed</a:t>
            </a:r>
          </a:p>
          <a:p>
            <a:pPr marL="0" indent="0">
              <a:buNone/>
            </a:pPr>
            <a:endParaRPr lang="en-GB" altLang="zh-TW" sz="2400" b="1" dirty="0" smtClean="0">
              <a:ea typeface="新細明體" charset="-120"/>
            </a:endParaRPr>
          </a:p>
        </p:txBody>
      </p:sp>
      <p:sp>
        <p:nvSpPr>
          <p:cNvPr id="35328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Motivation </a:t>
            </a:r>
            <a:r>
              <a:rPr lang="en-GB" altLang="zh-TW" dirty="0">
                <a:ea typeface="新細明體" charset="-120"/>
              </a:rPr>
              <a:t>I</a:t>
            </a:r>
            <a:endParaRPr lang="en-US" altLang="en-GB" dirty="0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53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41639B-C9EF-45D9-9503-3966A58941CD}" type="slidenum">
              <a:rPr lang="en-US" altLang="zh-TW" smtClean="0">
                <a:ea typeface="新細明體" charset="-120"/>
              </a:rPr>
              <a:pPr/>
              <a:t>22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313644" cy="32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Two-Sector Balassa-Samuelson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71284" cy="5472608"/>
          </a:xfrm>
        </p:spPr>
        <p:txBody>
          <a:bodyPr/>
          <a:lstStyle/>
          <a:p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Assumption 1: Real </a:t>
            </a:r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estate and </a:t>
            </a:r>
            <a:r>
              <a:rPr lang="en-US" altLang="zh-CN" sz="2400" dirty="0">
                <a:solidFill>
                  <a:schemeClr val="tx1"/>
                </a:solidFill>
                <a:ea typeface="新細明體" charset="-120"/>
              </a:rPr>
              <a:t>t</a:t>
            </a:r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radeable </a:t>
            </a:r>
            <a:r>
              <a:rPr lang="en-US" altLang="zh-CN" sz="2400" dirty="0">
                <a:solidFill>
                  <a:schemeClr val="tx1"/>
                </a:solidFill>
                <a:ea typeface="新細明體" charset="-120"/>
              </a:rPr>
              <a:t>s</a:t>
            </a:r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ectors</a:t>
            </a:r>
          </a:p>
          <a:p>
            <a:endParaRPr lang="en-GB" altLang="zh-TW" sz="2400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Real estate sector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:</a:t>
            </a: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Tradeable sector: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ea typeface="新細明體" charset="-120"/>
              </a:rPr>
              <a:t>Assumption 2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: Factor supplies</a:t>
            </a:r>
          </a:p>
          <a:p>
            <a:endParaRPr lang="en-GB" altLang="zh-TW" sz="2400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US" altLang="zh-TW" sz="2000" dirty="0" smtClean="0">
                <a:solidFill>
                  <a:schemeClr val="tx1"/>
                </a:solidFill>
                <a:ea typeface="新細明體" charset="-120"/>
              </a:rPr>
              <a:t>Capital supply:</a:t>
            </a: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Labor </a:t>
            </a:r>
            <a:r>
              <a:rPr lang="en-US" altLang="zh-TW" sz="2000" dirty="0" smtClean="0">
                <a:solidFill>
                  <a:schemeClr val="tx1"/>
                </a:solidFill>
                <a:ea typeface="新細明體" charset="-120"/>
              </a:rPr>
              <a:t>supply:</a:t>
            </a:r>
          </a:p>
          <a:p>
            <a:pPr lvl="1"/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0" indent="0">
              <a:buNone/>
            </a:pPr>
            <a:endParaRPr lang="en-GB" altLang="zh-TW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997" y="1916832"/>
            <a:ext cx="4191866" cy="91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2568682"/>
            <a:ext cx="4299564" cy="93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6288" y="4365104"/>
            <a:ext cx="2748439" cy="70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286388"/>
            <a:ext cx="2722859" cy="5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Two-Sector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71284" cy="5472608"/>
          </a:xfrm>
        </p:spPr>
        <p:txBody>
          <a:bodyPr/>
          <a:lstStyle/>
          <a:p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Assumption 3: </a:t>
            </a:r>
            <a:r>
              <a:rPr lang="en-US" altLang="zh-TW" sz="2400" b="1" dirty="0" smtClean="0">
                <a:solidFill>
                  <a:schemeClr val="tx1"/>
                </a:solidFill>
                <a:ea typeface="新細明體" charset="-120"/>
              </a:rPr>
              <a:t>Housing Demand</a:t>
            </a:r>
            <a:endParaRPr lang="en-GB" altLang="zh-TW" sz="24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US" altLang="zh-CN" sz="2000" b="1" dirty="0" smtClean="0">
                <a:solidFill>
                  <a:schemeClr val="tx1"/>
                </a:solidFill>
                <a:ea typeface="新細明體" charset="-120"/>
              </a:rPr>
              <a:t>Price elastic</a:t>
            </a:r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:</a:t>
            </a:r>
          </a:p>
          <a:p>
            <a:pPr lvl="1"/>
            <a:endParaRPr lang="en-GB" altLang="zh-TW" sz="20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endParaRPr lang="en-GB" altLang="zh-TW" sz="2000" b="1" dirty="0" smtClean="0">
              <a:solidFill>
                <a:schemeClr val="tx1"/>
              </a:solidFill>
              <a:ea typeface="新細明體" charset="-120"/>
            </a:endParaRPr>
          </a:p>
          <a:p>
            <a:endParaRPr lang="en-GB" altLang="zh-TW" b="1" dirty="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Real estate price:</a:t>
            </a:r>
          </a:p>
          <a:p>
            <a:pPr marL="457200" lvl="1" indent="0">
              <a:buNone/>
            </a:pPr>
            <a:endParaRPr lang="en-GB" altLang="zh-TW" sz="2000" b="1" dirty="0" smtClean="0">
              <a:solidFill>
                <a:schemeClr val="tx1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ea typeface="新細明體" charset="-120"/>
              </a:rPr>
              <a:t>Value of housing supply</a:t>
            </a:r>
            <a:r>
              <a:rPr lang="en-US" altLang="zh-TW" sz="2000" b="1" dirty="0" smtClean="0">
                <a:solidFill>
                  <a:schemeClr val="tx1"/>
                </a:solidFill>
                <a:ea typeface="新細明體" charset="-120"/>
              </a:rPr>
              <a:t>:</a:t>
            </a:r>
          </a:p>
          <a:p>
            <a:endParaRPr lang="en-US" altLang="zh-TW" sz="2000" b="1" dirty="0">
              <a:solidFill>
                <a:schemeClr val="tx1"/>
              </a:solidFill>
              <a:ea typeface="新細明體" charset="-120"/>
            </a:endParaRPr>
          </a:p>
          <a:p>
            <a:endParaRPr lang="en-US" altLang="zh-TW" sz="2000" b="1" dirty="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ea typeface="新細明體" charset="-120"/>
              </a:rPr>
              <a:t>Empirics:         is low   </a:t>
            </a:r>
          </a:p>
          <a:p>
            <a:pPr lvl="1"/>
            <a:endParaRPr lang="en-US" altLang="zh-TW" sz="20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0" indent="0">
              <a:buNone/>
            </a:pPr>
            <a:endParaRPr lang="en-GB" altLang="zh-TW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3455785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620" y="3553855"/>
            <a:ext cx="3915504" cy="89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论文材料\The Cost of Real Estate Boom\main text\fig2_housing sales and prices v3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8610" y="1484784"/>
            <a:ext cx="4500594" cy="456932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18" y="5013176"/>
            <a:ext cx="27405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26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29" y="5751024"/>
            <a:ext cx="484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 Implications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145649"/>
            <a:ext cx="4177604" cy="5472608"/>
          </a:xfrm>
        </p:spPr>
        <p:txBody>
          <a:bodyPr/>
          <a:lstStyle/>
          <a:p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Proposition 1:          </a:t>
            </a:r>
            <a:r>
              <a:rPr lang="en-GB" altLang="zh-TW" sz="2400" dirty="0" smtClean="0">
                <a:solidFill>
                  <a:schemeClr val="tx1"/>
                </a:solidFill>
                <a:ea typeface="新細明體" charset="-120"/>
              </a:rPr>
              <a:t>Wage and </a:t>
            </a:r>
            <a:r>
              <a:rPr lang="en-US" altLang="zh-TW" sz="2400" dirty="0" smtClean="0">
                <a:solidFill>
                  <a:schemeClr val="tx1"/>
                </a:solidFill>
                <a:ea typeface="新細明體" charset="-120"/>
              </a:rPr>
              <a:t>interest rate channel</a:t>
            </a:r>
            <a:endParaRPr lang="en-US" altLang="zh-CN" sz="2400" dirty="0" smtClean="0">
              <a:solidFill>
                <a:schemeClr val="tx1"/>
              </a:solidFill>
              <a:ea typeface="新細明體" charset="-120"/>
            </a:endParaRPr>
          </a:p>
          <a:p>
            <a:endParaRPr lang="en-GB" altLang="zh-TW" sz="24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US" altLang="zh-CN" sz="2000" b="1" dirty="0" smtClean="0">
                <a:solidFill>
                  <a:schemeClr val="tx1"/>
                </a:solidFill>
                <a:ea typeface="新細明體" charset="-120"/>
              </a:rPr>
              <a:t>Interest rate</a:t>
            </a:r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:</a:t>
            </a:r>
          </a:p>
          <a:p>
            <a:pPr lvl="1"/>
            <a:endParaRPr lang="en-GB" altLang="zh-TW" sz="20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Real wages:</a:t>
            </a: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0" indent="0">
              <a:buNone/>
            </a:pPr>
            <a:endParaRPr lang="en-GB" altLang="zh-TW" dirty="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79952" y="1124744"/>
            <a:ext cx="4033588" cy="54726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Proposition 2:</a:t>
            </a:r>
            <a:r>
              <a:rPr kumimoji="0" lang="en-GB" altLang="zh-TW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 </a:t>
            </a:r>
            <a:r>
              <a:rPr lang="en-US" altLang="zh-TW" sz="2400" b="0" kern="0" dirty="0" smtClean="0">
                <a:solidFill>
                  <a:schemeClr val="tx1"/>
                </a:solidFill>
                <a:latin typeface="+mn-lt"/>
              </a:rPr>
              <a:t>Manufacturing under a real estate boom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GB" altLang="zh-TW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Investment rate: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endParaRPr lang="en-US" altLang="zh-TW" sz="2000" kern="0" dirty="0" smtClean="0">
              <a:solidFill>
                <a:schemeClr val="tx1"/>
              </a:solidFill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GB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Output: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endParaRPr lang="en-GB" altLang="zh-TW" sz="2000" kern="0" dirty="0" smtClean="0">
              <a:solidFill>
                <a:schemeClr val="tx1"/>
              </a:solidFill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tabLst/>
              <a:defRPr/>
            </a:pP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GB" altLang="zh-TW" sz="2000" kern="0" dirty="0" err="1" smtClean="0">
                <a:solidFill>
                  <a:schemeClr val="tx1"/>
                </a:solidFill>
                <a:latin typeface="+mn-lt"/>
              </a:rPr>
              <a:t>Labor</a:t>
            </a:r>
            <a:r>
              <a:rPr lang="en-GB" altLang="zh-TW" sz="2000" kern="0" dirty="0" smtClean="0">
                <a:solidFill>
                  <a:schemeClr val="tx1"/>
                </a:solidFill>
                <a:latin typeface="+mn-lt"/>
              </a:rPr>
              <a:t> Productivity: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pic>
        <p:nvPicPr>
          <p:cNvPr id="481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54" y="3261798"/>
            <a:ext cx="2962283" cy="73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4725144"/>
            <a:ext cx="32281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367" y="3140968"/>
            <a:ext cx="3533781" cy="6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104" y="4221088"/>
            <a:ext cx="2909892" cy="62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2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112" y="5422759"/>
            <a:ext cx="3275907" cy="6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 Implication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4033588" cy="5256584"/>
          </a:xfrm>
        </p:spPr>
        <p:txBody>
          <a:bodyPr/>
          <a:lstStyle/>
          <a:p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Proposition 3: </a:t>
            </a:r>
          </a:p>
          <a:p>
            <a:pPr>
              <a:buNone/>
            </a:pPr>
            <a:r>
              <a:rPr lang="en-GB" altLang="zh-TW" sz="2400" b="1" dirty="0" smtClean="0">
                <a:solidFill>
                  <a:schemeClr val="tx1"/>
                </a:solidFill>
                <a:ea typeface="新細明體" charset="-120"/>
              </a:rPr>
              <a:t>	</a:t>
            </a:r>
            <a:r>
              <a:rPr lang="en-US" altLang="zh-CN" sz="2400" dirty="0" smtClean="0">
                <a:solidFill>
                  <a:schemeClr val="tx1"/>
                </a:solidFill>
                <a:ea typeface="新細明體" charset="-120"/>
              </a:rPr>
              <a:t>Heterogeneous capital access</a:t>
            </a:r>
            <a:endParaRPr lang="en-GB" altLang="zh-TW" sz="2400" b="1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a typeface="新細明體" charset="-120"/>
              </a:rPr>
              <a:t>Firms with large fixed asset face less credit scarcity and do better</a:t>
            </a:r>
            <a:endParaRPr lang="en-GB" altLang="zh-TW" dirty="0" smtClean="0">
              <a:solidFill>
                <a:schemeClr val="tx1"/>
              </a:solidFill>
              <a:ea typeface="新細明體" charset="-120"/>
            </a:endParaRPr>
          </a:p>
          <a:p>
            <a:pPr lvl="1"/>
            <a:r>
              <a:rPr lang="en-GB" altLang="zh-TW" dirty="0" smtClean="0">
                <a:solidFill>
                  <a:schemeClr val="tx1"/>
                </a:solidFill>
                <a:ea typeface="新細明體" charset="-120"/>
              </a:rPr>
              <a:t>SOEs have privileged credit access and do better</a:t>
            </a:r>
          </a:p>
          <a:p>
            <a:pPr lvl="1"/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0" indent="0">
              <a:buNone/>
            </a:pPr>
            <a:endParaRPr lang="en-GB" altLang="zh-TW" dirty="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1657" y="1196752"/>
            <a:ext cx="4033588" cy="5132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Proposition 4: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GB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	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Financial performance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 and TFP under capital scarcity: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GB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Lower Profitability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GB" altLang="zh-TW" sz="2400" b="0" kern="0" dirty="0" smtClean="0">
                <a:solidFill>
                  <a:schemeClr val="tx1"/>
                </a:solidFill>
                <a:latin typeface="+mn-lt"/>
              </a:rPr>
              <a:t>Higher Leverage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GB" altLang="zh-TW" sz="2400" b="0" kern="0" dirty="0" smtClean="0">
                <a:solidFill>
                  <a:schemeClr val="tx1"/>
                </a:solidFill>
                <a:latin typeface="+mn-lt"/>
              </a:rPr>
              <a:t>Lower total factor productivity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980728"/>
            <a:ext cx="4968552" cy="5849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Determinants of Housing Inflation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2071670" y="2143116"/>
            <a:ext cx="5357850" cy="7858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71670" y="5500702"/>
            <a:ext cx="53578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 Effects by Relative City Size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Harald Hau</a:t>
            </a:r>
            <a:r>
              <a:rPr lang="en-GB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500034" y="1357298"/>
            <a:ext cx="8094814" cy="4893874"/>
            <a:chOff x="500034" y="1357298"/>
            <a:chExt cx="8094814" cy="4893874"/>
          </a:xfrm>
        </p:grpSpPr>
        <p:pic>
          <p:nvPicPr>
            <p:cNvPr id="4812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1357298"/>
              <a:ext cx="8094814" cy="325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4761756" y="2000240"/>
              <a:ext cx="928694" cy="13573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肘形连接符 25"/>
            <p:cNvCxnSpPr>
              <a:stCxn id="7" idx="2"/>
            </p:cNvCxnSpPr>
            <p:nvPr/>
          </p:nvCxnSpPr>
          <p:spPr>
            <a:xfrm rot="5400000">
              <a:off x="4359277" y="4218358"/>
              <a:ext cx="1727622" cy="603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4547441" y="5179602"/>
              <a:ext cx="2214578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0" dirty="0" smtClean="0">
                  <a:solidFill>
                    <a:srgbClr val="FF0000"/>
                  </a:solidFill>
                </a:rPr>
                <a:t>However output effect contingent on relative city size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143108" y="2643182"/>
              <a:ext cx="2500330" cy="7143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肘形连接符 25"/>
            <p:cNvCxnSpPr/>
            <p:nvPr/>
          </p:nvCxnSpPr>
          <p:spPr>
            <a:xfrm rot="16200000" flipH="1">
              <a:off x="1964513" y="4179099"/>
              <a:ext cx="1643076" cy="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907704" y="5179233"/>
              <a:ext cx="2214578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0" dirty="0" smtClean="0">
                  <a:solidFill>
                    <a:srgbClr val="00B050"/>
                  </a:solidFill>
                </a:rPr>
                <a:t>See no differential effect on financial 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0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Local Wage versus Capital Cost Externality</a:t>
            </a:r>
            <a:endParaRPr lang="en-US" altLang="en-GB" dirty="0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53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41639B-C9EF-45D9-9503-3966A58941CD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01311"/>
              </p:ext>
            </p:extLst>
          </p:nvPr>
        </p:nvGraphicFramePr>
        <p:xfrm>
          <a:off x="350520" y="981663"/>
          <a:ext cx="8469952" cy="5452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663">
                  <a:extLst>
                    <a:ext uri="{9D8B030D-6E8A-4147-A177-3AD203B41FA5}">
                      <a16:colId xmlns:a16="http://schemas.microsoft.com/office/drawing/2014/main" val="1044517611"/>
                    </a:ext>
                  </a:extLst>
                </a:gridCol>
                <a:gridCol w="3268144">
                  <a:extLst>
                    <a:ext uri="{9D8B030D-6E8A-4147-A177-3AD203B41FA5}">
                      <a16:colId xmlns:a16="http://schemas.microsoft.com/office/drawing/2014/main" val="4004059984"/>
                    </a:ext>
                  </a:extLst>
                </a:gridCol>
                <a:gridCol w="3268145">
                  <a:extLst>
                    <a:ext uri="{9D8B030D-6E8A-4147-A177-3AD203B41FA5}">
                      <a16:colId xmlns:a16="http://schemas.microsoft.com/office/drawing/2014/main" val="67364566"/>
                    </a:ext>
                  </a:extLst>
                </a:gridCol>
              </a:tblGrid>
              <a:tr h="881150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Classical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Balassa-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Samulson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Effect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Modified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Balassa-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Samulson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Effect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29269"/>
                  </a:ext>
                </a:extLst>
              </a:tr>
              <a:tr h="616805">
                <a:tc>
                  <a:txBody>
                    <a:bodyPr/>
                    <a:lstStyle/>
                    <a:p>
                      <a:r>
                        <a:rPr lang="en-US" dirty="0" smtClean="0"/>
                        <a:t>Assumptions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r>
                        <a:rPr lang="en-US" baseline="0" dirty="0" smtClean="0"/>
                        <a:t> capital market</a:t>
                      </a:r>
                    </a:p>
                    <a:p>
                      <a:r>
                        <a:rPr lang="en-US" baseline="0" dirty="0" smtClean="0"/>
                        <a:t>Local labor market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Both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capital and labor market are local markets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15240"/>
                  </a:ext>
                </a:extLst>
              </a:tr>
              <a:tr h="8811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Initial shock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Productivity growth in </a:t>
                      </a:r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tradables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increases real wage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Real estate boom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increases cost of capital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93816"/>
                  </a:ext>
                </a:extLst>
              </a:tr>
              <a:tr h="140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Mechanism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Interest rate global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and constant;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High real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wages increase costs of non-</a:t>
                      </a:r>
                      <a:r>
                        <a:rPr lang="en-US" baseline="0" dirty="0" err="1" smtClean="0">
                          <a:solidFill>
                            <a:sysClr val="windowText" lastClr="000000"/>
                          </a:solidFill>
                        </a:rPr>
                        <a:t>tradables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:</a:t>
                      </a:r>
                    </a:p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Wage Externality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Interest rates for export sector increases, investment decreases and real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wages decrease: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Capital Cost Externality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97948"/>
                  </a:ext>
                </a:extLst>
              </a:tr>
              <a:tr h="114549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Consequence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Non-tradeable sector survives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in spite of high prices because it competes only locally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Higher capital costs reduce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 competitiveness of the tradeable sector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0314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Evidence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Plenty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paper, CGM RFS 2018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4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en-GB" dirty="0" smtClean="0">
                <a:ea typeface="新細明體" charset="-120"/>
              </a:rPr>
              <a:t>What is special about China?</a:t>
            </a:r>
            <a:endParaRPr lang="en-US" altLang="en-GB" dirty="0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53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41639B-C9EF-45D9-9503-3966A58941CD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  <p:sp>
        <p:nvSpPr>
          <p:cNvPr id="353282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4584747" cy="5440362"/>
          </a:xfrm>
        </p:spPr>
        <p:txBody>
          <a:bodyPr/>
          <a:lstStyle/>
          <a:p>
            <a:r>
              <a:rPr lang="en-GB" altLang="zh-TW" sz="2400" b="1" dirty="0" smtClean="0">
                <a:ea typeface="新細明體" charset="-120"/>
              </a:rPr>
              <a:t>Large housing prices variation</a:t>
            </a:r>
          </a:p>
          <a:p>
            <a:pPr lvl="1"/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>-13%</a:t>
            </a:r>
            <a:r>
              <a:rPr lang="en-US" altLang="zh-TW" sz="20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to </a:t>
            </a:r>
            <a:r>
              <a:rPr lang="en-GB" altLang="zh-TW" sz="2000" dirty="0" smtClean="0">
                <a:solidFill>
                  <a:srgbClr val="FF0000"/>
                </a:solidFill>
                <a:ea typeface="新細明體" charset="-120"/>
              </a:rPr>
              <a:t>467% </a:t>
            </a:r>
            <a:r>
              <a:rPr lang="en-GB" altLang="zh-TW" sz="2000" dirty="0" smtClean="0">
                <a:ea typeface="新細明體" charset="-120"/>
              </a:rPr>
              <a:t>change in city-level housing prices (2003-10) within same country!</a:t>
            </a:r>
          </a:p>
          <a:p>
            <a:pPr lvl="1">
              <a:buNone/>
            </a:pPr>
            <a:endParaRPr lang="en-GB" altLang="zh-TW" sz="1600" dirty="0" smtClean="0">
              <a:ea typeface="新細明體" charset="-120"/>
            </a:endParaRPr>
          </a:p>
          <a:p>
            <a:r>
              <a:rPr lang="en-GB" altLang="zh-TW" sz="2400" b="1" dirty="0">
                <a:ea typeface="新細明體" charset="-120"/>
              </a:rPr>
              <a:t>Segmented capital market</a:t>
            </a:r>
          </a:p>
          <a:p>
            <a:pPr lvl="1"/>
            <a:r>
              <a:rPr lang="en-GB" altLang="zh-TW" sz="2000" dirty="0">
                <a:ea typeface="新細明體" charset="-120"/>
              </a:rPr>
              <a:t>Lending barriers across administrative </a:t>
            </a:r>
            <a:r>
              <a:rPr lang="en-GB" altLang="zh-TW" sz="2000" dirty="0" smtClean="0">
                <a:ea typeface="新細明體" charset="-120"/>
              </a:rPr>
              <a:t>regions</a:t>
            </a:r>
          </a:p>
          <a:p>
            <a:pPr lvl="1"/>
            <a:r>
              <a:rPr lang="en-GB" altLang="zh-TW" sz="2000" dirty="0" smtClean="0">
                <a:ea typeface="新細明體" charset="-120"/>
              </a:rPr>
              <a:t>Large investment needs</a:t>
            </a:r>
            <a:endParaRPr lang="en-GB" altLang="zh-TW" sz="2000" dirty="0">
              <a:ea typeface="新細明體" charset="-120"/>
            </a:endParaRPr>
          </a:p>
          <a:p>
            <a:endParaRPr lang="en-GB" altLang="zh-TW" sz="2400" b="1" dirty="0" smtClean="0">
              <a:ea typeface="新細明體" charset="-120"/>
            </a:endParaRPr>
          </a:p>
          <a:p>
            <a:r>
              <a:rPr lang="en-GB" altLang="zh-TW" sz="2400" b="1" dirty="0" smtClean="0">
                <a:ea typeface="新細明體" charset="-120"/>
              </a:rPr>
              <a:t>Monopolistic land markets by government</a:t>
            </a:r>
          </a:p>
          <a:p>
            <a:pPr lvl="1"/>
            <a:r>
              <a:rPr lang="en-GB" altLang="zh-TW" sz="2000" dirty="0" smtClean="0">
                <a:ea typeface="新細明體" charset="-120"/>
              </a:rPr>
              <a:t>Large intertemporal variation</a:t>
            </a:r>
          </a:p>
          <a:p>
            <a:pPr lvl="1">
              <a:buNone/>
            </a:pPr>
            <a:endParaRPr lang="en-GB" altLang="zh-TW" sz="2000" dirty="0" smtClean="0">
              <a:ea typeface="新細明體" charset="-120"/>
            </a:endParaRPr>
          </a:p>
          <a:p>
            <a:pPr lvl="1"/>
            <a:endParaRPr lang="en-GB" altLang="zh-TW" sz="2000" dirty="0" smtClean="0">
              <a:ea typeface="新細明體" charset="-120"/>
            </a:endParaRPr>
          </a:p>
          <a:p>
            <a:pPr lvl="1"/>
            <a:endParaRPr lang="en-GB" altLang="zh-TW" sz="2000" dirty="0" smtClean="0">
              <a:ea typeface="新細明體" charset="-120"/>
            </a:endParaRPr>
          </a:p>
          <a:p>
            <a:pPr lvl="1"/>
            <a:endParaRPr lang="en-GB" altLang="zh-TW" sz="2000" dirty="0" smtClean="0">
              <a:ea typeface="新細明體" charset="-120"/>
            </a:endParaRPr>
          </a:p>
          <a:p>
            <a:pPr marL="457200" lvl="1" indent="0">
              <a:buNone/>
            </a:pPr>
            <a:endParaRPr lang="en-GB" altLang="zh-TW" sz="1600" dirty="0" smtClean="0">
              <a:ea typeface="新細明體" charset="-120"/>
            </a:endParaRPr>
          </a:p>
          <a:p>
            <a:pPr marL="457200" lvl="1" indent="0">
              <a:buNone/>
            </a:pPr>
            <a:endParaRPr lang="en-GB" altLang="zh-TW" b="1" dirty="0" smtClean="0">
              <a:ea typeface="新細明體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14" y="855289"/>
            <a:ext cx="3351856" cy="3216653"/>
          </a:xfrm>
          <a:prstGeom prst="rect">
            <a:avLst/>
          </a:prstGeom>
        </p:spPr>
      </p:pic>
      <p:pic>
        <p:nvPicPr>
          <p:cNvPr id="8" name="Picture 2" descr="D:\master of economics in science\Master Thesis\2018 only for test\random land supply graph\Adjusted land supply series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43380"/>
            <a:ext cx="335758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Key Findings</a:t>
            </a:r>
          </a:p>
        </p:txBody>
      </p:sp>
      <p:sp>
        <p:nvSpPr>
          <p:cNvPr id="370690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18158" cy="5040560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Real estate booms cause quantitatively large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city-level capital scarcity for local private manufacturing firms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GB" altLang="zh-TW" sz="2000" dirty="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nd competitive decline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altLang="zh-TW" sz="2000" i="1" dirty="0" smtClean="0">
                <a:solidFill>
                  <a:schemeClr val="tx1"/>
                </a:solidFill>
                <a:ea typeface="新細明體" charset="-120"/>
              </a:rPr>
              <a:t>Ceteris paribus 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effect of a </a:t>
            </a:r>
            <a:r>
              <a:rPr lang="en-GB" altLang="zh-TW" sz="2000" b="1" dirty="0" smtClean="0">
                <a:solidFill>
                  <a:schemeClr val="tx1"/>
                </a:solidFill>
                <a:ea typeface="新細明體" charset="-120"/>
              </a:rPr>
              <a:t>1 SD higher housing price </a:t>
            </a: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index: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Corporate credit </a:t>
            </a:r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costs become 107 bps higher</a:t>
            </a:r>
          </a:p>
          <a:p>
            <a:pPr marL="457200" lvl="1" indent="0">
              <a:buSzPct val="100000"/>
              <a:buNone/>
            </a:pPr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 	(+18% relative to a 6.1% average)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zh-TW" sz="2000" dirty="0" smtClean="0">
                <a:solidFill>
                  <a:schemeClr val="tx1"/>
                </a:solidFill>
                <a:ea typeface="新細明體" charset="-120"/>
              </a:rPr>
              <a:t>Cor</a:t>
            </a:r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porate net investment rate 8.7 percentage point lower </a:t>
            </a:r>
          </a:p>
          <a:p>
            <a:pPr marL="457200" lvl="1" indent="0">
              <a:buSzPct val="100000"/>
              <a:buNone/>
            </a:pPr>
            <a:r>
              <a:rPr lang="en-US" altLang="zh-CN" sz="2000" dirty="0">
                <a:solidFill>
                  <a:schemeClr val="tx1"/>
                </a:solidFill>
                <a:ea typeface="新細明體" charset="-120"/>
              </a:rPr>
              <a:t>	</a:t>
            </a:r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(-40% relative to sample mean of 21.5%)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GB" altLang="zh-CN" sz="2000" dirty="0" smtClean="0">
                <a:solidFill>
                  <a:schemeClr val="tx1"/>
                </a:solidFill>
                <a:ea typeface="新細明體" charset="-120"/>
              </a:rPr>
              <a:t>Real manufacturing wage is 19% lower</a:t>
            </a:r>
            <a:endParaRPr lang="en-GB" altLang="zh-CN" sz="2000" dirty="0">
              <a:solidFill>
                <a:schemeClr val="tx1"/>
              </a:solidFill>
              <a:ea typeface="新細明體" charset="-120"/>
            </a:endParaRP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GB" altLang="zh-CN" sz="2000" dirty="0" smtClean="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CN" sz="2000" dirty="0" err="1" smtClean="0">
                <a:solidFill>
                  <a:schemeClr val="tx1"/>
                </a:solidFill>
                <a:ea typeface="新細明體" charset="-120"/>
              </a:rPr>
              <a:t>alue</a:t>
            </a:r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-added output 42.6% lower</a:t>
            </a:r>
            <a:endParaRPr lang="en-GB" altLang="zh-CN" sz="2000" dirty="0">
              <a:solidFill>
                <a:schemeClr val="tx1"/>
              </a:solidFill>
              <a:ea typeface="新細明體" charset="-120"/>
            </a:endParaRP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GB" altLang="zh-CN" sz="2000" dirty="0" smtClean="0">
                <a:solidFill>
                  <a:schemeClr val="tx1"/>
                </a:solidFill>
                <a:ea typeface="新細明體" charset="-120"/>
              </a:rPr>
              <a:t>ROA is 7</a:t>
            </a:r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 percentage points lower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Total Factor Productivity (TFP) 14.5% lower</a:t>
            </a: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370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B64A15-A245-4169-97D7-D05E2ED35E7C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0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0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0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0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0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0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0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0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0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0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0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0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0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0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0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0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0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0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0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0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0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0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0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0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0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0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Data</a:t>
            </a:r>
          </a:p>
        </p:txBody>
      </p:sp>
      <p:sp>
        <p:nvSpPr>
          <p:cNvPr id="370690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71284" cy="5472608"/>
          </a:xfrm>
        </p:spPr>
        <p:txBody>
          <a:bodyPr/>
          <a:lstStyle/>
          <a:p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Firm data: 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Annual Survey of Industrial Firms 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Sample 2002-2007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Focus on manufacturing firms (around 900,000 obs.)</a:t>
            </a:r>
          </a:p>
          <a:p>
            <a:pPr marL="0" indent="0">
              <a:buNone/>
            </a:pPr>
            <a:endParaRPr lang="en-GB" altLang="zh-TW" sz="2400" dirty="0">
              <a:solidFill>
                <a:schemeClr val="tx1"/>
              </a:solidFill>
              <a:ea typeface="新細明體" charset="-120"/>
            </a:endParaRPr>
          </a:p>
          <a:p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Housing prices data: 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Regional Economic Statistical Yearbook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(log) Average housing prices deflated by regional CPI</a:t>
            </a:r>
          </a:p>
          <a:p>
            <a:pPr lvl="1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CN" sz="2400" dirty="0" smtClean="0">
                <a:solidFill>
                  <a:srgbClr val="3333CC"/>
                </a:solidFill>
                <a:ea typeface="新細明體" charset="-120"/>
              </a:rPr>
              <a:t>Land supply </a:t>
            </a:r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data: 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Province Statistical Yearbook and Land Transaction Data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Annual land supply for housing construction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370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B64A15-A245-4169-97D7-D05E2ED35E7C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62975" cy="838200"/>
          </a:xfrm>
        </p:spPr>
        <p:txBody>
          <a:bodyPr/>
          <a:lstStyle/>
          <a:p>
            <a:r>
              <a:rPr lang="en-GB" altLang="zh-TW" dirty="0" smtClean="0">
                <a:ea typeface="新細明體" charset="-120"/>
              </a:rPr>
              <a:t>Adjusted Land Supply over Time</a:t>
            </a:r>
          </a:p>
        </p:txBody>
      </p:sp>
      <p:sp>
        <p:nvSpPr>
          <p:cNvPr id="370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B64A15-A245-4169-97D7-D05E2ED35E7C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25" y="6526213"/>
            <a:ext cx="2886075" cy="331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Harald Hau</a:t>
            </a:r>
            <a:r>
              <a:rPr lang="en-GB" dirty="0" smtClean="0"/>
              <a:t>      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4258879" cy="7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3286116" cy="5214415"/>
          </a:xfrm>
        </p:spPr>
        <p:txBody>
          <a:bodyPr/>
          <a:lstStyle/>
          <a:p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Instrument: 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Supply of new constructible land in t-1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Adjusted for housing stock and population density in t-3</a:t>
            </a:r>
            <a:endParaRPr lang="en-GB" altLang="zh-TW" sz="2000" dirty="0" smtClean="0">
              <a:solidFill>
                <a:schemeClr val="tx1"/>
              </a:solidFill>
              <a:ea typeface="新細明體" charset="-120"/>
            </a:endParaRPr>
          </a:p>
          <a:p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Erratic Land Supply: 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Ineffective intragovernmental coordination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Property rights conflicts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ea typeface="新細明體" charset="-120"/>
              </a:rPr>
              <a:t>Policy conflicts with central government</a:t>
            </a:r>
          </a:p>
          <a:p>
            <a:endParaRPr lang="en-GB" altLang="zh-TW" sz="2400" dirty="0" smtClean="0">
              <a:solidFill>
                <a:srgbClr val="3333CC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US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481282" name="Picture 2" descr="D:\master of economics in science\Master Thesis\2018 only for test\random land supply graph\Adjusted land supply series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8202" y="1571612"/>
            <a:ext cx="588579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3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 Land Supply Exogenous?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Harald </a:t>
            </a:r>
            <a:r>
              <a:rPr lang="en-US" dirty="0" err="1" smtClean="0"/>
              <a:t>Hau</a:t>
            </a:r>
            <a:r>
              <a:rPr lang="en-GB" dirty="0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261" y="1142984"/>
            <a:ext cx="5502027" cy="52044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47003" y="4437112"/>
            <a:ext cx="3833309" cy="371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" y="1142984"/>
            <a:ext cx="3500430" cy="5181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Adjusted land supply is unrelated to </a:t>
            </a:r>
            <a:r>
              <a:rPr kumimoji="0" lang="en-GB" altLang="zh-TW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contemporaneous city characteristics</a:t>
            </a:r>
            <a:r>
              <a:rPr kumimoji="0" lang="en-GB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altLang="zh-TW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GB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City GDP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GB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Population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GB" altLang="zh-TW" sz="2000" b="0" kern="0" dirty="0" smtClean="0">
                <a:solidFill>
                  <a:schemeClr val="tx1"/>
                </a:solidFill>
                <a:latin typeface="+mn-lt"/>
              </a:rPr>
              <a:t>Fiscal conditions</a:t>
            </a: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GB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Infrastructure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GB" altLang="zh-TW" sz="2000" b="0" kern="0" dirty="0" smtClean="0">
                <a:solidFill>
                  <a:schemeClr val="tx1"/>
                </a:solidFill>
                <a:latin typeface="+mn-lt"/>
              </a:rPr>
              <a:t>Exception: Park area</a:t>
            </a:r>
            <a:r>
              <a:rPr kumimoji="0" lang="en-GB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GB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9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 Land Supply Exogenous?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Harald </a:t>
            </a:r>
            <a:r>
              <a:rPr lang="en-US" dirty="0" err="1" smtClean="0"/>
              <a:t>Hau</a:t>
            </a:r>
            <a:r>
              <a:rPr lang="en-GB" dirty="0" smtClean="0"/>
              <a:t>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5891D-7532-427A-87A2-99B540C157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1" y="1110184"/>
            <a:ext cx="3715077" cy="5214415"/>
          </a:xfrm>
        </p:spPr>
        <p:txBody>
          <a:bodyPr/>
          <a:lstStyle/>
          <a:p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Adjusted land supply is unrelated to </a:t>
            </a:r>
            <a:r>
              <a:rPr lang="en-GB" altLang="zh-TW" sz="2400" u="sng" dirty="0" smtClean="0">
                <a:solidFill>
                  <a:srgbClr val="3333CC"/>
                </a:solidFill>
                <a:ea typeface="新細明體" charset="-120"/>
              </a:rPr>
              <a:t>recent city development trends</a:t>
            </a:r>
            <a:r>
              <a:rPr lang="en-GB" altLang="zh-TW" sz="2400" dirty="0" smtClean="0">
                <a:solidFill>
                  <a:srgbClr val="3333CC"/>
                </a:solidFill>
                <a:ea typeface="新細明體" charset="-120"/>
              </a:rPr>
              <a:t>:</a:t>
            </a:r>
          </a:p>
          <a:p>
            <a:pPr marL="0" indent="0">
              <a:buNone/>
            </a:pPr>
            <a:endParaRPr lang="en-GB" altLang="zh-TW" sz="2400" dirty="0" smtClean="0">
              <a:solidFill>
                <a:srgbClr val="3333CC"/>
              </a:solidFill>
              <a:ea typeface="新細明體" charset="-120"/>
            </a:endParaRP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City GDP growth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Population growth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Educational growth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Change in industry structure</a:t>
            </a:r>
          </a:p>
          <a:p>
            <a:pPr lvl="1"/>
            <a:r>
              <a:rPr lang="en-GB" altLang="zh-TW" sz="2000" dirty="0" smtClean="0">
                <a:solidFill>
                  <a:schemeClr val="tx1"/>
                </a:solidFill>
                <a:ea typeface="新細明體" charset="-120"/>
              </a:rPr>
              <a:t>Etc.</a:t>
            </a:r>
          </a:p>
          <a:p>
            <a:pPr marL="457200" lvl="1" indent="0">
              <a:buNone/>
            </a:pPr>
            <a:endParaRPr lang="en-GB" altLang="zh-TW" sz="2000" dirty="0" smtClean="0">
              <a:solidFill>
                <a:srgbClr val="3333CC"/>
              </a:solidFill>
              <a:ea typeface="新細明體" charset="-120"/>
            </a:endParaRPr>
          </a:p>
          <a:p>
            <a:pPr marL="457200" lvl="1" indent="0">
              <a:buNone/>
            </a:pPr>
            <a:endParaRPr lang="en-US" altLang="zh-TW" sz="2000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963" y="1204162"/>
            <a:ext cx="4615501" cy="5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Blends2">
  <a:themeElements>
    <a:clrScheme name="myBlends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yBlend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rgbClr val="FF0000"/>
          </a:solidFill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Blends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Blends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Blends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yBlends2">
  <a:themeElements>
    <a:clrScheme name="myBlends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yBlend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Blends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Blends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Blends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yBlends2">
  <a:themeElements>
    <a:clrScheme name="myBlends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yBlend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Blends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Blends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Blends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Blends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1322</Words>
  <Application>Microsoft Office PowerPoint</Application>
  <PresentationFormat>On-screen Show (4:3)</PresentationFormat>
  <Paragraphs>349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宋体</vt:lpstr>
      <vt:lpstr>Arial</vt:lpstr>
      <vt:lpstr>Bell MT</vt:lpstr>
      <vt:lpstr>MV Boli</vt:lpstr>
      <vt:lpstr>新細明體</vt:lpstr>
      <vt:lpstr>Tahoma</vt:lpstr>
      <vt:lpstr>Times New Roman</vt:lpstr>
      <vt:lpstr>Wingdings</vt:lpstr>
      <vt:lpstr>楷体</vt:lpstr>
      <vt:lpstr>myBlends2</vt:lpstr>
      <vt:lpstr>Blends</vt:lpstr>
      <vt:lpstr>1_myBlends2</vt:lpstr>
      <vt:lpstr>2_myBlends2</vt:lpstr>
      <vt:lpstr>Equation</vt:lpstr>
      <vt:lpstr>   Difei Ouyang University of Geneva  </vt:lpstr>
      <vt:lpstr>What is this paper about?</vt:lpstr>
      <vt:lpstr>Local Wage versus Capital Cost Externality</vt:lpstr>
      <vt:lpstr>What is special about China?</vt:lpstr>
      <vt:lpstr>Key Findings</vt:lpstr>
      <vt:lpstr>Data</vt:lpstr>
      <vt:lpstr>Adjusted Land Supply over Time</vt:lpstr>
      <vt:lpstr>Is Land Supply Exogenous?</vt:lpstr>
      <vt:lpstr>Is Land Supply Exogenous?</vt:lpstr>
      <vt:lpstr>Is Land Supply Exogenous?</vt:lpstr>
      <vt:lpstr>Determinants of Housing Inflation</vt:lpstr>
      <vt:lpstr>Is Land Supply Exogenous?</vt:lpstr>
      <vt:lpstr>Factor Prices Responses for 1SD real estate price increase: SD[ln P ]= 0.486 </vt:lpstr>
      <vt:lpstr>Manufacturing Firm Responses for 1 SD real estate price increase: SD[ln P ] = 0.486 </vt:lpstr>
      <vt:lpstr>2002-2007 Growth Differences by Firm Type</vt:lpstr>
      <vt:lpstr>Heterogeneity: Small Private Firms Suffer Most</vt:lpstr>
      <vt:lpstr>Additional Firm Performance for 1 SD real estate price increase: SD[ln P ] = 0.486 </vt:lpstr>
      <vt:lpstr>Firm Performance at Product Level</vt:lpstr>
      <vt:lpstr>Robustness Issues</vt:lpstr>
      <vt:lpstr>Robustness Issues</vt:lpstr>
      <vt:lpstr>Conclusions</vt:lpstr>
      <vt:lpstr>Motivation I</vt:lpstr>
      <vt:lpstr>Two-Sector Balassa-Samuelson Model</vt:lpstr>
      <vt:lpstr>A Two-Sector Model</vt:lpstr>
      <vt:lpstr>Model Implications</vt:lpstr>
      <vt:lpstr>Model Implication</vt:lpstr>
      <vt:lpstr>Determinants of Housing Inflation</vt:lpstr>
      <vt:lpstr>Real Effects by Relative City Size</vt:lpstr>
    </vt:vector>
  </TitlesOfParts>
  <Company>Haas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the Financial System</dc:title>
  <dc:creator>hau</dc:creator>
  <cp:lastModifiedBy>Harald Hau</cp:lastModifiedBy>
  <cp:revision>1325</cp:revision>
  <cp:lastPrinted>2019-09-24T13:51:36Z</cp:lastPrinted>
  <dcterms:created xsi:type="dcterms:W3CDTF">2000-09-06T12:51:00Z</dcterms:created>
  <dcterms:modified xsi:type="dcterms:W3CDTF">2019-09-25T13:12:58Z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