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357" r:id="rId2"/>
    <p:sldId id="402" r:id="rId3"/>
    <p:sldId id="397" r:id="rId4"/>
    <p:sldId id="399" r:id="rId5"/>
    <p:sldId id="375" r:id="rId6"/>
    <p:sldId id="409" r:id="rId7"/>
    <p:sldId id="398" r:id="rId8"/>
    <p:sldId id="401" r:id="rId9"/>
    <p:sldId id="406" r:id="rId10"/>
    <p:sldId id="376" r:id="rId11"/>
    <p:sldId id="414" r:id="rId12"/>
    <p:sldId id="400" r:id="rId13"/>
    <p:sldId id="415" r:id="rId14"/>
    <p:sldId id="403" r:id="rId15"/>
    <p:sldId id="407" r:id="rId16"/>
    <p:sldId id="387" r:id="rId17"/>
    <p:sldId id="377" r:id="rId18"/>
    <p:sldId id="378" r:id="rId19"/>
    <p:sldId id="379" r:id="rId20"/>
    <p:sldId id="408" r:id="rId21"/>
    <p:sldId id="382" r:id="rId22"/>
    <p:sldId id="381" r:id="rId23"/>
    <p:sldId id="392" r:id="rId24"/>
    <p:sldId id="405" r:id="rId25"/>
    <p:sldId id="393" r:id="rId26"/>
    <p:sldId id="394" r:id="rId27"/>
    <p:sldId id="404" r:id="rId28"/>
    <p:sldId id="410" r:id="rId29"/>
    <p:sldId id="396" r:id="rId30"/>
    <p:sldId id="412" r:id="rId31"/>
    <p:sldId id="411" r:id="rId32"/>
    <p:sldId id="413" r:id="rId33"/>
    <p:sldId id="295" r:id="rId34"/>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9933"/>
    <a:srgbClr val="805BB1"/>
    <a:srgbClr val="FF5050"/>
    <a:srgbClr val="C2E961"/>
    <a:srgbClr val="CAE8AA"/>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autoAdjust="0"/>
    <p:restoredTop sz="89416" autoAdjust="0"/>
  </p:normalViewPr>
  <p:slideViewPr>
    <p:cSldViewPr>
      <p:cViewPr varScale="1">
        <p:scale>
          <a:sx n="62" d="100"/>
          <a:sy n="62" d="100"/>
        </p:scale>
        <p:origin x="16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0"/>
    </p:cViewPr>
  </p:sorterViewPr>
  <p:notesViewPr>
    <p:cSldViewPr>
      <p:cViewPr varScale="1">
        <p:scale>
          <a:sx n="70" d="100"/>
          <a:sy n="70" d="100"/>
        </p:scale>
        <p:origin x="1920" y="60"/>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9190" cy="355367"/>
          </a:xfrm>
          <a:prstGeom prst="rect">
            <a:avLst/>
          </a:prstGeom>
        </p:spPr>
        <p:txBody>
          <a:bodyPr vert="horz" lIns="92463" tIns="46231" rIns="92463" bIns="46231" rtlCol="0"/>
          <a:lstStyle>
            <a:lvl1pPr algn="l">
              <a:defRPr sz="1200"/>
            </a:lvl1pPr>
          </a:lstStyle>
          <a:p>
            <a:endParaRPr lang="en-US" dirty="0"/>
          </a:p>
        </p:txBody>
      </p:sp>
      <p:sp>
        <p:nvSpPr>
          <p:cNvPr id="3" name="Date Placeholder 2"/>
          <p:cNvSpPr>
            <a:spLocks noGrp="1"/>
          </p:cNvSpPr>
          <p:nvPr>
            <p:ph type="dt" sz="quarter" idx="1"/>
          </p:nvPr>
        </p:nvSpPr>
        <p:spPr>
          <a:xfrm>
            <a:off x="5317160" y="1"/>
            <a:ext cx="4069190" cy="355367"/>
          </a:xfrm>
          <a:prstGeom prst="rect">
            <a:avLst/>
          </a:prstGeom>
        </p:spPr>
        <p:txBody>
          <a:bodyPr vert="horz" lIns="92463" tIns="46231" rIns="92463" bIns="46231" rtlCol="0"/>
          <a:lstStyle>
            <a:lvl1pPr algn="r">
              <a:defRPr sz="1200"/>
            </a:lvl1pPr>
          </a:lstStyle>
          <a:p>
            <a:fld id="{75574C98-D008-498F-876D-129217C3C612}" type="datetimeFigureOut">
              <a:rPr lang="en-US" smtClean="0"/>
              <a:t>3/6/2020</a:t>
            </a:fld>
            <a:endParaRPr lang="en-US" dirty="0"/>
          </a:p>
        </p:txBody>
      </p:sp>
      <p:sp>
        <p:nvSpPr>
          <p:cNvPr id="4" name="Footer Placeholder 3"/>
          <p:cNvSpPr>
            <a:spLocks noGrp="1"/>
          </p:cNvSpPr>
          <p:nvPr>
            <p:ph type="ftr" sz="quarter" idx="2"/>
          </p:nvPr>
        </p:nvSpPr>
        <p:spPr>
          <a:xfrm>
            <a:off x="1" y="6745896"/>
            <a:ext cx="4069190" cy="355367"/>
          </a:xfrm>
          <a:prstGeom prst="rect">
            <a:avLst/>
          </a:prstGeom>
        </p:spPr>
        <p:txBody>
          <a:bodyPr vert="horz" lIns="92463" tIns="46231" rIns="92463" bIns="462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160" y="6745896"/>
            <a:ext cx="4069190" cy="355367"/>
          </a:xfrm>
          <a:prstGeom prst="rect">
            <a:avLst/>
          </a:prstGeom>
        </p:spPr>
        <p:txBody>
          <a:bodyPr vert="horz" lIns="92463" tIns="46231" rIns="92463" bIns="46231" rtlCol="0" anchor="b"/>
          <a:lstStyle>
            <a:lvl1pPr algn="r">
              <a:defRPr sz="1200"/>
            </a:lvl1pPr>
          </a:lstStyle>
          <a:p>
            <a:fld id="{ACDF0F8F-2B7B-4F50-940B-B6CF48DFC2EE}" type="slidenum">
              <a:rPr lang="en-US" smtClean="0"/>
              <a:t>‹#›</a:t>
            </a:fld>
            <a:endParaRPr lang="en-US" dirty="0"/>
          </a:p>
        </p:txBody>
      </p:sp>
    </p:spTree>
    <p:extLst>
      <p:ext uri="{BB962C8B-B14F-4D97-AF65-F5344CB8AC3E}">
        <p14:creationId xmlns:p14="http://schemas.microsoft.com/office/powerpoint/2010/main" val="343417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919413" y="531813"/>
            <a:ext cx="3549650" cy="2663825"/>
          </a:xfrm>
          <a:prstGeom prst="rect">
            <a:avLst/>
          </a:prstGeom>
          <a:noFill/>
          <a:ln w="12700">
            <a:solidFill>
              <a:prstClr val="black"/>
            </a:solidFill>
          </a:ln>
        </p:spPr>
        <p:txBody>
          <a:bodyPr vert="horz" lIns="92463" tIns="46231" rIns="92463" bIns="46231" rtlCol="0" anchor="ctr"/>
          <a:lstStyle/>
          <a:p>
            <a:endParaRPr lang="en-US" dirty="0"/>
          </a:p>
        </p:txBody>
      </p:sp>
      <p:sp>
        <p:nvSpPr>
          <p:cNvPr id="5" name="Notes Placeholder 4"/>
          <p:cNvSpPr>
            <a:spLocks noGrp="1"/>
          </p:cNvSpPr>
          <p:nvPr>
            <p:ph type="body" sz="quarter" idx="3"/>
          </p:nvPr>
        </p:nvSpPr>
        <p:spPr>
          <a:xfrm>
            <a:off x="938848" y="3373677"/>
            <a:ext cx="7510780" cy="3196114"/>
          </a:xfrm>
          <a:prstGeom prst="rect">
            <a:avLst/>
          </a:prstGeom>
        </p:spPr>
        <p:txBody>
          <a:bodyPr vert="horz" lIns="92463" tIns="46231" rIns="92463" bIns="462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28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0"/>
            <a:ext cx="7772400" cy="838200"/>
          </a:xfrm>
        </p:spPr>
        <p:txBody>
          <a:bodyPr anchor="t"/>
          <a:lstStyle>
            <a:lvl1pPr algn="ctr">
              <a:defRPr sz="4000" b="0" cap="none" baseline="0">
                <a:solidFill>
                  <a:schemeClr val="bg1"/>
                </a:solidFill>
                <a:latin typeface="Gotham Bold"/>
              </a:defRPr>
            </a:lvl1pPr>
          </a:lstStyle>
          <a:p>
            <a:r>
              <a:rPr lang="en-US" dirty="0"/>
              <a:t>Presentation Title</a:t>
            </a:r>
          </a:p>
        </p:txBody>
      </p:sp>
      <p:sp>
        <p:nvSpPr>
          <p:cNvPr id="3" name="Text Placeholder 2"/>
          <p:cNvSpPr>
            <a:spLocks noGrp="1"/>
          </p:cNvSpPr>
          <p:nvPr>
            <p:ph type="body" idx="1" hasCustomPrompt="1"/>
          </p:nvPr>
        </p:nvSpPr>
        <p:spPr>
          <a:xfrm>
            <a:off x="609600" y="5181600"/>
            <a:ext cx="7772400" cy="990600"/>
          </a:xfrm>
        </p:spPr>
        <p:txBody>
          <a:bodyPr anchor="b"/>
          <a:lstStyle>
            <a:lvl1pPr marL="0" indent="0" algn="ctr">
              <a:buNone/>
              <a:defRPr sz="2000" b="0" i="0" baseline="0">
                <a:solidFill>
                  <a:schemeClr val="bg1"/>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a:t>
            </a:r>
          </a:p>
          <a:p>
            <a:pPr lvl="0"/>
            <a:r>
              <a:rPr lang="en-US" dirty="0"/>
              <a:t>Purpose of Presentation</a:t>
            </a:r>
          </a:p>
        </p:txBody>
      </p:sp>
      <p:pic>
        <p:nvPicPr>
          <p:cNvPr id="17" name="Picture 16" descr="logo2011.png"/>
          <p:cNvPicPr>
            <a:picLocks noChangeAspect="1"/>
          </p:cNvPicPr>
          <p:nvPr userDrawn="1"/>
        </p:nvPicPr>
        <p:blipFill>
          <a:blip r:embed="rId2" cstate="print"/>
          <a:stretch>
            <a:fillRect/>
          </a:stretch>
        </p:blipFill>
        <p:spPr>
          <a:xfrm>
            <a:off x="2819400" y="381000"/>
            <a:ext cx="3301865" cy="40790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52925-3757-49F1-A3A7-EF235BF589C7}" type="datetimeFigureOut">
              <a:rPr lang="en-US" smtClean="0"/>
              <a:t>3/6/2020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ED162A-34D7-43C2-B2D3-90DBBC0228A0}" type="slidenum">
              <a:rPr lang="en-US" smtClean="0"/>
              <a:t>‹#›</a:t>
            </a:fld>
            <a:endParaRPr lang="en-US" dirty="0"/>
          </a:p>
        </p:txBody>
      </p:sp>
    </p:spTree>
    <p:extLst>
      <p:ext uri="{BB962C8B-B14F-4D97-AF65-F5344CB8AC3E}">
        <p14:creationId xmlns:p14="http://schemas.microsoft.com/office/powerpoint/2010/main" val="263244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5" name="Picture 4" descr="235_identity_cmyk.jpg"/>
          <p:cNvPicPr>
            <a:picLocks noChangeAspect="1"/>
          </p:cNvPicPr>
          <p:nvPr userDrawn="1"/>
        </p:nvPicPr>
        <p:blipFill>
          <a:blip r:embed="rId2" cstate="print"/>
          <a:stretch>
            <a:fillRect/>
          </a:stretch>
        </p:blipFill>
        <p:spPr>
          <a:xfrm>
            <a:off x="2743200" y="228600"/>
            <a:ext cx="3547872" cy="4434840"/>
          </a:xfrm>
          <a:prstGeom prst="rect">
            <a:avLst/>
          </a:prstGeom>
        </p:spPr>
      </p:pic>
      <p:sp>
        <p:nvSpPr>
          <p:cNvPr id="2" name="Title 1"/>
          <p:cNvSpPr>
            <a:spLocks noGrp="1"/>
          </p:cNvSpPr>
          <p:nvPr>
            <p:ph type="title" hasCustomPrompt="1"/>
          </p:nvPr>
        </p:nvSpPr>
        <p:spPr>
          <a:xfrm>
            <a:off x="609600" y="4495800"/>
            <a:ext cx="7772400" cy="838200"/>
          </a:xfrm>
        </p:spPr>
        <p:txBody>
          <a:bodyPr anchor="t"/>
          <a:lstStyle>
            <a:lvl1pPr algn="ctr">
              <a:defRPr sz="4000" b="0" cap="none" baseline="0">
                <a:solidFill>
                  <a:schemeClr val="tx2"/>
                </a:solidFill>
                <a:latin typeface="Gotham Bold"/>
              </a:defRPr>
            </a:lvl1pPr>
          </a:lstStyle>
          <a:p>
            <a:r>
              <a:rPr lang="en-US" dirty="0"/>
              <a:t>Presentation Title</a:t>
            </a:r>
          </a:p>
        </p:txBody>
      </p:sp>
      <p:sp>
        <p:nvSpPr>
          <p:cNvPr id="3" name="Text Placeholder 2"/>
          <p:cNvSpPr>
            <a:spLocks noGrp="1"/>
          </p:cNvSpPr>
          <p:nvPr>
            <p:ph type="body" idx="1" hasCustomPrompt="1"/>
          </p:nvPr>
        </p:nvSpPr>
        <p:spPr>
          <a:xfrm>
            <a:off x="609600" y="5181600"/>
            <a:ext cx="7772400" cy="990600"/>
          </a:xfrm>
        </p:spPr>
        <p:txBody>
          <a:bodyPr anchor="b"/>
          <a:lstStyle>
            <a:lvl1pPr marL="0" indent="0" algn="ctr">
              <a:buNone/>
              <a:defRPr sz="2000" b="0" i="0" baseline="0">
                <a:solidFill>
                  <a:schemeClr val="accent5"/>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a:t>
            </a:r>
          </a:p>
          <a:p>
            <a:pPr lvl="0"/>
            <a:r>
              <a:rPr lang="en-US" dirty="0"/>
              <a:t>Purpose of Presentation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495800"/>
            <a:ext cx="7772400" cy="838200"/>
          </a:xfrm>
        </p:spPr>
        <p:txBody>
          <a:bodyPr anchor="t"/>
          <a:lstStyle>
            <a:lvl1pPr algn="ctr">
              <a:defRPr sz="4000" b="0" cap="none" baseline="0">
                <a:solidFill>
                  <a:schemeClr val="tx2"/>
                </a:solidFill>
                <a:latin typeface="Gotham Bold"/>
              </a:defRPr>
            </a:lvl1pPr>
          </a:lstStyle>
          <a:p>
            <a:r>
              <a:rPr lang="en-US" dirty="0"/>
              <a:t>Presentation Title</a:t>
            </a:r>
          </a:p>
        </p:txBody>
      </p:sp>
      <p:sp>
        <p:nvSpPr>
          <p:cNvPr id="3" name="Text Placeholder 2"/>
          <p:cNvSpPr>
            <a:spLocks noGrp="1"/>
          </p:cNvSpPr>
          <p:nvPr>
            <p:ph type="body" idx="1" hasCustomPrompt="1"/>
          </p:nvPr>
        </p:nvSpPr>
        <p:spPr>
          <a:xfrm>
            <a:off x="609600" y="5181600"/>
            <a:ext cx="7772400" cy="990600"/>
          </a:xfrm>
        </p:spPr>
        <p:txBody>
          <a:bodyPr anchor="b"/>
          <a:lstStyle>
            <a:lvl1pPr marL="0" indent="0" algn="ctr">
              <a:buNone/>
              <a:defRPr sz="2000" b="0" i="0" baseline="0">
                <a:solidFill>
                  <a:schemeClr val="accent5"/>
                </a:solidFill>
                <a:latin typeface="+mn-ea"/>
                <a:ea typeface="+mn-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Name</a:t>
            </a:r>
          </a:p>
          <a:p>
            <a:pPr lvl="0"/>
            <a:r>
              <a:rPr lang="en-US" dirty="0"/>
              <a:t>Purpose of Presentation</a:t>
            </a:r>
          </a:p>
        </p:txBody>
      </p:sp>
      <p:pic>
        <p:nvPicPr>
          <p:cNvPr id="6" name="Picture 5" descr="235_identity_negative_cmyk_vertical.jpg"/>
          <p:cNvPicPr>
            <a:picLocks noChangeAspect="1"/>
          </p:cNvPicPr>
          <p:nvPr userDrawn="1"/>
        </p:nvPicPr>
        <p:blipFill>
          <a:blip r:embed="rId2" cstate="print"/>
          <a:stretch>
            <a:fillRect/>
          </a:stretch>
        </p:blipFill>
        <p:spPr>
          <a:xfrm>
            <a:off x="3200400" y="762000"/>
            <a:ext cx="2484425" cy="34825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162800" cy="11430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1143000"/>
          </a:xfrm>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19415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381000"/>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lislogo_web_1.png"/>
          <p:cNvPicPr>
            <a:picLocks noChangeAspect="1"/>
          </p:cNvPicPr>
          <p:nvPr/>
        </p:nvPicPr>
        <p:blipFill>
          <a:blip r:embed="rId15" cstate="print"/>
          <a:stretch>
            <a:fillRect/>
          </a:stretch>
        </p:blipFill>
        <p:spPr>
          <a:xfrm>
            <a:off x="228599" y="152399"/>
            <a:ext cx="1333500" cy="13335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1" r:id="rId1"/>
    <p:sldLayoutId id="2147483660" r:id="rId2"/>
    <p:sldLayoutId id="2147483662" r:id="rId3"/>
    <p:sldLayoutId id="2147483650" r:id="rId4"/>
    <p:sldLayoutId id="2147483663" r:id="rId5"/>
    <p:sldLayoutId id="2147483652" r:id="rId6"/>
    <p:sldLayoutId id="2147483654" r:id="rId7"/>
    <p:sldLayoutId id="2147483661" r:id="rId8"/>
    <p:sldLayoutId id="2147483656" r:id="rId9"/>
    <p:sldLayoutId id="2147483657" r:id="rId10"/>
    <p:sldLayoutId id="2147483658" r:id="rId11"/>
    <p:sldLayoutId id="2147483659" r:id="rId12"/>
    <p:sldLayoutId id="2147483664"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000" kern="1200" baseline="0">
          <a:solidFill>
            <a:schemeClr val="tx2"/>
          </a:solidFill>
          <a:latin typeface="Gotham Bol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5"/>
          </a:solidFill>
          <a:latin typeface="Gotham Book"/>
          <a:ea typeface="+mn-ea"/>
          <a:cs typeface="+mn-cs"/>
        </a:defRPr>
      </a:lvl1pPr>
      <a:lvl2pPr marL="742950" indent="-285750" algn="l" defTabSz="914400" rtl="0" eaLnBrk="1" latinLnBrk="0" hangingPunct="1">
        <a:spcBef>
          <a:spcPct val="20000"/>
        </a:spcBef>
        <a:buFont typeface="Arial" pitchFamily="34" charset="0"/>
        <a:buChar char="–"/>
        <a:defRPr sz="2800" b="0" i="1" kern="1200" baseline="0">
          <a:solidFill>
            <a:schemeClr val="accent5"/>
          </a:solidFill>
          <a:latin typeface="PMn Caecilia 56 Italic Oldstyle"/>
          <a:ea typeface="+mj-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5"/>
          </a:solidFill>
          <a:latin typeface="Gotham Book"/>
          <a:ea typeface="+mj-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5"/>
          </a:solidFill>
          <a:latin typeface="Gotham Book"/>
          <a:ea typeface="+mj-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5"/>
          </a:solidFill>
          <a:latin typeface="Gotham Book"/>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76401" y="451361"/>
            <a:ext cx="6629400" cy="5873239"/>
          </a:xfrm>
          <a:ln>
            <a:noFill/>
          </a:ln>
        </p:spPr>
        <p:txBody>
          <a:bodyPr>
            <a:normAutofit/>
          </a:bodyPr>
          <a:lstStyle/>
          <a:p>
            <a:pPr marL="0" indent="0" algn="ctr">
              <a:spcBef>
                <a:spcPts val="0"/>
              </a:spcBef>
              <a:buNone/>
            </a:pPr>
            <a:endParaRPr lang="en-US" dirty="0">
              <a:solidFill>
                <a:srgbClr val="0000CC"/>
              </a:solidFill>
              <a:latin typeface="Calibri" panose="020F0502020204030204" pitchFamily="34" charset="0"/>
            </a:endParaRPr>
          </a:p>
          <a:p>
            <a:pPr marL="0" indent="0" algn="ctr">
              <a:spcBef>
                <a:spcPts val="0"/>
              </a:spcBef>
              <a:buNone/>
            </a:pPr>
            <a:endParaRPr lang="en-US" dirty="0">
              <a:solidFill>
                <a:srgbClr val="0000CC"/>
              </a:solidFill>
              <a:latin typeface="Calibri" panose="020F0502020204030204" pitchFamily="34" charset="0"/>
            </a:endParaRPr>
          </a:p>
          <a:p>
            <a:pPr marL="0" indent="0" algn="ctr">
              <a:spcBef>
                <a:spcPts val="0"/>
              </a:spcBef>
              <a:buNone/>
            </a:pPr>
            <a:r>
              <a:rPr lang="en-US" dirty="0">
                <a:solidFill>
                  <a:srgbClr val="0000CC"/>
                </a:solidFill>
                <a:latin typeface="Calibri" panose="020F0502020204030204" pitchFamily="34" charset="0"/>
              </a:rPr>
              <a:t>In Search of the Roots of American Inequality Exceptionalism: </a:t>
            </a:r>
          </a:p>
          <a:p>
            <a:pPr marL="0" indent="0" algn="ctr">
              <a:spcBef>
                <a:spcPts val="0"/>
              </a:spcBef>
              <a:buNone/>
            </a:pPr>
            <a:r>
              <a:rPr lang="en-US" sz="2400" dirty="0">
                <a:solidFill>
                  <a:srgbClr val="0000CC"/>
                </a:solidFill>
                <a:latin typeface="Calibri" panose="020F0502020204030204" pitchFamily="34" charset="0"/>
              </a:rPr>
              <a:t>An Analysis Based on </a:t>
            </a:r>
          </a:p>
          <a:p>
            <a:pPr marL="0" indent="0" algn="ctr">
              <a:spcBef>
                <a:spcPts val="0"/>
              </a:spcBef>
              <a:buNone/>
            </a:pPr>
            <a:r>
              <a:rPr lang="en-US" sz="2400" dirty="0">
                <a:solidFill>
                  <a:srgbClr val="0000CC"/>
                </a:solidFill>
                <a:latin typeface="Calibri" panose="020F0502020204030204" pitchFamily="34" charset="0"/>
              </a:rPr>
              <a:t>Luxembourg Income Study (LIS) Data</a:t>
            </a:r>
          </a:p>
          <a:p>
            <a:pPr marL="0" indent="0" algn="ctr">
              <a:spcBef>
                <a:spcPts val="0"/>
              </a:spcBef>
              <a:buNone/>
            </a:pPr>
            <a:endParaRPr lang="en-US" sz="2000" dirty="0">
              <a:solidFill>
                <a:schemeClr val="tx1"/>
              </a:solidFill>
              <a:latin typeface="Calibri" panose="020F0502020204030204" pitchFamily="34" charset="0"/>
            </a:endParaRPr>
          </a:p>
          <a:p>
            <a:pPr marL="0" indent="0" algn="ctr">
              <a:spcBef>
                <a:spcPts val="0"/>
              </a:spcBef>
              <a:buNone/>
            </a:pPr>
            <a:r>
              <a:rPr lang="en-US" sz="2000" dirty="0">
                <a:solidFill>
                  <a:schemeClr val="tx1"/>
                </a:solidFill>
                <a:latin typeface="Calibri" panose="020F0502020204030204" pitchFamily="34" charset="0"/>
              </a:rPr>
              <a:t> </a:t>
            </a:r>
          </a:p>
          <a:p>
            <a:pPr marL="0" indent="0" algn="ctr">
              <a:spcBef>
                <a:spcPts val="0"/>
              </a:spcBef>
              <a:buNone/>
            </a:pPr>
            <a:r>
              <a:rPr lang="en-US" sz="2000" dirty="0">
                <a:solidFill>
                  <a:schemeClr val="tx1"/>
                </a:solidFill>
                <a:latin typeface="Calibri" panose="020F0502020204030204" pitchFamily="34" charset="0"/>
              </a:rPr>
              <a:t>Janet Gornick, Branko Milanovic, Nathaniel Johnson</a:t>
            </a:r>
          </a:p>
          <a:p>
            <a:pPr marL="0" indent="0" algn="ctr">
              <a:spcBef>
                <a:spcPts val="0"/>
              </a:spcBef>
              <a:buNone/>
            </a:pPr>
            <a:r>
              <a:rPr lang="en-US" sz="2000" dirty="0">
                <a:solidFill>
                  <a:schemeClr val="tx1"/>
                </a:solidFill>
                <a:latin typeface="Calibri" panose="020F0502020204030204" pitchFamily="34" charset="0"/>
              </a:rPr>
              <a:t>Graduate Center, City University of New York </a:t>
            </a:r>
          </a:p>
          <a:p>
            <a:pPr marL="0" indent="0" algn="ctr">
              <a:spcBef>
                <a:spcPts val="0"/>
              </a:spcBef>
              <a:buNone/>
            </a:pPr>
            <a:endParaRPr lang="en-US" sz="2000" dirty="0">
              <a:solidFill>
                <a:schemeClr val="tx1"/>
              </a:solidFill>
              <a:latin typeface="Calibri" panose="020F0502020204030204" pitchFamily="34" charset="0"/>
            </a:endParaRPr>
          </a:p>
          <a:p>
            <a:pPr marL="0" indent="0" algn="ctr">
              <a:spcBef>
                <a:spcPts val="0"/>
              </a:spcBef>
              <a:buNone/>
            </a:pPr>
            <a:r>
              <a:rPr lang="en-US" sz="2000" dirty="0">
                <a:solidFill>
                  <a:schemeClr val="tx1"/>
                </a:solidFill>
                <a:latin typeface="Calibri" panose="020F0502020204030204" pitchFamily="34" charset="0"/>
              </a:rPr>
              <a:t>February 2020</a:t>
            </a:r>
          </a:p>
          <a:p>
            <a:pPr marL="0" indent="0" algn="ctr">
              <a:spcBef>
                <a:spcPts val="0"/>
              </a:spcBef>
              <a:buNone/>
            </a:pPr>
            <a:endParaRPr lang="en-US" sz="2000" dirty="0">
              <a:solidFill>
                <a:schemeClr val="tx1"/>
              </a:solidFill>
              <a:latin typeface="Calibri" panose="020F0502020204030204" pitchFamily="34" charset="0"/>
            </a:endParaRPr>
          </a:p>
          <a:p>
            <a:pPr marL="0" indent="0" algn="ctr">
              <a:spcBef>
                <a:spcPts val="0"/>
              </a:spcBef>
              <a:buNone/>
            </a:pPr>
            <a:endParaRPr lang="en-US" sz="2000" dirty="0">
              <a:solidFill>
                <a:schemeClr val="tx1"/>
              </a:solidFill>
              <a:latin typeface="Calibri" panose="020F0502020204030204" pitchFamily="34" charset="0"/>
            </a:endParaRPr>
          </a:p>
          <a:p>
            <a:pPr marL="0" indent="0" algn="ctr">
              <a:spcBef>
                <a:spcPts val="0"/>
              </a:spcBef>
              <a:buNone/>
            </a:pPr>
            <a:endParaRPr lang="en-US" sz="2000" dirty="0">
              <a:solidFill>
                <a:schemeClr val="tx1"/>
              </a:solidFill>
              <a:latin typeface="Calibri" panose="020F0502020204030204" pitchFamily="34" charset="0"/>
            </a:endParaRPr>
          </a:p>
          <a:p>
            <a:pPr marL="0" indent="0" algn="ctr">
              <a:spcBef>
                <a:spcPts val="0"/>
              </a:spcBef>
              <a:buNone/>
            </a:pPr>
            <a:endParaRPr lang="en-US" dirty="0"/>
          </a:p>
        </p:txBody>
      </p:sp>
      <p:pic>
        <p:nvPicPr>
          <p:cNvPr id="3" name="Picture 2">
            <a:extLst>
              <a:ext uri="{FF2B5EF4-FFF2-40B4-BE49-F238E27FC236}">
                <a16:creationId xmlns:a16="http://schemas.microsoft.com/office/drawing/2014/main" id="{A582369F-8DE1-BA46-A13F-049416AAA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299" y="5257800"/>
            <a:ext cx="3388887" cy="933296"/>
          </a:xfrm>
          <a:prstGeom prst="rect">
            <a:avLst/>
          </a:prstGeom>
        </p:spPr>
      </p:pic>
    </p:spTree>
    <p:extLst>
      <p:ext uri="{BB962C8B-B14F-4D97-AF65-F5344CB8AC3E}">
        <p14:creationId xmlns:p14="http://schemas.microsoft.com/office/powerpoint/2010/main" val="1508720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162800" cy="1143000"/>
          </a:xfrm>
        </p:spPr>
        <p:txBody>
          <a:bodyPr>
            <a:noAutofit/>
          </a:bodyPr>
          <a:lstStyle/>
          <a:p>
            <a:r>
              <a:rPr lang="en-US" sz="1800" dirty="0">
                <a:solidFill>
                  <a:schemeClr val="tx1"/>
                </a:solidFill>
                <a:latin typeface="Calibri" panose="020F0502020204030204" pitchFamily="34" charset="0"/>
              </a:rPr>
              <a:t> </a:t>
            </a:r>
            <a:r>
              <a:rPr lang="en-US" sz="1800" dirty="0">
                <a:solidFill>
                  <a:srgbClr val="0000CC"/>
                </a:solidFill>
                <a:latin typeface="Calibri" panose="020F0502020204030204" pitchFamily="34" charset="0"/>
              </a:rPr>
              <a:t>Typology of household types based on number and gender of earners, further disaggregated by demographic groups based on partnership and parenting status</a:t>
            </a:r>
          </a:p>
        </p:txBody>
      </p:sp>
      <p:pic>
        <p:nvPicPr>
          <p:cNvPr id="6" name="Picture 5"/>
          <p:cNvPicPr>
            <a:picLocks noChangeAspect="1"/>
          </p:cNvPicPr>
          <p:nvPr/>
        </p:nvPicPr>
        <p:blipFill>
          <a:blip r:embed="rId2"/>
          <a:stretch>
            <a:fillRect/>
          </a:stretch>
        </p:blipFill>
        <p:spPr>
          <a:xfrm>
            <a:off x="533400" y="1612698"/>
            <a:ext cx="8305800" cy="5016702"/>
          </a:xfrm>
          <a:prstGeom prst="rect">
            <a:avLst/>
          </a:prstGeom>
        </p:spPr>
      </p:pic>
    </p:spTree>
    <p:extLst>
      <p:ext uri="{BB962C8B-B14F-4D97-AF65-F5344CB8AC3E}">
        <p14:creationId xmlns:p14="http://schemas.microsoft.com/office/powerpoint/2010/main" val="2238920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Data, measures, methods </a:t>
            </a:r>
            <a:endParaRPr lang="en-US" sz="20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030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382000" cy="5283200"/>
          </a:xfrm>
        </p:spPr>
        <p:txBody>
          <a:bodyPr>
            <a:normAutofit/>
          </a:bodyPr>
          <a:lstStyle/>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Data are from </a:t>
            </a:r>
            <a:r>
              <a:rPr lang="en-US" sz="2800" dirty="0" smtClean="0">
                <a:solidFill>
                  <a:srgbClr val="0000CC"/>
                </a:solidFill>
                <a:latin typeface="Calibri" panose="020F0502020204030204" pitchFamily="34" charset="0"/>
                <a:cs typeface="Calibri" panose="020F0502020204030204" pitchFamily="34" charset="0"/>
              </a:rPr>
              <a:t>Luxembourg Income Study (LIS) </a:t>
            </a:r>
            <a:r>
              <a:rPr lang="en-US" sz="2800" dirty="0" smtClean="0">
                <a:solidFill>
                  <a:srgbClr val="0000CC"/>
                </a:solidFill>
                <a:latin typeface="Calibri" panose="020F0502020204030204" pitchFamily="34" charset="0"/>
                <a:cs typeface="Calibri" panose="020F0502020204030204" pitchFamily="34" charset="0"/>
              </a:rPr>
              <a:t>Database. </a:t>
            </a:r>
            <a:endParaRPr lang="en-US" sz="2800" dirty="0" smtClean="0">
              <a:solidFill>
                <a:srgbClr val="0000CC"/>
              </a:solidFill>
              <a:latin typeface="Calibri" panose="020F0502020204030204" pitchFamily="34" charset="0"/>
              <a:cs typeface="Calibri" panose="020F0502020204030204" pitchFamily="34" charset="0"/>
            </a:endParaRPr>
          </a:p>
          <a:p>
            <a:pPr marL="0" indent="0">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We chose </a:t>
            </a:r>
            <a:r>
              <a:rPr lang="en-US" sz="2800" dirty="0" smtClean="0">
                <a:solidFill>
                  <a:srgbClr val="0000CC"/>
                </a:solidFill>
                <a:latin typeface="Calibri" panose="020F0502020204030204" pitchFamily="34" charset="0"/>
                <a:cs typeface="Calibri" panose="020F0502020204030204" pitchFamily="34" charset="0"/>
              </a:rPr>
              <a:t>24 OECD* countries</a:t>
            </a:r>
            <a:r>
              <a:rPr lang="en-US" sz="2800" dirty="0" smtClean="0">
                <a:solidFill>
                  <a:schemeClr val="tx1"/>
                </a:solidFill>
                <a:latin typeface="Calibri" panose="020F0502020204030204" pitchFamily="34" charset="0"/>
                <a:cs typeface="Calibri" panose="020F0502020204030204" pitchFamily="34" charset="0"/>
              </a:rPr>
              <a:t>: Australia</a:t>
            </a:r>
            <a:r>
              <a:rPr lang="en-US" sz="2800" dirty="0">
                <a:solidFill>
                  <a:schemeClr val="tx1"/>
                </a:solidFill>
                <a:latin typeface="Calibri" panose="020F0502020204030204" pitchFamily="34" charset="0"/>
                <a:cs typeface="Calibri" panose="020F0502020204030204" pitchFamily="34" charset="0"/>
              </a:rPr>
              <a:t>, Canada, Czech Republic, Denmark, Estonia, Finland, France, Greece, Hungary, Iceland, Ireland, Israel, Italy, Luxembourg, Netherlands, Norway, Poland, </a:t>
            </a:r>
            <a:r>
              <a:rPr lang="en-US" sz="2800" dirty="0" smtClean="0">
                <a:solidFill>
                  <a:schemeClr val="tx1"/>
                </a:solidFill>
                <a:latin typeface="Calibri" panose="020F0502020204030204" pitchFamily="34" charset="0"/>
                <a:cs typeface="Calibri" panose="020F0502020204030204" pitchFamily="34" charset="0"/>
              </a:rPr>
              <a:t>Russia*, </a:t>
            </a:r>
            <a:r>
              <a:rPr lang="en-US" sz="2800" dirty="0">
                <a:solidFill>
                  <a:schemeClr val="tx1"/>
                </a:solidFill>
                <a:latin typeface="Calibri" panose="020F0502020204030204" pitchFamily="34" charset="0"/>
                <a:cs typeface="Calibri" panose="020F0502020204030204" pitchFamily="34" charset="0"/>
              </a:rPr>
              <a:t>Slovakia, Slovenia, Spain, the UK, and the </a:t>
            </a:r>
            <a:r>
              <a:rPr lang="en-US" sz="2800" dirty="0" smtClean="0">
                <a:solidFill>
                  <a:schemeClr val="tx1"/>
                </a:solidFill>
                <a:latin typeface="Calibri" panose="020F0502020204030204" pitchFamily="34" charset="0"/>
                <a:cs typeface="Calibri" panose="020F0502020204030204" pitchFamily="34" charset="0"/>
              </a:rPr>
              <a:t>US. </a:t>
            </a: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The data from </a:t>
            </a:r>
            <a:r>
              <a:rPr lang="en-US" sz="2800" dirty="0" smtClean="0">
                <a:solidFill>
                  <a:schemeClr val="tx1"/>
                </a:solidFill>
                <a:latin typeface="Calibri" panose="020F0502020204030204" pitchFamily="34" charset="0"/>
                <a:cs typeface="Calibri" panose="020F0502020204030204" pitchFamily="34" charset="0"/>
              </a:rPr>
              <a:t>LIS Wave </a:t>
            </a:r>
            <a:r>
              <a:rPr lang="en-US" sz="2800" dirty="0" smtClean="0">
                <a:solidFill>
                  <a:schemeClr val="tx1"/>
                </a:solidFill>
                <a:latin typeface="Calibri" panose="020F0502020204030204" pitchFamily="34" charset="0"/>
                <a:cs typeface="Calibri" panose="020F0502020204030204" pitchFamily="34" charset="0"/>
              </a:rPr>
              <a:t>VIII (</a:t>
            </a:r>
            <a:r>
              <a:rPr lang="en-US" sz="2800" dirty="0" smtClean="0">
                <a:solidFill>
                  <a:srgbClr val="0000CC"/>
                </a:solidFill>
                <a:latin typeface="Calibri" panose="020F0502020204030204" pitchFamily="34" charset="0"/>
                <a:cs typeface="Calibri" panose="020F0502020204030204" pitchFamily="34" charset="0"/>
              </a:rPr>
              <a:t>income </a:t>
            </a:r>
            <a:r>
              <a:rPr lang="en-US" sz="2800" dirty="0" smtClean="0">
                <a:solidFill>
                  <a:srgbClr val="0000CC"/>
                </a:solidFill>
                <a:latin typeface="Calibri" panose="020F0502020204030204" pitchFamily="34" charset="0"/>
                <a:cs typeface="Calibri" panose="020F0502020204030204" pitchFamily="34" charset="0"/>
              </a:rPr>
              <a:t>year is </a:t>
            </a:r>
            <a:r>
              <a:rPr lang="en-US" sz="2800" dirty="0" smtClean="0">
                <a:solidFill>
                  <a:srgbClr val="0000CC"/>
                </a:solidFill>
                <a:latin typeface="Calibri" panose="020F0502020204030204" pitchFamily="34" charset="0"/>
                <a:cs typeface="Calibri" panose="020F0502020204030204" pitchFamily="34" charset="0"/>
              </a:rPr>
              <a:t>2010), </a:t>
            </a:r>
            <a:r>
              <a:rPr lang="en-US" sz="2800" dirty="0" smtClean="0">
                <a:solidFill>
                  <a:schemeClr val="tx1"/>
                </a:solidFill>
                <a:latin typeface="Calibri" panose="020F0502020204030204" pitchFamily="34" charset="0"/>
                <a:cs typeface="Calibri" panose="020F0502020204030204" pitchFamily="34" charset="0"/>
              </a:rPr>
              <a:t>except </a:t>
            </a:r>
            <a:r>
              <a:rPr lang="en-US" sz="2800" dirty="0" smtClean="0">
                <a:solidFill>
                  <a:schemeClr val="tx1"/>
                </a:solidFill>
                <a:latin typeface="Calibri" panose="020F0502020204030204" pitchFamily="34" charset="0"/>
                <a:cs typeface="Calibri" panose="020F0502020204030204" pitchFamily="34" charset="0"/>
              </a:rPr>
              <a:t>Hungary, which corresponds to </a:t>
            </a:r>
            <a:r>
              <a:rPr lang="en-US" sz="2800" dirty="0" smtClean="0">
                <a:solidFill>
                  <a:schemeClr val="tx1"/>
                </a:solidFill>
                <a:latin typeface="Calibri" panose="020F0502020204030204" pitchFamily="34" charset="0"/>
                <a:cs typeface="Calibri" panose="020F0502020204030204" pitchFamily="34" charset="0"/>
              </a:rPr>
              <a:t>2009. We </a:t>
            </a:r>
            <a:r>
              <a:rPr lang="en-US" sz="2800" dirty="0" smtClean="0">
                <a:solidFill>
                  <a:schemeClr val="tx1"/>
                </a:solidFill>
                <a:latin typeface="Calibri" panose="020F0502020204030204" pitchFamily="34" charset="0"/>
                <a:cs typeface="Calibri" panose="020F0502020204030204" pitchFamily="34" charset="0"/>
              </a:rPr>
              <a:t>add one robustness check at 1995-1997 </a:t>
            </a:r>
            <a:r>
              <a:rPr lang="en-US" sz="2800" dirty="0" smtClean="0">
                <a:solidFill>
                  <a:schemeClr val="tx1"/>
                </a:solidFill>
                <a:latin typeface="Calibri" panose="020F0502020204030204" pitchFamily="34" charset="0"/>
                <a:cs typeface="Calibri" panose="020F0502020204030204" pitchFamily="34" charset="0"/>
              </a:rPr>
              <a:t>(Wave IV).</a:t>
            </a:r>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54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534400" cy="5283200"/>
          </a:xfrm>
        </p:spPr>
        <p:txBody>
          <a:bodyPr>
            <a:normAutofit fontScale="70000" lnSpcReduction="20000"/>
          </a:bodyPr>
          <a:lstStyle/>
          <a:p>
            <a:pPr marL="0" indent="0">
              <a:buNone/>
            </a:pPr>
            <a:r>
              <a:rPr lang="en-US" dirty="0">
                <a:solidFill>
                  <a:schemeClr val="tx1"/>
                </a:solidFill>
                <a:latin typeface="Calibri" panose="020F0502020204030204" pitchFamily="34" charset="0"/>
                <a:cs typeface="Calibri" panose="020F0502020204030204" pitchFamily="34" charset="0"/>
              </a:rPr>
              <a:t>Unit of observation is not an individual worker (earner) but the household. </a:t>
            </a:r>
            <a:r>
              <a:rPr lang="en-US" dirty="0" smtClean="0">
                <a:solidFill>
                  <a:schemeClr val="tx1"/>
                </a:solidFill>
                <a:latin typeface="Calibri" panose="020F0502020204030204" pitchFamily="34" charset="0"/>
                <a:cs typeface="Calibri" panose="020F0502020204030204" pitchFamily="34" charset="0"/>
              </a:rPr>
              <a:t>We include households </a:t>
            </a:r>
            <a:r>
              <a:rPr lang="en-US" dirty="0">
                <a:solidFill>
                  <a:schemeClr val="tx1"/>
                </a:solidFill>
                <a:latin typeface="Calibri" panose="020F0502020204030204" pitchFamily="34" charset="0"/>
                <a:cs typeface="Calibri" panose="020F0502020204030204" pitchFamily="34" charset="0"/>
              </a:rPr>
              <a:t>whose members are </a:t>
            </a:r>
            <a:r>
              <a:rPr lang="en-US" dirty="0">
                <a:solidFill>
                  <a:srgbClr val="0000CC"/>
                </a:solidFill>
                <a:latin typeface="Calibri" panose="020F0502020204030204" pitchFamily="34" charset="0"/>
                <a:cs typeface="Calibri" panose="020F0502020204030204" pitchFamily="34" charset="0"/>
              </a:rPr>
              <a:t>all below age 60</a:t>
            </a:r>
            <a:r>
              <a:rPr lang="en-US" dirty="0">
                <a:solidFill>
                  <a:schemeClr val="tx1"/>
                </a:solidFill>
                <a:latin typeface="Calibri" panose="020F0502020204030204" pitchFamily="34" charset="0"/>
                <a:cs typeface="Calibri" panose="020F0502020204030204" pitchFamily="34" charset="0"/>
              </a:rPr>
              <a:t> </a:t>
            </a:r>
            <a:r>
              <a:rPr lang="en-US" i="1" dirty="0">
                <a:solidFill>
                  <a:schemeClr val="tx1"/>
                </a:solidFill>
                <a:latin typeface="Calibri" panose="020F0502020204030204" pitchFamily="34" charset="0"/>
                <a:cs typeface="Calibri" panose="020F0502020204030204" pitchFamily="34" charset="0"/>
              </a:rPr>
              <a:t>and</a:t>
            </a:r>
            <a:r>
              <a:rPr lang="en-US" dirty="0">
                <a:solidFill>
                  <a:schemeClr val="tx1"/>
                </a:solidFill>
                <a:latin typeface="Calibri" panose="020F0502020204030204" pitchFamily="34" charset="0"/>
                <a:cs typeface="Calibri" panose="020F0502020204030204" pitchFamily="34" charset="0"/>
              </a:rPr>
              <a:t> which have </a:t>
            </a:r>
            <a:r>
              <a:rPr lang="en-US" dirty="0">
                <a:solidFill>
                  <a:srgbClr val="0000CC"/>
                </a:solidFill>
                <a:latin typeface="Calibri" panose="020F0502020204030204" pitchFamily="34" charset="0"/>
                <a:cs typeface="Calibri" panose="020F0502020204030204" pitchFamily="34" charset="0"/>
              </a:rPr>
              <a:t>at least one member reporting labor income. </a:t>
            </a:r>
            <a:endParaRPr lang="en-US" dirty="0" smtClean="0">
              <a:solidFill>
                <a:srgbClr val="0000CC"/>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a:p>
            <a:pPr marL="0" indent="0">
              <a:buNone/>
            </a:pPr>
            <a:r>
              <a:rPr lang="en-US" dirty="0" smtClean="0">
                <a:solidFill>
                  <a:schemeClr val="tx1"/>
                </a:solidFill>
                <a:latin typeface="Calibri" panose="020F0502020204030204" pitchFamily="34" charset="0"/>
                <a:cs typeface="Calibri" panose="020F0502020204030204" pitchFamily="34" charset="0"/>
              </a:rPr>
              <a:t>To </a:t>
            </a:r>
            <a:r>
              <a:rPr lang="en-US" dirty="0">
                <a:solidFill>
                  <a:schemeClr val="tx1"/>
                </a:solidFill>
                <a:latin typeface="Calibri" panose="020F0502020204030204" pitchFamily="34" charset="0"/>
                <a:cs typeface="Calibri" panose="020F0502020204030204" pitchFamily="34" charset="0"/>
              </a:rPr>
              <a:t>assess labor income, we use LIS’ harmonized variable </a:t>
            </a:r>
            <a:r>
              <a:rPr lang="en-US" dirty="0" smtClean="0">
                <a:solidFill>
                  <a:schemeClr val="tx1"/>
                </a:solidFill>
                <a:latin typeface="Calibri" panose="020F0502020204030204" pitchFamily="34" charset="0"/>
                <a:cs typeface="Calibri" panose="020F0502020204030204" pitchFamily="34" charset="0"/>
              </a:rPr>
              <a:t>“household </a:t>
            </a:r>
            <a:r>
              <a:rPr lang="en-US" dirty="0">
                <a:solidFill>
                  <a:schemeClr val="tx1"/>
                </a:solidFill>
                <a:latin typeface="Calibri" panose="020F0502020204030204" pitchFamily="34" charset="0"/>
                <a:cs typeface="Calibri" panose="020F0502020204030204" pitchFamily="34" charset="0"/>
              </a:rPr>
              <a:t>income from </a:t>
            </a:r>
            <a:r>
              <a:rPr lang="en-US" dirty="0" smtClean="0">
                <a:solidFill>
                  <a:schemeClr val="tx1"/>
                </a:solidFill>
                <a:latin typeface="Calibri" panose="020F0502020204030204" pitchFamily="34" charset="0"/>
                <a:cs typeface="Calibri" panose="020F0502020204030204" pitchFamily="34" charset="0"/>
              </a:rPr>
              <a:t>labor”(</a:t>
            </a:r>
            <a:r>
              <a:rPr lang="en-US" dirty="0" err="1" smtClean="0">
                <a:solidFill>
                  <a:schemeClr val="tx1"/>
                </a:solidFill>
                <a:latin typeface="Calibri" panose="020F0502020204030204" pitchFamily="34" charset="0"/>
                <a:cs typeface="Calibri" panose="020F0502020204030204" pitchFamily="34" charset="0"/>
              </a:rPr>
              <a:t>HIL</a:t>
            </a:r>
            <a:r>
              <a:rPr lang="en-US" dirty="0" smtClean="0">
                <a:solidFill>
                  <a:schemeClr val="tx1"/>
                </a:solidFill>
                <a:latin typeface="Calibri" panose="020F0502020204030204" pitchFamily="34" charset="0"/>
                <a:cs typeface="Calibri" panose="020F0502020204030204" pitchFamily="34" charset="0"/>
              </a:rPr>
              <a:t>). We exclude capital income, which constitutes 3-7% of market income. (Thus, here, “market income” = “labor income</a:t>
            </a:r>
            <a:r>
              <a:rPr lang="en-US" dirty="0" smtClean="0">
                <a:solidFill>
                  <a:schemeClr val="tx1"/>
                </a:solidFill>
                <a:latin typeface="Calibri" panose="020F0502020204030204" pitchFamily="34" charset="0"/>
                <a:cs typeface="Calibri" panose="020F0502020204030204" pitchFamily="34" charset="0"/>
              </a:rPr>
              <a:t>”.)</a:t>
            </a:r>
            <a:endParaRPr lang="en-US" dirty="0" smtClean="0">
              <a:solidFill>
                <a:schemeClr val="tx1"/>
              </a:solidFill>
              <a:latin typeface="Calibri" panose="020F0502020204030204" pitchFamily="34" charset="0"/>
              <a:cs typeface="Calibri" panose="020F0502020204030204" pitchFamily="34" charset="0"/>
            </a:endParaRPr>
          </a:p>
          <a:p>
            <a:pPr marL="0" indent="0">
              <a:buNone/>
            </a:pPr>
            <a:endParaRPr lang="en-US" dirty="0" smtClean="0">
              <a:solidFill>
                <a:schemeClr val="tx1"/>
              </a:solidFill>
              <a:latin typeface="Calibri" panose="020F0502020204030204" pitchFamily="34" charset="0"/>
              <a:cs typeface="Calibri" panose="020F0502020204030204" pitchFamily="34" charset="0"/>
            </a:endParaRPr>
          </a:p>
          <a:p>
            <a:pPr marL="0" indent="0">
              <a:buNone/>
            </a:pPr>
            <a:r>
              <a:rPr lang="en-US" dirty="0" smtClean="0">
                <a:solidFill>
                  <a:schemeClr val="tx1"/>
                </a:solidFill>
                <a:latin typeface="Calibri" panose="020F0502020204030204" pitchFamily="34" charset="0"/>
                <a:cs typeface="Calibri" panose="020F0502020204030204" pitchFamily="34" charset="0"/>
              </a:rPr>
              <a:t>We adjust </a:t>
            </a:r>
            <a:r>
              <a:rPr lang="en-US" dirty="0" err="1" smtClean="0">
                <a:solidFill>
                  <a:schemeClr val="tx1"/>
                </a:solidFill>
                <a:latin typeface="Calibri" panose="020F0502020204030204" pitchFamily="34" charset="0"/>
                <a:cs typeface="Calibri" panose="020F0502020204030204" pitchFamily="34" charset="0"/>
              </a:rPr>
              <a:t>HIL</a:t>
            </a:r>
            <a:r>
              <a:rPr lang="en-US" dirty="0" smtClean="0">
                <a:solidFill>
                  <a:schemeClr val="tx1"/>
                </a:solidFill>
                <a:latin typeface="Calibri" panose="020F0502020204030204" pitchFamily="34" charset="0"/>
                <a:cs typeface="Calibri" panose="020F0502020204030204" pitchFamily="34" charset="0"/>
              </a:rPr>
              <a:t> for household </a:t>
            </a:r>
            <a:r>
              <a:rPr lang="en-US" dirty="0">
                <a:solidFill>
                  <a:schemeClr val="tx1"/>
                </a:solidFill>
                <a:latin typeface="Calibri" panose="020F0502020204030204" pitchFamily="34" charset="0"/>
                <a:cs typeface="Calibri" panose="020F0502020204030204" pitchFamily="34" charset="0"/>
              </a:rPr>
              <a:t>size, using </a:t>
            </a:r>
            <a:r>
              <a:rPr lang="en-US" dirty="0" smtClean="0">
                <a:solidFill>
                  <a:schemeClr val="tx1"/>
                </a:solidFill>
                <a:latin typeface="Calibri" panose="020F0502020204030204" pitchFamily="34" charset="0"/>
                <a:cs typeface="Calibri" panose="020F0502020204030204" pitchFamily="34" charset="0"/>
              </a:rPr>
              <a:t>square-root scale. Thus</a:t>
            </a:r>
            <a:r>
              <a:rPr lang="en-US" dirty="0">
                <a:solidFill>
                  <a:schemeClr val="tx1"/>
                </a:solidFill>
                <a:latin typeface="Calibri" panose="020F0502020204030204" pitchFamily="34" charset="0"/>
                <a:cs typeface="Calibri" panose="020F0502020204030204" pitchFamily="34" charset="0"/>
              </a:rPr>
              <a:t>, we arrive at a variable that measures potential individual welfare </a:t>
            </a:r>
            <a:r>
              <a:rPr lang="en-US" dirty="0" smtClean="0">
                <a:solidFill>
                  <a:schemeClr val="tx1"/>
                </a:solidFill>
                <a:latin typeface="Calibri" panose="020F0502020204030204" pitchFamily="34" charset="0"/>
                <a:cs typeface="Calibri" panose="020F0502020204030204" pitchFamily="34" charset="0"/>
              </a:rPr>
              <a:t>derived </a:t>
            </a:r>
            <a:r>
              <a:rPr lang="en-US" dirty="0">
                <a:solidFill>
                  <a:schemeClr val="tx1"/>
                </a:solidFill>
                <a:latin typeface="Calibri" panose="020F0502020204030204" pitchFamily="34" charset="0"/>
                <a:cs typeface="Calibri" panose="020F0502020204030204" pitchFamily="34" charset="0"/>
              </a:rPr>
              <a:t>from labor income. </a:t>
            </a:r>
            <a:endParaRPr lang="en-US" sz="2800" dirty="0">
              <a:solidFill>
                <a:schemeClr val="tx1"/>
              </a:solidFill>
              <a:latin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cs typeface="Calibri" panose="020F0502020204030204" pitchFamily="34" charset="0"/>
              </a:rPr>
              <a:t> </a:t>
            </a:r>
            <a:endParaRPr lang="en-US" sz="2800" dirty="0">
              <a:solidFill>
                <a:schemeClr val="tx1"/>
              </a:solidFill>
              <a:latin typeface="Calibri" panose="020F0502020204030204" pitchFamily="34" charset="0"/>
              <a:cs typeface="Calibri" panose="020F0502020204030204" pitchFamily="34" charset="0"/>
            </a:endParaRPr>
          </a:p>
          <a:p>
            <a:pPr marL="0" indent="0">
              <a:buNone/>
            </a:pPr>
            <a:r>
              <a:rPr lang="en-US" dirty="0" smtClean="0">
                <a:solidFill>
                  <a:schemeClr val="tx1"/>
                </a:solidFill>
                <a:latin typeface="Calibri" panose="020F0502020204030204" pitchFamily="34" charset="0"/>
                <a:cs typeface="Calibri" panose="020F0502020204030204" pitchFamily="34" charset="0"/>
              </a:rPr>
              <a:t>To measure inequality</a:t>
            </a:r>
            <a:r>
              <a:rPr lang="en-US" dirty="0">
                <a:solidFill>
                  <a:schemeClr val="tx1"/>
                </a:solidFill>
                <a:latin typeface="Calibri" panose="020F0502020204030204" pitchFamily="34" charset="0"/>
                <a:cs typeface="Calibri" panose="020F0502020204030204" pitchFamily="34" charset="0"/>
              </a:rPr>
              <a:t>, we mainly use the Gini </a:t>
            </a:r>
            <a:r>
              <a:rPr lang="en-US" dirty="0" smtClean="0">
                <a:solidFill>
                  <a:schemeClr val="tx1"/>
                </a:solidFill>
                <a:latin typeface="Calibri" panose="020F0502020204030204" pitchFamily="34" charset="0"/>
                <a:cs typeface="Calibri" panose="020F0502020204030204" pitchFamily="34" charset="0"/>
              </a:rPr>
              <a:t>coefficient – which allows us to remain in dialogue with the large literature on disposable income inequality. In </a:t>
            </a:r>
            <a:r>
              <a:rPr lang="en-US" dirty="0">
                <a:solidFill>
                  <a:schemeClr val="tx1"/>
                </a:solidFill>
                <a:latin typeface="Calibri" panose="020F0502020204030204" pitchFamily="34" charset="0"/>
                <a:cs typeface="Calibri" panose="020F0502020204030204" pitchFamily="34" charset="0"/>
              </a:rPr>
              <a:t>one part of our analysis, we use two Theil indices. </a:t>
            </a: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2665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Main results </a:t>
            </a:r>
          </a:p>
          <a:p>
            <a:pPr marL="0" indent="0">
              <a:spcBef>
                <a:spcPts val="0"/>
              </a:spcBef>
              <a:buNone/>
            </a:pP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007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six household types </a:t>
            </a:r>
          </a:p>
          <a:p>
            <a:pPr marL="0" indent="0">
              <a:spcBef>
                <a:spcPts val="0"/>
              </a:spcBef>
              <a:buNone/>
            </a:pP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25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467600" cy="1143000"/>
          </a:xfrm>
        </p:spPr>
        <p:txBody>
          <a:bodyPr>
            <a:noAutofit/>
          </a:bodyPr>
          <a:lstStyle/>
          <a:p>
            <a:r>
              <a:rPr lang="en-US" sz="1800" dirty="0">
                <a:solidFill>
                  <a:srgbClr val="0000CC"/>
                </a:solidFill>
                <a:latin typeface="Calibri" panose="020F0502020204030204" pitchFamily="34" charset="0"/>
              </a:rPr>
              <a:t>Composition of working-age population, across 6 household types</a:t>
            </a:r>
            <a:br>
              <a:rPr lang="en-US" sz="1800" dirty="0">
                <a:solidFill>
                  <a:srgbClr val="0000CC"/>
                </a:solidFill>
                <a:latin typeface="Calibri" panose="020F0502020204030204" pitchFamily="34" charset="0"/>
              </a:rPr>
            </a:br>
            <a:r>
              <a:rPr lang="en-US" sz="1800" dirty="0">
                <a:solidFill>
                  <a:srgbClr val="0000CC"/>
                </a:solidFill>
                <a:latin typeface="Calibri" panose="020F0502020204030204" pitchFamily="34" charset="0"/>
              </a:rPr>
              <a:t>(where household types are based on the number and gender of earners)</a:t>
            </a:r>
            <a:br>
              <a:rPr lang="en-US" sz="1800" dirty="0">
                <a:solidFill>
                  <a:srgbClr val="0000CC"/>
                </a:solidFill>
                <a:latin typeface="Calibri" panose="020F0502020204030204" pitchFamily="34" charset="0"/>
              </a:rPr>
            </a:br>
            <a:r>
              <a:rPr lang="en-US" sz="1800" dirty="0">
                <a:solidFill>
                  <a:schemeClr val="tx1"/>
                </a:solidFill>
                <a:latin typeface="Calibri" panose="020F0502020204030204" pitchFamily="34" charset="0"/>
              </a:rPr>
              <a:t> </a:t>
            </a:r>
          </a:p>
        </p:txBody>
      </p:sp>
      <p:pic>
        <p:nvPicPr>
          <p:cNvPr id="15" name="Picture 14"/>
          <p:cNvPicPr>
            <a:picLocks noChangeAspect="1"/>
          </p:cNvPicPr>
          <p:nvPr/>
        </p:nvPicPr>
        <p:blipFill>
          <a:blip r:embed="rId2"/>
          <a:stretch>
            <a:fillRect/>
          </a:stretch>
        </p:blipFill>
        <p:spPr>
          <a:xfrm>
            <a:off x="2362200" y="1143000"/>
            <a:ext cx="5638800" cy="5495925"/>
          </a:xfrm>
          <a:prstGeom prst="rect">
            <a:avLst/>
          </a:prstGeom>
        </p:spPr>
      </p:pic>
    </p:spTree>
    <p:extLst>
      <p:ext uri="{BB962C8B-B14F-4D97-AF65-F5344CB8AC3E}">
        <p14:creationId xmlns:p14="http://schemas.microsoft.com/office/powerpoint/2010/main" val="3465997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162800" cy="1143000"/>
          </a:xfrm>
        </p:spPr>
        <p:txBody>
          <a:bodyPr>
            <a:noAutofit/>
          </a:bodyPr>
          <a:lstStyle/>
          <a:p>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r>
              <a:rPr lang="en-US" sz="1800" i="1" dirty="0">
                <a:solidFill>
                  <a:srgbClr val="0000CC"/>
                </a:solidFill>
                <a:latin typeface="Calibri" panose="020F0502020204030204" pitchFamily="34" charset="0"/>
              </a:rPr>
              <a:t>Inequality</a:t>
            </a:r>
            <a:r>
              <a:rPr lang="en-US" sz="1800" dirty="0">
                <a:solidFill>
                  <a:srgbClr val="0000CC"/>
                </a:solidFill>
                <a:latin typeface="Calibri" panose="020F0502020204030204" pitchFamily="34" charset="0"/>
              </a:rPr>
              <a:t> in six main household types, </a:t>
            </a:r>
            <a:br>
              <a:rPr lang="en-US" sz="1800" dirty="0">
                <a:solidFill>
                  <a:srgbClr val="0000CC"/>
                </a:solidFill>
                <a:latin typeface="Calibri" panose="020F0502020204030204" pitchFamily="34" charset="0"/>
              </a:rPr>
            </a:br>
            <a:r>
              <a:rPr lang="en-US" sz="1800" dirty="0">
                <a:solidFill>
                  <a:srgbClr val="0000CC"/>
                </a:solidFill>
                <a:latin typeface="Calibri" panose="020F0502020204030204" pitchFamily="34" charset="0"/>
              </a:rPr>
              <a:t>(where household types are based on the number and gender of earners)</a:t>
            </a:r>
            <a:br>
              <a:rPr lang="en-US" sz="1800" dirty="0">
                <a:solidFill>
                  <a:srgbClr val="0000CC"/>
                </a:solidFill>
                <a:latin typeface="Calibri" panose="020F0502020204030204" pitchFamily="34" charset="0"/>
              </a:rPr>
            </a:br>
            <a:endParaRPr lang="en-US" sz="1800" dirty="0">
              <a:solidFill>
                <a:srgbClr val="0000CC"/>
              </a:solidFill>
              <a:latin typeface="Calibri" panose="020F0502020204030204" pitchFamily="34" charset="0"/>
            </a:endParaRPr>
          </a:p>
        </p:txBody>
      </p:sp>
      <p:pic>
        <p:nvPicPr>
          <p:cNvPr id="4" name="Picture 3"/>
          <p:cNvPicPr>
            <a:picLocks/>
          </p:cNvPicPr>
          <p:nvPr/>
        </p:nvPicPr>
        <p:blipFill>
          <a:blip r:embed="rId2"/>
          <a:stretch>
            <a:fillRect/>
          </a:stretch>
        </p:blipFill>
        <p:spPr>
          <a:xfrm>
            <a:off x="1524000" y="1524000"/>
            <a:ext cx="6400800" cy="4572000"/>
          </a:xfrm>
          <a:prstGeom prst="rect">
            <a:avLst/>
          </a:prstGeom>
        </p:spPr>
      </p:pic>
    </p:spTree>
    <p:extLst>
      <p:ext uri="{BB962C8B-B14F-4D97-AF65-F5344CB8AC3E}">
        <p14:creationId xmlns:p14="http://schemas.microsoft.com/office/powerpoint/2010/main" val="548519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239000" cy="1143000"/>
          </a:xfrm>
        </p:spPr>
        <p:txBody>
          <a:bodyPr>
            <a:noAutofit/>
          </a:bodyPr>
          <a:lstStyle/>
          <a:p>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r>
              <a:rPr lang="en-US" sz="1800" i="1" dirty="0">
                <a:solidFill>
                  <a:srgbClr val="0000CC"/>
                </a:solidFill>
                <a:latin typeface="Calibri" panose="020F0502020204030204" pitchFamily="34" charset="0"/>
              </a:rPr>
              <a:t>Relative income </a:t>
            </a:r>
            <a:r>
              <a:rPr lang="en-US" sz="1800" dirty="0">
                <a:solidFill>
                  <a:srgbClr val="0000CC"/>
                </a:solidFill>
                <a:latin typeface="Calibri" panose="020F0502020204030204" pitchFamily="34" charset="0"/>
              </a:rPr>
              <a:t>of six main household types</a:t>
            </a:r>
            <a:br>
              <a:rPr lang="en-US" sz="1800" dirty="0">
                <a:solidFill>
                  <a:srgbClr val="0000CC"/>
                </a:solidFill>
                <a:latin typeface="Calibri" panose="020F0502020204030204" pitchFamily="34" charset="0"/>
              </a:rPr>
            </a:br>
            <a:r>
              <a:rPr lang="en-US" sz="1800" dirty="0">
                <a:solidFill>
                  <a:srgbClr val="0000CC"/>
                </a:solidFill>
                <a:latin typeface="Calibri" panose="020F0502020204030204" pitchFamily="34" charset="0"/>
              </a:rPr>
              <a:t>(where household types are based on the number and gender of earners)</a:t>
            </a:r>
            <a:br>
              <a:rPr lang="en-US" sz="1800" dirty="0">
                <a:solidFill>
                  <a:srgbClr val="0000CC"/>
                </a:solidFill>
                <a:latin typeface="Calibri" panose="020F0502020204030204" pitchFamily="34" charset="0"/>
              </a:rPr>
            </a:br>
            <a:endParaRPr lang="en-US" sz="1800" dirty="0">
              <a:solidFill>
                <a:srgbClr val="0000CC"/>
              </a:solidFill>
              <a:latin typeface="Calibri" panose="020F0502020204030204" pitchFamily="34" charset="0"/>
            </a:endParaRPr>
          </a:p>
        </p:txBody>
      </p:sp>
      <p:pic>
        <p:nvPicPr>
          <p:cNvPr id="3" name="Picture 2"/>
          <p:cNvPicPr>
            <a:picLocks/>
          </p:cNvPicPr>
          <p:nvPr/>
        </p:nvPicPr>
        <p:blipFill>
          <a:blip r:embed="rId2"/>
          <a:stretch>
            <a:fillRect/>
          </a:stretch>
        </p:blipFill>
        <p:spPr>
          <a:xfrm>
            <a:off x="1524000" y="1524000"/>
            <a:ext cx="6400800" cy="4572000"/>
          </a:xfrm>
          <a:prstGeom prst="rect">
            <a:avLst/>
          </a:prstGeom>
        </p:spPr>
      </p:pic>
    </p:spTree>
    <p:extLst>
      <p:ext uri="{BB962C8B-B14F-4D97-AF65-F5344CB8AC3E}">
        <p14:creationId xmlns:p14="http://schemas.microsoft.com/office/powerpoint/2010/main" val="536227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858000" cy="1143000"/>
          </a:xfrm>
        </p:spPr>
        <p:txBody>
          <a:bodyPr>
            <a:noAutofit/>
          </a:bodyPr>
          <a:lstStyle/>
          <a:p>
            <a:r>
              <a:rPr lang="en-US" sz="1800" dirty="0">
                <a:solidFill>
                  <a:srgbClr val="0000CC"/>
                </a:solidFill>
                <a:latin typeface="Calibri" panose="020F0502020204030204" pitchFamily="34" charset="0"/>
              </a:rPr>
              <a:t>Decomposition: between-group and within-group components </a:t>
            </a:r>
            <a:br>
              <a:rPr lang="en-US" sz="1800" dirty="0">
                <a:solidFill>
                  <a:srgbClr val="0000CC"/>
                </a:solidFill>
                <a:latin typeface="Calibri" panose="020F0502020204030204" pitchFamily="34" charset="0"/>
              </a:rPr>
            </a:br>
            <a:r>
              <a:rPr lang="en-US" sz="1800" dirty="0">
                <a:solidFill>
                  <a:srgbClr val="0000CC"/>
                </a:solidFill>
                <a:latin typeface="Calibri" panose="020F0502020204030204" pitchFamily="34" charset="0"/>
              </a:rPr>
              <a:t>(for six household types)</a:t>
            </a:r>
            <a:r>
              <a:rPr lang="en-US" sz="1800" dirty="0">
                <a:solidFill>
                  <a:schemeClr val="tx1"/>
                </a:solidFill>
                <a:latin typeface="Calibri" panose="020F0502020204030204" pitchFamily="34" charset="0"/>
              </a:rPr>
              <a:t/>
            </a:r>
            <a:br>
              <a:rPr lang="en-US" sz="1800" dirty="0">
                <a:solidFill>
                  <a:schemeClr val="tx1"/>
                </a:solidFill>
                <a:latin typeface="Calibri" panose="020F0502020204030204" pitchFamily="34" charset="0"/>
              </a:rPr>
            </a:br>
            <a:endParaRPr lang="en-US" sz="1800" dirty="0">
              <a:solidFill>
                <a:schemeClr val="tx1"/>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990600" y="1066800"/>
            <a:ext cx="7086600" cy="5562600"/>
          </a:xfrm>
          <a:prstGeom prst="rect">
            <a:avLst/>
          </a:prstGeom>
        </p:spPr>
      </p:pic>
    </p:spTree>
    <p:extLst>
      <p:ext uri="{BB962C8B-B14F-4D97-AF65-F5344CB8AC3E}">
        <p14:creationId xmlns:p14="http://schemas.microsoft.com/office/powerpoint/2010/main" val="1464223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172200" cy="914400"/>
          </a:xfrm>
        </p:spPr>
        <p:txBody>
          <a:bodyPr>
            <a:normAutofit fontScale="90000"/>
          </a:bodyPr>
          <a:lstStyle/>
          <a:p>
            <a:r>
              <a:rPr lang="en-US" sz="1800" dirty="0" smtClean="0">
                <a:solidFill>
                  <a:srgbClr val="0000CC"/>
                </a:solidFill>
                <a:latin typeface="Calibri" panose="020F0502020204030204" pitchFamily="34" charset="0"/>
              </a:rPr>
              <a:t/>
            </a:r>
            <a:br>
              <a:rPr lang="en-US" sz="1800" dirty="0" smtClean="0">
                <a:solidFill>
                  <a:srgbClr val="0000CC"/>
                </a:solidFill>
                <a:latin typeface="Calibri" panose="020F0502020204030204" pitchFamily="34" charset="0"/>
              </a:rPr>
            </a:br>
            <a:r>
              <a:rPr lang="en-US" sz="3600" dirty="0" smtClean="0">
                <a:solidFill>
                  <a:srgbClr val="0000CC"/>
                </a:solidFill>
                <a:latin typeface="Calibri" panose="020F0502020204030204" pitchFamily="34" charset="0"/>
              </a:rPr>
              <a:t>Outline of the talk</a:t>
            </a:r>
            <a:r>
              <a:rPr lang="en-US" sz="3600" dirty="0">
                <a:solidFill>
                  <a:srgbClr val="0000CC"/>
                </a:solidFill>
                <a:latin typeface="Calibri" panose="020F0502020204030204" pitchFamily="34" charset="0"/>
              </a:rPr>
              <a:t/>
            </a:r>
            <a:br>
              <a:rPr lang="en-US" sz="3600" dirty="0">
                <a:solidFill>
                  <a:srgbClr val="0000CC"/>
                </a:solidFill>
                <a:latin typeface="Calibri" panose="020F0502020204030204" pitchFamily="34" charset="0"/>
              </a:rPr>
            </a:br>
            <a:endParaRPr lang="en-US" sz="3600" dirty="0">
              <a:solidFill>
                <a:srgbClr val="0000CC"/>
              </a:solidFill>
              <a:latin typeface="Calibri" panose="020F0502020204030204" pitchFamily="34" charset="0"/>
            </a:endParaRPr>
          </a:p>
        </p:txBody>
      </p:sp>
      <p:sp>
        <p:nvSpPr>
          <p:cNvPr id="3" name="Content Placeholder 2"/>
          <p:cNvSpPr>
            <a:spLocks noGrp="1"/>
          </p:cNvSpPr>
          <p:nvPr>
            <p:ph idx="1"/>
          </p:nvPr>
        </p:nvSpPr>
        <p:spPr>
          <a:xfrm>
            <a:off x="457200" y="1574800"/>
            <a:ext cx="8229600" cy="5283200"/>
          </a:xfrm>
        </p:spPr>
        <p:txBody>
          <a:bodyPr>
            <a:normAutofit lnSpcReduction="10000"/>
          </a:bodyPr>
          <a:lstStyle/>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Background </a:t>
            </a:r>
          </a:p>
          <a:p>
            <a:pPr marL="0" indent="0">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Objective of this study</a:t>
            </a:r>
          </a:p>
          <a:p>
            <a:pPr marL="0" indent="0">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Analytic approach</a:t>
            </a: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	</a:t>
            </a: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Data, measure, methods </a:t>
            </a: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Main results </a:t>
            </a:r>
          </a:p>
          <a:p>
            <a:pPr marL="0" indent="0">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Robustness (two analyses) </a:t>
            </a:r>
          </a:p>
          <a:p>
            <a:pPr marL="0" indent="0">
              <a:spcBef>
                <a:spcPts val="0"/>
              </a:spcBef>
              <a:buNone/>
            </a:pPr>
            <a:endParaRPr lang="en-US" sz="2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Conclusions, with brief remarks about future research </a:t>
            </a: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0514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15 household types </a:t>
            </a:r>
          </a:p>
          <a:p>
            <a:pPr marL="0" indent="0">
              <a:spcBef>
                <a:spcPts val="0"/>
              </a:spcBef>
              <a:buNone/>
            </a:pP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6199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172200" cy="1143000"/>
          </a:xfrm>
        </p:spPr>
        <p:txBody>
          <a:bodyPr>
            <a:noAutofit/>
          </a:bodyPr>
          <a:lstStyle/>
          <a:p>
            <a:r>
              <a:rPr lang="en-US" sz="1800" dirty="0" smtClean="0">
                <a:solidFill>
                  <a:srgbClr val="0000CC"/>
                </a:solidFill>
                <a:latin typeface="Calibri" panose="020F0502020204030204" pitchFamily="34" charset="0"/>
              </a:rPr>
              <a:t>ONE EXAMPLE: </a:t>
            </a:r>
            <a:br>
              <a:rPr lang="en-US" sz="1800" dirty="0" smtClean="0">
                <a:solidFill>
                  <a:srgbClr val="0000CC"/>
                </a:solidFill>
                <a:latin typeface="Calibri" panose="020F0502020204030204" pitchFamily="34" charset="0"/>
              </a:rPr>
            </a:br>
            <a:r>
              <a:rPr lang="en-US" sz="1800" dirty="0" smtClean="0">
                <a:solidFill>
                  <a:srgbClr val="0000CC"/>
                </a:solidFill>
                <a:latin typeface="Calibri" panose="020F0502020204030204" pitchFamily="34" charset="0"/>
              </a:rPr>
              <a:t>one-female-earner households, </a:t>
            </a:r>
            <a:br>
              <a:rPr lang="en-US" sz="1800" dirty="0" smtClean="0">
                <a:solidFill>
                  <a:srgbClr val="0000CC"/>
                </a:solidFill>
                <a:latin typeface="Calibri" panose="020F0502020204030204" pitchFamily="34" charset="0"/>
              </a:rPr>
            </a:br>
            <a:r>
              <a:rPr lang="en-US" sz="1800" dirty="0" smtClean="0">
                <a:solidFill>
                  <a:srgbClr val="0000CC"/>
                </a:solidFill>
                <a:latin typeface="Calibri" panose="020F0502020204030204" pitchFamily="34" charset="0"/>
              </a:rPr>
              <a:t>disaggregated by partnership and parenting </a:t>
            </a:r>
            <a:r>
              <a:rPr lang="en-US" sz="1800" dirty="0" smtClean="0">
                <a:solidFill>
                  <a:srgbClr val="0000CC"/>
                </a:solidFill>
                <a:latin typeface="Calibri" panose="020F0502020204030204" pitchFamily="34" charset="0"/>
              </a:rPr>
              <a:t>status - </a:t>
            </a:r>
            <a:r>
              <a:rPr lang="en-US" sz="1800" dirty="0" smtClean="0">
                <a:solidFill>
                  <a:srgbClr val="0000CC"/>
                </a:solidFill>
                <a:latin typeface="Calibri" panose="020F0502020204030204" pitchFamily="34" charset="0"/>
              </a:rPr>
              <a:t/>
            </a:r>
            <a:br>
              <a:rPr lang="en-US" sz="1800" dirty="0" smtClean="0">
                <a:solidFill>
                  <a:srgbClr val="0000CC"/>
                </a:solidFill>
                <a:latin typeface="Calibri" panose="020F0502020204030204" pitchFamily="34" charset="0"/>
              </a:rPr>
            </a:br>
            <a:r>
              <a:rPr lang="en-US" sz="1800" i="1" dirty="0" smtClean="0">
                <a:solidFill>
                  <a:srgbClr val="0000CC"/>
                </a:solidFill>
                <a:latin typeface="Calibri" panose="020F0502020204030204" pitchFamily="34" charset="0"/>
              </a:rPr>
              <a:t>inequality </a:t>
            </a:r>
            <a:endParaRPr lang="en-US" sz="1800" i="1" dirty="0">
              <a:solidFill>
                <a:srgbClr val="0000CC"/>
              </a:solidFill>
              <a:latin typeface="Calibri" panose="020F0502020204030204" pitchFamily="34" charset="0"/>
            </a:endParaRPr>
          </a:p>
        </p:txBody>
      </p:sp>
      <p:pic>
        <p:nvPicPr>
          <p:cNvPr id="3" name="Picture 2"/>
          <p:cNvPicPr>
            <a:picLocks/>
          </p:cNvPicPr>
          <p:nvPr/>
        </p:nvPicPr>
        <p:blipFill>
          <a:blip r:embed="rId2"/>
          <a:stretch>
            <a:fillRect/>
          </a:stretch>
        </p:blipFill>
        <p:spPr>
          <a:xfrm>
            <a:off x="1524000" y="1905000"/>
            <a:ext cx="6400800" cy="4572000"/>
          </a:xfrm>
          <a:prstGeom prst="rect">
            <a:avLst/>
          </a:prstGeom>
        </p:spPr>
      </p:pic>
    </p:spTree>
    <p:extLst>
      <p:ext uri="{BB962C8B-B14F-4D97-AF65-F5344CB8AC3E}">
        <p14:creationId xmlns:p14="http://schemas.microsoft.com/office/powerpoint/2010/main" val="2058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486400" cy="1143000"/>
          </a:xfrm>
        </p:spPr>
        <p:txBody>
          <a:bodyPr>
            <a:noAutofit/>
          </a:bodyPr>
          <a:lstStyle/>
          <a:p>
            <a:r>
              <a:rPr lang="en-US" sz="1800" dirty="0">
                <a:solidFill>
                  <a:srgbClr val="0000CC"/>
                </a:solidFill>
                <a:latin typeface="Calibri" panose="020F0502020204030204" pitchFamily="34" charset="0"/>
              </a:rPr>
              <a:t>ONE EXAMPLE: </a:t>
            </a:r>
            <a:br>
              <a:rPr lang="en-US" sz="1800" dirty="0">
                <a:solidFill>
                  <a:srgbClr val="0000CC"/>
                </a:solidFill>
                <a:latin typeface="Calibri" panose="020F0502020204030204" pitchFamily="34" charset="0"/>
              </a:rPr>
            </a:br>
            <a:r>
              <a:rPr lang="en-US" sz="1800" dirty="0">
                <a:solidFill>
                  <a:srgbClr val="0000CC"/>
                </a:solidFill>
                <a:latin typeface="Calibri" panose="020F0502020204030204" pitchFamily="34" charset="0"/>
              </a:rPr>
              <a:t>one-female-earner households, </a:t>
            </a:r>
            <a:r>
              <a:rPr lang="en-US" sz="1800" dirty="0" smtClean="0">
                <a:solidFill>
                  <a:srgbClr val="0000CC"/>
                </a:solidFill>
                <a:latin typeface="Calibri" panose="020F0502020204030204" pitchFamily="34" charset="0"/>
              </a:rPr>
              <a:t/>
            </a:r>
            <a:br>
              <a:rPr lang="en-US" sz="1800" dirty="0" smtClean="0">
                <a:solidFill>
                  <a:srgbClr val="0000CC"/>
                </a:solidFill>
                <a:latin typeface="Calibri" panose="020F0502020204030204" pitchFamily="34" charset="0"/>
              </a:rPr>
            </a:br>
            <a:r>
              <a:rPr lang="en-US" sz="1800" dirty="0" smtClean="0">
                <a:solidFill>
                  <a:srgbClr val="0000CC"/>
                </a:solidFill>
                <a:latin typeface="Calibri" panose="020F0502020204030204" pitchFamily="34" charset="0"/>
              </a:rPr>
              <a:t>disaggregated </a:t>
            </a:r>
            <a:r>
              <a:rPr lang="en-US" sz="1800" dirty="0">
                <a:solidFill>
                  <a:srgbClr val="0000CC"/>
                </a:solidFill>
                <a:latin typeface="Calibri" panose="020F0502020204030204" pitchFamily="34" charset="0"/>
              </a:rPr>
              <a:t>by partnership and parenting </a:t>
            </a:r>
            <a:r>
              <a:rPr lang="en-US" sz="1800" dirty="0" smtClean="0">
                <a:solidFill>
                  <a:srgbClr val="0000CC"/>
                </a:solidFill>
                <a:latin typeface="Calibri" panose="020F0502020204030204" pitchFamily="34" charset="0"/>
              </a:rPr>
              <a:t>status - </a:t>
            </a:r>
            <a:r>
              <a:rPr lang="en-US" sz="1800" dirty="0">
                <a:solidFill>
                  <a:srgbClr val="0000CC"/>
                </a:solidFill>
                <a:latin typeface="Calibri" panose="020F0502020204030204" pitchFamily="34" charset="0"/>
              </a:rPr>
              <a:t/>
            </a:r>
            <a:br>
              <a:rPr lang="en-US" sz="1800" dirty="0">
                <a:solidFill>
                  <a:srgbClr val="0000CC"/>
                </a:solidFill>
                <a:latin typeface="Calibri" panose="020F0502020204030204" pitchFamily="34" charset="0"/>
              </a:rPr>
            </a:br>
            <a:r>
              <a:rPr lang="en-US" sz="1800" i="1" dirty="0" smtClean="0">
                <a:solidFill>
                  <a:srgbClr val="0000CC"/>
                </a:solidFill>
                <a:latin typeface="Calibri" panose="020F0502020204030204" pitchFamily="34" charset="0"/>
              </a:rPr>
              <a:t>relative income</a:t>
            </a:r>
            <a:endParaRPr lang="en-US" sz="1800" i="1" dirty="0">
              <a:solidFill>
                <a:srgbClr val="0000CC"/>
              </a:solidFill>
              <a:latin typeface="Calibri" panose="020F0502020204030204" pitchFamily="34" charset="0"/>
            </a:endParaRPr>
          </a:p>
        </p:txBody>
      </p:sp>
      <p:pic>
        <p:nvPicPr>
          <p:cNvPr id="3" name="Picture 2"/>
          <p:cNvPicPr>
            <a:picLocks/>
          </p:cNvPicPr>
          <p:nvPr/>
        </p:nvPicPr>
        <p:blipFill>
          <a:blip r:embed="rId2"/>
          <a:stretch>
            <a:fillRect/>
          </a:stretch>
        </p:blipFill>
        <p:spPr>
          <a:xfrm>
            <a:off x="1600200" y="1981200"/>
            <a:ext cx="6400800" cy="4572000"/>
          </a:xfrm>
          <a:prstGeom prst="rect">
            <a:avLst/>
          </a:prstGeom>
        </p:spPr>
      </p:pic>
    </p:spTree>
    <p:extLst>
      <p:ext uri="{BB962C8B-B14F-4D97-AF65-F5344CB8AC3E}">
        <p14:creationId xmlns:p14="http://schemas.microsoft.com/office/powerpoint/2010/main" val="2105447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245861105"/>
              </p:ext>
            </p:extLst>
          </p:nvPr>
        </p:nvGraphicFramePr>
        <p:xfrm>
          <a:off x="228600" y="304795"/>
          <a:ext cx="8686801" cy="6446058"/>
        </p:xfrm>
        <a:graphic>
          <a:graphicData uri="http://schemas.openxmlformats.org/drawingml/2006/table">
            <a:tbl>
              <a:tblPr firstRow="1" bandRow="1">
                <a:tableStyleId>{5C22544A-7EE6-4342-B048-85BDC9FD1C3A}</a:tableStyleId>
              </a:tblPr>
              <a:tblGrid>
                <a:gridCol w="1574146">
                  <a:extLst>
                    <a:ext uri="{9D8B030D-6E8A-4147-A177-3AD203B41FA5}">
                      <a16:colId xmlns:a16="http://schemas.microsoft.com/office/drawing/2014/main" val="3837991361"/>
                    </a:ext>
                  </a:extLst>
                </a:gridCol>
                <a:gridCol w="1956110">
                  <a:extLst>
                    <a:ext uri="{9D8B030D-6E8A-4147-A177-3AD203B41FA5}">
                      <a16:colId xmlns:a16="http://schemas.microsoft.com/office/drawing/2014/main" val="618945133"/>
                    </a:ext>
                  </a:extLst>
                </a:gridCol>
                <a:gridCol w="2567661">
                  <a:extLst>
                    <a:ext uri="{9D8B030D-6E8A-4147-A177-3AD203B41FA5}">
                      <a16:colId xmlns:a16="http://schemas.microsoft.com/office/drawing/2014/main" val="3982542287"/>
                    </a:ext>
                  </a:extLst>
                </a:gridCol>
                <a:gridCol w="2588884">
                  <a:extLst>
                    <a:ext uri="{9D8B030D-6E8A-4147-A177-3AD203B41FA5}">
                      <a16:colId xmlns:a16="http://schemas.microsoft.com/office/drawing/2014/main" val="3410705718"/>
                    </a:ext>
                  </a:extLst>
                </a:gridCol>
              </a:tblGrid>
              <a:tr h="450046">
                <a:tc gridSpan="2">
                  <a:txBody>
                    <a:bodyPr/>
                    <a:lstStyle/>
                    <a:p>
                      <a:r>
                        <a:rPr lang="en-US" sz="1400" dirty="0"/>
                        <a:t>Variable</a:t>
                      </a:r>
                    </a:p>
                  </a:txBody>
                  <a:tcPr marL="68580" marR="68580" marT="34290" marB="34290"/>
                </a:tc>
                <a:tc hMerge="1">
                  <a:txBody>
                    <a:bodyPr/>
                    <a:lstStyle/>
                    <a:p>
                      <a:endParaRPr lang="en-US"/>
                    </a:p>
                  </a:txBody>
                  <a:tcPr/>
                </a:tc>
                <a:tc>
                  <a:txBody>
                    <a:bodyPr/>
                    <a:lstStyle/>
                    <a:p>
                      <a:pPr algn="ctr"/>
                      <a:r>
                        <a:rPr lang="en-US" sz="1400" dirty="0"/>
                        <a:t>Unweighted regression</a:t>
                      </a:r>
                    </a:p>
                  </a:txBody>
                  <a:tcPr marL="68580" marR="68580" marT="34290" marB="34290"/>
                </a:tc>
                <a:tc>
                  <a:txBody>
                    <a:bodyPr/>
                    <a:lstStyle/>
                    <a:p>
                      <a:pPr algn="ctr"/>
                      <a:r>
                        <a:rPr lang="en-US" sz="1400" dirty="0"/>
                        <a:t>Population-share</a:t>
                      </a:r>
                      <a:r>
                        <a:rPr lang="en-US" sz="1400" baseline="0" dirty="0"/>
                        <a:t> weighted regression</a:t>
                      </a:r>
                      <a:endParaRPr lang="en-US" sz="1400" dirty="0"/>
                    </a:p>
                  </a:txBody>
                  <a:tcPr marL="68580" marR="68580" marT="34290" marB="34290"/>
                </a:tc>
                <a:extLst>
                  <a:ext uri="{0D108BD9-81ED-4DB2-BD59-A6C34878D82A}">
                    <a16:rowId xmlns:a16="http://schemas.microsoft.com/office/drawing/2014/main" val="16880531"/>
                  </a:ext>
                </a:extLst>
              </a:tr>
              <a:tr h="310033">
                <a:tc gridSpan="2">
                  <a:txBody>
                    <a:bodyPr/>
                    <a:lstStyle/>
                    <a:p>
                      <a:r>
                        <a:rPr lang="en-US" sz="1400" dirty="0"/>
                        <a:t>Relative group mean income</a:t>
                      </a:r>
                    </a:p>
                  </a:txBody>
                  <a:tcPr marL="68580" marR="68580" marT="34290" marB="34290"/>
                </a:tc>
                <a:tc hMerge="1">
                  <a:txBody>
                    <a:bodyPr/>
                    <a:lstStyle/>
                    <a:p>
                      <a:endParaRPr lang="en-US"/>
                    </a:p>
                  </a:txBody>
                  <a:tcPr/>
                </a:tc>
                <a:tc>
                  <a:txBody>
                    <a:bodyPr/>
                    <a:lstStyle/>
                    <a:p>
                      <a:pPr algn="ctr"/>
                      <a:r>
                        <a:rPr lang="en-US" sz="1400" dirty="0"/>
                        <a:t>n.s.</a:t>
                      </a:r>
                    </a:p>
                  </a:txBody>
                  <a:tcPr marL="68580" marR="68580" marT="34290" marB="34290"/>
                </a:tc>
                <a:tc>
                  <a:txBody>
                    <a:bodyPr/>
                    <a:lstStyle/>
                    <a:p>
                      <a:pPr algn="ctr"/>
                      <a:r>
                        <a:rPr lang="en-US" sz="1400" dirty="0"/>
                        <a:t>n.s.</a:t>
                      </a:r>
                    </a:p>
                  </a:txBody>
                  <a:tcPr marL="68580" marR="68580" marT="34290" marB="34290"/>
                </a:tc>
                <a:extLst>
                  <a:ext uri="{0D108BD9-81ED-4DB2-BD59-A6C34878D82A}">
                    <a16:rowId xmlns:a16="http://schemas.microsoft.com/office/drawing/2014/main" val="3856450797"/>
                  </a:ext>
                </a:extLst>
              </a:tr>
              <a:tr h="310033">
                <a:tc gridSpan="2">
                  <a:txBody>
                    <a:bodyPr/>
                    <a:lstStyle/>
                    <a:p>
                      <a:r>
                        <a:rPr lang="en-US" sz="1400" dirty="0"/>
                        <a:t>3 or more </a:t>
                      </a:r>
                      <a:r>
                        <a:rPr lang="en-US" sz="1400" baseline="0" dirty="0"/>
                        <a:t>earners</a:t>
                      </a:r>
                      <a:endParaRPr lang="en-US" sz="1400" dirty="0"/>
                    </a:p>
                  </a:txBody>
                  <a:tcPr marL="68580" marR="68580" marT="34290" marB="34290"/>
                </a:tc>
                <a:tc hMerge="1">
                  <a:txBody>
                    <a:bodyPr/>
                    <a:lstStyle/>
                    <a:p>
                      <a:endParaRPr lang="en-US"/>
                    </a:p>
                  </a:txBody>
                  <a:tcPr/>
                </a:tc>
                <a:tc>
                  <a:txBody>
                    <a:bodyPr/>
                    <a:lstStyle/>
                    <a:p>
                      <a:pPr algn="ctr"/>
                      <a:r>
                        <a:rPr lang="en-US" sz="1400" dirty="0"/>
                        <a:t>n.s.</a:t>
                      </a:r>
                    </a:p>
                  </a:txBody>
                  <a:tcPr marL="68580" marR="68580" marT="34290" marB="34290"/>
                </a:tc>
                <a:tc>
                  <a:txBody>
                    <a:bodyPr/>
                    <a:lstStyle/>
                    <a:p>
                      <a:pPr algn="ctr"/>
                      <a:r>
                        <a:rPr lang="en-US" sz="1400" dirty="0"/>
                        <a:t>-0.034**</a:t>
                      </a:r>
                    </a:p>
                  </a:txBody>
                  <a:tcPr marL="68580" marR="68580" marT="34290" marB="34290"/>
                </a:tc>
                <a:extLst>
                  <a:ext uri="{0D108BD9-81ED-4DB2-BD59-A6C34878D82A}">
                    <a16:rowId xmlns:a16="http://schemas.microsoft.com/office/drawing/2014/main" val="3997659861"/>
                  </a:ext>
                </a:extLst>
              </a:tr>
              <a:tr h="310033">
                <a:tc rowSpan="2">
                  <a:txBody>
                    <a:bodyPr/>
                    <a:lstStyle/>
                    <a:p>
                      <a:endParaRPr lang="en-US" sz="1400" dirty="0"/>
                    </a:p>
                    <a:p>
                      <a:r>
                        <a:rPr lang="en-US" sz="1400" dirty="0"/>
                        <a:t>2 earners</a:t>
                      </a:r>
                    </a:p>
                  </a:txBody>
                  <a:tcPr marL="68580" marR="68580" marT="34290" marB="34290"/>
                </a:tc>
                <a:tc>
                  <a:txBody>
                    <a:bodyPr/>
                    <a:lstStyle/>
                    <a:p>
                      <a:r>
                        <a:rPr lang="en-US" sz="1400" dirty="0"/>
                        <a:t>Female</a:t>
                      </a:r>
                    </a:p>
                  </a:txBody>
                  <a:tcPr marL="68580" marR="68580" marT="34290" marB="34290"/>
                </a:tc>
                <a:tc>
                  <a:txBody>
                    <a:bodyPr/>
                    <a:lstStyle/>
                    <a:p>
                      <a:pPr algn="ctr"/>
                      <a:r>
                        <a:rPr lang="en-US" sz="1400" dirty="0"/>
                        <a:t>n.s.</a:t>
                      </a:r>
                    </a:p>
                  </a:txBody>
                  <a:tcPr marL="68580" marR="68580" marT="34290" marB="34290"/>
                </a:tc>
                <a:tc>
                  <a:txBody>
                    <a:bodyPr/>
                    <a:lstStyle/>
                    <a:p>
                      <a:pPr algn="ctr"/>
                      <a:r>
                        <a:rPr lang="en-US" sz="1400" dirty="0"/>
                        <a:t>0.035*</a:t>
                      </a:r>
                    </a:p>
                  </a:txBody>
                  <a:tcPr marL="68580" marR="68580" marT="34290" marB="34290"/>
                </a:tc>
                <a:extLst>
                  <a:ext uri="{0D108BD9-81ED-4DB2-BD59-A6C34878D82A}">
                    <a16:rowId xmlns:a16="http://schemas.microsoft.com/office/drawing/2014/main" val="3175929720"/>
                  </a:ext>
                </a:extLst>
              </a:tr>
              <a:tr h="310033">
                <a:tc vMerge="1">
                  <a:txBody>
                    <a:bodyPr/>
                    <a:lstStyle/>
                    <a:p>
                      <a:endParaRPr lang="en-US" sz="1400" dirty="0"/>
                    </a:p>
                  </a:txBody>
                  <a:tcPr/>
                </a:tc>
                <a:tc>
                  <a:txBody>
                    <a:bodyPr/>
                    <a:lstStyle/>
                    <a:p>
                      <a:r>
                        <a:rPr lang="en-US" sz="1400" dirty="0"/>
                        <a:t>Male </a:t>
                      </a:r>
                    </a:p>
                  </a:txBody>
                  <a:tcPr marL="68580" marR="68580" marT="34290" marB="34290"/>
                </a:tc>
                <a:tc>
                  <a:txBody>
                    <a:bodyPr/>
                    <a:lstStyle/>
                    <a:p>
                      <a:pPr algn="ctr"/>
                      <a:r>
                        <a:rPr lang="en-US" sz="1400" dirty="0"/>
                        <a:t>0.034*</a:t>
                      </a:r>
                    </a:p>
                  </a:txBody>
                  <a:tcPr marL="68580" marR="68580" marT="34290" marB="34290"/>
                </a:tc>
                <a:tc>
                  <a:txBody>
                    <a:bodyPr/>
                    <a:lstStyle/>
                    <a:p>
                      <a:pPr algn="ctr"/>
                      <a:r>
                        <a:rPr lang="en-US" sz="1400" dirty="0"/>
                        <a:t>0.033*</a:t>
                      </a:r>
                    </a:p>
                  </a:txBody>
                  <a:tcPr marL="68580" marR="68580" marT="34290" marB="34290"/>
                </a:tc>
                <a:extLst>
                  <a:ext uri="{0D108BD9-81ED-4DB2-BD59-A6C34878D82A}">
                    <a16:rowId xmlns:a16="http://schemas.microsoft.com/office/drawing/2014/main" val="761284100"/>
                  </a:ext>
                </a:extLst>
              </a:tr>
              <a:tr h="388631">
                <a:tc rowSpan="4">
                  <a:txBody>
                    <a:bodyPr/>
                    <a:lstStyle/>
                    <a:p>
                      <a:endParaRPr lang="en-US" sz="1400" dirty="0"/>
                    </a:p>
                    <a:p>
                      <a:endParaRPr lang="en-US" sz="1400" dirty="0"/>
                    </a:p>
                    <a:p>
                      <a:endParaRPr lang="en-US" sz="1400" dirty="0"/>
                    </a:p>
                    <a:p>
                      <a:r>
                        <a:rPr lang="en-US" sz="1400" dirty="0"/>
                        <a:t>1 female earner </a:t>
                      </a:r>
                    </a:p>
                  </a:txBody>
                  <a:tcPr marL="68580" marR="68580" marT="34290" marB="34290"/>
                </a:tc>
                <a:tc>
                  <a:txBody>
                    <a:bodyPr/>
                    <a:lstStyle/>
                    <a:p>
                      <a:r>
                        <a:rPr lang="en-US" sz="1400" baseline="0" dirty="0"/>
                        <a:t>Couple w/ children</a:t>
                      </a:r>
                      <a:endParaRPr lang="en-US" sz="1400" dirty="0"/>
                    </a:p>
                  </a:txBody>
                  <a:tcPr marL="68580" marR="68580" marT="34290" marB="34290"/>
                </a:tc>
                <a:tc>
                  <a:txBody>
                    <a:bodyPr/>
                    <a:lstStyle/>
                    <a:p>
                      <a:pPr algn="ctr"/>
                      <a:r>
                        <a:rPr lang="en-US" sz="1400" dirty="0"/>
                        <a:t>0.099**</a:t>
                      </a:r>
                    </a:p>
                  </a:txBody>
                  <a:tcPr marL="68580" marR="68580" marT="34290" marB="34290"/>
                </a:tc>
                <a:tc>
                  <a:txBody>
                    <a:bodyPr/>
                    <a:lstStyle/>
                    <a:p>
                      <a:pPr algn="ctr"/>
                      <a:r>
                        <a:rPr lang="en-US" sz="1400" dirty="0"/>
                        <a:t>0.136**</a:t>
                      </a:r>
                    </a:p>
                  </a:txBody>
                  <a:tcPr marL="68580" marR="68580" marT="34290" marB="34290"/>
                </a:tc>
                <a:extLst>
                  <a:ext uri="{0D108BD9-81ED-4DB2-BD59-A6C34878D82A}">
                    <a16:rowId xmlns:a16="http://schemas.microsoft.com/office/drawing/2014/main" val="3084521265"/>
                  </a:ext>
                </a:extLst>
              </a:tr>
              <a:tr h="388631">
                <a:tc vMerge="1">
                  <a:txBody>
                    <a:bodyPr/>
                    <a:lstStyle/>
                    <a:p>
                      <a:endParaRPr lang="en-US" sz="1400" dirty="0"/>
                    </a:p>
                  </a:txBody>
                  <a:tcPr/>
                </a:tc>
                <a:tc>
                  <a:txBody>
                    <a:bodyPr/>
                    <a:lstStyle/>
                    <a:p>
                      <a:r>
                        <a:rPr lang="en-US" sz="1400" baseline="0" dirty="0"/>
                        <a:t>Couple w/o children</a:t>
                      </a:r>
                      <a:endParaRPr lang="en-US" sz="1400" dirty="0"/>
                    </a:p>
                  </a:txBody>
                  <a:tcPr marL="68580" marR="68580" marT="34290" marB="34290"/>
                </a:tc>
                <a:tc>
                  <a:txBody>
                    <a:bodyPr/>
                    <a:lstStyle/>
                    <a:p>
                      <a:pPr algn="ctr"/>
                      <a:r>
                        <a:rPr lang="en-US" sz="1400" dirty="0"/>
                        <a:t>0.048*</a:t>
                      </a:r>
                    </a:p>
                  </a:txBody>
                  <a:tcPr marL="68580" marR="68580" marT="34290" marB="34290"/>
                </a:tc>
                <a:tc>
                  <a:txBody>
                    <a:bodyPr/>
                    <a:lstStyle/>
                    <a:p>
                      <a:pPr algn="ctr"/>
                      <a:r>
                        <a:rPr lang="en-US" sz="1400" dirty="0"/>
                        <a:t>0.065**</a:t>
                      </a:r>
                    </a:p>
                  </a:txBody>
                  <a:tcPr marL="68580" marR="68580" marT="34290" marB="34290"/>
                </a:tc>
                <a:extLst>
                  <a:ext uri="{0D108BD9-81ED-4DB2-BD59-A6C34878D82A}">
                    <a16:rowId xmlns:a16="http://schemas.microsoft.com/office/drawing/2014/main" val="1504283147"/>
                  </a:ext>
                </a:extLst>
              </a:tr>
              <a:tr h="530055">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Single w/ children</a:t>
                      </a:r>
                      <a:endParaRPr lang="en-US" sz="1400" dirty="0"/>
                    </a:p>
                    <a:p>
                      <a:endParaRPr lang="en-US" sz="1400" dirty="0"/>
                    </a:p>
                  </a:txBody>
                  <a:tcPr marL="68580" marR="68580" marT="34290" marB="34290"/>
                </a:tc>
                <a:tc>
                  <a:txBody>
                    <a:bodyPr/>
                    <a:lstStyle/>
                    <a:p>
                      <a:pPr algn="ctr"/>
                      <a:r>
                        <a:rPr lang="en-US" sz="1400" dirty="0"/>
                        <a:t>0.082**</a:t>
                      </a:r>
                    </a:p>
                  </a:txBody>
                  <a:tcPr marL="68580" marR="68580" marT="34290" marB="34290"/>
                </a:tc>
                <a:tc>
                  <a:txBody>
                    <a:bodyPr/>
                    <a:lstStyle/>
                    <a:p>
                      <a:pPr algn="ctr"/>
                      <a:r>
                        <a:rPr lang="en-US" sz="1400" dirty="0"/>
                        <a:t>0.098**</a:t>
                      </a:r>
                    </a:p>
                  </a:txBody>
                  <a:tcPr marL="68580" marR="68580" marT="34290" marB="34290"/>
                </a:tc>
                <a:extLst>
                  <a:ext uri="{0D108BD9-81ED-4DB2-BD59-A6C34878D82A}">
                    <a16:rowId xmlns:a16="http://schemas.microsoft.com/office/drawing/2014/main" val="1330861433"/>
                  </a:ext>
                </a:extLst>
              </a:tr>
              <a:tr h="388631">
                <a:tc vMerge="1">
                  <a:txBody>
                    <a:bodyPr/>
                    <a:lstStyle/>
                    <a:p>
                      <a:endParaRPr lang="en-US" sz="1400" dirty="0"/>
                    </a:p>
                  </a:txBody>
                  <a:tcPr/>
                </a:tc>
                <a:tc>
                  <a:txBody>
                    <a:bodyPr/>
                    <a:lstStyle/>
                    <a:p>
                      <a:r>
                        <a:rPr lang="en-US" sz="1400" dirty="0"/>
                        <a:t>Single w/o children</a:t>
                      </a:r>
                    </a:p>
                  </a:txBody>
                  <a:tcPr marL="68580" marR="68580" marT="34290" marB="34290"/>
                </a:tc>
                <a:tc>
                  <a:txBody>
                    <a:bodyPr/>
                    <a:lstStyle/>
                    <a:p>
                      <a:pPr algn="ctr"/>
                      <a:r>
                        <a:rPr lang="en-US" sz="1400" dirty="0"/>
                        <a:t>0.066**</a:t>
                      </a:r>
                    </a:p>
                  </a:txBody>
                  <a:tcPr marL="68580" marR="68580" marT="34290" marB="34290"/>
                </a:tc>
                <a:tc>
                  <a:txBody>
                    <a:bodyPr/>
                    <a:lstStyle/>
                    <a:p>
                      <a:pPr algn="ctr"/>
                      <a:r>
                        <a:rPr lang="en-US" sz="1400" dirty="0"/>
                        <a:t>0.078**</a:t>
                      </a:r>
                    </a:p>
                  </a:txBody>
                  <a:tcPr marL="68580" marR="68580" marT="34290" marB="34290"/>
                </a:tc>
                <a:extLst>
                  <a:ext uri="{0D108BD9-81ED-4DB2-BD59-A6C34878D82A}">
                    <a16:rowId xmlns:a16="http://schemas.microsoft.com/office/drawing/2014/main" val="1078086758"/>
                  </a:ext>
                </a:extLst>
              </a:tr>
              <a:tr h="388631">
                <a:tc rowSpan="4">
                  <a:txBody>
                    <a:bodyPr/>
                    <a:lstStyle/>
                    <a:p>
                      <a:endParaRPr lang="en-US" sz="1400" dirty="0"/>
                    </a:p>
                    <a:p>
                      <a:endParaRPr lang="en-US" sz="1400" dirty="0"/>
                    </a:p>
                    <a:p>
                      <a:endParaRPr lang="en-US" sz="1400" dirty="0"/>
                    </a:p>
                    <a:p>
                      <a:r>
                        <a:rPr lang="en-US" sz="1400" dirty="0"/>
                        <a:t>1 male earner</a:t>
                      </a:r>
                    </a:p>
                  </a:txBody>
                  <a:tcPr marL="68580" marR="68580" marT="34290" marB="34290"/>
                </a:tc>
                <a:tc>
                  <a:txBody>
                    <a:bodyPr/>
                    <a:lstStyle/>
                    <a:p>
                      <a:r>
                        <a:rPr lang="en-US" sz="1400" baseline="0" dirty="0"/>
                        <a:t>Couple w/ children</a:t>
                      </a:r>
                      <a:endParaRPr lang="en-US" sz="1400" dirty="0"/>
                    </a:p>
                  </a:txBody>
                  <a:tcPr marL="68580" marR="68580" marT="34290" marB="34290"/>
                </a:tc>
                <a:tc>
                  <a:txBody>
                    <a:bodyPr/>
                    <a:lstStyle/>
                    <a:p>
                      <a:pPr algn="ctr"/>
                      <a:r>
                        <a:rPr lang="en-US" sz="1400" dirty="0"/>
                        <a:t>0.089**</a:t>
                      </a:r>
                    </a:p>
                  </a:txBody>
                  <a:tcPr marL="68580" marR="68580" marT="34290" marB="34290"/>
                </a:tc>
                <a:tc>
                  <a:txBody>
                    <a:bodyPr/>
                    <a:lstStyle/>
                    <a:p>
                      <a:pPr algn="ctr"/>
                      <a:r>
                        <a:rPr lang="en-US" sz="1400" dirty="0"/>
                        <a:t>0.097**</a:t>
                      </a:r>
                    </a:p>
                  </a:txBody>
                  <a:tcPr marL="68580" marR="68580" marT="34290" marB="34290"/>
                </a:tc>
                <a:extLst>
                  <a:ext uri="{0D108BD9-81ED-4DB2-BD59-A6C34878D82A}">
                    <a16:rowId xmlns:a16="http://schemas.microsoft.com/office/drawing/2014/main" val="753786782"/>
                  </a:ext>
                </a:extLst>
              </a:tr>
              <a:tr h="388631">
                <a:tc vMerge="1">
                  <a:txBody>
                    <a:bodyPr/>
                    <a:lstStyle/>
                    <a:p>
                      <a:endParaRPr lang="en-US" sz="1400" dirty="0"/>
                    </a:p>
                  </a:txBody>
                  <a:tcPr/>
                </a:tc>
                <a:tc>
                  <a:txBody>
                    <a:bodyPr/>
                    <a:lstStyle/>
                    <a:p>
                      <a:r>
                        <a:rPr lang="en-US" sz="1400" baseline="0" dirty="0"/>
                        <a:t>Couple w/o children</a:t>
                      </a:r>
                      <a:endParaRPr lang="en-US" sz="1400" dirty="0"/>
                    </a:p>
                  </a:txBody>
                  <a:tcPr marL="68580" marR="68580" marT="34290" marB="34290"/>
                </a:tc>
                <a:tc>
                  <a:txBody>
                    <a:bodyPr/>
                    <a:lstStyle/>
                    <a:p>
                      <a:pPr algn="ctr"/>
                      <a:r>
                        <a:rPr lang="en-US" sz="1400" dirty="0"/>
                        <a:t>0.054**</a:t>
                      </a:r>
                    </a:p>
                  </a:txBody>
                  <a:tcPr marL="68580" marR="68580" marT="34290" marB="34290"/>
                </a:tc>
                <a:tc>
                  <a:txBody>
                    <a:bodyPr/>
                    <a:lstStyle/>
                    <a:p>
                      <a:pPr algn="ctr"/>
                      <a:r>
                        <a:rPr lang="en-US" sz="1400" dirty="0"/>
                        <a:t>0.067**</a:t>
                      </a:r>
                    </a:p>
                  </a:txBody>
                  <a:tcPr marL="68580" marR="68580" marT="34290" marB="34290"/>
                </a:tc>
                <a:extLst>
                  <a:ext uri="{0D108BD9-81ED-4DB2-BD59-A6C34878D82A}">
                    <a16:rowId xmlns:a16="http://schemas.microsoft.com/office/drawing/2014/main" val="1749536869"/>
                  </a:ext>
                </a:extLst>
              </a:tr>
              <a:tr h="388631">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Single w/ children</a:t>
                      </a:r>
                      <a:endParaRPr lang="en-US" sz="1400" dirty="0"/>
                    </a:p>
                  </a:txBody>
                  <a:tcPr marL="68580" marR="68580" marT="34290" marB="34290"/>
                </a:tc>
                <a:tc>
                  <a:txBody>
                    <a:bodyPr/>
                    <a:lstStyle/>
                    <a:p>
                      <a:pPr algn="ctr"/>
                      <a:r>
                        <a:rPr lang="en-US" sz="1400" dirty="0"/>
                        <a:t>0.086**</a:t>
                      </a:r>
                    </a:p>
                  </a:txBody>
                  <a:tcPr marL="68580" marR="68580" marT="34290" marB="34290"/>
                </a:tc>
                <a:tc>
                  <a:txBody>
                    <a:bodyPr/>
                    <a:lstStyle/>
                    <a:p>
                      <a:pPr algn="ctr"/>
                      <a:r>
                        <a:rPr lang="en-US" sz="1400" dirty="0"/>
                        <a:t>0.117**</a:t>
                      </a:r>
                    </a:p>
                  </a:txBody>
                  <a:tcPr marL="68580" marR="68580" marT="34290" marB="34290"/>
                </a:tc>
                <a:extLst>
                  <a:ext uri="{0D108BD9-81ED-4DB2-BD59-A6C34878D82A}">
                    <a16:rowId xmlns:a16="http://schemas.microsoft.com/office/drawing/2014/main" val="3216988979"/>
                  </a:ext>
                </a:extLst>
              </a:tr>
              <a:tr h="388631">
                <a:tc vMerge="1">
                  <a:txBody>
                    <a:bodyPr/>
                    <a:lstStyle/>
                    <a:p>
                      <a:endParaRPr lang="en-US" sz="1400" dirty="0"/>
                    </a:p>
                  </a:txBody>
                  <a:tcPr/>
                </a:tc>
                <a:tc>
                  <a:txBody>
                    <a:bodyPr/>
                    <a:lstStyle/>
                    <a:p>
                      <a:r>
                        <a:rPr lang="en-US" sz="1400" dirty="0"/>
                        <a:t>Single w/o children</a:t>
                      </a:r>
                    </a:p>
                  </a:txBody>
                  <a:tcPr marL="68580" marR="68580" marT="34290" marB="34290"/>
                </a:tc>
                <a:tc>
                  <a:txBody>
                    <a:bodyPr/>
                    <a:lstStyle/>
                    <a:p>
                      <a:pPr algn="ctr"/>
                      <a:r>
                        <a:rPr lang="en-US" sz="1400" dirty="0"/>
                        <a:t>0.087**</a:t>
                      </a:r>
                    </a:p>
                  </a:txBody>
                  <a:tcPr marL="68580" marR="68580" marT="34290" marB="34290"/>
                </a:tc>
                <a:tc>
                  <a:txBody>
                    <a:bodyPr/>
                    <a:lstStyle/>
                    <a:p>
                      <a:pPr algn="ctr"/>
                      <a:r>
                        <a:rPr lang="en-US" sz="1400" dirty="0"/>
                        <a:t>0.094**</a:t>
                      </a:r>
                    </a:p>
                  </a:txBody>
                  <a:tcPr marL="68580" marR="68580" marT="34290" marB="34290"/>
                </a:tc>
                <a:extLst>
                  <a:ext uri="{0D108BD9-81ED-4DB2-BD59-A6C34878D82A}">
                    <a16:rowId xmlns:a16="http://schemas.microsoft.com/office/drawing/2014/main" val="184162924"/>
                  </a:ext>
                </a:extLst>
              </a:tr>
              <a:tr h="530055">
                <a:tc>
                  <a:txBody>
                    <a:bodyPr/>
                    <a:lstStyle/>
                    <a:p>
                      <a:r>
                        <a:rPr lang="en-US" sz="1400" dirty="0"/>
                        <a:t>1 male,</a:t>
                      </a:r>
                      <a:r>
                        <a:rPr lang="en-US" sz="1400" baseline="0" dirty="0"/>
                        <a:t> 1 female</a:t>
                      </a:r>
                    </a:p>
                    <a:p>
                      <a:r>
                        <a:rPr lang="en-US" sz="1400" baseline="0" dirty="0"/>
                        <a:t>earner</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Without children</a:t>
                      </a:r>
                      <a:endParaRPr lang="en-US" sz="1400" dirty="0"/>
                    </a:p>
                    <a:p>
                      <a:endParaRPr lang="en-US" sz="1400" dirty="0"/>
                    </a:p>
                  </a:txBody>
                  <a:tcPr marL="68580" marR="68580" marT="34290" marB="34290"/>
                </a:tc>
                <a:tc>
                  <a:txBody>
                    <a:bodyPr/>
                    <a:lstStyle/>
                    <a:p>
                      <a:pPr algn="ctr"/>
                      <a:r>
                        <a:rPr lang="en-US" sz="1400" dirty="0"/>
                        <a:t>0.104*</a:t>
                      </a:r>
                    </a:p>
                  </a:txBody>
                  <a:tcPr marL="68580" marR="68580" marT="34290" marB="34290"/>
                </a:tc>
                <a:tc>
                  <a:txBody>
                    <a:bodyPr/>
                    <a:lstStyle/>
                    <a:p>
                      <a:pPr algn="ctr"/>
                      <a:r>
                        <a:rPr lang="en-US" sz="1400" dirty="0"/>
                        <a:t>n.s.</a:t>
                      </a:r>
                    </a:p>
                  </a:txBody>
                  <a:tcPr marL="68580" marR="68580" marT="34290" marB="34290"/>
                </a:tc>
                <a:extLst>
                  <a:ext uri="{0D108BD9-81ED-4DB2-BD59-A6C34878D82A}">
                    <a16:rowId xmlns:a16="http://schemas.microsoft.com/office/drawing/2014/main" val="1045676313"/>
                  </a:ext>
                </a:extLst>
              </a:tr>
              <a:tr h="310033">
                <a:tc gridSpan="2">
                  <a:txBody>
                    <a:bodyPr/>
                    <a:lstStyle/>
                    <a:p>
                      <a:r>
                        <a:rPr lang="en-US" sz="1400" b="1" dirty="0">
                          <a:solidFill>
                            <a:srgbClr val="FF0000"/>
                          </a:solidFill>
                        </a:rPr>
                        <a:t>US dummy</a:t>
                      </a:r>
                    </a:p>
                  </a:txBody>
                  <a:tcPr marL="68580" marR="68580" marT="34290" marB="34290"/>
                </a:tc>
                <a:tc hMerge="1">
                  <a:txBody>
                    <a:bodyPr/>
                    <a:lstStyle/>
                    <a:p>
                      <a:endParaRPr lang="en-US"/>
                    </a:p>
                  </a:txBody>
                  <a:tcPr/>
                </a:tc>
                <a:tc>
                  <a:txBody>
                    <a:bodyPr/>
                    <a:lstStyle/>
                    <a:p>
                      <a:pPr algn="ctr"/>
                      <a:r>
                        <a:rPr lang="en-US" sz="1400" b="1" dirty="0">
                          <a:solidFill>
                            <a:srgbClr val="FF0000"/>
                          </a:solidFill>
                        </a:rPr>
                        <a:t>0.069**</a:t>
                      </a:r>
                    </a:p>
                  </a:txBody>
                  <a:tcPr marL="68580" marR="68580" marT="34290" marB="34290"/>
                </a:tc>
                <a:tc>
                  <a:txBody>
                    <a:bodyPr/>
                    <a:lstStyle/>
                    <a:p>
                      <a:pPr algn="ctr"/>
                      <a:r>
                        <a:rPr lang="en-US" sz="1400" b="1" dirty="0">
                          <a:solidFill>
                            <a:srgbClr val="FF0000"/>
                          </a:solidFill>
                        </a:rPr>
                        <a:t>0.101**</a:t>
                      </a:r>
                    </a:p>
                  </a:txBody>
                  <a:tcPr marL="68580" marR="68580" marT="34290" marB="34290"/>
                </a:tc>
                <a:extLst>
                  <a:ext uri="{0D108BD9-81ED-4DB2-BD59-A6C34878D82A}">
                    <a16:rowId xmlns:a16="http://schemas.microsoft.com/office/drawing/2014/main" val="3435257897"/>
                  </a:ext>
                </a:extLst>
              </a:tr>
              <a:tr h="310033">
                <a:tc gridSpan="2">
                  <a:txBody>
                    <a:bodyPr/>
                    <a:lstStyle/>
                    <a:p>
                      <a:r>
                        <a:rPr lang="en-US" sz="1400" dirty="0"/>
                        <a:t>R</a:t>
                      </a:r>
                      <a:r>
                        <a:rPr lang="en-US" sz="1400" baseline="30000" dirty="0"/>
                        <a:t>2</a:t>
                      </a:r>
                    </a:p>
                  </a:txBody>
                  <a:tcPr marL="68580" marR="68580" marT="34290" marB="34290"/>
                </a:tc>
                <a:tc hMerge="1">
                  <a:txBody>
                    <a:bodyPr/>
                    <a:lstStyle/>
                    <a:p>
                      <a:endParaRPr lang="en-US"/>
                    </a:p>
                  </a:txBody>
                  <a:tcPr/>
                </a:tc>
                <a:tc>
                  <a:txBody>
                    <a:bodyPr/>
                    <a:lstStyle/>
                    <a:p>
                      <a:pPr algn="ctr"/>
                      <a:r>
                        <a:rPr lang="en-US" sz="1400" dirty="0"/>
                        <a:t>0.59</a:t>
                      </a:r>
                    </a:p>
                  </a:txBody>
                  <a:tcPr marL="68580" marR="68580" marT="34290" marB="34290"/>
                </a:tc>
                <a:tc>
                  <a:txBody>
                    <a:bodyPr/>
                    <a:lstStyle/>
                    <a:p>
                      <a:pPr algn="ctr"/>
                      <a:r>
                        <a:rPr lang="en-US" sz="1400" dirty="0"/>
                        <a:t>0.82</a:t>
                      </a:r>
                    </a:p>
                  </a:txBody>
                  <a:tcPr marL="68580" marR="68580" marT="34290" marB="34290"/>
                </a:tc>
                <a:extLst>
                  <a:ext uri="{0D108BD9-81ED-4DB2-BD59-A6C34878D82A}">
                    <a16:rowId xmlns:a16="http://schemas.microsoft.com/office/drawing/2014/main" val="2422089451"/>
                  </a:ext>
                </a:extLst>
              </a:tr>
              <a:tr h="310033">
                <a:tc gridSpan="2">
                  <a:txBody>
                    <a:bodyPr/>
                    <a:lstStyle/>
                    <a:p>
                      <a:r>
                        <a:rPr lang="en-US" sz="1400" dirty="0"/>
                        <a:t>N</a:t>
                      </a:r>
                    </a:p>
                  </a:txBody>
                  <a:tcPr marL="68580" marR="68580" marT="34290" marB="34290"/>
                </a:tc>
                <a:tc hMerge="1">
                  <a:txBody>
                    <a:bodyPr/>
                    <a:lstStyle/>
                    <a:p>
                      <a:endParaRPr lang="en-US"/>
                    </a:p>
                  </a:txBody>
                  <a:tcPr/>
                </a:tc>
                <a:tc>
                  <a:txBody>
                    <a:bodyPr/>
                    <a:lstStyle/>
                    <a:p>
                      <a:pPr algn="ctr"/>
                      <a:r>
                        <a:rPr lang="en-US" sz="1400" dirty="0"/>
                        <a:t>360</a:t>
                      </a:r>
                    </a:p>
                  </a:txBody>
                  <a:tcPr marL="68580" marR="68580" marT="34290" marB="34290"/>
                </a:tc>
                <a:tc>
                  <a:txBody>
                    <a:bodyPr/>
                    <a:lstStyle/>
                    <a:p>
                      <a:pPr algn="ctr"/>
                      <a:r>
                        <a:rPr lang="en-US" sz="1400" dirty="0"/>
                        <a:t>360</a:t>
                      </a:r>
                    </a:p>
                  </a:txBody>
                  <a:tcPr marL="68580" marR="68580" marT="34290" marB="34290"/>
                </a:tc>
                <a:extLst>
                  <a:ext uri="{0D108BD9-81ED-4DB2-BD59-A6C34878D82A}">
                    <a16:rowId xmlns:a16="http://schemas.microsoft.com/office/drawing/2014/main" val="767063003"/>
                  </a:ext>
                </a:extLst>
              </a:tr>
            </a:tbl>
          </a:graphicData>
        </a:graphic>
      </p:graphicFrame>
    </p:spTree>
    <p:extLst>
      <p:ext uri="{BB962C8B-B14F-4D97-AF65-F5344CB8AC3E}">
        <p14:creationId xmlns:p14="http://schemas.microsoft.com/office/powerpoint/2010/main" val="256948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Robustness</a:t>
            </a:r>
          </a:p>
          <a:p>
            <a:pPr marL="0" indent="0">
              <a:spcBef>
                <a:spcPts val="0"/>
              </a:spcBef>
              <a:buNone/>
            </a:pP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440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1524000"/>
            <a:ext cx="7239000" cy="5025396"/>
          </a:xfrm>
          <a:prstGeom prst="rect">
            <a:avLst/>
          </a:prstGeom>
        </p:spPr>
      </p:pic>
      <p:sp>
        <p:nvSpPr>
          <p:cNvPr id="5" name="Rectangle 4"/>
          <p:cNvSpPr/>
          <p:nvPr/>
        </p:nvSpPr>
        <p:spPr>
          <a:xfrm>
            <a:off x="2278100" y="609600"/>
            <a:ext cx="4352475" cy="369332"/>
          </a:xfrm>
          <a:prstGeom prst="rect">
            <a:avLst/>
          </a:prstGeom>
        </p:spPr>
        <p:txBody>
          <a:bodyPr wrap="none">
            <a:spAutoFit/>
          </a:bodyPr>
          <a:lstStyle/>
          <a:p>
            <a:pPr algn="ctr">
              <a:spcAft>
                <a:spcPts val="0"/>
              </a:spcAft>
            </a:pPr>
            <a:r>
              <a:rPr lang="en-US" dirty="0">
                <a:solidFill>
                  <a:srgbClr val="0000CC"/>
                </a:solidFill>
                <a:cs typeface="Calibri" panose="020F0502020204030204" pitchFamily="34" charset="0"/>
              </a:rPr>
              <a:t>Population shares of </a:t>
            </a:r>
            <a:r>
              <a:rPr lang="en-US" dirty="0" smtClean="0">
                <a:solidFill>
                  <a:srgbClr val="0000CC"/>
                </a:solidFill>
                <a:cs typeface="Calibri" panose="020F0502020204030204" pitchFamily="34" charset="0"/>
              </a:rPr>
              <a:t>15 household </a:t>
            </a:r>
            <a:r>
              <a:rPr lang="en-US" dirty="0">
                <a:solidFill>
                  <a:srgbClr val="0000CC"/>
                </a:solidFill>
                <a:cs typeface="Calibri" panose="020F0502020204030204" pitchFamily="34" charset="0"/>
              </a:rPr>
              <a:t>types</a:t>
            </a:r>
            <a:endParaRPr lang="en-US" dirty="0">
              <a:solidFill>
                <a:srgbClr val="0000CC"/>
              </a:solidFill>
              <a:effectLst/>
            </a:endParaRPr>
          </a:p>
        </p:txBody>
      </p:sp>
    </p:spTree>
    <p:extLst>
      <p:ext uri="{BB962C8B-B14F-4D97-AF65-F5344CB8AC3E}">
        <p14:creationId xmlns:p14="http://schemas.microsoft.com/office/powerpoint/2010/main" val="166270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3AED162A-34D7-43C2-B2D3-90DBBC0228A0}" type="slidenum">
              <a:rPr lang="en-US" smtClean="0"/>
              <a:t>26</a:t>
            </a:fld>
            <a:endParaRPr lang="en-US" dirty="0"/>
          </a:p>
        </p:txBody>
      </p:sp>
      <p:pic>
        <p:nvPicPr>
          <p:cNvPr id="3" name="Picture 2"/>
          <p:cNvPicPr>
            <a:picLocks noChangeAspect="1"/>
          </p:cNvPicPr>
          <p:nvPr/>
        </p:nvPicPr>
        <p:blipFill>
          <a:blip r:embed="rId2"/>
          <a:stretch>
            <a:fillRect/>
          </a:stretch>
        </p:blipFill>
        <p:spPr>
          <a:xfrm>
            <a:off x="1219200" y="1676400"/>
            <a:ext cx="6553200" cy="4942096"/>
          </a:xfrm>
          <a:prstGeom prst="rect">
            <a:avLst/>
          </a:prstGeom>
        </p:spPr>
      </p:pic>
      <p:sp>
        <p:nvSpPr>
          <p:cNvPr id="4" name="Rectangle 3"/>
          <p:cNvSpPr/>
          <p:nvPr/>
        </p:nvSpPr>
        <p:spPr>
          <a:xfrm>
            <a:off x="2362200" y="457200"/>
            <a:ext cx="5410200" cy="646331"/>
          </a:xfrm>
          <a:prstGeom prst="rect">
            <a:avLst/>
          </a:prstGeom>
        </p:spPr>
        <p:txBody>
          <a:bodyPr wrap="square">
            <a:spAutoFit/>
          </a:bodyPr>
          <a:lstStyle/>
          <a:p>
            <a:pPr algn="ctr">
              <a:spcAft>
                <a:spcPts val="0"/>
              </a:spcAft>
            </a:pPr>
            <a:r>
              <a:rPr lang="en-US" dirty="0">
                <a:solidFill>
                  <a:srgbClr val="0000CC"/>
                </a:solidFill>
                <a:cs typeface="Calibri" panose="020F0502020204030204" pitchFamily="34" charset="0"/>
              </a:rPr>
              <a:t>US inequality rankings among 24 OECD countries</a:t>
            </a:r>
            <a:endParaRPr lang="en-US" dirty="0">
              <a:solidFill>
                <a:srgbClr val="0000CC"/>
              </a:solidFill>
            </a:endParaRPr>
          </a:p>
          <a:p>
            <a:pPr algn="ctr">
              <a:spcAft>
                <a:spcPts val="0"/>
              </a:spcAft>
            </a:pPr>
            <a:r>
              <a:rPr lang="en-US" dirty="0">
                <a:solidFill>
                  <a:srgbClr val="0000CC"/>
                </a:solidFill>
                <a:cs typeface="Calibri" panose="020F0502020204030204" pitchFamily="34" charset="0"/>
              </a:rPr>
              <a:t>(1 = highest; 24 = lowest)</a:t>
            </a:r>
            <a:endParaRPr lang="en-US" dirty="0">
              <a:solidFill>
                <a:srgbClr val="0000CC"/>
              </a:solidFill>
              <a:effectLst/>
            </a:endParaRPr>
          </a:p>
        </p:txBody>
      </p:sp>
    </p:spTree>
    <p:extLst>
      <p:ext uri="{BB962C8B-B14F-4D97-AF65-F5344CB8AC3E}">
        <p14:creationId xmlns:p14="http://schemas.microsoft.com/office/powerpoint/2010/main" val="2733014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Conclusions, </a:t>
            </a: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with brief remarks about future research on policies and institutions</a:t>
            </a:r>
            <a:endParaRPr lang="en-US" sz="4000" dirty="0">
              <a:solidFill>
                <a:srgbClr val="0000CC"/>
              </a:solidFill>
              <a:latin typeface="Calibri" panose="020F0502020204030204" pitchFamily="34" charset="0"/>
              <a:cs typeface="Calibri" panose="020F0502020204030204" pitchFamily="34" charset="0"/>
            </a:endParaRPr>
          </a:p>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409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791200" cy="914400"/>
          </a:xfrm>
        </p:spPr>
        <p:txBody>
          <a:bodyPr>
            <a:normAutofit/>
          </a:bodyPr>
          <a:lstStyle/>
          <a:p>
            <a:pPr marL="0" indent="0">
              <a:spcBef>
                <a:spcPts val="0"/>
              </a:spcBef>
            </a:pPr>
            <a:r>
              <a:rPr lang="en-US" dirty="0" smtClean="0">
                <a:solidFill>
                  <a:srgbClr val="0000CC"/>
                </a:solidFill>
                <a:latin typeface="Calibri" panose="020F0502020204030204" pitchFamily="34" charset="0"/>
                <a:cs typeface="Calibri" panose="020F0502020204030204" pitchFamily="34" charset="0"/>
              </a:rPr>
              <a:t>Main findings</a:t>
            </a:r>
            <a:endParaRPr lang="en-US" dirty="0">
              <a:solidFill>
                <a:srgbClr val="0000CC"/>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We </a:t>
            </a:r>
            <a:r>
              <a:rPr lang="en-US" sz="2800" dirty="0">
                <a:solidFill>
                  <a:schemeClr val="tx1"/>
                </a:solidFill>
                <a:latin typeface="Calibri" panose="020F0502020204030204" pitchFamily="34" charset="0"/>
                <a:cs typeface="Calibri" panose="020F0502020204030204" pitchFamily="34" charset="0"/>
              </a:rPr>
              <a:t>conclude that within-group inequality of labor incomes in the US is, in almost all </a:t>
            </a:r>
            <a:r>
              <a:rPr lang="en-US" sz="2800" dirty="0" smtClean="0">
                <a:solidFill>
                  <a:schemeClr val="tx1"/>
                </a:solidFill>
                <a:latin typeface="Calibri" panose="020F0502020204030204" pitchFamily="34" charset="0"/>
                <a:cs typeface="Calibri" panose="020F0502020204030204" pitchFamily="34" charset="0"/>
              </a:rPr>
              <a:t>household groups</a:t>
            </a:r>
            <a:r>
              <a:rPr lang="en-US" sz="2800" dirty="0">
                <a:solidFill>
                  <a:schemeClr val="tx1"/>
                </a:solidFill>
                <a:latin typeface="Calibri" panose="020F0502020204030204" pitchFamily="34" charset="0"/>
                <a:cs typeface="Calibri" panose="020F0502020204030204" pitchFamily="34" charset="0"/>
              </a:rPr>
              <a:t>, high by OECD standards. </a:t>
            </a:r>
            <a:endParaRPr lang="en-US" sz="2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800" dirty="0" smtClean="0">
                <a:solidFill>
                  <a:schemeClr val="tx1"/>
                </a:solidFill>
                <a:latin typeface="Calibri" panose="020F0502020204030204" pitchFamily="34" charset="0"/>
                <a:cs typeface="Calibri" panose="020F0502020204030204" pitchFamily="34" charset="0"/>
              </a:rPr>
              <a:t>The </a:t>
            </a:r>
            <a:r>
              <a:rPr lang="en-US" sz="2800" dirty="0">
                <a:solidFill>
                  <a:schemeClr val="tx1"/>
                </a:solidFill>
                <a:latin typeface="Calibri" panose="020F0502020204030204" pitchFamily="34" charset="0"/>
                <a:cs typeface="Calibri" panose="020F0502020204030204" pitchFamily="34" charset="0"/>
              </a:rPr>
              <a:t>roots of US inequality exceptionalism are not to be found in an unusual demographic composition, nor in unusually high or low mean incomes of some demographic groups, but in pervasive high inequality within each of these groups</a:t>
            </a:r>
            <a:r>
              <a:rPr lang="en-US" sz="24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44963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010400" cy="914400"/>
          </a:xfrm>
        </p:spPr>
        <p:txBody>
          <a:bodyPr>
            <a:normAutofit/>
          </a:bodyPr>
          <a:lstStyle/>
          <a:p>
            <a:pPr marL="0" indent="0">
              <a:spcBef>
                <a:spcPts val="0"/>
              </a:spcBef>
            </a:pPr>
            <a:r>
              <a:rPr lang="en-US" dirty="0" smtClean="0">
                <a:solidFill>
                  <a:srgbClr val="0000CC"/>
                </a:solidFill>
                <a:latin typeface="Calibri" panose="020F0502020204030204" pitchFamily="34" charset="0"/>
                <a:cs typeface="Calibri" panose="020F0502020204030204" pitchFamily="34" charset="0"/>
              </a:rPr>
              <a:t>Policies and institutions</a:t>
            </a:r>
            <a:endParaRPr lang="en-US" dirty="0">
              <a:solidFill>
                <a:srgbClr val="0000CC"/>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574800"/>
            <a:ext cx="8229600" cy="5283200"/>
          </a:xfrm>
        </p:spPr>
        <p:txBody>
          <a:bodyPr>
            <a:normAutofit fontScale="25000" lnSpcReduction="20000"/>
          </a:bodyPr>
          <a:lstStyle/>
          <a:p>
            <a:pPr marL="0" indent="0">
              <a:lnSpc>
                <a:spcPct val="120000"/>
              </a:lnSpc>
              <a:spcBef>
                <a:spcPts val="0"/>
              </a:spcBef>
              <a:buNone/>
            </a:pPr>
            <a:r>
              <a:rPr lang="en-US" sz="8000" dirty="0" smtClean="0">
                <a:solidFill>
                  <a:schemeClr val="tx1"/>
                </a:solidFill>
              </a:rPr>
              <a:t>1) </a:t>
            </a:r>
            <a:r>
              <a:rPr lang="en-US" sz="8000" dirty="0" smtClean="0">
                <a:solidFill>
                  <a:schemeClr val="tx1"/>
                </a:solidFill>
                <a:latin typeface="Calibri" panose="020F0502020204030204" pitchFamily="34" charset="0"/>
                <a:cs typeface="Calibri" panose="020F0502020204030204" pitchFamily="34" charset="0"/>
              </a:rPr>
              <a:t>Public </a:t>
            </a:r>
            <a:r>
              <a:rPr lang="en-US" sz="8000" dirty="0">
                <a:solidFill>
                  <a:schemeClr val="tx1"/>
                </a:solidFill>
                <a:latin typeface="Calibri" panose="020F0502020204030204" pitchFamily="34" charset="0"/>
                <a:cs typeface="Calibri" panose="020F0502020204030204" pitchFamily="34" charset="0"/>
              </a:rPr>
              <a:t>policies and institutions that shape earnings distributions – e.g., minimum wages, structures of collective bargaining, and other mechanisms for wage-setting, including on the high end – are understood to affect the distribution of individuals’ earnings. </a:t>
            </a:r>
            <a:endParaRPr lang="en-US" sz="8000" dirty="0" smtClean="0">
              <a:solidFill>
                <a:schemeClr val="tx1"/>
              </a:solidFill>
              <a:latin typeface="Calibri" panose="020F0502020204030204" pitchFamily="34" charset="0"/>
              <a:cs typeface="Calibri" panose="020F0502020204030204" pitchFamily="34" charset="0"/>
            </a:endParaRPr>
          </a:p>
          <a:p>
            <a:pPr marL="742950" indent="-742950">
              <a:lnSpc>
                <a:spcPct val="120000"/>
              </a:lnSpc>
              <a:spcBef>
                <a:spcPts val="0"/>
              </a:spcBef>
              <a:buAutoNum type="arabicParenR"/>
            </a:pPr>
            <a:endParaRPr lang="en-US" sz="8000" dirty="0">
              <a:solidFill>
                <a:schemeClr val="tx1"/>
              </a:solidFill>
              <a:latin typeface="Calibri" panose="020F0502020204030204" pitchFamily="34" charset="0"/>
              <a:cs typeface="Calibri" panose="020F0502020204030204" pitchFamily="34" charset="0"/>
            </a:endParaRPr>
          </a:p>
          <a:p>
            <a:pPr marL="0" indent="0">
              <a:lnSpc>
                <a:spcPct val="120000"/>
              </a:lnSpc>
              <a:spcBef>
                <a:spcPts val="0"/>
              </a:spcBef>
              <a:buNone/>
            </a:pPr>
            <a:r>
              <a:rPr lang="en-US" sz="8000" dirty="0" smtClean="0">
                <a:solidFill>
                  <a:schemeClr val="tx1"/>
                </a:solidFill>
                <a:latin typeface="Calibri" panose="020F0502020204030204" pitchFamily="34" charset="0"/>
                <a:cs typeface="Calibri" panose="020F0502020204030204" pitchFamily="34" charset="0"/>
              </a:rPr>
              <a:t>Our </a:t>
            </a:r>
            <a:r>
              <a:rPr lang="en-US" sz="8000" dirty="0">
                <a:solidFill>
                  <a:schemeClr val="tx1"/>
                </a:solidFill>
                <a:latin typeface="Calibri" panose="020F0502020204030204" pitchFamily="34" charset="0"/>
                <a:cs typeface="Calibri" panose="020F0502020204030204" pitchFamily="34" charset="0"/>
              </a:rPr>
              <a:t>work focuses on </a:t>
            </a:r>
            <a:r>
              <a:rPr lang="en-US" sz="8000" i="1" dirty="0">
                <a:solidFill>
                  <a:schemeClr val="tx1"/>
                </a:solidFill>
                <a:latin typeface="Calibri" panose="020F0502020204030204" pitchFamily="34" charset="0"/>
                <a:cs typeface="Calibri" panose="020F0502020204030204" pitchFamily="34" charset="0"/>
              </a:rPr>
              <a:t>households’</a:t>
            </a:r>
            <a:r>
              <a:rPr lang="en-US" sz="8000" dirty="0">
                <a:solidFill>
                  <a:schemeClr val="tx1"/>
                </a:solidFill>
                <a:latin typeface="Calibri" panose="020F0502020204030204" pitchFamily="34" charset="0"/>
                <a:cs typeface="Calibri" panose="020F0502020204030204" pitchFamily="34" charset="0"/>
              </a:rPr>
              <a:t> earnings; those are clearly shaped by the </a:t>
            </a:r>
            <a:r>
              <a:rPr lang="en-US" sz="8000" dirty="0" smtClean="0">
                <a:solidFill>
                  <a:schemeClr val="tx1"/>
                </a:solidFill>
                <a:latin typeface="Calibri" panose="020F0502020204030204" pitchFamily="34" charset="0"/>
                <a:cs typeface="Calibri" panose="020F0502020204030204" pitchFamily="34" charset="0"/>
              </a:rPr>
              <a:t>employment behavior and earnings </a:t>
            </a:r>
            <a:r>
              <a:rPr lang="en-US" sz="8000" dirty="0">
                <a:solidFill>
                  <a:schemeClr val="tx1"/>
                </a:solidFill>
                <a:latin typeface="Calibri" panose="020F0502020204030204" pitchFamily="34" charset="0"/>
                <a:cs typeface="Calibri" panose="020F0502020204030204" pitchFamily="34" charset="0"/>
              </a:rPr>
              <a:t>of individual household members but also by the ways in which households are formed, vis-à-vis combinations of earners. </a:t>
            </a:r>
            <a:endParaRPr lang="en-US" sz="8000" dirty="0" smtClean="0">
              <a:solidFill>
                <a:schemeClr val="tx1"/>
              </a:solidFill>
              <a:latin typeface="Calibri" panose="020F0502020204030204" pitchFamily="34" charset="0"/>
              <a:cs typeface="Calibri" panose="020F0502020204030204" pitchFamily="34" charset="0"/>
            </a:endParaRPr>
          </a:p>
          <a:p>
            <a:pPr marL="0" indent="0">
              <a:lnSpc>
                <a:spcPct val="120000"/>
              </a:lnSpc>
              <a:spcBef>
                <a:spcPts val="0"/>
              </a:spcBef>
              <a:buNone/>
            </a:pPr>
            <a:endParaRPr lang="en-US" sz="8000" dirty="0">
              <a:solidFill>
                <a:schemeClr val="tx1"/>
              </a:solidFill>
              <a:latin typeface="Calibri" panose="020F0502020204030204" pitchFamily="34" charset="0"/>
              <a:cs typeface="Calibri" panose="020F0502020204030204" pitchFamily="34" charset="0"/>
            </a:endParaRPr>
          </a:p>
          <a:p>
            <a:pPr marL="0" indent="0">
              <a:lnSpc>
                <a:spcPct val="120000"/>
              </a:lnSpc>
              <a:spcBef>
                <a:spcPts val="0"/>
              </a:spcBef>
              <a:buNone/>
            </a:pPr>
            <a:r>
              <a:rPr lang="en-US" sz="8000" dirty="0" smtClean="0">
                <a:solidFill>
                  <a:schemeClr val="tx1"/>
                </a:solidFill>
                <a:latin typeface="Calibri" panose="020F0502020204030204" pitchFamily="34" charset="0"/>
                <a:cs typeface="Calibri" panose="020F0502020204030204" pitchFamily="34" charset="0"/>
              </a:rPr>
              <a:t>Little </a:t>
            </a:r>
            <a:r>
              <a:rPr lang="en-US" sz="8000" dirty="0">
                <a:solidFill>
                  <a:schemeClr val="tx1"/>
                </a:solidFill>
                <a:latin typeface="Calibri" panose="020F0502020204030204" pitchFamily="34" charset="0"/>
                <a:cs typeface="Calibri" panose="020F0502020204030204" pitchFamily="34" charset="0"/>
              </a:rPr>
              <a:t>if any research assesses the extent to which </a:t>
            </a:r>
            <a:r>
              <a:rPr lang="en-US" sz="8000" dirty="0" smtClean="0">
                <a:solidFill>
                  <a:schemeClr val="tx1"/>
                </a:solidFill>
                <a:latin typeface="Calibri" panose="020F0502020204030204" pitchFamily="34" charset="0"/>
                <a:cs typeface="Calibri" panose="020F0502020204030204" pitchFamily="34" charset="0"/>
              </a:rPr>
              <a:t>earnings-related </a:t>
            </a:r>
            <a:r>
              <a:rPr lang="en-US" sz="8000" dirty="0">
                <a:solidFill>
                  <a:schemeClr val="tx1"/>
                </a:solidFill>
                <a:latin typeface="Calibri" panose="020F0502020204030204" pitchFamily="34" charset="0"/>
                <a:cs typeface="Calibri" panose="020F0502020204030204" pitchFamily="34" charset="0"/>
              </a:rPr>
              <a:t>policies and institutions shape </a:t>
            </a:r>
            <a:r>
              <a:rPr lang="en-US" sz="8000" i="1" dirty="0">
                <a:solidFill>
                  <a:schemeClr val="tx1"/>
                </a:solidFill>
                <a:latin typeface="Calibri" panose="020F0502020204030204" pitchFamily="34" charset="0"/>
                <a:cs typeface="Calibri" panose="020F0502020204030204" pitchFamily="34" charset="0"/>
              </a:rPr>
              <a:t>households’</a:t>
            </a:r>
            <a:r>
              <a:rPr lang="en-US" sz="8000" dirty="0">
                <a:solidFill>
                  <a:schemeClr val="tx1"/>
                </a:solidFill>
                <a:latin typeface="Calibri" panose="020F0502020204030204" pitchFamily="34" charset="0"/>
                <a:cs typeface="Calibri" panose="020F0502020204030204" pitchFamily="34" charset="0"/>
              </a:rPr>
              <a:t> earnings – either directly or indirectly (by influencing household-level employment behavior or </a:t>
            </a:r>
            <a:r>
              <a:rPr lang="en-US" sz="8000" dirty="0" smtClean="0">
                <a:solidFill>
                  <a:schemeClr val="tx1"/>
                </a:solidFill>
                <a:latin typeface="Calibri" panose="020F0502020204030204" pitchFamily="34" charset="0"/>
                <a:cs typeface="Calibri" panose="020F0502020204030204" pitchFamily="34" charset="0"/>
              </a:rPr>
              <a:t>household </a:t>
            </a:r>
            <a:r>
              <a:rPr lang="en-US" sz="8000" dirty="0">
                <a:solidFill>
                  <a:schemeClr val="tx1"/>
                </a:solidFill>
                <a:latin typeface="Calibri" panose="020F0502020204030204" pitchFamily="34" charset="0"/>
                <a:cs typeface="Calibri" panose="020F0502020204030204" pitchFamily="34" charset="0"/>
              </a:rPr>
              <a:t>formation). </a:t>
            </a:r>
          </a:p>
          <a:p>
            <a:pPr marL="0" indent="0">
              <a:buNone/>
            </a:pPr>
            <a:endParaRPr lang="en-US" dirty="0"/>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4267897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Background</a:t>
            </a:r>
            <a:endParaRPr lang="en-US" sz="20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6513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458200" cy="4826000"/>
          </a:xfrm>
        </p:spPr>
        <p:txBody>
          <a:bodyPr>
            <a:normAutofit fontScale="92500" lnSpcReduction="20000"/>
          </a:bodyPr>
          <a:lstStyle/>
          <a:p>
            <a:pPr marL="0" indent="0">
              <a:lnSpc>
                <a:spcPct val="110000"/>
              </a:lnSpc>
              <a:spcBef>
                <a:spcPts val="0"/>
              </a:spcBef>
              <a:buNone/>
            </a:pPr>
            <a:r>
              <a:rPr lang="en-US" sz="2400" dirty="0">
                <a:solidFill>
                  <a:schemeClr val="tx1"/>
                </a:solidFill>
                <a:latin typeface="Calibri" panose="020F0502020204030204" pitchFamily="34" charset="0"/>
                <a:cs typeface="Calibri" panose="020F0502020204030204" pitchFamily="34" charset="0"/>
              </a:rPr>
              <a:t>We are certainly not the first to note this lacuna in the inequality literature. </a:t>
            </a:r>
            <a:endParaRPr lang="en-US" sz="2400" dirty="0" smtClean="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r>
              <a:rPr lang="en-US" sz="2400" dirty="0" err="1" smtClean="0">
                <a:solidFill>
                  <a:schemeClr val="tx1"/>
                </a:solidFill>
                <a:latin typeface="Calibri" panose="020F0502020204030204" pitchFamily="34" charset="0"/>
                <a:cs typeface="Calibri" panose="020F0502020204030204" pitchFamily="34" charset="0"/>
              </a:rPr>
              <a:t>Salverda</a:t>
            </a:r>
            <a:r>
              <a:rPr lang="en-US" sz="2400" dirty="0" smtClean="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and </a:t>
            </a:r>
            <a:r>
              <a:rPr lang="en-US" sz="2400" dirty="0" err="1">
                <a:solidFill>
                  <a:schemeClr val="tx1"/>
                </a:solidFill>
                <a:latin typeface="Calibri" panose="020F0502020204030204" pitchFamily="34" charset="0"/>
                <a:cs typeface="Calibri" panose="020F0502020204030204" pitchFamily="34" charset="0"/>
              </a:rPr>
              <a:t>Checchi’s</a:t>
            </a:r>
            <a:r>
              <a:rPr lang="en-US" sz="2400" dirty="0">
                <a:solidFill>
                  <a:schemeClr val="tx1"/>
                </a:solidFill>
                <a:latin typeface="Calibri" panose="020F0502020204030204" pitchFamily="34" charset="0"/>
                <a:cs typeface="Calibri" panose="020F0502020204030204" pitchFamily="34" charset="0"/>
              </a:rPr>
              <a:t> (2015:1537) review of </a:t>
            </a:r>
            <a:r>
              <a:rPr lang="en-US" sz="2400" i="1" dirty="0">
                <a:solidFill>
                  <a:schemeClr val="tx1"/>
                </a:solidFill>
                <a:latin typeface="Calibri" panose="020F0502020204030204" pitchFamily="34" charset="0"/>
                <a:cs typeface="Calibri" panose="020F0502020204030204" pitchFamily="34" charset="0"/>
              </a:rPr>
              <a:t>labor market institutions </a:t>
            </a:r>
            <a:r>
              <a:rPr lang="en-US" sz="2400" dirty="0">
                <a:solidFill>
                  <a:schemeClr val="tx1"/>
                </a:solidFill>
                <a:latin typeface="Calibri" panose="020F0502020204030204" pitchFamily="34" charset="0"/>
                <a:cs typeface="Calibri" panose="020F0502020204030204" pitchFamily="34" charset="0"/>
              </a:rPr>
              <a:t>and wage dispersion </a:t>
            </a:r>
            <a:r>
              <a:rPr lang="en-US" sz="2400" i="1" dirty="0" smtClean="0">
                <a:solidFill>
                  <a:schemeClr val="tx1"/>
                </a:solidFill>
                <a:latin typeface="Calibri" panose="020F0502020204030204" pitchFamily="34" charset="0"/>
                <a:cs typeface="Calibri" panose="020F0502020204030204" pitchFamily="34" charset="0"/>
              </a:rPr>
              <a:t>(Handbook of Income Distribution) </a:t>
            </a:r>
            <a:r>
              <a:rPr lang="en-US" sz="2400" dirty="0" smtClean="0">
                <a:solidFill>
                  <a:schemeClr val="tx1"/>
                </a:solidFill>
                <a:latin typeface="Calibri" panose="020F0502020204030204" pitchFamily="34" charset="0"/>
                <a:cs typeface="Calibri" panose="020F0502020204030204" pitchFamily="34" charset="0"/>
              </a:rPr>
              <a:t>begins </a:t>
            </a:r>
            <a:r>
              <a:rPr lang="en-US" sz="2400" dirty="0">
                <a:solidFill>
                  <a:schemeClr val="tx1"/>
                </a:solidFill>
                <a:latin typeface="Calibri" panose="020F0502020204030204" pitchFamily="34" charset="0"/>
                <a:cs typeface="Calibri" panose="020F0502020204030204" pitchFamily="34" charset="0"/>
              </a:rPr>
              <a:t>by observing that there are two massive literatures – one on wage dispersion and one on </a:t>
            </a:r>
            <a:r>
              <a:rPr lang="en-US" sz="2400" dirty="0" smtClean="0">
                <a:solidFill>
                  <a:schemeClr val="tx1"/>
                </a:solidFill>
                <a:latin typeface="Calibri" panose="020F0502020204030204" pitchFamily="34" charset="0"/>
                <a:cs typeface="Calibri" panose="020F0502020204030204" pitchFamily="34" charset="0"/>
              </a:rPr>
              <a:t>household-level income </a:t>
            </a:r>
            <a:r>
              <a:rPr lang="en-US" sz="2400" dirty="0">
                <a:solidFill>
                  <a:schemeClr val="tx1"/>
                </a:solidFill>
                <a:latin typeface="Calibri" panose="020F0502020204030204" pitchFamily="34" charset="0"/>
                <a:cs typeface="Calibri" panose="020F0502020204030204" pitchFamily="34" charset="0"/>
              </a:rPr>
              <a:t>inequality – and that </a:t>
            </a:r>
            <a:r>
              <a:rPr lang="en-US" sz="2400" dirty="0">
                <a:solidFill>
                  <a:srgbClr val="0000CC"/>
                </a:solidFill>
                <a:latin typeface="Calibri" panose="020F0502020204030204" pitchFamily="34" charset="0"/>
                <a:cs typeface="Calibri" panose="020F0502020204030204" pitchFamily="34" charset="0"/>
              </a:rPr>
              <a:t>“the two strands of study are . . . miles apart”. </a:t>
            </a:r>
            <a:endParaRPr lang="en-US" sz="2400" dirty="0" smtClean="0">
              <a:solidFill>
                <a:srgbClr val="0000CC"/>
              </a:solidFill>
              <a:latin typeface="Calibri" panose="020F0502020204030204" pitchFamily="34" charset="0"/>
              <a:cs typeface="Calibri" panose="020F0502020204030204" pitchFamily="34" charset="0"/>
            </a:endParaRPr>
          </a:p>
          <a:p>
            <a:pPr marL="0" indent="0">
              <a:lnSpc>
                <a:spcPct val="110000"/>
              </a:lnSpc>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0" indent="0">
              <a:lnSpc>
                <a:spcPct val="110000"/>
              </a:lnSpc>
              <a:spcBef>
                <a:spcPts val="0"/>
              </a:spcBef>
              <a:buNone/>
            </a:pPr>
            <a:r>
              <a:rPr lang="en-US" sz="2400" dirty="0" err="1" smtClean="0">
                <a:solidFill>
                  <a:schemeClr val="tx1"/>
                </a:solidFill>
                <a:latin typeface="Calibri" panose="020F0502020204030204" pitchFamily="34" charset="0"/>
                <a:cs typeface="Calibri" panose="020F0502020204030204" pitchFamily="34" charset="0"/>
              </a:rPr>
              <a:t>Salverda</a:t>
            </a:r>
            <a:r>
              <a:rPr lang="en-US" sz="2400" dirty="0" smtClean="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and Checchi lament that split because income from labor is the largest component of working-age households’ income. They attribute the lack of integration of the two literatures to the complexity of their interaction. </a:t>
            </a:r>
          </a:p>
          <a:p>
            <a:pPr marL="0" indent="0">
              <a:buNone/>
            </a:pPr>
            <a:r>
              <a:rPr lang="en-US" sz="2000" dirty="0">
                <a:latin typeface="Calibri" panose="020F0502020204030204" pitchFamily="34" charset="0"/>
                <a:cs typeface="Calibri" panose="020F0502020204030204" pitchFamily="34" charset="0"/>
              </a:rPr>
              <a:t> </a:t>
            </a:r>
          </a:p>
          <a:p>
            <a:pPr marL="0" indent="0">
              <a:buNone/>
            </a:pPr>
            <a:r>
              <a:rPr lang="en-US" dirty="0"/>
              <a:t> </a:t>
            </a:r>
          </a:p>
        </p:txBody>
      </p:sp>
    </p:spTree>
    <p:extLst>
      <p:ext uri="{BB962C8B-B14F-4D97-AF65-F5344CB8AC3E}">
        <p14:creationId xmlns:p14="http://schemas.microsoft.com/office/powerpoint/2010/main" val="1366680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fontScale="92500" lnSpcReduction="10000"/>
          </a:bodyPr>
          <a:lstStyle/>
          <a:p>
            <a:pPr marL="0" indent="0">
              <a:buNone/>
            </a:pPr>
            <a:r>
              <a:rPr lang="en-US" sz="3000" dirty="0" smtClean="0">
                <a:solidFill>
                  <a:schemeClr val="tx1"/>
                </a:solidFill>
                <a:latin typeface="Calibri" panose="020F0502020204030204" pitchFamily="34" charset="0"/>
                <a:cs typeface="Calibri" panose="020F0502020204030204" pitchFamily="34" charset="0"/>
              </a:rPr>
              <a:t>2) The </a:t>
            </a:r>
            <a:r>
              <a:rPr lang="en-US" sz="3000" dirty="0">
                <a:solidFill>
                  <a:schemeClr val="tx1"/>
                </a:solidFill>
                <a:latin typeface="Calibri" panose="020F0502020204030204" pitchFamily="34" charset="0"/>
                <a:cs typeface="Calibri" panose="020F0502020204030204" pitchFamily="34" charset="0"/>
              </a:rPr>
              <a:t>extensive cross-national literature on the major tools of “</a:t>
            </a:r>
            <a:r>
              <a:rPr lang="en-US" sz="3000" dirty="0" err="1">
                <a:solidFill>
                  <a:schemeClr val="tx1"/>
                </a:solidFill>
                <a:latin typeface="Calibri" panose="020F0502020204030204" pitchFamily="34" charset="0"/>
                <a:cs typeface="Calibri" panose="020F0502020204030204" pitchFamily="34" charset="0"/>
              </a:rPr>
              <a:t>predistribution</a:t>
            </a:r>
            <a:r>
              <a:rPr lang="en-US" sz="3000" dirty="0">
                <a:solidFill>
                  <a:schemeClr val="tx1"/>
                </a:solidFill>
                <a:latin typeface="Calibri" panose="020F0502020204030204" pitchFamily="34" charset="0"/>
                <a:cs typeface="Calibri" panose="020F0502020204030204" pitchFamily="34" charset="0"/>
              </a:rPr>
              <a:t>” has not, thus far, focused on their varied effects across subgroups of workers, differentiated by “bundles” of characteristics – much less subgroups of households. </a:t>
            </a:r>
            <a:endParaRPr lang="en-US" sz="3000" dirty="0" smtClean="0">
              <a:solidFill>
                <a:schemeClr val="tx1"/>
              </a:solidFill>
              <a:latin typeface="Calibri" panose="020F0502020204030204" pitchFamily="34" charset="0"/>
              <a:cs typeface="Calibri" panose="020F0502020204030204" pitchFamily="34" charset="0"/>
            </a:endParaRPr>
          </a:p>
          <a:p>
            <a:pPr marL="0" indent="0">
              <a:buNone/>
            </a:pPr>
            <a:endParaRPr lang="en-US" sz="3000" dirty="0">
              <a:solidFill>
                <a:schemeClr val="tx1"/>
              </a:solidFill>
              <a:latin typeface="Calibri" panose="020F0502020204030204" pitchFamily="34" charset="0"/>
              <a:cs typeface="Calibri" panose="020F0502020204030204" pitchFamily="34" charset="0"/>
            </a:endParaRPr>
          </a:p>
          <a:p>
            <a:pPr marL="0" indent="0">
              <a:buNone/>
            </a:pPr>
            <a:r>
              <a:rPr lang="en-US" sz="3000" dirty="0">
                <a:solidFill>
                  <a:schemeClr val="tx1"/>
                </a:solidFill>
                <a:latin typeface="Calibri" panose="020F0502020204030204" pitchFamily="34" charset="0"/>
                <a:cs typeface="Calibri" panose="020F0502020204030204" pitchFamily="34" charset="0"/>
              </a:rPr>
              <a:t>Little if any research assesses whether (or how or why) earnings-related policies differentially affect households, when those households are distinguished by their earners’ gender, partnership, and/or parenting status.</a:t>
            </a:r>
          </a:p>
          <a:p>
            <a:pPr marL="0" indent="0">
              <a:buNone/>
            </a:pPr>
            <a:r>
              <a:rPr lang="en-US" dirty="0"/>
              <a:t> </a:t>
            </a:r>
          </a:p>
        </p:txBody>
      </p:sp>
    </p:spTree>
    <p:extLst>
      <p:ext uri="{BB962C8B-B14F-4D97-AF65-F5344CB8AC3E}">
        <p14:creationId xmlns:p14="http://schemas.microsoft.com/office/powerpoint/2010/main" val="4149474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buNone/>
            </a:pPr>
            <a:r>
              <a:rPr lang="en-US" dirty="0">
                <a:solidFill>
                  <a:schemeClr val="tx1"/>
                </a:solidFill>
                <a:latin typeface="Calibri" panose="020F0502020204030204" pitchFamily="34" charset="0"/>
                <a:cs typeface="Calibri" panose="020F0502020204030204" pitchFamily="34" charset="0"/>
              </a:rPr>
              <a:t>A rich and growing supply of institutional databases in combination with high-quality microdata (such as the LIS data) – both available across countries and over time – offers the basis for future studies that might tackle these questions. </a:t>
            </a:r>
            <a:r>
              <a:rPr lang="en-US" dirty="0"/>
              <a:t>	</a:t>
            </a:r>
          </a:p>
          <a:p>
            <a:pPr marL="0" indent="0">
              <a:buNone/>
            </a:pPr>
            <a:r>
              <a:rPr lang="en-US" dirty="0"/>
              <a:t> </a:t>
            </a:r>
          </a:p>
        </p:txBody>
      </p:sp>
    </p:spTree>
    <p:extLst>
      <p:ext uri="{BB962C8B-B14F-4D97-AF65-F5344CB8AC3E}">
        <p14:creationId xmlns:p14="http://schemas.microsoft.com/office/powerpoint/2010/main" val="390247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Thank You</a:t>
            </a:r>
          </a:p>
        </p:txBody>
      </p:sp>
      <p:sp>
        <p:nvSpPr>
          <p:cNvPr id="3" name="Text Placeholder 2"/>
          <p:cNvSpPr>
            <a:spLocks noGrp="1"/>
          </p:cNvSpPr>
          <p:nvPr>
            <p:ph type="body" idx="1"/>
          </p:nvPr>
        </p:nvSpPr>
        <p:spPr>
          <a:xfrm>
            <a:off x="609600" y="5486400"/>
            <a:ext cx="7772400" cy="990600"/>
          </a:xfrm>
        </p:spPr>
        <p:txBody>
          <a:bodyPr>
            <a:normAutofit/>
          </a:bodyPr>
          <a:lstStyle/>
          <a:p>
            <a:r>
              <a:rPr lang="en-US" sz="2400" dirty="0"/>
              <a:t>Janet Gornick, Branko Milanovic, Nathaniel Johnson</a:t>
            </a:r>
            <a:endParaRPr lang="en-US" sz="2600" dirty="0"/>
          </a:p>
        </p:txBody>
      </p:sp>
    </p:spTree>
    <p:extLst>
      <p:ext uri="{BB962C8B-B14F-4D97-AF65-F5344CB8AC3E}">
        <p14:creationId xmlns:p14="http://schemas.microsoft.com/office/powerpoint/2010/main" val="1560137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553200" cy="914400"/>
          </a:xfrm>
        </p:spPr>
        <p:txBody>
          <a:bodyPr>
            <a:noAutofit/>
          </a:bodyPr>
          <a:lstStyle/>
          <a:p>
            <a:r>
              <a:rPr lang="en-US" sz="2400" dirty="0" smtClean="0">
                <a:solidFill>
                  <a:srgbClr val="0000CC"/>
                </a:solidFill>
                <a:latin typeface="Calibri" panose="020F0502020204030204" pitchFamily="34" charset="0"/>
                <a:cs typeface="Calibri" panose="020F0502020204030204" pitchFamily="34" charset="0"/>
              </a:rPr>
              <a:t>Does the US have high inequality of market income, across households? </a:t>
            </a:r>
            <a:endParaRPr lang="en-US" sz="2400" dirty="0">
              <a:solidFill>
                <a:srgbClr val="0000CC"/>
              </a:solidFill>
              <a:latin typeface="Calibri" panose="020F0502020204030204" pitchFamily="34" charset="0"/>
            </a:endParaRPr>
          </a:p>
        </p:txBody>
      </p:sp>
      <p:sp>
        <p:nvSpPr>
          <p:cNvPr id="3" name="Content Placeholder 2"/>
          <p:cNvSpPr>
            <a:spLocks noGrp="1"/>
          </p:cNvSpPr>
          <p:nvPr>
            <p:ph idx="1"/>
          </p:nvPr>
        </p:nvSpPr>
        <p:spPr>
          <a:xfrm>
            <a:off x="457200" y="1905000"/>
            <a:ext cx="8229600" cy="4495800"/>
          </a:xfrm>
        </p:spPr>
        <p:txBody>
          <a:bodyPr>
            <a:normAutofit/>
          </a:bodyPr>
          <a:lstStyle/>
          <a:p>
            <a:pPr marL="0" indent="0">
              <a:spcBef>
                <a:spcPts val="0"/>
              </a:spcBef>
              <a:buNone/>
            </a:pPr>
            <a:r>
              <a:rPr lang="en-US" sz="2400" dirty="0" smtClean="0">
                <a:solidFill>
                  <a:schemeClr val="tx1"/>
                </a:solidFill>
                <a:latin typeface="Calibri" panose="020F0502020204030204" pitchFamily="34" charset="0"/>
                <a:cs typeface="Calibri" panose="020F0502020204030204" pitchFamily="34" charset="0"/>
              </a:rPr>
              <a:t>A large literature – much of it based on the LIS data </a:t>
            </a:r>
            <a:r>
              <a:rPr lang="en-US" sz="2400" dirty="0">
                <a:solidFill>
                  <a:schemeClr val="tx1"/>
                </a:solidFill>
                <a:latin typeface="Calibri" panose="020F0502020204030204" pitchFamily="34" charset="0"/>
                <a:cs typeface="Calibri" panose="020F0502020204030204" pitchFamily="34" charset="0"/>
              </a:rPr>
              <a:t>– </a:t>
            </a:r>
            <a:r>
              <a:rPr lang="en-US" sz="2400" dirty="0" smtClean="0">
                <a:solidFill>
                  <a:schemeClr val="tx1"/>
                </a:solidFill>
                <a:latin typeface="Calibri" panose="020F0502020204030204" pitchFamily="34" charset="0"/>
                <a:cs typeface="Calibri" panose="020F0502020204030204" pitchFamily="34" charset="0"/>
              </a:rPr>
              <a:t>has established </a:t>
            </a:r>
            <a:r>
              <a:rPr lang="en-US" sz="2400" dirty="0">
                <a:solidFill>
                  <a:schemeClr val="tx1"/>
                </a:solidFill>
                <a:latin typeface="Calibri" panose="020F0502020204030204" pitchFamily="34" charset="0"/>
                <a:cs typeface="Calibri" panose="020F0502020204030204" pitchFamily="34" charset="0"/>
              </a:rPr>
              <a:t>that the US has exceptionally high inequality of disposable household income </a:t>
            </a:r>
            <a:r>
              <a:rPr lang="en-US" sz="2400" dirty="0" smtClean="0">
                <a:solidFill>
                  <a:schemeClr val="tx1"/>
                </a:solidFill>
                <a:latin typeface="Calibri" panose="020F0502020204030204" pitchFamily="34" charset="0"/>
                <a:cs typeface="Calibri" panose="020F0502020204030204" pitchFamily="34" charset="0"/>
              </a:rPr>
              <a:t>(i.e., post-tax-post-transfer income). Much </a:t>
            </a:r>
            <a:r>
              <a:rPr lang="en-US" sz="2400" dirty="0" smtClean="0">
                <a:solidFill>
                  <a:schemeClr val="tx1"/>
                </a:solidFill>
                <a:latin typeface="Calibri" panose="020F0502020204030204" pitchFamily="34" charset="0"/>
                <a:cs typeface="Calibri" panose="020F0502020204030204" pitchFamily="34" charset="0"/>
              </a:rPr>
              <a:t>of the literature has concluded that this is due more to </a:t>
            </a:r>
            <a:r>
              <a:rPr lang="en-US" sz="2400" i="1" dirty="0" smtClean="0">
                <a:solidFill>
                  <a:schemeClr val="tx1"/>
                </a:solidFill>
                <a:latin typeface="Calibri" panose="020F0502020204030204" pitchFamily="34" charset="0"/>
                <a:cs typeface="Calibri" panose="020F0502020204030204" pitchFamily="34" charset="0"/>
              </a:rPr>
              <a:t>weak redistribution </a:t>
            </a:r>
            <a:r>
              <a:rPr lang="en-US" sz="2400" dirty="0" smtClean="0">
                <a:solidFill>
                  <a:schemeClr val="tx1"/>
                </a:solidFill>
                <a:latin typeface="Calibri" panose="020F0502020204030204" pitchFamily="34" charset="0"/>
                <a:cs typeface="Calibri" panose="020F0502020204030204" pitchFamily="34" charset="0"/>
              </a:rPr>
              <a:t>(via taxes and transfers) </a:t>
            </a:r>
            <a:r>
              <a:rPr lang="en-US" sz="2400" dirty="0" smtClean="0">
                <a:solidFill>
                  <a:schemeClr val="tx1"/>
                </a:solidFill>
                <a:latin typeface="Calibri" panose="020F0502020204030204" pitchFamily="34" charset="0"/>
                <a:cs typeface="Calibri" panose="020F0502020204030204" pitchFamily="34" charset="0"/>
              </a:rPr>
              <a:t>than </a:t>
            </a:r>
            <a:r>
              <a:rPr lang="en-US" sz="2400" dirty="0" smtClean="0">
                <a:solidFill>
                  <a:schemeClr val="tx1"/>
                </a:solidFill>
                <a:latin typeface="Calibri" panose="020F0502020204030204" pitchFamily="34" charset="0"/>
                <a:cs typeface="Calibri" panose="020F0502020204030204" pitchFamily="34" charset="0"/>
              </a:rPr>
              <a:t>to an unusually </a:t>
            </a:r>
            <a:r>
              <a:rPr lang="en-US" sz="2400" dirty="0">
                <a:solidFill>
                  <a:schemeClr val="tx1"/>
                </a:solidFill>
                <a:latin typeface="Calibri" panose="020F0502020204030204" pitchFamily="34" charset="0"/>
                <a:cs typeface="Calibri" panose="020F0502020204030204" pitchFamily="34" charset="0"/>
              </a:rPr>
              <a:t>high </a:t>
            </a:r>
            <a:r>
              <a:rPr lang="en-US" sz="2400" dirty="0" smtClean="0">
                <a:solidFill>
                  <a:schemeClr val="tx1"/>
                </a:solidFill>
                <a:latin typeface="Calibri" panose="020F0502020204030204" pitchFamily="34" charset="0"/>
                <a:cs typeface="Calibri" panose="020F0502020204030204" pitchFamily="34" charset="0"/>
              </a:rPr>
              <a:t>level </a:t>
            </a:r>
            <a:r>
              <a:rPr lang="en-US" sz="2400" dirty="0" smtClean="0">
                <a:solidFill>
                  <a:schemeClr val="tx1"/>
                </a:solidFill>
                <a:latin typeface="Calibri" panose="020F0502020204030204" pitchFamily="34" charset="0"/>
                <a:cs typeface="Calibri" panose="020F0502020204030204" pitchFamily="34" charset="0"/>
              </a:rPr>
              <a:t>of </a:t>
            </a:r>
            <a:r>
              <a:rPr lang="en-US" sz="2400" dirty="0" smtClean="0">
                <a:solidFill>
                  <a:schemeClr val="tx1"/>
                </a:solidFill>
                <a:latin typeface="Calibri" panose="020F0502020204030204" pitchFamily="34" charset="0"/>
                <a:cs typeface="Calibri" panose="020F0502020204030204" pitchFamily="34" charset="0"/>
              </a:rPr>
              <a:t>inequality of market income (i.e., pre-tax-pre-transfer income).</a:t>
            </a:r>
            <a:endParaRPr lang="en-US" sz="24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400" dirty="0" smtClean="0">
                <a:solidFill>
                  <a:schemeClr val="tx1"/>
                </a:solidFill>
                <a:latin typeface="Calibri" panose="020F0502020204030204" pitchFamily="34" charset="0"/>
                <a:cs typeface="Calibri" panose="020F0502020204030204" pitchFamily="34" charset="0"/>
              </a:rPr>
              <a:t>In our own earlier work </a:t>
            </a:r>
            <a:r>
              <a:rPr lang="en-US" sz="2400" dirty="0" smtClean="0">
                <a:solidFill>
                  <a:schemeClr val="tx1"/>
                </a:solidFill>
                <a:latin typeface="Calibri" panose="020F0502020204030204" pitchFamily="34" charset="0"/>
                <a:cs typeface="Calibri" panose="020F0502020204030204" pitchFamily="34" charset="0"/>
              </a:rPr>
              <a:t>(Gornick and Milanovic 2015</a:t>
            </a:r>
            <a:r>
              <a:rPr lang="en-US" sz="2400" dirty="0" smtClean="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we </a:t>
            </a:r>
            <a:r>
              <a:rPr lang="en-US" sz="2400" dirty="0" smtClean="0">
                <a:solidFill>
                  <a:schemeClr val="tx1"/>
                </a:solidFill>
                <a:latin typeface="Calibri" panose="020F0502020204030204" pitchFamily="34" charset="0"/>
                <a:cs typeface="Calibri" panose="020F0502020204030204" pitchFamily="34" charset="0"/>
              </a:rPr>
              <a:t>revisited </a:t>
            </a:r>
            <a:r>
              <a:rPr lang="en-US" sz="2400" dirty="0" smtClean="0">
                <a:solidFill>
                  <a:schemeClr val="tx1"/>
                </a:solidFill>
                <a:latin typeface="Calibri" panose="020F0502020204030204" pitchFamily="34" charset="0"/>
                <a:cs typeface="Calibri" panose="020F0502020204030204" pitchFamily="34" charset="0"/>
              </a:rPr>
              <a:t>this question. </a:t>
            </a:r>
            <a:r>
              <a:rPr lang="en-US" sz="2400" dirty="0">
                <a:solidFill>
                  <a:schemeClr val="tx1"/>
                </a:solidFill>
                <a:latin typeface="Calibri" panose="020F0502020204030204" pitchFamily="34" charset="0"/>
                <a:cs typeface="Calibri" panose="020F0502020204030204" pitchFamily="34" charset="0"/>
              </a:rPr>
              <a:t>We found that, among </a:t>
            </a:r>
            <a:r>
              <a:rPr lang="en-US" sz="2400" i="1" dirty="0">
                <a:solidFill>
                  <a:schemeClr val="tx1"/>
                </a:solidFill>
                <a:latin typeface="Calibri" panose="020F0502020204030204" pitchFamily="34" charset="0"/>
                <a:cs typeface="Calibri" panose="020F0502020204030204" pitchFamily="34" charset="0"/>
              </a:rPr>
              <a:t>working-age households</a:t>
            </a:r>
            <a:r>
              <a:rPr lang="en-US" sz="2400" dirty="0">
                <a:solidFill>
                  <a:schemeClr val="tx1"/>
                </a:solidFill>
                <a:latin typeface="Calibri" panose="020F0502020204030204" pitchFamily="34" charset="0"/>
                <a:cs typeface="Calibri" panose="020F0502020204030204" pitchFamily="34" charset="0"/>
              </a:rPr>
              <a:t>, US market income inequality </a:t>
            </a:r>
            <a:r>
              <a:rPr lang="en-US" sz="2400" i="1" dirty="0">
                <a:solidFill>
                  <a:schemeClr val="tx1"/>
                </a:solidFill>
                <a:latin typeface="Calibri" panose="020F0502020204030204" pitchFamily="34" charset="0"/>
                <a:cs typeface="Calibri" panose="020F0502020204030204" pitchFamily="34" charset="0"/>
              </a:rPr>
              <a:t>is</a:t>
            </a:r>
            <a:r>
              <a:rPr lang="en-US" sz="2400" dirty="0">
                <a:solidFill>
                  <a:schemeClr val="tx1"/>
                </a:solidFill>
                <a:latin typeface="Calibri" panose="020F0502020204030204" pitchFamily="34" charset="0"/>
                <a:cs typeface="Calibri" panose="020F0502020204030204" pitchFamily="34" charset="0"/>
              </a:rPr>
              <a:t> high in cross-national terms</a:t>
            </a:r>
            <a:r>
              <a:rPr lang="en-US" sz="2400" dirty="0" smtClean="0">
                <a:solidFill>
                  <a:schemeClr val="tx1"/>
                </a:solidFill>
                <a:latin typeface="Calibri" panose="020F0502020204030204" pitchFamily="34" charset="0"/>
                <a:cs typeface="Calibri" panose="020F0502020204030204" pitchFamily="34" charset="0"/>
              </a:rPr>
              <a:t>. Redistribution is </a:t>
            </a:r>
            <a:r>
              <a:rPr lang="en-US" sz="2400" i="1" dirty="0" smtClean="0">
                <a:solidFill>
                  <a:schemeClr val="tx1"/>
                </a:solidFill>
                <a:latin typeface="Calibri" panose="020F0502020204030204" pitchFamily="34" charset="0"/>
                <a:cs typeface="Calibri" panose="020F0502020204030204" pitchFamily="34" charset="0"/>
              </a:rPr>
              <a:t>moderate. </a:t>
            </a:r>
            <a:endParaRPr lang="en-US" sz="2400" i="1"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6804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05600" cy="1143000"/>
          </a:xfrm>
        </p:spPr>
        <p:txBody>
          <a:bodyPr>
            <a:normAutofit/>
          </a:bodyPr>
          <a:lstStyle/>
          <a:p>
            <a:r>
              <a:rPr lang="en-US" sz="1800" dirty="0">
                <a:solidFill>
                  <a:srgbClr val="0000CC"/>
                </a:solidFill>
                <a:latin typeface="Calibri" panose="020F0502020204030204" pitchFamily="34" charset="0"/>
              </a:rPr>
              <a:t>Inequality of labor income</a:t>
            </a:r>
            <a:br>
              <a:rPr lang="en-US" sz="1800" dirty="0">
                <a:solidFill>
                  <a:srgbClr val="0000CC"/>
                </a:solidFill>
                <a:latin typeface="Calibri" panose="020F0502020204030204" pitchFamily="34" charset="0"/>
              </a:rPr>
            </a:br>
            <a:r>
              <a:rPr lang="en-US" sz="1800" dirty="0">
                <a:solidFill>
                  <a:srgbClr val="0000CC"/>
                </a:solidFill>
                <a:latin typeface="Calibri" panose="020F0502020204030204" pitchFamily="34" charset="0"/>
              </a:rPr>
              <a:t>in 24 OECD countries, across working-age households,</a:t>
            </a:r>
            <a:br>
              <a:rPr lang="en-US" sz="1800" dirty="0">
                <a:solidFill>
                  <a:srgbClr val="0000CC"/>
                </a:solidFill>
                <a:latin typeface="Calibri" panose="020F0502020204030204" pitchFamily="34" charset="0"/>
              </a:rPr>
            </a:br>
            <a:r>
              <a:rPr lang="en-US" sz="1800" dirty="0">
                <a:solidFill>
                  <a:srgbClr val="0000CC"/>
                </a:solidFill>
                <a:latin typeface="Calibri" panose="020F0502020204030204" pitchFamily="34" charset="0"/>
              </a:rPr>
              <a:t>(countries ranked by labor income </a:t>
            </a:r>
            <a:r>
              <a:rPr lang="en-US" sz="1800" dirty="0" smtClean="0">
                <a:solidFill>
                  <a:srgbClr val="0000CC"/>
                </a:solidFill>
                <a:latin typeface="Calibri" panose="020F0502020204030204" pitchFamily="34" charset="0"/>
              </a:rPr>
              <a:t>inequality, 2010)</a:t>
            </a:r>
            <a:endParaRPr lang="en-US" sz="1800" dirty="0">
              <a:solidFill>
                <a:srgbClr val="0000CC"/>
              </a:solidFill>
              <a:latin typeface="Calibri" panose="020F0502020204030204" pitchFamily="34" charset="0"/>
            </a:endParaRPr>
          </a:p>
        </p:txBody>
      </p:sp>
      <p:pic>
        <p:nvPicPr>
          <p:cNvPr id="5" name="Content Placeholder 4"/>
          <p:cNvPicPr>
            <a:picLocks noGrp="1" noChangeAspect="1"/>
          </p:cNvPicPr>
          <p:nvPr>
            <p:ph idx="1"/>
          </p:nvPr>
        </p:nvPicPr>
        <p:blipFill>
          <a:blip r:embed="rId2"/>
          <a:stretch>
            <a:fillRect/>
          </a:stretch>
        </p:blipFill>
        <p:spPr>
          <a:xfrm>
            <a:off x="609600" y="1706720"/>
            <a:ext cx="7848600" cy="4694079"/>
          </a:xfrm>
          <a:prstGeom prst="rect">
            <a:avLst/>
          </a:prstGeom>
        </p:spPr>
      </p:pic>
    </p:spTree>
    <p:extLst>
      <p:ext uri="{BB962C8B-B14F-4D97-AF65-F5344CB8AC3E}">
        <p14:creationId xmlns:p14="http://schemas.microsoft.com/office/powerpoint/2010/main" val="2746759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1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r>
              <a:rPr lang="en-US" sz="4000" dirty="0" smtClean="0">
                <a:solidFill>
                  <a:srgbClr val="0000CC"/>
                </a:solidFill>
                <a:latin typeface="Calibri" panose="020F0502020204030204" pitchFamily="34" charset="0"/>
                <a:cs typeface="Calibri" panose="020F0502020204030204" pitchFamily="34" charset="0"/>
              </a:rPr>
              <a:t>Objective of this study</a:t>
            </a:r>
            <a:endParaRPr lang="en-US" sz="20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965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562600" cy="914400"/>
          </a:xfrm>
        </p:spPr>
        <p:txBody>
          <a:bodyPr>
            <a:normAutofit/>
          </a:bodyPr>
          <a:lstStyle/>
          <a:p>
            <a:r>
              <a:rPr lang="en-US" sz="2400" dirty="0" smtClean="0">
                <a:solidFill>
                  <a:srgbClr val="0000CC"/>
                </a:solidFill>
                <a:latin typeface="Calibri" panose="020F0502020204030204" pitchFamily="34" charset="0"/>
              </a:rPr>
              <a:t>What underlies that high level of market income inequality? </a:t>
            </a:r>
            <a:endParaRPr lang="en-US" sz="2400" dirty="0">
              <a:solidFill>
                <a:srgbClr val="0000CC"/>
              </a:solidFill>
              <a:latin typeface="Calibri" panose="020F0502020204030204" pitchFamily="34" charset="0"/>
            </a:endParaRPr>
          </a:p>
        </p:txBody>
      </p:sp>
      <p:sp>
        <p:nvSpPr>
          <p:cNvPr id="3" name="Content Placeholder 2"/>
          <p:cNvSpPr>
            <a:spLocks noGrp="1"/>
          </p:cNvSpPr>
          <p:nvPr>
            <p:ph idx="1"/>
          </p:nvPr>
        </p:nvSpPr>
        <p:spPr>
          <a:xfrm>
            <a:off x="457200" y="1295400"/>
            <a:ext cx="8229600" cy="5283200"/>
          </a:xfrm>
        </p:spPr>
        <p:txBody>
          <a:bodyPr>
            <a:normAutofit fontScale="92500" lnSpcReduction="10000"/>
          </a:bodyPr>
          <a:lstStyle/>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400" dirty="0" smtClean="0">
                <a:solidFill>
                  <a:schemeClr val="tx1"/>
                </a:solidFill>
                <a:latin typeface="Calibri" panose="020F0502020204030204" pitchFamily="34" charset="0"/>
                <a:cs typeface="Calibri" panose="020F0502020204030204" pitchFamily="34" charset="0"/>
              </a:rPr>
              <a:t>We </a:t>
            </a:r>
            <a:r>
              <a:rPr lang="en-US" sz="2400" dirty="0">
                <a:solidFill>
                  <a:schemeClr val="tx1"/>
                </a:solidFill>
                <a:latin typeface="Calibri" panose="020F0502020204030204" pitchFamily="34" charset="0"/>
                <a:cs typeface="Calibri" panose="020F0502020204030204" pitchFamily="34" charset="0"/>
              </a:rPr>
              <a:t>look more deeply at </a:t>
            </a:r>
            <a:r>
              <a:rPr lang="en-US" sz="2400" dirty="0" smtClean="0">
                <a:solidFill>
                  <a:schemeClr val="tx1"/>
                </a:solidFill>
                <a:latin typeface="Calibri" panose="020F0502020204030204" pitchFamily="34" charset="0"/>
                <a:cs typeface="Calibri" panose="020F0502020204030204" pitchFamily="34" charset="0"/>
              </a:rPr>
              <a:t>household-level market </a:t>
            </a:r>
            <a:r>
              <a:rPr lang="en-US" sz="2400" dirty="0">
                <a:solidFill>
                  <a:schemeClr val="tx1"/>
                </a:solidFill>
                <a:latin typeface="Calibri" panose="020F0502020204030204" pitchFamily="34" charset="0"/>
                <a:cs typeface="Calibri" panose="020F0502020204030204" pitchFamily="34" charset="0"/>
              </a:rPr>
              <a:t>income inequality, focusing on its main component – labor income – across a group of 24 OECD countries. </a:t>
            </a:r>
            <a:r>
              <a:rPr lang="en-US" sz="2400" dirty="0" smtClean="0">
                <a:solidFill>
                  <a:schemeClr val="tx1"/>
                </a:solidFill>
                <a:latin typeface="Calibri" panose="020F0502020204030204" pitchFamily="34" charset="0"/>
                <a:cs typeface="Calibri" panose="020F0502020204030204" pitchFamily="34" charset="0"/>
              </a:rPr>
              <a:t>We ask: Is </a:t>
            </a:r>
            <a:r>
              <a:rPr lang="en-US" sz="2400" dirty="0">
                <a:solidFill>
                  <a:schemeClr val="tx1"/>
                </a:solidFill>
                <a:latin typeface="Calibri" panose="020F0502020204030204" pitchFamily="34" charset="0"/>
                <a:cs typeface="Calibri" panose="020F0502020204030204" pitchFamily="34" charset="0"/>
              </a:rPr>
              <a:t>the comparatively high level of market income inequality driven upwards by inequality </a:t>
            </a:r>
            <a:r>
              <a:rPr lang="en-US" sz="2400" i="1" dirty="0">
                <a:solidFill>
                  <a:schemeClr val="tx1"/>
                </a:solidFill>
                <a:latin typeface="Calibri" panose="020F0502020204030204" pitchFamily="34" charset="0"/>
                <a:cs typeface="Calibri" panose="020F0502020204030204" pitchFamily="34" charset="0"/>
              </a:rPr>
              <a:t>within</a:t>
            </a:r>
            <a:r>
              <a:rPr lang="en-US" sz="2400" dirty="0">
                <a:solidFill>
                  <a:schemeClr val="tx1"/>
                </a:solidFill>
                <a:latin typeface="Calibri" panose="020F0502020204030204" pitchFamily="34" charset="0"/>
                <a:cs typeface="Calibri" panose="020F0502020204030204" pitchFamily="34" charset="0"/>
              </a:rPr>
              <a:t> some demographic subgroups or it is a “universal” result? </a:t>
            </a:r>
          </a:p>
          <a:p>
            <a:pPr marL="0" indent="0">
              <a:spcBef>
                <a:spcPts val="0"/>
              </a:spcBef>
              <a:buNone/>
            </a:pPr>
            <a:endParaRPr lang="en-US" sz="24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400" dirty="0" smtClean="0">
                <a:solidFill>
                  <a:schemeClr val="tx1"/>
                </a:solidFill>
                <a:latin typeface="Calibri" panose="020F0502020204030204" pitchFamily="34" charset="0"/>
                <a:cs typeface="Calibri" panose="020F0502020204030204" pitchFamily="34" charset="0"/>
              </a:rPr>
              <a:t>We </a:t>
            </a:r>
            <a:r>
              <a:rPr lang="en-US" sz="2400" dirty="0">
                <a:solidFill>
                  <a:schemeClr val="tx1"/>
                </a:solidFill>
                <a:latin typeface="Calibri" panose="020F0502020204030204" pitchFamily="34" charset="0"/>
                <a:cs typeface="Calibri" panose="020F0502020204030204" pitchFamily="34" charset="0"/>
              </a:rPr>
              <a:t>disaggregate the working-age population into household types, defined by the number and gender of the household’s </a:t>
            </a:r>
            <a:r>
              <a:rPr lang="en-US" sz="2400" dirty="0" smtClean="0">
                <a:solidFill>
                  <a:schemeClr val="tx1"/>
                </a:solidFill>
                <a:latin typeface="Calibri" panose="020F0502020204030204" pitchFamily="34" charset="0"/>
                <a:cs typeface="Calibri" panose="020F0502020204030204" pitchFamily="34" charset="0"/>
              </a:rPr>
              <a:t>earners, </a:t>
            </a:r>
            <a:r>
              <a:rPr lang="en-US" sz="2400" dirty="0">
                <a:solidFill>
                  <a:schemeClr val="tx1"/>
                </a:solidFill>
                <a:latin typeface="Calibri" panose="020F0502020204030204" pitchFamily="34" charset="0"/>
                <a:cs typeface="Calibri" panose="020F0502020204030204" pitchFamily="34" charset="0"/>
              </a:rPr>
              <a:t>and </a:t>
            </a:r>
            <a:r>
              <a:rPr lang="en-US" sz="2400" dirty="0" smtClean="0">
                <a:solidFill>
                  <a:schemeClr val="tx1"/>
                </a:solidFill>
                <a:latin typeface="Calibri" panose="020F0502020204030204" pitchFamily="34" charset="0"/>
                <a:cs typeface="Calibri" panose="020F0502020204030204" pitchFamily="34" charset="0"/>
              </a:rPr>
              <a:t>by the </a:t>
            </a:r>
            <a:r>
              <a:rPr lang="en-US" sz="2400" dirty="0">
                <a:solidFill>
                  <a:schemeClr val="tx1"/>
                </a:solidFill>
                <a:latin typeface="Calibri" panose="020F0502020204030204" pitchFamily="34" charset="0"/>
                <a:cs typeface="Calibri" panose="020F0502020204030204" pitchFamily="34" charset="0"/>
              </a:rPr>
              <a:t>partnership and parenting status of its members. </a:t>
            </a:r>
            <a:endParaRPr lang="en-US" sz="24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rPr>
              <a:t>Our main objective is to establish whether the greater underlying market income inequality in the US is the result of</a:t>
            </a:r>
            <a:r>
              <a:rPr lang="en-US" sz="2400" dirty="0" smtClean="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a:p>
            <a:pPr>
              <a:spcBef>
                <a:spcPts val="0"/>
              </a:spcBef>
              <a:buAutoNum type="alphaLcParenR"/>
            </a:pPr>
            <a:r>
              <a:rPr lang="en-US" sz="2400" dirty="0">
                <a:solidFill>
                  <a:schemeClr val="tx1"/>
                </a:solidFill>
                <a:latin typeface="Calibri" panose="020F0502020204030204" pitchFamily="34" charset="0"/>
                <a:cs typeface="Calibri" panose="020F0502020204030204" pitchFamily="34" charset="0"/>
              </a:rPr>
              <a:t>large gaps in mean earnings between subgroups; </a:t>
            </a:r>
          </a:p>
          <a:p>
            <a:pPr>
              <a:spcBef>
                <a:spcPts val="0"/>
              </a:spcBef>
              <a:buFontTx/>
              <a:buAutoNum type="alphaLcParenR"/>
            </a:pPr>
            <a:r>
              <a:rPr lang="en-US" sz="2400" dirty="0" smtClean="0">
                <a:solidFill>
                  <a:schemeClr val="tx1"/>
                </a:solidFill>
                <a:latin typeface="Calibri" panose="020F0502020204030204" pitchFamily="34" charset="0"/>
                <a:cs typeface="Calibri" panose="020F0502020204030204" pitchFamily="34" charset="0"/>
              </a:rPr>
              <a:t>high </a:t>
            </a:r>
            <a:r>
              <a:rPr lang="en-US" sz="2400" dirty="0">
                <a:solidFill>
                  <a:schemeClr val="tx1"/>
                </a:solidFill>
                <a:latin typeface="Calibri" panose="020F0502020204030204" pitchFamily="34" charset="0"/>
                <a:cs typeface="Calibri" panose="020F0502020204030204" pitchFamily="34" charset="0"/>
              </a:rPr>
              <a:t>inequality within subgroups; and/or</a:t>
            </a:r>
          </a:p>
          <a:p>
            <a:pPr>
              <a:spcBef>
                <a:spcPts val="0"/>
              </a:spcBef>
              <a:buFontTx/>
              <a:buAutoNum type="alphaLcParenR"/>
            </a:pPr>
            <a:r>
              <a:rPr lang="en-US" sz="2400" dirty="0" smtClean="0">
                <a:solidFill>
                  <a:schemeClr val="tx1"/>
                </a:solidFill>
                <a:latin typeface="Calibri" panose="020F0502020204030204" pitchFamily="34" charset="0"/>
                <a:cs typeface="Calibri" panose="020F0502020204030204" pitchFamily="34" charset="0"/>
              </a:rPr>
              <a:t>an </a:t>
            </a:r>
            <a:r>
              <a:rPr lang="en-US" sz="2400" dirty="0">
                <a:solidFill>
                  <a:schemeClr val="tx1"/>
                </a:solidFill>
                <a:latin typeface="Calibri" panose="020F0502020204030204" pitchFamily="34" charset="0"/>
                <a:cs typeface="Calibri" panose="020F0502020204030204" pitchFamily="34" charset="0"/>
              </a:rPr>
              <a:t>unusual composition (e.g., a high prevalence of highly unequal subgroups). </a:t>
            </a:r>
          </a:p>
          <a:p>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4525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4800"/>
            <a:ext cx="8229600" cy="5283200"/>
          </a:xfrm>
        </p:spPr>
        <p:txBody>
          <a:bodyPr>
            <a:normAutofit/>
          </a:bodyPr>
          <a:lstStyle/>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lgn="ctr">
              <a:spcBef>
                <a:spcPts val="0"/>
              </a:spcBef>
              <a:buNone/>
            </a:pPr>
            <a:endParaRPr lang="en-US" sz="3600" dirty="0">
              <a:solidFill>
                <a:srgbClr val="0000CC"/>
              </a:solidFill>
              <a:latin typeface="Calibri" panose="020F0502020204030204" pitchFamily="34" charset="0"/>
              <a:cs typeface="Calibri" panose="020F0502020204030204" pitchFamily="34" charset="0"/>
            </a:endParaRPr>
          </a:p>
          <a:p>
            <a:pPr marL="0" indent="0" algn="ctr">
              <a:spcBef>
                <a:spcPts val="0"/>
              </a:spcBef>
              <a:buNone/>
            </a:pPr>
            <a:r>
              <a:rPr lang="en-US" sz="3600" dirty="0" smtClean="0">
                <a:solidFill>
                  <a:srgbClr val="0000CC"/>
                </a:solidFill>
                <a:latin typeface="Calibri" panose="020F0502020204030204" pitchFamily="34" charset="0"/>
                <a:cs typeface="Calibri" panose="020F0502020204030204" pitchFamily="34" charset="0"/>
              </a:rPr>
              <a:t>Analytic approach</a:t>
            </a:r>
          </a:p>
          <a:p>
            <a:pPr marL="0" indent="0">
              <a:spcBef>
                <a:spcPts val="0"/>
              </a:spcBef>
              <a:buNone/>
            </a:pPr>
            <a:r>
              <a:rPr lang="en-US" sz="2000" dirty="0" smtClean="0">
                <a:solidFill>
                  <a:schemeClr val="tx1"/>
                </a:solidFill>
                <a:latin typeface="Calibri" panose="020F0502020204030204" pitchFamily="34" charset="0"/>
                <a:cs typeface="Calibri" panose="020F0502020204030204" pitchFamily="34" charset="0"/>
              </a:rPr>
              <a:t>	</a:t>
            </a:r>
            <a:endParaRPr lang="en-US" sz="20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066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371600"/>
            <a:ext cx="7696200" cy="5105400"/>
          </a:xfrm>
        </p:spPr>
        <p:txBody>
          <a:bodyPr>
            <a:normAutofit fontScale="92500" lnSpcReduction="20000"/>
          </a:bodyPr>
          <a:lstStyle/>
          <a:p>
            <a:pPr marL="0" indent="0">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600" dirty="0" smtClean="0">
                <a:solidFill>
                  <a:schemeClr val="tx1"/>
                </a:solidFill>
                <a:latin typeface="Calibri" panose="020F0502020204030204" pitchFamily="34" charset="0"/>
                <a:cs typeface="Calibri" panose="020F0502020204030204" pitchFamily="34" charset="0"/>
              </a:rPr>
              <a:t>Disaggregate households into subgroups, motivated by factors known to influence </a:t>
            </a:r>
            <a:r>
              <a:rPr lang="en-US" sz="2600" dirty="0" smtClean="0">
                <a:solidFill>
                  <a:schemeClr val="tx1"/>
                </a:solidFill>
                <a:latin typeface="Calibri" panose="020F0502020204030204" pitchFamily="34" charset="0"/>
                <a:cs typeface="Calibri" panose="020F0502020204030204" pitchFamily="34" charset="0"/>
              </a:rPr>
              <a:t>household- and person-level earnings </a:t>
            </a:r>
            <a:r>
              <a:rPr lang="en-US" sz="2000" dirty="0">
                <a:solidFill>
                  <a:schemeClr val="tx1"/>
                </a:solidFill>
                <a:latin typeface="Calibri" panose="020F0502020204030204" pitchFamily="34" charset="0"/>
                <a:cs typeface="Calibri" panose="020F0502020204030204" pitchFamily="34" charset="0"/>
              </a:rPr>
              <a:t>	</a:t>
            </a: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1:  Six groups, based on number </a:t>
            </a:r>
            <a:r>
              <a:rPr lang="en-US" sz="2000" dirty="0" smtClean="0">
                <a:solidFill>
                  <a:schemeClr val="tx1"/>
                </a:solidFill>
                <a:latin typeface="Calibri" panose="020F0502020204030204" pitchFamily="34" charset="0"/>
                <a:cs typeface="Calibri" panose="020F0502020204030204" pitchFamily="34" charset="0"/>
              </a:rPr>
              <a:t>and gender of earners</a:t>
            </a: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2.  Fifteen groups, based on partnership and parenting status</a:t>
            </a: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600" dirty="0" smtClean="0">
                <a:solidFill>
                  <a:schemeClr val="tx1"/>
                </a:solidFill>
                <a:latin typeface="Calibri" panose="020F0502020204030204" pitchFamily="34" charset="0"/>
                <a:cs typeface="Calibri" panose="020F0502020204030204" pitchFamily="34" charset="0"/>
              </a:rPr>
              <a:t>Assess US rank, compared to other OECD countries, with respect to between-group versus within-group inequality, using:</a:t>
            </a:r>
          </a:p>
          <a:p>
            <a:pPr marL="0" indent="0">
              <a:spcBef>
                <a:spcPts val="0"/>
              </a:spcBef>
              <a:buNone/>
            </a:pPr>
            <a:endParaRPr lang="en-US" sz="2000"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000" dirty="0" smtClean="0">
                <a:solidFill>
                  <a:schemeClr val="tx1"/>
                </a:solidFill>
                <a:latin typeface="Calibri" panose="020F0502020204030204" pitchFamily="34" charset="0"/>
                <a:cs typeface="Calibri" panose="020F0502020204030204" pitchFamily="34" charset="0"/>
              </a:rPr>
              <a:t>	Visual inspection </a:t>
            </a:r>
          </a:p>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	</a:t>
            </a:r>
            <a:endParaRPr lang="en-US" sz="2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Inequality decomposition into </a:t>
            </a:r>
          </a:p>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between and within (within </a:t>
            </a:r>
            <a:r>
              <a:rPr lang="en-US" sz="2000" dirty="0" smtClean="0">
                <a:solidFill>
                  <a:schemeClr val="tx1"/>
                </a:solidFill>
                <a:latin typeface="Calibri" panose="020F0502020204030204" pitchFamily="34" charset="0"/>
                <a:cs typeface="Calibri" panose="020F0502020204030204" pitchFamily="34" charset="0"/>
              </a:rPr>
              <a:t>component includes overlap </a:t>
            </a:r>
            <a:r>
              <a:rPr lang="en-US" sz="2000" dirty="0" smtClean="0">
                <a:solidFill>
                  <a:schemeClr val="tx1"/>
                </a:solidFill>
                <a:latin typeface="Calibri" panose="020F0502020204030204" pitchFamily="34" charset="0"/>
                <a:cs typeface="Calibri" panose="020F0502020204030204" pitchFamily="34" charset="0"/>
              </a:rPr>
              <a:t>term) </a:t>
            </a:r>
          </a:p>
          <a:p>
            <a:pPr marL="0" indent="0">
              <a:spcBef>
                <a:spcPts val="0"/>
              </a:spcBef>
              <a:buNone/>
            </a:pPr>
            <a:r>
              <a:rPr lang="en-US" sz="2000" dirty="0" smtClean="0">
                <a:solidFill>
                  <a:schemeClr val="tx1"/>
                </a:solidFill>
                <a:latin typeface="Calibri" panose="020F0502020204030204" pitchFamily="34" charset="0"/>
                <a:cs typeface="Calibri" panose="020F0502020204030204" pitchFamily="34" charset="0"/>
              </a:rPr>
              <a:t>	</a:t>
            </a:r>
          </a:p>
          <a:p>
            <a:pPr marL="0" indent="0">
              <a:spcBef>
                <a:spcPts val="0"/>
              </a:spcBef>
              <a:buNone/>
            </a:pPr>
            <a:r>
              <a:rPr lang="en-US" sz="2000"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Multivariate analysis  (N = 15 x 24 = 360 country-groups)</a:t>
            </a:r>
            <a:endParaRPr lang="en-US" sz="20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1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9848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S Presentation Format">
  <a:themeElements>
    <a:clrScheme name="LIS colors">
      <a:dk1>
        <a:sysClr val="windowText" lastClr="000000"/>
      </a:dk1>
      <a:lt1>
        <a:sysClr val="window" lastClr="FFFFFF"/>
      </a:lt1>
      <a:dk2>
        <a:srgbClr val="005D87"/>
      </a:dk2>
      <a:lt2>
        <a:srgbClr val="EEECE1"/>
      </a:lt2>
      <a:accent1>
        <a:srgbClr val="307EA3"/>
      </a:accent1>
      <a:accent2>
        <a:srgbClr val="CBCED4"/>
      </a:accent2>
      <a:accent3>
        <a:srgbClr val="005D87"/>
      </a:accent3>
      <a:accent4>
        <a:srgbClr val="5C93B4"/>
      </a:accent4>
      <a:accent5>
        <a:srgbClr val="818A8F"/>
      </a:accent5>
      <a:accent6>
        <a:srgbClr val="D5490C"/>
      </a:accent6>
      <a:hlink>
        <a:srgbClr val="FFFFFF"/>
      </a:hlink>
      <a:folHlink>
        <a:srgbClr val="FFFFFF"/>
      </a:folHlink>
    </a:clrScheme>
    <a:fontScheme name="Custom 1">
      <a:majorFont>
        <a:latin typeface="Gotham Bold"/>
        <a:ea typeface="Pmn Caecilia 56 Italic Oldstyle"/>
        <a:cs typeface=""/>
      </a:majorFont>
      <a:minorFont>
        <a:latin typeface="Gotham Book"/>
        <a:ea typeface="Trade Gothic Condensed No.18"/>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otham Bold"/>
        <a:ea typeface="Pmn Caecilia 56 Italic Oldstyle"/>
        <a:cs typeface=""/>
      </a:majorFont>
      <a:minorFont>
        <a:latin typeface="Gotham Book"/>
        <a:ea typeface="Trade Gothic Condensed No.18"/>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8765</TotalTime>
  <Words>1146</Words>
  <Application>Microsoft Office PowerPoint</Application>
  <PresentationFormat>On-screen Show (4:3)</PresentationFormat>
  <Paragraphs>206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Gotham Bold</vt:lpstr>
      <vt:lpstr>Gotham Book</vt:lpstr>
      <vt:lpstr>Pmn Caecilia 56 Italic Oldstyle</vt:lpstr>
      <vt:lpstr>Pmn Caecilia 56 Italic Oldstyle</vt:lpstr>
      <vt:lpstr>Trade Gothic Condensed No.18</vt:lpstr>
      <vt:lpstr>LIS Presentation Format</vt:lpstr>
      <vt:lpstr>PowerPoint Presentation</vt:lpstr>
      <vt:lpstr> Outline of the talk </vt:lpstr>
      <vt:lpstr>PowerPoint Presentation</vt:lpstr>
      <vt:lpstr>Does the US have high inequality of market income, across households? </vt:lpstr>
      <vt:lpstr>Inequality of labor income in 24 OECD countries, across working-age households, (countries ranked by labor income inequality, 2010)</vt:lpstr>
      <vt:lpstr>PowerPoint Presentation</vt:lpstr>
      <vt:lpstr>What underlies that high level of market income inequality? </vt:lpstr>
      <vt:lpstr>PowerPoint Presentation</vt:lpstr>
      <vt:lpstr>PowerPoint Presentation</vt:lpstr>
      <vt:lpstr> Typology of household types based on number and gender of earners, further disaggregated by demographic groups based on partnership and parenting status</vt:lpstr>
      <vt:lpstr>PowerPoint Presentation</vt:lpstr>
      <vt:lpstr>PowerPoint Presentation</vt:lpstr>
      <vt:lpstr>PowerPoint Presentation</vt:lpstr>
      <vt:lpstr>PowerPoint Presentation</vt:lpstr>
      <vt:lpstr>PowerPoint Presentation</vt:lpstr>
      <vt:lpstr>Composition of working-age population, across 6 household types (where household types are based on the number and gender of earners)  </vt:lpstr>
      <vt:lpstr> Inequality in six main household types,  (where household types are based on the number and gender of earners) </vt:lpstr>
      <vt:lpstr> Relative income of six main household types (where household types are based on the number and gender of earners) </vt:lpstr>
      <vt:lpstr>Decomposition: between-group and within-group components  (for six household types) </vt:lpstr>
      <vt:lpstr>PowerPoint Presentation</vt:lpstr>
      <vt:lpstr>ONE EXAMPLE:  one-female-earner households,  disaggregated by partnership and parenting status -  inequality </vt:lpstr>
      <vt:lpstr>ONE EXAMPLE:  one-female-earner households,  disaggregated by partnership and parenting status -  relative income</vt:lpstr>
      <vt:lpstr>PowerPoint Presentation</vt:lpstr>
      <vt:lpstr>PowerPoint Presentation</vt:lpstr>
      <vt:lpstr>PowerPoint Presentation</vt:lpstr>
      <vt:lpstr>PowerPoint Presentation</vt:lpstr>
      <vt:lpstr>PowerPoint Presentation</vt:lpstr>
      <vt:lpstr>Main findings</vt:lpstr>
      <vt:lpstr>Policies and institutions</vt:lpstr>
      <vt:lpstr>PowerPoint Presentation</vt:lpstr>
      <vt:lpstr>PowerPoint Presentation</vt:lpstr>
      <vt:lpstr>PowerPoint Presentation</vt:lpstr>
      <vt:lpstr>Thank You</vt:lpstr>
    </vt:vector>
  </TitlesOfParts>
  <Company>The Graduate School and University Center, CUNY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Biennial Board Meeting</dc:title>
  <dc:creator>cbatzdorf</dc:creator>
  <cp:lastModifiedBy>Gornick, Janet</cp:lastModifiedBy>
  <cp:revision>348</cp:revision>
  <cp:lastPrinted>2020-03-03T18:02:50Z</cp:lastPrinted>
  <dcterms:created xsi:type="dcterms:W3CDTF">2011-06-17T19:24:44Z</dcterms:created>
  <dcterms:modified xsi:type="dcterms:W3CDTF">2020-03-06T12:50:01Z</dcterms:modified>
</cp:coreProperties>
</file>