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19" r:id="rId4"/>
    <p:sldId id="320" r:id="rId5"/>
    <p:sldId id="259" r:id="rId6"/>
    <p:sldId id="261" r:id="rId7"/>
    <p:sldId id="263" r:id="rId8"/>
    <p:sldId id="316" r:id="rId9"/>
    <p:sldId id="321" r:id="rId10"/>
    <p:sldId id="264" r:id="rId11"/>
    <p:sldId id="272" r:id="rId12"/>
    <p:sldId id="311" r:id="rId13"/>
    <p:sldId id="310" r:id="rId14"/>
    <p:sldId id="276" r:id="rId15"/>
    <p:sldId id="277" r:id="rId16"/>
    <p:sldId id="278" r:id="rId17"/>
    <p:sldId id="322" r:id="rId18"/>
    <p:sldId id="281" r:id="rId19"/>
    <p:sldId id="312" r:id="rId20"/>
    <p:sldId id="309" r:id="rId21"/>
    <p:sldId id="280" r:id="rId22"/>
    <p:sldId id="329" r:id="rId23"/>
    <p:sldId id="324" r:id="rId24"/>
    <p:sldId id="283" r:id="rId25"/>
    <p:sldId id="284" r:id="rId26"/>
    <p:sldId id="285" r:id="rId27"/>
    <p:sldId id="325" r:id="rId28"/>
    <p:sldId id="326" r:id="rId29"/>
    <p:sldId id="313" r:id="rId30"/>
    <p:sldId id="289" r:id="rId31"/>
    <p:sldId id="293" r:id="rId32"/>
    <p:sldId id="314" r:id="rId33"/>
    <p:sldId id="291" r:id="rId34"/>
    <p:sldId id="327" r:id="rId35"/>
    <p:sldId id="328" r:id="rId36"/>
    <p:sldId id="315" r:id="rId37"/>
    <p:sldId id="330" r:id="rId38"/>
    <p:sldId id="296" r:id="rId39"/>
    <p:sldId id="297" r:id="rId40"/>
    <p:sldId id="298" r:id="rId41"/>
    <p:sldId id="299" r:id="rId42"/>
    <p:sldId id="3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A286-B957-FF42-AE6B-E32CCFF22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6F349-252D-8141-8F0C-BF61048E5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DD854-1F6F-D044-9C6C-6AE57A24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320D-7432-AD47-9B24-2F34FBF6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D36F4-EF11-5049-88EC-1956BED9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2488-8589-784E-AFFA-B92F552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E2861-3458-9C43-95D0-318B0AC16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75C06-4F30-6445-9104-EEFE78D8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BAB2-7DDE-8E4D-AD81-A588C7CB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5EA98-73BF-9E47-B30F-FFA0D045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603D0-9BF1-0B49-8F5D-27B0EB2ED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573E7-B7BB-1E4B-B60B-092BE07F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F5989-B225-224D-91C3-76933E68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CBAA-855A-544C-8421-AFD2B2AA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E0EB7-21BC-D043-84AB-0B686ABC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F517-1A61-3C4D-B41E-42D307E1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41D2-32C8-1141-ABDE-25696C1A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76ED5-D447-9E42-80E5-7FA21795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478-09C2-E941-86C5-833943D0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DDD64-375D-2546-97A0-A616591C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F5A8-9F57-3F45-B367-1BA8095C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4997D-122F-BD49-8A9F-AC20934A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1BE9-701E-154D-910B-B334D288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4EF8-E147-F448-A107-1AC22554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D2A1-E64A-394A-B41C-22EA831D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3A10-7F5D-6146-9ACA-C91EBB76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6482-2269-6E43-B5E9-6C4F9186B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08B46-E546-0F45-95D2-82D7D51F8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00E59-E4F3-0449-B4D7-301EADCA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7F3F5-EBE7-3E41-AA0C-C1306F8D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06E46-D416-DF49-9D9A-FEA7E6F8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C4EB-67D5-0A49-9E72-E429C60D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FA9D-ED3A-A246-B054-C00CFB80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1B46-76FF-F541-B1F1-AC6F91B8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00150-F7BF-3D4F-8F09-9CBE1B3B3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D6051-D3F9-574F-94EA-59E368436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68C38-3FD4-9440-A114-71AB98AA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526C3-FE01-644E-B449-5B921972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9B50C-B449-BE48-A4DE-BEBBE36B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A718-2BE3-9B42-A537-7E18C3D1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B7E87-A2AF-1C41-B360-DDCCF106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0821F-2EFC-B245-8747-50732863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34BCA-EF50-CB42-8D29-50BDAE71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C731E-BC2B-E44B-A3BB-CC2F49C3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C1483-6D5D-DD44-B74E-E29987CB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77C0A-9B2E-6F42-9DDE-A261C79F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9559-B348-9A40-952F-B55B2E42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ADBD-D6CD-524B-B59E-88B7508B5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3E07-532D-4942-BEEC-ADB55FC97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48F13-DAF7-FC46-A956-C6B5EA06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EABC9-114D-5640-95BB-AFBEC4FC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5A1E-4ED6-2647-981B-9F6E0F78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D06E-EF81-9942-A020-0EDF1913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0FCC8-AC5D-FA47-98CB-7620EE969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85BDB-1E07-984C-989E-4738C5206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F4665-B18C-B946-BA14-549026E7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2DAB1-620A-F840-B330-D1075CC4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E128B-99A8-0B47-B888-EA5E847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6638B-DEEF-2542-8BD4-060307D8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4372-BE0E-0347-BBAA-8B5547A8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8B96-3034-E24B-A9D4-45B703F1B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B514-ADAE-294D-B169-FF52C55AE436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8A29A-775A-6240-824D-CFCD683F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4E679-A649-4242-BCA2-CAD94D10B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E71C-1ABA-474F-90F6-C0023A0C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FCF9-B2AE-C844-B503-CF9C35B5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993"/>
            <a:ext cx="9144000" cy="1947408"/>
          </a:xfrm>
        </p:spPr>
        <p:txBody>
          <a:bodyPr>
            <a:normAutofit/>
          </a:bodyPr>
          <a:lstStyle/>
          <a:p>
            <a:r>
              <a:rPr lang="en-US" sz="4000" b="1" dirty="0"/>
              <a:t>Inequality and mobility</a:t>
            </a:r>
            <a:br>
              <a:rPr lang="en-US" sz="4000" b="1" dirty="0"/>
            </a:br>
            <a:r>
              <a:rPr lang="en-US" sz="4000" b="1" dirty="0"/>
              <a:t>over the past half century </a:t>
            </a:r>
            <a:br>
              <a:rPr lang="en-US" sz="4000" b="1" dirty="0"/>
            </a:br>
            <a:r>
              <a:rPr lang="en-US" sz="4000" b="1" dirty="0"/>
              <a:t>using income, consumption, and wealth</a:t>
            </a:r>
            <a:r>
              <a:rPr lang="en-US" sz="4000" b="1" dirty="0">
                <a:effectLst/>
              </a:rPr>
              <a:t> 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BC7BC-E750-4C42-AF1C-F8B690877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9143"/>
            <a:ext cx="9144000" cy="34278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David S. Johnson</a:t>
            </a:r>
          </a:p>
          <a:p>
            <a:r>
              <a:rPr lang="en-US" dirty="0"/>
              <a:t>University of Michigan</a:t>
            </a:r>
            <a:br>
              <a:rPr lang="en-US" dirty="0"/>
            </a:br>
            <a:endParaRPr lang="en-US" dirty="0"/>
          </a:p>
          <a:p>
            <a:r>
              <a:rPr lang="en-US" dirty="0"/>
              <a:t>Jonathan D. Fisher</a:t>
            </a:r>
          </a:p>
          <a:p>
            <a:r>
              <a:rPr lang="en-US" dirty="0"/>
              <a:t>Stanford University</a:t>
            </a:r>
          </a:p>
          <a:p>
            <a:endParaRPr lang="en-US" dirty="0"/>
          </a:p>
          <a:p>
            <a:pPr algn="l"/>
            <a:endParaRPr lang="en-US" sz="1300" dirty="0"/>
          </a:p>
          <a:p>
            <a:pPr algn="l"/>
            <a:endParaRPr lang="en-US" sz="1300" dirty="0"/>
          </a:p>
          <a:p>
            <a:pPr algn="l"/>
            <a:endParaRPr lang="en-US" sz="1300" dirty="0"/>
          </a:p>
          <a:p>
            <a:pPr algn="l"/>
            <a:r>
              <a:rPr lang="en-US" sz="1300" dirty="0"/>
              <a:t>The authors thank the Russell Sage Foundation for their support.      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4B521B-27CA-CA47-B6C5-8B5FC02F23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041" y="5749742"/>
            <a:ext cx="3339547" cy="6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5" y="1350963"/>
            <a:ext cx="2147888" cy="3478213"/>
          </a:xfrm>
        </p:spPr>
        <p:txBody>
          <a:bodyPr>
            <a:normAutofit fontScale="90000"/>
          </a:bodyPr>
          <a:lstStyle/>
          <a:p>
            <a:r>
              <a:rPr lang="en-US" dirty="0"/>
              <a:t>Age-income profile</a:t>
            </a:r>
            <a:br>
              <a:rPr lang="en-US" dirty="0"/>
            </a:br>
            <a:r>
              <a:rPr lang="en-US" dirty="0"/>
              <a:t>by cohort (mean)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E737F81-1917-264B-80E3-CCC0736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9" y="365119"/>
            <a:ext cx="8633206" cy="6279642"/>
          </a:xfrm>
        </p:spPr>
      </p:pic>
    </p:spTree>
    <p:extLst>
      <p:ext uri="{BB962C8B-B14F-4D97-AF65-F5344CB8AC3E}">
        <p14:creationId xmlns:p14="http://schemas.microsoft.com/office/powerpoint/2010/main" val="39635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5" y="1350963"/>
            <a:ext cx="2147888" cy="3478213"/>
          </a:xfrm>
        </p:spPr>
        <p:txBody>
          <a:bodyPr>
            <a:normAutofit fontScale="90000"/>
          </a:bodyPr>
          <a:lstStyle/>
          <a:p>
            <a:r>
              <a:rPr lang="en-US" dirty="0"/>
              <a:t>Age-income profile</a:t>
            </a:r>
            <a:br>
              <a:rPr lang="en-US" dirty="0"/>
            </a:br>
            <a:r>
              <a:rPr lang="en-US" dirty="0"/>
              <a:t>by cohort (mean)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E737F81-1917-264B-80E3-CCC0736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9" y="365119"/>
            <a:ext cx="8633206" cy="6279642"/>
          </a:xfrm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4009CDFF-B2FC-C648-875C-9FE3005457CD}"/>
              </a:ext>
            </a:extLst>
          </p:cNvPr>
          <p:cNvSpPr/>
          <p:nvPr/>
        </p:nvSpPr>
        <p:spPr>
          <a:xfrm>
            <a:off x="8501063" y="971550"/>
            <a:ext cx="1535566" cy="2243137"/>
          </a:xfrm>
          <a:prstGeom prst="bracketPair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5" y="1350963"/>
            <a:ext cx="2147888" cy="3478213"/>
          </a:xfrm>
        </p:spPr>
        <p:txBody>
          <a:bodyPr>
            <a:normAutofit fontScale="90000"/>
          </a:bodyPr>
          <a:lstStyle/>
          <a:p>
            <a:r>
              <a:rPr lang="en-US" dirty="0"/>
              <a:t>Age-income profile</a:t>
            </a:r>
            <a:br>
              <a:rPr lang="en-US" dirty="0"/>
            </a:br>
            <a:r>
              <a:rPr lang="en-US" dirty="0"/>
              <a:t>by cohort (mean)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E737F81-1917-264B-80E3-CCC0736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9" y="365119"/>
            <a:ext cx="8633206" cy="6279642"/>
          </a:xfrm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4009CDFF-B2FC-C648-875C-9FE3005457CD}"/>
              </a:ext>
            </a:extLst>
          </p:cNvPr>
          <p:cNvSpPr/>
          <p:nvPr/>
        </p:nvSpPr>
        <p:spPr>
          <a:xfrm>
            <a:off x="8501063" y="971550"/>
            <a:ext cx="1535566" cy="2243137"/>
          </a:xfrm>
          <a:prstGeom prst="bracketPair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4C1F5-A83E-184A-A6F9-77224CB7CEED}"/>
              </a:ext>
            </a:extLst>
          </p:cNvPr>
          <p:cNvCxnSpPr>
            <a:cxnSpLocks/>
          </p:cNvCxnSpPr>
          <p:nvPr/>
        </p:nvCxnSpPr>
        <p:spPr>
          <a:xfrm flipH="1">
            <a:off x="9100458" y="730476"/>
            <a:ext cx="566056" cy="707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B428F8-A1C6-704C-8B5F-4E7A476A69A3}"/>
              </a:ext>
            </a:extLst>
          </p:cNvPr>
          <p:cNvSpPr txBox="1"/>
          <p:nvPr/>
        </p:nvSpPr>
        <p:spPr>
          <a:xfrm>
            <a:off x="9751880" y="140553"/>
            <a:ext cx="185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Great Recession</a:t>
            </a:r>
          </a:p>
          <a:p>
            <a:r>
              <a:rPr lang="en-US" sz="1600" b="1" dirty="0"/>
              <a:t>for cohort born 1946-1955</a:t>
            </a:r>
          </a:p>
        </p:txBody>
      </p:sp>
    </p:spTree>
    <p:extLst>
      <p:ext uri="{BB962C8B-B14F-4D97-AF65-F5344CB8AC3E}">
        <p14:creationId xmlns:p14="http://schemas.microsoft.com/office/powerpoint/2010/main" val="17072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5" y="1340077"/>
            <a:ext cx="2147888" cy="3478213"/>
          </a:xfrm>
        </p:spPr>
        <p:txBody>
          <a:bodyPr>
            <a:normAutofit fontScale="90000"/>
          </a:bodyPr>
          <a:lstStyle/>
          <a:p>
            <a:r>
              <a:rPr lang="en-US" dirty="0"/>
              <a:t>Age-income profile</a:t>
            </a:r>
            <a:br>
              <a:rPr lang="en-US" dirty="0"/>
            </a:br>
            <a:r>
              <a:rPr lang="en-US" dirty="0"/>
              <a:t>by cohort (mean)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E737F81-1917-264B-80E3-CCC0736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9" y="365119"/>
            <a:ext cx="8633206" cy="6279642"/>
          </a:xfrm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4009CDFF-B2FC-C648-875C-9FE3005457CD}"/>
              </a:ext>
            </a:extLst>
          </p:cNvPr>
          <p:cNvSpPr/>
          <p:nvPr/>
        </p:nvSpPr>
        <p:spPr>
          <a:xfrm>
            <a:off x="6486944" y="1037773"/>
            <a:ext cx="1752600" cy="2243137"/>
          </a:xfrm>
          <a:prstGeom prst="bracketPair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A190D-781A-F44C-A692-8245099B54FE}"/>
              </a:ext>
            </a:extLst>
          </p:cNvPr>
          <p:cNvSpPr txBox="1"/>
          <p:nvPr/>
        </p:nvSpPr>
        <p:spPr>
          <a:xfrm>
            <a:off x="7923860" y="3280649"/>
            <a:ext cx="218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Great Recession for cohort born 1956-1965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A7CF6A-447F-814E-B1D7-299BCCA762B8}"/>
              </a:ext>
            </a:extLst>
          </p:cNvPr>
          <p:cNvCxnSpPr>
            <a:cxnSpLocks/>
          </p:cNvCxnSpPr>
          <p:nvPr/>
        </p:nvCxnSpPr>
        <p:spPr>
          <a:xfrm flipH="1" flipV="1">
            <a:off x="7680453" y="1687287"/>
            <a:ext cx="953438" cy="1593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0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5" y="1350963"/>
            <a:ext cx="2147888" cy="3478213"/>
          </a:xfrm>
        </p:spPr>
        <p:txBody>
          <a:bodyPr>
            <a:normAutofit/>
          </a:bodyPr>
          <a:lstStyle/>
          <a:p>
            <a:r>
              <a:rPr lang="en-US" sz="3600" dirty="0"/>
              <a:t>Age-income profile</a:t>
            </a:r>
            <a:br>
              <a:rPr lang="en-US" sz="3600" dirty="0"/>
            </a:br>
            <a:r>
              <a:rPr lang="en-US" sz="3600" dirty="0"/>
              <a:t>by cohort (mean)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E737F81-1917-264B-80E3-CCC0736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9" y="365119"/>
            <a:ext cx="8633206" cy="6279642"/>
          </a:xfrm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4009CDFF-B2FC-C648-875C-9FE3005457CD}"/>
              </a:ext>
            </a:extLst>
          </p:cNvPr>
          <p:cNvSpPr/>
          <p:nvPr/>
        </p:nvSpPr>
        <p:spPr>
          <a:xfrm>
            <a:off x="3995058" y="1741113"/>
            <a:ext cx="1665514" cy="2243137"/>
          </a:xfrm>
          <a:prstGeom prst="bracketPair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611EAD-F0C8-C64F-9BDC-1AFD0B8D4B70}"/>
              </a:ext>
            </a:extLst>
          </p:cNvPr>
          <p:cNvCxnSpPr>
            <a:cxnSpLocks/>
          </p:cNvCxnSpPr>
          <p:nvPr/>
        </p:nvCxnSpPr>
        <p:spPr>
          <a:xfrm>
            <a:off x="4677193" y="1169442"/>
            <a:ext cx="368335" cy="1404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0545F9-D86D-814E-BB7E-7748C2D1488A}"/>
              </a:ext>
            </a:extLst>
          </p:cNvPr>
          <p:cNvSpPr txBox="1"/>
          <p:nvPr/>
        </p:nvSpPr>
        <p:spPr>
          <a:xfrm>
            <a:off x="4119091" y="506635"/>
            <a:ext cx="228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Great Recession for cohort born 1976-1985</a:t>
            </a:r>
          </a:p>
        </p:txBody>
      </p:sp>
    </p:spTree>
    <p:extLst>
      <p:ext uri="{BB962C8B-B14F-4D97-AF65-F5344CB8AC3E}">
        <p14:creationId xmlns:p14="http://schemas.microsoft.com/office/powerpoint/2010/main" val="41297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392DE579-FF29-0149-BC14-EF171AD26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368" y="252217"/>
            <a:ext cx="8317357" cy="60498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r>
              <a:rPr lang="en-US" sz="3600" b="1" dirty="0"/>
              <a:t>consumption </a:t>
            </a: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(mean)</a:t>
            </a:r>
          </a:p>
        </p:txBody>
      </p:sp>
    </p:spTree>
    <p:extLst>
      <p:ext uri="{BB962C8B-B14F-4D97-AF65-F5344CB8AC3E}">
        <p14:creationId xmlns:p14="http://schemas.microsoft.com/office/powerpoint/2010/main" val="288006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wealth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(mean)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9FA281E-C7B2-FB4A-8835-F32D4929F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252217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126435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/>
              <a:t>Levels (mean,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</a:t>
            </a:r>
            <a:r>
              <a:rPr lang="en-US" sz="2000" dirty="0"/>
              <a:t>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416887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income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(10</a:t>
            </a:r>
            <a:r>
              <a:rPr lang="en-US" sz="3600" baseline="30000" dirty="0"/>
              <a:t>th</a:t>
            </a:r>
            <a:r>
              <a:rPr lang="en-US" sz="3600" dirty="0"/>
              <a:t> percentile)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783620D-CC84-3D48-9126-BB43D4FA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81" y="311150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263273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income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(10</a:t>
            </a:r>
            <a:r>
              <a:rPr lang="en-US" sz="3600" baseline="30000" dirty="0"/>
              <a:t>th</a:t>
            </a:r>
            <a:r>
              <a:rPr lang="en-US" sz="3600" dirty="0"/>
              <a:t> percentile)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783620D-CC84-3D48-9126-BB43D4FA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81" y="311150"/>
            <a:ext cx="8317357" cy="6049899"/>
          </a:xfrm>
        </p:spPr>
      </p:pic>
      <p:sp>
        <p:nvSpPr>
          <p:cNvPr id="4" name="Double Bracket 3">
            <a:extLst>
              <a:ext uri="{FF2B5EF4-FFF2-40B4-BE49-F238E27FC236}">
                <a16:creationId xmlns:a16="http://schemas.microsoft.com/office/drawing/2014/main" id="{07B103B3-1733-7541-A1C2-C1DE779795E2}"/>
              </a:ext>
            </a:extLst>
          </p:cNvPr>
          <p:cNvSpPr/>
          <p:nvPr/>
        </p:nvSpPr>
        <p:spPr>
          <a:xfrm>
            <a:off x="6433450" y="913798"/>
            <a:ext cx="1676399" cy="2243137"/>
          </a:xfrm>
          <a:prstGeom prst="bracketPair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29C4F3-D3F4-5241-8BBA-4BA0B002A90B}"/>
              </a:ext>
            </a:extLst>
          </p:cNvPr>
          <p:cNvCxnSpPr>
            <a:cxnSpLocks/>
          </p:cNvCxnSpPr>
          <p:nvPr/>
        </p:nvCxnSpPr>
        <p:spPr>
          <a:xfrm flipV="1">
            <a:off x="6433450" y="2351315"/>
            <a:ext cx="936179" cy="1077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7F3F92-39A9-A74E-9CD6-7276E8B9E1AC}"/>
              </a:ext>
            </a:extLst>
          </p:cNvPr>
          <p:cNvSpPr txBox="1"/>
          <p:nvPr/>
        </p:nvSpPr>
        <p:spPr>
          <a:xfrm>
            <a:off x="4963886" y="34364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the 10</a:t>
            </a:r>
            <a:r>
              <a:rPr lang="en-US" b="1" baseline="30000" dirty="0"/>
              <a:t>th</a:t>
            </a:r>
            <a:r>
              <a:rPr lang="en-US" b="1" dirty="0"/>
              <a:t> percentile, 1956-1965 birth cohort worse off than previous cohorts</a:t>
            </a:r>
          </a:p>
        </p:txBody>
      </p:sp>
    </p:spTree>
    <p:extLst>
      <p:ext uri="{BB962C8B-B14F-4D97-AF65-F5344CB8AC3E}">
        <p14:creationId xmlns:p14="http://schemas.microsoft.com/office/powerpoint/2010/main" val="396428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267415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consumption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(10</a:t>
            </a:r>
            <a:r>
              <a:rPr lang="en-US" sz="3600" baseline="30000" dirty="0"/>
              <a:t>th</a:t>
            </a:r>
            <a:r>
              <a:rPr lang="en-US" sz="3600" dirty="0"/>
              <a:t> percentile)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CA98984A-9699-0A4D-AA7D-6F67AC71A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906" y="186644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6047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wealth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(10</a:t>
            </a:r>
            <a:r>
              <a:rPr lang="en-US" sz="3600" baseline="30000" dirty="0"/>
              <a:t>th</a:t>
            </a:r>
            <a:r>
              <a:rPr lang="en-US" sz="3600" dirty="0"/>
              <a:t> percentile)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61AC53C-F31A-5344-890B-025C4CE4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81" y="296862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338297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/>
              <a:t>Levels (mean,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/>
              <a:t>Little or no improvement at the 10</a:t>
            </a:r>
            <a:r>
              <a:rPr lang="en-US" sz="2000" baseline="30000" dirty="0"/>
              <a:t>th</a:t>
            </a:r>
            <a:r>
              <a:rPr lang="en-US" sz="2000" dirty="0"/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313673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/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191960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income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(Gini coefficient)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267B550-825E-0A4B-B9F6-DF3ACF9CB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06" y="325437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1588127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consumption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(Gini coefficient)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B86796-EE22-334F-B757-0010A500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497" y="411162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419505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wealth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(Gini coefficient)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B658EC7-B9F3-AF43-9D72-14ABF4D5C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468313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98509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/>
              <a:t>Inequality (Gini coefficient)</a:t>
            </a:r>
          </a:p>
          <a:p>
            <a:pPr lvl="1"/>
            <a:r>
              <a:rPr lang="en-US" sz="2000" dirty="0"/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32933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</a:t>
            </a:r>
            <a:r>
              <a:rPr lang="en-US" sz="2400" dirty="0" err="1"/>
              <a:t>subsequents</a:t>
            </a:r>
            <a:r>
              <a:rPr lang="en-US" sz="2400" dirty="0"/>
              <a:t> cohort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/>
              <a:t>Intra-generational mobility (rank-rank correlation using </a:t>
            </a:r>
            <a:r>
              <a:rPr lang="en-US" sz="2400" dirty="0" err="1"/>
              <a:t>vingtiles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172207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income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(Rank-rank correlation)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5022EC-2E4E-3749-A1A8-8E0A1E02D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271463"/>
            <a:ext cx="8317357" cy="6049899"/>
          </a:xfr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B76A00-3FC6-B947-A6E4-50EE288BBB20}"/>
              </a:ext>
            </a:extLst>
          </p:cNvPr>
          <p:cNvCxnSpPr>
            <a:cxnSpLocks/>
          </p:cNvCxnSpPr>
          <p:nvPr/>
        </p:nvCxnSpPr>
        <p:spPr>
          <a:xfrm>
            <a:off x="4561114" y="1132114"/>
            <a:ext cx="195943" cy="78377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329078-043D-0144-8AD5-D93DE7E8D48F}"/>
              </a:ext>
            </a:extLst>
          </p:cNvPr>
          <p:cNvSpPr txBox="1"/>
          <p:nvPr/>
        </p:nvSpPr>
        <p:spPr>
          <a:xfrm>
            <a:off x="4430485" y="264495"/>
            <a:ext cx="381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Rank-rank correlation between income at age 31 and income at age 41 for the 1966-1975 birth cohort</a:t>
            </a:r>
          </a:p>
        </p:txBody>
      </p:sp>
    </p:spTree>
    <p:extLst>
      <p:ext uri="{BB962C8B-B14F-4D97-AF65-F5344CB8AC3E}">
        <p14:creationId xmlns:p14="http://schemas.microsoft.com/office/powerpoint/2010/main" val="299158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/>
              <a:t>Levels (mean, 10</a:t>
            </a:r>
            <a:r>
              <a:rPr lang="en-US" sz="2400" baseline="30000" dirty="0"/>
              <a:t>th</a:t>
            </a:r>
            <a:r>
              <a:rPr lang="en-US" sz="2400" dirty="0"/>
              <a:t>, 50</a:t>
            </a:r>
            <a:r>
              <a:rPr lang="en-US" sz="2400" baseline="30000" dirty="0"/>
              <a:t>th</a:t>
            </a:r>
            <a:r>
              <a:rPr lang="en-US" sz="2400" dirty="0"/>
              <a:t>, and 90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Little or no improvement at the 10</a:t>
            </a:r>
            <a:r>
              <a:rPr lang="en-US" sz="2000" baseline="30000" dirty="0"/>
              <a:t>th</a:t>
            </a:r>
            <a:r>
              <a:rPr lang="en-US" sz="2000" dirty="0"/>
              <a:t> percentile; Great Recession led to lower means at younger cohorts; improvements seen elsewhere.</a:t>
            </a:r>
          </a:p>
          <a:p>
            <a:r>
              <a:rPr lang="en-US" sz="2400" dirty="0"/>
              <a:t>Inequality (Gini coefficient)</a:t>
            </a:r>
          </a:p>
          <a:p>
            <a:pPr lvl="1"/>
            <a:r>
              <a:rPr lang="en-US" sz="2000" dirty="0"/>
              <a:t>Inequality increased across cohorts.</a:t>
            </a:r>
          </a:p>
          <a:p>
            <a:r>
              <a:rPr lang="en-US" sz="2400" dirty="0"/>
              <a:t>Intra-generational mobility (rank-rank correlation using </a:t>
            </a:r>
            <a:r>
              <a:rPr lang="en-US" sz="2400" dirty="0" err="1"/>
              <a:t>vingtiles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3975281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income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(Rank-rank correlation)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5022EC-2E4E-3749-A1A8-8E0A1E02D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271463"/>
            <a:ext cx="8317357" cy="6049899"/>
          </a:xfr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B76A00-3FC6-B947-A6E4-50EE288BBB20}"/>
              </a:ext>
            </a:extLst>
          </p:cNvPr>
          <p:cNvCxnSpPr/>
          <p:nvPr/>
        </p:nvCxnSpPr>
        <p:spPr>
          <a:xfrm>
            <a:off x="4561114" y="1132114"/>
            <a:ext cx="402772" cy="58782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329078-043D-0144-8AD5-D93DE7E8D48F}"/>
              </a:ext>
            </a:extLst>
          </p:cNvPr>
          <p:cNvSpPr txBox="1"/>
          <p:nvPr/>
        </p:nvSpPr>
        <p:spPr>
          <a:xfrm>
            <a:off x="4376055" y="297152"/>
            <a:ext cx="381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Higher rank-rank correlation for 1966-1975 birth cohort means </a:t>
            </a:r>
            <a:r>
              <a:rPr lang="en-US" b="1" u="sng" dirty="0"/>
              <a:t>less</a:t>
            </a:r>
            <a:r>
              <a:rPr lang="en-US" b="1" dirty="0"/>
              <a:t> mobility for that cohort.</a:t>
            </a:r>
          </a:p>
        </p:txBody>
      </p:sp>
    </p:spTree>
    <p:extLst>
      <p:ext uri="{BB962C8B-B14F-4D97-AF65-F5344CB8AC3E}">
        <p14:creationId xmlns:p14="http://schemas.microsoft.com/office/powerpoint/2010/main" val="567541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income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(Rank-rank correlation)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B2D0686F-30FA-114F-AF95-D58CFBBA0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285750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2859148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consumption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(Rank-rank correlation)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FE0110-F19D-3246-8382-404D0B1F2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906" y="325437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3891381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3"/>
            <a:ext cx="2775857" cy="3852408"/>
          </a:xfrm>
        </p:spPr>
        <p:txBody>
          <a:bodyPr>
            <a:normAutofit/>
          </a:bodyPr>
          <a:lstStyle/>
          <a:p>
            <a:r>
              <a:rPr lang="en-US" sz="3600" dirty="0"/>
              <a:t>Age-</a:t>
            </a:r>
            <a:br>
              <a:rPr lang="en-US" sz="3600" dirty="0"/>
            </a:br>
            <a:r>
              <a:rPr lang="en-US" sz="3600" b="1" dirty="0"/>
              <a:t>wealth</a:t>
            </a:r>
            <a:br>
              <a:rPr lang="en-US" sz="3600" b="1" dirty="0"/>
            </a:br>
            <a:r>
              <a:rPr lang="en-US" sz="3600" dirty="0"/>
              <a:t>profile</a:t>
            </a:r>
            <a:br>
              <a:rPr lang="en-US" sz="3600" dirty="0"/>
            </a:br>
            <a:r>
              <a:rPr lang="en-US" sz="3600" dirty="0"/>
              <a:t>by cohort (Rank-rank correlation)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C345747D-914D-FA4E-A115-AA702D654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396875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784402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</a:t>
            </a:r>
            <a:r>
              <a:rPr lang="en-US" sz="2400" dirty="0" err="1"/>
              <a:t>subsequents</a:t>
            </a:r>
            <a:r>
              <a:rPr lang="en-US" sz="2400" dirty="0"/>
              <a:t> cohort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/>
              <a:t>Intra-generational mobility (rank-rank correlation using </a:t>
            </a:r>
            <a:r>
              <a:rPr lang="en-US" sz="2400" dirty="0" err="1"/>
              <a:t>vingtiles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3279676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</a:t>
            </a:r>
            <a:r>
              <a:rPr lang="en-US" sz="2400" dirty="0" err="1"/>
              <a:t>subsequents</a:t>
            </a:r>
            <a:r>
              <a:rPr lang="en-US" sz="2400" dirty="0"/>
              <a:t> cohort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1137857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2"/>
            <a:ext cx="2775857" cy="4706937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inequality and intra- generational mobility by cohort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Income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D097FF-94AA-FD43-B56F-98B9B9758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339725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263187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2"/>
            <a:ext cx="2775857" cy="4706937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inequality and intra- generational mobility by cohort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Income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D097FF-94AA-FD43-B56F-98B9B9758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339725"/>
            <a:ext cx="8317357" cy="6049899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6FE9A14-6268-D445-9F34-3CC37519C701}"/>
              </a:ext>
            </a:extLst>
          </p:cNvPr>
          <p:cNvSpPr/>
          <p:nvPr/>
        </p:nvSpPr>
        <p:spPr>
          <a:xfrm>
            <a:off x="7772401" y="3378961"/>
            <a:ext cx="1885950" cy="1585912"/>
          </a:xfrm>
          <a:prstGeom prst="ellipse">
            <a:avLst/>
          </a:prstGeom>
          <a:solidFill>
            <a:schemeClr val="bg2">
              <a:lumMod val="90000"/>
              <a:alpha val="53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8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2"/>
            <a:ext cx="2775857" cy="4706937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inequality and intra- generational mobility by cohort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Income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1E7DC1-BA61-B54F-9294-F15DCC575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060" y="354012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2135953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2"/>
            <a:ext cx="2775857" cy="4706937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inequality and intra- generational mobility by cohort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Income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1E7DC1-BA61-B54F-9294-F15DCC575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060" y="354012"/>
            <a:ext cx="8317357" cy="604989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F724029-DEAC-2C41-9E64-A3D4198662C6}"/>
              </a:ext>
            </a:extLst>
          </p:cNvPr>
          <p:cNvSpPr/>
          <p:nvPr/>
        </p:nvSpPr>
        <p:spPr>
          <a:xfrm>
            <a:off x="7772401" y="3378961"/>
            <a:ext cx="1885950" cy="1585912"/>
          </a:xfrm>
          <a:prstGeom prst="ellipse">
            <a:avLst/>
          </a:prstGeom>
          <a:solidFill>
            <a:schemeClr val="bg2">
              <a:lumMod val="90000"/>
              <a:alpha val="53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16A7B-C349-B546-AC2A-0C85E2DACC3B}"/>
              </a:ext>
            </a:extLst>
          </p:cNvPr>
          <p:cNvSpPr txBox="1"/>
          <p:nvPr/>
        </p:nvSpPr>
        <p:spPr>
          <a:xfrm>
            <a:off x="14173200" y="3328988"/>
            <a:ext cx="184731" cy="369332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1. Using income, consumption, and wealth, have subsequent cohorts fared better than previous ones at the same age?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Levels (mean,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1472551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2"/>
            <a:ext cx="2775857" cy="4706937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inequality and intra- generational mobility by cohort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Consumption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989ACE-8F5E-C749-B017-10854AA02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906" y="368300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398262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720-037C-234E-8DBA-F457604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50962"/>
            <a:ext cx="2775857" cy="4706937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inequality and intra- generational mobility by cohort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Wealth</a:t>
            </a:r>
          </a:p>
        </p:txBody>
      </p:sp>
      <p:pic>
        <p:nvPicPr>
          <p:cNvPr id="13" name="Content Placeholder 12" descr="A picture containing map, text, different, lot&#10;&#10;Description automatically generated">
            <a:extLst>
              <a:ext uri="{FF2B5EF4-FFF2-40B4-BE49-F238E27FC236}">
                <a16:creationId xmlns:a16="http://schemas.microsoft.com/office/drawing/2014/main" id="{3D4A7C07-3FF2-4E48-9AED-655A7E1B2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468313"/>
            <a:ext cx="8317357" cy="6049899"/>
          </a:xfrm>
        </p:spPr>
      </p:pic>
    </p:spTree>
    <p:extLst>
      <p:ext uri="{BB962C8B-B14F-4D97-AF65-F5344CB8AC3E}">
        <p14:creationId xmlns:p14="http://schemas.microsoft.com/office/powerpoint/2010/main" val="1878868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Subsequent cohorts experience:</a:t>
            </a:r>
          </a:p>
          <a:p>
            <a:r>
              <a:rPr lang="en-US" sz="2400" dirty="0"/>
              <a:t>a general improvement in the level of resources compared to previous cohorts, except at the 10</a:t>
            </a:r>
            <a:r>
              <a:rPr lang="en-US" sz="2400" baseline="30000" dirty="0"/>
              <a:t>th</a:t>
            </a:r>
            <a:r>
              <a:rPr lang="en-US" sz="2400" dirty="0"/>
              <a:t> percentile;</a:t>
            </a:r>
          </a:p>
          <a:p>
            <a:r>
              <a:rPr lang="en-US" sz="2400" dirty="0"/>
              <a:t>a dip in the level of resources below at least one previous cohort during the Great Recession;</a:t>
            </a:r>
          </a:p>
          <a:p>
            <a:r>
              <a:rPr lang="en-US" sz="2400" dirty="0"/>
              <a:t>higher inequality within the cohort at a given age;</a:t>
            </a:r>
          </a:p>
          <a:p>
            <a:r>
              <a:rPr lang="en-US" sz="2400" dirty="0"/>
              <a:t>intra-generational mobility that is either the same or lower than previous cohorts.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Higher within cohort inequality is negatively correlated with intra-generational mobility.</a:t>
            </a:r>
          </a:p>
        </p:txBody>
      </p:sp>
    </p:spTree>
    <p:extLst>
      <p:ext uri="{BB962C8B-B14F-4D97-AF65-F5344CB8AC3E}">
        <p14:creationId xmlns:p14="http://schemas.microsoft.com/office/powerpoint/2010/main" val="236135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28D9-C1FE-A842-9769-778E4213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304A-A5AD-4D4C-84C0-E7F6435F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Levels</a:t>
            </a:r>
          </a:p>
          <a:p>
            <a:pPr lvl="1"/>
            <a:r>
              <a:rPr lang="en-US" dirty="0"/>
              <a:t>Chetty, </a:t>
            </a:r>
            <a:r>
              <a:rPr lang="en-US" dirty="0" err="1"/>
              <a:t>Grusky</a:t>
            </a:r>
            <a:r>
              <a:rPr lang="en-US" dirty="0"/>
              <a:t>, Hell, Hendren, Manduca, and Narang (2017) find that 92% of children in the 1940 birth cohort had higher before-tax income than their parents, but it fell to 50% of children in the 1984 birth cohort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Inequality</a:t>
            </a:r>
          </a:p>
          <a:p>
            <a:pPr lvl="1"/>
            <a:r>
              <a:rPr lang="en-US" dirty="0"/>
              <a:t>Increasing earnings inequality across cohorts (</a:t>
            </a:r>
            <a:r>
              <a:rPr lang="en-US" dirty="0" err="1"/>
              <a:t>Guvenen</a:t>
            </a:r>
            <a:r>
              <a:rPr lang="en-US" dirty="0"/>
              <a:t>, Kaplan, Song, and Weidner, 2018)</a:t>
            </a:r>
          </a:p>
          <a:p>
            <a:pPr lvl="1"/>
            <a:r>
              <a:rPr lang="en-US" dirty="0"/>
              <a:t>No comparable evidence for consumption and wealth across cohorts; but both are increasing economy-wide over time (Fisher, Johnson, and </a:t>
            </a:r>
            <a:r>
              <a:rPr lang="en-US" dirty="0" err="1"/>
              <a:t>Smeeding</a:t>
            </a:r>
            <a:r>
              <a:rPr lang="en-US" dirty="0"/>
              <a:t>, 2014; </a:t>
            </a:r>
            <a:r>
              <a:rPr lang="en-US" dirty="0" err="1"/>
              <a:t>Saez</a:t>
            </a:r>
            <a:r>
              <a:rPr lang="en-US" dirty="0"/>
              <a:t> and Zucman, 2016)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Intra-generational mobility</a:t>
            </a:r>
          </a:p>
          <a:p>
            <a:pPr lvl="1"/>
            <a:r>
              <a:rPr lang="en-US" dirty="0"/>
              <a:t>Nothing comparable by cohorts</a:t>
            </a:r>
          </a:p>
          <a:p>
            <a:pPr lvl="2"/>
            <a:r>
              <a:rPr lang="en-US" dirty="0"/>
              <a:t>Income volatility (Gottschalk and Moffitt, 1994)</a:t>
            </a:r>
          </a:p>
          <a:p>
            <a:pPr lvl="2"/>
            <a:r>
              <a:rPr lang="en-US" dirty="0"/>
              <a:t>Consumption mobility (Fisher &amp; Johnson, 2006) and wealth mobility (Meschede et al., 2016)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Relationship between inequality and mobility</a:t>
            </a:r>
          </a:p>
          <a:p>
            <a:pPr lvl="1"/>
            <a:r>
              <a:rPr lang="en-US" dirty="0"/>
              <a:t>Countries with higher inequality experience less intergenerational mobility (</a:t>
            </a:r>
            <a:r>
              <a:rPr lang="en-US" dirty="0" err="1"/>
              <a:t>Corak</a:t>
            </a:r>
            <a:r>
              <a:rPr lang="en-US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55689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571A0-C0CB-0D41-BE0B-6330D4C57E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97" y="365126"/>
            <a:ext cx="3394363" cy="2366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DA03F-4519-1644-A782-BA1367E2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Panel Study of Income Dynamics (PSID)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015B-ED08-074C-872F-0C5ADC5B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1968-2017</a:t>
            </a:r>
          </a:p>
          <a:p>
            <a:pPr lvl="1"/>
            <a:r>
              <a:rPr lang="en-US" dirty="0"/>
              <a:t>Follows 1968 respondents and their descendants</a:t>
            </a:r>
          </a:p>
          <a:p>
            <a:pPr lvl="1"/>
            <a:r>
              <a:rPr lang="en-US" dirty="0"/>
              <a:t>Measures and frequency</a:t>
            </a:r>
          </a:p>
          <a:p>
            <a:pPr lvl="2"/>
            <a:r>
              <a:rPr lang="en-US" dirty="0"/>
              <a:t>Before-tax income every wave</a:t>
            </a:r>
          </a:p>
          <a:p>
            <a:pPr lvl="2"/>
            <a:r>
              <a:rPr lang="en-US" dirty="0"/>
              <a:t>Consumption every wave since 1999 (food and housing before 1999)</a:t>
            </a:r>
          </a:p>
          <a:p>
            <a:pPr lvl="2"/>
            <a:r>
              <a:rPr lang="en-US" dirty="0"/>
              <a:t>Net wealth 1984, 1989, 1994, and every wave since 1999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We supplement the PSID</a:t>
            </a:r>
          </a:p>
          <a:p>
            <a:pPr lvl="1"/>
            <a:r>
              <a:rPr lang="en-US" dirty="0"/>
              <a:t>By imputing total consumption for all waves</a:t>
            </a:r>
          </a:p>
          <a:p>
            <a:pPr lvl="2"/>
            <a:r>
              <a:rPr lang="en-US" dirty="0"/>
              <a:t>Imputed consumption matches level, Gini, and trends from Consumer Expenditure Survey</a:t>
            </a:r>
          </a:p>
          <a:p>
            <a:pPr lvl="2"/>
            <a:r>
              <a:rPr lang="en-US" dirty="0"/>
              <a:t>Mobility using reported consumption matches mobility using imputed consumption</a:t>
            </a:r>
          </a:p>
          <a:p>
            <a:pPr lvl="1"/>
            <a:r>
              <a:rPr lang="en-US" dirty="0"/>
              <a:t>By imputing net wealth for all waves (in progress)</a:t>
            </a:r>
          </a:p>
        </p:txBody>
      </p:sp>
    </p:spTree>
    <p:extLst>
      <p:ext uri="{BB962C8B-B14F-4D97-AF65-F5344CB8AC3E}">
        <p14:creationId xmlns:p14="http://schemas.microsoft.com/office/powerpoint/2010/main" val="381908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3438-E141-094B-978C-E541D866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73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8809-E192-0B4F-92B3-A517E401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/>
          <a:lstStyle/>
          <a:p>
            <a:r>
              <a:rPr lang="en-US" dirty="0"/>
              <a:t>For income and consumption, we average t-2, t, and t+2</a:t>
            </a:r>
          </a:p>
          <a:p>
            <a:r>
              <a:rPr lang="en-US" dirty="0"/>
              <a:t>Equivalence scale: square root of family size</a:t>
            </a:r>
          </a:p>
          <a:p>
            <a:r>
              <a:rPr lang="en-US" dirty="0"/>
              <a:t>Use those 25-years and older</a:t>
            </a:r>
          </a:p>
          <a:p>
            <a:r>
              <a:rPr lang="en-US" dirty="0"/>
              <a:t>Mobility is measured over 10-year periods within a cohort (e.g., mobility between 1987 and 1997)</a:t>
            </a:r>
          </a:p>
          <a:p>
            <a:r>
              <a:rPr lang="en-US" dirty="0"/>
              <a:t>Create 10-year birth cohorts</a:t>
            </a:r>
          </a:p>
        </p:txBody>
      </p:sp>
    </p:spTree>
    <p:extLst>
      <p:ext uri="{BB962C8B-B14F-4D97-AF65-F5344CB8AC3E}">
        <p14:creationId xmlns:p14="http://schemas.microsoft.com/office/powerpoint/2010/main" val="292778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3438-E141-094B-978C-E541D866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73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8809-E192-0B4F-92B3-A517E401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/>
          <a:lstStyle/>
          <a:p>
            <a:r>
              <a:rPr lang="en-US" dirty="0"/>
              <a:t>For income and consumption, we average t-2, t, and t+2</a:t>
            </a:r>
          </a:p>
          <a:p>
            <a:r>
              <a:rPr lang="en-US" dirty="0"/>
              <a:t>Equivalence scale: square root of family size</a:t>
            </a:r>
          </a:p>
          <a:p>
            <a:r>
              <a:rPr lang="en-US" dirty="0"/>
              <a:t>Use those 25-years and older</a:t>
            </a:r>
          </a:p>
          <a:p>
            <a:r>
              <a:rPr lang="en-US" dirty="0"/>
              <a:t>Mobility is measured over 10-year periods within a cohort (e.g., mobility between 1987 and 1997)</a:t>
            </a:r>
          </a:p>
          <a:p>
            <a:r>
              <a:rPr lang="en-US" dirty="0"/>
              <a:t>Create 10-year birth cohorts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57A7AD-EE71-B747-8020-8F642E574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343288"/>
              </p:ext>
            </p:extLst>
          </p:nvPr>
        </p:nvGraphicFramePr>
        <p:xfrm>
          <a:off x="6291943" y="3341914"/>
          <a:ext cx="5170716" cy="3200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23572">
                  <a:extLst>
                    <a:ext uri="{9D8B030D-6E8A-4147-A177-3AD203B41FA5}">
                      <a16:colId xmlns:a16="http://schemas.microsoft.com/office/drawing/2014/main" val="1533118218"/>
                    </a:ext>
                  </a:extLst>
                </a:gridCol>
                <a:gridCol w="1723572">
                  <a:extLst>
                    <a:ext uri="{9D8B030D-6E8A-4147-A177-3AD203B41FA5}">
                      <a16:colId xmlns:a16="http://schemas.microsoft.com/office/drawing/2014/main" val="2082209995"/>
                    </a:ext>
                  </a:extLst>
                </a:gridCol>
                <a:gridCol w="1723572">
                  <a:extLst>
                    <a:ext uri="{9D8B030D-6E8A-4147-A177-3AD203B41FA5}">
                      <a16:colId xmlns:a16="http://schemas.microsoft.com/office/drawing/2014/main" val="2430717933"/>
                    </a:ext>
                  </a:extLst>
                </a:gridCol>
              </a:tblGrid>
              <a:tr h="6236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Birth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Age range first observed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Sample</a:t>
                      </a:r>
                    </a:p>
                    <a:p>
                      <a:pPr algn="ctr"/>
                      <a:r>
                        <a:rPr lang="en-US" sz="1800" dirty="0"/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053964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1916-1925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624250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1926-1935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35-44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245068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1936-1945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339154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1946-1955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25-34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2,244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762193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1956-1965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25-34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2,927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851448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1966-1975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26-35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2,732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555429"/>
                  </a:ext>
                </a:extLst>
              </a:tr>
              <a:tr h="361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1976-1985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26-35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3,836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52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2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0200-62FB-9C4C-A1A2-18F1EC9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39E1-2E92-1E4A-869D-DCFFAFEC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Using income, consumption, and wealth, have subsequent cohorts fared better than previous ones at the same age?</a:t>
            </a:r>
          </a:p>
          <a:p>
            <a:r>
              <a:rPr lang="en-US" sz="2400" dirty="0"/>
              <a:t>Levels (mean,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10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50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and 90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Little or no improvement at the 10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percentile; Great Recession led to lower means at younger cohorts; improvements seen elsewhere.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Inequality (Gini coefficient)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Inequality increased across cohorts.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Intra-generational mobility (rank-rank correlation using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vingtiles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Mobility is no higher for younger cohorts and may be lower.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2. What is the relationship between within cohort inequality and within-cohort intra-generational mobility?</a:t>
            </a:r>
          </a:p>
        </p:txBody>
      </p:sp>
    </p:spTree>
    <p:extLst>
      <p:ext uri="{BB962C8B-B14F-4D97-AF65-F5344CB8AC3E}">
        <p14:creationId xmlns:p14="http://schemas.microsoft.com/office/powerpoint/2010/main" val="177634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1966</Words>
  <Application>Microsoft Macintosh PowerPoint</Application>
  <PresentationFormat>Widescreen</PresentationFormat>
  <Paragraphs>226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Inequality and mobility over the past half century  using income, consumption, and wealth </vt:lpstr>
      <vt:lpstr>Outline</vt:lpstr>
      <vt:lpstr>Outline</vt:lpstr>
      <vt:lpstr>Outline</vt:lpstr>
      <vt:lpstr>Background</vt:lpstr>
      <vt:lpstr>Panel Study of Income Dynamics (PSID)</vt:lpstr>
      <vt:lpstr>Details</vt:lpstr>
      <vt:lpstr>Details</vt:lpstr>
      <vt:lpstr>Outline</vt:lpstr>
      <vt:lpstr>Age-income profile by cohort (mean)</vt:lpstr>
      <vt:lpstr>Age-income profile by cohort (mean)</vt:lpstr>
      <vt:lpstr>Age-income profile by cohort (mean)</vt:lpstr>
      <vt:lpstr>Age-income profile by cohort (mean)</vt:lpstr>
      <vt:lpstr>Age-income profile by cohort (mean)</vt:lpstr>
      <vt:lpstr>Age-consumption profile by cohort (mean)</vt:lpstr>
      <vt:lpstr>Age- wealth profile by cohort (mean)</vt:lpstr>
      <vt:lpstr>Outline</vt:lpstr>
      <vt:lpstr>Age- income profile by cohort (10th percentile)</vt:lpstr>
      <vt:lpstr>Age- income profile by cohort (10th percentile)</vt:lpstr>
      <vt:lpstr>Age- consumption profile by cohort (10th percentile)</vt:lpstr>
      <vt:lpstr>Age- wealth profile by cohort (10th percentile)</vt:lpstr>
      <vt:lpstr>Outline</vt:lpstr>
      <vt:lpstr>Outline</vt:lpstr>
      <vt:lpstr>Age- income profile by cohort (Gini coefficient)</vt:lpstr>
      <vt:lpstr>Age- consumption profile by cohort (Gini coefficient)</vt:lpstr>
      <vt:lpstr>Age- wealth profile by cohort (Gini coefficient)</vt:lpstr>
      <vt:lpstr>Outline</vt:lpstr>
      <vt:lpstr>Outline</vt:lpstr>
      <vt:lpstr>Age- income profile by cohort (Rank-rank correlation)</vt:lpstr>
      <vt:lpstr>Age- income profile by cohort (Rank-rank correlation)</vt:lpstr>
      <vt:lpstr>Age- income profile by cohort (Rank-rank correlation)</vt:lpstr>
      <vt:lpstr>Age- consumption profile by cohort (Rank-rank correlation)</vt:lpstr>
      <vt:lpstr>Age- wealth profile by cohort (Rank-rank correlation)</vt:lpstr>
      <vt:lpstr>Outline</vt:lpstr>
      <vt:lpstr>Outline</vt:lpstr>
      <vt:lpstr>Relationship between inequality and intra- generational mobility by cohort  Income</vt:lpstr>
      <vt:lpstr>Relationship between inequality and intra- generational mobility by cohort  Income</vt:lpstr>
      <vt:lpstr>Relationship between inequality and intra- generational mobility by cohort  Income</vt:lpstr>
      <vt:lpstr>Relationship between inequality and intra- generational mobility by cohort  Income</vt:lpstr>
      <vt:lpstr>Relationship between inequality and intra- generational mobility by cohort  Consumption</vt:lpstr>
      <vt:lpstr>Relationship between inequality and intra- generational mobility by cohort  Wealth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 and mobility over the past half century  using income, consumption and wealth </dc:title>
  <dc:creator>Jonathan David Fisher</dc:creator>
  <cp:lastModifiedBy>Jonathan David Fisher</cp:lastModifiedBy>
  <cp:revision>331</cp:revision>
  <dcterms:created xsi:type="dcterms:W3CDTF">2020-02-01T19:51:03Z</dcterms:created>
  <dcterms:modified xsi:type="dcterms:W3CDTF">2020-03-05T03:39:00Z</dcterms:modified>
</cp:coreProperties>
</file>