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65"/>
  </p:notesMasterIdLst>
  <p:handoutMasterIdLst>
    <p:handoutMasterId r:id="rId66"/>
  </p:handoutMasterIdLst>
  <p:sldIdLst>
    <p:sldId id="256" r:id="rId5"/>
    <p:sldId id="408" r:id="rId6"/>
    <p:sldId id="313" r:id="rId7"/>
    <p:sldId id="427" r:id="rId8"/>
    <p:sldId id="345" r:id="rId9"/>
    <p:sldId id="407" r:id="rId10"/>
    <p:sldId id="347" r:id="rId11"/>
    <p:sldId id="348" r:id="rId12"/>
    <p:sldId id="346" r:id="rId13"/>
    <p:sldId id="317" r:id="rId14"/>
    <p:sldId id="318" r:id="rId15"/>
    <p:sldId id="428" r:id="rId16"/>
    <p:sldId id="319" r:id="rId17"/>
    <p:sldId id="325" r:id="rId18"/>
    <p:sldId id="395" r:id="rId19"/>
    <p:sldId id="459" r:id="rId20"/>
    <p:sldId id="401" r:id="rId21"/>
    <p:sldId id="440" r:id="rId22"/>
    <p:sldId id="342" r:id="rId23"/>
    <p:sldId id="333" r:id="rId24"/>
    <p:sldId id="336" r:id="rId25"/>
    <p:sldId id="337" r:id="rId26"/>
    <p:sldId id="431" r:id="rId27"/>
    <p:sldId id="432" r:id="rId28"/>
    <p:sldId id="344" r:id="rId29"/>
    <p:sldId id="460" r:id="rId30"/>
    <p:sldId id="393" r:id="rId31"/>
    <p:sldId id="458" r:id="rId32"/>
    <p:sldId id="380" r:id="rId33"/>
    <p:sldId id="406" r:id="rId34"/>
    <p:sldId id="349" r:id="rId35"/>
    <p:sldId id="350" r:id="rId36"/>
    <p:sldId id="403" r:id="rId37"/>
    <p:sldId id="382" r:id="rId38"/>
    <p:sldId id="461" r:id="rId39"/>
    <p:sldId id="425" r:id="rId40"/>
    <p:sldId id="402" r:id="rId41"/>
    <p:sldId id="436" r:id="rId42"/>
    <p:sldId id="437" r:id="rId43"/>
    <p:sldId id="439" r:id="rId44"/>
    <p:sldId id="429" r:id="rId45"/>
    <p:sldId id="400" r:id="rId46"/>
    <p:sldId id="334" r:id="rId47"/>
    <p:sldId id="409" r:id="rId48"/>
    <p:sldId id="441" r:id="rId49"/>
    <p:sldId id="430" r:id="rId50"/>
    <p:sldId id="443" r:id="rId51"/>
    <p:sldId id="444" r:id="rId52"/>
    <p:sldId id="445" r:id="rId53"/>
    <p:sldId id="446" r:id="rId54"/>
    <p:sldId id="447" r:id="rId55"/>
    <p:sldId id="449" r:id="rId56"/>
    <p:sldId id="450" r:id="rId57"/>
    <p:sldId id="451" r:id="rId58"/>
    <p:sldId id="452" r:id="rId59"/>
    <p:sldId id="453" r:id="rId60"/>
    <p:sldId id="454" r:id="rId61"/>
    <p:sldId id="455" r:id="rId62"/>
    <p:sldId id="456" r:id="rId63"/>
    <p:sldId id="457" r:id="rId6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228572-EC71-A54F-B0C3-AAC0CA0EF4E0}">
          <p14:sldIdLst>
            <p14:sldId id="256"/>
            <p14:sldId id="408"/>
            <p14:sldId id="313"/>
            <p14:sldId id="427"/>
            <p14:sldId id="345"/>
            <p14:sldId id="407"/>
            <p14:sldId id="347"/>
            <p14:sldId id="348"/>
            <p14:sldId id="346"/>
          </p14:sldIdLst>
        </p14:section>
        <p14:section name="Data" id="{5942C130-CEC9-494C-B86D-03C012FADF03}">
          <p14:sldIdLst>
            <p14:sldId id="317"/>
            <p14:sldId id="318"/>
            <p14:sldId id="428"/>
          </p14:sldIdLst>
        </p14:section>
        <p14:section name="Methodology" id="{3D836823-8671-7F44-8B97-BF463C53B0A1}">
          <p14:sldIdLst>
            <p14:sldId id="319"/>
          </p14:sldIdLst>
        </p14:section>
        <p14:section name="Results" id="{BBF08CD2-2DD0-F042-816D-C540DE523A82}">
          <p14:sldIdLst>
            <p14:sldId id="325"/>
            <p14:sldId id="395"/>
            <p14:sldId id="459"/>
            <p14:sldId id="401"/>
            <p14:sldId id="440"/>
            <p14:sldId id="342"/>
            <p14:sldId id="333"/>
            <p14:sldId id="336"/>
            <p14:sldId id="337"/>
            <p14:sldId id="431"/>
            <p14:sldId id="432"/>
          </p14:sldIdLst>
        </p14:section>
        <p14:section name="CPS Application" id="{CF46B9C1-A726-514D-AE2F-3BE888E028B0}">
          <p14:sldIdLst>
            <p14:sldId id="344"/>
            <p14:sldId id="460"/>
          </p14:sldIdLst>
        </p14:section>
        <p14:section name="Discussion &amp; Conclusion" id="{535DBC0A-26BC-B041-9B21-F558A49B36C2}">
          <p14:sldIdLst>
            <p14:sldId id="393"/>
            <p14:sldId id="458"/>
            <p14:sldId id="380"/>
            <p14:sldId id="406"/>
            <p14:sldId id="349"/>
            <p14:sldId id="350"/>
            <p14:sldId id="403"/>
            <p14:sldId id="382"/>
            <p14:sldId id="461"/>
          </p14:sldIdLst>
        </p14:section>
        <p14:section name="Appendix" id="{869986A4-12F1-214D-ADA8-A255D466E5AD}">
          <p14:sldIdLst>
            <p14:sldId id="425"/>
            <p14:sldId id="402"/>
            <p14:sldId id="436"/>
            <p14:sldId id="437"/>
            <p14:sldId id="439"/>
            <p14:sldId id="429"/>
            <p14:sldId id="400"/>
            <p14:sldId id="334"/>
            <p14:sldId id="409"/>
            <p14:sldId id="441"/>
            <p14:sldId id="430"/>
            <p14:sldId id="443"/>
            <p14:sldId id="444"/>
            <p14:sldId id="445"/>
            <p14:sldId id="446"/>
            <p14:sldId id="447"/>
            <p14:sldId id="449"/>
            <p14:sldId id="450"/>
            <p14:sldId id="451"/>
            <p14:sldId id="452"/>
            <p14:sldId id="453"/>
            <p14:sldId id="454"/>
            <p14:sldId id="455"/>
            <p14:sldId id="456"/>
            <p14:sldId id="4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Mooers" initials="V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AC"/>
    <a:srgbClr val="223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5158" autoAdjust="0"/>
  </p:normalViewPr>
  <p:slideViewPr>
    <p:cSldViewPr snapToGrid="0">
      <p:cViewPr varScale="1">
        <p:scale>
          <a:sx n="93" d="100"/>
          <a:sy n="93" d="100"/>
        </p:scale>
        <p:origin x="114" y="29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19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1210" tIns="45604" rIns="91210" bIns="45604" rtlCol="0"/>
          <a:lstStyle>
            <a:lvl1pPr algn="l">
              <a:defRPr sz="1200"/>
            </a:lvl1pPr>
          </a:lstStyle>
          <a:p>
            <a:endParaRPr lang="en-US"/>
          </a:p>
        </p:txBody>
      </p:sp>
      <p:sp>
        <p:nvSpPr>
          <p:cNvPr id="3" name="Date Placeholder 2"/>
          <p:cNvSpPr>
            <a:spLocks noGrp="1"/>
          </p:cNvSpPr>
          <p:nvPr>
            <p:ph type="dt" sz="quarter" idx="1"/>
          </p:nvPr>
        </p:nvSpPr>
        <p:spPr>
          <a:xfrm>
            <a:off x="3956552" y="1"/>
            <a:ext cx="3026833" cy="464185"/>
          </a:xfrm>
          <a:prstGeom prst="rect">
            <a:avLst/>
          </a:prstGeom>
        </p:spPr>
        <p:txBody>
          <a:bodyPr vert="horz" lIns="91210" tIns="45604" rIns="91210" bIns="45604" rtlCol="0"/>
          <a:lstStyle>
            <a:lvl1pPr algn="r">
              <a:defRPr sz="1200"/>
            </a:lvl1pPr>
          </a:lstStyle>
          <a:p>
            <a:fld id="{DE91C846-D7CD-C741-99B1-EA4E636AE601}" type="datetime1">
              <a:rPr lang="en-US" smtClean="0"/>
              <a:t>7/9/2019</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1210" tIns="45604" rIns="91210" bIns="45604"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1210" tIns="45604" rIns="91210" bIns="45604" rtlCol="0" anchor="b"/>
          <a:lstStyle>
            <a:lvl1pPr algn="r">
              <a:defRPr sz="1200"/>
            </a:lvl1pPr>
          </a:lstStyle>
          <a:p>
            <a:fld id="{8071002A-AC90-3840-A302-3AA60C6A9470}" type="slidenum">
              <a:rPr lang="en-US" smtClean="0"/>
              <a:t>‹#›</a:t>
            </a:fld>
            <a:endParaRPr lang="en-US"/>
          </a:p>
        </p:txBody>
      </p:sp>
    </p:spTree>
    <p:extLst>
      <p:ext uri="{BB962C8B-B14F-4D97-AF65-F5344CB8AC3E}">
        <p14:creationId xmlns:p14="http://schemas.microsoft.com/office/powerpoint/2010/main" val="3110400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1210" tIns="45604" rIns="91210" bIns="45604" rtlCol="0"/>
          <a:lstStyle>
            <a:lvl1pPr algn="l">
              <a:defRPr sz="1200"/>
            </a:lvl1pPr>
          </a:lstStyle>
          <a:p>
            <a:endParaRPr lang="en-US"/>
          </a:p>
        </p:txBody>
      </p:sp>
      <p:sp>
        <p:nvSpPr>
          <p:cNvPr id="3" name="Date Placeholder 2"/>
          <p:cNvSpPr>
            <a:spLocks noGrp="1"/>
          </p:cNvSpPr>
          <p:nvPr>
            <p:ph type="dt" idx="1"/>
          </p:nvPr>
        </p:nvSpPr>
        <p:spPr>
          <a:xfrm>
            <a:off x="3956552" y="1"/>
            <a:ext cx="3026833" cy="464185"/>
          </a:xfrm>
          <a:prstGeom prst="rect">
            <a:avLst/>
          </a:prstGeom>
        </p:spPr>
        <p:txBody>
          <a:bodyPr vert="horz" lIns="91210" tIns="45604" rIns="91210" bIns="45604" rtlCol="0"/>
          <a:lstStyle>
            <a:lvl1pPr algn="r">
              <a:defRPr sz="1200"/>
            </a:lvl1pPr>
          </a:lstStyle>
          <a:p>
            <a:fld id="{C0AF94B2-4148-DA45-951B-DDE2333AC413}" type="datetime1">
              <a:rPr lang="en-US" smtClean="0"/>
              <a:t>7/9/2019</a:t>
            </a:fld>
            <a:endParaRPr lang="en-US"/>
          </a:p>
        </p:txBody>
      </p:sp>
      <p:sp>
        <p:nvSpPr>
          <p:cNvPr id="4" name="Slide Image Placeholder 3"/>
          <p:cNvSpPr>
            <a:spLocks noGrp="1" noRot="1" noChangeAspect="1"/>
          </p:cNvSpPr>
          <p:nvPr>
            <p:ph type="sldImg" idx="2"/>
          </p:nvPr>
        </p:nvSpPr>
        <p:spPr>
          <a:xfrm>
            <a:off x="400050" y="695325"/>
            <a:ext cx="6186488" cy="3481388"/>
          </a:xfrm>
          <a:prstGeom prst="rect">
            <a:avLst/>
          </a:prstGeom>
          <a:noFill/>
          <a:ln w="12700">
            <a:solidFill>
              <a:prstClr val="black"/>
            </a:solidFill>
          </a:ln>
        </p:spPr>
        <p:txBody>
          <a:bodyPr vert="horz" lIns="91210" tIns="45604" rIns="91210" bIns="45604"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1210" tIns="45604" rIns="91210" bIns="456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1210" tIns="45604" rIns="91210" bIns="45604"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1210" tIns="45604" rIns="91210" bIns="45604" rtlCol="0" anchor="b"/>
          <a:lstStyle>
            <a:lvl1pPr algn="r">
              <a:defRPr sz="1200"/>
            </a:lvl1pPr>
          </a:lstStyle>
          <a:p>
            <a:fld id="{900705A2-F21F-E045-B49E-40C85413C1B4}" type="slidenum">
              <a:rPr lang="en-US" smtClean="0"/>
              <a:t>‹#›</a:t>
            </a:fld>
            <a:endParaRPr lang="en-US"/>
          </a:p>
        </p:txBody>
      </p:sp>
    </p:spTree>
    <p:extLst>
      <p:ext uri="{BB962C8B-B14F-4D97-AF65-F5344CB8AC3E}">
        <p14:creationId xmlns:p14="http://schemas.microsoft.com/office/powerpoint/2010/main" val="39022736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Coauthors.  My</a:t>
            </a:r>
            <a:r>
              <a:rPr lang="en-US" baseline="0" dirty="0" smtClean="0"/>
              <a:t> opinions not those of Census.  Has not been through content review but has been through disclosure review.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a:t>
            </a:fld>
            <a:endParaRPr lang="en-US"/>
          </a:p>
        </p:txBody>
      </p:sp>
    </p:spTree>
    <p:extLst>
      <p:ext uri="{BB962C8B-B14F-4D97-AF65-F5344CB8AC3E}">
        <p14:creationId xmlns:p14="http://schemas.microsoft.com/office/powerpoint/2010/main" val="352770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912092">
              <a:lnSpc>
                <a:spcPct val="90000"/>
              </a:lnSpc>
              <a:spcBef>
                <a:spcPts val="998"/>
              </a:spcBef>
              <a:defRPr/>
            </a:pPr>
            <a:r>
              <a:rPr lang="en-US" sz="800" dirty="0">
                <a:solidFill>
                  <a:prstClr val="black"/>
                </a:solidFill>
              </a:rPr>
              <a:t>. </a:t>
            </a:r>
            <a:r>
              <a:rPr lang="en-US" sz="800"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We start with the same 392 households as Shaefer and Edin  </a:t>
            </a:r>
          </a:p>
          <a:p>
            <a:pPr defTabSz="456046">
              <a:defRPr/>
            </a:pPr>
            <a:r>
              <a:rPr lang="en-US" sz="800" dirty="0">
                <a:solidFill>
                  <a:prstClr val="black"/>
                </a:solidFill>
              </a:rPr>
              <a:t>2011 close to time of worst economic conditions since the 1930s.  High unemployment, above 9 percent in all interview months.  Sensible choice because middle of last pre-redesign SIPP panel.  Arguably best data we will have for at least a while to examine poverty.  </a:t>
            </a:r>
          </a:p>
          <a:p>
            <a:pPr marL="171017" indent="-171017">
              <a:buFont typeface="Arial" panose="020B0604020202020204" pitchFamily="34" charset="0"/>
              <a:buChar char="•"/>
            </a:pPr>
            <a:r>
              <a:rPr lang="en-US" sz="800" dirty="0"/>
              <a:t>Each respondent is interviewed every four months – once per wave – and asked about the previous four months</a:t>
            </a:r>
          </a:p>
          <a:p>
            <a:pPr marL="171017" indent="-171017">
              <a:buFont typeface="Arial" panose="020B0604020202020204" pitchFamily="34" charset="0"/>
              <a:buChar char="•"/>
            </a:pPr>
            <a:r>
              <a:rPr lang="en-US" sz="800" dirty="0"/>
              <a:t>The interviews are staggered, so between all respondents 7 months are reported on in each wave</a:t>
            </a:r>
          </a:p>
          <a:p>
            <a:pPr marL="171017" indent="-171017">
              <a:buFont typeface="Arial" panose="020B0604020202020204" pitchFamily="34" charset="0"/>
              <a:buChar char="•"/>
            </a:pPr>
            <a:r>
              <a:rPr lang="en-US" sz="800" dirty="0"/>
              <a:t>Responses are given at the month level, wave level, or year level, depending on the question</a:t>
            </a:r>
          </a:p>
          <a:p>
            <a:pPr marL="171017" indent="-171017">
              <a:buFont typeface="Arial" panose="020B0604020202020204" pitchFamily="34" charset="0"/>
              <a:buChar char="•"/>
            </a:pPr>
            <a:r>
              <a:rPr lang="en-US" sz="800" dirty="0"/>
              <a:t>We start looking at the month level, then move to wave level</a:t>
            </a:r>
          </a:p>
          <a:p>
            <a:pPr marL="171017" indent="-171017">
              <a:buFont typeface="Arial" panose="020B0604020202020204" pitchFamily="34" charset="0"/>
              <a:buChar char="•"/>
            </a:pPr>
            <a:r>
              <a:rPr lang="en-US" sz="800" dirty="0"/>
              <a:t>“The universe is the resident population of the United States, excluding persons living in institutions and military barracks.”</a:t>
            </a:r>
          </a:p>
          <a:p>
            <a:pPr marL="171017" indent="-171017">
              <a:buFont typeface="Arial" panose="020B0604020202020204" pitchFamily="34" charset="0"/>
              <a:buChar char="•"/>
            </a:pPr>
            <a:r>
              <a:rPr lang="en-US" sz="800" dirty="0"/>
              <a:t>10,070 non-elderly households with children</a:t>
            </a:r>
          </a:p>
          <a:p>
            <a:pPr marL="171017" indent="-171017">
              <a:buFont typeface="Arial" panose="020B0604020202020204" pitchFamily="34" charset="0"/>
              <a:buChar char="•"/>
            </a:pPr>
            <a:r>
              <a:rPr lang="en-US" sz="800" dirty="0"/>
              <a:t>We use data from both the core files and the topical modules. We use only household-level responses from the topical modules.</a:t>
            </a:r>
          </a:p>
          <a:p>
            <a:pPr marL="171017" indent="-171017">
              <a:buFont typeface="Arial" panose="020B0604020202020204" pitchFamily="34" charset="0"/>
              <a:buChar char="•"/>
            </a:pPr>
            <a:r>
              <a:rPr lang="en-US" sz="800" dirty="0"/>
              <a:t>Topical module waves</a:t>
            </a:r>
          </a:p>
          <a:p>
            <a:pPr marL="627063" lvl="1" indent="-171017">
              <a:buFont typeface="Arial" panose="020B0604020202020204" pitchFamily="34" charset="0"/>
              <a:buChar char="•"/>
            </a:pPr>
            <a:r>
              <a:rPr lang="en-US" sz="800" dirty="0"/>
              <a:t>Material hardships, housing quality: wave 9</a:t>
            </a:r>
          </a:p>
          <a:p>
            <a:pPr marL="627063" lvl="1" indent="-171017">
              <a:buFont typeface="Arial" panose="020B0604020202020204" pitchFamily="34" charset="0"/>
              <a:buChar char="•"/>
            </a:pPr>
            <a:r>
              <a:rPr lang="en-US" sz="800" dirty="0"/>
              <a:t>Assets: wave 10, wave 7 (if didn’t match to wave 10)</a:t>
            </a:r>
          </a:p>
          <a:p>
            <a:pPr marL="627063" lvl="1" indent="-171017">
              <a:buFont typeface="Arial" panose="020B0604020202020204" pitchFamily="34" charset="0"/>
              <a:buChar char="•"/>
            </a:pPr>
            <a:r>
              <a:rPr lang="en-US" sz="800" dirty="0"/>
              <a:t>Disability: wave 6</a:t>
            </a:r>
          </a:p>
          <a:p>
            <a:pPr marL="1083110" lvl="2" indent="-171017">
              <a:buFont typeface="Arial" panose="020B0604020202020204" pitchFamily="34" charset="0"/>
              <a:buChar char="•"/>
            </a:pPr>
            <a:r>
              <a:rPr lang="en-US" sz="800" dirty="0"/>
              <a:t>Matches are made on the individual level, similar to above</a:t>
            </a:r>
          </a:p>
          <a:p>
            <a:pPr marL="171017" indent="-171017">
              <a:buFont typeface="Arial" panose="020B0604020202020204" pitchFamily="34" charset="0"/>
              <a:buChar char="•"/>
            </a:pPr>
            <a:r>
              <a:rPr lang="en-US" sz="800" dirty="0"/>
              <a:t>When showing characteristics based on questions in the topical modules, the rates shown are only based on the households that matched (i.e., households that didn’t match to the topical module are excluded from the calculation)</a:t>
            </a:r>
          </a:p>
          <a:p>
            <a:pPr marL="171017" indent="-171017">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t>10</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456046">
              <a:defRPr/>
            </a:pPr>
            <a:r>
              <a:rPr lang="en-US" dirty="0" smtClean="0"/>
              <a:t>Earnings</a:t>
            </a:r>
            <a:r>
              <a:rPr lang="en-US" baseline="0" dirty="0" smtClean="0"/>
              <a:t> data from the DER are from W-2 for wage/salary and 1040 Schedule SE for self-employment </a:t>
            </a:r>
            <a:r>
              <a:rPr lang="mr-IN" baseline="0" dirty="0" smtClean="0"/>
              <a:t>–</a:t>
            </a:r>
            <a:r>
              <a:rPr lang="en-US" baseline="0" dirty="0" smtClean="0"/>
              <a:t> so actually tax data </a:t>
            </a:r>
          </a:p>
          <a:p>
            <a:pPr defTabSz="456046">
              <a:defRPr/>
            </a:pPr>
            <a:endParaRPr lang="en-US" baseline="0" dirty="0" smtClean="0"/>
          </a:p>
          <a:p>
            <a:r>
              <a:rPr lang="en-US" baseline="0" dirty="0" smtClean="0"/>
              <a:t>It is striking that we don’t even need to include TANF in our administrative data to get the conclusions that we do.</a:t>
            </a:r>
          </a:p>
        </p:txBody>
      </p:sp>
      <p:sp>
        <p:nvSpPr>
          <p:cNvPr id="4" name="Slide Number Placeholder 3"/>
          <p:cNvSpPr>
            <a:spLocks noGrp="1"/>
          </p:cNvSpPr>
          <p:nvPr>
            <p:ph type="sldNum" sz="quarter" idx="10"/>
          </p:nvPr>
        </p:nvSpPr>
        <p:spPr/>
        <p:txBody>
          <a:bodyPr/>
          <a:lstStyle/>
          <a:p>
            <a:fld id="{900705A2-F21F-E045-B49E-40C85413C1B4}" type="slidenum">
              <a:rPr lang="en-US" smtClean="0"/>
              <a:t>11</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0104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defTabSz="912092">
              <a:buFont typeface="Arial" panose="020B0604020202020204" pitchFamily="34" charset="0"/>
              <a:buChar char="•"/>
              <a:defRPr/>
            </a:pPr>
            <a:r>
              <a:rPr lang="en-US" dirty="0" err="1" smtClean="0">
                <a:sym typeface="Wingdings" panose="05000000000000000000" pitchFamily="2" charset="2"/>
              </a:rPr>
              <a:t>Shaefer</a:t>
            </a:r>
            <a:r>
              <a:rPr lang="en-US" dirty="0" smtClean="0">
                <a:sym typeface="Wingdings" panose="05000000000000000000" pitchFamily="2" charset="2"/>
              </a:rPr>
              <a:t> &amp; </a:t>
            </a:r>
            <a:r>
              <a:rPr lang="en-US" dirty="0" err="1" smtClean="0">
                <a:sym typeface="Wingdings" panose="05000000000000000000" pitchFamily="2" charset="2"/>
              </a:rPr>
              <a:t>Edin</a:t>
            </a:r>
            <a:r>
              <a:rPr lang="en-US" dirty="0" smtClean="0">
                <a:sym typeface="Wingdings" panose="05000000000000000000" pitchFamily="2" charset="2"/>
              </a:rPr>
              <a:t> also incorporate in-kind transfers (SNAP and housing assistance) – we</a:t>
            </a:r>
            <a:r>
              <a:rPr lang="en-US" baseline="0" dirty="0" smtClean="0">
                <a:sym typeface="Wingdings" panose="05000000000000000000" pitchFamily="2" charset="2"/>
              </a:rPr>
              <a:t> add WIC but do not use the EITC or child tax credit</a:t>
            </a:r>
            <a:endParaRPr lang="en-US" dirty="0" smtClean="0">
              <a:sym typeface="Wingdings" panose="05000000000000000000" pitchFamily="2" charset="2"/>
            </a:endParaRPr>
          </a:p>
          <a:p>
            <a:pPr marL="171017" indent="-171017" defTabSz="912092">
              <a:buFont typeface="Arial" panose="020B0604020202020204" pitchFamily="34" charset="0"/>
              <a:buChar char="•"/>
              <a:defRPr/>
            </a:pPr>
            <a:r>
              <a:rPr lang="en-US" dirty="0" smtClean="0">
                <a:sym typeface="Wingdings" panose="05000000000000000000" pitchFamily="2" charset="2"/>
              </a:rPr>
              <a:t>We explore responses</a:t>
            </a:r>
            <a:r>
              <a:rPr lang="en-US" baseline="0" dirty="0" smtClean="0">
                <a:sym typeface="Wingdings" panose="05000000000000000000" pitchFamily="2" charset="2"/>
              </a:rPr>
              <a:t> to other questions in order to</a:t>
            </a:r>
            <a:r>
              <a:rPr lang="en-US" dirty="0" smtClean="0">
                <a:sym typeface="Wingdings" panose="05000000000000000000" pitchFamily="2" charset="2"/>
              </a:rPr>
              <a:t> characterize the remaining extreme</a:t>
            </a:r>
            <a:r>
              <a:rPr lang="en-US" baseline="0" dirty="0" smtClean="0">
                <a:sym typeface="Wingdings" panose="05000000000000000000" pitchFamily="2" charset="2"/>
              </a:rPr>
              <a:t> poor</a:t>
            </a:r>
            <a:r>
              <a:rPr lang="en-US" dirty="0" smtClean="0">
                <a:sym typeface="Wingdings" panose="05000000000000000000" pitchFamily="2" charset="2"/>
              </a:rPr>
              <a:t>, as well as to confirm</a:t>
            </a:r>
            <a:r>
              <a:rPr lang="en-US" baseline="0" dirty="0" smtClean="0">
                <a:sym typeface="Wingdings" panose="05000000000000000000" pitchFamily="2" charset="2"/>
              </a:rPr>
              <a:t> that the people we pull out of extreme poverty really do look like they are doing well (or, at least, better than extremely poor)</a:t>
            </a:r>
          </a:p>
          <a:p>
            <a:pPr marL="171017" indent="-171017" defTabSz="912092">
              <a:buFont typeface="Arial" panose="020B0604020202020204" pitchFamily="34" charset="0"/>
              <a:buChar char="•"/>
              <a:defRPr/>
            </a:pPr>
            <a:r>
              <a:rPr lang="en-US" dirty="0" smtClean="0">
                <a:sym typeface="Wingdings" panose="05000000000000000000" pitchFamily="2" charset="2"/>
              </a:rPr>
              <a:t>Linking to the administrative data allows us to see what happens when we account for misreporting, as well as to confirm that those we pull out of extreme poverty actually are receiving income. Also, we will demonstrate that small share of extreme poor remain</a:t>
            </a:r>
            <a:r>
              <a:rPr lang="en-US" baseline="0" dirty="0" smtClean="0">
                <a:sym typeface="Wingdings" panose="05000000000000000000" pitchFamily="2" charset="2"/>
              </a:rPr>
              <a:t> </a:t>
            </a:r>
            <a:r>
              <a:rPr lang="en-US" dirty="0" smtClean="0">
                <a:sym typeface="Wingdings" panose="05000000000000000000" pitchFamily="2" charset="2"/>
              </a:rPr>
              <a:t>once we incorporate</a:t>
            </a:r>
            <a:r>
              <a:rPr lang="en-US" baseline="0" dirty="0" smtClean="0">
                <a:sym typeface="Wingdings" panose="05000000000000000000" pitchFamily="2" charset="2"/>
              </a:rPr>
              <a:t> their administrative income data</a:t>
            </a:r>
          </a:p>
          <a:p>
            <a:pPr defTabSz="912092">
              <a:defRPr/>
            </a:pPr>
            <a:r>
              <a:rPr lang="en-US" baseline="0" dirty="0" smtClean="0">
                <a:sym typeface="Wingdings" panose="05000000000000000000" pitchFamily="2" charset="2"/>
              </a:rPr>
              <a:t>**We do bring in EITC (but not child tax credit) when we bring in admin data</a:t>
            </a:r>
            <a:endParaRPr lang="en-US" dirty="0" smtClean="0"/>
          </a:p>
          <a:p>
            <a:pPr marL="171017" indent="-171017" defTabSz="912092">
              <a:buFont typeface="Arial" panose="020B0604020202020204" pitchFamily="34" charset="0"/>
              <a:buChar char="•"/>
              <a:defRPr/>
            </a:pP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13</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14</a:t>
            </a:fld>
            <a:endParaRPr lang="en-US"/>
          </a:p>
        </p:txBody>
      </p:sp>
    </p:spTree>
    <p:extLst>
      <p:ext uri="{BB962C8B-B14F-4D97-AF65-F5344CB8AC3E}">
        <p14:creationId xmlns:p14="http://schemas.microsoft.com/office/powerpoint/2010/main" val="173593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Extreme poverty rates go down to 0 for both single and multiple</a:t>
            </a:r>
            <a:r>
              <a:rPr lang="en-US" baseline="0" dirty="0" smtClean="0"/>
              <a:t> parent households </a:t>
            </a:r>
          </a:p>
        </p:txBody>
      </p:sp>
      <p:sp>
        <p:nvSpPr>
          <p:cNvPr id="4" name="Slide Number Placeholder 3"/>
          <p:cNvSpPr>
            <a:spLocks noGrp="1"/>
          </p:cNvSpPr>
          <p:nvPr>
            <p:ph type="sldNum" sz="quarter" idx="10"/>
          </p:nvPr>
        </p:nvSpPr>
        <p:spPr/>
        <p:txBody>
          <a:bodyPr/>
          <a:lstStyle/>
          <a:p>
            <a:fld id="{700BA88F-08AC-4F00-B450-37E6805F2B39}" type="slidenum">
              <a:rPr lang="en-US" smtClean="0"/>
              <a:t>15</a:t>
            </a:fld>
            <a:endParaRPr lang="en-US"/>
          </a:p>
        </p:txBody>
      </p:sp>
    </p:spTree>
    <p:extLst>
      <p:ext uri="{BB962C8B-B14F-4D97-AF65-F5344CB8AC3E}">
        <p14:creationId xmlns:p14="http://schemas.microsoft.com/office/powerpoint/2010/main" val="35368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Here</a:t>
            </a:r>
            <a:r>
              <a:rPr lang="en-US" baseline="0" dirty="0" smtClean="0"/>
              <a:t> are the number of individuals in extreme poverty under each measure – both overall and sorted by household type. Initially, we have around 8 million people in cash extreme poverty, but after accounting for other factors we have a little under 2 million people remaining in extreme poverty.</a:t>
            </a:r>
          </a:p>
          <a:p>
            <a:endParaRPr lang="en-US" baseline="0" dirty="0" smtClean="0"/>
          </a:p>
          <a:p>
            <a:r>
              <a:rPr lang="en-US" baseline="0" dirty="0" smtClean="0"/>
              <a:t>When looking at cash extreme poverty, households with children make up a disproportionate share of people, but as we apply our filters they end up with (still the highest but) a similar share to other household types.</a:t>
            </a:r>
          </a:p>
          <a:p>
            <a:endParaRPr lang="en-US" baseline="0" dirty="0" smtClean="0"/>
          </a:p>
          <a:p>
            <a:r>
              <a:rPr lang="en-US" baseline="0" dirty="0" smtClean="0"/>
              <a:t>The elderly make up very few of the extreme poor.</a:t>
            </a:r>
            <a:endParaRPr lang="en-US" dirty="0" smtClean="0"/>
          </a:p>
        </p:txBody>
      </p:sp>
      <p:sp>
        <p:nvSpPr>
          <p:cNvPr id="4" name="Slide Number Placeholder 3"/>
          <p:cNvSpPr>
            <a:spLocks noGrp="1"/>
          </p:cNvSpPr>
          <p:nvPr>
            <p:ph type="sldNum" sz="quarter" idx="10"/>
          </p:nvPr>
        </p:nvSpPr>
        <p:spPr/>
        <p:txBody>
          <a:bodyPr/>
          <a:lstStyle/>
          <a:p>
            <a:fld id="{700BA88F-08AC-4F00-B450-37E6805F2B39}" type="slidenum">
              <a:rPr lang="en-US" smtClean="0"/>
              <a:t>16</a:t>
            </a:fld>
            <a:endParaRPr lang="en-US"/>
          </a:p>
        </p:txBody>
      </p:sp>
    </p:spTree>
    <p:extLst>
      <p:ext uri="{BB962C8B-B14F-4D97-AF65-F5344CB8AC3E}">
        <p14:creationId xmlns:p14="http://schemas.microsoft.com/office/powerpoint/2010/main" val="33011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However, when we look at the</a:t>
            </a:r>
            <a:r>
              <a:rPr lang="en-US" baseline="0" dirty="0" smtClean="0"/>
              <a:t> number of individuals, the story changes a bit. Among the cash extreme poor, the majority (nearly 60%) of individuals are members of non-elderly households with children. However, after our applying our filters, nearly as many of the remaining extreme poor are single adults as are members of households with children. </a:t>
            </a:r>
            <a:endParaRPr lang="en-US" dirty="0"/>
          </a:p>
        </p:txBody>
      </p:sp>
      <p:sp>
        <p:nvSpPr>
          <p:cNvPr id="4" name="Slide Number Placeholder 3"/>
          <p:cNvSpPr>
            <a:spLocks noGrp="1"/>
          </p:cNvSpPr>
          <p:nvPr>
            <p:ph type="sldNum" sz="quarter" idx="10"/>
          </p:nvPr>
        </p:nvSpPr>
        <p:spPr/>
        <p:txBody>
          <a:bodyPr/>
          <a:lstStyle/>
          <a:p>
            <a:fld id="{700BA88F-08AC-4F00-B450-37E6805F2B39}" type="slidenum">
              <a:rPr lang="en-US" smtClean="0"/>
              <a:t>17</a:t>
            </a:fld>
            <a:endParaRPr lang="en-US"/>
          </a:p>
        </p:txBody>
      </p:sp>
    </p:spTree>
    <p:extLst>
      <p:ext uri="{BB962C8B-B14F-4D97-AF65-F5344CB8AC3E}">
        <p14:creationId xmlns:p14="http://schemas.microsoft.com/office/powerpoint/2010/main" val="291304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Analyze a number of survey-reported well-being characteristics and income</a:t>
            </a:r>
            <a:r>
              <a:rPr lang="en-US" baseline="0" dirty="0" smtClean="0"/>
              <a:t> levels from admin data to confirm that the groups lifted out of extreme poverty do not appear to be extreme poor</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19</a:t>
            </a:fld>
            <a:endParaRPr lang="en-US"/>
          </a:p>
        </p:txBody>
      </p:sp>
    </p:spTree>
    <p:extLst>
      <p:ext uri="{BB962C8B-B14F-4D97-AF65-F5344CB8AC3E}">
        <p14:creationId xmlns:p14="http://schemas.microsoft.com/office/powerpoint/2010/main" val="305287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Now we</a:t>
            </a:r>
            <a:r>
              <a:rPr lang="en-US" baseline="0" dirty="0" smtClean="0"/>
              <a:t> are going to look a little more closely at the characteristics and well-being of each of the groups that we exclude from extreme poverty, to evaluate whether our filters do a good job at identifying who to remove from the extreme poor. </a:t>
            </a:r>
          </a:p>
          <a:p>
            <a:endParaRPr lang="en-US" baseline="0" dirty="0" smtClean="0"/>
          </a:p>
          <a:p>
            <a:r>
              <a:rPr lang="en-US" baseline="0" dirty="0" smtClean="0"/>
              <a:t>“Remaining extreme poor” </a:t>
            </a:r>
            <a:r>
              <a:rPr lang="mr-IN" baseline="0" dirty="0" smtClean="0"/>
              <a:t>–</a:t>
            </a:r>
            <a:r>
              <a:rPr lang="en-US" baseline="0" dirty="0" smtClean="0"/>
              <a:t> includes those lifted out of EP by admin data and truly remaining EP </a:t>
            </a:r>
          </a:p>
          <a:p>
            <a:endParaRPr lang="en-US" baseline="0" dirty="0" smtClean="0"/>
          </a:p>
          <a:p>
            <a:r>
              <a:rPr lang="en-US" baseline="0" dirty="0" smtClean="0"/>
              <a:t>First, we’ll look at number of reported hardships. We include 9 potential hardships, including questions asking about things like whether you met all of your essential expenses, whether you did not pay the full amount of rent or mortgage, whether you were evicted, whether you paid your phone/gas/electric bills (and whether they got disconnected), whether you had enough to eat, etc.</a:t>
            </a:r>
          </a:p>
          <a:p>
            <a:endParaRPr lang="en-US" baseline="0" dirty="0" smtClean="0"/>
          </a:p>
          <a:p>
            <a:r>
              <a:rPr lang="en-US" baseline="0" dirty="0" smtClean="0"/>
              <a:t>Those excluded due to in-kind transfers are the worst-off in terms of hardships. This is as we would expect: presumably those receiving in-kind transfers are the ones with in the worst conditions/who need the most help – i.e. this shows that the in-kind transfer programs do a fairly good job targeting the worst-off people.</a:t>
            </a:r>
          </a:p>
          <a:p>
            <a:endParaRPr lang="en-US" baseline="0" dirty="0" smtClean="0"/>
          </a:p>
          <a:p>
            <a:r>
              <a:rPr lang="en-US" baseline="0" dirty="0" smtClean="0"/>
              <a:t>Also note that, in general, the groups that exit due to wage/salary earnings, self-employment earnings, and substantial assets look about as good as and often better than the average household – indicating that, in terms of hardships, these groups look to be at least middle class, if not better off. They are clearly better of than the official poor – and thus should easily be better off than the “real” extreme poor!</a:t>
            </a:r>
          </a:p>
          <a:p>
            <a:endParaRPr lang="en-US" baseline="0" dirty="0" smtClean="0"/>
          </a:p>
          <a:p>
            <a:r>
              <a:rPr lang="en-US" baseline="0" dirty="0" smtClean="0"/>
              <a:t>Our remaining extreme poor look similar to the official poor. So, our filters succeed in narrowing to a relatively disadvantaged group, but even this group is not the worst off (i.e. they have fewer hardships than the group that exits due to in-kind transfers) and they are not worse off than the average poor household.</a:t>
            </a:r>
          </a:p>
        </p:txBody>
      </p:sp>
      <p:sp>
        <p:nvSpPr>
          <p:cNvPr id="4" name="Slide Number Placeholder 3"/>
          <p:cNvSpPr>
            <a:spLocks noGrp="1"/>
          </p:cNvSpPr>
          <p:nvPr>
            <p:ph type="sldNum" sz="quarter" idx="10"/>
          </p:nvPr>
        </p:nvSpPr>
        <p:spPr/>
        <p:txBody>
          <a:bodyPr/>
          <a:lstStyle/>
          <a:p>
            <a:fld id="{700BA88F-08AC-4F00-B450-37E6805F2B39}" type="slidenum">
              <a:rPr lang="en-US" smtClean="0"/>
              <a:t>20</a:t>
            </a:fld>
            <a:endParaRPr lang="en-US"/>
          </a:p>
        </p:txBody>
      </p:sp>
    </p:spTree>
    <p:extLst>
      <p:ext uri="{BB962C8B-B14F-4D97-AF65-F5344CB8AC3E}">
        <p14:creationId xmlns:p14="http://schemas.microsoft.com/office/powerpoint/2010/main" val="409188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smtClean="0"/>
              <a:t>The Administrative records come from HHS, HUD, SSA, and other federal agencies and states</a:t>
            </a:r>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41037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baseline="0" dirty="0" smtClean="0"/>
              <a:t>In the group lifted out by wage/salary earnings, single parent households and multiple parent households report 0 problems with home, as do the single parent households in the group lifted out by substantial assets (i.e., these groups are not just missing).</a:t>
            </a:r>
          </a:p>
          <a:p>
            <a:endParaRPr lang="en-US" baseline="0" dirty="0" smtClean="0"/>
          </a:p>
          <a:p>
            <a:r>
              <a:rPr lang="en-US" baseline="0" dirty="0" smtClean="0"/>
              <a:t>If you ignore the outliers, this chart shows that, when looking at number of problems with home (e.g. pests, broken windows, holes and cracks in ceiling and walls, etc., for a total of 7 problems) the same pattern as we saw with hardships holds.</a:t>
            </a:r>
          </a:p>
          <a:p>
            <a:r>
              <a:rPr lang="en-US" baseline="0" dirty="0" smtClean="0"/>
              <a:t>**What is the explanation for the outliers or are they just small samples?</a:t>
            </a:r>
            <a:endParaRPr lang="en-US" dirty="0"/>
          </a:p>
        </p:txBody>
      </p:sp>
      <p:sp>
        <p:nvSpPr>
          <p:cNvPr id="4" name="Slide Number Placeholder 3"/>
          <p:cNvSpPr>
            <a:spLocks noGrp="1"/>
          </p:cNvSpPr>
          <p:nvPr>
            <p:ph type="sldNum" sz="quarter" idx="10"/>
          </p:nvPr>
        </p:nvSpPr>
        <p:spPr/>
        <p:txBody>
          <a:bodyPr/>
          <a:lstStyle/>
          <a:p>
            <a:fld id="{700BA88F-08AC-4F00-B450-37E6805F2B39}" type="slidenum">
              <a:rPr lang="en-US" smtClean="0"/>
              <a:t>21</a:t>
            </a:fld>
            <a:endParaRPr lang="en-US"/>
          </a:p>
        </p:txBody>
      </p:sp>
    </p:spTree>
    <p:extLst>
      <p:ext uri="{BB962C8B-B14F-4D97-AF65-F5344CB8AC3E}">
        <p14:creationId xmlns:p14="http://schemas.microsoft.com/office/powerpoint/2010/main" val="642054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When looking at appliances, a similar pattern follows as in hardships (in</a:t>
            </a:r>
            <a:r>
              <a:rPr lang="en-US" baseline="0" dirty="0" smtClean="0"/>
              <a:t> this case, higher is better). There are a max of 8 appliances.</a:t>
            </a:r>
            <a:endParaRPr lang="en-US" dirty="0"/>
          </a:p>
        </p:txBody>
      </p:sp>
      <p:sp>
        <p:nvSpPr>
          <p:cNvPr id="4" name="Slide Number Placeholder 3"/>
          <p:cNvSpPr>
            <a:spLocks noGrp="1"/>
          </p:cNvSpPr>
          <p:nvPr>
            <p:ph type="sldNum" sz="quarter" idx="10"/>
          </p:nvPr>
        </p:nvSpPr>
        <p:spPr/>
        <p:txBody>
          <a:bodyPr/>
          <a:lstStyle/>
          <a:p>
            <a:fld id="{700BA88F-08AC-4F00-B450-37E6805F2B39}" type="slidenum">
              <a:rPr lang="en-US" smtClean="0"/>
              <a:t>22</a:t>
            </a:fld>
            <a:endParaRPr lang="en-US"/>
          </a:p>
        </p:txBody>
      </p:sp>
    </p:spTree>
    <p:extLst>
      <p:ext uri="{BB962C8B-B14F-4D97-AF65-F5344CB8AC3E}">
        <p14:creationId xmlns:p14="http://schemas.microsoft.com/office/powerpoint/2010/main" val="117299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23</a:t>
            </a:fld>
            <a:endParaRPr lang="en-US"/>
          </a:p>
        </p:txBody>
      </p:sp>
    </p:spTree>
    <p:extLst>
      <p:ext uri="{BB962C8B-B14F-4D97-AF65-F5344CB8AC3E}">
        <p14:creationId xmlns:p14="http://schemas.microsoft.com/office/powerpoint/2010/main" val="354215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24</a:t>
            </a:fld>
            <a:endParaRPr lang="en-US"/>
          </a:p>
        </p:txBody>
      </p:sp>
    </p:spTree>
    <p:extLst>
      <p:ext uri="{BB962C8B-B14F-4D97-AF65-F5344CB8AC3E}">
        <p14:creationId xmlns:p14="http://schemas.microsoft.com/office/powerpoint/2010/main" val="157611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a:buChar char="•"/>
            </a:pPr>
            <a:r>
              <a:rPr lang="en-US" dirty="0" smtClean="0"/>
              <a:t>Differences to keep in mind:</a:t>
            </a:r>
          </a:p>
          <a:p>
            <a:pPr marL="171017" indent="-171017">
              <a:buFont typeface="Arial"/>
              <a:buChar char="•"/>
            </a:pPr>
            <a:r>
              <a:rPr lang="en-US" dirty="0" smtClean="0"/>
              <a:t>CPS is measured annually while SIPP is measured for a four month wave with monthly info</a:t>
            </a:r>
          </a:p>
          <a:p>
            <a:pPr marL="171017" indent="-171017">
              <a:buFont typeface="Arial"/>
              <a:buChar char="•"/>
            </a:pPr>
            <a:r>
              <a:rPr lang="en-US" dirty="0" smtClean="0"/>
              <a:t>CPS has more under-reporting of transfers than SIPP</a:t>
            </a:r>
          </a:p>
          <a:p>
            <a:pPr marL="171017" indent="-171017">
              <a:buFont typeface="Arial"/>
              <a:buChar char="•"/>
            </a:pPr>
            <a:r>
              <a:rPr lang="en-US" dirty="0" smtClean="0"/>
              <a:t>CPS data are more limited:                                                      </a:t>
            </a:r>
          </a:p>
          <a:p>
            <a:pPr marL="627119" lvl="1" indent="-171017">
              <a:buFont typeface="Arial"/>
              <a:buChar char="•"/>
            </a:pPr>
            <a:r>
              <a:rPr lang="en-US" dirty="0" smtClean="0"/>
              <a:t>1) No monetary WIC values, 2) Asset information only on property value and having mortgage</a:t>
            </a:r>
          </a:p>
          <a:p>
            <a:pPr marL="171017" indent="-171017">
              <a:buFont typeface="Arial"/>
              <a:buChar char="•"/>
            </a:pPr>
            <a:r>
              <a:rPr lang="en-US" dirty="0" smtClean="0"/>
              <a:t>Asset </a:t>
            </a:r>
            <a:r>
              <a:rPr lang="en-US" dirty="0"/>
              <a:t>threshold for CPS: HH out of extreme poverty if 1) no mortgage and property value greater than $25k or 2) has mortgage and property value greater than $100k</a:t>
            </a:r>
          </a:p>
          <a:p>
            <a:pPr marL="171017" indent="-171017">
              <a:buFont typeface="Arial"/>
              <a:buChar char="•"/>
            </a:pPr>
            <a:r>
              <a:rPr lang="en-US" dirty="0"/>
              <a:t>Note that final extreme poverty rate is lower for CPS than SIPP but similarity of rates prior to bringing in admin data may be due to SIPP having less under-reporting than CPS. Could also be that there is so much error in the tails that we shouldn’t think of these as true reports </a:t>
            </a:r>
            <a:r>
              <a:rPr lang="mr-IN" dirty="0"/>
              <a:t>–</a:t>
            </a:r>
            <a:r>
              <a:rPr lang="en-US" dirty="0"/>
              <a:t> if we think of this as an independent process where some percent of the time the interviewers/reporters give nonsense, then there should be no reason that CPS and SIPP rates should be different  </a:t>
            </a:r>
          </a:p>
          <a:p>
            <a:pPr marL="627063" lvl="1" indent="-171017">
              <a:buFont typeface="Arial"/>
              <a:buChar char="•"/>
            </a:pPr>
            <a:r>
              <a:rPr lang="en-US" dirty="0"/>
              <a:t>SIPP rate may also be slightly overestimated after admin data because we’re annualizing data to month level </a:t>
            </a:r>
          </a:p>
        </p:txBody>
      </p:sp>
      <p:sp>
        <p:nvSpPr>
          <p:cNvPr id="4" name="Slide Number Placeholder 3"/>
          <p:cNvSpPr>
            <a:spLocks noGrp="1"/>
          </p:cNvSpPr>
          <p:nvPr>
            <p:ph type="sldNum" sz="quarter" idx="10"/>
          </p:nvPr>
        </p:nvSpPr>
        <p:spPr/>
        <p:txBody>
          <a:bodyPr/>
          <a:lstStyle/>
          <a:p>
            <a:fld id="{900705A2-F21F-E045-B49E-40C85413C1B4}" type="slidenum">
              <a:rPr lang="en-US" smtClean="0"/>
              <a:t>25</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We only tried these cutoffs as being about right and the</a:t>
            </a:r>
            <a:r>
              <a:rPr lang="en-US" baseline="0" dirty="0" smtClean="0"/>
              <a:t> numbers matched. </a:t>
            </a:r>
          </a:p>
          <a:p>
            <a:r>
              <a:rPr lang="en-US" dirty="0" smtClean="0"/>
              <a:t>Switched order of in-kind transfers and reported hours (to align the results</a:t>
            </a:r>
            <a:r>
              <a:rPr lang="en-US" baseline="0" dirty="0" smtClean="0"/>
              <a:t> more)</a:t>
            </a:r>
          </a:p>
          <a:p>
            <a:r>
              <a:rPr lang="en-US" baseline="0" dirty="0" smtClean="0"/>
              <a:t>CPS rate being smaller than SIPP rate after including admin transfers is consistent with CPS having more under-reporting of TRANSFERS</a:t>
            </a:r>
          </a:p>
          <a:p>
            <a:r>
              <a:rPr lang="en-US" baseline="0" dirty="0" smtClean="0"/>
              <a:t>SIPP final rate after bringing in admin data is likely somewhat underestimated because we use annual measures of tax income converted to monthly level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26</a:t>
            </a:fld>
            <a:endParaRPr lang="en-US"/>
          </a:p>
        </p:txBody>
      </p:sp>
    </p:spTree>
    <p:extLst>
      <p:ext uri="{BB962C8B-B14F-4D97-AF65-F5344CB8AC3E}">
        <p14:creationId xmlns:p14="http://schemas.microsoft.com/office/powerpoint/2010/main" val="1875395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456046" lvl="1"/>
            <a:r>
              <a:rPr lang="en-US" baseline="0" dirty="0" smtClean="0"/>
              <a:t>Never really look at full year in SIPP b/c of messy weighting scheme </a:t>
            </a:r>
          </a:p>
          <a:p>
            <a:pPr marL="456046" lvl="1"/>
            <a:r>
              <a:rPr lang="en-US" baseline="0" dirty="0" smtClean="0"/>
              <a:t>Might want to calculate upper bound of extreme poverty if we only take as truly lifted out of extreme poor the adjustments that are confirmed to be not extreme poor by admin data </a:t>
            </a:r>
          </a:p>
        </p:txBody>
      </p:sp>
      <p:sp>
        <p:nvSpPr>
          <p:cNvPr id="4" name="Slide Number Placeholder 3"/>
          <p:cNvSpPr>
            <a:spLocks noGrp="1"/>
          </p:cNvSpPr>
          <p:nvPr>
            <p:ph type="sldNum" sz="quarter" idx="10"/>
          </p:nvPr>
        </p:nvSpPr>
        <p:spPr/>
        <p:txBody>
          <a:bodyPr/>
          <a:lstStyle/>
          <a:p>
            <a:fld id="{900705A2-F21F-E045-B49E-40C85413C1B4}" type="slidenum">
              <a:rPr lang="en-US" smtClean="0"/>
              <a:t>27</a:t>
            </a:fld>
            <a:endParaRPr lang="en-US"/>
          </a:p>
        </p:txBody>
      </p:sp>
    </p:spTree>
    <p:extLst>
      <p:ext uri="{BB962C8B-B14F-4D97-AF65-F5344CB8AC3E}">
        <p14:creationId xmlns:p14="http://schemas.microsoft.com/office/powerpoint/2010/main" val="2460415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456046" lvl="1"/>
            <a:r>
              <a:rPr lang="en-US" baseline="0" dirty="0" smtClean="0"/>
              <a:t>Never really look at full year in SIPP b/c of messy weighting scheme </a:t>
            </a:r>
          </a:p>
          <a:p>
            <a:pPr marL="456046" lvl="1"/>
            <a:r>
              <a:rPr lang="en-US" baseline="0" dirty="0" smtClean="0"/>
              <a:t>Might want to calculate upper bound of extreme poverty if we only take as truly lifted out of extreme poor the adjustments that are confirmed to be not extreme poor by admin data </a:t>
            </a:r>
          </a:p>
        </p:txBody>
      </p:sp>
      <p:sp>
        <p:nvSpPr>
          <p:cNvPr id="4" name="Slide Number Placeholder 3"/>
          <p:cNvSpPr>
            <a:spLocks noGrp="1"/>
          </p:cNvSpPr>
          <p:nvPr>
            <p:ph type="sldNum" sz="quarter" idx="10"/>
          </p:nvPr>
        </p:nvSpPr>
        <p:spPr/>
        <p:txBody>
          <a:bodyPr/>
          <a:lstStyle/>
          <a:p>
            <a:fld id="{900705A2-F21F-E045-B49E-40C85413C1B4}" type="slidenum">
              <a:rPr lang="en-US" smtClean="0"/>
              <a:t>28</a:t>
            </a:fld>
            <a:endParaRPr lang="en-US"/>
          </a:p>
        </p:txBody>
      </p:sp>
    </p:spTree>
    <p:extLst>
      <p:ext uri="{BB962C8B-B14F-4D97-AF65-F5344CB8AC3E}">
        <p14:creationId xmlns:p14="http://schemas.microsoft.com/office/powerpoint/2010/main" val="180248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627063" lvl="1" indent="-171017">
              <a:buFont typeface="Arial" panose="020B0604020202020204" pitchFamily="34" charset="0"/>
              <a:buChar char="•"/>
            </a:pPr>
            <a:r>
              <a:rPr lang="en-US" baseline="0" dirty="0" smtClean="0"/>
              <a:t>Unemployment above 9 percent in all months</a:t>
            </a:r>
          </a:p>
        </p:txBody>
      </p:sp>
      <p:sp>
        <p:nvSpPr>
          <p:cNvPr id="4" name="Slide Number Placeholder 3"/>
          <p:cNvSpPr>
            <a:spLocks noGrp="1"/>
          </p:cNvSpPr>
          <p:nvPr>
            <p:ph type="sldNum" sz="quarter" idx="10"/>
          </p:nvPr>
        </p:nvSpPr>
        <p:spPr/>
        <p:txBody>
          <a:bodyPr/>
          <a:lstStyle/>
          <a:p>
            <a:fld id="{900705A2-F21F-E045-B49E-40C85413C1B4}" type="slidenum">
              <a:rPr lang="en-US" smtClean="0"/>
              <a:t>29</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How much are we missing after</a:t>
            </a:r>
            <a:r>
              <a:rPr lang="en-US" baseline="0" dirty="0" smtClean="0"/>
              <a:t> accounting for under-reporting? Only 37% of WC reported and 59% of UI reported in SIPP for 2011 (from Meyer </a:t>
            </a:r>
            <a:r>
              <a:rPr lang="en-US" baseline="0" dirty="0" err="1" smtClean="0"/>
              <a:t>Mok</a:t>
            </a:r>
            <a:r>
              <a:rPr lang="en-US" baseline="0" dirty="0" smtClean="0"/>
              <a:t> Sullivan 2015). Means that we miss $44 billion in UI and $19 billion in WC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30</a:t>
            </a:fld>
            <a:endParaRPr lang="en-US"/>
          </a:p>
        </p:txBody>
      </p:sp>
    </p:spTree>
    <p:extLst>
      <p:ext uri="{BB962C8B-B14F-4D97-AF65-F5344CB8AC3E}">
        <p14:creationId xmlns:p14="http://schemas.microsoft.com/office/powerpoint/2010/main" val="19948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The starting point for the paper is a reexamination of past claims.  SE 4.3 percent figure.  D 5.3 million figure.  UN HRC  </a:t>
            </a:r>
          </a:p>
          <a:p>
            <a:pPr lvl="0"/>
            <a:r>
              <a:rPr lang="en-US" dirty="0"/>
              <a:t>**3.55 million in the SIPP, 1.3 million in the CPS.  Why so different—it can’t really be year v. 4 months can it?  I thought some of our CPS and SIPP numbers lined up remarkably closely.  The 3.55 million is high because it is reference month 4, not the wage average.  It also includes households with no earnings but positive hours.  The 1.3 million is too low relative to our survey baseline because it relies on TRIM to account for underreporting of cash </a:t>
            </a:r>
            <a:r>
              <a:rPr lang="en-US" dirty="0" smtClean="0"/>
              <a:t>transfers—SSI and TANF I believe.</a:t>
            </a:r>
            <a:endParaRPr lang="en-US" dirty="0"/>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31</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Single individuals in extreme poverty </a:t>
            </a:r>
            <a:r>
              <a:rPr lang="mr-IN" dirty="0"/>
              <a:t>–</a:t>
            </a:r>
            <a:r>
              <a:rPr lang="en-US" dirty="0"/>
              <a:t> could still just be students or veterans.</a:t>
            </a:r>
          </a:p>
          <a:p>
            <a:pPr lvl="0"/>
            <a:r>
              <a:rPr lang="en-US" dirty="0"/>
              <a:t>Likely less than 0.24 because of missing transfers</a:t>
            </a:r>
          </a:p>
        </p:txBody>
      </p:sp>
      <p:sp>
        <p:nvSpPr>
          <p:cNvPr id="4" name="Slide Number Placeholder 3"/>
          <p:cNvSpPr>
            <a:spLocks noGrp="1"/>
          </p:cNvSpPr>
          <p:nvPr>
            <p:ph type="sldNum" sz="quarter" idx="10"/>
          </p:nvPr>
        </p:nvSpPr>
        <p:spPr/>
        <p:txBody>
          <a:bodyPr/>
          <a:lstStyle/>
          <a:p>
            <a:fld id="{900705A2-F21F-E045-B49E-40C85413C1B4}" type="slidenum">
              <a:rPr lang="en-US" smtClean="0"/>
              <a:t>32</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684154" lvl="1" indent="-228051" defTabSz="912205">
              <a:lnSpc>
                <a:spcPct val="90000"/>
              </a:lnSpc>
              <a:spcBef>
                <a:spcPts val="499"/>
              </a:spcBef>
              <a:buFont typeface="Arial" panose="020B0604020202020204" pitchFamily="34" charset="0"/>
              <a:buChar char="•"/>
              <a:defRPr/>
            </a:pP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Our results hold even without bringing in administrative TANF data </a:t>
            </a:r>
          </a:p>
          <a:p>
            <a:pPr lvl="0"/>
            <a:r>
              <a:rPr lang="en-US" dirty="0" smtClean="0"/>
              <a:t>Single </a:t>
            </a:r>
            <a:r>
              <a:rPr lang="en-US" dirty="0"/>
              <a:t>individuals in extreme poverty </a:t>
            </a:r>
            <a:r>
              <a:rPr lang="mr-IN" dirty="0"/>
              <a:t>–</a:t>
            </a:r>
            <a:r>
              <a:rPr lang="en-US" dirty="0"/>
              <a:t> could still just be students or veterans </a:t>
            </a:r>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3415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34</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Our results beg further analyses of single individuals and the </a:t>
            </a:r>
            <a:r>
              <a:rPr lang="en-US" dirty="0" smtClean="0"/>
              <a:t>homeless</a:t>
            </a:r>
          </a:p>
          <a:p>
            <a:pPr lvl="0"/>
            <a:r>
              <a:rPr lang="en-US" dirty="0" smtClean="0"/>
              <a:t>The</a:t>
            </a:r>
            <a:r>
              <a:rPr lang="en-US" baseline="0" dirty="0" smtClean="0"/>
              <a:t> survey evidence that is relied upon in past work does not cover the homeless</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40048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t>36</a:t>
            </a:fld>
            <a:endParaRPr lang="en-US"/>
          </a:p>
        </p:txBody>
      </p:sp>
    </p:spTree>
    <p:extLst>
      <p:ext uri="{BB962C8B-B14F-4D97-AF65-F5344CB8AC3E}">
        <p14:creationId xmlns:p14="http://schemas.microsoft.com/office/powerpoint/2010/main" val="1735935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Note that the five million extreme poor number is for 2015 during the Obama years.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37</a:t>
            </a:fld>
            <a:endParaRPr lang="en-US"/>
          </a:p>
        </p:txBody>
      </p:sp>
    </p:spTree>
    <p:extLst>
      <p:ext uri="{BB962C8B-B14F-4D97-AF65-F5344CB8AC3E}">
        <p14:creationId xmlns:p14="http://schemas.microsoft.com/office/powerpoint/2010/main" val="4053026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baseline="0" dirty="0" smtClean="0"/>
              <a:t>We use households and not families (see appendix slide for evidence that vast majority of households have only one family); assets at household level</a:t>
            </a:r>
          </a:p>
          <a:p>
            <a:pPr marL="171017" indent="-171017">
              <a:buFont typeface="Arial" panose="020B0604020202020204" pitchFamily="34" charset="0"/>
              <a:buChar char="•"/>
            </a:pPr>
            <a:r>
              <a:rPr lang="en-US" baseline="0" dirty="0" smtClean="0"/>
              <a:t>“Other income” includes things like social security, railroad retirement, unemployment compensation/benefits, workers’ compensation, sickness or disability insurance/benefits, casual earnings, foster child care payments, child support, alimony, pensions, military retirement, paid-up life-insurance policies or annuities, estates and trusts, GI bill education benefits, income assistance from charitable groups, money from friends or relatives, lump sum payments, rent from roomers or boarders, national guard or reserve pay, and other cash income not included elsewhere</a:t>
            </a:r>
          </a:p>
          <a:p>
            <a:pPr marL="171017" indent="-171017">
              <a:buFont typeface="Arial" panose="020B0604020202020204" pitchFamily="34" charset="0"/>
              <a:buChar char="•"/>
            </a:pPr>
            <a:r>
              <a:rPr lang="en-US" dirty="0" smtClean="0"/>
              <a:t>If a household has negative income, this is</a:t>
            </a:r>
            <a:r>
              <a:rPr lang="en-US" baseline="0" dirty="0" smtClean="0"/>
              <a:t> often </a:t>
            </a:r>
            <a:r>
              <a:rPr lang="en-US" dirty="0" smtClean="0"/>
              <a:t>an</a:t>
            </a:r>
            <a:r>
              <a:rPr lang="en-US" baseline="0" dirty="0" smtClean="0"/>
              <a:t> indication that they’re doing relatively well (you have to have assets to have negative income)</a:t>
            </a:r>
          </a:p>
          <a:p>
            <a:pPr marL="171017" indent="-171017">
              <a:buFont typeface="Arial" panose="020B0604020202020204" pitchFamily="34" charset="0"/>
              <a:buChar char="•"/>
            </a:pPr>
            <a:r>
              <a:rPr lang="en-US" dirty="0" smtClean="0"/>
              <a:t>Looking</a:t>
            </a:r>
            <a:r>
              <a:rPr lang="en-US" baseline="0" dirty="0" smtClean="0"/>
              <a:t> at the wave level would help account for any one month outliers or errors. It also provides a more reasonable time period to link up to the annual admin data.</a:t>
            </a:r>
          </a:p>
          <a:p>
            <a:pPr marL="171017" indent="-171017">
              <a:buFont typeface="Arial" panose="020B0604020202020204" pitchFamily="34" charset="0"/>
              <a:buChar char="•"/>
            </a:pPr>
            <a:r>
              <a:rPr lang="en-US" dirty="0" smtClean="0"/>
              <a:t>A few additional caveats come into play when looking at the wave level</a:t>
            </a:r>
          </a:p>
          <a:p>
            <a:pPr marL="627063" lvl="1" indent="-171017">
              <a:buFont typeface="Arial" panose="020B0604020202020204" pitchFamily="34" charset="0"/>
              <a:buChar char="•"/>
            </a:pPr>
            <a:r>
              <a:rPr lang="en-US" dirty="0" smtClean="0"/>
              <a:t>We treat as not extreme poor households with negative income</a:t>
            </a:r>
            <a:r>
              <a:rPr lang="en-US" baseline="0" dirty="0" smtClean="0"/>
              <a:t> in </a:t>
            </a:r>
            <a:r>
              <a:rPr lang="en-US" i="1" baseline="0" dirty="0" smtClean="0"/>
              <a:t>any</a:t>
            </a:r>
            <a:r>
              <a:rPr lang="en-US" baseline="0" dirty="0" smtClean="0"/>
              <a:t> month in the wave</a:t>
            </a:r>
          </a:p>
          <a:p>
            <a:pPr marL="627063" lvl="1" indent="-171017">
              <a:buFont typeface="Arial" panose="020B0604020202020204" pitchFamily="34" charset="0"/>
              <a:buChar char="•"/>
            </a:pPr>
            <a:r>
              <a:rPr lang="en-US" baseline="0" dirty="0" smtClean="0"/>
              <a:t>Only include in sample households that appear in reference month 4</a:t>
            </a:r>
          </a:p>
          <a:p>
            <a:pPr marL="627063" lvl="1" indent="-171017">
              <a:buFont typeface="Arial" panose="020B0604020202020204" pitchFamily="34" charset="0"/>
              <a:buChar char="•"/>
            </a:pPr>
            <a:r>
              <a:rPr lang="en-US" baseline="0" dirty="0" smtClean="0"/>
              <a:t>Use reference month 4 weights</a:t>
            </a:r>
          </a:p>
          <a:p>
            <a:pPr marL="627063" lvl="1" indent="-171017">
              <a:buFont typeface="Arial" panose="020B0604020202020204" pitchFamily="34" charset="0"/>
              <a:buChar char="•"/>
            </a:pPr>
            <a:r>
              <a:rPr lang="en-US" dirty="0" smtClean="0"/>
              <a:t>Assets and housing assistance are already at the wave level; for other</a:t>
            </a:r>
            <a:r>
              <a:rPr lang="en-US" baseline="0" dirty="0" smtClean="0"/>
              <a:t> components (income, SNAP, WIC, hours worked) we take the average monthly amount</a:t>
            </a:r>
            <a:endParaRPr lang="en-US" dirty="0" smtClean="0"/>
          </a:p>
          <a:p>
            <a:pPr marL="171017" indent="-1710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193849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dirty="0" smtClean="0"/>
              <a:t>SNAP</a:t>
            </a:r>
            <a:r>
              <a:rPr lang="en-US" baseline="0" dirty="0" smtClean="0"/>
              <a:t> and housing subsidies we use in the same way as </a:t>
            </a:r>
            <a:r>
              <a:rPr lang="en-US" baseline="0" dirty="0" err="1" smtClean="0"/>
              <a:t>Shaefer</a:t>
            </a:r>
            <a:r>
              <a:rPr lang="en-US" baseline="0" dirty="0" smtClean="0"/>
              <a:t> &amp; </a:t>
            </a:r>
            <a:r>
              <a:rPr lang="en-US" baseline="0" dirty="0" err="1" smtClean="0"/>
              <a:t>Edin</a:t>
            </a:r>
            <a:endParaRPr lang="en-US" baseline="0" dirty="0" smtClean="0"/>
          </a:p>
          <a:p>
            <a:pPr marL="171017" indent="-171017">
              <a:buFont typeface="Arial" panose="020B0604020202020204" pitchFamily="34" charset="0"/>
              <a:buChar char="•"/>
            </a:pPr>
            <a:r>
              <a:rPr lang="en-US" baseline="0" dirty="0" smtClean="0"/>
              <a:t>SNAP, WIC: count dollar-for-dollar, as if it was cash</a:t>
            </a:r>
          </a:p>
          <a:p>
            <a:pPr marL="171017" indent="-171017">
              <a:buFont typeface="Arial" panose="020B0604020202020204" pitchFamily="34" charset="0"/>
              <a:buChar char="•"/>
            </a:pPr>
            <a:r>
              <a:rPr lang="en-US" baseline="0" dirty="0" smtClean="0"/>
              <a:t>Housing subsidies: any household that receives housing assistance (public housing, Section 8 vouchers, government rent assistance, or other government housing program) is considered to </a:t>
            </a:r>
            <a:r>
              <a:rPr lang="en-US" b="1" baseline="0" dirty="0" smtClean="0"/>
              <a:t>not</a:t>
            </a:r>
            <a:r>
              <a:rPr lang="en-US" b="0" baseline="0" dirty="0" smtClean="0"/>
              <a:t> be extreme poor</a:t>
            </a:r>
          </a:p>
          <a:p>
            <a:pPr marL="627063" lvl="1" indent="-171017">
              <a:buFont typeface="Arial" panose="020B0604020202020204" pitchFamily="34" charset="0"/>
              <a:buChar char="•"/>
            </a:pPr>
            <a:r>
              <a:rPr lang="en-US" b="0" baseline="0" dirty="0" smtClean="0"/>
              <a:t>Assumption is being in a house is worth at least $2/day for each person</a:t>
            </a:r>
          </a:p>
          <a:p>
            <a:pPr marL="627063" lvl="1" indent="-171017">
              <a:buFont typeface="Arial" panose="020B0604020202020204" pitchFamily="34" charset="0"/>
              <a:buChar char="•"/>
            </a:pPr>
            <a:r>
              <a:rPr lang="en-US" b="0" baseline="0" dirty="0" smtClean="0"/>
              <a:t>Given that, for this not to be true, rent would have to be &lt; $120/month for a two person family, this seems a fair assumption</a:t>
            </a:r>
          </a:p>
          <a:p>
            <a:pPr marL="171017" indent="-171017">
              <a:buFont typeface="Arial" panose="020B0604020202020204" pitchFamily="34" charset="0"/>
              <a:buChar char="•"/>
            </a:pPr>
            <a:r>
              <a:rPr lang="en-US" b="0" baseline="0" dirty="0" smtClean="0"/>
              <a:t>To calculate monthly hours worked, take the average number of weekly hours worked (for weeks in the wave that the respondent worked) and multiply by the number of weeks in the given month that the respondent worked for pay</a:t>
            </a:r>
          </a:p>
          <a:p>
            <a:pPr marL="627063" lvl="1" indent="-171017">
              <a:buFont typeface="Arial" panose="020B0604020202020204" pitchFamily="34" charset="0"/>
              <a:buChar char="•"/>
            </a:pPr>
            <a:r>
              <a:rPr lang="en-US" b="0" baseline="0" dirty="0" smtClean="0"/>
              <a:t>Respondents give hours for up to two wage/salary jobs and up to two self-employment jobs</a:t>
            </a:r>
          </a:p>
          <a:p>
            <a:pPr marL="627063" lvl="1" indent="-171017">
              <a:buFont typeface="Arial" panose="020B0604020202020204" pitchFamily="34" charset="0"/>
              <a:buChar char="•"/>
            </a:pPr>
            <a:r>
              <a:rPr lang="en-US" b="0" baseline="0" dirty="0" smtClean="0"/>
              <a:t>Unfortunately, respondents report weekly hours at the wave level and not the month level, hence the need for this estimation approach</a:t>
            </a:r>
          </a:p>
          <a:p>
            <a:pPr marL="627063" lvl="1" indent="-171017">
              <a:buFont typeface="Arial" panose="020B0604020202020204" pitchFamily="34" charset="0"/>
              <a:buChar char="•"/>
            </a:pPr>
            <a:r>
              <a:rPr lang="en-US" b="0" baseline="0" dirty="0" smtClean="0"/>
              <a:t>Respondents can report “hours vary” for a job. In order to estimate average weekly hours attributable to that job, we take the respondent’s overall usual weekly hours worked, subtract out any defined hours reported for other jobs, and assign the difference to the job for which “hours vary” was reported. If “hours vary” is reported for both a wage/salary job and a self-employment job, we assign the full difference to self-employment work (as this is already the weaker category to make assumptions from – you could make less than minimum wage as a self-employed person)</a:t>
            </a:r>
          </a:p>
          <a:p>
            <a:pPr marL="627063" lvl="1" indent="-171017">
              <a:buFont typeface="Arial" panose="020B0604020202020204" pitchFamily="34" charset="0"/>
              <a:buChar char="•"/>
            </a:pPr>
            <a:r>
              <a:rPr lang="en-US" b="0" baseline="0" dirty="0" smtClean="0"/>
              <a:t>To avoid double counting hours from jobs worked at separate times in the wave, we scale down the sum of hours reported for each job to equal the reported overall usual weekly hours worked </a:t>
            </a:r>
          </a:p>
          <a:p>
            <a:pPr marL="171017" indent="-171017">
              <a:buFont typeface="Arial" panose="020B0604020202020204" pitchFamily="34" charset="0"/>
              <a:buChar char="•"/>
            </a:pPr>
            <a:r>
              <a:rPr lang="en-US" b="0" baseline="0" dirty="0" smtClean="0"/>
              <a:t>We use the federal minimum wage as a lower-bound wage.  The majority of people who exit extreme poverty thanks to this earnings calculation, have jobs that are not exempted from minimum wage – there are many teachers, lawyers, managers, and engineers</a:t>
            </a:r>
          </a:p>
          <a:p>
            <a:pPr marL="171017" indent="-171017">
              <a:buFont typeface="Arial" panose="020B0604020202020204" pitchFamily="34" charset="0"/>
              <a:buChar char="•"/>
            </a:pPr>
            <a:r>
              <a:rPr lang="en-US" b="0" baseline="0" dirty="0" smtClean="0"/>
              <a:t>There are many idiosyncrasies to self-employment, so we separate it out.  Self-employed people can pull earnings out of their company at any time, and don’t necessarily have to each month, and certainly don’t have to do so in a consistent pattern.</a:t>
            </a:r>
          </a:p>
          <a:p>
            <a:pPr marL="171017" indent="-171017">
              <a:buFont typeface="Arial" panose="020B0604020202020204" pitchFamily="34" charset="0"/>
              <a:buChar char="•"/>
            </a:pPr>
            <a:r>
              <a:rPr lang="en-US" b="0" baseline="0" dirty="0" smtClean="0"/>
              <a:t>If a household has substantial assets they can draw from, we might be less concerned when they have extremely low income</a:t>
            </a:r>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256275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dirty="0" smtClean="0"/>
              <a:t>Material</a:t>
            </a:r>
            <a:r>
              <a:rPr lang="en-US" baseline="0" dirty="0" smtClean="0"/>
              <a:t> hardship</a:t>
            </a:r>
          </a:p>
          <a:p>
            <a:pPr marL="171017" indent="-171017">
              <a:buFont typeface="Arial" panose="020B0604020202020204" pitchFamily="34" charset="0"/>
              <a:buChar char="•"/>
            </a:pPr>
            <a:r>
              <a:rPr lang="en-US" baseline="0" dirty="0" smtClean="0"/>
              <a:t>Housing characteristics</a:t>
            </a:r>
          </a:p>
          <a:p>
            <a:pPr marL="627063" lvl="1" indent="-171017">
              <a:buFont typeface="Arial" panose="020B0604020202020204" pitchFamily="34" charset="0"/>
              <a:buChar char="•"/>
            </a:pPr>
            <a:r>
              <a:rPr lang="en-US" baseline="0" dirty="0" smtClean="0"/>
              <a:t>Number of appliances</a:t>
            </a:r>
          </a:p>
          <a:p>
            <a:pPr marL="627063" lvl="1" indent="-171017">
              <a:buFont typeface="Arial" panose="020B0604020202020204" pitchFamily="34" charset="0"/>
              <a:buChar char="•"/>
            </a:pPr>
            <a:r>
              <a:rPr lang="en-US" baseline="0" dirty="0" smtClean="0"/>
              <a:t>Problems with home</a:t>
            </a:r>
          </a:p>
          <a:p>
            <a:pPr marL="627063" lvl="1" indent="-171017">
              <a:buFont typeface="Arial" panose="020B0604020202020204" pitchFamily="34" charset="0"/>
              <a:buChar char="•"/>
            </a:pPr>
            <a:r>
              <a:rPr lang="en-US" baseline="0" dirty="0" smtClean="0"/>
              <a:t># of rooms / # of people = # rooms/person</a:t>
            </a:r>
          </a:p>
          <a:p>
            <a:pPr marL="171017" indent="-171017">
              <a:buFont typeface="Arial" panose="020B0604020202020204" pitchFamily="34" charset="0"/>
              <a:buChar char="•"/>
            </a:pPr>
            <a:r>
              <a:rPr lang="en-US" baseline="0" dirty="0" smtClean="0"/>
              <a:t>Income levels from admin data (tax income and also tax + transfer income)</a:t>
            </a:r>
          </a:p>
          <a:p>
            <a:r>
              <a:rPr lang="en-US" baseline="0" dirty="0" smtClean="0"/>
              <a:t>Also look at other dimensions that we do not show in this presentation:</a:t>
            </a:r>
          </a:p>
          <a:p>
            <a:pPr marL="171017" indent="-171017">
              <a:buFont typeface="Arial" panose="020B0604020202020204" pitchFamily="34" charset="0"/>
              <a:buChar char="•"/>
            </a:pPr>
            <a:r>
              <a:rPr lang="en-US" baseline="0" dirty="0" smtClean="0"/>
              <a:t>Household head characteristics</a:t>
            </a:r>
          </a:p>
          <a:p>
            <a:pPr marL="171017" indent="-171017">
              <a:buFont typeface="Arial" panose="020B0604020202020204" pitchFamily="34" charset="0"/>
              <a:buChar char="•"/>
            </a:pPr>
            <a:r>
              <a:rPr lang="en-US" baseline="0" dirty="0" smtClean="0"/>
              <a:t>Other household member characteristics: employment, adult and child disability</a:t>
            </a:r>
          </a:p>
          <a:p>
            <a:pPr marL="171017" indent="-171017">
              <a:buFont typeface="Arial" panose="020B0604020202020204" pitchFamily="34" charset="0"/>
              <a:buChar char="•"/>
            </a:pPr>
            <a:r>
              <a:rPr lang="en-US" baseline="0" dirty="0" smtClean="0"/>
              <a:t>Education</a:t>
            </a:r>
          </a:p>
          <a:p>
            <a:pPr marL="171017" indent="-171017">
              <a:buFont typeface="Arial" panose="020B0604020202020204" pitchFamily="34" charset="0"/>
              <a:buChar char="•"/>
            </a:pPr>
            <a:r>
              <a:rPr lang="en-US" baseline="0" dirty="0" smtClean="0"/>
              <a:t>Program receipt</a:t>
            </a:r>
          </a:p>
          <a:p>
            <a:pPr marL="627063" lvl="1" indent="-171017">
              <a:buFont typeface="Arial" panose="020B0604020202020204" pitchFamily="34" charset="0"/>
              <a:buChar char="•"/>
            </a:pPr>
            <a:r>
              <a:rPr lang="en-US" baseline="0" dirty="0" smtClean="0"/>
              <a:t>Health insurance</a:t>
            </a:r>
          </a:p>
          <a:p>
            <a:pPr marL="627063" lvl="1" indent="-171017">
              <a:buFont typeface="Arial" panose="020B0604020202020204" pitchFamily="34" charset="0"/>
              <a:buChar char="•"/>
            </a:pPr>
            <a:r>
              <a:rPr lang="en-US" baseline="0" dirty="0" smtClean="0"/>
              <a:t>Free/reduced school breakfast/lunch</a:t>
            </a:r>
          </a:p>
          <a:p>
            <a:pPr marL="627063" lvl="1" indent="-171017">
              <a:buFont typeface="Arial" panose="020B0604020202020204" pitchFamily="34" charset="0"/>
              <a:buChar char="•"/>
            </a:pPr>
            <a:r>
              <a:rPr lang="en-US" baseline="0" dirty="0" smtClean="0"/>
              <a:t>Energy assistance</a:t>
            </a:r>
          </a:p>
          <a:p>
            <a:pPr marL="171017" indent="-171017">
              <a:buFont typeface="Arial" panose="020B0604020202020204" pitchFamily="34" charset="0"/>
              <a:buChar char="•"/>
            </a:pPr>
            <a:r>
              <a:rPr lang="en-US" baseline="0" dirty="0" smtClean="0"/>
              <a:t>Assets</a:t>
            </a:r>
          </a:p>
          <a:p>
            <a:pPr marL="627063" lvl="1" indent="-171017">
              <a:buFont typeface="Arial" panose="020B0604020202020204" pitchFamily="34" charset="0"/>
              <a:buChar char="•"/>
            </a:pPr>
            <a:r>
              <a:rPr lang="en-US" baseline="0" dirty="0" smtClean="0"/>
              <a:t>Equity, liquid assets, total assets</a:t>
            </a:r>
          </a:p>
          <a:p>
            <a:pPr marL="627063" lvl="1" indent="-171017">
              <a:buFont typeface="Arial" panose="020B0604020202020204" pitchFamily="34" charset="0"/>
              <a:buChar char="•"/>
            </a:pPr>
            <a:r>
              <a:rPr lang="en-US" baseline="0" dirty="0" smtClean="0"/>
              <a:t>Car or home ownership</a:t>
            </a:r>
          </a:p>
          <a:p>
            <a:pPr marL="171017" indent="-171017">
              <a:buFont typeface="Arial" panose="020B0604020202020204" pitchFamily="34" charset="0"/>
              <a:buChar char="•"/>
            </a:pPr>
            <a:r>
              <a:rPr lang="en-US" baseline="0" dirty="0" smtClean="0"/>
              <a:t>Imputation rates of income and earnings</a:t>
            </a:r>
          </a:p>
          <a:p>
            <a:pPr marL="627063" lvl="1" indent="-1710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6107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smtClean="0"/>
              <a:t>Most of this research examines</a:t>
            </a:r>
            <a:r>
              <a:rPr lang="en-US" baseline="0" dirty="0" smtClean="0"/>
              <a:t> household consumption; I t</a:t>
            </a:r>
            <a:r>
              <a:rPr lang="en-US" dirty="0" smtClean="0"/>
              <a:t>hought the idea </a:t>
            </a:r>
            <a:r>
              <a:rPr lang="en-US" dirty="0"/>
              <a:t>that you could use left tail of income distribution was dead; also idea that there was a large increase in severe poverty post welfare reform </a:t>
            </a:r>
          </a:p>
        </p:txBody>
      </p:sp>
      <p:sp>
        <p:nvSpPr>
          <p:cNvPr id="4" name="Slide Number Placeholder 3"/>
          <p:cNvSpPr>
            <a:spLocks noGrp="1"/>
          </p:cNvSpPr>
          <p:nvPr>
            <p:ph type="sldNum" sz="quarter" idx="10"/>
          </p:nvPr>
        </p:nvSpPr>
        <p:spPr/>
        <p:txBody>
          <a:bodyPr/>
          <a:lstStyle/>
          <a:p>
            <a:fld id="{900705A2-F21F-E045-B49E-40C85413C1B4}" type="slidenum">
              <a:rPr lang="en-US" smtClean="0"/>
              <a:t>4</a:t>
            </a:fld>
            <a:endParaRPr lang="en-US"/>
          </a:p>
        </p:txBody>
      </p:sp>
    </p:spTree>
    <p:extLst>
      <p:ext uri="{BB962C8B-B14F-4D97-AF65-F5344CB8AC3E}">
        <p14:creationId xmlns:p14="http://schemas.microsoft.com/office/powerpoint/2010/main" val="2675962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panose="020B0604020202020204" pitchFamily="34" charset="0"/>
              <a:buChar char="•"/>
            </a:pPr>
            <a:r>
              <a:rPr lang="en-US" baseline="0" dirty="0" smtClean="0"/>
              <a:t>We use households and not families (see next slide for evidence that vast majority of households have only one family); assets at household level</a:t>
            </a:r>
          </a:p>
          <a:p>
            <a:pPr marL="171017" indent="-171017">
              <a:buFont typeface="Arial" panose="020B0604020202020204" pitchFamily="34" charset="0"/>
              <a:buChar char="•"/>
            </a:pPr>
            <a:r>
              <a:rPr lang="en-US" baseline="0" dirty="0" smtClean="0"/>
              <a:t>“Other income” includes things like social security, railroad retirement, unemployment compensation/benefits, workers’ compensation, sickness or disability insurance/benefits, casual earnings, foster child care payments, child support, alimony, pensions, military retirement, paid-up life-insurance policies or annuities, estates and trusts, GI bill education benefits, income assistance from charitable groups, money from friends or relatives, lump sum payments, rent from roomers or boarders, national guard or reserve pay, and other cash income not included elsewhere</a:t>
            </a:r>
          </a:p>
          <a:p>
            <a:pPr marL="171017" indent="-171017">
              <a:buFont typeface="Arial" panose="020B0604020202020204" pitchFamily="34" charset="0"/>
              <a:buChar char="•"/>
            </a:pPr>
            <a:r>
              <a:rPr lang="en-US" dirty="0" smtClean="0"/>
              <a:t>If a household has negative income, this is</a:t>
            </a:r>
            <a:r>
              <a:rPr lang="en-US" baseline="0" dirty="0" smtClean="0"/>
              <a:t> often </a:t>
            </a:r>
            <a:r>
              <a:rPr lang="en-US" dirty="0" smtClean="0"/>
              <a:t>an</a:t>
            </a:r>
            <a:r>
              <a:rPr lang="en-US" baseline="0" dirty="0" smtClean="0"/>
              <a:t> indication that they’re doing relatively well (you have to have assets to have negative income)</a:t>
            </a:r>
          </a:p>
          <a:p>
            <a:endParaRPr lang="en-US" baseline="0" dirty="0" smtClean="0"/>
          </a:p>
          <a:p>
            <a:pPr marL="171017" indent="-171017">
              <a:buFont typeface="Arial" panose="020B0604020202020204" pitchFamily="34" charset="0"/>
              <a:buChar char="•"/>
            </a:pPr>
            <a:r>
              <a:rPr lang="en-US" dirty="0" smtClean="0"/>
              <a:t>Looking</a:t>
            </a:r>
            <a:r>
              <a:rPr lang="en-US" baseline="0" dirty="0" smtClean="0"/>
              <a:t> at the wave level would help account for any one month outliers or errors. It also provides a more reasonable time period to link up to the annual admin data.</a:t>
            </a:r>
          </a:p>
          <a:p>
            <a:pPr marL="171017" indent="-171017">
              <a:buFont typeface="Arial" panose="020B0604020202020204" pitchFamily="34" charset="0"/>
              <a:buChar char="•"/>
            </a:pPr>
            <a:r>
              <a:rPr lang="en-US" dirty="0" smtClean="0"/>
              <a:t>A few additional caveats come into play when looking at the wave level</a:t>
            </a:r>
          </a:p>
          <a:p>
            <a:pPr marL="627063" lvl="1" indent="-171017">
              <a:buFont typeface="Arial" panose="020B0604020202020204" pitchFamily="34" charset="0"/>
              <a:buChar char="•"/>
            </a:pPr>
            <a:r>
              <a:rPr lang="en-US" dirty="0" smtClean="0"/>
              <a:t>We treat as not extreme poor households with negative income</a:t>
            </a:r>
            <a:r>
              <a:rPr lang="en-US" baseline="0" dirty="0" smtClean="0"/>
              <a:t> in </a:t>
            </a:r>
            <a:r>
              <a:rPr lang="en-US" i="1" baseline="0" dirty="0" smtClean="0"/>
              <a:t>any</a:t>
            </a:r>
            <a:r>
              <a:rPr lang="en-US" baseline="0" dirty="0" smtClean="0"/>
              <a:t> month in the wave</a:t>
            </a:r>
          </a:p>
          <a:p>
            <a:pPr marL="627063" lvl="1" indent="-171017">
              <a:buFont typeface="Arial" panose="020B0604020202020204" pitchFamily="34" charset="0"/>
              <a:buChar char="•"/>
            </a:pPr>
            <a:r>
              <a:rPr lang="en-US" baseline="0" dirty="0" smtClean="0"/>
              <a:t>Only include in sample households that appear in reference month 4</a:t>
            </a:r>
          </a:p>
          <a:p>
            <a:pPr marL="627063" lvl="1" indent="-171017">
              <a:buFont typeface="Arial" panose="020B0604020202020204" pitchFamily="34" charset="0"/>
              <a:buChar char="•"/>
            </a:pPr>
            <a:r>
              <a:rPr lang="en-US" baseline="0" dirty="0" smtClean="0"/>
              <a:t>Use reference month 4 weights</a:t>
            </a:r>
          </a:p>
          <a:p>
            <a:pPr marL="627063" lvl="1" indent="-171017">
              <a:buFont typeface="Arial" panose="020B0604020202020204" pitchFamily="34" charset="0"/>
              <a:buChar char="•"/>
            </a:pPr>
            <a:r>
              <a:rPr lang="en-US" dirty="0" smtClean="0"/>
              <a:t>Assets and housing assistance are already at the wave level; for other</a:t>
            </a:r>
            <a:r>
              <a:rPr lang="en-US" baseline="0" dirty="0" smtClean="0"/>
              <a:t> components (income, SNAP, WIC, hours worked) we take the average monthly amount</a:t>
            </a:r>
            <a:endParaRPr lang="en-US" dirty="0" smtClean="0"/>
          </a:p>
          <a:p>
            <a:pPr marL="171017" indent="-17101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42151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r>
              <a:rPr lang="en-US" dirty="0" smtClean="0"/>
              <a:t>The previous charts showed</a:t>
            </a:r>
            <a:r>
              <a:rPr lang="en-US" baseline="0" dirty="0" smtClean="0"/>
              <a:t> the extreme poverty rates of each household type, but extreme poor households were only compared to non-extreme poor households within their own household type. But how much of the population does each household type represent? Who are most of the extreme poor?</a:t>
            </a:r>
          </a:p>
          <a:p>
            <a:endParaRPr lang="en-US" baseline="0" dirty="0" smtClean="0"/>
          </a:p>
          <a:p>
            <a:r>
              <a:rPr lang="en-US" baseline="0" dirty="0" smtClean="0"/>
              <a:t>Here we see that single adults make up the largest share of extreme poor households. As we apply our filters, their share increases.</a:t>
            </a:r>
          </a:p>
        </p:txBody>
      </p:sp>
      <p:sp>
        <p:nvSpPr>
          <p:cNvPr id="4" name="Slide Number Placeholder 3"/>
          <p:cNvSpPr>
            <a:spLocks noGrp="1"/>
          </p:cNvSpPr>
          <p:nvPr>
            <p:ph type="sldNum" sz="quarter" idx="10"/>
          </p:nvPr>
        </p:nvSpPr>
        <p:spPr/>
        <p:txBody>
          <a:bodyPr/>
          <a:lstStyle/>
          <a:p>
            <a:fld id="{700BA88F-08AC-4F00-B450-37E6805F2B39}" type="slidenum">
              <a:rPr lang="en-US" smtClean="0"/>
              <a:t>42</a:t>
            </a:fld>
            <a:endParaRPr lang="en-US"/>
          </a:p>
        </p:txBody>
      </p:sp>
    </p:spTree>
    <p:extLst>
      <p:ext uri="{BB962C8B-B14F-4D97-AF65-F5344CB8AC3E}">
        <p14:creationId xmlns:p14="http://schemas.microsoft.com/office/powerpoint/2010/main" val="1752231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43</a:t>
            </a:fld>
            <a:endParaRPr lang="en-US"/>
          </a:p>
        </p:txBody>
      </p:sp>
    </p:spTree>
    <p:extLst>
      <p:ext uri="{BB962C8B-B14F-4D97-AF65-F5344CB8AC3E}">
        <p14:creationId xmlns:p14="http://schemas.microsoft.com/office/powerpoint/2010/main" val="2317373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171017" indent="-171017">
              <a:buFont typeface="Arial"/>
              <a:buChar char="•"/>
            </a:pPr>
            <a:r>
              <a:rPr lang="en-US" dirty="0" smtClean="0"/>
              <a:t>Need to say remaining is based on survey only</a:t>
            </a:r>
          </a:p>
          <a:p>
            <a:pPr marL="171017" indent="-171017">
              <a:buFont typeface="Arial"/>
              <a:buChar char="•"/>
            </a:pPr>
            <a:r>
              <a:rPr lang="en-US" dirty="0" smtClean="0"/>
              <a:t>Tries to get at the income sources that explain the impact</a:t>
            </a:r>
            <a:r>
              <a:rPr lang="en-US" baseline="0" dirty="0" smtClean="0"/>
              <a:t> of the admin data</a:t>
            </a:r>
          </a:p>
          <a:p>
            <a:pPr marL="171017" indent="-171017">
              <a:buFont typeface="Arial"/>
              <a:buChar char="•"/>
            </a:pPr>
            <a:r>
              <a:rPr lang="en-US" baseline="0" dirty="0" smtClean="0"/>
              <a:t>Elderly: driven by retirement income, OASDI, and SSI</a:t>
            </a:r>
          </a:p>
          <a:p>
            <a:pPr marL="171017" indent="-171017">
              <a:buFont typeface="Arial"/>
              <a:buChar char="•"/>
            </a:pPr>
            <a:r>
              <a:rPr lang="en-US" baseline="0" dirty="0" smtClean="0"/>
              <a:t>Households with kids: earnings, EITC, and SNAP</a:t>
            </a:r>
          </a:p>
          <a:p>
            <a:pPr marL="171017" indent="-171017">
              <a:buFont typeface="Arial"/>
              <a:buChar char="•"/>
            </a:pPr>
            <a:r>
              <a:rPr lang="en-US" baseline="0" dirty="0" smtClean="0"/>
              <a:t>Single individuals: disconnected (only 28% receive any transfer) and more than half have 0 earnings</a:t>
            </a:r>
          </a:p>
          <a:p>
            <a:pPr marL="171017" indent="-171017">
              <a:buFont typeface="Arial"/>
              <a:buChar char="•"/>
            </a:pPr>
            <a:r>
              <a:rPr lang="en-US" baseline="0" dirty="0" smtClean="0"/>
              <a:t>Multiple individuals: similarly disconnected as single individuals but 83% receive positive earnings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44</a:t>
            </a:fld>
            <a:endParaRPr lang="en-US"/>
          </a:p>
        </p:txBody>
      </p:sp>
    </p:spTree>
    <p:extLst>
      <p:ext uri="{BB962C8B-B14F-4D97-AF65-F5344CB8AC3E}">
        <p14:creationId xmlns:p14="http://schemas.microsoft.com/office/powerpoint/2010/main" val="2061065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705A2-F21F-E045-B49E-40C85413C1B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709842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a:t>
            </a:r>
            <a:r>
              <a:rPr lang="en-US" baseline="0" dirty="0" smtClean="0"/>
              <a:t> 10 occupations for households that exit extreme poverty due to wage/salary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54</a:t>
            </a:fld>
            <a:endParaRPr lang="en-US"/>
          </a:p>
        </p:txBody>
      </p:sp>
    </p:spTree>
    <p:extLst>
      <p:ext uri="{BB962C8B-B14F-4D97-AF65-F5344CB8AC3E}">
        <p14:creationId xmlns:p14="http://schemas.microsoft.com/office/powerpoint/2010/main" val="2132847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 10 occupations for households that exit</a:t>
            </a:r>
            <a:r>
              <a:rPr lang="en-US" baseline="0" dirty="0" smtClean="0"/>
              <a:t> extreme poverty due to self-employment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55</a:t>
            </a:fld>
            <a:endParaRPr lang="en-US"/>
          </a:p>
        </p:txBody>
      </p:sp>
    </p:spTree>
    <p:extLst>
      <p:ext uri="{BB962C8B-B14F-4D97-AF65-F5344CB8AC3E}">
        <p14:creationId xmlns:p14="http://schemas.microsoft.com/office/powerpoint/2010/main" val="3730685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920803">
              <a:defRPr/>
            </a:pPr>
            <a:r>
              <a:rPr lang="en-US" dirty="0" smtClean="0"/>
              <a:t>Top 10 industries for households that exit extreme poverty due to wage/salary hours.</a:t>
            </a:r>
          </a:p>
          <a:p>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56</a:t>
            </a:fld>
            <a:endParaRPr lang="en-US"/>
          </a:p>
        </p:txBody>
      </p:sp>
    </p:spTree>
    <p:extLst>
      <p:ext uri="{BB962C8B-B14F-4D97-AF65-F5344CB8AC3E}">
        <p14:creationId xmlns:p14="http://schemas.microsoft.com/office/powerpoint/2010/main" val="130219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 10 industries for households that exit extreme poverty due</a:t>
            </a:r>
            <a:r>
              <a:rPr lang="en-US" baseline="0" dirty="0" smtClean="0"/>
              <a:t> to self-employment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57</a:t>
            </a:fld>
            <a:endParaRPr lang="en-US"/>
          </a:p>
        </p:txBody>
      </p:sp>
    </p:spTree>
    <p:extLst>
      <p:ext uri="{BB962C8B-B14F-4D97-AF65-F5344CB8AC3E}">
        <p14:creationId xmlns:p14="http://schemas.microsoft.com/office/powerpoint/2010/main" val="2511557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Top</a:t>
            </a:r>
            <a:r>
              <a:rPr lang="en-US" baseline="0" dirty="0" smtClean="0"/>
              <a:t> 10 occupations for households that exit extreme poverty due to wage/salary hours.</a:t>
            </a:r>
            <a:endParaRPr lang="en-US" dirty="0"/>
          </a:p>
        </p:txBody>
      </p:sp>
      <p:sp>
        <p:nvSpPr>
          <p:cNvPr id="4" name="Slide Number Placeholder 3"/>
          <p:cNvSpPr>
            <a:spLocks noGrp="1"/>
          </p:cNvSpPr>
          <p:nvPr>
            <p:ph type="sldNum" sz="quarter" idx="10"/>
          </p:nvPr>
        </p:nvSpPr>
        <p:spPr/>
        <p:txBody>
          <a:bodyPr/>
          <a:lstStyle/>
          <a:p>
            <a:fld id="{2BA4AC25-1220-498C-AC02-EB131B2A22CB}" type="slidenum">
              <a:rPr lang="en-US" smtClean="0"/>
              <a:t>60</a:t>
            </a:fld>
            <a:endParaRPr lang="en-US"/>
          </a:p>
        </p:txBody>
      </p:sp>
    </p:spTree>
    <p:extLst>
      <p:ext uri="{BB962C8B-B14F-4D97-AF65-F5344CB8AC3E}">
        <p14:creationId xmlns:p14="http://schemas.microsoft.com/office/powerpoint/2010/main" val="206903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5</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Child care subsidies, Medicaid, child</a:t>
            </a:r>
            <a:r>
              <a:rPr lang="en-US" baseline="0" dirty="0" smtClean="0"/>
              <a:t> tax credit.  2011 real dollars.</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6</a:t>
            </a:fld>
            <a:endParaRPr lang="en-US"/>
          </a:p>
        </p:txBody>
      </p:sp>
    </p:spTree>
    <p:extLst>
      <p:ext uri="{BB962C8B-B14F-4D97-AF65-F5344CB8AC3E}">
        <p14:creationId xmlns:p14="http://schemas.microsoft.com/office/powerpoint/2010/main" val="64572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marL="684154" lvl="1" indent="-228051" defTabSz="912205">
              <a:lnSpc>
                <a:spcPct val="90000"/>
              </a:lnSpc>
              <a:spcBef>
                <a:spcPts val="499"/>
              </a:spcBef>
              <a:buFont typeface="Arial" panose="020B0604020202020204" pitchFamily="34" charset="0"/>
              <a:buChar char="•"/>
              <a:defRPr/>
            </a:pP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Since 2000, there has been a 7 percentage point increase in share of dollars missed for TANF, UI, and WC in the SIPP (Meyer, Mok, and Sullivan 2014)</a:t>
            </a:r>
          </a:p>
          <a:p>
            <a:pPr marL="684154" lvl="1" indent="-228051" defTabSz="912205">
              <a:lnSpc>
                <a:spcPct val="90000"/>
              </a:lnSpc>
              <a:spcBef>
                <a:spcPts val="499"/>
              </a:spcBef>
              <a:buFont typeface="Arial" panose="020B0604020202020204" pitchFamily="34" charset="0"/>
              <a:buChar char="•"/>
              <a:defRPr/>
            </a:pP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Share of SIPP dollars imputed has doubled since 1990 </a:t>
            </a:r>
          </a:p>
          <a:p>
            <a:pPr marL="684154" lvl="1" indent="-228051" defTabSz="912205">
              <a:lnSpc>
                <a:spcPct val="90000"/>
              </a:lnSpc>
              <a:spcBef>
                <a:spcPts val="499"/>
              </a:spcBef>
              <a:buFont typeface="Arial" panose="020B0604020202020204" pitchFamily="34" charset="0"/>
              <a:buChar char="•"/>
              <a:defRPr/>
            </a:pP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Errors in reporting and amounts for SSI and OASDI rose sharply between 1996 and 2008 SIPP panels (Gathright and </a:t>
            </a:r>
            <a:r>
              <a:rPr lang="en-US" sz="1100"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Crabb</a:t>
            </a:r>
            <a:r>
              <a:rPr lang="en-US" sz="11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2014) </a:t>
            </a:r>
          </a:p>
          <a:p>
            <a:pPr lvl="0"/>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7</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lvl="0"/>
            <a:r>
              <a:rPr lang="en-US" dirty="0"/>
              <a:t>These issues especially severe in the left tail</a:t>
            </a:r>
          </a:p>
        </p:txBody>
      </p:sp>
      <p:sp>
        <p:nvSpPr>
          <p:cNvPr id="4" name="Slide Number Placeholder 3"/>
          <p:cNvSpPr>
            <a:spLocks noGrp="1"/>
          </p:cNvSpPr>
          <p:nvPr>
            <p:ph type="sldNum" sz="quarter" idx="10"/>
          </p:nvPr>
        </p:nvSpPr>
        <p:spPr/>
        <p:txBody>
          <a:bodyPr/>
          <a:lstStyle/>
          <a:p>
            <a:fld id="{900705A2-F21F-E045-B49E-40C85413C1B4}" type="slidenum">
              <a:rPr lang="en-US" smtClean="0"/>
              <a:t>8</a:t>
            </a:fld>
            <a:endParaRPr lang="en-US"/>
          </a:p>
        </p:txBody>
      </p:sp>
    </p:spTree>
    <p:extLst>
      <p:ext uri="{BB962C8B-B14F-4D97-AF65-F5344CB8AC3E}">
        <p14:creationId xmlns:p14="http://schemas.microsoft.com/office/powerpoint/2010/main" val="32690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pPr defTabSz="912092">
              <a:lnSpc>
                <a:spcPct val="90000"/>
              </a:lnSpc>
              <a:spcBef>
                <a:spcPts val="998"/>
              </a:spcBef>
              <a:defRPr/>
            </a:pPr>
            <a:r>
              <a:rPr lang="en-US" dirty="0">
                <a:latin typeface="Calibri" panose="020F0502020204030204" pitchFamily="34" charset="0"/>
                <a:cs typeface="Calibri" panose="020F0502020204030204" pitchFamily="34" charset="0"/>
              </a:rPr>
              <a:t>Against my better judgement which has been that income is fatally flawed, we are trying to measure income better.</a:t>
            </a:r>
          </a:p>
          <a:p>
            <a:pPr defTabSz="912092">
              <a:lnSpc>
                <a:spcPct val="90000"/>
              </a:lnSpc>
              <a:spcBef>
                <a:spcPts val="998"/>
              </a:spcBef>
              <a:defRPr/>
            </a:pPr>
            <a:r>
              <a:rPr lang="en-US" dirty="0">
                <a:latin typeface="Calibri" panose="020F0502020204030204" pitchFamily="34" charset="0"/>
                <a:cs typeface="Calibri" panose="020F0502020204030204" pitchFamily="34" charset="0"/>
              </a:rPr>
              <a:t>Period examined same one as SE; </a:t>
            </a:r>
          </a:p>
          <a:p>
            <a:pPr defTabSz="912092">
              <a:lnSpc>
                <a:spcPct val="90000"/>
              </a:lnSpc>
              <a:spcBef>
                <a:spcPts val="998"/>
              </a:spcBef>
              <a:defRPr/>
            </a:pPr>
            <a:r>
              <a:rPr lang="en-US" dirty="0">
                <a:latin typeface="Calibri" panose="020F0502020204030204" pitchFamily="34" charset="0"/>
                <a:cs typeface="Calibri" panose="020F0502020204030204" pitchFamily="34" charset="0"/>
              </a:rPr>
              <a:t>Very surprised by finding that start from same income data that others had examined and use the survey data in a more sophisticated way and bring in admin data and can directly see that essentially all those households are not living on $2/day</a:t>
            </a:r>
          </a:p>
          <a:p>
            <a:pPr marL="228051" indent="-228051" defTabSz="912205">
              <a:lnSpc>
                <a:spcPct val="90000"/>
              </a:lnSpc>
              <a:spcBef>
                <a:spcPts val="998"/>
              </a:spcBef>
              <a:buFont typeface="Arial" panose="020B0604020202020204" pitchFamily="34" charset="0"/>
              <a:buChar char="•"/>
              <a:defRPr/>
            </a:pPr>
            <a:r>
              <a:rPr lang="en-US" dirty="0">
                <a:solidFill>
                  <a:prstClr val="black"/>
                </a:solidFill>
                <a:latin typeface="Calibri" panose="020F0502020204030204" pitchFamily="34" charset="0"/>
                <a:ea typeface="Arial Unicode MS" panose="020B0604020202020204" pitchFamily="34" charset="-128"/>
                <a:cs typeface="Calibri" panose="020F0502020204030204" pitchFamily="34" charset="0"/>
              </a:rPr>
              <a:t>We examine extreme poverty by household type </a:t>
            </a:r>
          </a:p>
          <a:p>
            <a:pPr marL="684154" lvl="1" indent="-228051" defTabSz="912205">
              <a:lnSpc>
                <a:spcPct val="90000"/>
              </a:lnSpc>
              <a:spcBef>
                <a:spcPts val="499"/>
              </a:spcBef>
              <a:buFont typeface="Arial" panose="020B0604020202020204" pitchFamily="34" charset="0"/>
              <a:buChar char="•"/>
              <a:defRPr/>
            </a:pPr>
            <a:r>
              <a:rPr lang="en-US" dirty="0">
                <a:solidFill>
                  <a:prstClr val="black"/>
                </a:solidFill>
                <a:latin typeface="Calibri" panose="020F0502020204030204" pitchFamily="34" charset="0"/>
                <a:ea typeface="Arial Unicode MS" panose="020B0604020202020204" pitchFamily="34" charset="-128"/>
                <a:cs typeface="Calibri" panose="020F0502020204030204" pitchFamily="34" charset="0"/>
              </a:rPr>
              <a:t>Single individuals have the highest remaining extreme poverty rate after corrections, almost five times the overall mean</a:t>
            </a:r>
          </a:p>
          <a:p>
            <a:pPr defTabSz="912092">
              <a:lnSpc>
                <a:spcPct val="90000"/>
              </a:lnSpc>
              <a:spcBef>
                <a:spcPts val="998"/>
              </a:spcBef>
              <a:defRPr/>
            </a:pPr>
            <a:r>
              <a:rPr lang="en-US" sz="800" dirty="0"/>
              <a:t> </a:t>
            </a:r>
            <a:endParaRPr lang="en-US" dirty="0"/>
          </a:p>
        </p:txBody>
      </p:sp>
      <p:sp>
        <p:nvSpPr>
          <p:cNvPr id="4" name="Slide Number Placeholder 3"/>
          <p:cNvSpPr>
            <a:spLocks noGrp="1"/>
          </p:cNvSpPr>
          <p:nvPr>
            <p:ph type="sldNum" sz="quarter" idx="10"/>
          </p:nvPr>
        </p:nvSpPr>
        <p:spPr/>
        <p:txBody>
          <a:bodyPr/>
          <a:lstStyle/>
          <a:p>
            <a:fld id="{900705A2-F21F-E045-B49E-40C85413C1B4}" type="slidenum">
              <a:rPr lang="en-US" smtClean="0"/>
              <a:t>9</a:t>
            </a:fld>
            <a:endParaRPr lang="en-US"/>
          </a:p>
        </p:txBody>
      </p:sp>
    </p:spTree>
    <p:extLst>
      <p:ext uri="{BB962C8B-B14F-4D97-AF65-F5344CB8AC3E}">
        <p14:creationId xmlns:p14="http://schemas.microsoft.com/office/powerpoint/2010/main" val="32690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B9C68A-46A2-E645-8772-5F0B5BAEF2A5}"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284159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6E1084-F9DF-E448-A217-4C8716A05A4F}"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312643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A286E-B630-DA47-91E3-A76732C6BF18}"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336133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1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1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02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809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32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992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70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3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CDE63-5AD0-9240-93EA-E388F018A529}"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234939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086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22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4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311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57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38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86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01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939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11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D0259-A15E-EE46-8FE3-9B8F0E53E61B}" type="datetime1">
              <a:rPr lang="en-US" smtClean="0"/>
              <a:t>7/9/2019</a:t>
            </a:fld>
            <a:endParaRPr lang="en-US"/>
          </a:p>
        </p:txBody>
      </p:sp>
      <p:sp>
        <p:nvSpPr>
          <p:cNvPr id="5" name="Footer Placeholder 4"/>
          <p:cNvSpPr>
            <a:spLocks noGrp="1"/>
          </p:cNvSpPr>
          <p:nvPr>
            <p:ph type="ftr" sz="quarter" idx="11"/>
          </p:nvPr>
        </p:nvSpPr>
        <p:spPr/>
        <p:txBody>
          <a:bodyPr/>
          <a:lstStyle/>
          <a:p>
            <a:r>
              <a:rPr lang="en-US" smtClean="0"/>
              <a:t>Hi</a:t>
            </a:r>
            <a:endParaRPr lang="en-US"/>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466162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85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838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282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0F44-5B86-401C-9BD4-1ECE1CB58AA7}"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29D5AB-31F8-4C17-A0EA-248B435AA6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408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104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423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112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582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269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15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5D9C2A-9B57-9348-AE86-F7017E8F0B8C}" type="datetime1">
              <a:rPr lang="en-US" smtClean="0"/>
              <a:t>7/9/2019</a:t>
            </a:fld>
            <a:endParaRPr lang="en-US"/>
          </a:p>
        </p:txBody>
      </p:sp>
      <p:sp>
        <p:nvSpPr>
          <p:cNvPr id="6" name="Footer Placeholder 5"/>
          <p:cNvSpPr>
            <a:spLocks noGrp="1"/>
          </p:cNvSpPr>
          <p:nvPr>
            <p:ph type="ftr" sz="quarter" idx="11"/>
          </p:nvPr>
        </p:nvSpPr>
        <p:spPr/>
        <p:txBody>
          <a:bodyPr/>
          <a:lstStyle/>
          <a:p>
            <a:r>
              <a:rPr lang="en-US" smtClean="0"/>
              <a:t>Hi</a:t>
            </a:r>
            <a:endParaRPr lang="en-US"/>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1907258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93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383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01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203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54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D0B94F-10B2-E34E-9C9D-67BE19A64745}" type="datetime1">
              <a:rPr lang="en-US" smtClean="0"/>
              <a:t>7/9/2019</a:t>
            </a:fld>
            <a:endParaRPr lang="en-US"/>
          </a:p>
        </p:txBody>
      </p:sp>
      <p:sp>
        <p:nvSpPr>
          <p:cNvPr id="8" name="Footer Placeholder 7"/>
          <p:cNvSpPr>
            <a:spLocks noGrp="1"/>
          </p:cNvSpPr>
          <p:nvPr>
            <p:ph type="ftr" sz="quarter" idx="11"/>
          </p:nvPr>
        </p:nvSpPr>
        <p:spPr/>
        <p:txBody>
          <a:bodyPr/>
          <a:lstStyle/>
          <a:p>
            <a:r>
              <a:rPr lang="en-US" smtClean="0"/>
              <a:t>Hi</a:t>
            </a:r>
            <a:endParaRPr lang="en-US"/>
          </a:p>
        </p:txBody>
      </p:sp>
      <p:sp>
        <p:nvSpPr>
          <p:cNvPr id="9" name="Slide Number Placeholder 8"/>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108763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0A4C80-1A9B-B249-A819-5B5B1E6283CE}" type="datetime1">
              <a:rPr lang="en-US" smtClean="0"/>
              <a:t>7/9/2019</a:t>
            </a:fld>
            <a:endParaRPr lang="en-US"/>
          </a:p>
        </p:txBody>
      </p:sp>
      <p:sp>
        <p:nvSpPr>
          <p:cNvPr id="4" name="Footer Placeholder 3"/>
          <p:cNvSpPr>
            <a:spLocks noGrp="1"/>
          </p:cNvSpPr>
          <p:nvPr>
            <p:ph type="ftr" sz="quarter" idx="11"/>
          </p:nvPr>
        </p:nvSpPr>
        <p:spPr/>
        <p:txBody>
          <a:bodyPr/>
          <a:lstStyle/>
          <a:p>
            <a:r>
              <a:rPr lang="en-US" smtClean="0"/>
              <a:t>Hi</a:t>
            </a:r>
            <a:endParaRPr lang="en-US"/>
          </a:p>
        </p:txBody>
      </p:sp>
      <p:sp>
        <p:nvSpPr>
          <p:cNvPr id="5" name="Slide Number Placeholder 4"/>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82031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BC310-9265-3348-875C-27748A6436D3}" type="datetime1">
              <a:rPr lang="en-US" smtClean="0"/>
              <a:t>7/9/2019</a:t>
            </a:fld>
            <a:endParaRPr lang="en-US"/>
          </a:p>
        </p:txBody>
      </p:sp>
      <p:sp>
        <p:nvSpPr>
          <p:cNvPr id="3" name="Footer Placeholder 2"/>
          <p:cNvSpPr>
            <a:spLocks noGrp="1"/>
          </p:cNvSpPr>
          <p:nvPr>
            <p:ph type="ftr" sz="quarter" idx="11"/>
          </p:nvPr>
        </p:nvSpPr>
        <p:spPr/>
        <p:txBody>
          <a:bodyPr/>
          <a:lstStyle/>
          <a:p>
            <a:r>
              <a:rPr lang="en-US" smtClean="0"/>
              <a:t>Hi</a:t>
            </a:r>
            <a:endParaRPr lang="en-US"/>
          </a:p>
        </p:txBody>
      </p:sp>
      <p:sp>
        <p:nvSpPr>
          <p:cNvPr id="4" name="Slide Number Placeholder 3"/>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44867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EA6BE-7617-9A43-939A-101BDF6B2494}" type="datetime1">
              <a:rPr lang="en-US" smtClean="0"/>
              <a:t>7/9/2019</a:t>
            </a:fld>
            <a:endParaRPr lang="en-US"/>
          </a:p>
        </p:txBody>
      </p:sp>
      <p:sp>
        <p:nvSpPr>
          <p:cNvPr id="6" name="Footer Placeholder 5"/>
          <p:cNvSpPr>
            <a:spLocks noGrp="1"/>
          </p:cNvSpPr>
          <p:nvPr>
            <p:ph type="ftr" sz="quarter" idx="11"/>
          </p:nvPr>
        </p:nvSpPr>
        <p:spPr/>
        <p:txBody>
          <a:bodyPr/>
          <a:lstStyle/>
          <a:p>
            <a:r>
              <a:rPr lang="en-US" smtClean="0"/>
              <a:t>Hi</a:t>
            </a:r>
            <a:endParaRPr lang="en-US"/>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250658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F0069-7D22-1A4C-94D4-885A0ADAC475}" type="datetime1">
              <a:rPr lang="en-US" smtClean="0"/>
              <a:t>7/9/2019</a:t>
            </a:fld>
            <a:endParaRPr lang="en-US"/>
          </a:p>
        </p:txBody>
      </p:sp>
      <p:sp>
        <p:nvSpPr>
          <p:cNvPr id="6" name="Footer Placeholder 5"/>
          <p:cNvSpPr>
            <a:spLocks noGrp="1"/>
          </p:cNvSpPr>
          <p:nvPr>
            <p:ph type="ftr" sz="quarter" idx="11"/>
          </p:nvPr>
        </p:nvSpPr>
        <p:spPr/>
        <p:txBody>
          <a:bodyPr/>
          <a:lstStyle/>
          <a:p>
            <a:r>
              <a:rPr lang="en-US" smtClean="0"/>
              <a:t>Hi</a:t>
            </a:r>
            <a:endParaRPr lang="en-US"/>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195627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9BDDA-7734-6949-9B91-BDFE01EDD3E5}" type="datetime1">
              <a:rPr lang="en-US" smtClean="0"/>
              <a:t>7/9/2019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Hi</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00727-ADA8-4793-93A3-A3C1E74ECD86}" type="slidenum">
              <a:rPr lang="en-US" smtClean="0"/>
              <a:t>‹#›</a:t>
            </a:fld>
            <a:endParaRPr lang="en-US"/>
          </a:p>
        </p:txBody>
      </p:sp>
    </p:spTree>
    <p:extLst>
      <p:ext uri="{BB962C8B-B14F-4D97-AF65-F5344CB8AC3E}">
        <p14:creationId xmlns:p14="http://schemas.microsoft.com/office/powerpoint/2010/main" val="521268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9880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9229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43E-EF3B-42D0-8E0F-ED59D3E15864}" type="datetimeFigureOut">
              <a:rPr lang="en-US" smtClean="0">
                <a:solidFill>
                  <a:prstClr val="black">
                    <a:tint val="75000"/>
                  </a:prstClr>
                </a:solidFill>
              </a:rPr>
              <a:pPr/>
              <a:t>7/9/2019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ABE9-1707-48B9-8C6C-47A3206A0A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776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package" Target="../embeddings/Microsoft_Word_Document2.docx"/><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package" Target="../embeddings/Microsoft_Word_Document3.docx"/><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72" y="105524"/>
            <a:ext cx="8102991" cy="2387600"/>
          </a:xfrm>
        </p:spPr>
        <p:txBody>
          <a:bodyPr anchor="ctr">
            <a:normAutofit/>
          </a:bodyPr>
          <a:lstStyle/>
          <a:p>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The Use and Misuse of Income Data </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and Extreme Poverty in the United States</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582057" y="2229692"/>
            <a:ext cx="9144000" cy="3547265"/>
          </a:xfrm>
        </p:spPr>
        <p:txBody>
          <a:bodyPr>
            <a:normAutofit fontScale="92500" lnSpcReduction="10000"/>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Bruce D. Meyer, University of Chicago, NBER, AEI, and </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U.S. Census Bureau</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Derek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Wu, University of Chicago</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Victoria Mooers, University of Chicago</a:t>
            </a:r>
          </a:p>
          <a:p>
            <a:pPr lv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Carla Medalia, </a:t>
            </a: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U.S. Census Bureau</a:t>
            </a:r>
          </a:p>
          <a:p>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NBER Summer Institute</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Labor Studies and Children </a:t>
            </a:r>
          </a:p>
          <a:p>
            <a:r>
              <a:rPr lang="en-US"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July 25, </a:t>
            </a:r>
            <a:r>
              <a:rPr lang="en-US"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2019</a:t>
            </a:r>
          </a:p>
        </p:txBody>
      </p:sp>
      <p:sp>
        <p:nvSpPr>
          <p:cNvPr id="5" name="Rectangle 4"/>
          <p:cNvSpPr/>
          <p:nvPr/>
        </p:nvSpPr>
        <p:spPr>
          <a:xfrm>
            <a:off x="2044504" y="5913793"/>
            <a:ext cx="8219106" cy="830997"/>
          </a:xfrm>
          <a:prstGeom prst="rect">
            <a:avLst/>
          </a:prstGeom>
        </p:spPr>
        <p:txBody>
          <a:bodyPr wrap="square">
            <a:spAutoFit/>
          </a:bodyPr>
          <a:lstStyle/>
          <a:p>
            <a:r>
              <a:rPr lang="en-US" sz="1200" dirty="0">
                <a:latin typeface="Arial Unicode MS"/>
                <a:cs typeface="Arial Unicode MS"/>
              </a:rPr>
              <a:t>Disclaimer: </a:t>
            </a:r>
            <a:r>
              <a:rPr lang="en-US" sz="1200" dirty="0">
                <a:solidFill>
                  <a:srgbClr val="000000"/>
                </a:solidFill>
                <a:latin typeface="Arial Unicode MS"/>
                <a:ea typeface="Times New Roman" panose="02020603050405020304" pitchFamily="18" charset="0"/>
                <a:cs typeface="Arial Unicode MS"/>
              </a:rPr>
              <a:t>Any opinions and conclusions expressed herein are those of the author(s) and do not necessarily represent the views of the U.S. Census Bureau</a:t>
            </a:r>
            <a:r>
              <a:rPr lang="en-US" sz="1200" dirty="0">
                <a:solidFill>
                  <a:srgbClr val="000000"/>
                </a:solidFill>
                <a:latin typeface="Arial Unicode MS"/>
                <a:ea typeface="Times New Roman" panose="02020603050405020304" pitchFamily="18" charset="0"/>
                <a:cs typeface="Arial Unicode MS"/>
              </a:rPr>
              <a:t>.  </a:t>
            </a:r>
            <a:r>
              <a:rPr lang="en-US" sz="1200" dirty="0">
                <a:solidFill>
                  <a:srgbClr val="000000"/>
                </a:solidFill>
                <a:latin typeface="Arial Unicode MS"/>
                <a:ea typeface="Times New Roman" panose="02020603050405020304" pitchFamily="18" charset="0"/>
                <a:cs typeface="Arial Unicode MS"/>
              </a:rPr>
              <a:t>While this work was not subject to formal Census Bureau content review, Census staff reviewed all statistical output to ensure that no confidential information was disclosed</a:t>
            </a:r>
            <a:r>
              <a:rPr lang="en-US" sz="1200" dirty="0">
                <a:solidFill>
                  <a:srgbClr val="000000"/>
                </a:solidFill>
                <a:latin typeface="Arial Unicode MS"/>
                <a:ea typeface="Times New Roman" panose="02020603050405020304" pitchFamily="18" charset="0"/>
                <a:cs typeface="Arial Unicode MS"/>
              </a:rPr>
              <a:t>.  </a:t>
            </a:r>
            <a:r>
              <a:rPr lang="en-US" sz="1200" dirty="0">
                <a:latin typeface="Arial Unicode MS"/>
                <a:cs typeface="Arial Unicode MS"/>
              </a:rPr>
              <a:t>We </a:t>
            </a:r>
            <a:r>
              <a:rPr lang="en-US" sz="1200" dirty="0">
                <a:latin typeface="Arial Unicode MS"/>
                <a:cs typeface="Arial Unicode MS"/>
              </a:rPr>
              <a:t>would like to thank the Alfred P. Sloan Foundation, the Russell Sage Foundation and the Charles Koch Foundation for their support. </a:t>
            </a:r>
          </a:p>
        </p:txBody>
      </p:sp>
    </p:spTree>
    <p:extLst>
      <p:ext uri="{BB962C8B-B14F-4D97-AF65-F5344CB8AC3E}">
        <p14:creationId xmlns:p14="http://schemas.microsoft.com/office/powerpoint/2010/main" val="513342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Data: SIPP </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983248" cy="5476874"/>
          </a:xfrm>
        </p:spPr>
        <p:txBody>
          <a:bodyPr>
            <a:normAutofit/>
          </a:bodyPr>
          <a:lstStyle/>
          <a:p>
            <a:r>
              <a:rPr lang="en-US" sz="2400" dirty="0">
                <a:latin typeface="Arial Unicode MS"/>
                <a:cs typeface="Arial Unicode MS"/>
              </a:rPr>
              <a:t>Survey of Income and Program Participation (SIPP)</a:t>
            </a:r>
          </a:p>
          <a:p>
            <a:pPr marL="228600" lvl="1">
              <a:spcBef>
                <a:spcPts val="1000"/>
              </a:spcBef>
            </a:pPr>
            <a:r>
              <a:rPr lang="en-US" dirty="0">
                <a:latin typeface="Arial Unicode MS"/>
                <a:cs typeface="Arial Unicode MS"/>
              </a:rPr>
              <a:t>Responses include information about income (sources and amount), program participation, assets, </a:t>
            </a:r>
            <a:r>
              <a:rPr lang="en-US" dirty="0" smtClean="0">
                <a:latin typeface="Arial Unicode MS"/>
                <a:cs typeface="Arial Unicode MS"/>
              </a:rPr>
              <a:t>hardships, housing characteristics, and </a:t>
            </a:r>
            <a:r>
              <a:rPr lang="en-US" dirty="0">
                <a:latin typeface="Arial Unicode MS"/>
                <a:cs typeface="Arial Unicode MS"/>
              </a:rPr>
              <a:t>demographics</a:t>
            </a:r>
          </a:p>
          <a:p>
            <a:pPr marL="228600" lvl="1">
              <a:spcBef>
                <a:spcPts val="1000"/>
              </a:spcBef>
            </a:pPr>
            <a:r>
              <a:rPr lang="en-US" dirty="0">
                <a:latin typeface="Arial Unicode MS"/>
                <a:cs typeface="Arial Unicode MS"/>
              </a:rPr>
              <a:t>Interviews </a:t>
            </a:r>
            <a:r>
              <a:rPr lang="en-US" dirty="0" smtClean="0">
                <a:latin typeface="Arial Unicode MS"/>
                <a:cs typeface="Arial Unicode MS"/>
              </a:rPr>
              <a:t>conducted </a:t>
            </a:r>
            <a:r>
              <a:rPr lang="en-US" dirty="0">
                <a:latin typeface="Arial Unicode MS"/>
                <a:cs typeface="Arial Unicode MS"/>
              </a:rPr>
              <a:t>in staggered 4-month waves</a:t>
            </a:r>
          </a:p>
          <a:p>
            <a:pPr marL="228600" lvl="1">
              <a:spcBef>
                <a:spcPts val="1000"/>
              </a:spcBef>
            </a:pPr>
            <a:r>
              <a:rPr lang="en-US" dirty="0" smtClean="0">
                <a:latin typeface="Arial Unicode MS"/>
                <a:cs typeface="Arial Unicode MS"/>
              </a:rPr>
              <a:t>Use </a:t>
            </a:r>
            <a:r>
              <a:rPr lang="en-US" dirty="0">
                <a:latin typeface="Arial Unicode MS"/>
                <a:cs typeface="Arial Unicode MS"/>
              </a:rPr>
              <a:t>wave 9 of </a:t>
            </a:r>
            <a:r>
              <a:rPr lang="en-US" dirty="0" smtClean="0">
                <a:latin typeface="Arial Unicode MS"/>
                <a:cs typeface="Arial Unicode MS"/>
              </a:rPr>
              <a:t>2008 panel; covers </a:t>
            </a:r>
            <a:r>
              <a:rPr lang="en-US" dirty="0">
                <a:latin typeface="Arial Unicode MS"/>
                <a:cs typeface="Arial Unicode MS"/>
              </a:rPr>
              <a:t>January-July of 2011</a:t>
            </a:r>
          </a:p>
          <a:p>
            <a:pPr marL="685800" lvl="2">
              <a:spcBef>
                <a:spcPts val="1000"/>
              </a:spcBef>
            </a:pPr>
            <a:r>
              <a:rPr lang="en-US" dirty="0">
                <a:latin typeface="Arial Unicode MS"/>
                <a:cs typeface="Arial Unicode MS"/>
              </a:rPr>
              <a:t>Also bring in information from topical modules corresponding to </a:t>
            </a:r>
            <a:r>
              <a:rPr lang="en-US" dirty="0" smtClean="0">
                <a:latin typeface="Arial Unicode MS"/>
                <a:cs typeface="Arial Unicode MS"/>
              </a:rPr>
              <a:t>waves 6</a:t>
            </a:r>
            <a:r>
              <a:rPr lang="en-US" dirty="0">
                <a:latin typeface="Arial Unicode MS"/>
                <a:cs typeface="Arial Unicode MS"/>
              </a:rPr>
              <a:t>, 7, 9, and 10, which refer to time periods </a:t>
            </a:r>
            <a:r>
              <a:rPr lang="en-US" dirty="0" smtClean="0">
                <a:latin typeface="Arial Unicode MS"/>
                <a:cs typeface="Arial Unicode MS"/>
              </a:rPr>
              <a:t>spanning January </a:t>
            </a:r>
            <a:r>
              <a:rPr lang="en-US" dirty="0">
                <a:latin typeface="Arial Unicode MS"/>
                <a:cs typeface="Arial Unicode MS"/>
              </a:rPr>
              <a:t>2010 to November 2011</a:t>
            </a:r>
          </a:p>
          <a:p>
            <a:pPr marL="228600" lvl="1">
              <a:spcBef>
                <a:spcPts val="1000"/>
              </a:spcBef>
            </a:pPr>
            <a:r>
              <a:rPr lang="en-US" dirty="0" smtClean="0">
                <a:latin typeface="Arial Unicode MS"/>
                <a:cs typeface="Arial Unicode MS"/>
              </a:rPr>
              <a:t>~32,000 households</a:t>
            </a:r>
          </a:p>
          <a:p>
            <a:pPr marL="228600" lvl="1">
              <a:spcBef>
                <a:spcPts val="1000"/>
              </a:spcBef>
            </a:pPr>
            <a:r>
              <a:rPr lang="en-US" dirty="0" smtClean="0">
                <a:latin typeface="Arial Unicode MS"/>
                <a:cs typeface="Arial Unicode MS"/>
              </a:rPr>
              <a:t>Does not include the homeless </a:t>
            </a:r>
            <a:r>
              <a:rPr lang="mr-IN" dirty="0" smtClean="0">
                <a:latin typeface="Arial Unicode MS"/>
                <a:cs typeface="Arial Unicode MS"/>
              </a:rPr>
              <a:t>–</a:t>
            </a:r>
            <a:r>
              <a:rPr lang="en-US" dirty="0" smtClean="0">
                <a:latin typeface="Arial Unicode MS"/>
                <a:cs typeface="Arial Unicode MS"/>
              </a:rPr>
              <a:t> no major household survey does; ACS includes those in shelters</a:t>
            </a:r>
            <a:endParaRPr lang="en-US" dirty="0">
              <a:latin typeface="Arial Unicode MS"/>
              <a:cs typeface="Arial Unicode MS"/>
            </a:endParaRPr>
          </a:p>
          <a:p>
            <a:pPr marL="0" indent="0">
              <a:buNone/>
            </a:pPr>
            <a:endParaRPr lang="en-US" sz="2400" dirty="0">
              <a:latin typeface="Arial Unicode MS"/>
              <a:ea typeface="Arial Unicode MS" panose="020B0604020202020204" pitchFamily="34" charset="-128"/>
              <a:cs typeface="Arial Unicode MS"/>
            </a:endParaRPr>
          </a:p>
        </p:txBody>
      </p:sp>
    </p:spTree>
    <p:extLst>
      <p:ext uri="{BB962C8B-B14F-4D97-AF65-F5344CB8AC3E}">
        <p14:creationId xmlns:p14="http://schemas.microsoft.com/office/powerpoint/2010/main" val="287349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Data: Administrative Sources </a:t>
            </a:r>
            <a:endParaRPr lang="en-US" sz="3600" dirty="0">
              <a:solidFill>
                <a:srgbClr val="C00000"/>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44010157"/>
              </p:ext>
            </p:extLst>
          </p:nvPr>
        </p:nvGraphicFramePr>
        <p:xfrm>
          <a:off x="1524001" y="1599128"/>
          <a:ext cx="9031705" cy="3659744"/>
        </p:xfrm>
        <a:graphic>
          <a:graphicData uri="http://schemas.openxmlformats.org/presentationml/2006/ole">
            <mc:AlternateContent xmlns:mc="http://schemas.openxmlformats.org/markup-compatibility/2006">
              <mc:Choice xmlns:v="urn:schemas-microsoft-com:vml" Requires="v">
                <p:oleObj spid="_x0000_s1714" name="Document" r:id="rId4" imgW="5417836" imgH="2167996" progId="Word.Document.12">
                  <p:embed/>
                </p:oleObj>
              </mc:Choice>
              <mc:Fallback>
                <p:oleObj name="Document" r:id="rId4" imgW="5417836" imgH="2167996" progId="Word.Document.12">
                  <p:embed/>
                  <p:pic>
                    <p:nvPicPr>
                      <p:cNvPr id="0" name=""/>
                      <p:cNvPicPr/>
                      <p:nvPr/>
                    </p:nvPicPr>
                    <p:blipFill>
                      <a:blip r:embed="rId5"/>
                      <a:stretch>
                        <a:fillRect/>
                      </a:stretch>
                    </p:blipFill>
                    <p:spPr>
                      <a:xfrm>
                        <a:off x="1524001" y="1599128"/>
                        <a:ext cx="9031705" cy="3659744"/>
                      </a:xfrm>
                      <a:prstGeom prst="rect">
                        <a:avLst/>
                      </a:prstGeom>
                    </p:spPr>
                  </p:pic>
                </p:oleObj>
              </mc:Fallback>
            </mc:AlternateContent>
          </a:graphicData>
        </a:graphic>
      </p:graphicFrame>
    </p:spTree>
    <p:extLst>
      <p:ext uri="{BB962C8B-B14F-4D97-AF65-F5344CB8AC3E}">
        <p14:creationId xmlns:p14="http://schemas.microsoft.com/office/powerpoint/2010/main" val="121936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Data: Linking </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476874"/>
          </a:xfrm>
        </p:spPr>
        <p:txBody>
          <a:bodyPr>
            <a:normAutofit/>
          </a:bodyPr>
          <a:lstStyle/>
          <a:p>
            <a:r>
              <a:rPr lang="en-US" sz="2400" dirty="0">
                <a:latin typeface="Arial Unicode MS"/>
                <a:cs typeface="Arial Unicode MS"/>
              </a:rPr>
              <a:t>Protected Identification Key (PIK): anonymized version of SSN</a:t>
            </a:r>
          </a:p>
          <a:p>
            <a:pPr marL="0" indent="0">
              <a:buNone/>
            </a:pPr>
            <a:endParaRPr lang="en-US" sz="2400" dirty="0">
              <a:latin typeface="Arial Unicode MS"/>
              <a:cs typeface="Arial Unicode MS"/>
            </a:endParaRPr>
          </a:p>
          <a:p>
            <a:r>
              <a:rPr lang="en-US" sz="2400" dirty="0">
                <a:latin typeface="Arial Unicode MS"/>
                <a:cs typeface="Arial Unicode MS"/>
              </a:rPr>
              <a:t>SIPP PIK rate, nearly 97% of households have an individual with a PIK</a:t>
            </a:r>
          </a:p>
          <a:p>
            <a:pPr marL="0" indent="0">
              <a:buNone/>
            </a:pPr>
            <a:endParaRPr lang="en-US" sz="2400" dirty="0">
              <a:latin typeface="Arial Unicode MS"/>
              <a:cs typeface="Arial Unicode MS"/>
            </a:endParaRPr>
          </a:p>
          <a:p>
            <a:r>
              <a:rPr lang="en-US" sz="2400" dirty="0">
                <a:latin typeface="Arial Unicode MS"/>
                <a:cs typeface="Arial Unicode MS"/>
              </a:rPr>
              <a:t>Admin data PIK rate over 99% for most types of admin records</a:t>
            </a:r>
          </a:p>
          <a:p>
            <a:pPr marL="0" indent="0">
              <a:buNone/>
            </a:pPr>
            <a:endParaRPr lang="en-US" sz="2400" dirty="0">
              <a:latin typeface="Arial Unicode MS"/>
              <a:cs typeface="Arial Unicode MS"/>
            </a:endParaRPr>
          </a:p>
          <a:p>
            <a:pPr lvl="0"/>
            <a:r>
              <a:rPr lang="en-US" sz="2400" dirty="0">
                <a:solidFill>
                  <a:prstClr val="black"/>
                </a:solidFill>
                <a:latin typeface="Arial Unicode MS"/>
                <a:cs typeface="Arial Unicode MS"/>
              </a:rPr>
              <a:t>Link survey and admin data by PIK and adjust for incomplete linkage to PIKs in SIPP at household level</a:t>
            </a:r>
          </a:p>
          <a:p>
            <a:pPr marL="0" indent="0">
              <a:buNone/>
            </a:pPr>
            <a:endParaRPr lang="en-US" sz="2400" dirty="0">
              <a:latin typeface="Arial Unicode MS"/>
              <a:ea typeface="Arial Unicode MS" panose="020B0604020202020204" pitchFamily="34" charset="-128"/>
              <a:cs typeface="Arial Unicode MS"/>
            </a:endParaRPr>
          </a:p>
        </p:txBody>
      </p:sp>
    </p:spTree>
    <p:extLst>
      <p:ext uri="{BB962C8B-B14F-4D97-AF65-F5344CB8AC3E}">
        <p14:creationId xmlns:p14="http://schemas.microsoft.com/office/powerpoint/2010/main" val="2286775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Methodology: Outline</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1165" y="1381126"/>
            <a:ext cx="8414327" cy="5476874"/>
          </a:xfrm>
        </p:spPr>
        <p:txBody>
          <a:bodyPr>
            <a:normAutofit/>
          </a:bodyPr>
          <a:lstStyle/>
          <a:p>
            <a:r>
              <a:rPr lang="en-US" sz="2400" dirty="0">
                <a:latin typeface="Arial Unicode MS"/>
                <a:cs typeface="Arial Unicode MS"/>
              </a:rPr>
              <a:t>Start with </a:t>
            </a:r>
            <a:r>
              <a:rPr lang="en-US" sz="2400" dirty="0">
                <a:latin typeface="Arial Unicode MS"/>
                <a:cs typeface="Arial Unicode MS"/>
              </a:rPr>
              <a:t>survey-reported pre-tax cash income: calculate </a:t>
            </a:r>
            <a:r>
              <a:rPr lang="en-US" sz="2400" dirty="0">
                <a:latin typeface="Arial Unicode MS"/>
                <a:cs typeface="Arial Unicode MS"/>
              </a:rPr>
              <a:t>households living on less than or equal to $2/person/</a:t>
            </a:r>
            <a:r>
              <a:rPr lang="en-US" sz="2400" dirty="0">
                <a:latin typeface="Arial Unicode MS"/>
                <a:cs typeface="Arial Unicode MS"/>
              </a:rPr>
              <a:t>day</a:t>
            </a:r>
          </a:p>
          <a:p>
            <a:r>
              <a:rPr lang="en-US" sz="2400" dirty="0">
                <a:latin typeface="Arial Unicode MS"/>
                <a:cs typeface="Arial Unicode MS"/>
              </a:rPr>
              <a:t>Use average amounts within a </a:t>
            </a:r>
            <a:r>
              <a:rPr lang="en-US" sz="2400" dirty="0">
                <a:latin typeface="Arial Unicode MS"/>
                <a:cs typeface="Arial Unicode MS"/>
              </a:rPr>
              <a:t>wave</a:t>
            </a:r>
            <a:endParaRPr lang="en-US" sz="2400" dirty="0">
              <a:latin typeface="Arial Unicode MS"/>
              <a:cs typeface="Arial Unicode MS"/>
            </a:endParaRPr>
          </a:p>
          <a:p>
            <a:r>
              <a:rPr lang="en-US" sz="2400" dirty="0">
                <a:latin typeface="Arial Unicode MS"/>
                <a:cs typeface="Arial Unicode MS"/>
              </a:rPr>
              <a:t>Incorporate in-kind transfers, undertake conservative corrections for errors in reported earnings, and account for </a:t>
            </a:r>
            <a:r>
              <a:rPr lang="en-US" sz="2400" dirty="0">
                <a:latin typeface="Arial Unicode MS"/>
                <a:cs typeface="Arial Unicode MS"/>
              </a:rPr>
              <a:t>assets</a:t>
            </a:r>
          </a:p>
          <a:p>
            <a:r>
              <a:rPr lang="en-US" sz="2400" dirty="0">
                <a:latin typeface="Arial Unicode MS"/>
                <a:cs typeface="Arial Unicode MS"/>
              </a:rPr>
              <a:t>Bring in administrative data on taxable income, transfer programs, and EITC</a:t>
            </a:r>
            <a:endParaRPr lang="en-US" sz="2400" dirty="0">
              <a:latin typeface="Arial Unicode MS"/>
              <a:cs typeface="Arial Unicode MS"/>
            </a:endParaRPr>
          </a:p>
          <a:p>
            <a:r>
              <a:rPr lang="en-US" sz="2400" dirty="0">
                <a:latin typeface="Arial Unicode MS"/>
                <a:cs typeface="Arial Unicode MS"/>
              </a:rPr>
              <a:t>Separate </a:t>
            </a:r>
            <a:r>
              <a:rPr lang="en-US" sz="2400" dirty="0">
                <a:latin typeface="Arial Unicode MS"/>
                <a:cs typeface="Arial Unicode MS"/>
              </a:rPr>
              <a:t>into mutually exclusive and exhaustive household types: elderly, </a:t>
            </a:r>
            <a:r>
              <a:rPr lang="en-US" sz="2400" dirty="0">
                <a:latin typeface="Arial Unicode MS"/>
                <a:cs typeface="Arial Unicode MS"/>
              </a:rPr>
              <a:t>single parents, multiple parents, </a:t>
            </a:r>
            <a:r>
              <a:rPr lang="en-US" sz="2400" dirty="0">
                <a:latin typeface="Arial Unicode MS"/>
                <a:cs typeface="Arial Unicode MS"/>
              </a:rPr>
              <a:t>single </a:t>
            </a:r>
            <a:r>
              <a:rPr lang="en-US" sz="2400" dirty="0">
                <a:latin typeface="Arial Unicode MS"/>
                <a:cs typeface="Arial Unicode MS"/>
              </a:rPr>
              <a:t>individuals, multiple adults</a:t>
            </a:r>
            <a:endParaRPr lang="en-US" sz="2400" dirty="0">
              <a:latin typeface="Arial Unicode MS"/>
              <a:cs typeface="Arial Unicode MS"/>
            </a:endParaRPr>
          </a:p>
          <a:p>
            <a:r>
              <a:rPr lang="en-US" sz="2400" dirty="0">
                <a:latin typeface="Arial Unicode MS"/>
                <a:cs typeface="Arial Unicode MS"/>
              </a:rPr>
              <a:t>Importantly, we validate our choices with info on hardships, living conditions, incomes from administrative data</a:t>
            </a:r>
            <a:endParaRPr lang="en-US" sz="2400" dirty="0">
              <a:latin typeface="Arial Unicode MS"/>
              <a:cs typeface="Arial Unicode MS"/>
              <a:sym typeface="Wingdings" panose="05000000000000000000" pitchFamily="2" charset="2"/>
            </a:endParaRPr>
          </a:p>
        </p:txBody>
      </p:sp>
    </p:spTree>
    <p:extLst>
      <p:ext uri="{BB962C8B-B14F-4D97-AF65-F5344CB8AC3E}">
        <p14:creationId xmlns:p14="http://schemas.microsoft.com/office/powerpoint/2010/main" val="2750161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Estimates of Extreme Poverty</a:t>
            </a:r>
            <a:endParaRPr lang="en-US" sz="3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9803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16032265"/>
              </p:ext>
            </p:extLst>
          </p:nvPr>
        </p:nvGraphicFramePr>
        <p:xfrm>
          <a:off x="1784350" y="179389"/>
          <a:ext cx="8636000" cy="6484937"/>
        </p:xfrm>
        <a:graphic>
          <a:graphicData uri="http://schemas.openxmlformats.org/presentationml/2006/ole">
            <mc:AlternateContent xmlns:mc="http://schemas.openxmlformats.org/markup-compatibility/2006">
              <mc:Choice xmlns:v="urn:schemas-microsoft-com:vml" Requires="v">
                <p:oleObj spid="_x0000_s2051" name="Document" r:id="rId5" imgW="9525000" imgH="7150100" progId="Word.Document.12">
                  <p:embed/>
                </p:oleObj>
              </mc:Choice>
              <mc:Fallback>
                <p:oleObj name="Document" r:id="rId5" imgW="9525000" imgH="7150100" progId="Word.Document.12">
                  <p:embed/>
                  <p:pic>
                    <p:nvPicPr>
                      <p:cNvPr id="0" name=""/>
                      <p:cNvPicPr/>
                      <p:nvPr/>
                    </p:nvPicPr>
                    <p:blipFill>
                      <a:blip r:embed="rId6"/>
                      <a:stretch>
                        <a:fillRect/>
                      </a:stretch>
                    </p:blipFill>
                    <p:spPr>
                      <a:xfrm>
                        <a:off x="1784350" y="179389"/>
                        <a:ext cx="8636000" cy="6484937"/>
                      </a:xfrm>
                      <a:prstGeom prst="rect">
                        <a:avLst/>
                      </a:prstGeom>
                    </p:spPr>
                  </p:pic>
                </p:oleObj>
              </mc:Fallback>
            </mc:AlternateContent>
          </a:graphicData>
        </a:graphic>
      </p:graphicFrame>
    </p:spTree>
    <p:extLst>
      <p:ext uri="{BB962C8B-B14F-4D97-AF65-F5344CB8AC3E}">
        <p14:creationId xmlns:p14="http://schemas.microsoft.com/office/powerpoint/2010/main" val="2317506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36685362"/>
              </p:ext>
            </p:extLst>
          </p:nvPr>
        </p:nvGraphicFramePr>
        <p:xfrm>
          <a:off x="1738314" y="180976"/>
          <a:ext cx="8740775" cy="6475413"/>
        </p:xfrm>
        <a:graphic>
          <a:graphicData uri="http://schemas.openxmlformats.org/presentationml/2006/ole">
            <mc:AlternateContent xmlns:mc="http://schemas.openxmlformats.org/markup-compatibility/2006">
              <mc:Choice xmlns:v="urn:schemas-microsoft-com:vml" Requires="v">
                <p:oleObj spid="_x0000_s3075" name="Document" r:id="rId5" imgW="9652000" imgH="7150100" progId="Word.Document.12">
                  <p:embed/>
                </p:oleObj>
              </mc:Choice>
              <mc:Fallback>
                <p:oleObj name="Document" r:id="rId5" imgW="9652000" imgH="7150100" progId="Word.Document.12">
                  <p:embed/>
                  <p:pic>
                    <p:nvPicPr>
                      <p:cNvPr id="0" name=""/>
                      <p:cNvPicPr/>
                      <p:nvPr/>
                    </p:nvPicPr>
                    <p:blipFill>
                      <a:blip r:embed="rId6"/>
                      <a:stretch>
                        <a:fillRect/>
                      </a:stretch>
                    </p:blipFill>
                    <p:spPr>
                      <a:xfrm>
                        <a:off x="1738314" y="180976"/>
                        <a:ext cx="8740775" cy="6475413"/>
                      </a:xfrm>
                      <a:prstGeom prst="rect">
                        <a:avLst/>
                      </a:prstGeom>
                    </p:spPr>
                  </p:pic>
                </p:oleObj>
              </mc:Fallback>
            </mc:AlternateContent>
          </a:graphicData>
        </a:graphic>
      </p:graphicFrame>
    </p:spTree>
    <p:extLst>
      <p:ext uri="{BB962C8B-B14F-4D97-AF65-F5344CB8AC3E}">
        <p14:creationId xmlns:p14="http://schemas.microsoft.com/office/powerpoint/2010/main" val="256411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3529075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3470274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Selected Characteristics of Extreme Poor and Comparison Households</a:t>
            </a:r>
            <a:endParaRPr lang="en-US" sz="3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0060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Introduction: The CID</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25853" y="1243104"/>
            <a:ext cx="7886700" cy="532056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Paper from an unprecedented new project that assembles and links survey, tax, and transfer program data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 call it the Comprehensive Income Dataset (CID) Project (Medalia et al. 2018)</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Goals are to 1) improve household surveys and tax administration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and 2) understand poverty, inequality, and the effects of government transfers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Focus on extreme poverty first because results less sensitive to methods and gaps in data; improvements to official poverty next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91332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120747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212619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2405151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27042"/>
            <a:ext cx="9144000" cy="6603919"/>
          </a:xfrm>
          <a:prstGeom prst="rect">
            <a:avLst/>
          </a:prstGeom>
        </p:spPr>
      </p:pic>
    </p:spTree>
    <p:extLst>
      <p:ext uri="{BB962C8B-B14F-4D97-AF65-F5344CB8AC3E}">
        <p14:creationId xmlns:p14="http://schemas.microsoft.com/office/powerpoint/2010/main" val="184671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24000" y="127042"/>
            <a:ext cx="9144000" cy="6603919"/>
          </a:xfrm>
          <a:prstGeom prst="rect">
            <a:avLst/>
          </a:prstGeom>
        </p:spPr>
      </p:pic>
    </p:spTree>
    <p:extLst>
      <p:ext uri="{BB962C8B-B14F-4D97-AF65-F5344CB8AC3E}">
        <p14:creationId xmlns:p14="http://schemas.microsoft.com/office/powerpoint/2010/main" val="3745336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5852"/>
            <a:ext cx="91440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Do Our </a:t>
            </a:r>
            <a:r>
              <a:rPr lang="en-US" sz="3600" dirty="0">
                <a:solidFill>
                  <a:srgbClr val="C00000"/>
                </a:solidFill>
                <a:latin typeface="Arial" panose="020B0604020202020204" pitchFamily="34" charset="0"/>
                <a:cs typeface="Arial" panose="020B0604020202020204" pitchFamily="34" charset="0"/>
              </a:rPr>
              <a:t>SIPP </a:t>
            </a:r>
            <a:r>
              <a:rPr lang="en-US" sz="3600" dirty="0">
                <a:solidFill>
                  <a:srgbClr val="C00000"/>
                </a:solidFill>
                <a:latin typeface="Arial" panose="020B0604020202020204" pitchFamily="34" charset="0"/>
                <a:cs typeface="Arial" panose="020B0604020202020204" pitchFamily="34" charset="0"/>
              </a:rPr>
              <a:t>Results Generalize </a:t>
            </a:r>
            <a:r>
              <a:rPr lang="en-US" sz="3600" dirty="0">
                <a:solidFill>
                  <a:srgbClr val="C00000"/>
                </a:solidFill>
                <a:latin typeface="Arial" panose="020B0604020202020204" pitchFamily="34" charset="0"/>
                <a:cs typeface="Arial" panose="020B0604020202020204" pitchFamily="34" charset="0"/>
              </a:rPr>
              <a:t>to </a:t>
            </a:r>
            <a:r>
              <a:rPr lang="en-US" sz="3600" dirty="0">
                <a:solidFill>
                  <a:srgbClr val="C00000"/>
                </a:solidFill>
                <a:latin typeface="Arial" panose="020B0604020202020204" pitchFamily="34" charset="0"/>
                <a:cs typeface="Arial" panose="020B0604020202020204" pitchFamily="34" charset="0"/>
              </a:rPr>
              <a:t>CPS</a:t>
            </a:r>
            <a:r>
              <a:rPr lang="en-US" sz="3600" dirty="0">
                <a:solidFill>
                  <a:srgbClr val="C0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926981" y="1407502"/>
            <a:ext cx="8322275" cy="5257852"/>
          </a:xfrm>
        </p:spPr>
        <p:txBody>
          <a:bodyPr>
            <a:normAutofit/>
          </a:bodyPr>
          <a:lstStyle/>
          <a:p>
            <a:r>
              <a:rPr lang="en-US" sz="2400" dirty="0">
                <a:latin typeface="Arial Unicode MS"/>
                <a:cs typeface="Arial Unicode MS"/>
              </a:rPr>
              <a:t>Use 2012 CPS ASEC (covering reference year 2011)</a:t>
            </a:r>
          </a:p>
          <a:p>
            <a:r>
              <a:rPr lang="en-US" sz="2400" dirty="0">
                <a:latin typeface="Arial Unicode MS"/>
                <a:cs typeface="Arial Unicode MS"/>
              </a:rPr>
              <a:t>Results are remarkably similar between surveys, with a few differences:</a:t>
            </a:r>
          </a:p>
          <a:p>
            <a:pPr lvl="1"/>
            <a:r>
              <a:rPr lang="en-US" sz="2000" dirty="0">
                <a:latin typeface="Arial Unicode MS"/>
                <a:cs typeface="Arial Unicode MS"/>
              </a:rPr>
              <a:t>CPS has considerably fewer inconsistencies between reported earnings and reported hours worked </a:t>
            </a:r>
          </a:p>
          <a:p>
            <a:pPr lvl="1"/>
            <a:r>
              <a:rPr lang="en-US" sz="2000" dirty="0">
                <a:latin typeface="Arial Unicode MS"/>
                <a:cs typeface="Arial Unicode MS"/>
              </a:rPr>
              <a:t>“Final” extreme poverty rate for CPS slightly lower than for SIPP</a:t>
            </a:r>
            <a:r>
              <a:rPr lang="en-US" sz="2000" dirty="0">
                <a:latin typeface="Arial Unicode MS"/>
                <a:cs typeface="Arial Unicode MS"/>
              </a:rPr>
              <a:t> </a:t>
            </a:r>
            <a:r>
              <a:rPr lang="mr-IN" sz="2000" dirty="0">
                <a:latin typeface="Arial Unicode MS"/>
                <a:cs typeface="Arial Unicode MS"/>
              </a:rPr>
              <a:t>–</a:t>
            </a:r>
            <a:r>
              <a:rPr lang="en-US" sz="2000" dirty="0">
                <a:latin typeface="Arial Unicode MS"/>
                <a:cs typeface="Arial Unicode MS"/>
              </a:rPr>
              <a:t> consistent with annual poverty ≤ 4 month wave poverty </a:t>
            </a:r>
          </a:p>
        </p:txBody>
      </p:sp>
    </p:spTree>
    <p:extLst>
      <p:ext uri="{BB962C8B-B14F-4D97-AF65-F5344CB8AC3E}">
        <p14:creationId xmlns:p14="http://schemas.microsoft.com/office/powerpoint/2010/main" val="385652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878655314"/>
              </p:ext>
            </p:extLst>
          </p:nvPr>
        </p:nvGraphicFramePr>
        <p:xfrm>
          <a:off x="1655764" y="306389"/>
          <a:ext cx="8885237" cy="6238875"/>
        </p:xfrm>
        <a:graphic>
          <a:graphicData uri="http://schemas.openxmlformats.org/presentationml/2006/ole">
            <mc:AlternateContent xmlns:mc="http://schemas.openxmlformats.org/markup-compatibility/2006">
              <mc:Choice xmlns:v="urn:schemas-microsoft-com:vml" Requires="v">
                <p:oleObj spid="_x0000_s4099" name="Document" r:id="rId5" imgW="9296400" imgH="6527800" progId="Word.Document.12">
                  <p:embed/>
                </p:oleObj>
              </mc:Choice>
              <mc:Fallback>
                <p:oleObj name="Document" r:id="rId5" imgW="9296400" imgH="6527800" progId="Word.Document.12">
                  <p:embed/>
                  <p:pic>
                    <p:nvPicPr>
                      <p:cNvPr id="0" name=""/>
                      <p:cNvPicPr/>
                      <p:nvPr/>
                    </p:nvPicPr>
                    <p:blipFill>
                      <a:blip r:embed="rId6"/>
                      <a:stretch>
                        <a:fillRect/>
                      </a:stretch>
                    </p:blipFill>
                    <p:spPr>
                      <a:xfrm>
                        <a:off x="1655764" y="306389"/>
                        <a:ext cx="8885237" cy="6238875"/>
                      </a:xfrm>
                      <a:prstGeom prst="rect">
                        <a:avLst/>
                      </a:prstGeom>
                    </p:spPr>
                  </p:pic>
                </p:oleObj>
              </mc:Fallback>
            </mc:AlternateContent>
          </a:graphicData>
        </a:graphic>
      </p:graphicFrame>
    </p:spTree>
    <p:extLst>
      <p:ext uri="{BB962C8B-B14F-4D97-AF65-F5344CB8AC3E}">
        <p14:creationId xmlns:p14="http://schemas.microsoft.com/office/powerpoint/2010/main" val="1822063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534" y="358732"/>
            <a:ext cx="7901353" cy="67758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Robustness Checks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06142" y="1333537"/>
            <a:ext cx="8227750" cy="5699125"/>
          </a:xfrm>
        </p:spPr>
        <p:txBody>
          <a:bodyPr>
            <a:normAutofit/>
          </a:bodyPr>
          <a:lstStyle/>
          <a:p>
            <a:r>
              <a:rPr lang="en-US" sz="2400" dirty="0">
                <a:latin typeface="Arial Unicode MS"/>
                <a:cs typeface="Arial Unicode MS"/>
              </a:rPr>
              <a:t>Results for last month of wave similar (scale up 25%)</a:t>
            </a:r>
          </a:p>
          <a:p>
            <a:r>
              <a:rPr lang="en-US" sz="2400" dirty="0">
                <a:latin typeface="Arial Unicode MS"/>
                <a:cs typeface="Arial Unicode MS"/>
              </a:rPr>
              <a:t>Estimates for $4/person/day cutoff about 20% higher</a:t>
            </a:r>
          </a:p>
          <a:p>
            <a:pPr lvl="1"/>
            <a:r>
              <a:rPr lang="en-US" sz="2000" dirty="0">
                <a:latin typeface="Arial Unicode MS"/>
                <a:cs typeface="Arial Unicode MS"/>
              </a:rPr>
              <a:t>We also examine deep poverty (half the poverty line)</a:t>
            </a:r>
          </a:p>
          <a:p>
            <a:r>
              <a:rPr lang="en-US" sz="2400" dirty="0">
                <a:latin typeface="Arial Unicode MS"/>
                <a:cs typeface="Arial Unicode MS"/>
              </a:rPr>
              <a:t>11 states with administrative SNAP have similar characteristics to entire U.S. </a:t>
            </a:r>
          </a:p>
          <a:p>
            <a:r>
              <a:rPr lang="en-US" sz="2400" dirty="0">
                <a:latin typeface="Arial Unicode MS"/>
                <a:cs typeface="Arial Unicode MS"/>
              </a:rPr>
              <a:t>Distinction between household and family not key as 94% of reported extreme poor households have one family</a:t>
            </a:r>
          </a:p>
          <a:p>
            <a:r>
              <a:rPr lang="en-US" sz="2400" dirty="0">
                <a:latin typeface="Arial Unicode MS"/>
                <a:cs typeface="Arial Unicode MS"/>
              </a:rPr>
              <a:t>Results excluding housing assistance from in-kind transfers similar (SNAP much more important)</a:t>
            </a:r>
          </a:p>
          <a:p>
            <a:r>
              <a:rPr lang="en-US" sz="2400" dirty="0">
                <a:latin typeface="Arial Unicode MS"/>
                <a:cs typeface="Arial Unicode MS"/>
              </a:rPr>
              <a:t>Industries and occupations not unusual for those reporting low (mostly zero) wage/salary earnings but substantial hours; those with self employment look like they have cash jobs</a:t>
            </a:r>
          </a:p>
          <a:p>
            <a:pPr marL="457200" lvl="1" indent="0">
              <a:buNone/>
            </a:pPr>
            <a:endParaRPr lang="en-US" sz="2000" dirty="0">
              <a:latin typeface="Arial Unicode MS"/>
              <a:cs typeface="Arial Unicode MS"/>
            </a:endParaRPr>
          </a:p>
        </p:txBody>
      </p:sp>
    </p:spTree>
    <p:extLst>
      <p:ext uri="{BB962C8B-B14F-4D97-AF65-F5344CB8AC3E}">
        <p14:creationId xmlns:p14="http://schemas.microsoft.com/office/powerpoint/2010/main" val="2316907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534" y="358732"/>
            <a:ext cx="7901353" cy="67758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Further Checks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8562" y="1333537"/>
            <a:ext cx="8425331" cy="4366509"/>
          </a:xfrm>
        </p:spPr>
        <p:txBody>
          <a:bodyPr>
            <a:normAutofit/>
          </a:bodyPr>
          <a:lstStyle/>
          <a:p>
            <a:r>
              <a:rPr lang="en-US" sz="2200" dirty="0">
                <a:latin typeface="Arial Unicode MS"/>
                <a:cs typeface="Arial Unicode MS"/>
              </a:rPr>
              <a:t>Almost no households with survey incomes above $2/day fall below $2/day after applying admin data and removing imputed earnings</a:t>
            </a:r>
          </a:p>
          <a:p>
            <a:pPr lvl="1"/>
            <a:r>
              <a:rPr lang="en-US" sz="2000" dirty="0">
                <a:latin typeface="Arial Unicode MS"/>
                <a:cs typeface="Arial Unicode MS"/>
              </a:rPr>
              <a:t>I.e., take maximum of survey and admin values for earnings and housing assistance, replace survey with admin values for other cash income sources (asset/retirement income, OASDI, SSI), add admin SNAP and EITC, and set imputed earnings to zero</a:t>
            </a:r>
          </a:p>
          <a:p>
            <a:r>
              <a:rPr lang="en-US" sz="2200" dirty="0">
                <a:latin typeface="Arial Unicode MS"/>
                <a:cs typeface="Arial Unicode MS"/>
              </a:rPr>
              <a:t>Trivial changes from</a:t>
            </a:r>
          </a:p>
          <a:p>
            <a:pPr lvl="1"/>
            <a:r>
              <a:rPr lang="en-US" sz="2000" dirty="0">
                <a:latin typeface="Arial Unicode MS"/>
                <a:cs typeface="Arial Unicode MS"/>
              </a:rPr>
              <a:t>Not using hours that have been imputed </a:t>
            </a:r>
          </a:p>
          <a:p>
            <a:pPr lvl="1"/>
            <a:r>
              <a:rPr lang="en-US" sz="2000" dirty="0">
                <a:latin typeface="Arial Unicode MS"/>
                <a:cs typeface="Arial Unicode MS"/>
              </a:rPr>
              <a:t>Excluding assets in retirement accounts </a:t>
            </a:r>
          </a:p>
          <a:p>
            <a:pPr lvl="1"/>
            <a:r>
              <a:rPr lang="en-US" sz="2000" dirty="0">
                <a:latin typeface="Arial Unicode MS"/>
                <a:cs typeface="Arial Unicode MS"/>
              </a:rPr>
              <a:t>Imputing half minimum wage to those with hours but no or extremely low reported earnings</a:t>
            </a:r>
          </a:p>
          <a:p>
            <a:pPr marL="457200" lvl="1" indent="0">
              <a:buNone/>
            </a:pPr>
            <a:endParaRPr lang="en-US" sz="2000" dirty="0">
              <a:latin typeface="Arial Unicode MS"/>
              <a:cs typeface="Arial Unicode MS"/>
            </a:endParaRPr>
          </a:p>
        </p:txBody>
      </p:sp>
    </p:spTree>
    <p:extLst>
      <p:ext uri="{BB962C8B-B14F-4D97-AF65-F5344CB8AC3E}">
        <p14:creationId xmlns:p14="http://schemas.microsoft.com/office/powerpoint/2010/main" val="808856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Additional Caveats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158876"/>
            <a:ext cx="8098488" cy="5699125"/>
          </a:xfrm>
        </p:spPr>
        <p:txBody>
          <a:bodyPr>
            <a:normAutofit/>
          </a:bodyPr>
          <a:lstStyle/>
          <a:p>
            <a:r>
              <a:rPr lang="en-US" sz="2400" dirty="0">
                <a:latin typeface="Arial Unicode MS"/>
                <a:cs typeface="Arial Unicode MS"/>
              </a:rPr>
              <a:t>Why we might understate extreme poverty</a:t>
            </a:r>
          </a:p>
          <a:p>
            <a:pPr lvl="1"/>
            <a:r>
              <a:rPr lang="en-US" sz="2000" dirty="0">
                <a:latin typeface="Arial Unicode MS"/>
                <a:cs typeface="Arial Unicode MS"/>
              </a:rPr>
              <a:t>Allocate earnings from tax records evenly across year</a:t>
            </a:r>
          </a:p>
          <a:p>
            <a:pPr lvl="1"/>
            <a:r>
              <a:rPr lang="en-US" sz="2000" dirty="0">
                <a:latin typeface="Arial Unicode MS"/>
                <a:cs typeface="Arial Unicode MS"/>
              </a:rPr>
              <a:t>EITC amounts are eligible rather than actual amounts</a:t>
            </a:r>
          </a:p>
          <a:p>
            <a:pPr lvl="1"/>
            <a:r>
              <a:rPr lang="en-US" sz="2000" dirty="0">
                <a:solidFill>
                  <a:prstClr val="black"/>
                </a:solidFill>
                <a:latin typeface="Arial Unicode MS"/>
                <a:cs typeface="Arial Unicode MS"/>
              </a:rPr>
              <a:t>Do not account for taxes paid</a:t>
            </a:r>
            <a:endParaRPr lang="en-US" sz="2000" dirty="0">
              <a:latin typeface="Arial Unicode MS"/>
              <a:cs typeface="Arial Unicode MS"/>
            </a:endParaRPr>
          </a:p>
          <a:p>
            <a:pPr lvl="1"/>
            <a:r>
              <a:rPr lang="en-US" sz="2000" dirty="0">
                <a:latin typeface="Arial Unicode MS"/>
                <a:cs typeface="Arial Unicode MS"/>
              </a:rPr>
              <a:t>SIPP </a:t>
            </a:r>
            <a:r>
              <a:rPr lang="en-US" sz="2000" dirty="0">
                <a:latin typeface="Arial Unicode MS"/>
                <a:cs typeface="Arial Unicode MS"/>
              </a:rPr>
              <a:t>does not include homeless in survey frame </a:t>
            </a:r>
            <a:endParaRPr lang="en-US" sz="2000" dirty="0">
              <a:latin typeface="Arial Unicode MS"/>
              <a:cs typeface="Arial Unicode MS"/>
            </a:endParaRPr>
          </a:p>
          <a:p>
            <a:r>
              <a:rPr lang="en-US" sz="2400" dirty="0">
                <a:latin typeface="Arial Unicode MS"/>
                <a:cs typeface="Arial Unicode MS"/>
              </a:rPr>
              <a:t>Why we might overstate extreme poverty</a:t>
            </a:r>
          </a:p>
          <a:p>
            <a:pPr lvl="1"/>
            <a:r>
              <a:rPr lang="en-US" sz="2000" dirty="0">
                <a:latin typeface="Arial Unicode MS"/>
                <a:cs typeface="Arial Unicode MS"/>
              </a:rPr>
              <a:t>Still </a:t>
            </a:r>
            <a:r>
              <a:rPr lang="en-US" sz="2000" dirty="0">
                <a:latin typeface="Arial Unicode MS"/>
                <a:cs typeface="Arial Unicode MS"/>
              </a:rPr>
              <a:t>miss admin data on veterans’ benefits, workers’ comp., unemployment insurance,</a:t>
            </a:r>
            <a:r>
              <a:rPr lang="en-US" sz="2000" dirty="0">
                <a:solidFill>
                  <a:prstClr val="black"/>
                </a:solidFill>
                <a:latin typeface="Arial Unicode MS"/>
                <a:cs typeface="Arial Unicode MS"/>
              </a:rPr>
              <a:t> TANF, GA, Child Tax </a:t>
            </a:r>
            <a:r>
              <a:rPr lang="en-US" sz="2000" dirty="0">
                <a:solidFill>
                  <a:prstClr val="black"/>
                </a:solidFill>
                <a:latin typeface="Arial Unicode MS"/>
                <a:cs typeface="Arial Unicode MS"/>
              </a:rPr>
              <a:t>Credit</a:t>
            </a:r>
          </a:p>
          <a:p>
            <a:pPr lvl="1"/>
            <a:r>
              <a:rPr lang="en-US" sz="2000" dirty="0">
                <a:solidFill>
                  <a:prstClr val="black"/>
                </a:solidFill>
                <a:latin typeface="Arial Unicode MS"/>
                <a:cs typeface="Arial Unicode MS"/>
              </a:rPr>
              <a:t>Incomplete linking means can’t bring in available data for all survey respondents	</a:t>
            </a:r>
            <a:endParaRPr lang="en-US" sz="2000" dirty="0">
              <a:solidFill>
                <a:prstClr val="black"/>
              </a:solidFill>
              <a:latin typeface="Arial Unicode MS"/>
              <a:cs typeface="Arial Unicode MS"/>
            </a:endParaRPr>
          </a:p>
          <a:p>
            <a:pPr lvl="1"/>
            <a:r>
              <a:rPr lang="en-US" sz="2000" dirty="0">
                <a:latin typeface="Arial Unicode MS"/>
                <a:cs typeface="Arial Unicode MS"/>
              </a:rPr>
              <a:t>Cannot link asset information in topical modules from other waves to some households due to attrition across waves</a:t>
            </a:r>
            <a:endParaRPr lang="en-US" dirty="0">
              <a:latin typeface="Arial Unicode MS"/>
              <a:cs typeface="Arial Unicode MS"/>
            </a:endParaRPr>
          </a:p>
          <a:p>
            <a:pPr lvl="1"/>
            <a:r>
              <a:rPr lang="en-US" sz="2000" dirty="0">
                <a:latin typeface="Arial Unicode MS"/>
                <a:cs typeface="Arial Unicode MS"/>
              </a:rPr>
              <a:t>Time </a:t>
            </a:r>
            <a:r>
              <a:rPr lang="en-US" sz="2000" dirty="0">
                <a:latin typeface="Arial Unicode MS"/>
                <a:cs typeface="Arial Unicode MS"/>
              </a:rPr>
              <a:t>period (2011) </a:t>
            </a:r>
            <a:r>
              <a:rPr lang="en-US" sz="2000" dirty="0">
                <a:latin typeface="Arial Unicode MS"/>
                <a:cs typeface="Arial Unicode MS"/>
              </a:rPr>
              <a:t>is near peak of severe recession</a:t>
            </a:r>
            <a:endParaRPr lang="en-US" dirty="0">
              <a:latin typeface="Arial Unicode MS"/>
              <a:cs typeface="Arial Unicode MS"/>
            </a:endParaRPr>
          </a:p>
        </p:txBody>
      </p:sp>
    </p:spTree>
    <p:extLst>
      <p:ext uri="{BB962C8B-B14F-4D97-AF65-F5344CB8AC3E}">
        <p14:creationId xmlns:p14="http://schemas.microsoft.com/office/powerpoint/2010/main" val="27832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Introduction: Past Claims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32056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Claims of extreme poverty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4.3% of non-aged households with children under $2/day in monthly cash income in 2011 SIPP (Shaefer and Edin 2013)</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5.3 million people under $4/day in 2015, from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Povcal</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/LIS/CPS (Deaton 2018); highlighted in UN HRC poverty report</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Also claims of high rates of people who have no earnings and receive no government benefits, focusing on single mothers (“the disconnected”) </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See Turner,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Danziger</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Seefeld</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(2006), Blank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Kovak</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(2009),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Loprest</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(2011),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Loprest</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Nichols (2011</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Shaefer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and Edin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contend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extreme poverty rates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risen greatly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over time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due to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welfare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reform.  Blank and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Kovak</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have similar finding</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43098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03154"/>
            <a:ext cx="9144000" cy="6610596"/>
          </a:xfrm>
          <a:prstGeom prst="rect">
            <a:avLst/>
          </a:prstGeom>
        </p:spPr>
      </p:pic>
    </p:spTree>
    <p:extLst>
      <p:ext uri="{BB962C8B-B14F-4D97-AF65-F5344CB8AC3E}">
        <p14:creationId xmlns:p14="http://schemas.microsoft.com/office/powerpoint/2010/main" val="457199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From Christopher Jencks’ introduction to </a:t>
            </a:r>
            <a:r>
              <a:rPr lang="en-US" sz="2400" i="1" dirty="0">
                <a:latin typeface="Arial Unicode MS" panose="020B0604020202020204" pitchFamily="34" charset="-128"/>
                <a:ea typeface="Arial Unicode MS" panose="020B0604020202020204" pitchFamily="34" charset="-128"/>
                <a:cs typeface="Arial Unicode MS" panose="020B0604020202020204" pitchFamily="34" charset="-128"/>
              </a:rPr>
              <a:t>Making Ends Meet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(by Kathy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Edin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i="1" dirty="0">
                <a:latin typeface="Arial Unicode MS" panose="020B0604020202020204" pitchFamily="34" charset="-128"/>
                <a:ea typeface="Arial Unicode MS" panose="020B0604020202020204" pitchFamily="34" charset="-128"/>
                <a:cs typeface="Arial Unicode MS" panose="020B0604020202020204" pitchFamily="34" charset="-128"/>
              </a:rPr>
              <a:t>Making Ends Meet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shows that almost all poor single mothers supplement their regular income with some combination of off-the-books employment and money from relatives, lovers, and the fathers of their children. Few keep a record of such income. Even if they knew the annual total, they would not necessarily report it to the Census Bureau, since they do not report it to the Internal Revenue Service.” (p. xi)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1"/>
          <p:cNvSpPr txBox="1">
            <a:spLocks/>
          </p:cNvSpPr>
          <p:nvPr/>
        </p:nvSpPr>
        <p:spPr>
          <a:xfrm>
            <a:off x="1358342" y="175852"/>
            <a:ext cx="9539164"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What Other Income Sources</a:t>
            </a:r>
            <a:r>
              <a:rPr lang="en-US" sz="3200" dirty="0">
                <a:solidFill>
                  <a:srgbClr val="C00000"/>
                </a:solidFill>
                <a:latin typeface="Arial" panose="020B0604020202020204" pitchFamily="34" charset="0"/>
                <a:cs typeface="Arial" panose="020B0604020202020204" pitchFamily="34" charset="0"/>
              </a:rPr>
              <a:t> </a:t>
            </a:r>
            <a:r>
              <a:rPr lang="en-US" sz="3200" dirty="0">
                <a:solidFill>
                  <a:srgbClr val="C00000"/>
                </a:solidFill>
                <a:latin typeface="Arial" panose="020B0604020202020204" pitchFamily="34" charset="0"/>
                <a:cs typeface="Arial" panose="020B0604020202020204" pitchFamily="34" charset="0"/>
              </a:rPr>
              <a:t>Might We Miss?</a:t>
            </a:r>
            <a:endParaRPr lang="en-US" sz="3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052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Main Takeaways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233714"/>
            <a:ext cx="7886700" cy="5624286"/>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When we look closely at the SIPP and incorporate admin data, we find that almost no one (0.24% of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households; 0.11% </a:t>
            </a:r>
            <a:r>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of individuals)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lives</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on less than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$2/day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U.S</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All survey households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with children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not in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extreme </a:t>
            </a:r>
            <a:r>
              <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poverty   </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Many of those that naïve analyses include in extreme poverty are better-off than the average household</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onsistent with finding in literature that survey income data at the very bottom are error-ridden and likely to be outliers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Consistent with low rates of deep consumption poverty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Face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of extreme poverty quite different from what has been previously emphasized</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Vast majority of extreme poor are single individuals</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Transfers, especially in-kind benefits, are well-targeted to the needy</a:t>
            </a:r>
          </a:p>
        </p:txBody>
      </p:sp>
    </p:spTree>
    <p:extLst>
      <p:ext uri="{BB962C8B-B14F-4D97-AF65-F5344CB8AC3E}">
        <p14:creationId xmlns:p14="http://schemas.microsoft.com/office/powerpoint/2010/main" val="3558645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Main Takeaways </a:t>
            </a:r>
            <a:r>
              <a:rPr lang="en-US" sz="3600" dirty="0">
                <a:solidFill>
                  <a:srgbClr val="C00000"/>
                </a:solidFill>
                <a:latin typeface="Arial" panose="020B0604020202020204" pitchFamily="34" charset="0"/>
                <a:cs typeface="Arial" panose="020B0604020202020204" pitchFamily="34" charset="0"/>
              </a:rPr>
              <a:t>(</a:t>
            </a:r>
            <a:r>
              <a:rPr lang="en-US" sz="3600" dirty="0">
                <a:solidFill>
                  <a:srgbClr val="C00000"/>
                </a:solidFill>
                <a:latin typeface="Arial" panose="020B0604020202020204" pitchFamily="34" charset="0"/>
                <a:cs typeface="Arial" panose="020B0604020202020204" pitchFamily="34" charset="0"/>
              </a:rPr>
              <a:t>cont.)</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8077940" cy="5476874"/>
          </a:xfrm>
        </p:spPr>
        <p:txBody>
          <a:bodyPr>
            <a:normAutofit/>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Extreme poverty could not have risen due to welfare reform because it is rare for households with children</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We provide an explanation for the poor ability of the SPM to select those with low material well-being – it reclassifies as non-poor those with in-kind transfers (who are very needy) and leaves as poor those who are misclassified because of assets or unreported income</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We lay out a methodology for how income data can be better used to measure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poverty</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Given the errors, extreme poverty probably not a useful concept </a:t>
            </a:r>
            <a:r>
              <a:rPr lang="mr-IN"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should focus on deep poverty and poverty</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The same errors undermine estimates of deep poverty and poverty as many of those reported to be at bottom truly above poverty line</a:t>
            </a:r>
          </a:p>
          <a:p>
            <a:pPr lvl="0"/>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37896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Next Steps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320566"/>
          </a:xfrm>
        </p:spPr>
        <p:txBody>
          <a:bodyPr>
            <a:normAutofit lnSpcReduction="100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Bring in additional administrative data (including veterans’ benefits, unemployment insurance, child support and workers’ compensation, as well as other earnings data) to further improve measurement of extreme poverty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Replace asset check with flow value of housing and vehicle equity</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Examine post-tax measures of poverty </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Apply similar methodology of addressing survey errors to other cutoffs. Initial results suggest will change our understanding of who is deep poor and poor</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Use richness of the SIPP to better understand the barriers to success faced by those who are truly poor</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Use rich SIPP data and admin data to better examine program targeting</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40702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Conclusions: Later Steps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320566"/>
          </a:xfrm>
        </p:spPr>
        <p:txBody>
          <a:bodyPr>
            <a:normAutofit/>
          </a:bodyPr>
          <a:lstStyle/>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Further examine the single individual households that appear to have significant numbers in extreme poverty</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Examine shelter homeless in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ACS, all homeless in 2010 Census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using survey responses and linked administrative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data</a:t>
            </a:r>
          </a:p>
          <a:p>
            <a:pPr lvl="1"/>
            <a:r>
              <a:rPr lang="en-US" sz="20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Also will examine HMIS data for two large metro areas</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Further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explore barriers faced and measures of disadvantage of those who are deep poor/poor after all improvements to measurement</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14367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Extra Slides</a:t>
            </a:r>
            <a:endParaRPr lang="en-US" sz="3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86123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6-13 at 11.55.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83173"/>
            <a:ext cx="9144000" cy="5442455"/>
          </a:xfrm>
          <a:prstGeom prst="rect">
            <a:avLst/>
          </a:prstGeom>
        </p:spPr>
      </p:pic>
      <p:sp>
        <p:nvSpPr>
          <p:cNvPr id="3" name="Title 1"/>
          <p:cNvSpPr txBox="1">
            <a:spLocks/>
          </p:cNvSpPr>
          <p:nvPr/>
        </p:nvSpPr>
        <p:spPr>
          <a:xfrm>
            <a:off x="2152650" y="175852"/>
            <a:ext cx="7886700" cy="695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UN Report on Extreme Poverty</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337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Definitions: Cash Extreme Poor</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476874"/>
          </a:xfrm>
        </p:spPr>
        <p:txBody>
          <a:bodyPr>
            <a:normAutofit/>
          </a:bodyPr>
          <a:lstStyle/>
          <a:p>
            <a:r>
              <a:rPr lang="en-US" sz="2400" dirty="0">
                <a:latin typeface="Arial Unicode MS"/>
                <a:cs typeface="Arial Unicode MS"/>
              </a:rPr>
              <a:t>We start by considering a </a:t>
            </a:r>
            <a:r>
              <a:rPr lang="en-US" sz="2400" dirty="0">
                <a:latin typeface="Arial Unicode MS"/>
                <a:cs typeface="Arial Unicode MS"/>
              </a:rPr>
              <a:t>household </a:t>
            </a:r>
            <a:r>
              <a:rPr lang="en-US" sz="2400" dirty="0">
                <a:latin typeface="Arial Unicode MS"/>
                <a:cs typeface="Arial Unicode MS"/>
              </a:rPr>
              <a:t>to be in extreme poverty </a:t>
            </a:r>
            <a:r>
              <a:rPr lang="en-US" sz="2400" dirty="0">
                <a:latin typeface="Arial Unicode MS"/>
                <a:cs typeface="Arial Unicode MS"/>
              </a:rPr>
              <a:t>if </a:t>
            </a:r>
            <a:r>
              <a:rPr lang="en-US" sz="2400" dirty="0">
                <a:latin typeface="Arial Unicode MS"/>
                <a:cs typeface="Arial Unicode MS"/>
              </a:rPr>
              <a:t>its </a:t>
            </a:r>
            <a:r>
              <a:rPr lang="en-US" sz="2400" b="1" dirty="0">
                <a:latin typeface="Arial Unicode MS"/>
                <a:cs typeface="Arial Unicode MS"/>
              </a:rPr>
              <a:t>total </a:t>
            </a:r>
            <a:r>
              <a:rPr lang="en-US" sz="2400" b="1" dirty="0">
                <a:latin typeface="Arial Unicode MS"/>
                <a:cs typeface="Arial Unicode MS"/>
              </a:rPr>
              <a:t>money income </a:t>
            </a:r>
            <a:r>
              <a:rPr lang="en-US" sz="2400" dirty="0">
                <a:latin typeface="Arial Unicode MS"/>
                <a:cs typeface="Arial Unicode MS"/>
              </a:rPr>
              <a:t>is ≤ $2/person/day</a:t>
            </a:r>
          </a:p>
          <a:p>
            <a:pPr lvl="1"/>
            <a:r>
              <a:rPr lang="en-US" sz="2000" dirty="0">
                <a:latin typeface="Arial Unicode MS"/>
                <a:cs typeface="Arial Unicode MS"/>
              </a:rPr>
              <a:t>This is </a:t>
            </a:r>
            <a:r>
              <a:rPr lang="en-US" sz="2000" dirty="0" err="1">
                <a:latin typeface="Arial Unicode MS"/>
                <a:cs typeface="Arial Unicode MS"/>
              </a:rPr>
              <a:t>Shaefer</a:t>
            </a:r>
            <a:r>
              <a:rPr lang="en-US" sz="2000" dirty="0">
                <a:latin typeface="Arial Unicode MS"/>
                <a:cs typeface="Arial Unicode MS"/>
              </a:rPr>
              <a:t> and </a:t>
            </a:r>
            <a:r>
              <a:rPr lang="en-US" sz="2000" dirty="0" err="1">
                <a:latin typeface="Arial Unicode MS"/>
                <a:cs typeface="Arial Unicode MS"/>
              </a:rPr>
              <a:t>Edin</a:t>
            </a:r>
            <a:r>
              <a:rPr lang="en-US" sz="2000" dirty="0">
                <a:latin typeface="Arial Unicode MS"/>
                <a:cs typeface="Arial Unicode MS"/>
              </a:rPr>
              <a:t> (2013) headline definition</a:t>
            </a:r>
          </a:p>
          <a:p>
            <a:pPr lvl="1"/>
            <a:r>
              <a:rPr lang="en-US" sz="2000" dirty="0">
                <a:latin typeface="Arial Unicode MS"/>
                <a:cs typeface="Arial Unicode MS"/>
              </a:rPr>
              <a:t>They consider others as well, such as including </a:t>
            </a:r>
            <a:r>
              <a:rPr lang="en-US" sz="2000" dirty="0">
                <a:latin typeface="Arial Unicode MS"/>
                <a:cs typeface="Arial Unicode MS"/>
              </a:rPr>
              <a:t>in-kind </a:t>
            </a:r>
            <a:r>
              <a:rPr lang="en-US" sz="2000" dirty="0">
                <a:latin typeface="Arial Unicode MS"/>
                <a:cs typeface="Arial Unicode MS"/>
              </a:rPr>
              <a:t>transfers</a:t>
            </a:r>
          </a:p>
          <a:p>
            <a:pPr lvl="1"/>
            <a:r>
              <a:rPr lang="en-US" sz="2000" dirty="0">
                <a:latin typeface="Arial Unicode MS"/>
                <a:cs typeface="Arial Unicode MS"/>
              </a:rPr>
              <a:t>Our base measure is the average </a:t>
            </a:r>
            <a:r>
              <a:rPr lang="en-US" sz="2000" dirty="0">
                <a:latin typeface="Arial Unicode MS"/>
                <a:cs typeface="Arial Unicode MS"/>
              </a:rPr>
              <a:t>over </a:t>
            </a:r>
            <a:r>
              <a:rPr lang="en-US" sz="2000" dirty="0">
                <a:latin typeface="Arial Unicode MS"/>
                <a:cs typeface="Arial Unicode MS"/>
              </a:rPr>
              <a:t>a 4-month wave </a:t>
            </a:r>
            <a:endParaRPr lang="en-US" sz="2000" dirty="0">
              <a:latin typeface="Arial Unicode MS"/>
              <a:cs typeface="Arial Unicode MS"/>
            </a:endParaRPr>
          </a:p>
        </p:txBody>
      </p:sp>
    </p:spTree>
    <p:extLst>
      <p:ext uri="{BB962C8B-B14F-4D97-AF65-F5344CB8AC3E}">
        <p14:creationId xmlns:p14="http://schemas.microsoft.com/office/powerpoint/2010/main" val="406917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5852"/>
            <a:ext cx="91440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Incorporate Additional Information (Survey)</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257852"/>
          </a:xfrm>
        </p:spPr>
        <p:txBody>
          <a:bodyPr>
            <a:normAutofit fontScale="92500"/>
          </a:bodyPr>
          <a:lstStyle/>
          <a:p>
            <a:r>
              <a:rPr lang="en-US" sz="2600" dirty="0">
                <a:latin typeface="Arial Unicode MS"/>
                <a:cs typeface="Arial Unicode MS"/>
              </a:rPr>
              <a:t>Add in-kind transfers</a:t>
            </a:r>
          </a:p>
          <a:p>
            <a:pPr lvl="1"/>
            <a:r>
              <a:rPr lang="en-US" sz="2200" dirty="0">
                <a:latin typeface="Arial Unicode MS"/>
                <a:cs typeface="Arial Unicode MS"/>
              </a:rPr>
              <a:t>SNAP</a:t>
            </a:r>
          </a:p>
          <a:p>
            <a:pPr lvl="1"/>
            <a:r>
              <a:rPr lang="en-US" sz="2200" dirty="0">
                <a:latin typeface="Arial Unicode MS"/>
                <a:cs typeface="Arial Unicode MS"/>
              </a:rPr>
              <a:t>WIC</a:t>
            </a:r>
          </a:p>
          <a:p>
            <a:pPr lvl="1"/>
            <a:r>
              <a:rPr lang="en-US" sz="2200" dirty="0">
                <a:latin typeface="Arial Unicode MS"/>
                <a:cs typeface="Arial Unicode MS"/>
              </a:rPr>
              <a:t>Public and subsidized housing</a:t>
            </a:r>
            <a:endParaRPr lang="en-US" sz="2200" dirty="0">
              <a:latin typeface="Arial Unicode MS"/>
              <a:cs typeface="Arial Unicode MS"/>
            </a:endParaRPr>
          </a:p>
          <a:p>
            <a:r>
              <a:rPr lang="en-US" sz="2600" dirty="0">
                <a:latin typeface="Arial Unicode MS"/>
                <a:cs typeface="Arial Unicode MS"/>
              </a:rPr>
              <a:t>Calculate </a:t>
            </a:r>
            <a:r>
              <a:rPr lang="en-US" sz="2600" dirty="0">
                <a:latin typeface="Arial Unicode MS"/>
                <a:cs typeface="Arial Unicode MS"/>
              </a:rPr>
              <a:t>lower-bound earnings </a:t>
            </a:r>
            <a:r>
              <a:rPr lang="en-US" sz="2600" dirty="0">
                <a:latin typeface="Arial Unicode MS"/>
                <a:cs typeface="Arial Unicode MS"/>
              </a:rPr>
              <a:t>based on reported hours worked</a:t>
            </a:r>
          </a:p>
          <a:p>
            <a:pPr lvl="1"/>
            <a:r>
              <a:rPr lang="en-US" sz="2200" dirty="0">
                <a:latin typeface="Arial Unicode MS"/>
                <a:cs typeface="Arial Unicode MS"/>
              </a:rPr>
              <a:t>Consider wage/salary and self-employment hours separately</a:t>
            </a:r>
          </a:p>
          <a:p>
            <a:pPr lvl="1"/>
            <a:r>
              <a:rPr lang="en-US" sz="2200" dirty="0">
                <a:latin typeface="Arial Unicode MS"/>
                <a:cs typeface="Arial Unicode MS"/>
              </a:rPr>
              <a:t>Calculate hours worked each month for each member of the household</a:t>
            </a:r>
          </a:p>
          <a:p>
            <a:pPr lvl="1"/>
            <a:r>
              <a:rPr lang="en-US" sz="2200" dirty="0">
                <a:latin typeface="Arial Unicode MS"/>
                <a:cs typeface="Arial Unicode MS"/>
              </a:rPr>
              <a:t>Multiply monthly hours worked by the federal minimum wage</a:t>
            </a:r>
          </a:p>
          <a:p>
            <a:r>
              <a:rPr lang="en-US" sz="2600" dirty="0">
                <a:latin typeface="Arial Unicode MS"/>
                <a:cs typeface="Arial Unicode MS"/>
              </a:rPr>
              <a:t>Account for substantial assets</a:t>
            </a:r>
          </a:p>
          <a:p>
            <a:pPr lvl="1"/>
            <a:r>
              <a:rPr lang="en-US" sz="2200" dirty="0">
                <a:latin typeface="Arial Unicode MS"/>
                <a:cs typeface="Arial Unicode MS"/>
              </a:rPr>
              <a:t>Real estate equity &gt; $</a:t>
            </a:r>
            <a:r>
              <a:rPr lang="en-US" sz="2200" dirty="0">
                <a:latin typeface="Arial Unicode MS"/>
                <a:cs typeface="Arial Unicode MS"/>
              </a:rPr>
              <a:t>25,000 or</a:t>
            </a:r>
            <a:endParaRPr lang="en-US" sz="2200" dirty="0">
              <a:latin typeface="Arial Unicode MS"/>
              <a:cs typeface="Arial Unicode MS"/>
            </a:endParaRPr>
          </a:p>
          <a:p>
            <a:pPr lvl="1"/>
            <a:r>
              <a:rPr lang="en-US" sz="2200" dirty="0">
                <a:latin typeface="Arial Unicode MS"/>
                <a:cs typeface="Arial Unicode MS"/>
              </a:rPr>
              <a:t>Liquid assets &gt; $</a:t>
            </a:r>
            <a:r>
              <a:rPr lang="en-US" sz="2200" dirty="0">
                <a:latin typeface="Arial Unicode MS"/>
                <a:cs typeface="Arial Unicode MS"/>
              </a:rPr>
              <a:t>5,000 or</a:t>
            </a:r>
            <a:endParaRPr lang="en-US" sz="2200" dirty="0">
              <a:latin typeface="Arial Unicode MS"/>
              <a:cs typeface="Arial Unicode MS"/>
            </a:endParaRPr>
          </a:p>
          <a:p>
            <a:pPr lvl="1"/>
            <a:r>
              <a:rPr lang="en-US" sz="2200" dirty="0">
                <a:latin typeface="Arial Unicode MS"/>
                <a:cs typeface="Arial Unicode MS"/>
              </a:rPr>
              <a:t>Total assets &gt; $50,000</a:t>
            </a:r>
          </a:p>
          <a:p>
            <a:endParaRPr lang="en-US" sz="2000" dirty="0">
              <a:latin typeface="Arial Unicode MS"/>
              <a:cs typeface="Arial Unicode MS"/>
            </a:endParaRPr>
          </a:p>
        </p:txBody>
      </p:sp>
    </p:spTree>
    <p:extLst>
      <p:ext uri="{BB962C8B-B14F-4D97-AF65-F5344CB8AC3E}">
        <p14:creationId xmlns:p14="http://schemas.microsoft.com/office/powerpoint/2010/main" val="310002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8064011" cy="5320566"/>
          </a:xfrm>
        </p:spPr>
        <p:txBody>
          <a:bodyPr>
            <a:normAutofit fontScale="925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Studies of household spending find few spend less than $10/person/day and that the percentage has been declining</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Meyer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and Sullivan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2003, 2004, 2008, 2012) argue that one should rely on consumption to assess poverty; low income households have high consumption;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low percentiles of consumption rise in period after welfare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reform; deep consumption poverty has fallen sharply over time</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Preceded by series of papers by Jencks, Mayer</a:t>
            </a:r>
            <a:endParaRPr lang="en-US" sz="20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Chandy</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and Smith (2014) CE consumption: level of $2/day consumption poverty low</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Winship (2016) CPS income including health benefits, with better price index, using TRIM3: low level and LR trend down, SR up</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Hall and Rector (2018) CE: $4/day poverty nonexistent; deep poverty fallen to 25 percent earlier level</a:t>
            </a: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Conflicting Evidence </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44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290" y="175852"/>
            <a:ext cx="8907694"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Validation using Household Characteristics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257852"/>
          </a:xfrm>
        </p:spPr>
        <p:txBody>
          <a:bodyPr>
            <a:normAutofit/>
          </a:bodyPr>
          <a:lstStyle/>
          <a:p>
            <a:r>
              <a:rPr lang="en-US" dirty="0" smtClean="0">
                <a:latin typeface="Arial Unicode MS"/>
                <a:cs typeface="Arial Unicode MS"/>
              </a:rPr>
              <a:t>Validate our decisions to consider various groups to be not in extreme </a:t>
            </a:r>
            <a:r>
              <a:rPr lang="en-US" dirty="0">
                <a:latin typeface="Arial Unicode MS"/>
                <a:cs typeface="Arial Unicode MS"/>
              </a:rPr>
              <a:t>poverty </a:t>
            </a:r>
            <a:r>
              <a:rPr lang="en-US" dirty="0" smtClean="0">
                <a:latin typeface="Arial Unicode MS"/>
                <a:cs typeface="Arial Unicode MS"/>
              </a:rPr>
              <a:t>by examining:</a:t>
            </a:r>
          </a:p>
          <a:p>
            <a:pPr lvl="1"/>
            <a:r>
              <a:rPr lang="en-US" sz="2800" dirty="0">
                <a:latin typeface="Arial Unicode MS"/>
                <a:cs typeface="Arial Unicode MS"/>
              </a:rPr>
              <a:t>Material hardships</a:t>
            </a:r>
            <a:endParaRPr lang="en-US" sz="2800" dirty="0">
              <a:latin typeface="Arial Unicode MS"/>
              <a:cs typeface="Arial Unicode MS"/>
            </a:endParaRPr>
          </a:p>
          <a:p>
            <a:pPr lvl="1"/>
            <a:r>
              <a:rPr lang="en-US" sz="2800" dirty="0">
                <a:latin typeface="Arial Unicode MS"/>
                <a:cs typeface="Arial Unicode MS"/>
              </a:rPr>
              <a:t>Housing </a:t>
            </a:r>
            <a:r>
              <a:rPr lang="en-US" sz="2800" dirty="0">
                <a:latin typeface="Arial Unicode MS"/>
                <a:cs typeface="Arial Unicode MS"/>
              </a:rPr>
              <a:t>characteristics (e.g., appliances owned, home quality)</a:t>
            </a:r>
            <a:endParaRPr lang="en-US" sz="2800" dirty="0">
              <a:latin typeface="Arial Unicode MS"/>
              <a:cs typeface="Arial Unicode MS"/>
            </a:endParaRPr>
          </a:p>
          <a:p>
            <a:pPr lvl="1"/>
            <a:r>
              <a:rPr lang="en-US" sz="2800" dirty="0">
                <a:latin typeface="Arial Unicode MS"/>
                <a:cs typeface="Arial Unicode MS"/>
              </a:rPr>
              <a:t>Income levels from administrative data </a:t>
            </a:r>
          </a:p>
          <a:p>
            <a:pPr marL="457200" lvl="1" indent="0">
              <a:buNone/>
            </a:pPr>
            <a:endParaRPr lang="en-US" sz="2000" dirty="0">
              <a:latin typeface="Arial Unicode MS"/>
              <a:cs typeface="Arial Unicode MS"/>
            </a:endParaRPr>
          </a:p>
          <a:p>
            <a:endParaRPr lang="en-US" sz="2000" dirty="0">
              <a:latin typeface="Arial Unicode MS"/>
              <a:cs typeface="Arial Unicode MS"/>
            </a:endParaRPr>
          </a:p>
        </p:txBody>
      </p:sp>
    </p:spTree>
    <p:extLst>
      <p:ext uri="{BB962C8B-B14F-4D97-AF65-F5344CB8AC3E}">
        <p14:creationId xmlns:p14="http://schemas.microsoft.com/office/powerpoint/2010/main" val="2293671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Definitions: Household types</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7997" y="1381126"/>
            <a:ext cx="7886700" cy="5476874"/>
          </a:xfrm>
        </p:spPr>
        <p:txBody>
          <a:bodyPr>
            <a:normAutofit/>
          </a:bodyPr>
          <a:lstStyle/>
          <a:p>
            <a:r>
              <a:rPr lang="en-US" sz="2400" dirty="0">
                <a:latin typeface="Arial Unicode MS"/>
                <a:cs typeface="Arial Unicode MS"/>
              </a:rPr>
              <a:t>Disjoint </a:t>
            </a:r>
            <a:r>
              <a:rPr lang="en-US" sz="2400" dirty="0">
                <a:latin typeface="Arial Unicode MS"/>
                <a:cs typeface="Arial Unicode MS"/>
              </a:rPr>
              <a:t>household types</a:t>
            </a:r>
          </a:p>
          <a:p>
            <a:pPr lvl="1"/>
            <a:r>
              <a:rPr lang="en-US" sz="2000" u="sng" dirty="0">
                <a:latin typeface="Arial Unicode MS"/>
                <a:cs typeface="Arial Unicode MS"/>
              </a:rPr>
              <a:t>Elderly:</a:t>
            </a:r>
            <a:r>
              <a:rPr lang="en-US" sz="2000" dirty="0">
                <a:latin typeface="Arial Unicode MS"/>
                <a:cs typeface="Arial Unicode MS"/>
              </a:rPr>
              <a:t> </a:t>
            </a:r>
            <a:r>
              <a:rPr lang="en-US" sz="2000" dirty="0">
                <a:latin typeface="Arial Unicode MS"/>
                <a:cs typeface="Arial Unicode MS"/>
              </a:rPr>
              <a:t>headed by someone 65 or older (can be with or without children</a:t>
            </a:r>
            <a:r>
              <a:rPr lang="en-US" sz="2000" dirty="0">
                <a:latin typeface="Arial Unicode MS"/>
                <a:cs typeface="Arial Unicode MS"/>
              </a:rPr>
              <a:t>)</a:t>
            </a:r>
          </a:p>
          <a:p>
            <a:pPr lvl="1"/>
            <a:r>
              <a:rPr lang="en-US" sz="2000" u="sng" dirty="0">
                <a:latin typeface="Arial Unicode MS"/>
                <a:cs typeface="Arial Unicode MS"/>
              </a:rPr>
              <a:t>Single parent (Non-elderly)</a:t>
            </a:r>
            <a:r>
              <a:rPr lang="en-US" sz="2000" dirty="0">
                <a:latin typeface="Arial Unicode MS"/>
                <a:cs typeface="Arial Unicode MS"/>
              </a:rPr>
              <a:t>: contains one person 18 or older and at least one child (defined as any person under age 18)</a:t>
            </a:r>
          </a:p>
          <a:p>
            <a:pPr lvl="1"/>
            <a:r>
              <a:rPr lang="en-US" sz="2000" u="sng" dirty="0">
                <a:latin typeface="Arial Unicode MS"/>
                <a:cs typeface="Arial Unicode MS"/>
              </a:rPr>
              <a:t>Multiple parent (Non-elderly)</a:t>
            </a:r>
            <a:r>
              <a:rPr lang="en-US" sz="2000" dirty="0">
                <a:latin typeface="Arial Unicode MS"/>
                <a:cs typeface="Arial Unicode MS"/>
              </a:rPr>
              <a:t>: contains multiple people 18 or older and at least one child</a:t>
            </a:r>
            <a:endParaRPr lang="en-US" sz="2000" u="sng" dirty="0">
              <a:latin typeface="Arial Unicode MS"/>
              <a:cs typeface="Arial Unicode MS"/>
            </a:endParaRPr>
          </a:p>
          <a:p>
            <a:pPr lvl="1"/>
            <a:r>
              <a:rPr lang="en-US" sz="2000" u="sng" dirty="0">
                <a:latin typeface="Arial Unicode MS"/>
                <a:cs typeface="Arial Unicode MS"/>
              </a:rPr>
              <a:t>Single individual (Non-elderly):</a:t>
            </a:r>
            <a:r>
              <a:rPr lang="en-US" sz="2000" dirty="0">
                <a:latin typeface="Arial Unicode MS"/>
                <a:cs typeface="Arial Unicode MS"/>
              </a:rPr>
              <a:t> contains one person</a:t>
            </a:r>
          </a:p>
          <a:p>
            <a:pPr lvl="1"/>
            <a:r>
              <a:rPr lang="en-US" sz="2000" u="sng" dirty="0">
                <a:latin typeface="Arial Unicode MS"/>
                <a:cs typeface="Arial Unicode MS"/>
              </a:rPr>
              <a:t>Multiple childless adults (Non-elderly):</a:t>
            </a:r>
            <a:r>
              <a:rPr lang="en-US" sz="2000" dirty="0">
                <a:latin typeface="Arial Unicode MS"/>
                <a:cs typeface="Arial Unicode MS"/>
              </a:rPr>
              <a:t> contains multiple adults and zero children</a:t>
            </a:r>
            <a:endParaRPr lang="en-US" sz="2000" dirty="0">
              <a:latin typeface="Arial Unicode MS"/>
              <a:cs typeface="Arial Unicode MS"/>
            </a:endParaRPr>
          </a:p>
        </p:txBody>
      </p:sp>
    </p:spTree>
    <p:extLst>
      <p:ext uri="{BB962C8B-B14F-4D97-AF65-F5344CB8AC3E}">
        <p14:creationId xmlns:p14="http://schemas.microsoft.com/office/powerpoint/2010/main" val="393686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855300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1974824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719869"/>
            <a:ext cx="9144000" cy="3418265"/>
          </a:xfrm>
          <a:prstGeom prst="rect">
            <a:avLst/>
          </a:prstGeom>
        </p:spPr>
      </p:pic>
    </p:spTree>
    <p:extLst>
      <p:ext uri="{BB962C8B-B14F-4D97-AF65-F5344CB8AC3E}">
        <p14:creationId xmlns:p14="http://schemas.microsoft.com/office/powerpoint/2010/main" val="537141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001198"/>
            <a:ext cx="9144000" cy="4855604"/>
          </a:xfrm>
          <a:prstGeom prst="rect">
            <a:avLst/>
          </a:prstGeom>
        </p:spPr>
      </p:pic>
    </p:spTree>
    <p:extLst>
      <p:ext uri="{BB962C8B-B14F-4D97-AF65-F5344CB8AC3E}">
        <p14:creationId xmlns:p14="http://schemas.microsoft.com/office/powerpoint/2010/main" val="737320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4554" y="1654031"/>
            <a:ext cx="810299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C00000"/>
                </a:solidFill>
                <a:latin typeface="Arial" panose="020B0604020202020204" pitchFamily="34" charset="0"/>
                <a:cs typeface="Arial" panose="020B0604020202020204" pitchFamily="34" charset="0"/>
              </a:rPr>
              <a:t>Appendix</a:t>
            </a:r>
            <a:endParaRPr lang="en-US" sz="34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19940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2937" y="182140"/>
            <a:ext cx="9146129" cy="6493723"/>
          </a:xfrm>
          <a:prstGeom prst="rect">
            <a:avLst/>
          </a:prstGeom>
        </p:spPr>
      </p:pic>
    </p:spTree>
    <p:extLst>
      <p:ext uri="{BB962C8B-B14F-4D97-AF65-F5344CB8AC3E}">
        <p14:creationId xmlns:p14="http://schemas.microsoft.com/office/powerpoint/2010/main" val="1360207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12633"/>
            <a:ext cx="9144000" cy="5232734"/>
          </a:xfrm>
          <a:prstGeom prst="rect">
            <a:avLst/>
          </a:prstGeom>
        </p:spPr>
      </p:pic>
    </p:spTree>
    <p:extLst>
      <p:ext uri="{BB962C8B-B14F-4D97-AF65-F5344CB8AC3E}">
        <p14:creationId xmlns:p14="http://schemas.microsoft.com/office/powerpoint/2010/main" val="780088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387963"/>
            <a:ext cx="9144000" cy="4082074"/>
          </a:xfrm>
          <a:prstGeom prst="rect">
            <a:avLst/>
          </a:prstGeom>
        </p:spPr>
      </p:pic>
    </p:spTree>
    <p:extLst>
      <p:ext uri="{BB962C8B-B14F-4D97-AF65-F5344CB8AC3E}">
        <p14:creationId xmlns:p14="http://schemas.microsoft.com/office/powerpoint/2010/main" val="315640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fontScale="92500" lnSpcReduction="10000"/>
          </a:bodyPr>
          <a:lstStyle/>
          <a:p>
            <a:pPr marL="0" indent="0">
              <a:lnSpc>
                <a:spcPct val="100000"/>
              </a:lnSpc>
              <a:buNone/>
            </a:pPr>
            <a:r>
              <a:rPr lang="en-US" sz="2600" u="sng" dirty="0">
                <a:latin typeface="Arial Unicode MS" panose="020B0604020202020204" pitchFamily="34" charset="-128"/>
                <a:ea typeface="Arial Unicode MS" panose="020B0604020202020204" pitchFamily="34" charset="-128"/>
                <a:cs typeface="Arial Unicode MS" panose="020B0604020202020204" pitchFamily="34" charset="-128"/>
              </a:rPr>
              <a:t>Calculations ignore in-kind transfers</a:t>
            </a: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Most means-tested transfers in-kind; generally accepted that they should be counted as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income </a:t>
            </a:r>
          </a:p>
          <a:p>
            <a:pPr marL="685800" lvl="2">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See Ellwood and Summers (1986),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Citro</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and Michael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(1995), Blank (2008), Winship (2016), SPM reports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SNAP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payments are close to cash (Ben-Shalom, Moffitt, and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Scholz</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2012), and gross rents are close to market rents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(Olsen 2017)</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Some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studies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argue that a dollar of transfers may be valued more than a dollar of earnings as transfer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programs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may have insurance value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0" lvl="2">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See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Blundell,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Pistaferri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and Preston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(2003),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Blundell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(2014),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Deshpande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(2016)</a:t>
            </a:r>
          </a:p>
          <a:p>
            <a:pPr marL="228600" lvl="1">
              <a:lnSpc>
                <a:spcPct val="100000"/>
              </a:lnSpc>
              <a:spcBef>
                <a:spcPts val="1000"/>
              </a:spcBef>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Research needs to include in-kind transfers (and tax credits) to provide valid comparisons over time</a:t>
            </a:r>
          </a:p>
          <a:p>
            <a:pPr>
              <a:lnSpc>
                <a:spcPct val="100000"/>
              </a:lnSpc>
            </a:pP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Why are Extreme Poverty Rates from Survey Cash Reports so High?</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988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684376"/>
            <a:ext cx="9144000" cy="3489251"/>
          </a:xfrm>
          <a:prstGeom prst="rect">
            <a:avLst/>
          </a:prstGeom>
        </p:spPr>
      </p:pic>
    </p:spTree>
    <p:extLst>
      <p:ext uri="{BB962C8B-B14F-4D97-AF65-F5344CB8AC3E}">
        <p14:creationId xmlns:p14="http://schemas.microsoft.com/office/powerpoint/2010/main" val="2038948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0196" y="699"/>
            <a:ext cx="5831608" cy="6856603"/>
          </a:xfrm>
          <a:prstGeom prst="rect">
            <a:avLst/>
          </a:prstGeom>
        </p:spPr>
      </p:pic>
    </p:spTree>
    <p:extLst>
      <p:ext uri="{BB962C8B-B14F-4D97-AF65-F5344CB8AC3E}">
        <p14:creationId xmlns:p14="http://schemas.microsoft.com/office/powerpoint/2010/main" val="1458759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868" y="11372"/>
            <a:ext cx="9260265" cy="6835257"/>
          </a:xfrm>
          <a:prstGeom prst="rect">
            <a:avLst/>
          </a:prstGeom>
        </p:spPr>
      </p:pic>
    </p:spTree>
    <p:extLst>
      <p:ext uri="{BB962C8B-B14F-4D97-AF65-F5344CB8AC3E}">
        <p14:creationId xmlns:p14="http://schemas.microsoft.com/office/powerpoint/2010/main" val="1338562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8008" y="845454"/>
            <a:ext cx="9144000" cy="5167092"/>
          </a:xfrm>
          <a:prstGeom prst="rect">
            <a:avLst/>
          </a:prstGeom>
        </p:spPr>
      </p:pic>
    </p:spTree>
    <p:extLst>
      <p:ext uri="{BB962C8B-B14F-4D97-AF65-F5344CB8AC3E}">
        <p14:creationId xmlns:p14="http://schemas.microsoft.com/office/powerpoint/2010/main" val="613391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2936" y="1893621"/>
            <a:ext cx="9146129" cy="3070758"/>
          </a:xfrm>
          <a:prstGeom prst="rect">
            <a:avLst/>
          </a:prstGeom>
        </p:spPr>
      </p:pic>
    </p:spTree>
    <p:extLst>
      <p:ext uri="{BB962C8B-B14F-4D97-AF65-F5344CB8AC3E}">
        <p14:creationId xmlns:p14="http://schemas.microsoft.com/office/powerpoint/2010/main" val="1525415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2936" y="1811287"/>
            <a:ext cx="9146129" cy="3235426"/>
          </a:xfrm>
          <a:prstGeom prst="rect">
            <a:avLst/>
          </a:prstGeom>
        </p:spPr>
      </p:pic>
    </p:spTree>
    <p:extLst>
      <p:ext uri="{BB962C8B-B14F-4D97-AF65-F5344CB8AC3E}">
        <p14:creationId xmlns:p14="http://schemas.microsoft.com/office/powerpoint/2010/main" val="1296847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2936" y="1838732"/>
            <a:ext cx="9146129" cy="3180537"/>
          </a:xfrm>
          <a:prstGeom prst="rect">
            <a:avLst/>
          </a:prstGeom>
        </p:spPr>
      </p:pic>
    </p:spTree>
    <p:extLst>
      <p:ext uri="{BB962C8B-B14F-4D97-AF65-F5344CB8AC3E}">
        <p14:creationId xmlns:p14="http://schemas.microsoft.com/office/powerpoint/2010/main" val="1481299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2936" y="1702271"/>
            <a:ext cx="9146129" cy="3453459"/>
          </a:xfrm>
          <a:prstGeom prst="rect">
            <a:avLst/>
          </a:prstGeom>
        </p:spPr>
      </p:pic>
    </p:spTree>
    <p:extLst>
      <p:ext uri="{BB962C8B-B14F-4D97-AF65-F5344CB8AC3E}">
        <p14:creationId xmlns:p14="http://schemas.microsoft.com/office/powerpoint/2010/main" val="2557546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5072"/>
          <a:stretch/>
        </p:blipFill>
        <p:spPr>
          <a:xfrm>
            <a:off x="1524000" y="1716921"/>
            <a:ext cx="9144000" cy="3424158"/>
          </a:xfrm>
          <a:prstGeom prst="rect">
            <a:avLst/>
          </a:prstGeom>
        </p:spPr>
      </p:pic>
    </p:spTree>
    <p:extLst>
      <p:ext uri="{BB962C8B-B14F-4D97-AF65-F5344CB8AC3E}">
        <p14:creationId xmlns:p14="http://schemas.microsoft.com/office/powerpoint/2010/main" val="1148136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24856"/>
            <a:ext cx="9144000" cy="4408288"/>
          </a:xfrm>
          <a:prstGeom prst="rect">
            <a:avLst/>
          </a:prstGeom>
        </p:spPr>
      </p:pic>
    </p:spTree>
    <p:extLst>
      <p:ext uri="{BB962C8B-B14F-4D97-AF65-F5344CB8AC3E}">
        <p14:creationId xmlns:p14="http://schemas.microsoft.com/office/powerpoint/2010/main" val="149212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123702"/>
            <a:ext cx="9144000" cy="6610596"/>
          </a:xfrm>
          <a:prstGeom prst="rect">
            <a:avLst/>
          </a:prstGeom>
        </p:spPr>
      </p:pic>
    </p:spTree>
    <p:extLst>
      <p:ext uri="{BB962C8B-B14F-4D97-AF65-F5344CB8AC3E}">
        <p14:creationId xmlns:p14="http://schemas.microsoft.com/office/powerpoint/2010/main" val="2052960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581270"/>
            <a:ext cx="9144000" cy="3695463"/>
          </a:xfrm>
          <a:prstGeom prst="rect">
            <a:avLst/>
          </a:prstGeom>
        </p:spPr>
      </p:pic>
    </p:spTree>
    <p:extLst>
      <p:ext uri="{BB962C8B-B14F-4D97-AF65-F5344CB8AC3E}">
        <p14:creationId xmlns:p14="http://schemas.microsoft.com/office/powerpoint/2010/main" val="124544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a:bodyPr>
          <a:lstStyle/>
          <a:p>
            <a:pPr marL="0" indent="0">
              <a:buNone/>
            </a:pP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They rely </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on </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survey income </a:t>
            </a: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data with substantial errors </a:t>
            </a:r>
            <a:endPar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here are significant holes in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income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data</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63% and 44% of Public Assistance recipients do not report in the CPS and SIPP (Meyer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Mittag</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2019)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46% of pension income recipients do not report in CPS (Bee and Mitchell 2017)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43% and 19% of SNAP recipients do not report in CPS and SIPP (Meyer and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Mittag</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2019)</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These holes have gotten bigger over time</a:t>
            </a: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Why are Extreme Poverty Rates from Survey Cash Reports so High? (cont.)</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67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7997" y="1381126"/>
            <a:ext cx="7886700" cy="5320566"/>
          </a:xfrm>
        </p:spPr>
        <p:txBody>
          <a:bodyPr>
            <a:normAutofit/>
          </a:bodyPr>
          <a:lstStyle/>
          <a:p>
            <a:pPr marL="0" indent="0">
              <a:buNone/>
            </a:pPr>
            <a:r>
              <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rPr>
              <a:t>Errors in income likely pronounced at the very bottom</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Reported expenditures usually a multiple of reported income in left tail suggesting error in income reports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Patterns found in U.S., British, and Canadian data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See Jencks; Meyer and Sullivan (2004, 2008),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Brzozowski</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Crossley (2011), Brewer, Etheridge, and O’Dea (2017), Hall and Rector (2018) </a:t>
            </a:r>
          </a:p>
        </p:txBody>
      </p:sp>
      <p:sp>
        <p:nvSpPr>
          <p:cNvPr id="5" name="Title 1"/>
          <p:cNvSpPr txBox="1">
            <a:spLocks/>
          </p:cNvSpPr>
          <p:nvPr/>
        </p:nvSpPr>
        <p:spPr>
          <a:xfrm>
            <a:off x="2152650" y="175852"/>
            <a:ext cx="7886700" cy="1157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latin typeface="Arial" panose="020B0604020202020204" pitchFamily="34" charset="0"/>
                <a:cs typeface="Arial" panose="020B0604020202020204" pitchFamily="34" charset="0"/>
              </a:rPr>
              <a:t>Why are Extreme Poverty Rates from Survey Cash Reports so High? (cont.)</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52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5852"/>
            <a:ext cx="7886700" cy="1157649"/>
          </a:xfrm>
        </p:spPr>
        <p:txBody>
          <a:bodyPr>
            <a:normAutofit/>
          </a:bodyPr>
          <a:lstStyle/>
          <a:p>
            <a:pPr algn="ctr"/>
            <a:r>
              <a:rPr lang="en-US" sz="3600" dirty="0">
                <a:solidFill>
                  <a:srgbClr val="C00000"/>
                </a:solidFill>
                <a:latin typeface="Arial" panose="020B0604020202020204" pitchFamily="34" charset="0"/>
                <a:cs typeface="Arial" panose="020B0604020202020204" pitchFamily="34" charset="0"/>
              </a:rPr>
              <a:t>This Paper</a:t>
            </a:r>
            <a:endParaRPr lang="en-US" sz="36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2650" y="1160586"/>
            <a:ext cx="8108951" cy="5541107"/>
          </a:xfrm>
        </p:spPr>
        <p:txBody>
          <a:bodyPr>
            <a:normAutofit fontScale="85000" lnSpcReduction="10000"/>
          </a:bodyPr>
          <a:lstStyle/>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Many households severely deprived but we want the facts on who and their prevalence</a:t>
            </a:r>
          </a:p>
          <a:p>
            <a:pPr lvl="0"/>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Re-examine extreme poverty rates in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2011 starting from the most cited estimates: impute minimum wage earnings when earnings misreported; include housing, WIC, SNAP; replace survey with admin reports; exclude those with substantial assets </a:t>
            </a:r>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Improve the measurement of extreme poverty by better using  survey information and employing administrative data </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We estimate that one-quarter of one percent of households and one-tenth of one percent of individuals are living on less than $2/person/day</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More than 90% of survey-reported extreme poor are misclassified</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Validate the corrections using multiple sources</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47-65% of groups reclassified due to underreported earnings or substantial assets are above poverty line per admin data (approx. $20/person/day)</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These groups have material hardship levels similar to U.S. mean</a:t>
            </a:r>
          </a:p>
          <a:p>
            <a:pPr lvl="1"/>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Confirm that no households the survey data indicate are not extreme poor are extreme poor according to combined data—here we use max of survey and admin values for earnings, housing</a:t>
            </a:r>
          </a:p>
          <a:p>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Since extreme poverty is so low post-reform, it cannot be </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meaningfully</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higher due to welfare reform</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07304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40167</TotalTime>
  <Words>5767</Words>
  <Application>Microsoft Office PowerPoint</Application>
  <PresentationFormat>Widescreen</PresentationFormat>
  <Paragraphs>383</Paragraphs>
  <Slides>60</Slides>
  <Notes>49</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72" baseType="lpstr">
      <vt:lpstr>Arial Unicode MS</vt:lpstr>
      <vt:lpstr>Arial</vt:lpstr>
      <vt:lpstr>Calibri</vt:lpstr>
      <vt:lpstr>Calibri Light</vt:lpstr>
      <vt:lpstr>Mangal</vt:lpstr>
      <vt:lpstr>Times New Roman</vt:lpstr>
      <vt:lpstr>Wingdings</vt:lpstr>
      <vt:lpstr>Office Theme</vt:lpstr>
      <vt:lpstr>2_Office Theme</vt:lpstr>
      <vt:lpstr>3_Office Theme</vt:lpstr>
      <vt:lpstr>1_Office Theme</vt:lpstr>
      <vt:lpstr>Document</vt:lpstr>
      <vt:lpstr>The Use and Misuse of Income Data  and Extreme Poverty in the United States</vt:lpstr>
      <vt:lpstr>Introduction: The CID</vt:lpstr>
      <vt:lpstr>Introduction: Past Claims</vt:lpstr>
      <vt:lpstr>PowerPoint Presentation</vt:lpstr>
      <vt:lpstr>PowerPoint Presentation</vt:lpstr>
      <vt:lpstr>PowerPoint Presentation</vt:lpstr>
      <vt:lpstr>PowerPoint Presentation</vt:lpstr>
      <vt:lpstr>PowerPoint Presentation</vt:lpstr>
      <vt:lpstr>This Paper</vt:lpstr>
      <vt:lpstr>Data: SIPP </vt:lpstr>
      <vt:lpstr>Data: Administrative Sources </vt:lpstr>
      <vt:lpstr>Data: Linking </vt:lpstr>
      <vt:lpstr>Methodology: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Our SIPP Results Generalize to CPS? </vt:lpstr>
      <vt:lpstr>PowerPoint Presentation</vt:lpstr>
      <vt:lpstr>Robustness Checks</vt:lpstr>
      <vt:lpstr>Further Checks</vt:lpstr>
      <vt:lpstr>Additional Caveats</vt:lpstr>
      <vt:lpstr>PowerPoint Presentation</vt:lpstr>
      <vt:lpstr>PowerPoint Presentation</vt:lpstr>
      <vt:lpstr>Conclusions: Main Takeaways</vt:lpstr>
      <vt:lpstr>Conclusions: Main Takeaways (cont.)</vt:lpstr>
      <vt:lpstr>Conclusions: Next Steps</vt:lpstr>
      <vt:lpstr>Conclusions: Later Steps</vt:lpstr>
      <vt:lpstr>PowerPoint Presentation</vt:lpstr>
      <vt:lpstr>PowerPoint Presentation</vt:lpstr>
      <vt:lpstr>Definitions: Cash Extreme Poor</vt:lpstr>
      <vt:lpstr>Incorporate Additional Information (Survey)</vt:lpstr>
      <vt:lpstr>Validation using Household Characteristics</vt:lpstr>
      <vt:lpstr>Definitions: Household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Danke Wu (CENSUS/CARRA CTR)</dc:creator>
  <cp:lastModifiedBy>Bruce D. Meyer</cp:lastModifiedBy>
  <cp:revision>2886</cp:revision>
  <cp:lastPrinted>2019-01-03T16:39:34Z</cp:lastPrinted>
  <dcterms:created xsi:type="dcterms:W3CDTF">2017-11-09T14:57:20Z</dcterms:created>
  <dcterms:modified xsi:type="dcterms:W3CDTF">2019-07-09T20:02:14Z</dcterms:modified>
</cp:coreProperties>
</file>