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91" r:id="rId3"/>
    <p:sldId id="262" r:id="rId4"/>
    <p:sldId id="258" r:id="rId5"/>
    <p:sldId id="292" r:id="rId6"/>
    <p:sldId id="259" r:id="rId7"/>
    <p:sldId id="260" r:id="rId8"/>
    <p:sldId id="261" r:id="rId9"/>
    <p:sldId id="295" r:id="rId10"/>
    <p:sldId id="263" r:id="rId11"/>
    <p:sldId id="264" r:id="rId12"/>
    <p:sldId id="265" r:id="rId13"/>
    <p:sldId id="294" r:id="rId14"/>
    <p:sldId id="266" r:id="rId15"/>
    <p:sldId id="269" r:id="rId16"/>
    <p:sldId id="257" r:id="rId17"/>
    <p:sldId id="270" r:id="rId18"/>
    <p:sldId id="289" r:id="rId19"/>
    <p:sldId id="271" r:id="rId20"/>
    <p:sldId id="286" r:id="rId21"/>
    <p:sldId id="279" r:id="rId22"/>
    <p:sldId id="288" r:id="rId23"/>
    <p:sldId id="296" r:id="rId24"/>
    <p:sldId id="290" r:id="rId25"/>
    <p:sldId id="297" r:id="rId26"/>
    <p:sldId id="272" r:id="rId27"/>
    <p:sldId id="273" r:id="rId28"/>
    <p:sldId id="274" r:id="rId29"/>
    <p:sldId id="275"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Ball" initials="GB" lastIdx="1" clrIdx="0">
    <p:extLst>
      <p:ext uri="{19B8F6BF-5375-455C-9EA6-DF929625EA0E}">
        <p15:presenceInfo xmlns:p15="http://schemas.microsoft.com/office/powerpoint/2012/main" userId="e723447e1ab04f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0" autoAdjust="0"/>
    <p:restoredTop sz="77339" autoAdjust="0"/>
  </p:normalViewPr>
  <p:slideViewPr>
    <p:cSldViewPr snapToGrid="0">
      <p:cViewPr varScale="1">
        <p:scale>
          <a:sx n="68" d="100"/>
          <a:sy n="68" d="100"/>
        </p:scale>
        <p:origin x="240" y="312"/>
      </p:cViewPr>
      <p:guideLst/>
    </p:cSldViewPr>
  </p:slideViewPr>
  <p:notesTextViewPr>
    <p:cViewPr>
      <p:scale>
        <a:sx n="1" d="1"/>
        <a:sy n="1" d="1"/>
      </p:scale>
      <p:origin x="0" y="0"/>
    </p:cViewPr>
  </p:notesTextViewPr>
  <p:sorterViewPr>
    <p:cViewPr varScale="1">
      <p:scale>
        <a:sx n="100" d="100"/>
        <a:sy n="100" d="100"/>
      </p:scale>
      <p:origin x="0" y="-1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6T07:09:42.404"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DBC2E-9680-42CB-96AB-CE17325D74B6}"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2CCA7944-1854-408B-BA84-F469BD99EEA5}">
      <dgm:prSet phldrT="[Text]" custT="1"/>
      <dgm:spPr/>
      <dgm:t>
        <a:bodyPr/>
        <a:lstStyle/>
        <a:p>
          <a:pPr>
            <a:spcAft>
              <a:spcPts val="300"/>
            </a:spcAft>
          </a:pPr>
          <a:r>
            <a:rPr lang="en-US" sz="2800" dirty="0">
              <a:solidFill>
                <a:srgbClr val="002E62"/>
              </a:solidFill>
              <a:latin typeface="Calibri" panose="020F0502020204030204" pitchFamily="34" charset="0"/>
              <a:cs typeface="Calibri" panose="020F0502020204030204" pitchFamily="34" charset="0"/>
            </a:rPr>
            <a:t>Pre-Market Gatekeeper</a:t>
          </a:r>
        </a:p>
      </dgm:t>
    </dgm:pt>
    <dgm:pt modelId="{C8C3A6FB-C49B-4BEE-879C-9A77590BE404}" type="parTrans" cxnId="{1FF6BB7D-158A-4544-8F40-D41BA9955F32}">
      <dgm:prSet/>
      <dgm:spPr/>
      <dgm:t>
        <a:bodyPr/>
        <a:lstStyle/>
        <a:p>
          <a:endParaRPr lang="en-US"/>
        </a:p>
      </dgm:t>
    </dgm:pt>
    <dgm:pt modelId="{A9D11090-D28F-4180-97DF-C91AC36FCE7B}" type="sibTrans" cxnId="{1FF6BB7D-158A-4544-8F40-D41BA9955F32}">
      <dgm:prSet/>
      <dgm:spPr/>
      <dgm:t>
        <a:bodyPr/>
        <a:lstStyle/>
        <a:p>
          <a:endParaRPr lang="en-US"/>
        </a:p>
      </dgm:t>
    </dgm:pt>
    <dgm:pt modelId="{480193F1-BFD0-4C1D-A34F-C4FC131C4AE6}">
      <dgm:prSet phldrT="[Text]" custT="1"/>
      <dgm:spPr/>
      <dgm:t>
        <a:bodyPr/>
        <a:lstStyle/>
        <a:p>
          <a:pPr>
            <a:spcAft>
              <a:spcPts val="300"/>
            </a:spcAft>
          </a:pPr>
          <a:r>
            <a:rPr lang="en-US" sz="2800" dirty="0">
              <a:solidFill>
                <a:srgbClr val="002E62"/>
              </a:solidFill>
              <a:latin typeface="Calibri" panose="020F0502020204030204" pitchFamily="34" charset="0"/>
              <a:cs typeface="Calibri" panose="020F0502020204030204" pitchFamily="34" charset="0"/>
            </a:rPr>
            <a:t>Post-Market Regulator</a:t>
          </a:r>
        </a:p>
      </dgm:t>
    </dgm:pt>
    <dgm:pt modelId="{C7D2D9CC-784A-42DB-B6D6-E22837EC9796}" type="parTrans" cxnId="{04EB50AC-E788-44C1-8528-119207148B5D}">
      <dgm:prSet/>
      <dgm:spPr/>
      <dgm:t>
        <a:bodyPr/>
        <a:lstStyle/>
        <a:p>
          <a:endParaRPr lang="en-US"/>
        </a:p>
      </dgm:t>
    </dgm:pt>
    <dgm:pt modelId="{5FA49036-DA32-4900-94EA-0CB427629924}" type="sibTrans" cxnId="{04EB50AC-E788-44C1-8528-119207148B5D}">
      <dgm:prSet/>
      <dgm:spPr/>
      <dgm:t>
        <a:bodyPr/>
        <a:lstStyle/>
        <a:p>
          <a:endParaRPr lang="en-US"/>
        </a:p>
      </dgm:t>
    </dgm:pt>
    <dgm:pt modelId="{2ADA0645-1117-484C-B443-344CD787DF71}">
      <dgm:prSet phldrT="[Text]" custT="1"/>
      <dgm:spPr/>
      <dgm:t>
        <a:bodyPr/>
        <a:lstStyle/>
        <a:p>
          <a:pPr>
            <a:spcAft>
              <a:spcPts val="300"/>
            </a:spcAft>
          </a:pPr>
          <a:r>
            <a:rPr lang="en-US" sz="2400" dirty="0">
              <a:solidFill>
                <a:schemeClr val="bg1">
                  <a:lumMod val="50000"/>
                </a:schemeClr>
              </a:solidFill>
              <a:latin typeface="Calibri" panose="020F0502020204030204" pitchFamily="34" charset="0"/>
              <a:cs typeface="Calibri" panose="020F0502020204030204" pitchFamily="34" charset="0"/>
            </a:rPr>
            <a:t>Reviews new product submissions for safety and effectiveness</a:t>
          </a:r>
        </a:p>
      </dgm:t>
    </dgm:pt>
    <dgm:pt modelId="{FFCC4A27-D10C-42E8-9EA9-99DB57493A5A}" type="parTrans" cxnId="{4F2E434B-3548-4535-8FF3-42CE79A9A1A4}">
      <dgm:prSet/>
      <dgm:spPr/>
      <dgm:t>
        <a:bodyPr/>
        <a:lstStyle/>
        <a:p>
          <a:endParaRPr lang="en-US"/>
        </a:p>
      </dgm:t>
    </dgm:pt>
    <dgm:pt modelId="{6D88FB0F-1F44-4570-8D70-9412B3FF6FE8}" type="sibTrans" cxnId="{4F2E434B-3548-4535-8FF3-42CE79A9A1A4}">
      <dgm:prSet/>
      <dgm:spPr/>
      <dgm:t>
        <a:bodyPr/>
        <a:lstStyle/>
        <a:p>
          <a:endParaRPr lang="en-US"/>
        </a:p>
      </dgm:t>
    </dgm:pt>
    <dgm:pt modelId="{6DF245EB-DA4E-430D-96EC-E9AA747C1829}">
      <dgm:prSet phldrT="[Text]" custT="1"/>
      <dgm:spPr/>
      <dgm:t>
        <a:bodyPr/>
        <a:lstStyle/>
        <a:p>
          <a:pPr>
            <a:spcAft>
              <a:spcPts val="300"/>
            </a:spcAft>
          </a:pPr>
          <a:r>
            <a:rPr lang="en-US" sz="2400" dirty="0">
              <a:solidFill>
                <a:schemeClr val="bg1">
                  <a:lumMod val="50000"/>
                </a:schemeClr>
              </a:solidFill>
              <a:latin typeface="Calibri" panose="020F0502020204030204" pitchFamily="34" charset="0"/>
              <a:cs typeface="Calibri" panose="020F0502020204030204" pitchFamily="34" charset="0"/>
            </a:rPr>
            <a:t>Regulates approved devices on ongoing basis via monitoring and compliance activities</a:t>
          </a:r>
        </a:p>
      </dgm:t>
    </dgm:pt>
    <dgm:pt modelId="{DFB99D24-DDFB-4EA1-81B8-409625B4ABD6}" type="parTrans" cxnId="{171319C4-0110-402F-B659-035532448FDA}">
      <dgm:prSet/>
      <dgm:spPr/>
      <dgm:t>
        <a:bodyPr/>
        <a:lstStyle/>
        <a:p>
          <a:endParaRPr lang="en-US"/>
        </a:p>
      </dgm:t>
    </dgm:pt>
    <dgm:pt modelId="{A530D5CD-3908-4BE8-A66E-51FBA80E2D03}" type="sibTrans" cxnId="{171319C4-0110-402F-B659-035532448FDA}">
      <dgm:prSet/>
      <dgm:spPr/>
      <dgm:t>
        <a:bodyPr/>
        <a:lstStyle/>
        <a:p>
          <a:endParaRPr lang="en-US"/>
        </a:p>
      </dgm:t>
    </dgm:pt>
    <dgm:pt modelId="{4B6ED4D6-ECE4-4764-9A1D-8975C8CC8B11}">
      <dgm:prSet phldrT="[Text]" custT="1"/>
      <dgm:spPr/>
      <dgm:t>
        <a:bodyPr/>
        <a:lstStyle/>
        <a:p>
          <a:pPr>
            <a:spcAft>
              <a:spcPts val="300"/>
            </a:spcAft>
          </a:pPr>
          <a:r>
            <a:rPr lang="en-US" sz="2400" dirty="0">
              <a:solidFill>
                <a:schemeClr val="bg1">
                  <a:lumMod val="50000"/>
                </a:schemeClr>
              </a:solidFill>
              <a:latin typeface="Calibri" panose="020F0502020204030204" pitchFamily="34" charset="0"/>
              <a:cs typeface="Calibri" panose="020F0502020204030204" pitchFamily="34" charset="0"/>
            </a:rPr>
            <a:t>Assigns devices to product codes according to use and pathway</a:t>
          </a:r>
        </a:p>
      </dgm:t>
    </dgm:pt>
    <dgm:pt modelId="{984F6FB7-0FC2-44FB-B7F5-4D60A6813C48}" type="parTrans" cxnId="{426CB126-1452-4927-96A7-A801FD9C10BE}">
      <dgm:prSet/>
      <dgm:spPr/>
      <dgm:t>
        <a:bodyPr/>
        <a:lstStyle/>
        <a:p>
          <a:endParaRPr lang="en-US"/>
        </a:p>
      </dgm:t>
    </dgm:pt>
    <dgm:pt modelId="{9FAA34BE-B32E-44F4-8EA9-4D023FC22226}" type="sibTrans" cxnId="{426CB126-1452-4927-96A7-A801FD9C10BE}">
      <dgm:prSet/>
      <dgm:spPr/>
      <dgm:t>
        <a:bodyPr/>
        <a:lstStyle/>
        <a:p>
          <a:endParaRPr lang="en-US"/>
        </a:p>
      </dgm:t>
    </dgm:pt>
    <dgm:pt modelId="{6F6844BC-2F78-45A9-980E-425D9DD36B16}">
      <dgm:prSet phldrT="[Text]" custT="1"/>
      <dgm:spPr/>
      <dgm:t>
        <a:bodyPr/>
        <a:lstStyle/>
        <a:p>
          <a:pPr>
            <a:spcAft>
              <a:spcPts val="300"/>
            </a:spcAft>
          </a:pPr>
          <a:r>
            <a:rPr lang="en-US" sz="2400" dirty="0">
              <a:solidFill>
                <a:schemeClr val="bg1">
                  <a:lumMod val="50000"/>
                </a:schemeClr>
              </a:solidFill>
              <a:latin typeface="Calibri" panose="020F0502020204030204" pitchFamily="34" charset="0"/>
              <a:cs typeface="Calibri" panose="020F0502020204030204" pitchFamily="34" charset="0"/>
            </a:rPr>
            <a:t>E.g., recalls, inspections, medical device reporting</a:t>
          </a:r>
        </a:p>
      </dgm:t>
    </dgm:pt>
    <dgm:pt modelId="{2F770FB8-588E-4904-8D88-9CD79EF8BCD2}" type="parTrans" cxnId="{C47093D0-F40F-4963-8822-56F0356A537D}">
      <dgm:prSet/>
      <dgm:spPr/>
      <dgm:t>
        <a:bodyPr/>
        <a:lstStyle/>
        <a:p>
          <a:endParaRPr lang="en-US"/>
        </a:p>
      </dgm:t>
    </dgm:pt>
    <dgm:pt modelId="{BD71BDD9-0E40-4552-B992-380D8AE8DF3C}" type="sibTrans" cxnId="{C47093D0-F40F-4963-8822-56F0356A537D}">
      <dgm:prSet/>
      <dgm:spPr/>
      <dgm:t>
        <a:bodyPr/>
        <a:lstStyle/>
        <a:p>
          <a:endParaRPr lang="en-US"/>
        </a:p>
      </dgm:t>
    </dgm:pt>
    <dgm:pt modelId="{CDBA1C50-8990-472F-A83E-13EF59ACA89F}" type="pres">
      <dgm:prSet presAssocID="{059DBC2E-9680-42CB-96AB-CE17325D74B6}" presName="compositeShape" presStyleCnt="0">
        <dgm:presLayoutVars>
          <dgm:chMax val="2"/>
          <dgm:dir/>
          <dgm:resizeHandles val="exact"/>
        </dgm:presLayoutVars>
      </dgm:prSet>
      <dgm:spPr/>
    </dgm:pt>
    <dgm:pt modelId="{32BD4D32-ECBE-4648-98E7-158E82BD0172}" type="pres">
      <dgm:prSet presAssocID="{059DBC2E-9680-42CB-96AB-CE17325D74B6}" presName="divider" presStyleLbl="fgShp" presStyleIdx="0" presStyleCnt="1"/>
      <dgm:spPr>
        <a:solidFill>
          <a:schemeClr val="bg1">
            <a:lumMod val="50000"/>
          </a:schemeClr>
        </a:solidFill>
      </dgm:spPr>
    </dgm:pt>
    <dgm:pt modelId="{FE3F822D-6BD3-4C11-815F-1454DF34F49C}" type="pres">
      <dgm:prSet presAssocID="{2CCA7944-1854-408B-BA84-F469BD99EEA5}" presName="downArrow" presStyleLbl="node1" presStyleIdx="0" presStyleCnt="2"/>
      <dgm:spPr>
        <a:solidFill>
          <a:srgbClr val="002E62"/>
        </a:solidFill>
      </dgm:spPr>
    </dgm:pt>
    <dgm:pt modelId="{621E52F4-2D5A-4C20-BD95-755F0313757D}" type="pres">
      <dgm:prSet presAssocID="{2CCA7944-1854-408B-BA84-F469BD99EEA5}" presName="downArrowText" presStyleLbl="revTx" presStyleIdx="0" presStyleCnt="2" custScaleX="191797">
        <dgm:presLayoutVars>
          <dgm:bulletEnabled val="1"/>
        </dgm:presLayoutVars>
      </dgm:prSet>
      <dgm:spPr/>
    </dgm:pt>
    <dgm:pt modelId="{23F86FA1-A0F4-4BCC-B544-4760728DD4DE}" type="pres">
      <dgm:prSet presAssocID="{480193F1-BFD0-4C1D-A34F-C4FC131C4AE6}" presName="upArrow" presStyleLbl="node1" presStyleIdx="1" presStyleCnt="2"/>
      <dgm:spPr>
        <a:solidFill>
          <a:srgbClr val="002E62"/>
        </a:solidFill>
      </dgm:spPr>
    </dgm:pt>
    <dgm:pt modelId="{C92C2C3D-58B7-4A76-829E-BE66BE73C535}" type="pres">
      <dgm:prSet presAssocID="{480193F1-BFD0-4C1D-A34F-C4FC131C4AE6}" presName="upArrowText" presStyleLbl="revTx" presStyleIdx="1" presStyleCnt="2" custScaleX="189063">
        <dgm:presLayoutVars>
          <dgm:bulletEnabled val="1"/>
        </dgm:presLayoutVars>
      </dgm:prSet>
      <dgm:spPr/>
    </dgm:pt>
  </dgm:ptLst>
  <dgm:cxnLst>
    <dgm:cxn modelId="{0F78C805-3983-45E9-812C-408DEF726096}" type="presOf" srcId="{2ADA0645-1117-484C-B443-344CD787DF71}" destId="{621E52F4-2D5A-4C20-BD95-755F0313757D}" srcOrd="0" destOrd="1" presId="urn:microsoft.com/office/officeart/2005/8/layout/arrow3"/>
    <dgm:cxn modelId="{426CB126-1452-4927-96A7-A801FD9C10BE}" srcId="{2CCA7944-1854-408B-BA84-F469BD99EEA5}" destId="{4B6ED4D6-ECE4-4764-9A1D-8975C8CC8B11}" srcOrd="1" destOrd="0" parTransId="{984F6FB7-0FC2-44FB-B7F5-4D60A6813C48}" sibTransId="{9FAA34BE-B32E-44F4-8EA9-4D023FC22226}"/>
    <dgm:cxn modelId="{D380F73A-9F53-4914-9E6A-FD71F7DABAA2}" type="presOf" srcId="{480193F1-BFD0-4C1D-A34F-C4FC131C4AE6}" destId="{C92C2C3D-58B7-4A76-829E-BE66BE73C535}" srcOrd="0" destOrd="0" presId="urn:microsoft.com/office/officeart/2005/8/layout/arrow3"/>
    <dgm:cxn modelId="{473AA149-05E1-4299-8780-404BE79414E8}" type="presOf" srcId="{2CCA7944-1854-408B-BA84-F469BD99EEA5}" destId="{621E52F4-2D5A-4C20-BD95-755F0313757D}" srcOrd="0" destOrd="0" presId="urn:microsoft.com/office/officeart/2005/8/layout/arrow3"/>
    <dgm:cxn modelId="{4F2E434B-3548-4535-8FF3-42CE79A9A1A4}" srcId="{2CCA7944-1854-408B-BA84-F469BD99EEA5}" destId="{2ADA0645-1117-484C-B443-344CD787DF71}" srcOrd="0" destOrd="0" parTransId="{FFCC4A27-D10C-42E8-9EA9-99DB57493A5A}" sibTransId="{6D88FB0F-1F44-4570-8D70-9412B3FF6FE8}"/>
    <dgm:cxn modelId="{204B6673-3F00-4AFD-9073-386404D1D252}" type="presOf" srcId="{6F6844BC-2F78-45A9-980E-425D9DD36B16}" destId="{C92C2C3D-58B7-4A76-829E-BE66BE73C535}" srcOrd="0" destOrd="2" presId="urn:microsoft.com/office/officeart/2005/8/layout/arrow3"/>
    <dgm:cxn modelId="{1FF6BB7D-158A-4544-8F40-D41BA9955F32}" srcId="{059DBC2E-9680-42CB-96AB-CE17325D74B6}" destId="{2CCA7944-1854-408B-BA84-F469BD99EEA5}" srcOrd="0" destOrd="0" parTransId="{C8C3A6FB-C49B-4BEE-879C-9A77590BE404}" sibTransId="{A9D11090-D28F-4180-97DF-C91AC36FCE7B}"/>
    <dgm:cxn modelId="{0D0D18A1-56B9-43A2-8F34-CBEDEEB38FA8}" type="presOf" srcId="{059DBC2E-9680-42CB-96AB-CE17325D74B6}" destId="{CDBA1C50-8990-472F-A83E-13EF59ACA89F}" srcOrd="0" destOrd="0" presId="urn:microsoft.com/office/officeart/2005/8/layout/arrow3"/>
    <dgm:cxn modelId="{04EB50AC-E788-44C1-8528-119207148B5D}" srcId="{059DBC2E-9680-42CB-96AB-CE17325D74B6}" destId="{480193F1-BFD0-4C1D-A34F-C4FC131C4AE6}" srcOrd="1" destOrd="0" parTransId="{C7D2D9CC-784A-42DB-B6D6-E22837EC9796}" sibTransId="{5FA49036-DA32-4900-94EA-0CB427629924}"/>
    <dgm:cxn modelId="{490F17B4-545F-4A04-8A95-8B4B91627C83}" type="presOf" srcId="{4B6ED4D6-ECE4-4764-9A1D-8975C8CC8B11}" destId="{621E52F4-2D5A-4C20-BD95-755F0313757D}" srcOrd="0" destOrd="2" presId="urn:microsoft.com/office/officeart/2005/8/layout/arrow3"/>
    <dgm:cxn modelId="{4FC954BB-B83F-47C0-A9DE-92E5DD3B4A94}" type="presOf" srcId="{6DF245EB-DA4E-430D-96EC-E9AA747C1829}" destId="{C92C2C3D-58B7-4A76-829E-BE66BE73C535}" srcOrd="0" destOrd="1" presId="urn:microsoft.com/office/officeart/2005/8/layout/arrow3"/>
    <dgm:cxn modelId="{171319C4-0110-402F-B659-035532448FDA}" srcId="{480193F1-BFD0-4C1D-A34F-C4FC131C4AE6}" destId="{6DF245EB-DA4E-430D-96EC-E9AA747C1829}" srcOrd="0" destOrd="0" parTransId="{DFB99D24-DDFB-4EA1-81B8-409625B4ABD6}" sibTransId="{A530D5CD-3908-4BE8-A66E-51FBA80E2D03}"/>
    <dgm:cxn modelId="{C47093D0-F40F-4963-8822-56F0356A537D}" srcId="{480193F1-BFD0-4C1D-A34F-C4FC131C4AE6}" destId="{6F6844BC-2F78-45A9-980E-425D9DD36B16}" srcOrd="1" destOrd="0" parTransId="{2F770FB8-588E-4904-8D88-9CD79EF8BCD2}" sibTransId="{BD71BDD9-0E40-4552-B992-380D8AE8DF3C}"/>
    <dgm:cxn modelId="{D166B04F-01F6-43CF-85D7-CBDD92928099}" type="presParOf" srcId="{CDBA1C50-8990-472F-A83E-13EF59ACA89F}" destId="{32BD4D32-ECBE-4648-98E7-158E82BD0172}" srcOrd="0" destOrd="0" presId="urn:microsoft.com/office/officeart/2005/8/layout/arrow3"/>
    <dgm:cxn modelId="{9DD052C0-942B-4AE8-957B-E19302D11D73}" type="presParOf" srcId="{CDBA1C50-8990-472F-A83E-13EF59ACA89F}" destId="{FE3F822D-6BD3-4C11-815F-1454DF34F49C}" srcOrd="1" destOrd="0" presId="urn:microsoft.com/office/officeart/2005/8/layout/arrow3"/>
    <dgm:cxn modelId="{718F797C-008A-45A8-AF31-EB571D596E70}" type="presParOf" srcId="{CDBA1C50-8990-472F-A83E-13EF59ACA89F}" destId="{621E52F4-2D5A-4C20-BD95-755F0313757D}" srcOrd="2" destOrd="0" presId="urn:microsoft.com/office/officeart/2005/8/layout/arrow3"/>
    <dgm:cxn modelId="{586D1484-3261-4E24-AFB2-B752DB83B45D}" type="presParOf" srcId="{CDBA1C50-8990-472F-A83E-13EF59ACA89F}" destId="{23F86FA1-A0F4-4BCC-B544-4760728DD4DE}" srcOrd="3" destOrd="0" presId="urn:microsoft.com/office/officeart/2005/8/layout/arrow3"/>
    <dgm:cxn modelId="{BCC2ECF2-2418-493C-9914-03EB66324824}" type="presParOf" srcId="{CDBA1C50-8990-472F-A83E-13EF59ACA89F}" destId="{C92C2C3D-58B7-4A76-829E-BE66BE73C535}"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476D55-916E-4909-9F4A-867319538F7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AB63BE57-2D56-42CE-B905-D5743C45921B}">
      <dgm:prSet phldrT="[Text]" custT="1"/>
      <dgm:spPr>
        <a:solidFill>
          <a:srgbClr val="003366"/>
        </a:solidFill>
      </dgm:spPr>
      <dgm:t>
        <a:bodyPr/>
        <a:lstStyle/>
        <a:p>
          <a:r>
            <a:rPr lang="en-US" sz="2000" dirty="0">
              <a:latin typeface="Calibri" panose="020F0502020204030204" pitchFamily="34" charset="0"/>
              <a:cs typeface="Calibri" panose="020F0502020204030204" pitchFamily="34" charset="0"/>
            </a:rPr>
            <a:t>Dependent Variables</a:t>
          </a:r>
        </a:p>
      </dgm:t>
    </dgm:pt>
    <dgm:pt modelId="{C99DFD18-F9BC-4434-B43C-719141E63296}" type="parTrans" cxnId="{915FE239-2839-4CC9-B780-99C6E551B93D}">
      <dgm:prSet/>
      <dgm:spPr/>
      <dgm:t>
        <a:bodyPr/>
        <a:lstStyle/>
        <a:p>
          <a:endParaRPr lang="en-US"/>
        </a:p>
      </dgm:t>
    </dgm:pt>
    <dgm:pt modelId="{CC30DB94-EE35-473D-9A56-801D67D1120E}" type="sibTrans" cxnId="{915FE239-2839-4CC9-B780-99C6E551B93D}">
      <dgm:prSet/>
      <dgm:spPr/>
      <dgm:t>
        <a:bodyPr/>
        <a:lstStyle/>
        <a:p>
          <a:endParaRPr lang="en-US"/>
        </a:p>
      </dgm:t>
    </dgm:pt>
    <dgm:pt modelId="{DB8CF2FF-0063-445A-B9C1-5FEF6EEDDD03}">
      <dgm:prSet phldrT="[Text]" custT="1"/>
      <dgm:spPr>
        <a:ln>
          <a:solidFill>
            <a:schemeClr val="bg1">
              <a:lumMod val="50000"/>
            </a:schemeClr>
          </a:solidFill>
        </a:ln>
      </dgm:spPr>
      <dgm:t>
        <a:bodyPr/>
        <a:lstStyle/>
        <a:p>
          <a:r>
            <a:rPr lang="en-US" sz="1400" i="1" u="none" dirty="0">
              <a:solidFill>
                <a:srgbClr val="003366"/>
              </a:solidFill>
              <a:latin typeface="Calibri" panose="020F0502020204030204" pitchFamily="34" charset="0"/>
              <a:cs typeface="Calibri" panose="020F0502020204030204" pitchFamily="34" charset="0"/>
            </a:rPr>
            <a:t>Major Innovation</a:t>
          </a:r>
          <a:r>
            <a:rPr lang="en-US" sz="1400" dirty="0">
              <a:solidFill>
                <a:srgbClr val="003366"/>
              </a:solidFill>
              <a:latin typeface="Calibri" panose="020F0502020204030204" pitchFamily="34" charset="0"/>
              <a:cs typeface="Calibri" panose="020F0502020204030204" pitchFamily="34" charset="0"/>
            </a:rPr>
            <a:t> – Time since last submission</a:t>
          </a:r>
        </a:p>
      </dgm:t>
    </dgm:pt>
    <dgm:pt modelId="{D34959F3-B465-4E66-A699-8CE076107176}" type="parTrans" cxnId="{0B8CBBA8-CE98-4EF0-8EEE-C257CC5ADCB7}">
      <dgm:prSet/>
      <dgm:spPr>
        <a:ln>
          <a:solidFill>
            <a:schemeClr val="bg1">
              <a:lumMod val="50000"/>
            </a:schemeClr>
          </a:solidFill>
        </a:ln>
      </dgm:spPr>
      <dgm:t>
        <a:bodyPr/>
        <a:lstStyle/>
        <a:p>
          <a:endParaRPr lang="en-US"/>
        </a:p>
      </dgm:t>
    </dgm:pt>
    <dgm:pt modelId="{47DC2454-04D4-4556-9666-8A26808ABD4A}" type="sibTrans" cxnId="{0B8CBBA8-CE98-4EF0-8EEE-C257CC5ADCB7}">
      <dgm:prSet/>
      <dgm:spPr/>
      <dgm:t>
        <a:bodyPr/>
        <a:lstStyle/>
        <a:p>
          <a:endParaRPr lang="en-US"/>
        </a:p>
      </dgm:t>
    </dgm:pt>
    <dgm:pt modelId="{59341CFD-2B91-4F77-BB76-7D97B2DD5102}">
      <dgm:prSet phldrT="[Text]" custT="1"/>
      <dgm:spPr>
        <a:ln>
          <a:solidFill>
            <a:schemeClr val="bg1">
              <a:lumMod val="50000"/>
            </a:schemeClr>
          </a:solidFill>
        </a:ln>
      </dgm:spPr>
      <dgm:t>
        <a:bodyPr/>
        <a:lstStyle/>
        <a:p>
          <a:r>
            <a:rPr lang="en-US" sz="1400" i="1" dirty="0">
              <a:solidFill>
                <a:srgbClr val="003366"/>
              </a:solidFill>
              <a:latin typeface="Calibri" panose="020F0502020204030204" pitchFamily="34" charset="0"/>
              <a:cs typeface="Calibri" panose="020F0502020204030204" pitchFamily="34" charset="0"/>
            </a:rPr>
            <a:t>Incremental Innovation</a:t>
          </a:r>
          <a:r>
            <a:rPr lang="en-US" sz="1400" dirty="0">
              <a:solidFill>
                <a:srgbClr val="003366"/>
              </a:solidFill>
              <a:latin typeface="Calibri" panose="020F0502020204030204" pitchFamily="34" charset="0"/>
              <a:cs typeface="Calibri" panose="020F0502020204030204" pitchFamily="34" charset="0"/>
            </a:rPr>
            <a:t> </a:t>
          </a:r>
        </a:p>
        <a:p>
          <a:r>
            <a:rPr lang="en-US" sz="1400" dirty="0">
              <a:solidFill>
                <a:srgbClr val="003366"/>
              </a:solidFill>
              <a:latin typeface="Calibri" panose="020F0502020204030204" pitchFamily="34" charset="0"/>
              <a:cs typeface="Calibri" panose="020F0502020204030204" pitchFamily="34" charset="0"/>
            </a:rPr>
            <a:t>– Time since last submission</a:t>
          </a:r>
        </a:p>
      </dgm:t>
    </dgm:pt>
    <dgm:pt modelId="{EE7EB101-09BE-4F32-944D-13F79AE514F8}" type="parTrans" cxnId="{D04B9A06-63BB-4BC5-B694-135C72C4DA17}">
      <dgm:prSet/>
      <dgm:spPr>
        <a:ln>
          <a:solidFill>
            <a:schemeClr val="bg1">
              <a:lumMod val="50000"/>
            </a:schemeClr>
          </a:solidFill>
        </a:ln>
      </dgm:spPr>
      <dgm:t>
        <a:bodyPr/>
        <a:lstStyle/>
        <a:p>
          <a:endParaRPr lang="en-US"/>
        </a:p>
      </dgm:t>
    </dgm:pt>
    <dgm:pt modelId="{F1031FAA-3651-4D66-A5E4-508D7F7BAD32}" type="sibTrans" cxnId="{D04B9A06-63BB-4BC5-B694-135C72C4DA17}">
      <dgm:prSet/>
      <dgm:spPr/>
      <dgm:t>
        <a:bodyPr/>
        <a:lstStyle/>
        <a:p>
          <a:endParaRPr lang="en-US"/>
        </a:p>
      </dgm:t>
    </dgm:pt>
    <dgm:pt modelId="{439D7DA3-19E4-49E3-8985-46075DFD8D2A}">
      <dgm:prSet phldrT="[Text]" custT="1"/>
      <dgm:spPr>
        <a:solidFill>
          <a:srgbClr val="003366"/>
        </a:solidFill>
      </dgm:spPr>
      <dgm:t>
        <a:bodyPr/>
        <a:lstStyle/>
        <a:p>
          <a:r>
            <a:rPr lang="en-US" sz="2000" dirty="0">
              <a:latin typeface="Calibri" panose="020F0502020204030204" pitchFamily="34" charset="0"/>
              <a:cs typeface="Calibri" panose="020F0502020204030204" pitchFamily="34" charset="0"/>
            </a:rPr>
            <a:t>Independent Variables</a:t>
          </a:r>
        </a:p>
      </dgm:t>
    </dgm:pt>
    <dgm:pt modelId="{2385C397-6869-4749-B20C-7147F4CCC374}" type="parTrans" cxnId="{61F9FAFA-7E92-4706-A887-C7DC03DB5D1D}">
      <dgm:prSet/>
      <dgm:spPr/>
      <dgm:t>
        <a:bodyPr/>
        <a:lstStyle/>
        <a:p>
          <a:endParaRPr lang="en-US"/>
        </a:p>
      </dgm:t>
    </dgm:pt>
    <dgm:pt modelId="{75A25085-A183-46E1-9443-D7F120E511C9}" type="sibTrans" cxnId="{61F9FAFA-7E92-4706-A887-C7DC03DB5D1D}">
      <dgm:prSet/>
      <dgm:spPr/>
      <dgm:t>
        <a:bodyPr/>
        <a:lstStyle/>
        <a:p>
          <a:endParaRPr lang="en-US"/>
        </a:p>
      </dgm:t>
    </dgm:pt>
    <dgm:pt modelId="{66070D01-53B0-4EE0-A163-C3D250CAE742}">
      <dgm:prSet phldrT="[Text]" custT="1"/>
      <dgm:spPr>
        <a:ln>
          <a:solidFill>
            <a:schemeClr val="bg1">
              <a:lumMod val="50000"/>
            </a:schemeClr>
          </a:solidFill>
        </a:ln>
      </dgm:spPr>
      <dgm:t>
        <a:bodyPr/>
        <a:lstStyle/>
        <a:p>
          <a:r>
            <a:rPr lang="en-US" sz="1400" dirty="0">
              <a:solidFill>
                <a:srgbClr val="003366"/>
              </a:solidFill>
              <a:latin typeface="Calibri" panose="020F0502020204030204" pitchFamily="34" charset="0"/>
              <a:cs typeface="Calibri" panose="020F0502020204030204" pitchFamily="34" charset="0"/>
            </a:rPr>
            <a:t>Focal firm and competitor firm recall counts</a:t>
          </a:r>
        </a:p>
      </dgm:t>
    </dgm:pt>
    <dgm:pt modelId="{5AD180A3-7A3B-4D6E-A566-9EC8BF4FF10F}" type="parTrans" cxnId="{C9B04CAF-7FD6-4A40-9F5C-66D555BBFBF5}">
      <dgm:prSet/>
      <dgm:spPr>
        <a:ln>
          <a:solidFill>
            <a:schemeClr val="bg1">
              <a:lumMod val="50000"/>
            </a:schemeClr>
          </a:solidFill>
        </a:ln>
      </dgm:spPr>
      <dgm:t>
        <a:bodyPr/>
        <a:lstStyle/>
        <a:p>
          <a:endParaRPr lang="en-US"/>
        </a:p>
      </dgm:t>
    </dgm:pt>
    <dgm:pt modelId="{FAB5D9D2-B1A2-441A-AE5E-3C04B2A662A6}" type="sibTrans" cxnId="{C9B04CAF-7FD6-4A40-9F5C-66D555BBFBF5}">
      <dgm:prSet/>
      <dgm:spPr/>
      <dgm:t>
        <a:bodyPr/>
        <a:lstStyle/>
        <a:p>
          <a:endParaRPr lang="en-US"/>
        </a:p>
      </dgm:t>
    </dgm:pt>
    <dgm:pt modelId="{E99479DB-BA12-47D5-996C-27956EDA52FB}">
      <dgm:prSet phldrT="[Text]" custT="1"/>
      <dgm:spPr>
        <a:ln>
          <a:solidFill>
            <a:schemeClr val="bg1">
              <a:lumMod val="50000"/>
            </a:schemeClr>
          </a:solidFill>
        </a:ln>
      </dgm:spPr>
      <dgm:t>
        <a:bodyPr/>
        <a:lstStyle/>
        <a:p>
          <a:r>
            <a:rPr lang="en-US" sz="1400" dirty="0">
              <a:solidFill>
                <a:srgbClr val="003366"/>
              </a:solidFill>
              <a:latin typeface="Calibri" panose="020F0502020204030204" pitchFamily="34" charset="0"/>
              <a:cs typeface="Calibri" panose="020F0502020204030204" pitchFamily="34" charset="0"/>
            </a:rPr>
            <a:t>Same class and different class product recall counts</a:t>
          </a:r>
        </a:p>
      </dgm:t>
    </dgm:pt>
    <dgm:pt modelId="{4D877DD9-1447-4610-9AD3-DBE6768FD936}" type="parTrans" cxnId="{471E9D6D-B15F-40E8-A4A3-92C8C8E15371}">
      <dgm:prSet/>
      <dgm:spPr>
        <a:ln>
          <a:solidFill>
            <a:schemeClr val="bg1">
              <a:lumMod val="50000"/>
            </a:schemeClr>
          </a:solidFill>
        </a:ln>
      </dgm:spPr>
      <dgm:t>
        <a:bodyPr/>
        <a:lstStyle/>
        <a:p>
          <a:endParaRPr lang="en-US"/>
        </a:p>
      </dgm:t>
    </dgm:pt>
    <dgm:pt modelId="{E8BF8537-E064-4696-BF80-176403DAB2D2}" type="sibTrans" cxnId="{471E9D6D-B15F-40E8-A4A3-92C8C8E15371}">
      <dgm:prSet/>
      <dgm:spPr/>
      <dgm:t>
        <a:bodyPr/>
        <a:lstStyle/>
        <a:p>
          <a:endParaRPr lang="en-US"/>
        </a:p>
      </dgm:t>
    </dgm:pt>
    <dgm:pt modelId="{2DD4AFE8-729F-4073-ABBC-880CBAC3293C}">
      <dgm:prSet phldrT="[Text]" custT="1"/>
      <dgm:spPr>
        <a:ln>
          <a:solidFill>
            <a:schemeClr val="bg1">
              <a:lumMod val="50000"/>
            </a:schemeClr>
          </a:solidFill>
        </a:ln>
      </dgm:spPr>
      <dgm:t>
        <a:bodyPr/>
        <a:lstStyle/>
        <a:p>
          <a:r>
            <a:rPr lang="en-US" sz="1400" dirty="0">
              <a:solidFill>
                <a:srgbClr val="003366"/>
              </a:solidFill>
              <a:latin typeface="Calibri" panose="020F0502020204030204" pitchFamily="34" charset="0"/>
              <a:cs typeface="Calibri" panose="020F0502020204030204" pitchFamily="34" charset="0"/>
            </a:rPr>
            <a:t>Same product type and different product type recall counts</a:t>
          </a:r>
        </a:p>
      </dgm:t>
    </dgm:pt>
    <dgm:pt modelId="{93350246-BD04-4C77-9687-3B5B46A4EA18}" type="parTrans" cxnId="{34AF153B-FA43-4CF2-9BF2-AFF68786F206}">
      <dgm:prSet/>
      <dgm:spPr>
        <a:ln>
          <a:solidFill>
            <a:schemeClr val="bg1">
              <a:lumMod val="50000"/>
            </a:schemeClr>
          </a:solidFill>
        </a:ln>
      </dgm:spPr>
      <dgm:t>
        <a:bodyPr/>
        <a:lstStyle/>
        <a:p>
          <a:endParaRPr lang="en-US"/>
        </a:p>
      </dgm:t>
    </dgm:pt>
    <dgm:pt modelId="{4153ECA7-89C6-4651-A3AB-D01970BC1729}" type="sibTrans" cxnId="{34AF153B-FA43-4CF2-9BF2-AFF68786F206}">
      <dgm:prSet/>
      <dgm:spPr/>
      <dgm:t>
        <a:bodyPr/>
        <a:lstStyle/>
        <a:p>
          <a:endParaRPr lang="en-US"/>
        </a:p>
      </dgm:t>
    </dgm:pt>
    <dgm:pt modelId="{78E05F99-BEF7-430A-B1DE-8863CCEB653D}">
      <dgm:prSet phldrT="[Text]" custT="1"/>
      <dgm:spPr>
        <a:ln>
          <a:solidFill>
            <a:schemeClr val="bg1">
              <a:lumMod val="50000"/>
            </a:schemeClr>
          </a:solidFill>
        </a:ln>
      </dgm:spPr>
      <dgm:t>
        <a:bodyPr/>
        <a:lstStyle/>
        <a:p>
          <a:r>
            <a:rPr lang="en-US" sz="1400" dirty="0">
              <a:solidFill>
                <a:srgbClr val="003366"/>
              </a:solidFill>
              <a:latin typeface="Calibri" panose="020F0502020204030204" pitchFamily="34" charset="0"/>
              <a:cs typeface="Calibri" panose="020F0502020204030204" pitchFamily="34" charset="0"/>
            </a:rPr>
            <a:t>Year, Firm and Prod Code FE</a:t>
          </a:r>
        </a:p>
      </dgm:t>
    </dgm:pt>
    <dgm:pt modelId="{915BA352-E1DC-48DD-B461-ADEC4C3707E3}" type="parTrans" cxnId="{42DAAE23-7D53-4ECC-96DF-E000B5460718}">
      <dgm:prSet/>
      <dgm:spPr>
        <a:ln>
          <a:solidFill>
            <a:schemeClr val="bg1">
              <a:lumMod val="50000"/>
            </a:schemeClr>
          </a:solidFill>
        </a:ln>
      </dgm:spPr>
      <dgm:t>
        <a:bodyPr/>
        <a:lstStyle/>
        <a:p>
          <a:endParaRPr lang="en-US"/>
        </a:p>
      </dgm:t>
    </dgm:pt>
    <dgm:pt modelId="{A5BC2404-3707-4465-8D7B-F07153FB3681}" type="sibTrans" cxnId="{42DAAE23-7D53-4ECC-96DF-E000B5460718}">
      <dgm:prSet/>
      <dgm:spPr/>
      <dgm:t>
        <a:bodyPr/>
        <a:lstStyle/>
        <a:p>
          <a:endParaRPr lang="en-US"/>
        </a:p>
      </dgm:t>
    </dgm:pt>
    <dgm:pt modelId="{4D8785BA-3E3C-49CB-A545-F8A14472FD7D}">
      <dgm:prSet phldrT="[Text]" custT="1"/>
      <dgm:spPr>
        <a:ln>
          <a:solidFill>
            <a:schemeClr val="bg1">
              <a:lumMod val="50000"/>
            </a:schemeClr>
          </a:solidFill>
        </a:ln>
      </dgm:spPr>
      <dgm:t>
        <a:bodyPr/>
        <a:lstStyle/>
        <a:p>
          <a:r>
            <a:rPr lang="en-US" sz="1400" dirty="0">
              <a:solidFill>
                <a:srgbClr val="003366"/>
              </a:solidFill>
              <a:latin typeface="Calibri" panose="020F0502020204030204" pitchFamily="34" charset="0"/>
              <a:cs typeface="Calibri" panose="020F0502020204030204" pitchFamily="34" charset="0"/>
            </a:rPr>
            <a:t>Device Controls</a:t>
          </a:r>
        </a:p>
      </dgm:t>
    </dgm:pt>
    <dgm:pt modelId="{B1504C06-8F7F-4F97-B0C6-87D12730EA77}" type="parTrans" cxnId="{848570BC-D30F-4CA2-A205-E895162FA729}">
      <dgm:prSet/>
      <dgm:spPr>
        <a:ln>
          <a:solidFill>
            <a:schemeClr val="bg1">
              <a:lumMod val="50000"/>
            </a:schemeClr>
          </a:solidFill>
        </a:ln>
      </dgm:spPr>
      <dgm:t>
        <a:bodyPr/>
        <a:lstStyle/>
        <a:p>
          <a:endParaRPr lang="en-US"/>
        </a:p>
      </dgm:t>
    </dgm:pt>
    <dgm:pt modelId="{AD09612B-AD7B-4ECB-83FB-7D39AB659ED3}" type="sibTrans" cxnId="{848570BC-D30F-4CA2-A205-E895162FA729}">
      <dgm:prSet/>
      <dgm:spPr/>
      <dgm:t>
        <a:bodyPr/>
        <a:lstStyle/>
        <a:p>
          <a:endParaRPr lang="en-US"/>
        </a:p>
      </dgm:t>
    </dgm:pt>
    <dgm:pt modelId="{10EF71D4-C39E-46A8-BD04-82C598580884}" type="pres">
      <dgm:prSet presAssocID="{20476D55-916E-4909-9F4A-867319538F74}" presName="diagram" presStyleCnt="0">
        <dgm:presLayoutVars>
          <dgm:chPref val="1"/>
          <dgm:dir/>
          <dgm:animOne val="branch"/>
          <dgm:animLvl val="lvl"/>
          <dgm:resizeHandles/>
        </dgm:presLayoutVars>
      </dgm:prSet>
      <dgm:spPr/>
    </dgm:pt>
    <dgm:pt modelId="{CBF87AD0-7B37-4FE6-90D0-5464D38191A6}" type="pres">
      <dgm:prSet presAssocID="{AB63BE57-2D56-42CE-B905-D5743C45921B}" presName="root" presStyleCnt="0"/>
      <dgm:spPr/>
    </dgm:pt>
    <dgm:pt modelId="{69AE45B1-F67D-4C4A-9745-964486279126}" type="pres">
      <dgm:prSet presAssocID="{AB63BE57-2D56-42CE-B905-D5743C45921B}" presName="rootComposite" presStyleCnt="0"/>
      <dgm:spPr/>
    </dgm:pt>
    <dgm:pt modelId="{19DC1761-3F34-41DD-A0E9-682A01D1D296}" type="pres">
      <dgm:prSet presAssocID="{AB63BE57-2D56-42CE-B905-D5743C45921B}" presName="rootText" presStyleLbl="node1" presStyleIdx="0" presStyleCnt="2"/>
      <dgm:spPr/>
    </dgm:pt>
    <dgm:pt modelId="{63F6165B-ADC5-4096-9AD2-488593EE06C1}" type="pres">
      <dgm:prSet presAssocID="{AB63BE57-2D56-42CE-B905-D5743C45921B}" presName="rootConnector" presStyleLbl="node1" presStyleIdx="0" presStyleCnt="2"/>
      <dgm:spPr/>
    </dgm:pt>
    <dgm:pt modelId="{10FA4832-E791-40F0-8DE9-921CE9808ED6}" type="pres">
      <dgm:prSet presAssocID="{AB63BE57-2D56-42CE-B905-D5743C45921B}" presName="childShape" presStyleCnt="0"/>
      <dgm:spPr/>
    </dgm:pt>
    <dgm:pt modelId="{9A73C1EC-FAEC-4266-AC50-36B005D26B26}" type="pres">
      <dgm:prSet presAssocID="{D34959F3-B465-4E66-A699-8CE076107176}" presName="Name13" presStyleLbl="parChTrans1D2" presStyleIdx="0" presStyleCnt="7"/>
      <dgm:spPr/>
    </dgm:pt>
    <dgm:pt modelId="{0D09C3DB-FA43-451C-A590-F2081A87324A}" type="pres">
      <dgm:prSet presAssocID="{DB8CF2FF-0063-445A-B9C1-5FEF6EEDDD03}" presName="childText" presStyleLbl="bgAcc1" presStyleIdx="0" presStyleCnt="7" custScaleX="120637">
        <dgm:presLayoutVars>
          <dgm:bulletEnabled val="1"/>
        </dgm:presLayoutVars>
      </dgm:prSet>
      <dgm:spPr/>
    </dgm:pt>
    <dgm:pt modelId="{DAAC669D-FBB5-4ADA-B32A-37D98AD20C8B}" type="pres">
      <dgm:prSet presAssocID="{EE7EB101-09BE-4F32-944D-13F79AE514F8}" presName="Name13" presStyleLbl="parChTrans1D2" presStyleIdx="1" presStyleCnt="7"/>
      <dgm:spPr/>
    </dgm:pt>
    <dgm:pt modelId="{24E23D59-6769-4600-9D48-33B78633D2F3}" type="pres">
      <dgm:prSet presAssocID="{59341CFD-2B91-4F77-BB76-7D97B2DD5102}" presName="childText" presStyleLbl="bgAcc1" presStyleIdx="1" presStyleCnt="7" custScaleX="120637" custScaleY="145119">
        <dgm:presLayoutVars>
          <dgm:bulletEnabled val="1"/>
        </dgm:presLayoutVars>
      </dgm:prSet>
      <dgm:spPr/>
    </dgm:pt>
    <dgm:pt modelId="{3F7B9C10-3C04-458B-9496-FBEA72258647}" type="pres">
      <dgm:prSet presAssocID="{439D7DA3-19E4-49E3-8985-46075DFD8D2A}" presName="root" presStyleCnt="0"/>
      <dgm:spPr/>
    </dgm:pt>
    <dgm:pt modelId="{BB46E2AD-12FE-46EC-9460-06A4D24397DA}" type="pres">
      <dgm:prSet presAssocID="{439D7DA3-19E4-49E3-8985-46075DFD8D2A}" presName="rootComposite" presStyleCnt="0"/>
      <dgm:spPr/>
    </dgm:pt>
    <dgm:pt modelId="{E4304E79-41F4-4EAD-9771-78E7E44F6677}" type="pres">
      <dgm:prSet presAssocID="{439D7DA3-19E4-49E3-8985-46075DFD8D2A}" presName="rootText" presStyleLbl="node1" presStyleIdx="1" presStyleCnt="2"/>
      <dgm:spPr/>
    </dgm:pt>
    <dgm:pt modelId="{265990FE-82F0-4279-868E-8AEA4944EBB2}" type="pres">
      <dgm:prSet presAssocID="{439D7DA3-19E4-49E3-8985-46075DFD8D2A}" presName="rootConnector" presStyleLbl="node1" presStyleIdx="1" presStyleCnt="2"/>
      <dgm:spPr/>
    </dgm:pt>
    <dgm:pt modelId="{272CA99D-CE37-407E-83D1-0BDFA43880DE}" type="pres">
      <dgm:prSet presAssocID="{439D7DA3-19E4-49E3-8985-46075DFD8D2A}" presName="childShape" presStyleCnt="0"/>
      <dgm:spPr/>
    </dgm:pt>
    <dgm:pt modelId="{3224FCDC-CF17-4987-ACDD-5E97661448B0}" type="pres">
      <dgm:prSet presAssocID="{5AD180A3-7A3B-4D6E-A566-9EC8BF4FF10F}" presName="Name13" presStyleLbl="parChTrans1D2" presStyleIdx="2" presStyleCnt="7"/>
      <dgm:spPr/>
    </dgm:pt>
    <dgm:pt modelId="{B31D2068-73B6-46DC-B0C5-E5313171E185}" type="pres">
      <dgm:prSet presAssocID="{66070D01-53B0-4EE0-A163-C3D250CAE742}" presName="childText" presStyleLbl="bgAcc1" presStyleIdx="2" presStyleCnt="7" custScaleX="115931">
        <dgm:presLayoutVars>
          <dgm:bulletEnabled val="1"/>
        </dgm:presLayoutVars>
      </dgm:prSet>
      <dgm:spPr/>
    </dgm:pt>
    <dgm:pt modelId="{C6D4900D-5F14-443D-855B-7589541A6D37}" type="pres">
      <dgm:prSet presAssocID="{4D877DD9-1447-4610-9AD3-DBE6768FD936}" presName="Name13" presStyleLbl="parChTrans1D2" presStyleIdx="3" presStyleCnt="7"/>
      <dgm:spPr/>
    </dgm:pt>
    <dgm:pt modelId="{3B898B92-67E0-4E1F-B7A6-A71444E38B3B}" type="pres">
      <dgm:prSet presAssocID="{E99479DB-BA12-47D5-996C-27956EDA52FB}" presName="childText" presStyleLbl="bgAcc1" presStyleIdx="3" presStyleCnt="7" custScaleX="115931">
        <dgm:presLayoutVars>
          <dgm:bulletEnabled val="1"/>
        </dgm:presLayoutVars>
      </dgm:prSet>
      <dgm:spPr/>
    </dgm:pt>
    <dgm:pt modelId="{987DDC47-3568-49E2-9D9E-5C24778A97DF}" type="pres">
      <dgm:prSet presAssocID="{93350246-BD04-4C77-9687-3B5B46A4EA18}" presName="Name13" presStyleLbl="parChTrans1D2" presStyleIdx="4" presStyleCnt="7"/>
      <dgm:spPr/>
    </dgm:pt>
    <dgm:pt modelId="{03505577-C517-4CDD-9B0F-5EB0C96E9451}" type="pres">
      <dgm:prSet presAssocID="{2DD4AFE8-729F-4073-ABBC-880CBAC3293C}" presName="childText" presStyleLbl="bgAcc1" presStyleIdx="4" presStyleCnt="7" custScaleX="115931">
        <dgm:presLayoutVars>
          <dgm:bulletEnabled val="1"/>
        </dgm:presLayoutVars>
      </dgm:prSet>
      <dgm:spPr/>
    </dgm:pt>
    <dgm:pt modelId="{17B415D4-380D-4F2D-BC0C-40B3F956ED5A}" type="pres">
      <dgm:prSet presAssocID="{915BA352-E1DC-48DD-B461-ADEC4C3707E3}" presName="Name13" presStyleLbl="parChTrans1D2" presStyleIdx="5" presStyleCnt="7"/>
      <dgm:spPr/>
    </dgm:pt>
    <dgm:pt modelId="{35A2AE69-7424-4A0F-9E65-BF21EC22B8AA}" type="pres">
      <dgm:prSet presAssocID="{78E05F99-BEF7-430A-B1DE-8863CCEB653D}" presName="childText" presStyleLbl="bgAcc1" presStyleIdx="5" presStyleCnt="7" custScaleX="115931">
        <dgm:presLayoutVars>
          <dgm:bulletEnabled val="1"/>
        </dgm:presLayoutVars>
      </dgm:prSet>
      <dgm:spPr/>
    </dgm:pt>
    <dgm:pt modelId="{86F97EB3-1B62-4467-A9B6-66DE47DEB2AB}" type="pres">
      <dgm:prSet presAssocID="{B1504C06-8F7F-4F97-B0C6-87D12730EA77}" presName="Name13" presStyleLbl="parChTrans1D2" presStyleIdx="6" presStyleCnt="7"/>
      <dgm:spPr/>
    </dgm:pt>
    <dgm:pt modelId="{C74C25A2-E20B-4336-95C1-7AAFCDFCAD86}" type="pres">
      <dgm:prSet presAssocID="{4D8785BA-3E3C-49CB-A545-F8A14472FD7D}" presName="childText" presStyleLbl="bgAcc1" presStyleIdx="6" presStyleCnt="7" custScaleX="116846">
        <dgm:presLayoutVars>
          <dgm:bulletEnabled val="1"/>
        </dgm:presLayoutVars>
      </dgm:prSet>
      <dgm:spPr/>
    </dgm:pt>
  </dgm:ptLst>
  <dgm:cxnLst>
    <dgm:cxn modelId="{A9DB2601-06E2-4ADA-A218-FCE66EB6011A}" type="presOf" srcId="{AB63BE57-2D56-42CE-B905-D5743C45921B}" destId="{19DC1761-3F34-41DD-A0E9-682A01D1D296}" srcOrd="0" destOrd="0" presId="urn:microsoft.com/office/officeart/2005/8/layout/hierarchy3"/>
    <dgm:cxn modelId="{D04B9A06-63BB-4BC5-B694-135C72C4DA17}" srcId="{AB63BE57-2D56-42CE-B905-D5743C45921B}" destId="{59341CFD-2B91-4F77-BB76-7D97B2DD5102}" srcOrd="1" destOrd="0" parTransId="{EE7EB101-09BE-4F32-944D-13F79AE514F8}" sibTransId="{F1031FAA-3651-4D66-A5E4-508D7F7BAD32}"/>
    <dgm:cxn modelId="{AAB80B0F-9BD1-48DF-8068-DA6D50345F56}" type="presOf" srcId="{4D8785BA-3E3C-49CB-A545-F8A14472FD7D}" destId="{C74C25A2-E20B-4336-95C1-7AAFCDFCAD86}" srcOrd="0" destOrd="0" presId="urn:microsoft.com/office/officeart/2005/8/layout/hierarchy3"/>
    <dgm:cxn modelId="{42DAAE23-7D53-4ECC-96DF-E000B5460718}" srcId="{439D7DA3-19E4-49E3-8985-46075DFD8D2A}" destId="{78E05F99-BEF7-430A-B1DE-8863CCEB653D}" srcOrd="3" destOrd="0" parTransId="{915BA352-E1DC-48DD-B461-ADEC4C3707E3}" sibTransId="{A5BC2404-3707-4465-8D7B-F07153FB3681}"/>
    <dgm:cxn modelId="{B1F9A42A-A138-4367-9647-C9F7583CA921}" type="presOf" srcId="{93350246-BD04-4C77-9687-3B5B46A4EA18}" destId="{987DDC47-3568-49E2-9D9E-5C24778A97DF}" srcOrd="0" destOrd="0" presId="urn:microsoft.com/office/officeart/2005/8/layout/hierarchy3"/>
    <dgm:cxn modelId="{915FE239-2839-4CC9-B780-99C6E551B93D}" srcId="{20476D55-916E-4909-9F4A-867319538F74}" destId="{AB63BE57-2D56-42CE-B905-D5743C45921B}" srcOrd="0" destOrd="0" parTransId="{C99DFD18-F9BC-4434-B43C-719141E63296}" sibTransId="{CC30DB94-EE35-473D-9A56-801D67D1120E}"/>
    <dgm:cxn modelId="{34AF153B-FA43-4CF2-9BF2-AFF68786F206}" srcId="{439D7DA3-19E4-49E3-8985-46075DFD8D2A}" destId="{2DD4AFE8-729F-4073-ABBC-880CBAC3293C}" srcOrd="2" destOrd="0" parTransId="{93350246-BD04-4C77-9687-3B5B46A4EA18}" sibTransId="{4153ECA7-89C6-4651-A3AB-D01970BC1729}"/>
    <dgm:cxn modelId="{9CEABC3F-3688-4309-AE6A-7568419437CB}" type="presOf" srcId="{439D7DA3-19E4-49E3-8985-46075DFD8D2A}" destId="{E4304E79-41F4-4EAD-9771-78E7E44F6677}" srcOrd="0" destOrd="0" presId="urn:microsoft.com/office/officeart/2005/8/layout/hierarchy3"/>
    <dgm:cxn modelId="{0D0DE840-31E5-45B0-9C19-68B45EA33D0C}" type="presOf" srcId="{59341CFD-2B91-4F77-BB76-7D97B2DD5102}" destId="{24E23D59-6769-4600-9D48-33B78633D2F3}" srcOrd="0" destOrd="0" presId="urn:microsoft.com/office/officeart/2005/8/layout/hierarchy3"/>
    <dgm:cxn modelId="{06963D4A-AC15-4690-8A00-E18BC2138EBD}" type="presOf" srcId="{66070D01-53B0-4EE0-A163-C3D250CAE742}" destId="{B31D2068-73B6-46DC-B0C5-E5313171E185}" srcOrd="0" destOrd="0" presId="urn:microsoft.com/office/officeart/2005/8/layout/hierarchy3"/>
    <dgm:cxn modelId="{67335A4F-180A-47DF-B406-A25E78ABE33C}" type="presOf" srcId="{D34959F3-B465-4E66-A699-8CE076107176}" destId="{9A73C1EC-FAEC-4266-AC50-36B005D26B26}" srcOrd="0" destOrd="0" presId="urn:microsoft.com/office/officeart/2005/8/layout/hierarchy3"/>
    <dgm:cxn modelId="{61373654-66B2-47FC-8E05-AF46DC26E667}" type="presOf" srcId="{E99479DB-BA12-47D5-996C-27956EDA52FB}" destId="{3B898B92-67E0-4E1F-B7A6-A71444E38B3B}" srcOrd="0" destOrd="0" presId="urn:microsoft.com/office/officeart/2005/8/layout/hierarchy3"/>
    <dgm:cxn modelId="{5C1F2068-26DE-45B2-8CB8-8F72088C4512}" type="presOf" srcId="{EE7EB101-09BE-4F32-944D-13F79AE514F8}" destId="{DAAC669D-FBB5-4ADA-B32A-37D98AD20C8B}" srcOrd="0" destOrd="0" presId="urn:microsoft.com/office/officeart/2005/8/layout/hierarchy3"/>
    <dgm:cxn modelId="{471E9D6D-B15F-40E8-A4A3-92C8C8E15371}" srcId="{439D7DA3-19E4-49E3-8985-46075DFD8D2A}" destId="{E99479DB-BA12-47D5-996C-27956EDA52FB}" srcOrd="1" destOrd="0" parTransId="{4D877DD9-1447-4610-9AD3-DBE6768FD936}" sibTransId="{E8BF8537-E064-4696-BF80-176403DAB2D2}"/>
    <dgm:cxn modelId="{10DC4872-53AF-43B3-93D2-A3C98F45BCD3}" type="presOf" srcId="{78E05F99-BEF7-430A-B1DE-8863CCEB653D}" destId="{35A2AE69-7424-4A0F-9E65-BF21EC22B8AA}" srcOrd="0" destOrd="0" presId="urn:microsoft.com/office/officeart/2005/8/layout/hierarchy3"/>
    <dgm:cxn modelId="{8AB50888-CD06-4C21-B0FE-6E802CF8FAF6}" type="presOf" srcId="{2DD4AFE8-729F-4073-ABBC-880CBAC3293C}" destId="{03505577-C517-4CDD-9B0F-5EB0C96E9451}" srcOrd="0" destOrd="0" presId="urn:microsoft.com/office/officeart/2005/8/layout/hierarchy3"/>
    <dgm:cxn modelId="{6BA3428F-2832-4573-9FC7-AA4541B9B7AF}" type="presOf" srcId="{915BA352-E1DC-48DD-B461-ADEC4C3707E3}" destId="{17B415D4-380D-4F2D-BC0C-40B3F956ED5A}" srcOrd="0" destOrd="0" presId="urn:microsoft.com/office/officeart/2005/8/layout/hierarchy3"/>
    <dgm:cxn modelId="{D972A6A5-709A-43F1-B2AF-F44BF71E9ED1}" type="presOf" srcId="{AB63BE57-2D56-42CE-B905-D5743C45921B}" destId="{63F6165B-ADC5-4096-9AD2-488593EE06C1}" srcOrd="1" destOrd="0" presId="urn:microsoft.com/office/officeart/2005/8/layout/hierarchy3"/>
    <dgm:cxn modelId="{0B8CBBA8-CE98-4EF0-8EEE-C257CC5ADCB7}" srcId="{AB63BE57-2D56-42CE-B905-D5743C45921B}" destId="{DB8CF2FF-0063-445A-B9C1-5FEF6EEDDD03}" srcOrd="0" destOrd="0" parTransId="{D34959F3-B465-4E66-A699-8CE076107176}" sibTransId="{47DC2454-04D4-4556-9666-8A26808ABD4A}"/>
    <dgm:cxn modelId="{C9B04CAF-7FD6-4A40-9F5C-66D555BBFBF5}" srcId="{439D7DA3-19E4-49E3-8985-46075DFD8D2A}" destId="{66070D01-53B0-4EE0-A163-C3D250CAE742}" srcOrd="0" destOrd="0" parTransId="{5AD180A3-7A3B-4D6E-A566-9EC8BF4FF10F}" sibTransId="{FAB5D9D2-B1A2-441A-AE5E-3C04B2A662A6}"/>
    <dgm:cxn modelId="{848570BC-D30F-4CA2-A205-E895162FA729}" srcId="{439D7DA3-19E4-49E3-8985-46075DFD8D2A}" destId="{4D8785BA-3E3C-49CB-A545-F8A14472FD7D}" srcOrd="4" destOrd="0" parTransId="{B1504C06-8F7F-4F97-B0C6-87D12730EA77}" sibTransId="{AD09612B-AD7B-4ECB-83FB-7D39AB659ED3}"/>
    <dgm:cxn modelId="{DE02BBBC-F727-4653-8EF4-E3AB54073D37}" type="presOf" srcId="{4D877DD9-1447-4610-9AD3-DBE6768FD936}" destId="{C6D4900D-5F14-443D-855B-7589541A6D37}" srcOrd="0" destOrd="0" presId="urn:microsoft.com/office/officeart/2005/8/layout/hierarchy3"/>
    <dgm:cxn modelId="{C0814ECA-6FFD-4FFC-B9C1-F2FF686A68F9}" type="presOf" srcId="{DB8CF2FF-0063-445A-B9C1-5FEF6EEDDD03}" destId="{0D09C3DB-FA43-451C-A590-F2081A87324A}" srcOrd="0" destOrd="0" presId="urn:microsoft.com/office/officeart/2005/8/layout/hierarchy3"/>
    <dgm:cxn modelId="{F02C03DA-D038-47A3-A131-31D9A49ED8B0}" type="presOf" srcId="{B1504C06-8F7F-4F97-B0C6-87D12730EA77}" destId="{86F97EB3-1B62-4467-A9B6-66DE47DEB2AB}" srcOrd="0" destOrd="0" presId="urn:microsoft.com/office/officeart/2005/8/layout/hierarchy3"/>
    <dgm:cxn modelId="{77B103DD-5FC4-4054-9A73-8C71580569EF}" type="presOf" srcId="{5AD180A3-7A3B-4D6E-A566-9EC8BF4FF10F}" destId="{3224FCDC-CF17-4987-ACDD-5E97661448B0}" srcOrd="0" destOrd="0" presId="urn:microsoft.com/office/officeart/2005/8/layout/hierarchy3"/>
    <dgm:cxn modelId="{92CC15E4-6BFD-4FB9-A164-864F2898CD93}" type="presOf" srcId="{20476D55-916E-4909-9F4A-867319538F74}" destId="{10EF71D4-C39E-46A8-BD04-82C598580884}" srcOrd="0" destOrd="0" presId="urn:microsoft.com/office/officeart/2005/8/layout/hierarchy3"/>
    <dgm:cxn modelId="{35CE74F8-2871-49DD-B3C3-13B19C40E2E7}" type="presOf" srcId="{439D7DA3-19E4-49E3-8985-46075DFD8D2A}" destId="{265990FE-82F0-4279-868E-8AEA4944EBB2}" srcOrd="1" destOrd="0" presId="urn:microsoft.com/office/officeart/2005/8/layout/hierarchy3"/>
    <dgm:cxn modelId="{61F9FAFA-7E92-4706-A887-C7DC03DB5D1D}" srcId="{20476D55-916E-4909-9F4A-867319538F74}" destId="{439D7DA3-19E4-49E3-8985-46075DFD8D2A}" srcOrd="1" destOrd="0" parTransId="{2385C397-6869-4749-B20C-7147F4CCC374}" sibTransId="{75A25085-A183-46E1-9443-D7F120E511C9}"/>
    <dgm:cxn modelId="{4F78173B-4072-4F1F-9D54-30CC67FFA1EC}" type="presParOf" srcId="{10EF71D4-C39E-46A8-BD04-82C598580884}" destId="{CBF87AD0-7B37-4FE6-90D0-5464D38191A6}" srcOrd="0" destOrd="0" presId="urn:microsoft.com/office/officeart/2005/8/layout/hierarchy3"/>
    <dgm:cxn modelId="{77570B51-8893-46CA-A8A6-097DE62B4F93}" type="presParOf" srcId="{CBF87AD0-7B37-4FE6-90D0-5464D38191A6}" destId="{69AE45B1-F67D-4C4A-9745-964486279126}" srcOrd="0" destOrd="0" presId="urn:microsoft.com/office/officeart/2005/8/layout/hierarchy3"/>
    <dgm:cxn modelId="{7A5DD533-C810-4523-9172-E8AB2361FBD9}" type="presParOf" srcId="{69AE45B1-F67D-4C4A-9745-964486279126}" destId="{19DC1761-3F34-41DD-A0E9-682A01D1D296}" srcOrd="0" destOrd="0" presId="urn:microsoft.com/office/officeart/2005/8/layout/hierarchy3"/>
    <dgm:cxn modelId="{EA9889FE-1733-48F5-B969-540752C4EBE2}" type="presParOf" srcId="{69AE45B1-F67D-4C4A-9745-964486279126}" destId="{63F6165B-ADC5-4096-9AD2-488593EE06C1}" srcOrd="1" destOrd="0" presId="urn:microsoft.com/office/officeart/2005/8/layout/hierarchy3"/>
    <dgm:cxn modelId="{C95E219A-5314-4D61-A184-15B8EA4AF1A6}" type="presParOf" srcId="{CBF87AD0-7B37-4FE6-90D0-5464D38191A6}" destId="{10FA4832-E791-40F0-8DE9-921CE9808ED6}" srcOrd="1" destOrd="0" presId="urn:microsoft.com/office/officeart/2005/8/layout/hierarchy3"/>
    <dgm:cxn modelId="{1D585EA5-BF80-470C-8624-174938A36EF4}" type="presParOf" srcId="{10FA4832-E791-40F0-8DE9-921CE9808ED6}" destId="{9A73C1EC-FAEC-4266-AC50-36B005D26B26}" srcOrd="0" destOrd="0" presId="urn:microsoft.com/office/officeart/2005/8/layout/hierarchy3"/>
    <dgm:cxn modelId="{75442EC4-2EF1-4CE9-A294-FA71A7A640BA}" type="presParOf" srcId="{10FA4832-E791-40F0-8DE9-921CE9808ED6}" destId="{0D09C3DB-FA43-451C-A590-F2081A87324A}" srcOrd="1" destOrd="0" presId="urn:microsoft.com/office/officeart/2005/8/layout/hierarchy3"/>
    <dgm:cxn modelId="{E48B7456-67E0-44C8-81AD-F384BB878877}" type="presParOf" srcId="{10FA4832-E791-40F0-8DE9-921CE9808ED6}" destId="{DAAC669D-FBB5-4ADA-B32A-37D98AD20C8B}" srcOrd="2" destOrd="0" presId="urn:microsoft.com/office/officeart/2005/8/layout/hierarchy3"/>
    <dgm:cxn modelId="{D488AFA5-5E60-4179-8DB9-0F03A73D7BE5}" type="presParOf" srcId="{10FA4832-E791-40F0-8DE9-921CE9808ED6}" destId="{24E23D59-6769-4600-9D48-33B78633D2F3}" srcOrd="3" destOrd="0" presId="urn:microsoft.com/office/officeart/2005/8/layout/hierarchy3"/>
    <dgm:cxn modelId="{6B18E116-D1D0-47BF-9A97-DF233E25D878}" type="presParOf" srcId="{10EF71D4-C39E-46A8-BD04-82C598580884}" destId="{3F7B9C10-3C04-458B-9496-FBEA72258647}" srcOrd="1" destOrd="0" presId="urn:microsoft.com/office/officeart/2005/8/layout/hierarchy3"/>
    <dgm:cxn modelId="{15D2F2C7-F50B-4423-A45F-69C41BAFA273}" type="presParOf" srcId="{3F7B9C10-3C04-458B-9496-FBEA72258647}" destId="{BB46E2AD-12FE-46EC-9460-06A4D24397DA}" srcOrd="0" destOrd="0" presId="urn:microsoft.com/office/officeart/2005/8/layout/hierarchy3"/>
    <dgm:cxn modelId="{CD47D488-F470-4763-A94D-1DEA5E786D1B}" type="presParOf" srcId="{BB46E2AD-12FE-46EC-9460-06A4D24397DA}" destId="{E4304E79-41F4-4EAD-9771-78E7E44F6677}" srcOrd="0" destOrd="0" presId="urn:microsoft.com/office/officeart/2005/8/layout/hierarchy3"/>
    <dgm:cxn modelId="{6346F1EB-3E2A-4AAE-BC5C-0A3C849B6CB9}" type="presParOf" srcId="{BB46E2AD-12FE-46EC-9460-06A4D24397DA}" destId="{265990FE-82F0-4279-868E-8AEA4944EBB2}" srcOrd="1" destOrd="0" presId="urn:microsoft.com/office/officeart/2005/8/layout/hierarchy3"/>
    <dgm:cxn modelId="{D6C7B110-F2C9-46AE-94A1-C76A70F63BAE}" type="presParOf" srcId="{3F7B9C10-3C04-458B-9496-FBEA72258647}" destId="{272CA99D-CE37-407E-83D1-0BDFA43880DE}" srcOrd="1" destOrd="0" presId="urn:microsoft.com/office/officeart/2005/8/layout/hierarchy3"/>
    <dgm:cxn modelId="{0778C666-4503-47BA-A1B0-58A7E96641E7}" type="presParOf" srcId="{272CA99D-CE37-407E-83D1-0BDFA43880DE}" destId="{3224FCDC-CF17-4987-ACDD-5E97661448B0}" srcOrd="0" destOrd="0" presId="urn:microsoft.com/office/officeart/2005/8/layout/hierarchy3"/>
    <dgm:cxn modelId="{6B61159F-6ABC-41AE-B81C-78F85B85385C}" type="presParOf" srcId="{272CA99D-CE37-407E-83D1-0BDFA43880DE}" destId="{B31D2068-73B6-46DC-B0C5-E5313171E185}" srcOrd="1" destOrd="0" presId="urn:microsoft.com/office/officeart/2005/8/layout/hierarchy3"/>
    <dgm:cxn modelId="{CA16A7FD-612B-47D7-83B3-43A2EA25591C}" type="presParOf" srcId="{272CA99D-CE37-407E-83D1-0BDFA43880DE}" destId="{C6D4900D-5F14-443D-855B-7589541A6D37}" srcOrd="2" destOrd="0" presId="urn:microsoft.com/office/officeart/2005/8/layout/hierarchy3"/>
    <dgm:cxn modelId="{F01BE5B1-EE79-472E-B0BF-11697BE4A087}" type="presParOf" srcId="{272CA99D-CE37-407E-83D1-0BDFA43880DE}" destId="{3B898B92-67E0-4E1F-B7A6-A71444E38B3B}" srcOrd="3" destOrd="0" presId="urn:microsoft.com/office/officeart/2005/8/layout/hierarchy3"/>
    <dgm:cxn modelId="{E993FB7D-86E4-4F89-B36C-7D18CC79ED19}" type="presParOf" srcId="{272CA99D-CE37-407E-83D1-0BDFA43880DE}" destId="{987DDC47-3568-49E2-9D9E-5C24778A97DF}" srcOrd="4" destOrd="0" presId="urn:microsoft.com/office/officeart/2005/8/layout/hierarchy3"/>
    <dgm:cxn modelId="{4A2EFD08-746F-4321-9525-3F7192BC11C1}" type="presParOf" srcId="{272CA99D-CE37-407E-83D1-0BDFA43880DE}" destId="{03505577-C517-4CDD-9B0F-5EB0C96E9451}" srcOrd="5" destOrd="0" presId="urn:microsoft.com/office/officeart/2005/8/layout/hierarchy3"/>
    <dgm:cxn modelId="{907D4D3A-0D11-4EC6-9816-E269DAD6CAB1}" type="presParOf" srcId="{272CA99D-CE37-407E-83D1-0BDFA43880DE}" destId="{17B415D4-380D-4F2D-BC0C-40B3F956ED5A}" srcOrd="6" destOrd="0" presId="urn:microsoft.com/office/officeart/2005/8/layout/hierarchy3"/>
    <dgm:cxn modelId="{E0BDAD6F-3AB8-419A-BA5C-3CAA64C0F26C}" type="presParOf" srcId="{272CA99D-CE37-407E-83D1-0BDFA43880DE}" destId="{35A2AE69-7424-4A0F-9E65-BF21EC22B8AA}" srcOrd="7" destOrd="0" presId="urn:microsoft.com/office/officeart/2005/8/layout/hierarchy3"/>
    <dgm:cxn modelId="{71C7A26C-4832-4B6A-8A5A-42EE564CFAA8}" type="presParOf" srcId="{272CA99D-CE37-407E-83D1-0BDFA43880DE}" destId="{86F97EB3-1B62-4467-A9B6-66DE47DEB2AB}" srcOrd="8" destOrd="0" presId="urn:microsoft.com/office/officeart/2005/8/layout/hierarchy3"/>
    <dgm:cxn modelId="{B575F4EA-A576-4A09-B321-450449C2DF38}" type="presParOf" srcId="{272CA99D-CE37-407E-83D1-0BDFA43880DE}" destId="{C74C25A2-E20B-4336-95C1-7AAFCDFCAD86}" srcOrd="9"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D72551-5053-45C7-AE27-6970549CEE6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C8306FC-B3E9-48E1-8D23-4CCD94E88040}">
      <dgm:prSet phldrT="[Text]" custT="1"/>
      <dgm:spPr>
        <a:solidFill>
          <a:srgbClr val="003366"/>
        </a:solidFill>
      </dgm:spPr>
      <dgm:t>
        <a:bodyPr/>
        <a:lstStyle/>
        <a:p>
          <a:pPr algn="ctr">
            <a:spcAft>
              <a:spcPct val="35000"/>
            </a:spcAft>
          </a:pPr>
          <a:r>
            <a:rPr lang="en-US" sz="2400" b="1" dirty="0">
              <a:latin typeface="Calibri" panose="020F0502020204030204" pitchFamily="34" charset="0"/>
            </a:rPr>
            <a:t>Source</a:t>
          </a:r>
          <a:endParaRPr lang="en-US" sz="2800" b="1" dirty="0">
            <a:latin typeface="Calibri" panose="020F0502020204030204" pitchFamily="34" charset="0"/>
          </a:endParaRPr>
        </a:p>
      </dgm:t>
    </dgm:pt>
    <dgm:pt modelId="{C62A68C5-37D7-4C33-8C5D-4493ED58D0CE}" type="parTrans" cxnId="{37DF7EC1-F982-459C-BA83-B0D709DE5CD9}">
      <dgm:prSet/>
      <dgm:spPr/>
      <dgm:t>
        <a:bodyPr/>
        <a:lstStyle/>
        <a:p>
          <a:endParaRPr lang="en-US"/>
        </a:p>
      </dgm:t>
    </dgm:pt>
    <dgm:pt modelId="{2B35CCF4-95D7-4A0E-9798-786011CAA634}" type="sibTrans" cxnId="{37DF7EC1-F982-459C-BA83-B0D709DE5CD9}">
      <dgm:prSet/>
      <dgm:spPr>
        <a:ln w="38100">
          <a:solidFill>
            <a:srgbClr val="003366"/>
          </a:solidFill>
        </a:ln>
      </dgm:spPr>
      <dgm:t>
        <a:bodyPr/>
        <a:lstStyle/>
        <a:p>
          <a:endParaRPr lang="en-US"/>
        </a:p>
      </dgm:t>
    </dgm:pt>
    <dgm:pt modelId="{85E591F5-7F22-4A1C-92EB-0E0CE2F0D311}">
      <dgm:prSet phldrT="[Text]" custT="1"/>
      <dgm:spPr>
        <a:solidFill>
          <a:srgbClr val="003366"/>
        </a:solidFill>
      </dgm:spPr>
      <dgm:t>
        <a:bodyPr/>
        <a:lstStyle/>
        <a:p>
          <a:pPr algn="ctr">
            <a:spcAft>
              <a:spcPct val="35000"/>
            </a:spcAft>
          </a:pPr>
          <a:r>
            <a:rPr lang="en-US" sz="2400" b="1" dirty="0">
              <a:latin typeface="Calibri" panose="020F0502020204030204" pitchFamily="34" charset="0"/>
            </a:rPr>
            <a:t>Proximity</a:t>
          </a:r>
        </a:p>
      </dgm:t>
    </dgm:pt>
    <dgm:pt modelId="{E6EB9B42-F1D1-4913-B8AC-E1AD3CB5F1D4}" type="parTrans" cxnId="{D9F86F17-D422-48CD-9E84-F27330C113F6}">
      <dgm:prSet/>
      <dgm:spPr/>
      <dgm:t>
        <a:bodyPr/>
        <a:lstStyle/>
        <a:p>
          <a:endParaRPr lang="en-US"/>
        </a:p>
      </dgm:t>
    </dgm:pt>
    <dgm:pt modelId="{76B1EDF7-D0F3-4361-8611-5AD864CAACF8}" type="sibTrans" cxnId="{D9F86F17-D422-48CD-9E84-F27330C113F6}">
      <dgm:prSet/>
      <dgm:spPr>
        <a:ln w="38100">
          <a:solidFill>
            <a:srgbClr val="003366"/>
          </a:solidFill>
        </a:ln>
      </dgm:spPr>
      <dgm:t>
        <a:bodyPr/>
        <a:lstStyle/>
        <a:p>
          <a:endParaRPr lang="en-US"/>
        </a:p>
      </dgm:t>
    </dgm:pt>
    <dgm:pt modelId="{F569CFD4-9190-47F8-9BA5-9449A4C5B6D8}">
      <dgm:prSet phldrT="[Text]" custT="1"/>
      <dgm:spPr>
        <a:solidFill>
          <a:srgbClr val="003366"/>
        </a:solidFill>
      </dgm:spPr>
      <dgm:t>
        <a:bodyPr/>
        <a:lstStyle/>
        <a:p>
          <a:pPr algn="l">
            <a:spcAft>
              <a:spcPts val="100"/>
            </a:spcAft>
          </a:pPr>
          <a:r>
            <a:rPr lang="en-US" sz="2000" b="0" dirty="0">
              <a:latin typeface="Calibri" panose="020F0502020204030204" pitchFamily="34" charset="0"/>
              <a:cs typeface="Calibri" panose="020F0502020204030204" pitchFamily="34" charset="0"/>
            </a:rPr>
            <a:t>Same product type recalls are the major factor driving subsequent focal firm innovation</a:t>
          </a:r>
        </a:p>
      </dgm:t>
    </dgm:pt>
    <dgm:pt modelId="{AD6E20B2-D025-466E-BB9E-E36EEB2D08D0}" type="parTrans" cxnId="{CA2128B0-DD7E-49E8-9C68-149D0A40545F}">
      <dgm:prSet/>
      <dgm:spPr/>
      <dgm:t>
        <a:bodyPr/>
        <a:lstStyle/>
        <a:p>
          <a:endParaRPr lang="en-US"/>
        </a:p>
      </dgm:t>
    </dgm:pt>
    <dgm:pt modelId="{FA0EE49F-F966-4D43-B1C1-435FCF0BD3A9}" type="sibTrans" cxnId="{CA2128B0-DD7E-49E8-9C68-149D0A40545F}">
      <dgm:prSet/>
      <dgm:spPr/>
      <dgm:t>
        <a:bodyPr/>
        <a:lstStyle/>
        <a:p>
          <a:endParaRPr lang="en-US"/>
        </a:p>
      </dgm:t>
    </dgm:pt>
    <dgm:pt modelId="{EF861149-B237-4755-96E0-2A511FFA0173}">
      <dgm:prSet custT="1"/>
      <dgm:spPr/>
      <dgm:t>
        <a:bodyPr/>
        <a:lstStyle/>
        <a:p>
          <a:pPr algn="l">
            <a:spcAft>
              <a:spcPts val="100"/>
            </a:spcAft>
          </a:pPr>
          <a:r>
            <a:rPr lang="en-US" sz="2000" b="0" dirty="0">
              <a:latin typeface="Calibri" panose="020F0502020204030204" pitchFamily="34" charset="0"/>
              <a:cs typeface="Calibri" panose="020F0502020204030204" pitchFamily="34" charset="0"/>
            </a:rPr>
            <a:t>Focal-firm recalls associated with delays in subsequent innovation</a:t>
          </a:r>
        </a:p>
      </dgm:t>
    </dgm:pt>
    <dgm:pt modelId="{7C92DA7F-17AC-41B4-8D75-29213890C270}" type="parTrans" cxnId="{04745225-84A1-43F7-83F3-7D82CE966BAE}">
      <dgm:prSet/>
      <dgm:spPr/>
      <dgm:t>
        <a:bodyPr/>
        <a:lstStyle/>
        <a:p>
          <a:endParaRPr lang="en-US"/>
        </a:p>
      </dgm:t>
    </dgm:pt>
    <dgm:pt modelId="{681D184D-B90C-4FC3-8013-C16859F6A9D0}" type="sibTrans" cxnId="{04745225-84A1-43F7-83F3-7D82CE966BAE}">
      <dgm:prSet/>
      <dgm:spPr/>
      <dgm:t>
        <a:bodyPr/>
        <a:lstStyle/>
        <a:p>
          <a:endParaRPr lang="en-US"/>
        </a:p>
      </dgm:t>
    </dgm:pt>
    <dgm:pt modelId="{915ADC18-5D44-4DCB-B258-BC2C84245E55}">
      <dgm:prSet custT="1"/>
      <dgm:spPr/>
      <dgm:t>
        <a:bodyPr/>
        <a:lstStyle/>
        <a:p>
          <a:pPr algn="l">
            <a:spcAft>
              <a:spcPts val="100"/>
            </a:spcAft>
          </a:pPr>
          <a:r>
            <a:rPr lang="en-US" sz="2000" b="0" dirty="0">
              <a:latin typeface="Calibri" panose="020F0502020204030204" pitchFamily="34" charset="0"/>
              <a:cs typeface="Calibri" panose="020F0502020204030204" pitchFamily="34" charset="0"/>
            </a:rPr>
            <a:t>Competitor-firm recalls associated with acceleration of subsequent innovation</a:t>
          </a:r>
        </a:p>
      </dgm:t>
    </dgm:pt>
    <dgm:pt modelId="{68FB0F4F-2834-4BE0-B23A-315B35EB952F}" type="parTrans" cxnId="{C8B738DE-A857-42A5-8F2E-BB7366529FA0}">
      <dgm:prSet/>
      <dgm:spPr/>
      <dgm:t>
        <a:bodyPr/>
        <a:lstStyle/>
        <a:p>
          <a:endParaRPr lang="en-US"/>
        </a:p>
      </dgm:t>
    </dgm:pt>
    <dgm:pt modelId="{85668D60-D9CB-4A5D-84A5-79EBB2D88EAE}" type="sibTrans" cxnId="{C8B738DE-A857-42A5-8F2E-BB7366529FA0}">
      <dgm:prSet/>
      <dgm:spPr/>
      <dgm:t>
        <a:bodyPr/>
        <a:lstStyle/>
        <a:p>
          <a:endParaRPr lang="en-US"/>
        </a:p>
      </dgm:t>
    </dgm:pt>
    <dgm:pt modelId="{41B76B3C-3142-054E-AA3A-B5EA65313E91}">
      <dgm:prSet custT="1"/>
      <dgm:spPr/>
      <dgm:t>
        <a:bodyPr/>
        <a:lstStyle/>
        <a:p>
          <a:pPr algn="l">
            <a:spcAft>
              <a:spcPts val="100"/>
            </a:spcAft>
          </a:pPr>
          <a:r>
            <a:rPr lang="en-US" sz="2000" b="0" dirty="0">
              <a:latin typeface="Calibri" panose="020F0502020204030204" pitchFamily="34" charset="0"/>
              <a:cs typeface="Calibri" panose="020F0502020204030204" pitchFamily="34" charset="0"/>
            </a:rPr>
            <a:t>(only incremental innovation models have power to estimate precise relationships without further disaggregation)</a:t>
          </a:r>
        </a:p>
      </dgm:t>
    </dgm:pt>
    <dgm:pt modelId="{4CC0C9F3-A320-C141-86E2-118AA4A4DAE7}" type="parTrans" cxnId="{6C428FB0-E7F6-FF42-A8E8-6DAA24C3B0B1}">
      <dgm:prSet/>
      <dgm:spPr/>
      <dgm:t>
        <a:bodyPr/>
        <a:lstStyle/>
        <a:p>
          <a:endParaRPr lang="en-US"/>
        </a:p>
      </dgm:t>
    </dgm:pt>
    <dgm:pt modelId="{02DEAAB8-7E37-FD45-95F4-6D3754D2DC93}" type="sibTrans" cxnId="{6C428FB0-E7F6-FF42-A8E8-6DAA24C3B0B1}">
      <dgm:prSet/>
      <dgm:spPr/>
      <dgm:t>
        <a:bodyPr/>
        <a:lstStyle/>
        <a:p>
          <a:endParaRPr lang="en-US"/>
        </a:p>
      </dgm:t>
    </dgm:pt>
    <dgm:pt modelId="{E5D398DA-A8D7-424D-BC55-19708D8E61C5}">
      <dgm:prSet phldrT="[Text]" custT="1"/>
      <dgm:spPr>
        <a:solidFill>
          <a:srgbClr val="003366"/>
        </a:solidFill>
      </dgm:spPr>
      <dgm:t>
        <a:bodyPr/>
        <a:lstStyle/>
        <a:p>
          <a:pPr algn="l">
            <a:spcAft>
              <a:spcPts val="100"/>
            </a:spcAft>
          </a:pPr>
          <a:r>
            <a:rPr lang="en-US" sz="2000" b="0" dirty="0">
              <a:latin typeface="Calibri" panose="020F0502020204030204" pitchFamily="34" charset="0"/>
              <a:cs typeface="Calibri" panose="020F0502020204030204" pitchFamily="34" charset="0"/>
            </a:rPr>
            <a:t>Competitor response seen as a result of both same-product type and same-class recalls, suggesting ability to capitalize on opportunities in adjacent product areas</a:t>
          </a:r>
        </a:p>
      </dgm:t>
    </dgm:pt>
    <dgm:pt modelId="{D7C85468-954E-5A45-A718-359CB18614AB}" type="parTrans" cxnId="{F03F8167-C603-5949-8C0D-3EC83546BC1C}">
      <dgm:prSet/>
      <dgm:spPr/>
      <dgm:t>
        <a:bodyPr/>
        <a:lstStyle/>
        <a:p>
          <a:endParaRPr lang="en-US"/>
        </a:p>
      </dgm:t>
    </dgm:pt>
    <dgm:pt modelId="{E849D89B-57A3-584B-82C0-E18ACAF7EB7C}" type="sibTrans" cxnId="{F03F8167-C603-5949-8C0D-3EC83546BC1C}">
      <dgm:prSet/>
      <dgm:spPr/>
      <dgm:t>
        <a:bodyPr/>
        <a:lstStyle/>
        <a:p>
          <a:endParaRPr lang="en-US"/>
        </a:p>
      </dgm:t>
    </dgm:pt>
    <dgm:pt modelId="{1725CD42-988C-43AC-8072-F062ECCC758D}" type="pres">
      <dgm:prSet presAssocID="{C2D72551-5053-45C7-AE27-6970549CEE65}" presName="cycle" presStyleCnt="0">
        <dgm:presLayoutVars>
          <dgm:dir/>
          <dgm:resizeHandles val="exact"/>
        </dgm:presLayoutVars>
      </dgm:prSet>
      <dgm:spPr/>
    </dgm:pt>
    <dgm:pt modelId="{3FB87278-46E1-45D9-9D8E-43D9C2FF0A17}" type="pres">
      <dgm:prSet presAssocID="{CC8306FC-B3E9-48E1-8D23-4CCD94E88040}" presName="node" presStyleLbl="node1" presStyleIdx="0" presStyleCnt="2" custScaleX="141404" custScaleY="168400" custRadScaleRad="135792" custRadScaleInc="65196">
        <dgm:presLayoutVars>
          <dgm:bulletEnabled val="1"/>
        </dgm:presLayoutVars>
      </dgm:prSet>
      <dgm:spPr/>
    </dgm:pt>
    <dgm:pt modelId="{42363CB7-5C34-4C93-9F19-96009EF6B9DF}" type="pres">
      <dgm:prSet presAssocID="{CC8306FC-B3E9-48E1-8D23-4CCD94E88040}" presName="spNode" presStyleCnt="0"/>
      <dgm:spPr/>
    </dgm:pt>
    <dgm:pt modelId="{1D36C065-E8DA-44B9-9545-349C2A91B9A5}" type="pres">
      <dgm:prSet presAssocID="{2B35CCF4-95D7-4A0E-9798-786011CAA634}" presName="sibTrans" presStyleLbl="sibTrans1D1" presStyleIdx="0" presStyleCnt="2"/>
      <dgm:spPr/>
    </dgm:pt>
    <dgm:pt modelId="{AFCF2712-A919-49D1-AAA0-5D8DACE2263C}" type="pres">
      <dgm:prSet presAssocID="{85E591F5-7F22-4A1C-92EB-0E0CE2F0D311}" presName="node" presStyleLbl="node1" presStyleIdx="1" presStyleCnt="2" custScaleX="141404" custScaleY="145573" custRadScaleRad="150794" custRadScaleInc="58124">
        <dgm:presLayoutVars>
          <dgm:bulletEnabled val="1"/>
        </dgm:presLayoutVars>
      </dgm:prSet>
      <dgm:spPr/>
    </dgm:pt>
    <dgm:pt modelId="{46C51DBC-9159-41BC-A146-02B1DA500634}" type="pres">
      <dgm:prSet presAssocID="{85E591F5-7F22-4A1C-92EB-0E0CE2F0D311}" presName="spNode" presStyleCnt="0"/>
      <dgm:spPr/>
    </dgm:pt>
    <dgm:pt modelId="{DF311384-F359-4F80-B3D9-6BEA21FFF5A1}" type="pres">
      <dgm:prSet presAssocID="{76B1EDF7-D0F3-4361-8611-5AD864CAACF8}" presName="sibTrans" presStyleLbl="sibTrans1D1" presStyleIdx="1" presStyleCnt="2"/>
      <dgm:spPr/>
    </dgm:pt>
  </dgm:ptLst>
  <dgm:cxnLst>
    <dgm:cxn modelId="{B743B50F-2EBC-0947-92A9-BEBB1F54DBAC}" type="presOf" srcId="{41B76B3C-3142-054E-AA3A-B5EA65313E91}" destId="{3FB87278-46E1-45D9-9D8E-43D9C2FF0A17}" srcOrd="0" destOrd="3" presId="urn:microsoft.com/office/officeart/2005/8/layout/cycle6"/>
    <dgm:cxn modelId="{D9F86F17-D422-48CD-9E84-F27330C113F6}" srcId="{C2D72551-5053-45C7-AE27-6970549CEE65}" destId="{85E591F5-7F22-4A1C-92EB-0E0CE2F0D311}" srcOrd="1" destOrd="0" parTransId="{E6EB9B42-F1D1-4913-B8AC-E1AD3CB5F1D4}" sibTransId="{76B1EDF7-D0F3-4361-8611-5AD864CAACF8}"/>
    <dgm:cxn modelId="{F952E01F-C3B0-4A68-AD63-23366C51A6B3}" type="presOf" srcId="{C2D72551-5053-45C7-AE27-6970549CEE65}" destId="{1725CD42-988C-43AC-8072-F062ECCC758D}" srcOrd="0" destOrd="0" presId="urn:microsoft.com/office/officeart/2005/8/layout/cycle6"/>
    <dgm:cxn modelId="{04745225-84A1-43F7-83F3-7D82CE966BAE}" srcId="{CC8306FC-B3E9-48E1-8D23-4CCD94E88040}" destId="{EF861149-B237-4755-96E0-2A511FFA0173}" srcOrd="0" destOrd="0" parTransId="{7C92DA7F-17AC-41B4-8D75-29213890C270}" sibTransId="{681D184D-B90C-4FC3-8013-C16859F6A9D0}"/>
    <dgm:cxn modelId="{7759D25E-9EA9-4C11-ADF9-4C5E12A57C30}" type="presOf" srcId="{76B1EDF7-D0F3-4361-8611-5AD864CAACF8}" destId="{DF311384-F359-4F80-B3D9-6BEA21FFF5A1}" srcOrd="0" destOrd="0" presId="urn:microsoft.com/office/officeart/2005/8/layout/cycle6"/>
    <dgm:cxn modelId="{F03F8167-C603-5949-8C0D-3EC83546BC1C}" srcId="{85E591F5-7F22-4A1C-92EB-0E0CE2F0D311}" destId="{E5D398DA-A8D7-424D-BC55-19708D8E61C5}" srcOrd="1" destOrd="0" parTransId="{D7C85468-954E-5A45-A718-359CB18614AB}" sibTransId="{E849D89B-57A3-584B-82C0-E18ACAF7EB7C}"/>
    <dgm:cxn modelId="{ADF9E46B-D125-456A-BEA5-F39AAA70D188}" type="presOf" srcId="{2B35CCF4-95D7-4A0E-9798-786011CAA634}" destId="{1D36C065-E8DA-44B9-9545-349C2A91B9A5}" srcOrd="0" destOrd="0" presId="urn:microsoft.com/office/officeart/2005/8/layout/cycle6"/>
    <dgm:cxn modelId="{8D57C078-4C28-4B2A-88CC-06BDE2ED7578}" type="presOf" srcId="{915ADC18-5D44-4DCB-B258-BC2C84245E55}" destId="{3FB87278-46E1-45D9-9D8E-43D9C2FF0A17}" srcOrd="0" destOrd="2" presId="urn:microsoft.com/office/officeart/2005/8/layout/cycle6"/>
    <dgm:cxn modelId="{6259AE8B-97AA-4B68-B637-36195DCF081D}" type="presOf" srcId="{EF861149-B237-4755-96E0-2A511FFA0173}" destId="{3FB87278-46E1-45D9-9D8E-43D9C2FF0A17}" srcOrd="0" destOrd="1" presId="urn:microsoft.com/office/officeart/2005/8/layout/cycle6"/>
    <dgm:cxn modelId="{6CBCC497-E41E-4DA1-BDC5-17E1D0685E31}" type="presOf" srcId="{F569CFD4-9190-47F8-9BA5-9449A4C5B6D8}" destId="{AFCF2712-A919-49D1-AAA0-5D8DACE2263C}" srcOrd="0" destOrd="1" presId="urn:microsoft.com/office/officeart/2005/8/layout/cycle6"/>
    <dgm:cxn modelId="{9559DCA1-0F4C-CA41-BAA9-C1ECDBDB4A63}" type="presOf" srcId="{E5D398DA-A8D7-424D-BC55-19708D8E61C5}" destId="{AFCF2712-A919-49D1-AAA0-5D8DACE2263C}" srcOrd="0" destOrd="2" presId="urn:microsoft.com/office/officeart/2005/8/layout/cycle6"/>
    <dgm:cxn modelId="{453CF7AD-AA32-4790-A6A7-CFBBF7E3C89A}" type="presOf" srcId="{85E591F5-7F22-4A1C-92EB-0E0CE2F0D311}" destId="{AFCF2712-A919-49D1-AAA0-5D8DACE2263C}" srcOrd="0" destOrd="0" presId="urn:microsoft.com/office/officeart/2005/8/layout/cycle6"/>
    <dgm:cxn modelId="{CA2128B0-DD7E-49E8-9C68-149D0A40545F}" srcId="{85E591F5-7F22-4A1C-92EB-0E0CE2F0D311}" destId="{F569CFD4-9190-47F8-9BA5-9449A4C5B6D8}" srcOrd="0" destOrd="0" parTransId="{AD6E20B2-D025-466E-BB9E-E36EEB2D08D0}" sibTransId="{FA0EE49F-F966-4D43-B1C1-435FCF0BD3A9}"/>
    <dgm:cxn modelId="{6C428FB0-E7F6-FF42-A8E8-6DAA24C3B0B1}" srcId="{CC8306FC-B3E9-48E1-8D23-4CCD94E88040}" destId="{41B76B3C-3142-054E-AA3A-B5EA65313E91}" srcOrd="2" destOrd="0" parTransId="{4CC0C9F3-A320-C141-86E2-118AA4A4DAE7}" sibTransId="{02DEAAB8-7E37-FD45-95F4-6D3754D2DC93}"/>
    <dgm:cxn modelId="{37DF7EC1-F982-459C-BA83-B0D709DE5CD9}" srcId="{C2D72551-5053-45C7-AE27-6970549CEE65}" destId="{CC8306FC-B3E9-48E1-8D23-4CCD94E88040}" srcOrd="0" destOrd="0" parTransId="{C62A68C5-37D7-4C33-8C5D-4493ED58D0CE}" sibTransId="{2B35CCF4-95D7-4A0E-9798-786011CAA634}"/>
    <dgm:cxn modelId="{C8B738DE-A857-42A5-8F2E-BB7366529FA0}" srcId="{CC8306FC-B3E9-48E1-8D23-4CCD94E88040}" destId="{915ADC18-5D44-4DCB-B258-BC2C84245E55}" srcOrd="1" destOrd="0" parTransId="{68FB0F4F-2834-4BE0-B23A-315B35EB952F}" sibTransId="{85668D60-D9CB-4A5D-84A5-79EBB2D88EAE}"/>
    <dgm:cxn modelId="{F29197F8-F086-428D-A0A1-838F0D12D92F}" type="presOf" srcId="{CC8306FC-B3E9-48E1-8D23-4CCD94E88040}" destId="{3FB87278-46E1-45D9-9D8E-43D9C2FF0A17}" srcOrd="0" destOrd="0" presId="urn:microsoft.com/office/officeart/2005/8/layout/cycle6"/>
    <dgm:cxn modelId="{4EE1E211-04AC-42AB-A89F-7D09E3229CCB}" type="presParOf" srcId="{1725CD42-988C-43AC-8072-F062ECCC758D}" destId="{3FB87278-46E1-45D9-9D8E-43D9C2FF0A17}" srcOrd="0" destOrd="0" presId="urn:microsoft.com/office/officeart/2005/8/layout/cycle6"/>
    <dgm:cxn modelId="{3B54BA86-F3C1-42BA-964B-7027F06693E0}" type="presParOf" srcId="{1725CD42-988C-43AC-8072-F062ECCC758D}" destId="{42363CB7-5C34-4C93-9F19-96009EF6B9DF}" srcOrd="1" destOrd="0" presId="urn:microsoft.com/office/officeart/2005/8/layout/cycle6"/>
    <dgm:cxn modelId="{FDFF848C-6945-45F1-A304-2DA1CE708004}" type="presParOf" srcId="{1725CD42-988C-43AC-8072-F062ECCC758D}" destId="{1D36C065-E8DA-44B9-9545-349C2A91B9A5}" srcOrd="2" destOrd="0" presId="urn:microsoft.com/office/officeart/2005/8/layout/cycle6"/>
    <dgm:cxn modelId="{D118AC5F-9C6B-409D-BA06-85F4239AF390}" type="presParOf" srcId="{1725CD42-988C-43AC-8072-F062ECCC758D}" destId="{AFCF2712-A919-49D1-AAA0-5D8DACE2263C}" srcOrd="3" destOrd="0" presId="urn:microsoft.com/office/officeart/2005/8/layout/cycle6"/>
    <dgm:cxn modelId="{A8951262-8D48-4E63-AA70-24A5F0BB1878}" type="presParOf" srcId="{1725CD42-988C-43AC-8072-F062ECCC758D}" destId="{46C51DBC-9159-41BC-A146-02B1DA500634}" srcOrd="4" destOrd="0" presId="urn:microsoft.com/office/officeart/2005/8/layout/cycle6"/>
    <dgm:cxn modelId="{37662EA5-61D5-4462-AE19-E28BB78EC276}" type="presParOf" srcId="{1725CD42-988C-43AC-8072-F062ECCC758D}" destId="{DF311384-F359-4F80-B3D9-6BEA21FFF5A1}"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1155AB-B953-45E1-B79B-5ED8C4FE389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EB2C85-1965-4773-B139-233DDAAF48DA}">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Setting</a:t>
          </a:r>
        </a:p>
      </dgm:t>
    </dgm:pt>
    <dgm:pt modelId="{D0C08ED5-0314-4B1B-A140-2DBD26FA4FC5}" type="parTrans" cxnId="{31963508-DE75-4F47-9211-8A93628D4029}">
      <dgm:prSet/>
      <dgm:spPr/>
      <dgm:t>
        <a:bodyPr/>
        <a:lstStyle/>
        <a:p>
          <a:endParaRPr lang="en-US"/>
        </a:p>
      </dgm:t>
    </dgm:pt>
    <dgm:pt modelId="{253BB981-EBAD-466A-A7A1-3BB1ACFE691B}" type="sibTrans" cxnId="{31963508-DE75-4F47-9211-8A93628D4029}">
      <dgm:prSet/>
      <dgm:spPr/>
      <dgm:t>
        <a:bodyPr/>
        <a:lstStyle/>
        <a:p>
          <a:endParaRPr lang="en-US"/>
        </a:p>
      </dgm:t>
    </dgm:pt>
    <dgm:pt modelId="{CF02DB01-33CE-45FE-946E-8744C0F48053}">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Measures</a:t>
          </a:r>
        </a:p>
      </dgm:t>
    </dgm:pt>
    <dgm:pt modelId="{957E8EE7-DAC0-49D6-9C36-497E7AB23282}" type="parTrans" cxnId="{C9890317-F8E4-4E22-89ED-D32A5592F7D1}">
      <dgm:prSet/>
      <dgm:spPr/>
      <dgm:t>
        <a:bodyPr/>
        <a:lstStyle/>
        <a:p>
          <a:endParaRPr lang="en-US"/>
        </a:p>
      </dgm:t>
    </dgm:pt>
    <dgm:pt modelId="{EE8E8A10-1320-473D-B969-019AF4584C66}" type="sibTrans" cxnId="{C9890317-F8E4-4E22-89ED-D32A5592F7D1}">
      <dgm:prSet/>
      <dgm:spPr/>
      <dgm:t>
        <a:bodyPr/>
        <a:lstStyle/>
        <a:p>
          <a:endParaRPr lang="en-US"/>
        </a:p>
      </dgm:t>
    </dgm:pt>
    <dgm:pt modelId="{DD81850D-7FC8-41AD-A66A-CEA9E597BA66}">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Failures based recalls, but other varieties (e.g., malfunctions, compliance) exist</a:t>
          </a:r>
        </a:p>
      </dgm:t>
    </dgm:pt>
    <dgm:pt modelId="{7C31B365-1F9C-4ED7-8000-F80809F190DF}" type="parTrans" cxnId="{A78E5F3B-75DF-4C33-9949-62D836DCED86}">
      <dgm:prSet/>
      <dgm:spPr/>
      <dgm:t>
        <a:bodyPr/>
        <a:lstStyle/>
        <a:p>
          <a:endParaRPr lang="en-US"/>
        </a:p>
      </dgm:t>
    </dgm:pt>
    <dgm:pt modelId="{1216B832-81AF-4255-99CD-5889F4D6CF40}" type="sibTrans" cxnId="{A78E5F3B-75DF-4C33-9949-62D836DCED86}">
      <dgm:prSet/>
      <dgm:spPr/>
      <dgm:t>
        <a:bodyPr/>
        <a:lstStyle/>
        <a:p>
          <a:endParaRPr lang="en-US"/>
        </a:p>
      </dgm:t>
    </dgm:pt>
    <dgm:pt modelId="{4CF3D81B-0C10-4062-9784-D5E9732525C7}">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Estimation</a:t>
          </a:r>
        </a:p>
      </dgm:t>
    </dgm:pt>
    <dgm:pt modelId="{98F6FC7E-5FDE-4BA8-BC6B-1413E7DACC18}" type="parTrans" cxnId="{110A37AC-15BC-4D49-A671-51965CC3AE6E}">
      <dgm:prSet/>
      <dgm:spPr/>
      <dgm:t>
        <a:bodyPr/>
        <a:lstStyle/>
        <a:p>
          <a:endParaRPr lang="en-US"/>
        </a:p>
      </dgm:t>
    </dgm:pt>
    <dgm:pt modelId="{705FBD55-4B1E-4F32-A3D6-94BECAAB8C04}" type="sibTrans" cxnId="{110A37AC-15BC-4D49-A671-51965CC3AE6E}">
      <dgm:prSet/>
      <dgm:spPr/>
      <dgm:t>
        <a:bodyPr/>
        <a:lstStyle/>
        <a:p>
          <a:endParaRPr lang="en-US"/>
        </a:p>
      </dgm:t>
    </dgm:pt>
    <dgm:pt modelId="{42BDA1CD-D177-4935-80B3-93A2D744A2C9}">
      <dgm:prSe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Single industry, potentially limits generalizability of results</a:t>
          </a:r>
        </a:p>
      </dgm:t>
    </dgm:pt>
    <dgm:pt modelId="{AA50F82B-15B7-42A3-9058-8E7A8FD491A9}" type="parTrans" cxnId="{41BEF802-F176-4CC7-9D48-C719DF36EE9F}">
      <dgm:prSet/>
      <dgm:spPr/>
      <dgm:t>
        <a:bodyPr/>
        <a:lstStyle/>
        <a:p>
          <a:endParaRPr lang="en-US"/>
        </a:p>
      </dgm:t>
    </dgm:pt>
    <dgm:pt modelId="{F0F8D5D4-092B-44E1-BB30-2B83CB35005B}" type="sibTrans" cxnId="{41BEF802-F176-4CC7-9D48-C719DF36EE9F}">
      <dgm:prSet/>
      <dgm:spPr/>
      <dgm:t>
        <a:bodyPr/>
        <a:lstStyle/>
        <a:p>
          <a:endParaRPr lang="en-US"/>
        </a:p>
      </dgm:t>
    </dgm:pt>
    <dgm:pt modelId="{29FD818B-16B9-4CB8-9248-DD616AA4487E}">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Reverse causality potential (approvals </a:t>
          </a:r>
          <a:r>
            <a:rPr lang="en-US" sz="20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recalls); but tests find no effect</a:t>
          </a:r>
          <a:endParaRPr lang="en-US" sz="2000" dirty="0">
            <a:solidFill>
              <a:schemeClr val="bg1">
                <a:lumMod val="50000"/>
              </a:schemeClr>
            </a:solidFill>
            <a:latin typeface="Calibri" panose="020F0502020204030204" pitchFamily="34" charset="0"/>
            <a:cs typeface="Calibri" panose="020F0502020204030204" pitchFamily="34" charset="0"/>
          </a:endParaRPr>
        </a:p>
      </dgm:t>
    </dgm:pt>
    <dgm:pt modelId="{7E3C3BF8-2075-4371-A349-F7932D2B8121}" type="parTrans" cxnId="{CBF5F871-B093-45B6-98D7-E9079EA89854}">
      <dgm:prSet/>
      <dgm:spPr/>
      <dgm:t>
        <a:bodyPr/>
        <a:lstStyle/>
        <a:p>
          <a:endParaRPr lang="en-US"/>
        </a:p>
      </dgm:t>
    </dgm:pt>
    <dgm:pt modelId="{1CFEE508-5559-4F68-9613-4FE28DA0DF3F}" type="sibTrans" cxnId="{CBF5F871-B093-45B6-98D7-E9079EA89854}">
      <dgm:prSet/>
      <dgm:spPr/>
      <dgm:t>
        <a:bodyPr/>
        <a:lstStyle/>
        <a:p>
          <a:endParaRPr lang="en-US"/>
        </a:p>
      </dgm:t>
    </dgm:pt>
    <dgm:pt modelId="{D9C16699-E439-4FE3-99D3-B892873CEC07}">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Recalls may not capture public health concerns (i.e., size or effect concerns)</a:t>
          </a:r>
        </a:p>
      </dgm:t>
    </dgm:pt>
    <dgm:pt modelId="{CEEE52BE-11DB-41BA-A653-A16550FFB8CC}" type="parTrans" cxnId="{94435C92-8667-461F-AF65-F2626A3FD477}">
      <dgm:prSet/>
      <dgm:spPr/>
    </dgm:pt>
    <dgm:pt modelId="{32974532-5203-4E8A-9B55-6C9533A770BC}" type="sibTrans" cxnId="{94435C92-8667-461F-AF65-F2626A3FD477}">
      <dgm:prSet/>
      <dgm:spPr/>
    </dgm:pt>
    <dgm:pt modelId="{4C116D44-165D-45F4-8F44-CB9798AA56CE}">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Do not observe early-stage innovations prior to FDA approval</a:t>
          </a:r>
        </a:p>
      </dgm:t>
    </dgm:pt>
    <dgm:pt modelId="{7C969BA3-81C6-4710-BF0F-828581BF683D}" type="parTrans" cxnId="{77CA601C-5B86-426F-8A2C-02DE065FA737}">
      <dgm:prSet/>
      <dgm:spPr/>
    </dgm:pt>
    <dgm:pt modelId="{CC7C3657-32D9-4E51-90AC-4E2D701DC19F}" type="sibTrans" cxnId="{77CA601C-5B86-426F-8A2C-02DE065FA737}">
      <dgm:prSet/>
      <dgm:spPr/>
    </dgm:pt>
    <dgm:pt modelId="{D8503C31-7262-45DE-B907-056665FAA31C}">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Other estimation approaches (e.g., sample selection) are plausible</a:t>
          </a:r>
        </a:p>
      </dgm:t>
    </dgm:pt>
    <dgm:pt modelId="{B4357FBA-D844-4C99-9110-203F79E27AE8}" type="parTrans" cxnId="{89425C9C-550C-426E-8AFC-C50B866F777B}">
      <dgm:prSet/>
      <dgm:spPr/>
    </dgm:pt>
    <dgm:pt modelId="{336C5D30-18DB-492E-9B73-40433583BDCF}" type="sibTrans" cxnId="{89425C9C-550C-426E-8AFC-C50B866F777B}">
      <dgm:prSet/>
      <dgm:spPr/>
    </dgm:pt>
    <dgm:pt modelId="{C56B5058-8823-4B34-9532-94A856157F74}" type="pres">
      <dgm:prSet presAssocID="{901155AB-B953-45E1-B79B-5ED8C4FE3891}" presName="Name0" presStyleCnt="0">
        <dgm:presLayoutVars>
          <dgm:dir/>
          <dgm:animLvl val="lvl"/>
          <dgm:resizeHandles val="exact"/>
        </dgm:presLayoutVars>
      </dgm:prSet>
      <dgm:spPr/>
    </dgm:pt>
    <dgm:pt modelId="{41E3C783-AD76-4ECD-8F87-EC4325013716}" type="pres">
      <dgm:prSet presAssocID="{6FEB2C85-1965-4773-B139-233DDAAF48DA}" presName="composite" presStyleCnt="0"/>
      <dgm:spPr/>
    </dgm:pt>
    <dgm:pt modelId="{14EEED17-8D4E-4830-830D-4C17D5F799A6}" type="pres">
      <dgm:prSet presAssocID="{6FEB2C85-1965-4773-B139-233DDAAF48DA}" presName="parTx" presStyleLbl="alignNode1" presStyleIdx="0" presStyleCnt="3" custScaleY="100000" custLinFactNeighborY="-29509">
        <dgm:presLayoutVars>
          <dgm:chMax val="0"/>
          <dgm:chPref val="0"/>
          <dgm:bulletEnabled val="1"/>
        </dgm:presLayoutVars>
      </dgm:prSet>
      <dgm:spPr/>
    </dgm:pt>
    <dgm:pt modelId="{8E12E45B-16F1-4CAD-84E4-801528153A16}" type="pres">
      <dgm:prSet presAssocID="{6FEB2C85-1965-4773-B139-233DDAAF48DA}" presName="desTx" presStyleLbl="alignAccFollowNode1" presStyleIdx="0" presStyleCnt="3" custScaleY="101490" custLinFactNeighborY="-6274">
        <dgm:presLayoutVars>
          <dgm:bulletEnabled val="1"/>
        </dgm:presLayoutVars>
      </dgm:prSet>
      <dgm:spPr/>
    </dgm:pt>
    <dgm:pt modelId="{C9FD807D-6A8A-4FDE-A9E0-A1019EF432AD}" type="pres">
      <dgm:prSet presAssocID="{253BB981-EBAD-466A-A7A1-3BB1ACFE691B}" presName="space" presStyleCnt="0"/>
      <dgm:spPr/>
    </dgm:pt>
    <dgm:pt modelId="{AE78D9BD-ADA4-4399-8EA7-C725AFD48375}" type="pres">
      <dgm:prSet presAssocID="{CF02DB01-33CE-45FE-946E-8744C0F48053}" presName="composite" presStyleCnt="0"/>
      <dgm:spPr/>
    </dgm:pt>
    <dgm:pt modelId="{0E981FF0-BA6F-4544-ABA4-BDD0C40B6F1E}" type="pres">
      <dgm:prSet presAssocID="{CF02DB01-33CE-45FE-946E-8744C0F48053}" presName="parTx" presStyleLbl="alignNode1" presStyleIdx="1" presStyleCnt="3" custScaleY="100000" custLinFactNeighborY="-29509">
        <dgm:presLayoutVars>
          <dgm:chMax val="0"/>
          <dgm:chPref val="0"/>
          <dgm:bulletEnabled val="1"/>
        </dgm:presLayoutVars>
      </dgm:prSet>
      <dgm:spPr/>
    </dgm:pt>
    <dgm:pt modelId="{EA27C092-1577-41F1-88CC-763507DA689D}" type="pres">
      <dgm:prSet presAssocID="{CF02DB01-33CE-45FE-946E-8744C0F48053}" presName="desTx" presStyleLbl="alignAccFollowNode1" presStyleIdx="1" presStyleCnt="3" custScaleY="101490" custLinFactNeighborY="-6274">
        <dgm:presLayoutVars>
          <dgm:bulletEnabled val="1"/>
        </dgm:presLayoutVars>
      </dgm:prSet>
      <dgm:spPr/>
    </dgm:pt>
    <dgm:pt modelId="{D4800FAA-F8BA-4FA9-9CB9-C49AACCA3DAC}" type="pres">
      <dgm:prSet presAssocID="{EE8E8A10-1320-473D-B969-019AF4584C66}" presName="space" presStyleCnt="0"/>
      <dgm:spPr/>
    </dgm:pt>
    <dgm:pt modelId="{901293FE-3608-496F-B8C8-E633EBBD4A46}" type="pres">
      <dgm:prSet presAssocID="{4CF3D81B-0C10-4062-9784-D5E9732525C7}" presName="composite" presStyleCnt="0"/>
      <dgm:spPr/>
    </dgm:pt>
    <dgm:pt modelId="{9BC8519C-5A4A-449E-BA82-A83C6DA48B99}" type="pres">
      <dgm:prSet presAssocID="{4CF3D81B-0C10-4062-9784-D5E9732525C7}" presName="parTx" presStyleLbl="alignNode1" presStyleIdx="2" presStyleCnt="3" custScaleY="100000" custLinFactNeighborY="-29509">
        <dgm:presLayoutVars>
          <dgm:chMax val="0"/>
          <dgm:chPref val="0"/>
          <dgm:bulletEnabled val="1"/>
        </dgm:presLayoutVars>
      </dgm:prSet>
      <dgm:spPr/>
    </dgm:pt>
    <dgm:pt modelId="{ACEC644B-0A90-4154-B434-320459D939FA}" type="pres">
      <dgm:prSet presAssocID="{4CF3D81B-0C10-4062-9784-D5E9732525C7}" presName="desTx" presStyleLbl="alignAccFollowNode1" presStyleIdx="2" presStyleCnt="3" custScaleY="101490" custLinFactNeighborY="-6274">
        <dgm:presLayoutVars>
          <dgm:bulletEnabled val="1"/>
        </dgm:presLayoutVars>
      </dgm:prSet>
      <dgm:spPr/>
    </dgm:pt>
  </dgm:ptLst>
  <dgm:cxnLst>
    <dgm:cxn modelId="{41BEF802-F176-4CC7-9D48-C719DF36EE9F}" srcId="{6FEB2C85-1965-4773-B139-233DDAAF48DA}" destId="{42BDA1CD-D177-4935-80B3-93A2D744A2C9}" srcOrd="0" destOrd="0" parTransId="{AA50F82B-15B7-42A3-9058-8E7A8FD491A9}" sibTransId="{F0F8D5D4-092B-44E1-BB30-2B83CB35005B}"/>
    <dgm:cxn modelId="{31963508-DE75-4F47-9211-8A93628D4029}" srcId="{901155AB-B953-45E1-B79B-5ED8C4FE3891}" destId="{6FEB2C85-1965-4773-B139-233DDAAF48DA}" srcOrd="0" destOrd="0" parTransId="{D0C08ED5-0314-4B1B-A140-2DBD26FA4FC5}" sibTransId="{253BB981-EBAD-466A-A7A1-3BB1ACFE691B}"/>
    <dgm:cxn modelId="{26F38913-1E80-4221-98E1-45DF79567D25}" type="presOf" srcId="{4C116D44-165D-45F4-8F44-CB9798AA56CE}" destId="{EA27C092-1577-41F1-88CC-763507DA689D}" srcOrd="0" destOrd="2" presId="urn:microsoft.com/office/officeart/2005/8/layout/hList1"/>
    <dgm:cxn modelId="{C9890317-F8E4-4E22-89ED-D32A5592F7D1}" srcId="{901155AB-B953-45E1-B79B-5ED8C4FE3891}" destId="{CF02DB01-33CE-45FE-946E-8744C0F48053}" srcOrd="1" destOrd="0" parTransId="{957E8EE7-DAC0-49D6-9C36-497E7AB23282}" sibTransId="{EE8E8A10-1320-473D-B969-019AF4584C66}"/>
    <dgm:cxn modelId="{77CA601C-5B86-426F-8A2C-02DE065FA737}" srcId="{CF02DB01-33CE-45FE-946E-8744C0F48053}" destId="{4C116D44-165D-45F4-8F44-CB9798AA56CE}" srcOrd="2" destOrd="0" parTransId="{7C969BA3-81C6-4710-BF0F-828581BF683D}" sibTransId="{CC7C3657-32D9-4E51-90AC-4E2D701DC19F}"/>
    <dgm:cxn modelId="{4CF6CA20-787E-443F-8373-18DEC4987CDD}" type="presOf" srcId="{901155AB-B953-45E1-B79B-5ED8C4FE3891}" destId="{C56B5058-8823-4B34-9532-94A856157F74}" srcOrd="0" destOrd="0" presId="urn:microsoft.com/office/officeart/2005/8/layout/hList1"/>
    <dgm:cxn modelId="{A78E5F3B-75DF-4C33-9949-62D836DCED86}" srcId="{CF02DB01-33CE-45FE-946E-8744C0F48053}" destId="{DD81850D-7FC8-41AD-A66A-CEA9E597BA66}" srcOrd="0" destOrd="0" parTransId="{7C31B365-1F9C-4ED7-8000-F80809F190DF}" sibTransId="{1216B832-81AF-4255-99CD-5889F4D6CF40}"/>
    <dgm:cxn modelId="{398A7045-CF26-43BD-A92C-D7A17F593CD7}" type="presOf" srcId="{42BDA1CD-D177-4935-80B3-93A2D744A2C9}" destId="{8E12E45B-16F1-4CAD-84E4-801528153A16}" srcOrd="0" destOrd="0" presId="urn:microsoft.com/office/officeart/2005/8/layout/hList1"/>
    <dgm:cxn modelId="{239E0B48-B7B6-402F-BEBD-8F0D54BC26F7}" type="presOf" srcId="{DD81850D-7FC8-41AD-A66A-CEA9E597BA66}" destId="{EA27C092-1577-41F1-88CC-763507DA689D}" srcOrd="0" destOrd="0" presId="urn:microsoft.com/office/officeart/2005/8/layout/hList1"/>
    <dgm:cxn modelId="{6816AE5E-0459-465A-BC3D-8D0D92900F21}" type="presOf" srcId="{D8503C31-7262-45DE-B907-056665FAA31C}" destId="{ACEC644B-0A90-4154-B434-320459D939FA}" srcOrd="0" destOrd="1" presId="urn:microsoft.com/office/officeart/2005/8/layout/hList1"/>
    <dgm:cxn modelId="{A1AA9266-B3C4-44B9-9D47-1946DFD0CCC3}" type="presOf" srcId="{4CF3D81B-0C10-4062-9784-D5E9732525C7}" destId="{9BC8519C-5A4A-449E-BA82-A83C6DA48B99}" srcOrd="0" destOrd="0" presId="urn:microsoft.com/office/officeart/2005/8/layout/hList1"/>
    <dgm:cxn modelId="{E9C4E56D-EB94-4897-8DB6-89B98D598CBE}" type="presOf" srcId="{D9C16699-E439-4FE3-99D3-B892873CEC07}" destId="{EA27C092-1577-41F1-88CC-763507DA689D}" srcOrd="0" destOrd="1" presId="urn:microsoft.com/office/officeart/2005/8/layout/hList1"/>
    <dgm:cxn modelId="{CBF5F871-B093-45B6-98D7-E9079EA89854}" srcId="{4CF3D81B-0C10-4062-9784-D5E9732525C7}" destId="{29FD818B-16B9-4CB8-9248-DD616AA4487E}" srcOrd="0" destOrd="0" parTransId="{7E3C3BF8-2075-4371-A349-F7932D2B8121}" sibTransId="{1CFEE508-5559-4F68-9613-4FE28DA0DF3F}"/>
    <dgm:cxn modelId="{94435C92-8667-461F-AF65-F2626A3FD477}" srcId="{CF02DB01-33CE-45FE-946E-8744C0F48053}" destId="{D9C16699-E439-4FE3-99D3-B892873CEC07}" srcOrd="1" destOrd="0" parTransId="{CEEE52BE-11DB-41BA-A653-A16550FFB8CC}" sibTransId="{32974532-5203-4E8A-9B55-6C9533A770BC}"/>
    <dgm:cxn modelId="{89425C9C-550C-426E-8AFC-C50B866F777B}" srcId="{4CF3D81B-0C10-4062-9784-D5E9732525C7}" destId="{D8503C31-7262-45DE-B907-056665FAA31C}" srcOrd="1" destOrd="0" parTransId="{B4357FBA-D844-4C99-9110-203F79E27AE8}" sibTransId="{336C5D30-18DB-492E-9B73-40433583BDCF}"/>
    <dgm:cxn modelId="{EE3572A1-C8E6-4DBD-AECC-ED32B17EFC3E}" type="presOf" srcId="{CF02DB01-33CE-45FE-946E-8744C0F48053}" destId="{0E981FF0-BA6F-4544-ABA4-BDD0C40B6F1E}" srcOrd="0" destOrd="0" presId="urn:microsoft.com/office/officeart/2005/8/layout/hList1"/>
    <dgm:cxn modelId="{110A37AC-15BC-4D49-A671-51965CC3AE6E}" srcId="{901155AB-B953-45E1-B79B-5ED8C4FE3891}" destId="{4CF3D81B-0C10-4062-9784-D5E9732525C7}" srcOrd="2" destOrd="0" parTransId="{98F6FC7E-5FDE-4BA8-BC6B-1413E7DACC18}" sibTransId="{705FBD55-4B1E-4F32-A3D6-94BECAAB8C04}"/>
    <dgm:cxn modelId="{315086C1-A544-45F0-A113-41FE76FB11A0}" type="presOf" srcId="{6FEB2C85-1965-4773-B139-233DDAAF48DA}" destId="{14EEED17-8D4E-4830-830D-4C17D5F799A6}" srcOrd="0" destOrd="0" presId="urn:microsoft.com/office/officeart/2005/8/layout/hList1"/>
    <dgm:cxn modelId="{C847BAD2-89CF-4058-9FEE-8B5786810AED}" type="presOf" srcId="{29FD818B-16B9-4CB8-9248-DD616AA4487E}" destId="{ACEC644B-0A90-4154-B434-320459D939FA}" srcOrd="0" destOrd="0" presId="urn:microsoft.com/office/officeart/2005/8/layout/hList1"/>
    <dgm:cxn modelId="{DDCE4DFD-FF7F-47D6-834A-6F7CBC764355}" type="presParOf" srcId="{C56B5058-8823-4B34-9532-94A856157F74}" destId="{41E3C783-AD76-4ECD-8F87-EC4325013716}" srcOrd="0" destOrd="0" presId="urn:microsoft.com/office/officeart/2005/8/layout/hList1"/>
    <dgm:cxn modelId="{902DF698-8FDA-4546-931C-D98A85F99F3E}" type="presParOf" srcId="{41E3C783-AD76-4ECD-8F87-EC4325013716}" destId="{14EEED17-8D4E-4830-830D-4C17D5F799A6}" srcOrd="0" destOrd="0" presId="urn:microsoft.com/office/officeart/2005/8/layout/hList1"/>
    <dgm:cxn modelId="{2969DEC1-714D-4790-B5EA-CBC3A82C0760}" type="presParOf" srcId="{41E3C783-AD76-4ECD-8F87-EC4325013716}" destId="{8E12E45B-16F1-4CAD-84E4-801528153A16}" srcOrd="1" destOrd="0" presId="urn:microsoft.com/office/officeart/2005/8/layout/hList1"/>
    <dgm:cxn modelId="{8E4B831B-95C1-4569-B48A-20A48137DA51}" type="presParOf" srcId="{C56B5058-8823-4B34-9532-94A856157F74}" destId="{C9FD807D-6A8A-4FDE-A9E0-A1019EF432AD}" srcOrd="1" destOrd="0" presId="urn:microsoft.com/office/officeart/2005/8/layout/hList1"/>
    <dgm:cxn modelId="{253E639E-05A8-434F-B48A-245317F22A42}" type="presParOf" srcId="{C56B5058-8823-4B34-9532-94A856157F74}" destId="{AE78D9BD-ADA4-4399-8EA7-C725AFD48375}" srcOrd="2" destOrd="0" presId="urn:microsoft.com/office/officeart/2005/8/layout/hList1"/>
    <dgm:cxn modelId="{70CC57C6-D2F1-4382-A1D1-FBFE51EEA935}" type="presParOf" srcId="{AE78D9BD-ADA4-4399-8EA7-C725AFD48375}" destId="{0E981FF0-BA6F-4544-ABA4-BDD0C40B6F1E}" srcOrd="0" destOrd="0" presId="urn:microsoft.com/office/officeart/2005/8/layout/hList1"/>
    <dgm:cxn modelId="{FE66002B-BBF5-47CF-AA07-AF0D5A0FE79B}" type="presParOf" srcId="{AE78D9BD-ADA4-4399-8EA7-C725AFD48375}" destId="{EA27C092-1577-41F1-88CC-763507DA689D}" srcOrd="1" destOrd="0" presId="urn:microsoft.com/office/officeart/2005/8/layout/hList1"/>
    <dgm:cxn modelId="{D529E84F-B87C-4F40-A1BB-42ACD881DB61}" type="presParOf" srcId="{C56B5058-8823-4B34-9532-94A856157F74}" destId="{D4800FAA-F8BA-4FA9-9CB9-C49AACCA3DAC}" srcOrd="3" destOrd="0" presId="urn:microsoft.com/office/officeart/2005/8/layout/hList1"/>
    <dgm:cxn modelId="{C496A7A0-7104-4A35-AF89-00F7351B0BDB}" type="presParOf" srcId="{C56B5058-8823-4B34-9532-94A856157F74}" destId="{901293FE-3608-496F-B8C8-E633EBBD4A46}" srcOrd="4" destOrd="0" presId="urn:microsoft.com/office/officeart/2005/8/layout/hList1"/>
    <dgm:cxn modelId="{5BBEB418-9AC1-4FE6-B342-478935250EE1}" type="presParOf" srcId="{901293FE-3608-496F-B8C8-E633EBBD4A46}" destId="{9BC8519C-5A4A-449E-BA82-A83C6DA48B99}" srcOrd="0" destOrd="0" presId="urn:microsoft.com/office/officeart/2005/8/layout/hList1"/>
    <dgm:cxn modelId="{4CCCC359-65B0-449B-8D43-41290022836E}" type="presParOf" srcId="{901293FE-3608-496F-B8C8-E633EBBD4A46}" destId="{ACEC644B-0A90-4154-B434-320459D939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1155AB-B953-45E1-B79B-5ED8C4FE389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EB2C85-1965-4773-B139-233DDAAF48DA}">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Time Windows</a:t>
          </a:r>
        </a:p>
      </dgm:t>
    </dgm:pt>
    <dgm:pt modelId="{D0C08ED5-0314-4B1B-A140-2DBD26FA4FC5}" type="parTrans" cxnId="{31963508-DE75-4F47-9211-8A93628D4029}">
      <dgm:prSet/>
      <dgm:spPr/>
      <dgm:t>
        <a:bodyPr/>
        <a:lstStyle/>
        <a:p>
          <a:endParaRPr lang="en-US"/>
        </a:p>
      </dgm:t>
    </dgm:pt>
    <dgm:pt modelId="{253BB981-EBAD-466A-A7A1-3BB1ACFE691B}" type="sibTrans" cxnId="{31963508-DE75-4F47-9211-8A93628D4029}">
      <dgm:prSet/>
      <dgm:spPr/>
      <dgm:t>
        <a:bodyPr/>
        <a:lstStyle/>
        <a:p>
          <a:endParaRPr lang="en-US"/>
        </a:p>
      </dgm:t>
    </dgm:pt>
    <dgm:pt modelId="{CF02DB01-33CE-45FE-946E-8744C0F48053}">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Estimation</a:t>
          </a:r>
        </a:p>
      </dgm:t>
    </dgm:pt>
    <dgm:pt modelId="{957E8EE7-DAC0-49D6-9C36-497E7AB23282}" type="parTrans" cxnId="{C9890317-F8E4-4E22-89ED-D32A5592F7D1}">
      <dgm:prSet/>
      <dgm:spPr/>
      <dgm:t>
        <a:bodyPr/>
        <a:lstStyle/>
        <a:p>
          <a:endParaRPr lang="en-US"/>
        </a:p>
      </dgm:t>
    </dgm:pt>
    <dgm:pt modelId="{EE8E8A10-1320-473D-B969-019AF4584C66}" type="sibTrans" cxnId="{C9890317-F8E4-4E22-89ED-D32A5592F7D1}">
      <dgm:prSet/>
      <dgm:spPr/>
      <dgm:t>
        <a:bodyPr/>
        <a:lstStyle/>
        <a:p>
          <a:endParaRPr lang="en-US"/>
        </a:p>
      </dgm:t>
    </dgm:pt>
    <dgm:pt modelId="{DD81850D-7FC8-41AD-A66A-CEA9E597BA66}">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Robust to alternative distributional assumptions</a:t>
          </a:r>
        </a:p>
      </dgm:t>
    </dgm:pt>
    <dgm:pt modelId="{7C31B365-1F9C-4ED7-8000-F80809F190DF}" type="parTrans" cxnId="{A78E5F3B-75DF-4C33-9949-62D836DCED86}">
      <dgm:prSet/>
      <dgm:spPr/>
      <dgm:t>
        <a:bodyPr/>
        <a:lstStyle/>
        <a:p>
          <a:endParaRPr lang="en-US"/>
        </a:p>
      </dgm:t>
    </dgm:pt>
    <dgm:pt modelId="{1216B832-81AF-4255-99CD-5889F4D6CF40}" type="sibTrans" cxnId="{A78E5F3B-75DF-4C33-9949-62D836DCED86}">
      <dgm:prSet/>
      <dgm:spPr/>
      <dgm:t>
        <a:bodyPr/>
        <a:lstStyle/>
        <a:p>
          <a:endParaRPr lang="en-US"/>
        </a:p>
      </dgm:t>
    </dgm:pt>
    <dgm:pt modelId="{4CF3D81B-0C10-4062-9784-D5E9732525C7}">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Variables</a:t>
          </a:r>
        </a:p>
      </dgm:t>
    </dgm:pt>
    <dgm:pt modelId="{98F6FC7E-5FDE-4BA8-BC6B-1413E7DACC18}" type="parTrans" cxnId="{110A37AC-15BC-4D49-A671-51965CC3AE6E}">
      <dgm:prSet/>
      <dgm:spPr/>
      <dgm:t>
        <a:bodyPr/>
        <a:lstStyle/>
        <a:p>
          <a:endParaRPr lang="en-US"/>
        </a:p>
      </dgm:t>
    </dgm:pt>
    <dgm:pt modelId="{705FBD55-4B1E-4F32-A3D6-94BECAAB8C04}" type="sibTrans" cxnId="{110A37AC-15BC-4D49-A671-51965CC3AE6E}">
      <dgm:prSet/>
      <dgm:spPr/>
      <dgm:t>
        <a:bodyPr/>
        <a:lstStyle/>
        <a:p>
          <a:endParaRPr lang="en-US"/>
        </a:p>
      </dgm:t>
    </dgm:pt>
    <dgm:pt modelId="{42BDA1CD-D177-4935-80B3-93A2D744A2C9}">
      <dgm:prSe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Robust to three-year estimation window</a:t>
          </a:r>
        </a:p>
      </dgm:t>
    </dgm:pt>
    <dgm:pt modelId="{AA50F82B-15B7-42A3-9058-8E7A8FD491A9}" type="parTrans" cxnId="{41BEF802-F176-4CC7-9D48-C719DF36EE9F}">
      <dgm:prSet/>
      <dgm:spPr/>
      <dgm:t>
        <a:bodyPr/>
        <a:lstStyle/>
        <a:p>
          <a:endParaRPr lang="en-US"/>
        </a:p>
      </dgm:t>
    </dgm:pt>
    <dgm:pt modelId="{F0F8D5D4-092B-44E1-BB30-2B83CB35005B}" type="sibTrans" cxnId="{41BEF802-F176-4CC7-9D48-C719DF36EE9F}">
      <dgm:prSet/>
      <dgm:spPr/>
      <dgm:t>
        <a:bodyPr/>
        <a:lstStyle/>
        <a:p>
          <a:endParaRPr lang="en-US"/>
        </a:p>
      </dgm:t>
    </dgm:pt>
    <dgm:pt modelId="{29FD818B-16B9-4CB8-9248-DD616AA4487E}">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Robust to inclusion or exclusion of approval count measures </a:t>
          </a:r>
        </a:p>
      </dgm:t>
    </dgm:pt>
    <dgm:pt modelId="{7E3C3BF8-2075-4371-A349-F7932D2B8121}" type="parTrans" cxnId="{CBF5F871-B093-45B6-98D7-E9079EA89854}">
      <dgm:prSet/>
      <dgm:spPr/>
      <dgm:t>
        <a:bodyPr/>
        <a:lstStyle/>
        <a:p>
          <a:endParaRPr lang="en-US"/>
        </a:p>
      </dgm:t>
    </dgm:pt>
    <dgm:pt modelId="{1CFEE508-5559-4F68-9613-4FE28DA0DF3F}" type="sibTrans" cxnId="{CBF5F871-B093-45B6-98D7-E9079EA89854}">
      <dgm:prSet/>
      <dgm:spPr/>
      <dgm:t>
        <a:bodyPr/>
        <a:lstStyle/>
        <a:p>
          <a:endParaRPr lang="en-US"/>
        </a:p>
      </dgm:t>
    </dgm:pt>
    <dgm:pt modelId="{A9BB84EB-78BD-4160-BC42-11E78AE83693}">
      <dgm:prSe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Coefficient magnitudes and statistical significance decrease somewhat with longer window, but results largely the same</a:t>
          </a:r>
        </a:p>
      </dgm:t>
    </dgm:pt>
    <dgm:pt modelId="{76D0F8EC-7DA0-476A-863C-6337A1A39FDA}" type="parTrans" cxnId="{40CE25BD-2626-46CB-AF3B-54CF8CF915D1}">
      <dgm:prSet/>
      <dgm:spPr/>
      <dgm:t>
        <a:bodyPr/>
        <a:lstStyle/>
        <a:p>
          <a:endParaRPr lang="en-US"/>
        </a:p>
      </dgm:t>
    </dgm:pt>
    <dgm:pt modelId="{1F865900-A641-4DFA-8071-1955DAFB60F9}" type="sibTrans" cxnId="{40CE25BD-2626-46CB-AF3B-54CF8CF915D1}">
      <dgm:prSet/>
      <dgm:spPr/>
      <dgm:t>
        <a:bodyPr/>
        <a:lstStyle/>
        <a:p>
          <a:endParaRPr lang="en-US"/>
        </a:p>
      </dgm:t>
    </dgm:pt>
    <dgm:pt modelId="{943DCB1A-4C1C-496B-AFC9-0FEEFBCD4E2C}">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E.g., Weibull, </a:t>
          </a:r>
          <a:r>
            <a:rPr lang="en-US" sz="2000" dirty="0" err="1">
              <a:solidFill>
                <a:schemeClr val="bg1">
                  <a:lumMod val="50000"/>
                </a:schemeClr>
              </a:solidFill>
              <a:latin typeface="Calibri" panose="020F0502020204030204" pitchFamily="34" charset="0"/>
              <a:cs typeface="Calibri" panose="020F0502020204030204" pitchFamily="34" charset="0"/>
            </a:rPr>
            <a:t>Gompertz</a:t>
          </a:r>
          <a:r>
            <a:rPr lang="en-US" sz="2000" dirty="0">
              <a:solidFill>
                <a:schemeClr val="bg1">
                  <a:lumMod val="50000"/>
                </a:schemeClr>
              </a:solidFill>
              <a:latin typeface="Calibri" panose="020F0502020204030204" pitchFamily="34" charset="0"/>
              <a:cs typeface="Calibri" panose="020F0502020204030204" pitchFamily="34" charset="0"/>
            </a:rPr>
            <a:t> and Logistic.</a:t>
          </a:r>
        </a:p>
      </dgm:t>
    </dgm:pt>
    <dgm:pt modelId="{12783233-0133-4198-95C0-EF546A78F3FA}" type="parTrans" cxnId="{E3860A78-D8A5-4658-AD78-29CBFF9F5C66}">
      <dgm:prSet/>
      <dgm:spPr/>
      <dgm:t>
        <a:bodyPr/>
        <a:lstStyle/>
        <a:p>
          <a:endParaRPr lang="en-US"/>
        </a:p>
      </dgm:t>
    </dgm:pt>
    <dgm:pt modelId="{33A720F9-E6BB-4FC6-9ADA-E6C828E221D4}" type="sibTrans" cxnId="{E3860A78-D8A5-4658-AD78-29CBFF9F5C66}">
      <dgm:prSet/>
      <dgm:spPr/>
      <dgm:t>
        <a:bodyPr/>
        <a:lstStyle/>
        <a:p>
          <a:endParaRPr lang="en-US"/>
        </a:p>
      </dgm:t>
    </dgm:pt>
    <dgm:pt modelId="{31676736-714C-6840-B34F-7A44A9882625}">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A “placebo” test of Class III recalls (the really minor ones) shows no effects</a:t>
          </a:r>
        </a:p>
      </dgm:t>
    </dgm:pt>
    <dgm:pt modelId="{9D0A1F35-7A4C-F642-9A98-932D18942F49}" type="parTrans" cxnId="{C6CA956A-9024-5A4C-8AC3-5BCB8255497F}">
      <dgm:prSet/>
      <dgm:spPr/>
      <dgm:t>
        <a:bodyPr/>
        <a:lstStyle/>
        <a:p>
          <a:endParaRPr lang="en-US"/>
        </a:p>
      </dgm:t>
    </dgm:pt>
    <dgm:pt modelId="{35252D9B-4158-2E49-99E5-A10FFEA91A8A}" type="sibTrans" cxnId="{C6CA956A-9024-5A4C-8AC3-5BCB8255497F}">
      <dgm:prSet/>
      <dgm:spPr/>
      <dgm:t>
        <a:bodyPr/>
        <a:lstStyle/>
        <a:p>
          <a:endParaRPr lang="en-US"/>
        </a:p>
      </dgm:t>
    </dgm:pt>
    <dgm:pt modelId="{C56B5058-8823-4B34-9532-94A856157F74}" type="pres">
      <dgm:prSet presAssocID="{901155AB-B953-45E1-B79B-5ED8C4FE3891}" presName="Name0" presStyleCnt="0">
        <dgm:presLayoutVars>
          <dgm:dir/>
          <dgm:animLvl val="lvl"/>
          <dgm:resizeHandles val="exact"/>
        </dgm:presLayoutVars>
      </dgm:prSet>
      <dgm:spPr/>
    </dgm:pt>
    <dgm:pt modelId="{41E3C783-AD76-4ECD-8F87-EC4325013716}" type="pres">
      <dgm:prSet presAssocID="{6FEB2C85-1965-4773-B139-233DDAAF48DA}" presName="composite" presStyleCnt="0"/>
      <dgm:spPr/>
    </dgm:pt>
    <dgm:pt modelId="{14EEED17-8D4E-4830-830D-4C17D5F799A6}" type="pres">
      <dgm:prSet presAssocID="{6FEB2C85-1965-4773-B139-233DDAAF48DA}" presName="parTx" presStyleLbl="alignNode1" presStyleIdx="0" presStyleCnt="3" custScaleY="100000" custLinFactNeighborY="-29509">
        <dgm:presLayoutVars>
          <dgm:chMax val="0"/>
          <dgm:chPref val="0"/>
          <dgm:bulletEnabled val="1"/>
        </dgm:presLayoutVars>
      </dgm:prSet>
      <dgm:spPr/>
    </dgm:pt>
    <dgm:pt modelId="{8E12E45B-16F1-4CAD-84E4-801528153A16}" type="pres">
      <dgm:prSet presAssocID="{6FEB2C85-1965-4773-B139-233DDAAF48DA}" presName="desTx" presStyleLbl="alignAccFollowNode1" presStyleIdx="0" presStyleCnt="3" custScaleY="101490" custLinFactNeighborY="-6274">
        <dgm:presLayoutVars>
          <dgm:bulletEnabled val="1"/>
        </dgm:presLayoutVars>
      </dgm:prSet>
      <dgm:spPr/>
    </dgm:pt>
    <dgm:pt modelId="{C9FD807D-6A8A-4FDE-A9E0-A1019EF432AD}" type="pres">
      <dgm:prSet presAssocID="{253BB981-EBAD-466A-A7A1-3BB1ACFE691B}" presName="space" presStyleCnt="0"/>
      <dgm:spPr/>
    </dgm:pt>
    <dgm:pt modelId="{AE78D9BD-ADA4-4399-8EA7-C725AFD48375}" type="pres">
      <dgm:prSet presAssocID="{CF02DB01-33CE-45FE-946E-8744C0F48053}" presName="composite" presStyleCnt="0"/>
      <dgm:spPr/>
    </dgm:pt>
    <dgm:pt modelId="{0E981FF0-BA6F-4544-ABA4-BDD0C40B6F1E}" type="pres">
      <dgm:prSet presAssocID="{CF02DB01-33CE-45FE-946E-8744C0F48053}" presName="parTx" presStyleLbl="alignNode1" presStyleIdx="1" presStyleCnt="3" custScaleY="100000" custLinFactNeighborY="-29509">
        <dgm:presLayoutVars>
          <dgm:chMax val="0"/>
          <dgm:chPref val="0"/>
          <dgm:bulletEnabled val="1"/>
        </dgm:presLayoutVars>
      </dgm:prSet>
      <dgm:spPr/>
    </dgm:pt>
    <dgm:pt modelId="{EA27C092-1577-41F1-88CC-763507DA689D}" type="pres">
      <dgm:prSet presAssocID="{CF02DB01-33CE-45FE-946E-8744C0F48053}" presName="desTx" presStyleLbl="alignAccFollowNode1" presStyleIdx="1" presStyleCnt="3" custScaleY="101490" custLinFactNeighborY="-6274">
        <dgm:presLayoutVars>
          <dgm:bulletEnabled val="1"/>
        </dgm:presLayoutVars>
      </dgm:prSet>
      <dgm:spPr/>
    </dgm:pt>
    <dgm:pt modelId="{D4800FAA-F8BA-4FA9-9CB9-C49AACCA3DAC}" type="pres">
      <dgm:prSet presAssocID="{EE8E8A10-1320-473D-B969-019AF4584C66}" presName="space" presStyleCnt="0"/>
      <dgm:spPr/>
    </dgm:pt>
    <dgm:pt modelId="{901293FE-3608-496F-B8C8-E633EBBD4A46}" type="pres">
      <dgm:prSet presAssocID="{4CF3D81B-0C10-4062-9784-D5E9732525C7}" presName="composite" presStyleCnt="0"/>
      <dgm:spPr/>
    </dgm:pt>
    <dgm:pt modelId="{9BC8519C-5A4A-449E-BA82-A83C6DA48B99}" type="pres">
      <dgm:prSet presAssocID="{4CF3D81B-0C10-4062-9784-D5E9732525C7}" presName="parTx" presStyleLbl="alignNode1" presStyleIdx="2" presStyleCnt="3" custScaleY="100000" custLinFactNeighborY="-29509">
        <dgm:presLayoutVars>
          <dgm:chMax val="0"/>
          <dgm:chPref val="0"/>
          <dgm:bulletEnabled val="1"/>
        </dgm:presLayoutVars>
      </dgm:prSet>
      <dgm:spPr/>
    </dgm:pt>
    <dgm:pt modelId="{ACEC644B-0A90-4154-B434-320459D939FA}" type="pres">
      <dgm:prSet presAssocID="{4CF3D81B-0C10-4062-9784-D5E9732525C7}" presName="desTx" presStyleLbl="alignAccFollowNode1" presStyleIdx="2" presStyleCnt="3" custScaleY="101490" custLinFactNeighborY="-6274">
        <dgm:presLayoutVars>
          <dgm:bulletEnabled val="1"/>
        </dgm:presLayoutVars>
      </dgm:prSet>
      <dgm:spPr/>
    </dgm:pt>
  </dgm:ptLst>
  <dgm:cxnLst>
    <dgm:cxn modelId="{41BEF802-F176-4CC7-9D48-C719DF36EE9F}" srcId="{6FEB2C85-1965-4773-B139-233DDAAF48DA}" destId="{42BDA1CD-D177-4935-80B3-93A2D744A2C9}" srcOrd="0" destOrd="0" parTransId="{AA50F82B-15B7-42A3-9058-8E7A8FD491A9}" sibTransId="{F0F8D5D4-092B-44E1-BB30-2B83CB35005B}"/>
    <dgm:cxn modelId="{D656E203-FD5B-49BF-815B-5411A4BBA66B}" type="presOf" srcId="{A9BB84EB-78BD-4160-BC42-11E78AE83693}" destId="{8E12E45B-16F1-4CAD-84E4-801528153A16}" srcOrd="0" destOrd="1" presId="urn:microsoft.com/office/officeart/2005/8/layout/hList1"/>
    <dgm:cxn modelId="{31963508-DE75-4F47-9211-8A93628D4029}" srcId="{901155AB-B953-45E1-B79B-5ED8C4FE3891}" destId="{6FEB2C85-1965-4773-B139-233DDAAF48DA}" srcOrd="0" destOrd="0" parTransId="{D0C08ED5-0314-4B1B-A140-2DBD26FA4FC5}" sibTransId="{253BB981-EBAD-466A-A7A1-3BB1ACFE691B}"/>
    <dgm:cxn modelId="{C9890317-F8E4-4E22-89ED-D32A5592F7D1}" srcId="{901155AB-B953-45E1-B79B-5ED8C4FE3891}" destId="{CF02DB01-33CE-45FE-946E-8744C0F48053}" srcOrd="1" destOrd="0" parTransId="{957E8EE7-DAC0-49D6-9C36-497E7AB23282}" sibTransId="{EE8E8A10-1320-473D-B969-019AF4584C66}"/>
    <dgm:cxn modelId="{4CF6CA20-787E-443F-8373-18DEC4987CDD}" type="presOf" srcId="{901155AB-B953-45E1-B79B-5ED8C4FE3891}" destId="{C56B5058-8823-4B34-9532-94A856157F74}" srcOrd="0" destOrd="0" presId="urn:microsoft.com/office/officeart/2005/8/layout/hList1"/>
    <dgm:cxn modelId="{A78E5F3B-75DF-4C33-9949-62D836DCED86}" srcId="{CF02DB01-33CE-45FE-946E-8744C0F48053}" destId="{DD81850D-7FC8-41AD-A66A-CEA9E597BA66}" srcOrd="0" destOrd="0" parTransId="{7C31B365-1F9C-4ED7-8000-F80809F190DF}" sibTransId="{1216B832-81AF-4255-99CD-5889F4D6CF40}"/>
    <dgm:cxn modelId="{398A7045-CF26-43BD-A92C-D7A17F593CD7}" type="presOf" srcId="{42BDA1CD-D177-4935-80B3-93A2D744A2C9}" destId="{8E12E45B-16F1-4CAD-84E4-801528153A16}" srcOrd="0" destOrd="0" presId="urn:microsoft.com/office/officeart/2005/8/layout/hList1"/>
    <dgm:cxn modelId="{239E0B48-B7B6-402F-BEBD-8F0D54BC26F7}" type="presOf" srcId="{DD81850D-7FC8-41AD-A66A-CEA9E597BA66}" destId="{EA27C092-1577-41F1-88CC-763507DA689D}" srcOrd="0" destOrd="0" presId="urn:microsoft.com/office/officeart/2005/8/layout/hList1"/>
    <dgm:cxn modelId="{2F91995B-4271-4FD5-A934-C22EBD24F63A}" type="presOf" srcId="{943DCB1A-4C1C-496B-AFC9-0FEEFBCD4E2C}" destId="{EA27C092-1577-41F1-88CC-763507DA689D}" srcOrd="0" destOrd="1" presId="urn:microsoft.com/office/officeart/2005/8/layout/hList1"/>
    <dgm:cxn modelId="{A1AA9266-B3C4-44B9-9D47-1946DFD0CCC3}" type="presOf" srcId="{4CF3D81B-0C10-4062-9784-D5E9732525C7}" destId="{9BC8519C-5A4A-449E-BA82-A83C6DA48B99}" srcOrd="0" destOrd="0" presId="urn:microsoft.com/office/officeart/2005/8/layout/hList1"/>
    <dgm:cxn modelId="{C6CA956A-9024-5A4C-8AC3-5BCB8255497F}" srcId="{CF02DB01-33CE-45FE-946E-8744C0F48053}" destId="{31676736-714C-6840-B34F-7A44A9882625}" srcOrd="2" destOrd="0" parTransId="{9D0A1F35-7A4C-F642-9A98-932D18942F49}" sibTransId="{35252D9B-4158-2E49-99E5-A10FFEA91A8A}"/>
    <dgm:cxn modelId="{CBF5F871-B093-45B6-98D7-E9079EA89854}" srcId="{4CF3D81B-0C10-4062-9784-D5E9732525C7}" destId="{29FD818B-16B9-4CB8-9248-DD616AA4487E}" srcOrd="0" destOrd="0" parTransId="{7E3C3BF8-2075-4371-A349-F7932D2B8121}" sibTransId="{1CFEE508-5559-4F68-9613-4FE28DA0DF3F}"/>
    <dgm:cxn modelId="{E3860A78-D8A5-4658-AD78-29CBFF9F5C66}" srcId="{CF02DB01-33CE-45FE-946E-8744C0F48053}" destId="{943DCB1A-4C1C-496B-AFC9-0FEEFBCD4E2C}" srcOrd="1" destOrd="0" parTransId="{12783233-0133-4198-95C0-EF546A78F3FA}" sibTransId="{33A720F9-E6BB-4FC6-9ADA-E6C828E221D4}"/>
    <dgm:cxn modelId="{EE3572A1-C8E6-4DBD-AECC-ED32B17EFC3E}" type="presOf" srcId="{CF02DB01-33CE-45FE-946E-8744C0F48053}" destId="{0E981FF0-BA6F-4544-ABA4-BDD0C40B6F1E}" srcOrd="0" destOrd="0" presId="urn:microsoft.com/office/officeart/2005/8/layout/hList1"/>
    <dgm:cxn modelId="{110A37AC-15BC-4D49-A671-51965CC3AE6E}" srcId="{901155AB-B953-45E1-B79B-5ED8C4FE3891}" destId="{4CF3D81B-0C10-4062-9784-D5E9732525C7}" srcOrd="2" destOrd="0" parTransId="{98F6FC7E-5FDE-4BA8-BC6B-1413E7DACC18}" sibTransId="{705FBD55-4B1E-4F32-A3D6-94BECAAB8C04}"/>
    <dgm:cxn modelId="{40CE25BD-2626-46CB-AF3B-54CF8CF915D1}" srcId="{6FEB2C85-1965-4773-B139-233DDAAF48DA}" destId="{A9BB84EB-78BD-4160-BC42-11E78AE83693}" srcOrd="1" destOrd="0" parTransId="{76D0F8EC-7DA0-476A-863C-6337A1A39FDA}" sibTransId="{1F865900-A641-4DFA-8071-1955DAFB60F9}"/>
    <dgm:cxn modelId="{315086C1-A544-45F0-A113-41FE76FB11A0}" type="presOf" srcId="{6FEB2C85-1965-4773-B139-233DDAAF48DA}" destId="{14EEED17-8D4E-4830-830D-4C17D5F799A6}" srcOrd="0" destOrd="0" presId="urn:microsoft.com/office/officeart/2005/8/layout/hList1"/>
    <dgm:cxn modelId="{C847BAD2-89CF-4058-9FEE-8B5786810AED}" type="presOf" srcId="{29FD818B-16B9-4CB8-9248-DD616AA4487E}" destId="{ACEC644B-0A90-4154-B434-320459D939FA}" srcOrd="0" destOrd="0" presId="urn:microsoft.com/office/officeart/2005/8/layout/hList1"/>
    <dgm:cxn modelId="{FBAC2BE6-4FBA-3D42-9C8C-3D468AFBB037}" type="presOf" srcId="{31676736-714C-6840-B34F-7A44A9882625}" destId="{EA27C092-1577-41F1-88CC-763507DA689D}" srcOrd="0" destOrd="2" presId="urn:microsoft.com/office/officeart/2005/8/layout/hList1"/>
    <dgm:cxn modelId="{DDCE4DFD-FF7F-47D6-834A-6F7CBC764355}" type="presParOf" srcId="{C56B5058-8823-4B34-9532-94A856157F74}" destId="{41E3C783-AD76-4ECD-8F87-EC4325013716}" srcOrd="0" destOrd="0" presId="urn:microsoft.com/office/officeart/2005/8/layout/hList1"/>
    <dgm:cxn modelId="{902DF698-8FDA-4546-931C-D98A85F99F3E}" type="presParOf" srcId="{41E3C783-AD76-4ECD-8F87-EC4325013716}" destId="{14EEED17-8D4E-4830-830D-4C17D5F799A6}" srcOrd="0" destOrd="0" presId="urn:microsoft.com/office/officeart/2005/8/layout/hList1"/>
    <dgm:cxn modelId="{2969DEC1-714D-4790-B5EA-CBC3A82C0760}" type="presParOf" srcId="{41E3C783-AD76-4ECD-8F87-EC4325013716}" destId="{8E12E45B-16F1-4CAD-84E4-801528153A16}" srcOrd="1" destOrd="0" presId="urn:microsoft.com/office/officeart/2005/8/layout/hList1"/>
    <dgm:cxn modelId="{8E4B831B-95C1-4569-B48A-20A48137DA51}" type="presParOf" srcId="{C56B5058-8823-4B34-9532-94A856157F74}" destId="{C9FD807D-6A8A-4FDE-A9E0-A1019EF432AD}" srcOrd="1" destOrd="0" presId="urn:microsoft.com/office/officeart/2005/8/layout/hList1"/>
    <dgm:cxn modelId="{253E639E-05A8-434F-B48A-245317F22A42}" type="presParOf" srcId="{C56B5058-8823-4B34-9532-94A856157F74}" destId="{AE78D9BD-ADA4-4399-8EA7-C725AFD48375}" srcOrd="2" destOrd="0" presId="urn:microsoft.com/office/officeart/2005/8/layout/hList1"/>
    <dgm:cxn modelId="{70CC57C6-D2F1-4382-A1D1-FBFE51EEA935}" type="presParOf" srcId="{AE78D9BD-ADA4-4399-8EA7-C725AFD48375}" destId="{0E981FF0-BA6F-4544-ABA4-BDD0C40B6F1E}" srcOrd="0" destOrd="0" presId="urn:microsoft.com/office/officeart/2005/8/layout/hList1"/>
    <dgm:cxn modelId="{FE66002B-BBF5-47CF-AA07-AF0D5A0FE79B}" type="presParOf" srcId="{AE78D9BD-ADA4-4399-8EA7-C725AFD48375}" destId="{EA27C092-1577-41F1-88CC-763507DA689D}" srcOrd="1" destOrd="0" presId="urn:microsoft.com/office/officeart/2005/8/layout/hList1"/>
    <dgm:cxn modelId="{D529E84F-B87C-4F40-A1BB-42ACD881DB61}" type="presParOf" srcId="{C56B5058-8823-4B34-9532-94A856157F74}" destId="{D4800FAA-F8BA-4FA9-9CB9-C49AACCA3DAC}" srcOrd="3" destOrd="0" presId="urn:microsoft.com/office/officeart/2005/8/layout/hList1"/>
    <dgm:cxn modelId="{C496A7A0-7104-4A35-AF89-00F7351B0BDB}" type="presParOf" srcId="{C56B5058-8823-4B34-9532-94A856157F74}" destId="{901293FE-3608-496F-B8C8-E633EBBD4A46}" srcOrd="4" destOrd="0" presId="urn:microsoft.com/office/officeart/2005/8/layout/hList1"/>
    <dgm:cxn modelId="{5BBEB418-9AC1-4FE6-B342-478935250EE1}" type="presParOf" srcId="{901293FE-3608-496F-B8C8-E633EBBD4A46}" destId="{9BC8519C-5A4A-449E-BA82-A83C6DA48B99}" srcOrd="0" destOrd="0" presId="urn:microsoft.com/office/officeart/2005/8/layout/hList1"/>
    <dgm:cxn modelId="{4CCCC359-65B0-449B-8D43-41290022836E}" type="presParOf" srcId="{901293FE-3608-496F-B8C8-E633EBBD4A46}" destId="{ACEC644B-0A90-4154-B434-320459D939F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1155AB-B953-45E1-B79B-5ED8C4FE389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EB2C85-1965-4773-B139-233DDAAF48DA}">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Research</a:t>
          </a:r>
        </a:p>
      </dgm:t>
    </dgm:pt>
    <dgm:pt modelId="{D0C08ED5-0314-4B1B-A140-2DBD26FA4FC5}" type="parTrans" cxnId="{31963508-DE75-4F47-9211-8A93628D4029}">
      <dgm:prSet/>
      <dgm:spPr/>
      <dgm:t>
        <a:bodyPr/>
        <a:lstStyle/>
        <a:p>
          <a:endParaRPr lang="en-US"/>
        </a:p>
      </dgm:t>
    </dgm:pt>
    <dgm:pt modelId="{253BB981-EBAD-466A-A7A1-3BB1ACFE691B}" type="sibTrans" cxnId="{31963508-DE75-4F47-9211-8A93628D4029}">
      <dgm:prSet/>
      <dgm:spPr/>
      <dgm:t>
        <a:bodyPr/>
        <a:lstStyle/>
        <a:p>
          <a:endParaRPr lang="en-US"/>
        </a:p>
      </dgm:t>
    </dgm:pt>
    <dgm:pt modelId="{CF02DB01-33CE-45FE-946E-8744C0F48053}">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Regulators</a:t>
          </a:r>
        </a:p>
      </dgm:t>
    </dgm:pt>
    <dgm:pt modelId="{957E8EE7-DAC0-49D6-9C36-497E7AB23282}" type="parTrans" cxnId="{C9890317-F8E4-4E22-89ED-D32A5592F7D1}">
      <dgm:prSet/>
      <dgm:spPr/>
      <dgm:t>
        <a:bodyPr/>
        <a:lstStyle/>
        <a:p>
          <a:endParaRPr lang="en-US"/>
        </a:p>
      </dgm:t>
    </dgm:pt>
    <dgm:pt modelId="{EE8E8A10-1320-473D-B969-019AF4584C66}" type="sibTrans" cxnId="{C9890317-F8E4-4E22-89ED-D32A5592F7D1}">
      <dgm:prSet/>
      <dgm:spPr/>
      <dgm:t>
        <a:bodyPr/>
        <a:lstStyle/>
        <a:p>
          <a:endParaRPr lang="en-US"/>
        </a:p>
      </dgm:t>
    </dgm:pt>
    <dgm:pt modelId="{DD81850D-7FC8-41AD-A66A-CEA9E597BA66}">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Demonstrate innovation and failures are inherently linked</a:t>
          </a:r>
        </a:p>
      </dgm:t>
    </dgm:pt>
    <dgm:pt modelId="{7C31B365-1F9C-4ED7-8000-F80809F190DF}" type="parTrans" cxnId="{A78E5F3B-75DF-4C33-9949-62D836DCED86}">
      <dgm:prSet/>
      <dgm:spPr/>
      <dgm:t>
        <a:bodyPr/>
        <a:lstStyle/>
        <a:p>
          <a:endParaRPr lang="en-US"/>
        </a:p>
      </dgm:t>
    </dgm:pt>
    <dgm:pt modelId="{1216B832-81AF-4255-99CD-5889F4D6CF40}" type="sibTrans" cxnId="{A78E5F3B-75DF-4C33-9949-62D836DCED86}">
      <dgm:prSet/>
      <dgm:spPr/>
      <dgm:t>
        <a:bodyPr/>
        <a:lstStyle/>
        <a:p>
          <a:endParaRPr lang="en-US"/>
        </a:p>
      </dgm:t>
    </dgm:pt>
    <dgm:pt modelId="{4CF3D81B-0C10-4062-9784-D5E9732525C7}">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Industry Practitioners</a:t>
          </a:r>
        </a:p>
      </dgm:t>
    </dgm:pt>
    <dgm:pt modelId="{98F6FC7E-5FDE-4BA8-BC6B-1413E7DACC18}" type="parTrans" cxnId="{110A37AC-15BC-4D49-A671-51965CC3AE6E}">
      <dgm:prSet/>
      <dgm:spPr/>
      <dgm:t>
        <a:bodyPr/>
        <a:lstStyle/>
        <a:p>
          <a:endParaRPr lang="en-US"/>
        </a:p>
      </dgm:t>
    </dgm:pt>
    <dgm:pt modelId="{705FBD55-4B1E-4F32-A3D6-94BECAAB8C04}" type="sibTrans" cxnId="{110A37AC-15BC-4D49-A671-51965CC3AE6E}">
      <dgm:prSet/>
      <dgm:spPr/>
      <dgm:t>
        <a:bodyPr/>
        <a:lstStyle/>
        <a:p>
          <a:endParaRPr lang="en-US"/>
        </a:p>
      </dgm:t>
    </dgm:pt>
    <dgm:pt modelId="{42BDA1CD-D177-4935-80B3-93A2D744A2C9}">
      <dgm:prSe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Examine failures as an important but sometimes overlooked determinant of innovative activity </a:t>
          </a:r>
        </a:p>
      </dgm:t>
    </dgm:pt>
    <dgm:pt modelId="{AA50F82B-15B7-42A3-9058-8E7A8FD491A9}" type="parTrans" cxnId="{41BEF802-F176-4CC7-9D48-C719DF36EE9F}">
      <dgm:prSet/>
      <dgm:spPr/>
      <dgm:t>
        <a:bodyPr/>
        <a:lstStyle/>
        <a:p>
          <a:endParaRPr lang="en-US"/>
        </a:p>
      </dgm:t>
    </dgm:pt>
    <dgm:pt modelId="{F0F8D5D4-092B-44E1-BB30-2B83CB35005B}" type="sibTrans" cxnId="{41BEF802-F176-4CC7-9D48-C719DF36EE9F}">
      <dgm:prSet/>
      <dgm:spPr/>
      <dgm:t>
        <a:bodyPr/>
        <a:lstStyle/>
        <a:p>
          <a:endParaRPr lang="en-US"/>
        </a:p>
      </dgm:t>
    </dgm:pt>
    <dgm:pt modelId="{29FD818B-16B9-4CB8-9248-DD616AA4487E}">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Focal firm recalls delay focal firm innovation</a:t>
          </a:r>
        </a:p>
      </dgm:t>
    </dgm:pt>
    <dgm:pt modelId="{7E3C3BF8-2075-4371-A349-F7932D2B8121}" type="parTrans" cxnId="{CBF5F871-B093-45B6-98D7-E9079EA89854}">
      <dgm:prSet/>
      <dgm:spPr/>
      <dgm:t>
        <a:bodyPr/>
        <a:lstStyle/>
        <a:p>
          <a:endParaRPr lang="en-US"/>
        </a:p>
      </dgm:t>
    </dgm:pt>
    <dgm:pt modelId="{1CFEE508-5559-4F68-9613-4FE28DA0DF3F}" type="sibTrans" cxnId="{CBF5F871-B093-45B6-98D7-E9079EA89854}">
      <dgm:prSet/>
      <dgm:spPr/>
      <dgm:t>
        <a:bodyPr/>
        <a:lstStyle/>
        <a:p>
          <a:endParaRPr lang="en-US"/>
        </a:p>
      </dgm:t>
    </dgm:pt>
    <dgm:pt modelId="{47F3B34D-912B-4632-A605-980876939E62}">
      <dgm:prSe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Examine recalls within and across firms; in various product markets; of </a:t>
          </a:r>
          <a:r>
            <a:rPr lang="en-US" sz="2000" dirty="0">
              <a:solidFill>
                <a:schemeClr val="bg1">
                  <a:lumMod val="50000"/>
                </a:schemeClr>
              </a:solidFill>
              <a:latin typeface="Calibri" panose="020F0502020204030204" pitchFamily="34" charset="0"/>
              <a:cs typeface="Calibri" panose="020F0502020204030204" pitchFamily="34" charset="0"/>
              <a:sym typeface="Symbol" panose="05050102010706020507" pitchFamily="18" charset="2"/>
            </a:rPr>
            <a:t>different </a:t>
          </a:r>
          <a:r>
            <a:rPr lang="en-US" sz="2000" dirty="0">
              <a:solidFill>
                <a:schemeClr val="bg1">
                  <a:lumMod val="50000"/>
                </a:schemeClr>
              </a:solidFill>
              <a:latin typeface="Calibri" panose="020F0502020204030204" pitchFamily="34" charset="0"/>
              <a:cs typeface="Calibri" panose="020F0502020204030204" pitchFamily="34" charset="0"/>
            </a:rPr>
            <a:t>severities; and over time</a:t>
          </a:r>
        </a:p>
      </dgm:t>
    </dgm:pt>
    <dgm:pt modelId="{ADF02940-5D28-43CD-86CA-C03C53EF3744}" type="parTrans" cxnId="{3DEC13BF-0F48-4802-8942-F378897E1EEE}">
      <dgm:prSet/>
      <dgm:spPr/>
      <dgm:t>
        <a:bodyPr/>
        <a:lstStyle/>
        <a:p>
          <a:endParaRPr lang="en-US"/>
        </a:p>
      </dgm:t>
    </dgm:pt>
    <dgm:pt modelId="{B2210117-C5BF-469A-BE85-23791B79C3C2}" type="sibTrans" cxnId="{3DEC13BF-0F48-4802-8942-F378897E1EEE}">
      <dgm:prSet/>
      <dgm:spPr/>
      <dgm:t>
        <a:bodyPr/>
        <a:lstStyle/>
        <a:p>
          <a:endParaRPr lang="en-US"/>
        </a:p>
      </dgm:t>
    </dgm:pt>
    <dgm:pt modelId="{0B46E39D-DFD6-4895-8B32-D0F4C5C57C1A}">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Suggest ↑ regulator coordination between product approval and surveillance &amp; compliance activities could provide benefits</a:t>
          </a:r>
        </a:p>
      </dgm:t>
    </dgm:pt>
    <dgm:pt modelId="{704244BF-FEA2-46FC-9C19-FFB72D24F715}" type="parTrans" cxnId="{1ACF9202-AEB3-4EDA-89DB-F419B31EA89F}">
      <dgm:prSet/>
      <dgm:spPr/>
      <dgm:t>
        <a:bodyPr/>
        <a:lstStyle/>
        <a:p>
          <a:endParaRPr lang="en-US"/>
        </a:p>
      </dgm:t>
    </dgm:pt>
    <dgm:pt modelId="{A92F7E98-A991-4CC4-90CA-C476BB602B1C}" type="sibTrans" cxnId="{1ACF9202-AEB3-4EDA-89DB-F419B31EA89F}">
      <dgm:prSet/>
      <dgm:spPr/>
      <dgm:t>
        <a:bodyPr/>
        <a:lstStyle/>
        <a:p>
          <a:endParaRPr lang="en-US"/>
        </a:p>
      </dgm:t>
    </dgm:pt>
    <dgm:pt modelId="{AA3D2895-EAC4-4903-B360-5C8A4A8B0553}">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Focal firm recalls lead rivals to speed innovations to market </a:t>
          </a:r>
        </a:p>
      </dgm:t>
    </dgm:pt>
    <dgm:pt modelId="{FC89D73A-AE80-44BF-92C2-B3A533494B7D}" type="parTrans" cxnId="{17E64723-A640-4902-B25A-24CAEB156DA5}">
      <dgm:prSet/>
      <dgm:spPr/>
      <dgm:t>
        <a:bodyPr/>
        <a:lstStyle/>
        <a:p>
          <a:endParaRPr lang="en-US"/>
        </a:p>
      </dgm:t>
    </dgm:pt>
    <dgm:pt modelId="{ED165CA0-522B-4112-9912-AAB83FEE5014}" type="sibTrans" cxnId="{17E64723-A640-4902-B25A-24CAEB156DA5}">
      <dgm:prSet/>
      <dgm:spPr/>
      <dgm:t>
        <a:bodyPr/>
        <a:lstStyle/>
        <a:p>
          <a:endParaRPr lang="en-US"/>
        </a:p>
      </dgm:t>
    </dgm:pt>
    <dgm:pt modelId="{44858DBA-9D95-BF40-BF1D-1E655BB41450}">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Suggests a “double whammy” effect for impacted firms &amp; increased value of recall prevention activities</a:t>
          </a:r>
        </a:p>
      </dgm:t>
    </dgm:pt>
    <dgm:pt modelId="{B097A301-2F89-B442-9CA7-BBF80D79049A}" type="parTrans" cxnId="{EB3098EB-2A5C-BF4C-B06A-BCA3F40B0B91}">
      <dgm:prSet/>
      <dgm:spPr/>
      <dgm:t>
        <a:bodyPr/>
        <a:lstStyle/>
        <a:p>
          <a:endParaRPr lang="en-US"/>
        </a:p>
      </dgm:t>
    </dgm:pt>
    <dgm:pt modelId="{777BACA2-38F9-1946-8479-CDB224A85300}" type="sibTrans" cxnId="{EB3098EB-2A5C-BF4C-B06A-BCA3F40B0B91}">
      <dgm:prSet/>
      <dgm:spPr/>
      <dgm:t>
        <a:bodyPr/>
        <a:lstStyle/>
        <a:p>
          <a:endParaRPr lang="en-US"/>
        </a:p>
      </dgm:t>
    </dgm:pt>
    <dgm:pt modelId="{C56B5058-8823-4B34-9532-94A856157F74}" type="pres">
      <dgm:prSet presAssocID="{901155AB-B953-45E1-B79B-5ED8C4FE3891}" presName="Name0" presStyleCnt="0">
        <dgm:presLayoutVars>
          <dgm:dir/>
          <dgm:animLvl val="lvl"/>
          <dgm:resizeHandles val="exact"/>
        </dgm:presLayoutVars>
      </dgm:prSet>
      <dgm:spPr/>
    </dgm:pt>
    <dgm:pt modelId="{41E3C783-AD76-4ECD-8F87-EC4325013716}" type="pres">
      <dgm:prSet presAssocID="{6FEB2C85-1965-4773-B139-233DDAAF48DA}" presName="composite" presStyleCnt="0"/>
      <dgm:spPr/>
    </dgm:pt>
    <dgm:pt modelId="{14EEED17-8D4E-4830-830D-4C17D5F799A6}" type="pres">
      <dgm:prSet presAssocID="{6FEB2C85-1965-4773-B139-233DDAAF48DA}" presName="parTx" presStyleLbl="alignNode1" presStyleIdx="0" presStyleCnt="3" custScaleY="100000" custLinFactNeighborY="-27497">
        <dgm:presLayoutVars>
          <dgm:chMax val="0"/>
          <dgm:chPref val="0"/>
          <dgm:bulletEnabled val="1"/>
        </dgm:presLayoutVars>
      </dgm:prSet>
      <dgm:spPr/>
    </dgm:pt>
    <dgm:pt modelId="{8E12E45B-16F1-4CAD-84E4-801528153A16}" type="pres">
      <dgm:prSet presAssocID="{6FEB2C85-1965-4773-B139-233DDAAF48DA}" presName="desTx" presStyleLbl="alignAccFollowNode1" presStyleIdx="0" presStyleCnt="3" custScaleY="101490" custLinFactNeighborY="-6274">
        <dgm:presLayoutVars>
          <dgm:bulletEnabled val="1"/>
        </dgm:presLayoutVars>
      </dgm:prSet>
      <dgm:spPr/>
    </dgm:pt>
    <dgm:pt modelId="{C9FD807D-6A8A-4FDE-A9E0-A1019EF432AD}" type="pres">
      <dgm:prSet presAssocID="{253BB981-EBAD-466A-A7A1-3BB1ACFE691B}" presName="space" presStyleCnt="0"/>
      <dgm:spPr/>
    </dgm:pt>
    <dgm:pt modelId="{AE78D9BD-ADA4-4399-8EA7-C725AFD48375}" type="pres">
      <dgm:prSet presAssocID="{CF02DB01-33CE-45FE-946E-8744C0F48053}" presName="composite" presStyleCnt="0"/>
      <dgm:spPr/>
    </dgm:pt>
    <dgm:pt modelId="{0E981FF0-BA6F-4544-ABA4-BDD0C40B6F1E}" type="pres">
      <dgm:prSet presAssocID="{CF02DB01-33CE-45FE-946E-8744C0F48053}" presName="parTx" presStyleLbl="alignNode1" presStyleIdx="1" presStyleCnt="3" custScaleY="100000" custLinFactNeighborY="-29509">
        <dgm:presLayoutVars>
          <dgm:chMax val="0"/>
          <dgm:chPref val="0"/>
          <dgm:bulletEnabled val="1"/>
        </dgm:presLayoutVars>
      </dgm:prSet>
      <dgm:spPr/>
    </dgm:pt>
    <dgm:pt modelId="{EA27C092-1577-41F1-88CC-763507DA689D}" type="pres">
      <dgm:prSet presAssocID="{CF02DB01-33CE-45FE-946E-8744C0F48053}" presName="desTx" presStyleLbl="alignAccFollowNode1" presStyleIdx="1" presStyleCnt="3" custScaleY="101490" custLinFactNeighborY="-6274">
        <dgm:presLayoutVars>
          <dgm:bulletEnabled val="1"/>
        </dgm:presLayoutVars>
      </dgm:prSet>
      <dgm:spPr/>
    </dgm:pt>
    <dgm:pt modelId="{D4800FAA-F8BA-4FA9-9CB9-C49AACCA3DAC}" type="pres">
      <dgm:prSet presAssocID="{EE8E8A10-1320-473D-B969-019AF4584C66}" presName="space" presStyleCnt="0"/>
      <dgm:spPr/>
    </dgm:pt>
    <dgm:pt modelId="{901293FE-3608-496F-B8C8-E633EBBD4A46}" type="pres">
      <dgm:prSet presAssocID="{4CF3D81B-0C10-4062-9784-D5E9732525C7}" presName="composite" presStyleCnt="0"/>
      <dgm:spPr/>
    </dgm:pt>
    <dgm:pt modelId="{9BC8519C-5A4A-449E-BA82-A83C6DA48B99}" type="pres">
      <dgm:prSet presAssocID="{4CF3D81B-0C10-4062-9784-D5E9732525C7}" presName="parTx" presStyleLbl="alignNode1" presStyleIdx="2" presStyleCnt="3" custScaleY="100000" custLinFactNeighborY="-29509">
        <dgm:presLayoutVars>
          <dgm:chMax val="0"/>
          <dgm:chPref val="0"/>
          <dgm:bulletEnabled val="1"/>
        </dgm:presLayoutVars>
      </dgm:prSet>
      <dgm:spPr/>
    </dgm:pt>
    <dgm:pt modelId="{ACEC644B-0A90-4154-B434-320459D939FA}" type="pres">
      <dgm:prSet presAssocID="{4CF3D81B-0C10-4062-9784-D5E9732525C7}" presName="desTx" presStyleLbl="alignAccFollowNode1" presStyleIdx="2" presStyleCnt="3" custScaleY="101490" custLinFactNeighborY="-6274">
        <dgm:presLayoutVars>
          <dgm:bulletEnabled val="1"/>
        </dgm:presLayoutVars>
      </dgm:prSet>
      <dgm:spPr/>
    </dgm:pt>
  </dgm:ptLst>
  <dgm:cxnLst>
    <dgm:cxn modelId="{1ACF9202-AEB3-4EDA-89DB-F419B31EA89F}" srcId="{CF02DB01-33CE-45FE-946E-8744C0F48053}" destId="{0B46E39D-DFD6-4895-8B32-D0F4C5C57C1A}" srcOrd="1" destOrd="0" parTransId="{704244BF-FEA2-46FC-9C19-FFB72D24F715}" sibTransId="{A92F7E98-A991-4CC4-90CA-C476BB602B1C}"/>
    <dgm:cxn modelId="{41BEF802-F176-4CC7-9D48-C719DF36EE9F}" srcId="{6FEB2C85-1965-4773-B139-233DDAAF48DA}" destId="{42BDA1CD-D177-4935-80B3-93A2D744A2C9}" srcOrd="0" destOrd="0" parTransId="{AA50F82B-15B7-42A3-9058-8E7A8FD491A9}" sibTransId="{F0F8D5D4-092B-44E1-BB30-2B83CB35005B}"/>
    <dgm:cxn modelId="{31963508-DE75-4F47-9211-8A93628D4029}" srcId="{901155AB-B953-45E1-B79B-5ED8C4FE3891}" destId="{6FEB2C85-1965-4773-B139-233DDAAF48DA}" srcOrd="0" destOrd="0" parTransId="{D0C08ED5-0314-4B1B-A140-2DBD26FA4FC5}" sibTransId="{253BB981-EBAD-466A-A7A1-3BB1ACFE691B}"/>
    <dgm:cxn modelId="{C9890317-F8E4-4E22-89ED-D32A5592F7D1}" srcId="{901155AB-B953-45E1-B79B-5ED8C4FE3891}" destId="{CF02DB01-33CE-45FE-946E-8744C0F48053}" srcOrd="1" destOrd="0" parTransId="{957E8EE7-DAC0-49D6-9C36-497E7AB23282}" sibTransId="{EE8E8A10-1320-473D-B969-019AF4584C66}"/>
    <dgm:cxn modelId="{4752A61A-581B-F941-B044-BFE4CED0C846}" type="presOf" srcId="{44858DBA-9D95-BF40-BF1D-1E655BB41450}" destId="{ACEC644B-0A90-4154-B434-320459D939FA}" srcOrd="0" destOrd="2" presId="urn:microsoft.com/office/officeart/2005/8/layout/hList1"/>
    <dgm:cxn modelId="{4CF6CA20-787E-443F-8373-18DEC4987CDD}" type="presOf" srcId="{901155AB-B953-45E1-B79B-5ED8C4FE3891}" destId="{C56B5058-8823-4B34-9532-94A856157F74}" srcOrd="0" destOrd="0" presId="urn:microsoft.com/office/officeart/2005/8/layout/hList1"/>
    <dgm:cxn modelId="{17E64723-A640-4902-B25A-24CAEB156DA5}" srcId="{4CF3D81B-0C10-4062-9784-D5E9732525C7}" destId="{AA3D2895-EAC4-4903-B360-5C8A4A8B0553}" srcOrd="1" destOrd="0" parTransId="{FC89D73A-AE80-44BF-92C2-B3A533494B7D}" sibTransId="{ED165CA0-522B-4112-9912-AAB83FEE5014}"/>
    <dgm:cxn modelId="{A78E5F3B-75DF-4C33-9949-62D836DCED86}" srcId="{CF02DB01-33CE-45FE-946E-8744C0F48053}" destId="{DD81850D-7FC8-41AD-A66A-CEA9E597BA66}" srcOrd="0" destOrd="0" parTransId="{7C31B365-1F9C-4ED7-8000-F80809F190DF}" sibTransId="{1216B832-81AF-4255-99CD-5889F4D6CF40}"/>
    <dgm:cxn modelId="{398A7045-CF26-43BD-A92C-D7A17F593CD7}" type="presOf" srcId="{42BDA1CD-D177-4935-80B3-93A2D744A2C9}" destId="{8E12E45B-16F1-4CAD-84E4-801528153A16}" srcOrd="0" destOrd="0" presId="urn:microsoft.com/office/officeart/2005/8/layout/hList1"/>
    <dgm:cxn modelId="{239E0B48-B7B6-402F-BEBD-8F0D54BC26F7}" type="presOf" srcId="{DD81850D-7FC8-41AD-A66A-CEA9E597BA66}" destId="{EA27C092-1577-41F1-88CC-763507DA689D}" srcOrd="0" destOrd="0" presId="urn:microsoft.com/office/officeart/2005/8/layout/hList1"/>
    <dgm:cxn modelId="{A1AA9266-B3C4-44B9-9D47-1946DFD0CCC3}" type="presOf" srcId="{4CF3D81B-0C10-4062-9784-D5E9732525C7}" destId="{9BC8519C-5A4A-449E-BA82-A83C6DA48B99}" srcOrd="0" destOrd="0" presId="urn:microsoft.com/office/officeart/2005/8/layout/hList1"/>
    <dgm:cxn modelId="{CBF5F871-B093-45B6-98D7-E9079EA89854}" srcId="{4CF3D81B-0C10-4062-9784-D5E9732525C7}" destId="{29FD818B-16B9-4CB8-9248-DD616AA4487E}" srcOrd="0" destOrd="0" parTransId="{7E3C3BF8-2075-4371-A349-F7932D2B8121}" sibTransId="{1CFEE508-5559-4F68-9613-4FE28DA0DF3F}"/>
    <dgm:cxn modelId="{5C3AD696-53BA-41AC-87D5-EC95187EDB30}" type="presOf" srcId="{47F3B34D-912B-4632-A605-980876939E62}" destId="{8E12E45B-16F1-4CAD-84E4-801528153A16}" srcOrd="0" destOrd="1" presId="urn:microsoft.com/office/officeart/2005/8/layout/hList1"/>
    <dgm:cxn modelId="{EE3572A1-C8E6-4DBD-AECC-ED32B17EFC3E}" type="presOf" srcId="{CF02DB01-33CE-45FE-946E-8744C0F48053}" destId="{0E981FF0-BA6F-4544-ABA4-BDD0C40B6F1E}" srcOrd="0" destOrd="0" presId="urn:microsoft.com/office/officeart/2005/8/layout/hList1"/>
    <dgm:cxn modelId="{110A37AC-15BC-4D49-A671-51965CC3AE6E}" srcId="{901155AB-B953-45E1-B79B-5ED8C4FE3891}" destId="{4CF3D81B-0C10-4062-9784-D5E9732525C7}" srcOrd="2" destOrd="0" parTransId="{98F6FC7E-5FDE-4BA8-BC6B-1413E7DACC18}" sibTransId="{705FBD55-4B1E-4F32-A3D6-94BECAAB8C04}"/>
    <dgm:cxn modelId="{3DEC13BF-0F48-4802-8942-F378897E1EEE}" srcId="{6FEB2C85-1965-4773-B139-233DDAAF48DA}" destId="{47F3B34D-912B-4632-A605-980876939E62}" srcOrd="1" destOrd="0" parTransId="{ADF02940-5D28-43CD-86CA-C03C53EF3744}" sibTransId="{B2210117-C5BF-469A-BE85-23791B79C3C2}"/>
    <dgm:cxn modelId="{315086C1-A544-45F0-A113-41FE76FB11A0}" type="presOf" srcId="{6FEB2C85-1965-4773-B139-233DDAAF48DA}" destId="{14EEED17-8D4E-4830-830D-4C17D5F799A6}" srcOrd="0" destOrd="0" presId="urn:microsoft.com/office/officeart/2005/8/layout/hList1"/>
    <dgm:cxn modelId="{E9E886C5-D4EF-411C-8D2D-5235B01D03E8}" type="presOf" srcId="{0B46E39D-DFD6-4895-8B32-D0F4C5C57C1A}" destId="{EA27C092-1577-41F1-88CC-763507DA689D}" srcOrd="0" destOrd="1" presId="urn:microsoft.com/office/officeart/2005/8/layout/hList1"/>
    <dgm:cxn modelId="{C847BAD2-89CF-4058-9FEE-8B5786810AED}" type="presOf" srcId="{29FD818B-16B9-4CB8-9248-DD616AA4487E}" destId="{ACEC644B-0A90-4154-B434-320459D939FA}" srcOrd="0" destOrd="0" presId="urn:microsoft.com/office/officeart/2005/8/layout/hList1"/>
    <dgm:cxn modelId="{3D29E9E0-87AE-498B-8FD1-4B1045082D53}" type="presOf" srcId="{AA3D2895-EAC4-4903-B360-5C8A4A8B0553}" destId="{ACEC644B-0A90-4154-B434-320459D939FA}" srcOrd="0" destOrd="1" presId="urn:microsoft.com/office/officeart/2005/8/layout/hList1"/>
    <dgm:cxn modelId="{EB3098EB-2A5C-BF4C-B06A-BCA3F40B0B91}" srcId="{4CF3D81B-0C10-4062-9784-D5E9732525C7}" destId="{44858DBA-9D95-BF40-BF1D-1E655BB41450}" srcOrd="2" destOrd="0" parTransId="{B097A301-2F89-B442-9CA7-BBF80D79049A}" sibTransId="{777BACA2-38F9-1946-8479-CDB224A85300}"/>
    <dgm:cxn modelId="{DDCE4DFD-FF7F-47D6-834A-6F7CBC764355}" type="presParOf" srcId="{C56B5058-8823-4B34-9532-94A856157F74}" destId="{41E3C783-AD76-4ECD-8F87-EC4325013716}" srcOrd="0" destOrd="0" presId="urn:microsoft.com/office/officeart/2005/8/layout/hList1"/>
    <dgm:cxn modelId="{902DF698-8FDA-4546-931C-D98A85F99F3E}" type="presParOf" srcId="{41E3C783-AD76-4ECD-8F87-EC4325013716}" destId="{14EEED17-8D4E-4830-830D-4C17D5F799A6}" srcOrd="0" destOrd="0" presId="urn:microsoft.com/office/officeart/2005/8/layout/hList1"/>
    <dgm:cxn modelId="{2969DEC1-714D-4790-B5EA-CBC3A82C0760}" type="presParOf" srcId="{41E3C783-AD76-4ECD-8F87-EC4325013716}" destId="{8E12E45B-16F1-4CAD-84E4-801528153A16}" srcOrd="1" destOrd="0" presId="urn:microsoft.com/office/officeart/2005/8/layout/hList1"/>
    <dgm:cxn modelId="{8E4B831B-95C1-4569-B48A-20A48137DA51}" type="presParOf" srcId="{C56B5058-8823-4B34-9532-94A856157F74}" destId="{C9FD807D-6A8A-4FDE-A9E0-A1019EF432AD}" srcOrd="1" destOrd="0" presId="urn:microsoft.com/office/officeart/2005/8/layout/hList1"/>
    <dgm:cxn modelId="{253E639E-05A8-434F-B48A-245317F22A42}" type="presParOf" srcId="{C56B5058-8823-4B34-9532-94A856157F74}" destId="{AE78D9BD-ADA4-4399-8EA7-C725AFD48375}" srcOrd="2" destOrd="0" presId="urn:microsoft.com/office/officeart/2005/8/layout/hList1"/>
    <dgm:cxn modelId="{70CC57C6-D2F1-4382-A1D1-FBFE51EEA935}" type="presParOf" srcId="{AE78D9BD-ADA4-4399-8EA7-C725AFD48375}" destId="{0E981FF0-BA6F-4544-ABA4-BDD0C40B6F1E}" srcOrd="0" destOrd="0" presId="urn:microsoft.com/office/officeart/2005/8/layout/hList1"/>
    <dgm:cxn modelId="{FE66002B-BBF5-47CF-AA07-AF0D5A0FE79B}" type="presParOf" srcId="{AE78D9BD-ADA4-4399-8EA7-C725AFD48375}" destId="{EA27C092-1577-41F1-88CC-763507DA689D}" srcOrd="1" destOrd="0" presId="urn:microsoft.com/office/officeart/2005/8/layout/hList1"/>
    <dgm:cxn modelId="{D529E84F-B87C-4F40-A1BB-42ACD881DB61}" type="presParOf" srcId="{C56B5058-8823-4B34-9532-94A856157F74}" destId="{D4800FAA-F8BA-4FA9-9CB9-C49AACCA3DAC}" srcOrd="3" destOrd="0" presId="urn:microsoft.com/office/officeart/2005/8/layout/hList1"/>
    <dgm:cxn modelId="{C496A7A0-7104-4A35-AF89-00F7351B0BDB}" type="presParOf" srcId="{C56B5058-8823-4B34-9532-94A856157F74}" destId="{901293FE-3608-496F-B8C8-E633EBBD4A46}" srcOrd="4" destOrd="0" presId="urn:microsoft.com/office/officeart/2005/8/layout/hList1"/>
    <dgm:cxn modelId="{5BBEB418-9AC1-4FE6-B342-478935250EE1}" type="presParOf" srcId="{901293FE-3608-496F-B8C8-E633EBBD4A46}" destId="{9BC8519C-5A4A-449E-BA82-A83C6DA48B99}" srcOrd="0" destOrd="0" presId="urn:microsoft.com/office/officeart/2005/8/layout/hList1"/>
    <dgm:cxn modelId="{4CCCC359-65B0-449B-8D43-41290022836E}" type="presParOf" srcId="{901293FE-3608-496F-B8C8-E633EBBD4A46}" destId="{ACEC644B-0A90-4154-B434-320459D939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EC6EE3-C9B4-40A8-AAA3-C3DC973B1D30}"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A96CE2C6-F949-4835-BA4A-92DF04F0F17E}" type="pres">
      <dgm:prSet presAssocID="{55EC6EE3-C9B4-40A8-AAA3-C3DC973B1D30}" presName="Name0" presStyleCnt="0">
        <dgm:presLayoutVars>
          <dgm:chMax val="2"/>
          <dgm:chPref val="2"/>
          <dgm:animLvl val="lvl"/>
        </dgm:presLayoutVars>
      </dgm:prSet>
      <dgm:spPr/>
    </dgm:pt>
  </dgm:ptLst>
  <dgm:cxnLst>
    <dgm:cxn modelId="{E847D7EC-C13C-411F-BE06-4139AAB1D4BA}" type="presOf" srcId="{55EC6EE3-C9B4-40A8-AAA3-C3DC973B1D30}" destId="{A96CE2C6-F949-4835-BA4A-92DF04F0F17E}" srcOrd="0"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D72551-5053-45C7-AE27-6970549CEE6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C8306FC-B3E9-48E1-8D23-4CCD94E88040}">
      <dgm:prSet phldrT="[Text]" custT="1"/>
      <dgm:spPr>
        <a:solidFill>
          <a:srgbClr val="003366"/>
        </a:solidFill>
      </dgm:spPr>
      <dgm:t>
        <a:bodyPr/>
        <a:lstStyle/>
        <a:p>
          <a:pPr algn="ctr">
            <a:spcAft>
              <a:spcPct val="35000"/>
            </a:spcAft>
          </a:pPr>
          <a:r>
            <a:rPr lang="en-US" sz="2400" b="1" dirty="0">
              <a:latin typeface="Calibri" panose="020F0502020204030204" pitchFamily="34" charset="0"/>
            </a:rPr>
            <a:t>Source</a:t>
          </a:r>
        </a:p>
      </dgm:t>
    </dgm:pt>
    <dgm:pt modelId="{C62A68C5-37D7-4C33-8C5D-4493ED58D0CE}" type="parTrans" cxnId="{37DF7EC1-F982-459C-BA83-B0D709DE5CD9}">
      <dgm:prSet/>
      <dgm:spPr/>
      <dgm:t>
        <a:bodyPr/>
        <a:lstStyle/>
        <a:p>
          <a:endParaRPr lang="en-US"/>
        </a:p>
      </dgm:t>
    </dgm:pt>
    <dgm:pt modelId="{2B35CCF4-95D7-4A0E-9798-786011CAA634}" type="sibTrans" cxnId="{37DF7EC1-F982-459C-BA83-B0D709DE5CD9}">
      <dgm:prSet/>
      <dgm:spPr>
        <a:ln w="38100">
          <a:solidFill>
            <a:srgbClr val="003366"/>
          </a:solidFill>
        </a:ln>
      </dgm:spPr>
      <dgm:t>
        <a:bodyPr/>
        <a:lstStyle/>
        <a:p>
          <a:endParaRPr lang="en-US"/>
        </a:p>
      </dgm:t>
    </dgm:pt>
    <dgm:pt modelId="{85E591F5-7F22-4A1C-92EB-0E0CE2F0D311}">
      <dgm:prSet phldrT="[Text]" custT="1"/>
      <dgm:spPr>
        <a:solidFill>
          <a:srgbClr val="003366"/>
        </a:solidFill>
      </dgm:spPr>
      <dgm:t>
        <a:bodyPr/>
        <a:lstStyle/>
        <a:p>
          <a:pPr algn="ctr">
            <a:spcAft>
              <a:spcPct val="35000"/>
            </a:spcAft>
          </a:pPr>
          <a:r>
            <a:rPr lang="en-US" sz="2400" b="1" dirty="0">
              <a:latin typeface="Calibri" panose="020F0502020204030204" pitchFamily="34" charset="0"/>
            </a:rPr>
            <a:t>Proximity</a:t>
          </a:r>
        </a:p>
      </dgm:t>
    </dgm:pt>
    <dgm:pt modelId="{E6EB9B42-F1D1-4913-B8AC-E1AD3CB5F1D4}" type="parTrans" cxnId="{D9F86F17-D422-48CD-9E84-F27330C113F6}">
      <dgm:prSet/>
      <dgm:spPr/>
      <dgm:t>
        <a:bodyPr/>
        <a:lstStyle/>
        <a:p>
          <a:endParaRPr lang="en-US"/>
        </a:p>
      </dgm:t>
    </dgm:pt>
    <dgm:pt modelId="{76B1EDF7-D0F3-4361-8611-5AD864CAACF8}" type="sibTrans" cxnId="{D9F86F17-D422-48CD-9E84-F27330C113F6}">
      <dgm:prSet/>
      <dgm:spPr>
        <a:ln w="38100">
          <a:solidFill>
            <a:srgbClr val="003366"/>
          </a:solidFill>
        </a:ln>
      </dgm:spPr>
      <dgm:t>
        <a:bodyPr/>
        <a:lstStyle/>
        <a:p>
          <a:endParaRPr lang="en-US"/>
        </a:p>
      </dgm:t>
    </dgm:pt>
    <dgm:pt modelId="{F569CFD4-9190-47F8-9BA5-9449A4C5B6D8}">
      <dgm:prSet phldrT="[Text]" custT="1"/>
      <dgm:spPr>
        <a:solidFill>
          <a:srgbClr val="003366"/>
        </a:solidFill>
      </dgm:spPr>
      <dgm:t>
        <a:bodyPr/>
        <a:lstStyle/>
        <a:p>
          <a:pPr algn="l">
            <a:spcAft>
              <a:spcPts val="100"/>
            </a:spcAft>
          </a:pPr>
          <a:r>
            <a:rPr lang="en-US" sz="2000" b="0" dirty="0">
              <a:latin typeface="Calibri" panose="020F0502020204030204" pitchFamily="34" charset="0"/>
              <a:cs typeface="Calibri" panose="020F0502020204030204" pitchFamily="34" charset="0"/>
            </a:rPr>
            <a:t>Same product type versus different product type recalls</a:t>
          </a:r>
        </a:p>
      </dgm:t>
    </dgm:pt>
    <dgm:pt modelId="{AD6E20B2-D025-466E-BB9E-E36EEB2D08D0}" type="parTrans" cxnId="{CA2128B0-DD7E-49E8-9C68-149D0A40545F}">
      <dgm:prSet/>
      <dgm:spPr/>
      <dgm:t>
        <a:bodyPr/>
        <a:lstStyle/>
        <a:p>
          <a:endParaRPr lang="en-US"/>
        </a:p>
      </dgm:t>
    </dgm:pt>
    <dgm:pt modelId="{FA0EE49F-F966-4D43-B1C1-435FCF0BD3A9}" type="sibTrans" cxnId="{CA2128B0-DD7E-49E8-9C68-149D0A40545F}">
      <dgm:prSet/>
      <dgm:spPr/>
      <dgm:t>
        <a:bodyPr/>
        <a:lstStyle/>
        <a:p>
          <a:endParaRPr lang="en-US"/>
        </a:p>
      </dgm:t>
    </dgm:pt>
    <dgm:pt modelId="{EF861149-B237-4755-96E0-2A511FFA0173}">
      <dgm:prSet custT="1"/>
      <dgm:spPr/>
      <dgm:t>
        <a:bodyPr/>
        <a:lstStyle/>
        <a:p>
          <a:pPr algn="l">
            <a:spcAft>
              <a:spcPts val="100"/>
            </a:spcAft>
          </a:pPr>
          <a:r>
            <a:rPr lang="en-US" sz="2000" b="0" dirty="0">
              <a:latin typeface="Calibri" panose="020F0502020204030204" pitchFamily="34" charset="0"/>
              <a:cs typeface="Calibri" panose="020F0502020204030204" pitchFamily="34" charset="0"/>
            </a:rPr>
            <a:t>Focal-firm versus competitor-firm recalls</a:t>
          </a:r>
        </a:p>
      </dgm:t>
    </dgm:pt>
    <dgm:pt modelId="{7C92DA7F-17AC-41B4-8D75-29213890C270}" type="parTrans" cxnId="{04745225-84A1-43F7-83F3-7D82CE966BAE}">
      <dgm:prSet/>
      <dgm:spPr/>
      <dgm:t>
        <a:bodyPr/>
        <a:lstStyle/>
        <a:p>
          <a:endParaRPr lang="en-US"/>
        </a:p>
      </dgm:t>
    </dgm:pt>
    <dgm:pt modelId="{681D184D-B90C-4FC3-8013-C16859F6A9D0}" type="sibTrans" cxnId="{04745225-84A1-43F7-83F3-7D82CE966BAE}">
      <dgm:prSet/>
      <dgm:spPr/>
      <dgm:t>
        <a:bodyPr/>
        <a:lstStyle/>
        <a:p>
          <a:endParaRPr lang="en-US"/>
        </a:p>
      </dgm:t>
    </dgm:pt>
    <dgm:pt modelId="{D7CA2939-3FE9-A343-98BE-BF1CBA228B27}">
      <dgm:prSet phldrT="[Text]" custT="1"/>
      <dgm:spPr>
        <a:solidFill>
          <a:srgbClr val="003366"/>
        </a:solidFill>
      </dgm:spPr>
      <dgm:t>
        <a:bodyPr/>
        <a:lstStyle/>
        <a:p>
          <a:pPr algn="l">
            <a:spcAft>
              <a:spcPts val="100"/>
            </a:spcAft>
          </a:pPr>
          <a:r>
            <a:rPr lang="en-US" sz="2000" b="0" dirty="0">
              <a:latin typeface="Calibri" panose="020F0502020204030204" pitchFamily="34" charset="0"/>
              <a:cs typeface="Calibri" panose="020F0502020204030204" pitchFamily="34" charset="0"/>
            </a:rPr>
            <a:t>Same class versus different class class recalls</a:t>
          </a:r>
        </a:p>
      </dgm:t>
    </dgm:pt>
    <dgm:pt modelId="{6FCCF005-8734-C344-A5EE-2A722E979389}" type="parTrans" cxnId="{338B77F6-7AF2-184E-82D6-8A1380173A81}">
      <dgm:prSet/>
      <dgm:spPr/>
      <dgm:t>
        <a:bodyPr/>
        <a:lstStyle/>
        <a:p>
          <a:endParaRPr lang="en-US"/>
        </a:p>
      </dgm:t>
    </dgm:pt>
    <dgm:pt modelId="{DB1F530D-BA42-B14E-9DB4-4C0A32A4B196}" type="sibTrans" cxnId="{338B77F6-7AF2-184E-82D6-8A1380173A81}">
      <dgm:prSet/>
      <dgm:spPr/>
      <dgm:t>
        <a:bodyPr/>
        <a:lstStyle/>
        <a:p>
          <a:endParaRPr lang="en-US"/>
        </a:p>
      </dgm:t>
    </dgm:pt>
    <dgm:pt modelId="{1725CD42-988C-43AC-8072-F062ECCC758D}" type="pres">
      <dgm:prSet presAssocID="{C2D72551-5053-45C7-AE27-6970549CEE65}" presName="cycle" presStyleCnt="0">
        <dgm:presLayoutVars>
          <dgm:dir/>
          <dgm:resizeHandles val="exact"/>
        </dgm:presLayoutVars>
      </dgm:prSet>
      <dgm:spPr/>
    </dgm:pt>
    <dgm:pt modelId="{3FB87278-46E1-45D9-9D8E-43D9C2FF0A17}" type="pres">
      <dgm:prSet presAssocID="{CC8306FC-B3E9-48E1-8D23-4CCD94E88040}" presName="node" presStyleLbl="node1" presStyleIdx="0" presStyleCnt="2" custScaleX="123665" custRadScaleRad="199753" custRadScaleInc="26645">
        <dgm:presLayoutVars>
          <dgm:bulletEnabled val="1"/>
        </dgm:presLayoutVars>
      </dgm:prSet>
      <dgm:spPr/>
    </dgm:pt>
    <dgm:pt modelId="{42363CB7-5C34-4C93-9F19-96009EF6B9DF}" type="pres">
      <dgm:prSet presAssocID="{CC8306FC-B3E9-48E1-8D23-4CCD94E88040}" presName="spNode" presStyleCnt="0"/>
      <dgm:spPr/>
    </dgm:pt>
    <dgm:pt modelId="{1D36C065-E8DA-44B9-9545-349C2A91B9A5}" type="pres">
      <dgm:prSet presAssocID="{2B35CCF4-95D7-4A0E-9798-786011CAA634}" presName="sibTrans" presStyleLbl="sibTrans1D1" presStyleIdx="0" presStyleCnt="2"/>
      <dgm:spPr/>
    </dgm:pt>
    <dgm:pt modelId="{AFCF2712-A919-49D1-AAA0-5D8DACE2263C}" type="pres">
      <dgm:prSet presAssocID="{85E591F5-7F22-4A1C-92EB-0E0CE2F0D311}" presName="node" presStyleLbl="node1" presStyleIdx="1" presStyleCnt="2" custScaleX="123665" custRadScaleRad="136049" custRadScaleInc="61385">
        <dgm:presLayoutVars>
          <dgm:bulletEnabled val="1"/>
        </dgm:presLayoutVars>
      </dgm:prSet>
      <dgm:spPr/>
    </dgm:pt>
    <dgm:pt modelId="{46C51DBC-9159-41BC-A146-02B1DA500634}" type="pres">
      <dgm:prSet presAssocID="{85E591F5-7F22-4A1C-92EB-0E0CE2F0D311}" presName="spNode" presStyleCnt="0"/>
      <dgm:spPr/>
    </dgm:pt>
    <dgm:pt modelId="{DF311384-F359-4F80-B3D9-6BEA21FFF5A1}" type="pres">
      <dgm:prSet presAssocID="{76B1EDF7-D0F3-4361-8611-5AD864CAACF8}" presName="sibTrans" presStyleLbl="sibTrans1D1" presStyleIdx="1" presStyleCnt="2"/>
      <dgm:spPr/>
    </dgm:pt>
  </dgm:ptLst>
  <dgm:cxnLst>
    <dgm:cxn modelId="{D9F86F17-D422-48CD-9E84-F27330C113F6}" srcId="{C2D72551-5053-45C7-AE27-6970549CEE65}" destId="{85E591F5-7F22-4A1C-92EB-0E0CE2F0D311}" srcOrd="1" destOrd="0" parTransId="{E6EB9B42-F1D1-4913-B8AC-E1AD3CB5F1D4}" sibTransId="{76B1EDF7-D0F3-4361-8611-5AD864CAACF8}"/>
    <dgm:cxn modelId="{F952E01F-C3B0-4A68-AD63-23366C51A6B3}" type="presOf" srcId="{C2D72551-5053-45C7-AE27-6970549CEE65}" destId="{1725CD42-988C-43AC-8072-F062ECCC758D}" srcOrd="0" destOrd="0" presId="urn:microsoft.com/office/officeart/2005/8/layout/cycle6"/>
    <dgm:cxn modelId="{04745225-84A1-43F7-83F3-7D82CE966BAE}" srcId="{CC8306FC-B3E9-48E1-8D23-4CCD94E88040}" destId="{EF861149-B237-4755-96E0-2A511FFA0173}" srcOrd="0" destOrd="0" parTransId="{7C92DA7F-17AC-41B4-8D75-29213890C270}" sibTransId="{681D184D-B90C-4FC3-8013-C16859F6A9D0}"/>
    <dgm:cxn modelId="{3388612D-1A77-A44C-981B-F8281AB681F1}" type="presOf" srcId="{D7CA2939-3FE9-A343-98BE-BF1CBA228B27}" destId="{AFCF2712-A919-49D1-AAA0-5D8DACE2263C}" srcOrd="0" destOrd="2" presId="urn:microsoft.com/office/officeart/2005/8/layout/cycle6"/>
    <dgm:cxn modelId="{7759D25E-9EA9-4C11-ADF9-4C5E12A57C30}" type="presOf" srcId="{76B1EDF7-D0F3-4361-8611-5AD864CAACF8}" destId="{DF311384-F359-4F80-B3D9-6BEA21FFF5A1}" srcOrd="0" destOrd="0" presId="urn:microsoft.com/office/officeart/2005/8/layout/cycle6"/>
    <dgm:cxn modelId="{ADF9E46B-D125-456A-BEA5-F39AAA70D188}" type="presOf" srcId="{2B35CCF4-95D7-4A0E-9798-786011CAA634}" destId="{1D36C065-E8DA-44B9-9545-349C2A91B9A5}" srcOrd="0" destOrd="0" presId="urn:microsoft.com/office/officeart/2005/8/layout/cycle6"/>
    <dgm:cxn modelId="{6259AE8B-97AA-4B68-B637-36195DCF081D}" type="presOf" srcId="{EF861149-B237-4755-96E0-2A511FFA0173}" destId="{3FB87278-46E1-45D9-9D8E-43D9C2FF0A17}" srcOrd="0" destOrd="1" presId="urn:microsoft.com/office/officeart/2005/8/layout/cycle6"/>
    <dgm:cxn modelId="{6CBCC497-E41E-4DA1-BDC5-17E1D0685E31}" type="presOf" srcId="{F569CFD4-9190-47F8-9BA5-9449A4C5B6D8}" destId="{AFCF2712-A919-49D1-AAA0-5D8DACE2263C}" srcOrd="0" destOrd="1" presId="urn:microsoft.com/office/officeart/2005/8/layout/cycle6"/>
    <dgm:cxn modelId="{453CF7AD-AA32-4790-A6A7-CFBBF7E3C89A}" type="presOf" srcId="{85E591F5-7F22-4A1C-92EB-0E0CE2F0D311}" destId="{AFCF2712-A919-49D1-AAA0-5D8DACE2263C}" srcOrd="0" destOrd="0" presId="urn:microsoft.com/office/officeart/2005/8/layout/cycle6"/>
    <dgm:cxn modelId="{CA2128B0-DD7E-49E8-9C68-149D0A40545F}" srcId="{85E591F5-7F22-4A1C-92EB-0E0CE2F0D311}" destId="{F569CFD4-9190-47F8-9BA5-9449A4C5B6D8}" srcOrd="0" destOrd="0" parTransId="{AD6E20B2-D025-466E-BB9E-E36EEB2D08D0}" sibTransId="{FA0EE49F-F966-4D43-B1C1-435FCF0BD3A9}"/>
    <dgm:cxn modelId="{37DF7EC1-F982-459C-BA83-B0D709DE5CD9}" srcId="{C2D72551-5053-45C7-AE27-6970549CEE65}" destId="{CC8306FC-B3E9-48E1-8D23-4CCD94E88040}" srcOrd="0" destOrd="0" parTransId="{C62A68C5-37D7-4C33-8C5D-4493ED58D0CE}" sibTransId="{2B35CCF4-95D7-4A0E-9798-786011CAA634}"/>
    <dgm:cxn modelId="{338B77F6-7AF2-184E-82D6-8A1380173A81}" srcId="{85E591F5-7F22-4A1C-92EB-0E0CE2F0D311}" destId="{D7CA2939-3FE9-A343-98BE-BF1CBA228B27}" srcOrd="1" destOrd="0" parTransId="{6FCCF005-8734-C344-A5EE-2A722E979389}" sibTransId="{DB1F530D-BA42-B14E-9DB4-4C0A32A4B196}"/>
    <dgm:cxn modelId="{F29197F8-F086-428D-A0A1-838F0D12D92F}" type="presOf" srcId="{CC8306FC-B3E9-48E1-8D23-4CCD94E88040}" destId="{3FB87278-46E1-45D9-9D8E-43D9C2FF0A17}" srcOrd="0" destOrd="0" presId="urn:microsoft.com/office/officeart/2005/8/layout/cycle6"/>
    <dgm:cxn modelId="{4EE1E211-04AC-42AB-A89F-7D09E3229CCB}" type="presParOf" srcId="{1725CD42-988C-43AC-8072-F062ECCC758D}" destId="{3FB87278-46E1-45D9-9D8E-43D9C2FF0A17}" srcOrd="0" destOrd="0" presId="urn:microsoft.com/office/officeart/2005/8/layout/cycle6"/>
    <dgm:cxn modelId="{3B54BA86-F3C1-42BA-964B-7027F06693E0}" type="presParOf" srcId="{1725CD42-988C-43AC-8072-F062ECCC758D}" destId="{42363CB7-5C34-4C93-9F19-96009EF6B9DF}" srcOrd="1" destOrd="0" presId="urn:microsoft.com/office/officeart/2005/8/layout/cycle6"/>
    <dgm:cxn modelId="{FDFF848C-6945-45F1-A304-2DA1CE708004}" type="presParOf" srcId="{1725CD42-988C-43AC-8072-F062ECCC758D}" destId="{1D36C065-E8DA-44B9-9545-349C2A91B9A5}" srcOrd="2" destOrd="0" presId="urn:microsoft.com/office/officeart/2005/8/layout/cycle6"/>
    <dgm:cxn modelId="{D118AC5F-9C6B-409D-BA06-85F4239AF390}" type="presParOf" srcId="{1725CD42-988C-43AC-8072-F062ECCC758D}" destId="{AFCF2712-A919-49D1-AAA0-5D8DACE2263C}" srcOrd="3" destOrd="0" presId="urn:microsoft.com/office/officeart/2005/8/layout/cycle6"/>
    <dgm:cxn modelId="{A8951262-8D48-4E63-AA70-24A5F0BB1878}" type="presParOf" srcId="{1725CD42-988C-43AC-8072-F062ECCC758D}" destId="{46C51DBC-9159-41BC-A146-02B1DA500634}" srcOrd="4" destOrd="0" presId="urn:microsoft.com/office/officeart/2005/8/layout/cycle6"/>
    <dgm:cxn modelId="{37662EA5-61D5-4462-AE19-E28BB78EC276}" type="presParOf" srcId="{1725CD42-988C-43AC-8072-F062ECCC758D}" destId="{DF311384-F359-4F80-B3D9-6BEA21FFF5A1}"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EC6EE3-C9B4-40A8-AAA3-C3DC973B1D30}"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A96CE2C6-F949-4835-BA4A-92DF04F0F17E}" type="pres">
      <dgm:prSet presAssocID="{55EC6EE3-C9B4-40A8-AAA3-C3DC973B1D30}" presName="Name0" presStyleCnt="0">
        <dgm:presLayoutVars>
          <dgm:chMax val="2"/>
          <dgm:chPref val="2"/>
          <dgm:animLvl val="lvl"/>
        </dgm:presLayoutVars>
      </dgm:prSet>
      <dgm:spPr/>
    </dgm:pt>
  </dgm:ptLst>
  <dgm:cxnLst>
    <dgm:cxn modelId="{E847D7EC-C13C-411F-BE06-4139AAB1D4BA}" type="presOf" srcId="{55EC6EE3-C9B4-40A8-AAA3-C3DC973B1D30}" destId="{A96CE2C6-F949-4835-BA4A-92DF04F0F17E}" srcOrd="0"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1155AB-B953-45E1-B79B-5ED8C4FE389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6AFF899-D189-4389-8EB2-07B9331D7CDD}">
      <dgm:prSet custT="1"/>
      <dgm:spPr>
        <a:solidFill>
          <a:srgbClr val="003366"/>
        </a:solidFill>
        <a:ln>
          <a:solidFill>
            <a:srgbClr val="003366"/>
          </a:solidFill>
        </a:ln>
      </dgm:spPr>
      <dgm:t>
        <a:bodyPr/>
        <a:lstStyle/>
        <a:p>
          <a:r>
            <a:rPr lang="en-US" sz="2400" b="1" dirty="0">
              <a:latin typeface="Calibri" panose="020F0502020204030204" pitchFamily="34" charset="0"/>
              <a:cs typeface="Calibri" panose="020F0502020204030204" pitchFamily="34" charset="0"/>
            </a:rPr>
            <a:t>Product Recalls</a:t>
          </a:r>
        </a:p>
      </dgm:t>
    </dgm:pt>
    <dgm:pt modelId="{9DC0513E-0361-421E-9F94-DCF33BB44E0D}" type="parTrans" cxnId="{F7783446-CEB9-434B-AB5E-F02EE221E9C6}">
      <dgm:prSet/>
      <dgm:spPr/>
      <dgm:t>
        <a:bodyPr/>
        <a:lstStyle/>
        <a:p>
          <a:endParaRPr lang="en-US"/>
        </a:p>
      </dgm:t>
    </dgm:pt>
    <dgm:pt modelId="{F1AB6CC1-A5F1-4632-B6EC-7DAD59B18927}" type="sibTrans" cxnId="{F7783446-CEB9-434B-AB5E-F02EE221E9C6}">
      <dgm:prSet/>
      <dgm:spPr/>
      <dgm:t>
        <a:bodyPr/>
        <a:lstStyle/>
        <a:p>
          <a:endParaRPr lang="en-US"/>
        </a:p>
      </dgm:t>
    </dgm:pt>
    <dgm:pt modelId="{B80DCF47-CD8E-4DDE-AB69-FF74B5E2DFBA}">
      <dgm:prSet custT="1"/>
      <dgm:spPr>
        <a:solidFill>
          <a:schemeClr val="bg1">
            <a:alpha val="90000"/>
          </a:schemeClr>
        </a:solidFill>
        <a:ln>
          <a:solidFill>
            <a:srgbClr val="003366">
              <a:alpha val="90000"/>
            </a:srgbClr>
          </a:solidFill>
        </a:ln>
      </dgm:spPr>
      <dgm:t>
        <a:bodyPr/>
        <a:lstStyle/>
        <a:p>
          <a:r>
            <a:rPr lang="en-US" sz="2400" dirty="0">
              <a:solidFill>
                <a:schemeClr val="bg1">
                  <a:lumMod val="50000"/>
                </a:schemeClr>
              </a:solidFill>
              <a:latin typeface="Calibri" panose="020F0502020204030204" pitchFamily="34" charset="0"/>
              <a:cs typeface="Calibri" panose="020F0502020204030204" pitchFamily="34" charset="0"/>
            </a:rPr>
            <a:t>Effects</a:t>
          </a:r>
          <a:r>
            <a:rPr lang="en-US" sz="2100" dirty="0">
              <a:latin typeface="Calibri" panose="020F0502020204030204" pitchFamily="34" charset="0"/>
              <a:cs typeface="Calibri" panose="020F0502020204030204" pitchFamily="34" charset="0"/>
            </a:rPr>
            <a:t> </a:t>
          </a:r>
        </a:p>
      </dgm:t>
    </dgm:pt>
    <dgm:pt modelId="{B3A7ECAF-D79F-4BF6-BBB6-D7867C6828BF}" type="parTrans" cxnId="{39B4C6B0-84E6-4AA3-A845-44E6184D488E}">
      <dgm:prSet/>
      <dgm:spPr/>
      <dgm:t>
        <a:bodyPr/>
        <a:lstStyle/>
        <a:p>
          <a:endParaRPr lang="en-US"/>
        </a:p>
      </dgm:t>
    </dgm:pt>
    <dgm:pt modelId="{8C48F516-051E-4738-9EB9-165F07890843}" type="sibTrans" cxnId="{39B4C6B0-84E6-4AA3-A845-44E6184D488E}">
      <dgm:prSet/>
      <dgm:spPr/>
      <dgm:t>
        <a:bodyPr/>
        <a:lstStyle/>
        <a:p>
          <a:endParaRPr lang="en-US"/>
        </a:p>
      </dgm:t>
    </dgm:pt>
    <dgm:pt modelId="{198E75ED-7844-4943-9AFD-86355EACCD44}">
      <dgm:prSet custT="1"/>
      <dgm:spPr>
        <a:solidFill>
          <a:schemeClr val="bg1">
            <a:alpha val="90000"/>
          </a:schemeClr>
        </a:solidFill>
        <a:ln>
          <a:solidFill>
            <a:srgbClr val="003366">
              <a:alpha val="90000"/>
            </a:srgbClr>
          </a:solidFill>
        </a:ln>
      </dgm:spPr>
      <dgm:t>
        <a:bodyPr/>
        <a:lstStyle/>
        <a:p>
          <a:r>
            <a:rPr lang="en-US" sz="2000" dirty="0">
              <a:solidFill>
                <a:srgbClr val="003366"/>
              </a:solidFill>
              <a:latin typeface="Calibri" panose="020F0502020204030204" pitchFamily="34" charset="0"/>
              <a:cs typeface="Calibri" panose="020F0502020204030204" pitchFamily="34" charset="0"/>
            </a:rPr>
            <a:t>Stock market, market share, customer loyalty &amp; invention outcomes from recalls</a:t>
          </a:r>
        </a:p>
      </dgm:t>
    </dgm:pt>
    <dgm:pt modelId="{1556B379-70D7-4E46-A320-434C66C44E8F}" type="parTrans" cxnId="{501FB488-C535-4FBD-96E6-786D4B281835}">
      <dgm:prSet/>
      <dgm:spPr/>
      <dgm:t>
        <a:bodyPr/>
        <a:lstStyle/>
        <a:p>
          <a:endParaRPr lang="en-US"/>
        </a:p>
      </dgm:t>
    </dgm:pt>
    <dgm:pt modelId="{24F7F364-BC07-44B1-A268-23C50046F30F}" type="sibTrans" cxnId="{501FB488-C535-4FBD-96E6-786D4B281835}">
      <dgm:prSet/>
      <dgm:spPr/>
      <dgm:t>
        <a:bodyPr/>
        <a:lstStyle/>
        <a:p>
          <a:endParaRPr lang="en-US"/>
        </a:p>
      </dgm:t>
    </dgm:pt>
    <dgm:pt modelId="{5872F2C7-A3CE-4456-91E1-6830F8CB255E}">
      <dgm:prSet custT="1"/>
      <dgm:spPr>
        <a:solidFill>
          <a:schemeClr val="bg1">
            <a:alpha val="90000"/>
          </a:schemeClr>
        </a:solidFill>
        <a:ln>
          <a:solidFill>
            <a:srgbClr val="003366">
              <a:alpha val="90000"/>
            </a:srgbClr>
          </a:solidFill>
        </a:ln>
      </dgm:spPr>
      <dgm:t>
        <a:bodyPr/>
        <a:lstStyle/>
        <a:p>
          <a:r>
            <a:rPr lang="en-US" sz="2000" dirty="0">
              <a:solidFill>
                <a:srgbClr val="003366"/>
              </a:solidFill>
              <a:latin typeface="Calibri" panose="020F0502020204030204" pitchFamily="34" charset="0"/>
              <a:cs typeface="Calibri" panose="020F0502020204030204" pitchFamily="34" charset="0"/>
            </a:rPr>
            <a:t>E.g., Jarrell &amp; </a:t>
          </a:r>
          <a:r>
            <a:rPr lang="en-US" sz="2000" dirty="0" err="1">
              <a:solidFill>
                <a:srgbClr val="003366"/>
              </a:solidFill>
              <a:latin typeface="Calibri" panose="020F0502020204030204" pitchFamily="34" charset="0"/>
              <a:cs typeface="Calibri" panose="020F0502020204030204" pitchFamily="34" charset="0"/>
            </a:rPr>
            <a:t>Peltzman</a:t>
          </a:r>
          <a:r>
            <a:rPr lang="en-US" sz="2000" dirty="0">
              <a:solidFill>
                <a:srgbClr val="003366"/>
              </a:solidFill>
              <a:latin typeface="Calibri" panose="020F0502020204030204" pitchFamily="34" charset="0"/>
              <a:cs typeface="Calibri" panose="020F0502020204030204" pitchFamily="34" charset="0"/>
            </a:rPr>
            <a:t> (1985); Davidson &amp; Worrell (1992); </a:t>
          </a:r>
          <a:r>
            <a:rPr lang="en-US" sz="2000" dirty="0" err="1">
              <a:solidFill>
                <a:srgbClr val="003366"/>
              </a:solidFill>
              <a:latin typeface="Calibri" panose="020F0502020204030204" pitchFamily="34" charset="0"/>
              <a:cs typeface="Calibri" panose="020F0502020204030204" pitchFamily="34" charset="0"/>
            </a:rPr>
            <a:t>Cheah</a:t>
          </a:r>
          <a:r>
            <a:rPr lang="en-US" sz="2000" dirty="0">
              <a:solidFill>
                <a:srgbClr val="003366"/>
              </a:solidFill>
              <a:latin typeface="Calibri" panose="020F0502020204030204" pitchFamily="34" charset="0"/>
              <a:cs typeface="Calibri" panose="020F0502020204030204" pitchFamily="34" charset="0"/>
            </a:rPr>
            <a:t> et al. (2007); Chen et al. (2009); Fung et al. (2018)</a:t>
          </a:r>
        </a:p>
      </dgm:t>
    </dgm:pt>
    <dgm:pt modelId="{1A8F6D6E-739F-431A-82FC-BF1FF05BCAE8}" type="parTrans" cxnId="{69CDB1FE-CC89-492E-A99D-FF93B3CAF1D3}">
      <dgm:prSet/>
      <dgm:spPr/>
      <dgm:t>
        <a:bodyPr/>
        <a:lstStyle/>
        <a:p>
          <a:endParaRPr lang="en-US"/>
        </a:p>
      </dgm:t>
    </dgm:pt>
    <dgm:pt modelId="{7E8BA470-5903-4FF9-AD8A-47E802D4E16A}" type="sibTrans" cxnId="{69CDB1FE-CC89-492E-A99D-FF93B3CAF1D3}">
      <dgm:prSet/>
      <dgm:spPr/>
      <dgm:t>
        <a:bodyPr/>
        <a:lstStyle/>
        <a:p>
          <a:endParaRPr lang="en-US"/>
        </a:p>
      </dgm:t>
    </dgm:pt>
    <dgm:pt modelId="{770ABE78-A9A8-4900-9E28-55AE5BC9DF9A}">
      <dgm:prSet custT="1"/>
      <dgm:spPr>
        <a:solidFill>
          <a:schemeClr val="bg1">
            <a:alpha val="90000"/>
          </a:schemeClr>
        </a:solidFill>
        <a:ln>
          <a:solidFill>
            <a:srgbClr val="003366">
              <a:alpha val="90000"/>
            </a:srgbClr>
          </a:solidFill>
        </a:ln>
      </dgm:spPr>
      <dgm:t>
        <a:bodyPr/>
        <a:lstStyle/>
        <a:p>
          <a:r>
            <a:rPr lang="en-US" sz="2400" dirty="0">
              <a:solidFill>
                <a:schemeClr val="bg1">
                  <a:lumMod val="50000"/>
                </a:schemeClr>
              </a:solidFill>
              <a:latin typeface="Calibri" panose="020F0502020204030204" pitchFamily="34" charset="0"/>
              <a:cs typeface="Calibri" panose="020F0502020204030204" pitchFamily="34" charset="0"/>
            </a:rPr>
            <a:t>Determinants</a:t>
          </a:r>
        </a:p>
      </dgm:t>
    </dgm:pt>
    <dgm:pt modelId="{AF516545-CBE6-4826-94D1-32520F544569}" type="parTrans" cxnId="{0C3CF97D-AEF2-40AE-AD76-C0DCB1469D7B}">
      <dgm:prSet/>
      <dgm:spPr/>
      <dgm:t>
        <a:bodyPr/>
        <a:lstStyle/>
        <a:p>
          <a:endParaRPr lang="en-US"/>
        </a:p>
      </dgm:t>
    </dgm:pt>
    <dgm:pt modelId="{53B189F0-103F-4E98-A1D5-B824BA13E157}" type="sibTrans" cxnId="{0C3CF97D-AEF2-40AE-AD76-C0DCB1469D7B}">
      <dgm:prSet/>
      <dgm:spPr/>
      <dgm:t>
        <a:bodyPr/>
        <a:lstStyle/>
        <a:p>
          <a:endParaRPr lang="en-US"/>
        </a:p>
      </dgm:t>
    </dgm:pt>
    <dgm:pt modelId="{AAF5E53B-8581-4C51-9815-C26560912244}">
      <dgm:prSet custT="1"/>
      <dgm:spPr>
        <a:solidFill>
          <a:schemeClr val="bg1">
            <a:alpha val="90000"/>
          </a:schemeClr>
        </a:solidFill>
        <a:ln>
          <a:solidFill>
            <a:srgbClr val="003366">
              <a:alpha val="90000"/>
            </a:srgbClr>
          </a:solidFill>
        </a:ln>
      </dgm:spPr>
      <dgm:t>
        <a:bodyPr/>
        <a:lstStyle/>
        <a:p>
          <a:r>
            <a:rPr lang="en-US" sz="2000" dirty="0">
              <a:solidFill>
                <a:srgbClr val="003366"/>
              </a:solidFill>
              <a:latin typeface="Calibri" panose="020F0502020204030204" pitchFamily="34" charset="0"/>
              <a:cs typeface="Calibri" panose="020F0502020204030204" pitchFamily="34" charset="0"/>
            </a:rPr>
            <a:t>Leading indicators that drive recalls</a:t>
          </a:r>
        </a:p>
      </dgm:t>
    </dgm:pt>
    <dgm:pt modelId="{96DA03C7-5940-4990-B602-1F0B0FC9B529}" type="parTrans" cxnId="{A66561BB-A717-4192-98AC-4A2113217F70}">
      <dgm:prSet/>
      <dgm:spPr/>
      <dgm:t>
        <a:bodyPr/>
        <a:lstStyle/>
        <a:p>
          <a:endParaRPr lang="en-US"/>
        </a:p>
      </dgm:t>
    </dgm:pt>
    <dgm:pt modelId="{B3B0B660-85AF-47E6-8CE0-E2B78C381704}" type="sibTrans" cxnId="{A66561BB-A717-4192-98AC-4A2113217F70}">
      <dgm:prSet/>
      <dgm:spPr/>
      <dgm:t>
        <a:bodyPr/>
        <a:lstStyle/>
        <a:p>
          <a:endParaRPr lang="en-US"/>
        </a:p>
      </dgm:t>
    </dgm:pt>
    <dgm:pt modelId="{C4147388-B6F7-4EFA-A871-EB1EC54ED009}">
      <dgm:prSet custT="1"/>
      <dgm:spPr>
        <a:solidFill>
          <a:schemeClr val="bg1">
            <a:alpha val="90000"/>
          </a:schemeClr>
        </a:solidFill>
        <a:ln>
          <a:solidFill>
            <a:srgbClr val="003366">
              <a:alpha val="90000"/>
            </a:srgbClr>
          </a:solidFill>
        </a:ln>
      </dgm:spPr>
      <dgm:t>
        <a:bodyPr/>
        <a:lstStyle/>
        <a:p>
          <a:r>
            <a:rPr lang="en-US" sz="2000" dirty="0">
              <a:solidFill>
                <a:srgbClr val="003366"/>
              </a:solidFill>
              <a:latin typeface="Calibri" panose="020F0502020204030204" pitchFamily="34" charset="0"/>
              <a:cs typeface="Calibri" panose="020F0502020204030204" pitchFamily="34" charset="0"/>
            </a:rPr>
            <a:t>R&amp;D intensity, product or plant variety, user feedback, regulator characteristics</a:t>
          </a:r>
        </a:p>
      </dgm:t>
    </dgm:pt>
    <dgm:pt modelId="{468C11DC-F77E-4D57-93CD-88C75AF3B194}" type="parTrans" cxnId="{84EFE80D-934D-438B-8929-2BE6FAA2CF6F}">
      <dgm:prSet/>
      <dgm:spPr/>
      <dgm:t>
        <a:bodyPr/>
        <a:lstStyle/>
        <a:p>
          <a:endParaRPr lang="en-US"/>
        </a:p>
      </dgm:t>
    </dgm:pt>
    <dgm:pt modelId="{FAA56BF5-54DD-451F-9CE6-7D10C547CF70}" type="sibTrans" cxnId="{84EFE80D-934D-438B-8929-2BE6FAA2CF6F}">
      <dgm:prSet/>
      <dgm:spPr/>
      <dgm:t>
        <a:bodyPr/>
        <a:lstStyle/>
        <a:p>
          <a:endParaRPr lang="en-US"/>
        </a:p>
      </dgm:t>
    </dgm:pt>
    <dgm:pt modelId="{70BBE368-A0CB-4B18-8D57-D6747B3CDAFF}">
      <dgm:prSet custT="1"/>
      <dgm:spPr>
        <a:solidFill>
          <a:schemeClr val="bg1">
            <a:alpha val="90000"/>
          </a:schemeClr>
        </a:solidFill>
        <a:ln>
          <a:solidFill>
            <a:srgbClr val="003366">
              <a:alpha val="90000"/>
            </a:srgbClr>
          </a:solidFill>
        </a:ln>
      </dgm:spPr>
      <dgm:t>
        <a:bodyPr/>
        <a:lstStyle/>
        <a:p>
          <a:r>
            <a:rPr lang="en-US" sz="2000" dirty="0">
              <a:solidFill>
                <a:srgbClr val="003366"/>
              </a:solidFill>
              <a:latin typeface="Calibri" panose="020F0502020204030204" pitchFamily="34" charset="0"/>
              <a:cs typeface="Calibri" panose="020F0502020204030204" pitchFamily="34" charset="0"/>
            </a:rPr>
            <a:t>E.g., </a:t>
          </a:r>
          <a:r>
            <a:rPr lang="en-US" sz="2000" dirty="0" err="1">
              <a:solidFill>
                <a:srgbClr val="003366"/>
              </a:solidFill>
              <a:latin typeface="Calibri" panose="020F0502020204030204" pitchFamily="34" charset="0"/>
              <a:cs typeface="Calibri" panose="020F0502020204030204" pitchFamily="34" charset="0"/>
            </a:rPr>
            <a:t>Thirumalai</a:t>
          </a:r>
          <a:r>
            <a:rPr lang="en-US" sz="2000" dirty="0">
              <a:solidFill>
                <a:srgbClr val="003366"/>
              </a:solidFill>
              <a:latin typeface="Calibri" panose="020F0502020204030204" pitchFamily="34" charset="0"/>
              <a:cs typeface="Calibri" panose="020F0502020204030204" pitchFamily="34" charset="0"/>
            </a:rPr>
            <a:t> &amp; Sinha (2011); Hora et al. (2011); Shah et al. (2016); Mukherjee &amp; Sinha (2017); Ball et al. (2017)</a:t>
          </a:r>
        </a:p>
      </dgm:t>
    </dgm:pt>
    <dgm:pt modelId="{39CA9F1F-38C2-4087-B999-5F73FBB4DCE8}" type="parTrans" cxnId="{0F847011-E6EC-4906-BB0A-AE0490354C64}">
      <dgm:prSet/>
      <dgm:spPr/>
      <dgm:t>
        <a:bodyPr/>
        <a:lstStyle/>
        <a:p>
          <a:endParaRPr lang="en-US"/>
        </a:p>
      </dgm:t>
    </dgm:pt>
    <dgm:pt modelId="{2DADB7D2-84A3-4056-BA31-D56A5F9F28B6}" type="sibTrans" cxnId="{0F847011-E6EC-4906-BB0A-AE0490354C64}">
      <dgm:prSet/>
      <dgm:spPr/>
      <dgm:t>
        <a:bodyPr/>
        <a:lstStyle/>
        <a:p>
          <a:endParaRPr lang="en-US"/>
        </a:p>
      </dgm:t>
    </dgm:pt>
    <dgm:pt modelId="{73732D7A-90FF-4F0B-8EAD-8E91BB17EA8E}">
      <dgm:prSet custT="1"/>
      <dgm:spPr>
        <a:solidFill>
          <a:srgbClr val="003366"/>
        </a:solidFill>
        <a:ln>
          <a:solidFill>
            <a:srgbClr val="003366"/>
          </a:solidFill>
        </a:ln>
      </dgm:spPr>
      <dgm:t>
        <a:bodyPr/>
        <a:lstStyle/>
        <a:p>
          <a:r>
            <a:rPr lang="en-US" sz="2400" b="1" dirty="0">
              <a:latin typeface="Calibri" panose="020F0502020204030204" pitchFamily="34" charset="0"/>
              <a:cs typeface="Calibri" panose="020F0502020204030204" pitchFamily="34" charset="0"/>
            </a:rPr>
            <a:t>Product Innovation in Healthcare</a:t>
          </a:r>
        </a:p>
      </dgm:t>
    </dgm:pt>
    <dgm:pt modelId="{533FBFCA-595D-409D-BECB-0D7AFE0BEB97}" type="parTrans" cxnId="{8BB248A5-187F-410E-8433-36BB38400B76}">
      <dgm:prSet/>
      <dgm:spPr/>
      <dgm:t>
        <a:bodyPr/>
        <a:lstStyle/>
        <a:p>
          <a:endParaRPr lang="en-US"/>
        </a:p>
      </dgm:t>
    </dgm:pt>
    <dgm:pt modelId="{A8D54796-50B7-4656-85DB-8BC28363B599}" type="sibTrans" cxnId="{8BB248A5-187F-410E-8433-36BB38400B76}">
      <dgm:prSet/>
      <dgm:spPr/>
      <dgm:t>
        <a:bodyPr/>
        <a:lstStyle/>
        <a:p>
          <a:endParaRPr lang="en-US"/>
        </a:p>
      </dgm:t>
    </dgm:pt>
    <dgm:pt modelId="{3CFC5778-1564-4DBD-8DA1-A93FD842FDCD}">
      <dgm:prSet custT="1"/>
      <dgm:spPr>
        <a:solidFill>
          <a:schemeClr val="bg1">
            <a:alpha val="90000"/>
          </a:schemeClr>
        </a:solidFill>
        <a:ln>
          <a:solidFill>
            <a:srgbClr val="003366">
              <a:alpha val="90000"/>
            </a:srgbClr>
          </a:solidFill>
        </a:ln>
      </dgm:spPr>
      <dgm:t>
        <a:bodyPr/>
        <a:lstStyle/>
        <a:p>
          <a:r>
            <a:rPr lang="en-US" sz="2400" dirty="0">
              <a:solidFill>
                <a:schemeClr val="bg1">
                  <a:lumMod val="50000"/>
                </a:schemeClr>
              </a:solidFill>
              <a:latin typeface="Calibri" panose="020F0502020204030204" pitchFamily="34" charset="0"/>
              <a:cs typeface="Calibri" panose="020F0502020204030204" pitchFamily="34" charset="0"/>
            </a:rPr>
            <a:t>Determinants</a:t>
          </a:r>
        </a:p>
      </dgm:t>
    </dgm:pt>
    <dgm:pt modelId="{D659B2B5-FAB0-4FDD-9E2C-2C6B0F27AEB1}" type="parTrans" cxnId="{E8058807-323E-4493-B4B7-B3B77DE9EBC5}">
      <dgm:prSet/>
      <dgm:spPr/>
      <dgm:t>
        <a:bodyPr/>
        <a:lstStyle/>
        <a:p>
          <a:endParaRPr lang="en-US"/>
        </a:p>
      </dgm:t>
    </dgm:pt>
    <dgm:pt modelId="{77CBD09B-E66C-4A3D-9FA7-98926BC151EC}" type="sibTrans" cxnId="{E8058807-323E-4493-B4B7-B3B77DE9EBC5}">
      <dgm:prSet/>
      <dgm:spPr/>
      <dgm:t>
        <a:bodyPr/>
        <a:lstStyle/>
        <a:p>
          <a:endParaRPr lang="en-US"/>
        </a:p>
      </dgm:t>
    </dgm:pt>
    <dgm:pt modelId="{1746AFF3-7FF1-4504-84A9-0279365B296B}">
      <dgm:prSet custT="1"/>
      <dgm:spPr>
        <a:solidFill>
          <a:schemeClr val="bg1">
            <a:alpha val="90000"/>
          </a:schemeClr>
        </a:solidFill>
        <a:ln>
          <a:solidFill>
            <a:srgbClr val="003366">
              <a:alpha val="90000"/>
            </a:srgbClr>
          </a:solidFill>
        </a:ln>
      </dgm:spPr>
      <dgm:t>
        <a:bodyPr/>
        <a:lstStyle/>
        <a:p>
          <a:r>
            <a:rPr lang="en-US" sz="2000" dirty="0">
              <a:solidFill>
                <a:srgbClr val="003366"/>
              </a:solidFill>
              <a:latin typeface="Calibri" panose="020F0502020204030204" pitchFamily="34" charset="0"/>
              <a:cs typeface="Calibri" panose="020F0502020204030204" pitchFamily="34" charset="0"/>
            </a:rPr>
            <a:t>Firm-, industry-, regulatory- and policy-level factors that affect innovation </a:t>
          </a:r>
        </a:p>
      </dgm:t>
    </dgm:pt>
    <dgm:pt modelId="{F98F58F7-A5F9-4AE0-9C4C-847F55328C1A}" type="parTrans" cxnId="{DFA1EEDE-A06A-48C7-870E-DEB180E0018F}">
      <dgm:prSet/>
      <dgm:spPr/>
      <dgm:t>
        <a:bodyPr/>
        <a:lstStyle/>
        <a:p>
          <a:endParaRPr lang="en-US"/>
        </a:p>
      </dgm:t>
    </dgm:pt>
    <dgm:pt modelId="{9D0671BB-6226-46F7-B344-DBB6EA0B894E}" type="sibTrans" cxnId="{DFA1EEDE-A06A-48C7-870E-DEB180E0018F}">
      <dgm:prSet/>
      <dgm:spPr/>
      <dgm:t>
        <a:bodyPr/>
        <a:lstStyle/>
        <a:p>
          <a:endParaRPr lang="en-US"/>
        </a:p>
      </dgm:t>
    </dgm:pt>
    <dgm:pt modelId="{DFC103FD-C0B7-42C1-9941-EB19A44EBD3E}">
      <dgm:prSet custT="1"/>
      <dgm:spPr>
        <a:solidFill>
          <a:schemeClr val="bg1">
            <a:alpha val="90000"/>
          </a:schemeClr>
        </a:solidFill>
        <a:ln>
          <a:solidFill>
            <a:srgbClr val="003366">
              <a:alpha val="90000"/>
            </a:srgbClr>
          </a:solidFill>
        </a:ln>
      </dgm:spPr>
      <dgm:t>
        <a:bodyPr/>
        <a:lstStyle/>
        <a:p>
          <a:r>
            <a:rPr lang="en-US" sz="2000" dirty="0">
              <a:solidFill>
                <a:srgbClr val="003366"/>
              </a:solidFill>
              <a:latin typeface="Calibri" panose="020F0502020204030204" pitchFamily="34" charset="0"/>
              <a:cs typeface="Calibri" panose="020F0502020204030204" pitchFamily="34" charset="0"/>
            </a:rPr>
            <a:t>E.g., </a:t>
          </a:r>
          <a:r>
            <a:rPr lang="en-US" sz="2000" dirty="0" err="1">
              <a:solidFill>
                <a:srgbClr val="003366"/>
              </a:solidFill>
              <a:latin typeface="Calibri" panose="020F0502020204030204" pitchFamily="34" charset="0"/>
              <a:cs typeface="Calibri" panose="020F0502020204030204" pitchFamily="34" charset="0"/>
            </a:rPr>
            <a:t>Acemoglu</a:t>
          </a:r>
          <a:r>
            <a:rPr lang="en-US" sz="2000" dirty="0">
              <a:solidFill>
                <a:srgbClr val="003366"/>
              </a:solidFill>
              <a:latin typeface="Calibri" panose="020F0502020204030204" pitchFamily="34" charset="0"/>
              <a:cs typeface="Calibri" panose="020F0502020204030204" pitchFamily="34" charset="0"/>
            </a:rPr>
            <a:t> &amp; Linn (2004); DuBois et al. (2015); </a:t>
          </a:r>
          <a:r>
            <a:rPr lang="en-US" sz="2000" dirty="0" err="1">
              <a:solidFill>
                <a:srgbClr val="003366"/>
              </a:solidFill>
              <a:latin typeface="Calibri" panose="020F0502020204030204" pitchFamily="34" charset="0"/>
              <a:cs typeface="Calibri" panose="020F0502020204030204" pitchFamily="34" charset="0"/>
            </a:rPr>
            <a:t>Budish</a:t>
          </a:r>
          <a:r>
            <a:rPr lang="en-US" sz="2000" dirty="0">
              <a:solidFill>
                <a:srgbClr val="003366"/>
              </a:solidFill>
              <a:latin typeface="Calibri" panose="020F0502020204030204" pitchFamily="34" charset="0"/>
              <a:cs typeface="Calibri" panose="020F0502020204030204" pitchFamily="34" charset="0"/>
            </a:rPr>
            <a:t> et al. (2015); Carpenter et al. (2010); Stern (2017)</a:t>
          </a:r>
        </a:p>
      </dgm:t>
    </dgm:pt>
    <dgm:pt modelId="{6794EBB0-90F7-4F98-BCE9-828506321A1D}" type="parTrans" cxnId="{B5AD144B-0D62-45C3-B321-CDAF1E7B89CC}">
      <dgm:prSet/>
      <dgm:spPr/>
      <dgm:t>
        <a:bodyPr/>
        <a:lstStyle/>
        <a:p>
          <a:endParaRPr lang="en-US"/>
        </a:p>
      </dgm:t>
    </dgm:pt>
    <dgm:pt modelId="{3F048CF7-123B-4FFE-AE33-3F7E06BBC8F6}" type="sibTrans" cxnId="{B5AD144B-0D62-45C3-B321-CDAF1E7B89CC}">
      <dgm:prSet/>
      <dgm:spPr/>
      <dgm:t>
        <a:bodyPr/>
        <a:lstStyle/>
        <a:p>
          <a:endParaRPr lang="en-US"/>
        </a:p>
      </dgm:t>
    </dgm:pt>
    <dgm:pt modelId="{495C4062-AAD3-42D3-BDB0-7085D3A7E24D}">
      <dgm:prSet custT="1"/>
      <dgm:spPr>
        <a:solidFill>
          <a:schemeClr val="bg1">
            <a:alpha val="90000"/>
          </a:schemeClr>
        </a:solidFill>
        <a:ln>
          <a:solidFill>
            <a:srgbClr val="003366">
              <a:alpha val="90000"/>
            </a:srgbClr>
          </a:solidFill>
        </a:ln>
      </dgm:spPr>
      <dgm:t>
        <a:bodyPr/>
        <a:lstStyle/>
        <a:p>
          <a:r>
            <a:rPr lang="en-US" sz="2400" dirty="0">
              <a:solidFill>
                <a:schemeClr val="bg1">
                  <a:lumMod val="50000"/>
                </a:schemeClr>
              </a:solidFill>
              <a:latin typeface="Calibri" panose="020F0502020204030204" pitchFamily="34" charset="0"/>
              <a:cs typeface="Calibri" panose="020F0502020204030204" pitchFamily="34" charset="0"/>
            </a:rPr>
            <a:t>Measures</a:t>
          </a:r>
        </a:p>
      </dgm:t>
    </dgm:pt>
    <dgm:pt modelId="{08696740-EF12-46AE-91A6-2015B60236AE}" type="parTrans" cxnId="{72A6E75B-9275-42A2-80DE-81063E352FF9}">
      <dgm:prSet/>
      <dgm:spPr/>
    </dgm:pt>
    <dgm:pt modelId="{69ACDC86-9791-4DE7-B2AA-B8B4B6EAC41B}" type="sibTrans" cxnId="{72A6E75B-9275-42A2-80DE-81063E352FF9}">
      <dgm:prSet/>
      <dgm:spPr/>
    </dgm:pt>
    <dgm:pt modelId="{9373D9B6-EC35-4CC2-ACF4-4F0F878FE1E6}">
      <dgm:prSet custT="1"/>
      <dgm:spPr>
        <a:solidFill>
          <a:schemeClr val="bg1">
            <a:alpha val="90000"/>
          </a:schemeClr>
        </a:solidFill>
        <a:ln>
          <a:solidFill>
            <a:srgbClr val="003366">
              <a:alpha val="90000"/>
            </a:srgbClr>
          </a:solidFill>
        </a:ln>
      </dgm:spPr>
      <dgm:t>
        <a:bodyPr/>
        <a:lstStyle/>
        <a:p>
          <a:r>
            <a:rPr lang="en-US" sz="2000" dirty="0">
              <a:solidFill>
                <a:srgbClr val="003366"/>
              </a:solidFill>
              <a:latin typeface="Calibri" panose="020F0502020204030204" pitchFamily="34" charset="0"/>
              <a:cs typeface="Calibri" panose="020F0502020204030204" pitchFamily="34" charset="0"/>
            </a:rPr>
            <a:t>Counts of patenting, clinical trials, new product submissions</a:t>
          </a:r>
        </a:p>
      </dgm:t>
    </dgm:pt>
    <dgm:pt modelId="{3A5DB728-72D8-449A-B03F-3933418724DC}" type="parTrans" cxnId="{9D7F3E31-0F34-4E9D-B8B5-1A23C8871868}">
      <dgm:prSet/>
      <dgm:spPr/>
    </dgm:pt>
    <dgm:pt modelId="{85C61AE3-98E8-4118-9C93-3E7BDC87E807}" type="sibTrans" cxnId="{9D7F3E31-0F34-4E9D-B8B5-1A23C8871868}">
      <dgm:prSet/>
      <dgm:spPr/>
    </dgm:pt>
    <dgm:pt modelId="{C56B5058-8823-4B34-9532-94A856157F74}" type="pres">
      <dgm:prSet presAssocID="{901155AB-B953-45E1-B79B-5ED8C4FE3891}" presName="Name0" presStyleCnt="0">
        <dgm:presLayoutVars>
          <dgm:dir/>
          <dgm:animLvl val="lvl"/>
          <dgm:resizeHandles val="exact"/>
        </dgm:presLayoutVars>
      </dgm:prSet>
      <dgm:spPr/>
    </dgm:pt>
    <dgm:pt modelId="{4793C3D4-231F-4966-AFAF-47B356B5B048}" type="pres">
      <dgm:prSet presAssocID="{96AFF899-D189-4389-8EB2-07B9331D7CDD}" presName="composite" presStyleCnt="0"/>
      <dgm:spPr/>
    </dgm:pt>
    <dgm:pt modelId="{B1591EBB-CC5C-49E2-9DC2-BC9734FF2DAF}" type="pres">
      <dgm:prSet presAssocID="{96AFF899-D189-4389-8EB2-07B9331D7CDD}" presName="parTx" presStyleLbl="alignNode1" presStyleIdx="0" presStyleCnt="2">
        <dgm:presLayoutVars>
          <dgm:chMax val="0"/>
          <dgm:chPref val="0"/>
          <dgm:bulletEnabled val="1"/>
        </dgm:presLayoutVars>
      </dgm:prSet>
      <dgm:spPr/>
    </dgm:pt>
    <dgm:pt modelId="{BA6520A5-ED83-4364-AA6C-862F22C19757}" type="pres">
      <dgm:prSet presAssocID="{96AFF899-D189-4389-8EB2-07B9331D7CDD}" presName="desTx" presStyleLbl="alignAccFollowNode1" presStyleIdx="0" presStyleCnt="2">
        <dgm:presLayoutVars>
          <dgm:bulletEnabled val="1"/>
        </dgm:presLayoutVars>
      </dgm:prSet>
      <dgm:spPr/>
    </dgm:pt>
    <dgm:pt modelId="{DD5844EF-986D-4886-B36B-B0D5D0294182}" type="pres">
      <dgm:prSet presAssocID="{F1AB6CC1-A5F1-4632-B6EC-7DAD59B18927}" presName="space" presStyleCnt="0"/>
      <dgm:spPr/>
    </dgm:pt>
    <dgm:pt modelId="{B7AC7FFE-529E-4C5D-B8D7-C11B4923D5FA}" type="pres">
      <dgm:prSet presAssocID="{73732D7A-90FF-4F0B-8EAD-8E91BB17EA8E}" presName="composite" presStyleCnt="0"/>
      <dgm:spPr/>
    </dgm:pt>
    <dgm:pt modelId="{4CD98133-CEED-45EF-8A84-201C686B1017}" type="pres">
      <dgm:prSet presAssocID="{73732D7A-90FF-4F0B-8EAD-8E91BB17EA8E}" presName="parTx" presStyleLbl="alignNode1" presStyleIdx="1" presStyleCnt="2">
        <dgm:presLayoutVars>
          <dgm:chMax val="0"/>
          <dgm:chPref val="0"/>
          <dgm:bulletEnabled val="1"/>
        </dgm:presLayoutVars>
      </dgm:prSet>
      <dgm:spPr/>
    </dgm:pt>
    <dgm:pt modelId="{275D8D7C-8E27-464B-B2F3-6401A062F51A}" type="pres">
      <dgm:prSet presAssocID="{73732D7A-90FF-4F0B-8EAD-8E91BB17EA8E}" presName="desTx" presStyleLbl="alignAccFollowNode1" presStyleIdx="1" presStyleCnt="2">
        <dgm:presLayoutVars>
          <dgm:bulletEnabled val="1"/>
        </dgm:presLayoutVars>
      </dgm:prSet>
      <dgm:spPr/>
    </dgm:pt>
  </dgm:ptLst>
  <dgm:cxnLst>
    <dgm:cxn modelId="{E8058807-323E-4493-B4B7-B3B77DE9EBC5}" srcId="{73732D7A-90FF-4F0B-8EAD-8E91BB17EA8E}" destId="{3CFC5778-1564-4DBD-8DA1-A93FD842FDCD}" srcOrd="0" destOrd="0" parTransId="{D659B2B5-FAB0-4FDD-9E2C-2C6B0F27AEB1}" sibTransId="{77CBD09B-E66C-4A3D-9FA7-98926BC151EC}"/>
    <dgm:cxn modelId="{84EFE80D-934D-438B-8929-2BE6FAA2CF6F}" srcId="{AAF5E53B-8581-4C51-9815-C26560912244}" destId="{C4147388-B6F7-4EFA-A871-EB1EC54ED009}" srcOrd="0" destOrd="0" parTransId="{468C11DC-F77E-4D57-93CD-88C75AF3B194}" sibTransId="{FAA56BF5-54DD-451F-9CE6-7D10C547CF70}"/>
    <dgm:cxn modelId="{0F847011-E6EC-4906-BB0A-AE0490354C64}" srcId="{770ABE78-A9A8-4900-9E28-55AE5BC9DF9A}" destId="{70BBE368-A0CB-4B18-8D57-D6747B3CDAFF}" srcOrd="1" destOrd="0" parTransId="{39CA9F1F-38C2-4087-B999-5F73FBB4DCE8}" sibTransId="{2DADB7D2-84A3-4056-BA31-D56A5F9F28B6}"/>
    <dgm:cxn modelId="{2C8F4419-C2E8-46E8-8205-FE73F599A439}" type="presOf" srcId="{96AFF899-D189-4389-8EB2-07B9331D7CDD}" destId="{B1591EBB-CC5C-49E2-9DC2-BC9734FF2DAF}" srcOrd="0" destOrd="0" presId="urn:microsoft.com/office/officeart/2005/8/layout/hList1"/>
    <dgm:cxn modelId="{4CF6CA20-787E-443F-8373-18DEC4987CDD}" type="presOf" srcId="{901155AB-B953-45E1-B79B-5ED8C4FE3891}" destId="{C56B5058-8823-4B34-9532-94A856157F74}" srcOrd="0" destOrd="0" presId="urn:microsoft.com/office/officeart/2005/8/layout/hList1"/>
    <dgm:cxn modelId="{8F9C2B31-46CD-4723-B8D3-69C148A9EB70}" type="presOf" srcId="{5872F2C7-A3CE-4456-91E1-6830F8CB255E}" destId="{BA6520A5-ED83-4364-AA6C-862F22C19757}" srcOrd="0" destOrd="2" presId="urn:microsoft.com/office/officeart/2005/8/layout/hList1"/>
    <dgm:cxn modelId="{9D7F3E31-0F34-4E9D-B8B5-1A23C8871868}" srcId="{495C4062-AAD3-42D3-BDB0-7085D3A7E24D}" destId="{9373D9B6-EC35-4CC2-ACF4-4F0F878FE1E6}" srcOrd="0" destOrd="0" parTransId="{3A5DB728-72D8-449A-B03F-3933418724DC}" sibTransId="{85C61AE3-98E8-4118-9C93-3E7BDC87E807}"/>
    <dgm:cxn modelId="{F7783446-CEB9-434B-AB5E-F02EE221E9C6}" srcId="{901155AB-B953-45E1-B79B-5ED8C4FE3891}" destId="{96AFF899-D189-4389-8EB2-07B9331D7CDD}" srcOrd="0" destOrd="0" parTransId="{9DC0513E-0361-421E-9F94-DCF33BB44E0D}" sibTransId="{F1AB6CC1-A5F1-4632-B6EC-7DAD59B18927}"/>
    <dgm:cxn modelId="{B5AD144B-0D62-45C3-B321-CDAF1E7B89CC}" srcId="{3CFC5778-1564-4DBD-8DA1-A93FD842FDCD}" destId="{DFC103FD-C0B7-42C1-9941-EB19A44EBD3E}" srcOrd="1" destOrd="0" parTransId="{6794EBB0-90F7-4F98-BCE9-828506321A1D}" sibTransId="{3F048CF7-123B-4FFE-AE33-3F7E06BBC8F6}"/>
    <dgm:cxn modelId="{B1139557-363D-46D9-AFEF-5FF887CBC209}" type="presOf" srcId="{3CFC5778-1564-4DBD-8DA1-A93FD842FDCD}" destId="{275D8D7C-8E27-464B-B2F3-6401A062F51A}" srcOrd="0" destOrd="0" presId="urn:microsoft.com/office/officeart/2005/8/layout/hList1"/>
    <dgm:cxn modelId="{72A6E75B-9275-42A2-80DE-81063E352FF9}" srcId="{73732D7A-90FF-4F0B-8EAD-8E91BB17EA8E}" destId="{495C4062-AAD3-42D3-BDB0-7085D3A7E24D}" srcOrd="1" destOrd="0" parTransId="{08696740-EF12-46AE-91A6-2015B60236AE}" sibTransId="{69ACDC86-9791-4DE7-B2AA-B8B4B6EAC41B}"/>
    <dgm:cxn modelId="{A9A4CA65-7EA8-4E5F-815B-C436496EACCE}" type="presOf" srcId="{770ABE78-A9A8-4900-9E28-55AE5BC9DF9A}" destId="{BA6520A5-ED83-4364-AA6C-862F22C19757}" srcOrd="0" destOrd="3" presId="urn:microsoft.com/office/officeart/2005/8/layout/hList1"/>
    <dgm:cxn modelId="{AE32B972-44AB-41AB-B6D7-0902B8E2D0C2}" type="presOf" srcId="{AAF5E53B-8581-4C51-9815-C26560912244}" destId="{BA6520A5-ED83-4364-AA6C-862F22C19757}" srcOrd="0" destOrd="4" presId="urn:microsoft.com/office/officeart/2005/8/layout/hList1"/>
    <dgm:cxn modelId="{E1CC0D79-D236-4C07-B43E-FD4B15BF395E}" type="presOf" srcId="{198E75ED-7844-4943-9AFD-86355EACCD44}" destId="{BA6520A5-ED83-4364-AA6C-862F22C19757}" srcOrd="0" destOrd="1" presId="urn:microsoft.com/office/officeart/2005/8/layout/hList1"/>
    <dgm:cxn modelId="{0C3CF97D-AEF2-40AE-AD76-C0DCB1469D7B}" srcId="{96AFF899-D189-4389-8EB2-07B9331D7CDD}" destId="{770ABE78-A9A8-4900-9E28-55AE5BC9DF9A}" srcOrd="1" destOrd="0" parTransId="{AF516545-CBE6-4826-94D1-32520F544569}" sibTransId="{53B189F0-103F-4E98-A1D5-B824BA13E157}"/>
    <dgm:cxn modelId="{0F29A17E-2B25-4C7A-BE83-AB5E8A0B0F76}" type="presOf" srcId="{B80DCF47-CD8E-4DDE-AB69-FF74B5E2DFBA}" destId="{BA6520A5-ED83-4364-AA6C-862F22C19757}" srcOrd="0" destOrd="0" presId="urn:microsoft.com/office/officeart/2005/8/layout/hList1"/>
    <dgm:cxn modelId="{501FB488-C535-4FBD-96E6-786D4B281835}" srcId="{B80DCF47-CD8E-4DDE-AB69-FF74B5E2DFBA}" destId="{198E75ED-7844-4943-9AFD-86355EACCD44}" srcOrd="0" destOrd="0" parTransId="{1556B379-70D7-4E46-A320-434C66C44E8F}" sibTransId="{24F7F364-BC07-44B1-A268-23C50046F30F}"/>
    <dgm:cxn modelId="{4E1EC38C-5A49-4EA3-8655-E1C92A1E5A2C}" type="presOf" srcId="{70BBE368-A0CB-4B18-8D57-D6747B3CDAFF}" destId="{BA6520A5-ED83-4364-AA6C-862F22C19757}" srcOrd="0" destOrd="6" presId="urn:microsoft.com/office/officeart/2005/8/layout/hList1"/>
    <dgm:cxn modelId="{3335D595-08F0-446E-A4DD-74A135083A54}" type="presOf" srcId="{73732D7A-90FF-4F0B-8EAD-8E91BB17EA8E}" destId="{4CD98133-CEED-45EF-8A84-201C686B1017}" srcOrd="0" destOrd="0" presId="urn:microsoft.com/office/officeart/2005/8/layout/hList1"/>
    <dgm:cxn modelId="{8BB248A5-187F-410E-8433-36BB38400B76}" srcId="{901155AB-B953-45E1-B79B-5ED8C4FE3891}" destId="{73732D7A-90FF-4F0B-8EAD-8E91BB17EA8E}" srcOrd="1" destOrd="0" parTransId="{533FBFCA-595D-409D-BECB-0D7AFE0BEB97}" sibTransId="{A8D54796-50B7-4656-85DB-8BC28363B599}"/>
    <dgm:cxn modelId="{81CA82A6-C59A-4858-8795-B415FA50B257}" type="presOf" srcId="{9373D9B6-EC35-4CC2-ACF4-4F0F878FE1E6}" destId="{275D8D7C-8E27-464B-B2F3-6401A062F51A}" srcOrd="0" destOrd="4" presId="urn:microsoft.com/office/officeart/2005/8/layout/hList1"/>
    <dgm:cxn modelId="{39B4C6B0-84E6-4AA3-A845-44E6184D488E}" srcId="{96AFF899-D189-4389-8EB2-07B9331D7CDD}" destId="{B80DCF47-CD8E-4DDE-AB69-FF74B5E2DFBA}" srcOrd="0" destOrd="0" parTransId="{B3A7ECAF-D79F-4BF6-BBB6-D7867C6828BF}" sibTransId="{8C48F516-051E-4738-9EB9-165F07890843}"/>
    <dgm:cxn modelId="{A66561BB-A717-4192-98AC-4A2113217F70}" srcId="{770ABE78-A9A8-4900-9E28-55AE5BC9DF9A}" destId="{AAF5E53B-8581-4C51-9815-C26560912244}" srcOrd="0" destOrd="0" parTransId="{96DA03C7-5940-4990-B602-1F0B0FC9B529}" sibTransId="{B3B0B660-85AF-47E6-8CE0-E2B78C381704}"/>
    <dgm:cxn modelId="{74684DBF-EA65-4DD1-A94A-91C12BBEB3E2}" type="presOf" srcId="{495C4062-AAD3-42D3-BDB0-7085D3A7E24D}" destId="{275D8D7C-8E27-464B-B2F3-6401A062F51A}" srcOrd="0" destOrd="3" presId="urn:microsoft.com/office/officeart/2005/8/layout/hList1"/>
    <dgm:cxn modelId="{1E1E59D8-3A77-490A-8206-92E5C7862054}" type="presOf" srcId="{DFC103FD-C0B7-42C1-9941-EB19A44EBD3E}" destId="{275D8D7C-8E27-464B-B2F3-6401A062F51A}" srcOrd="0" destOrd="2" presId="urn:microsoft.com/office/officeart/2005/8/layout/hList1"/>
    <dgm:cxn modelId="{DFA1EEDE-A06A-48C7-870E-DEB180E0018F}" srcId="{3CFC5778-1564-4DBD-8DA1-A93FD842FDCD}" destId="{1746AFF3-7FF1-4504-84A9-0279365B296B}" srcOrd="0" destOrd="0" parTransId="{F98F58F7-A5F9-4AE0-9C4C-847F55328C1A}" sibTransId="{9D0671BB-6226-46F7-B344-DBB6EA0B894E}"/>
    <dgm:cxn modelId="{2C4953E4-4BC9-4A89-B47A-3E9F48A410B0}" type="presOf" srcId="{C4147388-B6F7-4EFA-A871-EB1EC54ED009}" destId="{BA6520A5-ED83-4364-AA6C-862F22C19757}" srcOrd="0" destOrd="5" presId="urn:microsoft.com/office/officeart/2005/8/layout/hList1"/>
    <dgm:cxn modelId="{F06955FD-8167-44B9-95FD-D7A446DC3C57}" type="presOf" srcId="{1746AFF3-7FF1-4504-84A9-0279365B296B}" destId="{275D8D7C-8E27-464B-B2F3-6401A062F51A}" srcOrd="0" destOrd="1" presId="urn:microsoft.com/office/officeart/2005/8/layout/hList1"/>
    <dgm:cxn modelId="{69CDB1FE-CC89-492E-A99D-FF93B3CAF1D3}" srcId="{B80DCF47-CD8E-4DDE-AB69-FF74B5E2DFBA}" destId="{5872F2C7-A3CE-4456-91E1-6830F8CB255E}" srcOrd="1" destOrd="0" parTransId="{1A8F6D6E-739F-431A-82FC-BF1FF05BCAE8}" sibTransId="{7E8BA470-5903-4FF9-AD8A-47E802D4E16A}"/>
    <dgm:cxn modelId="{55FAB10C-6BCC-43EB-A64B-8D046ADAF9B6}" type="presParOf" srcId="{C56B5058-8823-4B34-9532-94A856157F74}" destId="{4793C3D4-231F-4966-AFAF-47B356B5B048}" srcOrd="0" destOrd="0" presId="urn:microsoft.com/office/officeart/2005/8/layout/hList1"/>
    <dgm:cxn modelId="{4C577FAB-C1CE-4B48-92BB-75C3E5B3E5C1}" type="presParOf" srcId="{4793C3D4-231F-4966-AFAF-47B356B5B048}" destId="{B1591EBB-CC5C-49E2-9DC2-BC9734FF2DAF}" srcOrd="0" destOrd="0" presId="urn:microsoft.com/office/officeart/2005/8/layout/hList1"/>
    <dgm:cxn modelId="{6C177193-3721-4749-89D8-09F5B730375B}" type="presParOf" srcId="{4793C3D4-231F-4966-AFAF-47B356B5B048}" destId="{BA6520A5-ED83-4364-AA6C-862F22C19757}" srcOrd="1" destOrd="0" presId="urn:microsoft.com/office/officeart/2005/8/layout/hList1"/>
    <dgm:cxn modelId="{19F027E8-A4A2-4EB7-8C0C-C0D3BD86788C}" type="presParOf" srcId="{C56B5058-8823-4B34-9532-94A856157F74}" destId="{DD5844EF-986D-4886-B36B-B0D5D0294182}" srcOrd="1" destOrd="0" presId="urn:microsoft.com/office/officeart/2005/8/layout/hList1"/>
    <dgm:cxn modelId="{45573A3C-434D-4587-8A26-006410C45F00}" type="presParOf" srcId="{C56B5058-8823-4B34-9532-94A856157F74}" destId="{B7AC7FFE-529E-4C5D-B8D7-C11B4923D5FA}" srcOrd="2" destOrd="0" presId="urn:microsoft.com/office/officeart/2005/8/layout/hList1"/>
    <dgm:cxn modelId="{EF4F1250-03F6-4FFD-B232-B4BC9BA889E7}" type="presParOf" srcId="{B7AC7FFE-529E-4C5D-B8D7-C11B4923D5FA}" destId="{4CD98133-CEED-45EF-8A84-201C686B1017}" srcOrd="0" destOrd="0" presId="urn:microsoft.com/office/officeart/2005/8/layout/hList1"/>
    <dgm:cxn modelId="{78F114DC-4BEC-49A7-B167-FF9FE46FE831}" type="presParOf" srcId="{B7AC7FFE-529E-4C5D-B8D7-C11B4923D5FA}" destId="{275D8D7C-8E27-464B-B2F3-6401A062F51A}"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14839D-45CA-4A88-B27A-BE082E5819B3}"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21B298CB-1BC4-46FF-ACF0-52A18584970E}">
      <dgm:prSet phldrT="[Text]" custT="1"/>
      <dgm:spPr>
        <a:solidFill>
          <a:srgbClr val="002E62"/>
        </a:solidFill>
      </dgm:spPr>
      <dgm:t>
        <a:bodyPr/>
        <a:lstStyle/>
        <a:p>
          <a:r>
            <a:rPr lang="en-US" sz="2400" dirty="0">
              <a:solidFill>
                <a:schemeClr val="bg1"/>
              </a:solidFill>
              <a:latin typeface="Calibri" panose="020F0502020204030204" pitchFamily="34" charset="0"/>
              <a:cs typeface="Calibri" panose="020F0502020204030204" pitchFamily="34" charset="0"/>
            </a:rPr>
            <a:t>Focal Firm (FF)</a:t>
          </a:r>
        </a:p>
      </dgm:t>
    </dgm:pt>
    <dgm:pt modelId="{A2F6A303-FC23-4236-BF34-4086D00101E7}" type="parTrans" cxnId="{814FB4EF-8899-4C3F-AF3E-CAD41FFC17E2}">
      <dgm:prSet/>
      <dgm:spPr/>
      <dgm:t>
        <a:bodyPr/>
        <a:lstStyle/>
        <a:p>
          <a:endParaRPr lang="en-US"/>
        </a:p>
      </dgm:t>
    </dgm:pt>
    <dgm:pt modelId="{27AF8403-1C73-4B20-923E-63B6F5A86C89}" type="sibTrans" cxnId="{814FB4EF-8899-4C3F-AF3E-CAD41FFC17E2}">
      <dgm:prSet/>
      <dgm:spPr/>
      <dgm:t>
        <a:bodyPr/>
        <a:lstStyle/>
        <a:p>
          <a:endParaRPr lang="en-US"/>
        </a:p>
      </dgm:t>
    </dgm:pt>
    <dgm:pt modelId="{BDEC69FF-B208-4C75-9F68-16BF5A2B5365}">
      <dgm:prSet phldrT="[Text]" custT="1"/>
      <dgm:spPr>
        <a:solidFill>
          <a:srgbClr val="002E62"/>
        </a:solidFill>
      </dgm:spPr>
      <dgm:t>
        <a:bodyPr/>
        <a:lstStyle/>
        <a:p>
          <a:r>
            <a:rPr lang="en-US" sz="2400" dirty="0">
              <a:solidFill>
                <a:schemeClr val="bg1"/>
              </a:solidFill>
              <a:latin typeface="Calibri" panose="020F0502020204030204" pitchFamily="34" charset="0"/>
              <a:cs typeface="Calibri" panose="020F0502020204030204" pitchFamily="34" charset="0"/>
            </a:rPr>
            <a:t>Competitor Firm (CF)</a:t>
          </a:r>
        </a:p>
      </dgm:t>
    </dgm:pt>
    <dgm:pt modelId="{F93720D3-FEA2-42ED-8BAD-9F0868FD4228}" type="parTrans" cxnId="{3196A295-0163-4211-A04C-F9C580A16A91}">
      <dgm:prSet/>
      <dgm:spPr/>
      <dgm:t>
        <a:bodyPr/>
        <a:lstStyle/>
        <a:p>
          <a:endParaRPr lang="en-US"/>
        </a:p>
      </dgm:t>
    </dgm:pt>
    <dgm:pt modelId="{243C3E93-0B46-4D8B-94FC-6F3A2820E551}" type="sibTrans" cxnId="{3196A295-0163-4211-A04C-F9C580A16A91}">
      <dgm:prSet/>
      <dgm:spPr/>
      <dgm:t>
        <a:bodyPr/>
        <a:lstStyle/>
        <a:p>
          <a:endParaRPr lang="en-US"/>
        </a:p>
      </dgm:t>
    </dgm:pt>
    <dgm:pt modelId="{E0353E0E-3551-4CCE-93B1-77DECEA5ADF7}">
      <dgm:prSet custT="1"/>
      <dgm:spPr/>
      <dgm:t>
        <a:bodyPr/>
        <a:lstStyle/>
        <a:p>
          <a:pPr>
            <a:lnSpc>
              <a:spcPct val="90000"/>
            </a:lnSpc>
            <a:spcAft>
              <a:spcPts val="600"/>
            </a:spcAft>
            <a:buFont typeface="Arial" panose="020B0604020202020204" pitchFamily="34" charset="0"/>
            <a:buNone/>
          </a:pPr>
          <a:r>
            <a:rPr lang="en-US" sz="2000" dirty="0">
              <a:solidFill>
                <a:srgbClr val="002E62"/>
              </a:solidFill>
              <a:latin typeface="Calibri" panose="020F0502020204030204" pitchFamily="34" charset="0"/>
              <a:cs typeface="Calibri" panose="020F0502020204030204" pitchFamily="34" charset="0"/>
            </a:rPr>
            <a:t>Requires PR and outreach;</a:t>
          </a:r>
        </a:p>
        <a:p>
          <a:pPr>
            <a:lnSpc>
              <a:spcPct val="90000"/>
            </a:lnSpc>
            <a:spcAft>
              <a:spcPts val="600"/>
            </a:spcAft>
            <a:buFont typeface="Arial" panose="020B0604020202020204" pitchFamily="34" charset="0"/>
            <a:buNone/>
          </a:pPr>
          <a:r>
            <a:rPr lang="en-US" sz="2000" dirty="0">
              <a:solidFill>
                <a:srgbClr val="002E62"/>
              </a:solidFill>
              <a:latin typeface="Calibri" panose="020F0502020204030204" pitchFamily="34" charset="0"/>
              <a:cs typeface="Calibri" panose="020F0502020204030204" pitchFamily="34" charset="0"/>
            </a:rPr>
            <a:t>Disrupts operations, may divert managerial effort, necessitate resource reallocation;</a:t>
          </a:r>
        </a:p>
        <a:p>
          <a:pPr>
            <a:lnSpc>
              <a:spcPct val="90000"/>
            </a:lnSpc>
            <a:spcAft>
              <a:spcPts val="600"/>
            </a:spcAft>
            <a:buFont typeface="Arial" panose="020B0604020202020204" pitchFamily="34" charset="0"/>
            <a:buNone/>
          </a:pPr>
          <a:r>
            <a:rPr lang="en-US" sz="2000" dirty="0">
              <a:solidFill>
                <a:schemeClr val="bg1"/>
              </a:solidFill>
              <a:latin typeface="Calibri" panose="020F0502020204030204" pitchFamily="34" charset="0"/>
              <a:cs typeface="Calibri" panose="020F0502020204030204" pitchFamily="34" charset="0"/>
            </a:rPr>
            <a:t>Creates opportunity for learning</a:t>
          </a:r>
        </a:p>
        <a:p>
          <a:pPr>
            <a:lnSpc>
              <a:spcPct val="90000"/>
            </a:lnSpc>
            <a:spcAft>
              <a:spcPts val="600"/>
            </a:spcAft>
            <a:buNone/>
          </a:pPr>
          <a:endParaRPr lang="en-US" sz="2000" dirty="0">
            <a:solidFill>
              <a:srgbClr val="002E62"/>
            </a:solidFill>
            <a:latin typeface="Calibri" panose="020F0502020204030204" pitchFamily="34" charset="0"/>
            <a:cs typeface="Calibri" panose="020F0502020204030204" pitchFamily="34" charset="0"/>
          </a:endParaRPr>
        </a:p>
        <a:p>
          <a:pPr>
            <a:lnSpc>
              <a:spcPct val="90000"/>
            </a:lnSpc>
            <a:spcAft>
              <a:spcPts val="600"/>
            </a:spcAft>
            <a:buNone/>
          </a:pPr>
          <a:endParaRPr lang="en-US" sz="2000" dirty="0">
            <a:solidFill>
              <a:srgbClr val="002E62"/>
            </a:solidFill>
            <a:latin typeface="Calibri" panose="020F0502020204030204" pitchFamily="34" charset="0"/>
            <a:cs typeface="Calibri" panose="020F0502020204030204" pitchFamily="34" charset="0"/>
          </a:endParaRPr>
        </a:p>
        <a:p>
          <a:pPr>
            <a:lnSpc>
              <a:spcPct val="90000"/>
            </a:lnSpc>
            <a:spcAft>
              <a:spcPts val="600"/>
            </a:spcAft>
            <a:buNone/>
          </a:pPr>
          <a:r>
            <a:rPr lang="en-US" sz="2000" i="1" dirty="0">
              <a:solidFill>
                <a:srgbClr val="0070C0"/>
              </a:solidFill>
              <a:latin typeface="Calibri" panose="020F0502020204030204" pitchFamily="34" charset="0"/>
              <a:cs typeface="Calibri" panose="020F0502020204030204" pitchFamily="34" charset="0"/>
            </a:rPr>
            <a:t>H1A: </a:t>
          </a:r>
          <a:r>
            <a:rPr lang="en-US" sz="2000" dirty="0">
              <a:solidFill>
                <a:srgbClr val="0070C0"/>
              </a:solidFill>
              <a:latin typeface="Calibri" panose="020F0502020204030204" pitchFamily="34" charset="0"/>
              <a:cs typeface="Calibri" panose="020F0502020204030204" pitchFamily="34" charset="0"/>
            </a:rPr>
            <a:t>Focal firm recalls </a:t>
          </a:r>
          <a:r>
            <a:rPr lang="en-US" sz="2000" b="1" i="1" dirty="0">
              <a:solidFill>
                <a:srgbClr val="0070C0"/>
              </a:solidFill>
              <a:latin typeface="Calibri" panose="020F0502020204030204" pitchFamily="34" charset="0"/>
              <a:cs typeface="Calibri" panose="020F0502020204030204" pitchFamily="34" charset="0"/>
            </a:rPr>
            <a:t>delay</a:t>
          </a:r>
          <a:r>
            <a:rPr lang="en-US" sz="2000" dirty="0">
              <a:solidFill>
                <a:srgbClr val="0070C0"/>
              </a:solidFill>
              <a:latin typeface="Calibri" panose="020F0502020204030204" pitchFamily="34" charset="0"/>
              <a:cs typeface="Calibri" panose="020F0502020204030204" pitchFamily="34" charset="0"/>
            </a:rPr>
            <a:t> the time to new product innovation, </a:t>
          </a:r>
          <a:r>
            <a:rPr lang="en-US" sz="2000" i="1" dirty="0">
              <a:solidFill>
                <a:srgbClr val="0070C0"/>
              </a:solidFill>
              <a:latin typeface="Calibri" panose="020F0502020204030204" pitchFamily="34" charset="0"/>
              <a:cs typeface="Calibri" panose="020F0502020204030204" pitchFamily="34" charset="0"/>
            </a:rPr>
            <a:t>ceteris paribus</a:t>
          </a:r>
          <a:r>
            <a:rPr lang="en-US" sz="2000" dirty="0">
              <a:solidFill>
                <a:srgbClr val="0070C0"/>
              </a:solidFill>
              <a:latin typeface="Calibri" panose="020F0502020204030204" pitchFamily="34" charset="0"/>
              <a:cs typeface="Calibri" panose="020F0502020204030204" pitchFamily="34" charset="0"/>
            </a:rPr>
            <a:t>.</a:t>
          </a:r>
        </a:p>
      </dgm:t>
    </dgm:pt>
    <dgm:pt modelId="{1C3D45E4-4926-481B-A7E2-C4E939D7EAA7}" type="parTrans" cxnId="{FB8F5D2C-E7EE-4F06-9F11-D1B795D7B829}">
      <dgm:prSet/>
      <dgm:spPr/>
      <dgm:t>
        <a:bodyPr/>
        <a:lstStyle/>
        <a:p>
          <a:endParaRPr lang="en-US"/>
        </a:p>
      </dgm:t>
    </dgm:pt>
    <dgm:pt modelId="{F87E263C-34A1-4E53-9023-909AC8C31E1D}" type="sibTrans" cxnId="{FB8F5D2C-E7EE-4F06-9F11-D1B795D7B829}">
      <dgm:prSet/>
      <dgm:spPr/>
      <dgm:t>
        <a:bodyPr/>
        <a:lstStyle/>
        <a:p>
          <a:endParaRPr lang="en-US"/>
        </a:p>
      </dgm:t>
    </dgm:pt>
    <dgm:pt modelId="{F09A1D88-4327-4636-91A4-EEBDBEFAC96A}">
      <dgm:prSet custT="1"/>
      <dgm:spPr/>
      <dgm:t>
        <a:bodyPr/>
        <a:lstStyle/>
        <a:p>
          <a:pPr>
            <a:lnSpc>
              <a:spcPct val="90000"/>
            </a:lnSpc>
            <a:spcAft>
              <a:spcPts val="600"/>
            </a:spcAft>
            <a:buFont typeface="Arial" panose="020B0604020202020204" pitchFamily="34" charset="0"/>
            <a:buNone/>
          </a:pPr>
          <a:r>
            <a:rPr lang="en-US" sz="2000" dirty="0">
              <a:solidFill>
                <a:srgbClr val="002E62"/>
              </a:solidFill>
              <a:latin typeface="Calibri" panose="020F0502020204030204" pitchFamily="34" charset="0"/>
              <a:cs typeface="Calibri" panose="020F0502020204030204" pitchFamily="34" charset="0"/>
            </a:rPr>
            <a:t>Aware of CF activities (e.g., failures);</a:t>
          </a:r>
        </a:p>
        <a:p>
          <a:pPr>
            <a:lnSpc>
              <a:spcPct val="90000"/>
            </a:lnSpc>
            <a:spcAft>
              <a:spcPts val="600"/>
            </a:spcAft>
            <a:buNone/>
          </a:pPr>
          <a:r>
            <a:rPr lang="en-US" sz="2000" dirty="0">
              <a:solidFill>
                <a:srgbClr val="002E62"/>
              </a:solidFill>
              <a:latin typeface="Calibri" panose="020F0502020204030204" pitchFamily="34" charset="0"/>
              <a:cs typeface="Calibri" panose="020F0502020204030204" pitchFamily="34" charset="0"/>
            </a:rPr>
            <a:t>Represents opportunity (demand “shocks” that </a:t>
          </a:r>
          <a:r>
            <a:rPr lang="en-US" sz="2000" dirty="0">
              <a:solidFill>
                <a:srgbClr val="002E62"/>
              </a:solidFill>
              <a:latin typeface="Calibri" panose="020F0502020204030204" pitchFamily="34" charset="0"/>
              <a:cs typeface="Calibri" panose="020F0502020204030204" pitchFamily="34" charset="0"/>
              <a:sym typeface="Symbol" panose="05050102010706020507" pitchFamily="18" charset="2"/>
            </a:rPr>
            <a:t></a:t>
          </a:r>
          <a:r>
            <a:rPr lang="en-US" sz="2000" dirty="0">
              <a:solidFill>
                <a:srgbClr val="002E62"/>
              </a:solidFill>
              <a:latin typeface="Calibri" panose="020F0502020204030204" pitchFamily="34" charset="0"/>
              <a:cs typeface="Calibri" panose="020F0502020204030204" pitchFamily="34" charset="0"/>
            </a:rPr>
            <a:t> product market profitability);</a:t>
          </a:r>
        </a:p>
        <a:p>
          <a:pPr>
            <a:lnSpc>
              <a:spcPct val="90000"/>
            </a:lnSpc>
            <a:spcAft>
              <a:spcPts val="600"/>
            </a:spcAft>
            <a:buNone/>
          </a:pPr>
          <a:r>
            <a:rPr lang="en-US" sz="2000" dirty="0">
              <a:solidFill>
                <a:schemeClr val="bg1"/>
              </a:solidFill>
              <a:latin typeface="Calibri" panose="020F0502020204030204" pitchFamily="34" charset="0"/>
              <a:cs typeface="Calibri" panose="020F0502020204030204" pitchFamily="34" charset="0"/>
            </a:rPr>
            <a:t>Creates temptation to cut corners</a:t>
          </a:r>
        </a:p>
        <a:p>
          <a:pPr>
            <a:lnSpc>
              <a:spcPct val="90000"/>
            </a:lnSpc>
            <a:spcAft>
              <a:spcPts val="600"/>
            </a:spcAft>
            <a:buNone/>
          </a:pPr>
          <a:endParaRPr lang="en-US" sz="1400" i="1" dirty="0">
            <a:solidFill>
              <a:srgbClr val="002E62"/>
            </a:solidFill>
            <a:latin typeface="Calibri" panose="020F0502020204030204" pitchFamily="34" charset="0"/>
            <a:cs typeface="Calibri" panose="020F0502020204030204" pitchFamily="34" charset="0"/>
          </a:endParaRPr>
        </a:p>
        <a:p>
          <a:pPr>
            <a:lnSpc>
              <a:spcPct val="90000"/>
            </a:lnSpc>
            <a:spcAft>
              <a:spcPts val="600"/>
            </a:spcAft>
            <a:buNone/>
          </a:pPr>
          <a:endParaRPr lang="en-US" sz="2000" i="1" dirty="0">
            <a:solidFill>
              <a:srgbClr val="0070C0"/>
            </a:solidFill>
            <a:latin typeface="Calibri" panose="020F0502020204030204" pitchFamily="34" charset="0"/>
            <a:cs typeface="Calibri" panose="020F0502020204030204" pitchFamily="34" charset="0"/>
          </a:endParaRPr>
        </a:p>
        <a:p>
          <a:pPr>
            <a:lnSpc>
              <a:spcPct val="90000"/>
            </a:lnSpc>
            <a:spcAft>
              <a:spcPts val="600"/>
            </a:spcAft>
            <a:buNone/>
          </a:pPr>
          <a:r>
            <a:rPr lang="en-US" sz="2000" i="1" dirty="0">
              <a:solidFill>
                <a:srgbClr val="0070C0"/>
              </a:solidFill>
              <a:latin typeface="Calibri" panose="020F0502020204030204" pitchFamily="34" charset="0"/>
              <a:cs typeface="Calibri" panose="020F0502020204030204" pitchFamily="34" charset="0"/>
            </a:rPr>
            <a:t>H1B: </a:t>
          </a:r>
          <a:r>
            <a:rPr lang="en-US" sz="2000" i="0" dirty="0">
              <a:solidFill>
                <a:srgbClr val="0070C0"/>
              </a:solidFill>
              <a:latin typeface="Calibri" panose="020F0502020204030204" pitchFamily="34" charset="0"/>
              <a:cs typeface="Calibri" panose="020F0502020204030204" pitchFamily="34" charset="0"/>
            </a:rPr>
            <a:t>Competitor firm recalls </a:t>
          </a:r>
          <a:r>
            <a:rPr lang="en-US" sz="2000" b="1" i="1" dirty="0">
              <a:solidFill>
                <a:srgbClr val="0070C0"/>
              </a:solidFill>
              <a:latin typeface="Calibri" panose="020F0502020204030204" pitchFamily="34" charset="0"/>
              <a:cs typeface="Calibri" panose="020F0502020204030204" pitchFamily="34" charset="0"/>
            </a:rPr>
            <a:t>accelerate</a:t>
          </a:r>
          <a:r>
            <a:rPr lang="en-US" sz="2000" i="0" dirty="0">
              <a:solidFill>
                <a:srgbClr val="0070C0"/>
              </a:solidFill>
              <a:latin typeface="Calibri" panose="020F0502020204030204" pitchFamily="34" charset="0"/>
              <a:cs typeface="Calibri" panose="020F0502020204030204" pitchFamily="34" charset="0"/>
            </a:rPr>
            <a:t> the time to new product innovation, </a:t>
          </a:r>
          <a:r>
            <a:rPr lang="en-US" sz="2000" i="1" dirty="0">
              <a:solidFill>
                <a:srgbClr val="0070C0"/>
              </a:solidFill>
              <a:latin typeface="Calibri" panose="020F0502020204030204" pitchFamily="34" charset="0"/>
              <a:cs typeface="Calibri" panose="020F0502020204030204" pitchFamily="34" charset="0"/>
            </a:rPr>
            <a:t>ceteris paribus</a:t>
          </a:r>
          <a:r>
            <a:rPr lang="en-US" sz="2000" i="0" dirty="0">
              <a:solidFill>
                <a:srgbClr val="0070C0"/>
              </a:solidFill>
              <a:latin typeface="Calibri" panose="020F0502020204030204" pitchFamily="34" charset="0"/>
              <a:cs typeface="Calibri" panose="020F0502020204030204" pitchFamily="34" charset="0"/>
            </a:rPr>
            <a:t>. </a:t>
          </a:r>
        </a:p>
      </dgm:t>
    </dgm:pt>
    <dgm:pt modelId="{09C1EEAB-6230-4CF7-8031-1A26EA7C004C}" type="parTrans" cxnId="{E612AF2C-EF50-4525-BCA3-883865E231BC}">
      <dgm:prSet/>
      <dgm:spPr/>
      <dgm:t>
        <a:bodyPr/>
        <a:lstStyle/>
        <a:p>
          <a:endParaRPr lang="en-US"/>
        </a:p>
      </dgm:t>
    </dgm:pt>
    <dgm:pt modelId="{FB6F3F6B-D07B-4142-A495-8E87ECF1F8C5}" type="sibTrans" cxnId="{E612AF2C-EF50-4525-BCA3-883865E231BC}">
      <dgm:prSet/>
      <dgm:spPr/>
      <dgm:t>
        <a:bodyPr/>
        <a:lstStyle/>
        <a:p>
          <a:endParaRPr lang="en-US"/>
        </a:p>
      </dgm:t>
    </dgm:pt>
    <dgm:pt modelId="{F77BAB8C-F9F4-468D-89A2-C7C823B008FA}" type="pres">
      <dgm:prSet presAssocID="{DB14839D-45CA-4A88-B27A-BE082E5819B3}" presName="Name0" presStyleCnt="0">
        <dgm:presLayoutVars>
          <dgm:chMax val="2"/>
          <dgm:dir/>
          <dgm:animOne val="branch"/>
          <dgm:animLvl val="lvl"/>
          <dgm:resizeHandles val="exact"/>
        </dgm:presLayoutVars>
      </dgm:prSet>
      <dgm:spPr/>
    </dgm:pt>
    <dgm:pt modelId="{F89FE643-DB1A-4E8F-9BCE-744E7DC38CF3}" type="pres">
      <dgm:prSet presAssocID="{DB14839D-45CA-4A88-B27A-BE082E5819B3}" presName="Background" presStyleLbl="node1" presStyleIdx="0" presStyleCnt="1" custScaleY="129735" custLinFactNeighborX="-797" custLinFactNeighborY="0"/>
      <dgm:spPr>
        <a:solidFill>
          <a:schemeClr val="bg1"/>
        </a:solidFill>
        <a:ln>
          <a:solidFill>
            <a:srgbClr val="002E62"/>
          </a:solidFill>
        </a:ln>
      </dgm:spPr>
    </dgm:pt>
    <dgm:pt modelId="{2A2EC611-3E5C-4765-94C3-B675B5AB2EA3}" type="pres">
      <dgm:prSet presAssocID="{DB14839D-45CA-4A88-B27A-BE082E5819B3}" presName="Divider" presStyleLbl="callout" presStyleIdx="0" presStyleCnt="1"/>
      <dgm:spPr/>
    </dgm:pt>
    <dgm:pt modelId="{93E02903-82B2-4BB1-B2F6-BAE22856BD63}" type="pres">
      <dgm:prSet presAssocID="{DB14839D-45CA-4A88-B27A-BE082E5819B3}" presName="ChildText1" presStyleLbl="revTx" presStyleIdx="0" presStyleCnt="0" custScaleX="113622" custScaleY="142857">
        <dgm:presLayoutVars>
          <dgm:chMax val="0"/>
          <dgm:chPref val="0"/>
          <dgm:bulletEnabled val="1"/>
        </dgm:presLayoutVars>
      </dgm:prSet>
      <dgm:spPr/>
    </dgm:pt>
    <dgm:pt modelId="{CC961F95-6330-4E42-A982-158BEE0ADB0D}" type="pres">
      <dgm:prSet presAssocID="{DB14839D-45CA-4A88-B27A-BE082E5819B3}" presName="ChildText2" presStyleLbl="revTx" presStyleIdx="0" presStyleCnt="0" custScaleX="117147" custScaleY="142857" custLinFactNeighborX="3904">
        <dgm:presLayoutVars>
          <dgm:chMax val="0"/>
          <dgm:chPref val="0"/>
          <dgm:bulletEnabled val="1"/>
        </dgm:presLayoutVars>
      </dgm:prSet>
      <dgm:spPr/>
    </dgm:pt>
    <dgm:pt modelId="{912119B0-E40D-4BE7-96F4-97821F9FEEC0}" type="pres">
      <dgm:prSet presAssocID="{DB14839D-45CA-4A88-B27A-BE082E5819B3}" presName="ParentText1" presStyleLbl="revTx" presStyleIdx="0" presStyleCnt="0">
        <dgm:presLayoutVars>
          <dgm:chMax val="1"/>
          <dgm:chPref val="1"/>
        </dgm:presLayoutVars>
      </dgm:prSet>
      <dgm:spPr/>
    </dgm:pt>
    <dgm:pt modelId="{D171C410-C714-4723-8E29-E31A0E1BCD6A}" type="pres">
      <dgm:prSet presAssocID="{DB14839D-45CA-4A88-B27A-BE082E5819B3}" presName="ParentShape1" presStyleLbl="alignImgPlace1" presStyleIdx="0" presStyleCnt="2" custAng="10800000" custLinFactNeighborX="-7908" custLinFactNeighborY="3906">
        <dgm:presLayoutVars/>
      </dgm:prSet>
      <dgm:spPr/>
    </dgm:pt>
    <dgm:pt modelId="{6AED8105-EAE7-46D6-BD8E-F8E1334399CB}" type="pres">
      <dgm:prSet presAssocID="{DB14839D-45CA-4A88-B27A-BE082E5819B3}" presName="ParentText2" presStyleLbl="revTx" presStyleIdx="0" presStyleCnt="0">
        <dgm:presLayoutVars>
          <dgm:chMax val="1"/>
          <dgm:chPref val="1"/>
        </dgm:presLayoutVars>
      </dgm:prSet>
      <dgm:spPr/>
    </dgm:pt>
    <dgm:pt modelId="{83A9CC10-14C1-4A3C-BD20-E94ED2B27715}" type="pres">
      <dgm:prSet presAssocID="{DB14839D-45CA-4A88-B27A-BE082E5819B3}" presName="ParentShape2" presStyleLbl="alignImgPlace1" presStyleIdx="1" presStyleCnt="2" custAng="10800000" custLinFactNeighborY="3906">
        <dgm:presLayoutVars/>
      </dgm:prSet>
      <dgm:spPr/>
    </dgm:pt>
  </dgm:ptLst>
  <dgm:cxnLst>
    <dgm:cxn modelId="{D077950A-A4C5-42AC-B3C9-04718F0D24B9}" type="presOf" srcId="{21B298CB-1BC4-46FF-ACF0-52A18584970E}" destId="{D171C410-C714-4723-8E29-E31A0E1BCD6A}" srcOrd="1" destOrd="0" presId="urn:microsoft.com/office/officeart/2009/3/layout/OpposingIdeas"/>
    <dgm:cxn modelId="{FB8F5D2C-E7EE-4F06-9F11-D1B795D7B829}" srcId="{21B298CB-1BC4-46FF-ACF0-52A18584970E}" destId="{E0353E0E-3551-4CCE-93B1-77DECEA5ADF7}" srcOrd="0" destOrd="0" parTransId="{1C3D45E4-4926-481B-A7E2-C4E939D7EAA7}" sibTransId="{F87E263C-34A1-4E53-9023-909AC8C31E1D}"/>
    <dgm:cxn modelId="{E612AF2C-EF50-4525-BCA3-883865E231BC}" srcId="{BDEC69FF-B208-4C75-9F68-16BF5A2B5365}" destId="{F09A1D88-4327-4636-91A4-EEBDBEFAC96A}" srcOrd="0" destOrd="0" parTransId="{09C1EEAB-6230-4CF7-8031-1A26EA7C004C}" sibTransId="{FB6F3F6B-D07B-4142-A495-8E87ECF1F8C5}"/>
    <dgm:cxn modelId="{A97F397B-39B9-4246-9783-E02E4E1E584A}" type="presOf" srcId="{DB14839D-45CA-4A88-B27A-BE082E5819B3}" destId="{F77BAB8C-F9F4-468D-89A2-C7C823B008FA}" srcOrd="0" destOrd="0" presId="urn:microsoft.com/office/officeart/2009/3/layout/OpposingIdeas"/>
    <dgm:cxn modelId="{C9D58C84-3789-46EC-BDA0-18DB9EAF53C1}" type="presOf" srcId="{BDEC69FF-B208-4C75-9F68-16BF5A2B5365}" destId="{83A9CC10-14C1-4A3C-BD20-E94ED2B27715}" srcOrd="1" destOrd="0" presId="urn:microsoft.com/office/officeart/2009/3/layout/OpposingIdeas"/>
    <dgm:cxn modelId="{30578F92-2D79-4DA9-B22A-EAFA2A8A04DA}" type="presOf" srcId="{21B298CB-1BC4-46FF-ACF0-52A18584970E}" destId="{912119B0-E40D-4BE7-96F4-97821F9FEEC0}" srcOrd="0" destOrd="0" presId="urn:microsoft.com/office/officeart/2009/3/layout/OpposingIdeas"/>
    <dgm:cxn modelId="{3196A295-0163-4211-A04C-F9C580A16A91}" srcId="{DB14839D-45CA-4A88-B27A-BE082E5819B3}" destId="{BDEC69FF-B208-4C75-9F68-16BF5A2B5365}" srcOrd="1" destOrd="0" parTransId="{F93720D3-FEA2-42ED-8BAD-9F0868FD4228}" sibTransId="{243C3E93-0B46-4D8B-94FC-6F3A2820E551}"/>
    <dgm:cxn modelId="{9A2445AA-99E5-423B-87A9-0DAB32964988}" type="presOf" srcId="{E0353E0E-3551-4CCE-93B1-77DECEA5ADF7}" destId="{93E02903-82B2-4BB1-B2F6-BAE22856BD63}" srcOrd="0" destOrd="0" presId="urn:microsoft.com/office/officeart/2009/3/layout/OpposingIdeas"/>
    <dgm:cxn modelId="{B8F5F4BA-98A1-46D2-9E1D-DB6BCDC9B5D9}" type="presOf" srcId="{F09A1D88-4327-4636-91A4-EEBDBEFAC96A}" destId="{CC961F95-6330-4E42-A982-158BEE0ADB0D}" srcOrd="0" destOrd="0" presId="urn:microsoft.com/office/officeart/2009/3/layout/OpposingIdeas"/>
    <dgm:cxn modelId="{814FB4EF-8899-4C3F-AF3E-CAD41FFC17E2}" srcId="{DB14839D-45CA-4A88-B27A-BE082E5819B3}" destId="{21B298CB-1BC4-46FF-ACF0-52A18584970E}" srcOrd="0" destOrd="0" parTransId="{A2F6A303-FC23-4236-BF34-4086D00101E7}" sibTransId="{27AF8403-1C73-4B20-923E-63B6F5A86C89}"/>
    <dgm:cxn modelId="{2D66CEF6-8887-4C49-AC21-D4BA1E5904D8}" type="presOf" srcId="{BDEC69FF-B208-4C75-9F68-16BF5A2B5365}" destId="{6AED8105-EAE7-46D6-BD8E-F8E1334399CB}" srcOrd="0" destOrd="0" presId="urn:microsoft.com/office/officeart/2009/3/layout/OpposingIdeas"/>
    <dgm:cxn modelId="{46E116B5-B257-4283-8461-F09DC4F70D64}" type="presParOf" srcId="{F77BAB8C-F9F4-468D-89A2-C7C823B008FA}" destId="{F89FE643-DB1A-4E8F-9BCE-744E7DC38CF3}" srcOrd="0" destOrd="0" presId="urn:microsoft.com/office/officeart/2009/3/layout/OpposingIdeas"/>
    <dgm:cxn modelId="{055CE58E-56AC-4553-81B1-C4CC25610A4B}" type="presParOf" srcId="{F77BAB8C-F9F4-468D-89A2-C7C823B008FA}" destId="{2A2EC611-3E5C-4765-94C3-B675B5AB2EA3}" srcOrd="1" destOrd="0" presId="urn:microsoft.com/office/officeart/2009/3/layout/OpposingIdeas"/>
    <dgm:cxn modelId="{04B7D74B-688A-422D-8AFC-B3C4883BDC4B}" type="presParOf" srcId="{F77BAB8C-F9F4-468D-89A2-C7C823B008FA}" destId="{93E02903-82B2-4BB1-B2F6-BAE22856BD63}" srcOrd="2" destOrd="0" presId="urn:microsoft.com/office/officeart/2009/3/layout/OpposingIdeas"/>
    <dgm:cxn modelId="{5FC866D4-379F-47DA-A8F0-DED6648CA99C}" type="presParOf" srcId="{F77BAB8C-F9F4-468D-89A2-C7C823B008FA}" destId="{CC961F95-6330-4E42-A982-158BEE0ADB0D}" srcOrd="3" destOrd="0" presId="urn:microsoft.com/office/officeart/2009/3/layout/OpposingIdeas"/>
    <dgm:cxn modelId="{893C2F28-2DEE-4FD2-9937-47296C22039D}" type="presParOf" srcId="{F77BAB8C-F9F4-468D-89A2-C7C823B008FA}" destId="{912119B0-E40D-4BE7-96F4-97821F9FEEC0}" srcOrd="4" destOrd="0" presId="urn:microsoft.com/office/officeart/2009/3/layout/OpposingIdeas"/>
    <dgm:cxn modelId="{494E8731-A0F3-4863-B5C7-63525981232F}" type="presParOf" srcId="{F77BAB8C-F9F4-468D-89A2-C7C823B008FA}" destId="{D171C410-C714-4723-8E29-E31A0E1BCD6A}" srcOrd="5" destOrd="0" presId="urn:microsoft.com/office/officeart/2009/3/layout/OpposingIdeas"/>
    <dgm:cxn modelId="{1C833875-65ED-40A3-9EE3-1C950FA9BF85}" type="presParOf" srcId="{F77BAB8C-F9F4-468D-89A2-C7C823B008FA}" destId="{6AED8105-EAE7-46D6-BD8E-F8E1334399CB}" srcOrd="6" destOrd="0" presId="urn:microsoft.com/office/officeart/2009/3/layout/OpposingIdeas"/>
    <dgm:cxn modelId="{EC2D0364-9CB0-4FDB-A67F-6ADB5C19CE84}" type="presParOf" srcId="{F77BAB8C-F9F4-468D-89A2-C7C823B008FA}" destId="{83A9CC10-14C1-4A3C-BD20-E94ED2B27715}"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14839D-45CA-4A88-B27A-BE082E5819B3}"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21B298CB-1BC4-46FF-ACF0-52A18584970E}">
      <dgm:prSet phldrT="[Text]" custT="1"/>
      <dgm:spPr>
        <a:solidFill>
          <a:srgbClr val="002E62"/>
        </a:solidFill>
      </dgm:spPr>
      <dgm:t>
        <a:bodyPr/>
        <a:lstStyle/>
        <a:p>
          <a:r>
            <a:rPr lang="en-US" sz="2400" dirty="0">
              <a:solidFill>
                <a:schemeClr val="bg1"/>
              </a:solidFill>
              <a:latin typeface="Calibri" panose="020F0502020204030204" pitchFamily="34" charset="0"/>
              <a:cs typeface="Calibri" panose="020F0502020204030204" pitchFamily="34" charset="0"/>
            </a:rPr>
            <a:t>FF Product Overlap</a:t>
          </a:r>
        </a:p>
      </dgm:t>
    </dgm:pt>
    <dgm:pt modelId="{A2F6A303-FC23-4236-BF34-4086D00101E7}" type="parTrans" cxnId="{814FB4EF-8899-4C3F-AF3E-CAD41FFC17E2}">
      <dgm:prSet/>
      <dgm:spPr/>
      <dgm:t>
        <a:bodyPr/>
        <a:lstStyle/>
        <a:p>
          <a:endParaRPr lang="en-US"/>
        </a:p>
      </dgm:t>
    </dgm:pt>
    <dgm:pt modelId="{27AF8403-1C73-4B20-923E-63B6F5A86C89}" type="sibTrans" cxnId="{814FB4EF-8899-4C3F-AF3E-CAD41FFC17E2}">
      <dgm:prSet/>
      <dgm:spPr/>
      <dgm:t>
        <a:bodyPr/>
        <a:lstStyle/>
        <a:p>
          <a:endParaRPr lang="en-US"/>
        </a:p>
      </dgm:t>
    </dgm:pt>
    <dgm:pt modelId="{BDEC69FF-B208-4C75-9F68-16BF5A2B5365}">
      <dgm:prSet phldrT="[Text]" custT="1"/>
      <dgm:spPr>
        <a:solidFill>
          <a:srgbClr val="002E62"/>
        </a:solidFill>
      </dgm:spPr>
      <dgm:t>
        <a:bodyPr/>
        <a:lstStyle/>
        <a:p>
          <a:r>
            <a:rPr lang="en-US" sz="2400" dirty="0">
              <a:solidFill>
                <a:schemeClr val="bg1"/>
              </a:solidFill>
              <a:latin typeface="Calibri" panose="020F0502020204030204" pitchFamily="34" charset="0"/>
              <a:cs typeface="Calibri" panose="020F0502020204030204" pitchFamily="34" charset="0"/>
            </a:rPr>
            <a:t>CF Product Overlap</a:t>
          </a:r>
        </a:p>
      </dgm:t>
    </dgm:pt>
    <dgm:pt modelId="{F93720D3-FEA2-42ED-8BAD-9F0868FD4228}" type="parTrans" cxnId="{3196A295-0163-4211-A04C-F9C580A16A91}">
      <dgm:prSet/>
      <dgm:spPr/>
      <dgm:t>
        <a:bodyPr/>
        <a:lstStyle/>
        <a:p>
          <a:endParaRPr lang="en-US"/>
        </a:p>
      </dgm:t>
    </dgm:pt>
    <dgm:pt modelId="{243C3E93-0B46-4D8B-94FC-6F3A2820E551}" type="sibTrans" cxnId="{3196A295-0163-4211-A04C-F9C580A16A91}">
      <dgm:prSet/>
      <dgm:spPr/>
      <dgm:t>
        <a:bodyPr/>
        <a:lstStyle/>
        <a:p>
          <a:endParaRPr lang="en-US"/>
        </a:p>
      </dgm:t>
    </dgm:pt>
    <dgm:pt modelId="{E0353E0E-3551-4CCE-93B1-77DECEA5ADF7}">
      <dgm:prSet custT="1"/>
      <dgm:spPr/>
      <dgm:t>
        <a:bodyPr/>
        <a:lstStyle/>
        <a:p>
          <a:pPr>
            <a:lnSpc>
              <a:spcPct val="90000"/>
            </a:lnSpc>
            <a:spcAft>
              <a:spcPts val="600"/>
            </a:spcAft>
            <a:buFont typeface="Arial" panose="020B0604020202020204" pitchFamily="34" charset="0"/>
            <a:buNone/>
          </a:pPr>
          <a:r>
            <a:rPr lang="en-US" sz="2000" dirty="0">
              <a:solidFill>
                <a:srgbClr val="002E62"/>
              </a:solidFill>
              <a:latin typeface="Calibri" panose="020F0502020204030204" pitchFamily="34" charset="0"/>
              <a:cs typeface="Calibri" panose="020F0502020204030204" pitchFamily="34" charset="0"/>
            </a:rPr>
            <a:t>Firms organized by product class, w/in each, specific product types;</a:t>
          </a:r>
        </a:p>
        <a:p>
          <a:pPr>
            <a:lnSpc>
              <a:spcPct val="90000"/>
            </a:lnSpc>
            <a:spcAft>
              <a:spcPts val="600"/>
            </a:spcAft>
            <a:buFont typeface="Arial" panose="020B0604020202020204" pitchFamily="34" charset="0"/>
            <a:buNone/>
          </a:pPr>
          <a:r>
            <a:rPr lang="en-US" sz="2000" dirty="0">
              <a:solidFill>
                <a:srgbClr val="002E62"/>
              </a:solidFill>
              <a:latin typeface="Calibri" panose="020F0502020204030204" pitchFamily="34" charset="0"/>
              <a:cs typeface="Calibri" panose="020F0502020204030204" pitchFamily="34" charset="0"/>
            </a:rPr>
            <a:t>Specialized human capital and management;</a:t>
          </a:r>
        </a:p>
        <a:p>
          <a:pPr>
            <a:lnSpc>
              <a:spcPct val="90000"/>
            </a:lnSpc>
            <a:spcAft>
              <a:spcPts val="600"/>
            </a:spcAft>
            <a:buFont typeface="Arial" panose="020B0604020202020204" pitchFamily="34" charset="0"/>
            <a:buNone/>
          </a:pPr>
          <a:r>
            <a:rPr lang="en-US" sz="2000" dirty="0">
              <a:solidFill>
                <a:srgbClr val="002E62"/>
              </a:solidFill>
              <a:latin typeface="Calibri" panose="020F0502020204030204" pitchFamily="34" charset="0"/>
              <a:cs typeface="Calibri" panose="020F0502020204030204" pitchFamily="34" charset="0"/>
            </a:rPr>
            <a:t>Innovation at product type level, but spillovers w/in class</a:t>
          </a:r>
        </a:p>
        <a:p>
          <a:pPr>
            <a:lnSpc>
              <a:spcPct val="90000"/>
            </a:lnSpc>
            <a:spcAft>
              <a:spcPts val="600"/>
            </a:spcAft>
            <a:buNone/>
          </a:pPr>
          <a:endParaRPr lang="en-US" sz="2000" dirty="0">
            <a:solidFill>
              <a:srgbClr val="002E62"/>
            </a:solidFill>
            <a:latin typeface="Calibri" panose="020F0502020204030204" pitchFamily="34" charset="0"/>
            <a:cs typeface="Calibri" panose="020F0502020204030204" pitchFamily="34" charset="0"/>
          </a:endParaRPr>
        </a:p>
        <a:p>
          <a:pPr>
            <a:lnSpc>
              <a:spcPct val="90000"/>
            </a:lnSpc>
            <a:spcAft>
              <a:spcPts val="600"/>
            </a:spcAft>
            <a:buNone/>
          </a:pPr>
          <a:r>
            <a:rPr lang="en-US" sz="2000" i="1" dirty="0">
              <a:solidFill>
                <a:srgbClr val="0070C0"/>
              </a:solidFill>
              <a:latin typeface="Calibri" panose="020F0502020204030204" pitchFamily="34" charset="0"/>
              <a:cs typeface="Calibri" panose="020F0502020204030204" pitchFamily="34" charset="0"/>
            </a:rPr>
            <a:t>H2A: </a:t>
          </a:r>
          <a:r>
            <a:rPr lang="en-US" sz="2000" i="0" dirty="0">
              <a:solidFill>
                <a:srgbClr val="0070C0"/>
              </a:solidFill>
              <a:latin typeface="Calibri" panose="020F0502020204030204" pitchFamily="34" charset="0"/>
              <a:cs typeface="Calibri" panose="020F0502020204030204" pitchFamily="34" charset="0"/>
            </a:rPr>
            <a:t>Focal firm recalls </a:t>
          </a:r>
          <a:r>
            <a:rPr lang="en-US" sz="2000" b="1" i="1" dirty="0">
              <a:solidFill>
                <a:srgbClr val="0070C0"/>
              </a:solidFill>
              <a:latin typeface="Calibri" panose="020F0502020204030204" pitchFamily="34" charset="0"/>
              <a:cs typeface="Calibri" panose="020F0502020204030204" pitchFamily="34" charset="0"/>
            </a:rPr>
            <a:t>delay</a:t>
          </a:r>
          <a:r>
            <a:rPr lang="en-US" sz="2000" i="0" dirty="0">
              <a:solidFill>
                <a:srgbClr val="0070C0"/>
              </a:solidFill>
              <a:latin typeface="Calibri" panose="020F0502020204030204" pitchFamily="34" charset="0"/>
              <a:cs typeface="Calibri" panose="020F0502020204030204" pitchFamily="34" charset="0"/>
            </a:rPr>
            <a:t> the time to new product innovation—in particular, when recalls and innovation are more proximate, </a:t>
          </a:r>
          <a:r>
            <a:rPr lang="en-US" sz="2000" i="1" dirty="0">
              <a:solidFill>
                <a:srgbClr val="0070C0"/>
              </a:solidFill>
              <a:latin typeface="Calibri" panose="020F0502020204030204" pitchFamily="34" charset="0"/>
              <a:cs typeface="Calibri" panose="020F0502020204030204" pitchFamily="34" charset="0"/>
            </a:rPr>
            <a:t>ceteris paribus</a:t>
          </a:r>
          <a:r>
            <a:rPr lang="en-US" sz="2000" i="0" dirty="0">
              <a:solidFill>
                <a:srgbClr val="0070C0"/>
              </a:solidFill>
              <a:latin typeface="Calibri" panose="020F0502020204030204" pitchFamily="34" charset="0"/>
              <a:cs typeface="Calibri" panose="020F0502020204030204" pitchFamily="34" charset="0"/>
            </a:rPr>
            <a:t>.</a:t>
          </a:r>
        </a:p>
      </dgm:t>
    </dgm:pt>
    <dgm:pt modelId="{1C3D45E4-4926-481B-A7E2-C4E939D7EAA7}" type="parTrans" cxnId="{FB8F5D2C-E7EE-4F06-9F11-D1B795D7B829}">
      <dgm:prSet/>
      <dgm:spPr/>
      <dgm:t>
        <a:bodyPr/>
        <a:lstStyle/>
        <a:p>
          <a:endParaRPr lang="en-US"/>
        </a:p>
      </dgm:t>
    </dgm:pt>
    <dgm:pt modelId="{F87E263C-34A1-4E53-9023-909AC8C31E1D}" type="sibTrans" cxnId="{FB8F5D2C-E7EE-4F06-9F11-D1B795D7B829}">
      <dgm:prSet/>
      <dgm:spPr/>
      <dgm:t>
        <a:bodyPr/>
        <a:lstStyle/>
        <a:p>
          <a:endParaRPr lang="en-US"/>
        </a:p>
      </dgm:t>
    </dgm:pt>
    <dgm:pt modelId="{A87D4A6C-4947-4A9A-BDB4-C43F084D1CBA}">
      <dgm:prSet custT="1"/>
      <dgm:spPr/>
      <dgm:t>
        <a:bodyPr/>
        <a:lstStyle/>
        <a:p>
          <a:pPr>
            <a:spcAft>
              <a:spcPts val="600"/>
            </a:spcAft>
          </a:pPr>
          <a:endParaRPr lang="en-US" sz="2000" dirty="0">
            <a:solidFill>
              <a:srgbClr val="002E62"/>
            </a:solidFill>
            <a:latin typeface="Calibri" panose="020F0502020204030204" pitchFamily="34" charset="0"/>
            <a:cs typeface="Calibri" panose="020F0502020204030204" pitchFamily="34" charset="0"/>
          </a:endParaRPr>
        </a:p>
      </dgm:t>
    </dgm:pt>
    <dgm:pt modelId="{465E20A9-FAEC-48A1-BFFC-E0EFB728CC0B}" type="parTrans" cxnId="{8B85E26E-5962-4DDC-BC10-B8255775FE11}">
      <dgm:prSet/>
      <dgm:spPr/>
      <dgm:t>
        <a:bodyPr/>
        <a:lstStyle/>
        <a:p>
          <a:endParaRPr lang="en-US"/>
        </a:p>
      </dgm:t>
    </dgm:pt>
    <dgm:pt modelId="{F97A52B4-BB9F-4C6B-84DA-5836A7BE9FF3}" type="sibTrans" cxnId="{8B85E26E-5962-4DDC-BC10-B8255775FE11}">
      <dgm:prSet/>
      <dgm:spPr/>
      <dgm:t>
        <a:bodyPr/>
        <a:lstStyle/>
        <a:p>
          <a:endParaRPr lang="en-US"/>
        </a:p>
      </dgm:t>
    </dgm:pt>
    <dgm:pt modelId="{F09A1D88-4327-4636-91A4-EEBDBEFAC96A}">
      <dgm:prSet custT="1"/>
      <dgm:spPr/>
      <dgm:t>
        <a:bodyPr/>
        <a:lstStyle/>
        <a:p>
          <a:pPr>
            <a:spcAft>
              <a:spcPts val="600"/>
            </a:spcAft>
          </a:pPr>
          <a:r>
            <a:rPr lang="en-US" sz="2000" dirty="0">
              <a:solidFill>
                <a:srgbClr val="002E62"/>
              </a:solidFill>
              <a:latin typeface="Calibri" panose="020F0502020204030204" pitchFamily="34" charset="0"/>
              <a:cs typeface="Calibri" panose="020F0502020204030204" pitchFamily="34" charset="0"/>
            </a:rPr>
            <a:t>Aware of CF activities (e.g., failures);</a:t>
          </a:r>
        </a:p>
        <a:p>
          <a:pPr>
            <a:spcAft>
              <a:spcPts val="600"/>
            </a:spcAft>
          </a:pPr>
          <a:r>
            <a:rPr lang="en-US" sz="2000" dirty="0">
              <a:solidFill>
                <a:srgbClr val="002E62"/>
              </a:solidFill>
              <a:latin typeface="Calibri" panose="020F0502020204030204" pitchFamily="34" charset="0"/>
              <a:cs typeface="Calibri" panose="020F0502020204030204" pitchFamily="34" charset="0"/>
            </a:rPr>
            <a:t>Ability to respond driven by proximity of activities</a:t>
          </a:r>
        </a:p>
        <a:p>
          <a:pPr>
            <a:spcAft>
              <a:spcPts val="600"/>
            </a:spcAft>
          </a:pPr>
          <a:endParaRPr lang="en-US" sz="2000" i="1" dirty="0">
            <a:solidFill>
              <a:srgbClr val="002E62"/>
            </a:solidFill>
            <a:latin typeface="Calibri" panose="020F0502020204030204" pitchFamily="34" charset="0"/>
            <a:cs typeface="Calibri" panose="020F0502020204030204" pitchFamily="34" charset="0"/>
          </a:endParaRPr>
        </a:p>
        <a:p>
          <a:pPr>
            <a:spcAft>
              <a:spcPts val="600"/>
            </a:spcAft>
          </a:pPr>
          <a:endParaRPr lang="en-US" sz="2000" i="1" dirty="0">
            <a:solidFill>
              <a:srgbClr val="0070C0"/>
            </a:solidFill>
            <a:latin typeface="Calibri" panose="020F0502020204030204" pitchFamily="34" charset="0"/>
            <a:cs typeface="Calibri" panose="020F0502020204030204" pitchFamily="34" charset="0"/>
          </a:endParaRPr>
        </a:p>
        <a:p>
          <a:pPr>
            <a:spcAft>
              <a:spcPts val="600"/>
            </a:spcAft>
          </a:pPr>
          <a:endParaRPr lang="en-US" sz="2000" i="1" dirty="0">
            <a:solidFill>
              <a:srgbClr val="0070C0"/>
            </a:solidFill>
            <a:latin typeface="Calibri" panose="020F0502020204030204" pitchFamily="34" charset="0"/>
            <a:cs typeface="Calibri" panose="020F0502020204030204" pitchFamily="34" charset="0"/>
          </a:endParaRPr>
        </a:p>
        <a:p>
          <a:pPr>
            <a:spcAft>
              <a:spcPts val="600"/>
            </a:spcAft>
          </a:pPr>
          <a:r>
            <a:rPr lang="en-US" sz="2000" i="1" dirty="0">
              <a:solidFill>
                <a:srgbClr val="0070C0"/>
              </a:solidFill>
              <a:latin typeface="Calibri" panose="020F0502020204030204" pitchFamily="34" charset="0"/>
              <a:cs typeface="Calibri" panose="020F0502020204030204" pitchFamily="34" charset="0"/>
            </a:rPr>
            <a:t>H2B: </a:t>
          </a:r>
          <a:r>
            <a:rPr lang="en-US" sz="2000" i="0" dirty="0">
              <a:solidFill>
                <a:srgbClr val="0070C0"/>
              </a:solidFill>
              <a:latin typeface="Calibri" panose="020F0502020204030204" pitchFamily="34" charset="0"/>
              <a:cs typeface="Calibri" panose="020F0502020204030204" pitchFamily="34" charset="0"/>
            </a:rPr>
            <a:t>Competitor firm recalls </a:t>
          </a:r>
          <a:r>
            <a:rPr lang="en-US" sz="2000" b="1" i="1" dirty="0">
              <a:solidFill>
                <a:srgbClr val="0070C0"/>
              </a:solidFill>
              <a:latin typeface="Calibri" panose="020F0502020204030204" pitchFamily="34" charset="0"/>
              <a:cs typeface="Calibri" panose="020F0502020204030204" pitchFamily="34" charset="0"/>
            </a:rPr>
            <a:t>accelerate</a:t>
          </a:r>
          <a:r>
            <a:rPr lang="en-US" sz="2000" i="1" dirty="0">
              <a:solidFill>
                <a:srgbClr val="0070C0"/>
              </a:solidFill>
              <a:latin typeface="Calibri" panose="020F0502020204030204" pitchFamily="34" charset="0"/>
              <a:cs typeface="Calibri" panose="020F0502020204030204" pitchFamily="34" charset="0"/>
            </a:rPr>
            <a:t> </a:t>
          </a:r>
          <a:r>
            <a:rPr lang="en-US" sz="2000" i="0" dirty="0">
              <a:solidFill>
                <a:srgbClr val="0070C0"/>
              </a:solidFill>
              <a:latin typeface="Calibri" panose="020F0502020204030204" pitchFamily="34" charset="0"/>
              <a:cs typeface="Calibri" panose="020F0502020204030204" pitchFamily="34" charset="0"/>
            </a:rPr>
            <a:t>the time to new product innovation—in particular, when recalls and innovation are more proximate, </a:t>
          </a:r>
          <a:r>
            <a:rPr lang="en-US" sz="2000" i="1" dirty="0">
              <a:solidFill>
                <a:srgbClr val="0070C0"/>
              </a:solidFill>
              <a:latin typeface="Calibri" panose="020F0502020204030204" pitchFamily="34" charset="0"/>
              <a:cs typeface="Calibri" panose="020F0502020204030204" pitchFamily="34" charset="0"/>
            </a:rPr>
            <a:t>ceteris paribus.</a:t>
          </a:r>
        </a:p>
      </dgm:t>
    </dgm:pt>
    <dgm:pt modelId="{FB6F3F6B-D07B-4142-A495-8E87ECF1F8C5}" type="sibTrans" cxnId="{E612AF2C-EF50-4525-BCA3-883865E231BC}">
      <dgm:prSet/>
      <dgm:spPr/>
      <dgm:t>
        <a:bodyPr/>
        <a:lstStyle/>
        <a:p>
          <a:endParaRPr lang="en-US"/>
        </a:p>
      </dgm:t>
    </dgm:pt>
    <dgm:pt modelId="{09C1EEAB-6230-4CF7-8031-1A26EA7C004C}" type="parTrans" cxnId="{E612AF2C-EF50-4525-BCA3-883865E231BC}">
      <dgm:prSet/>
      <dgm:spPr/>
      <dgm:t>
        <a:bodyPr/>
        <a:lstStyle/>
        <a:p>
          <a:endParaRPr lang="en-US"/>
        </a:p>
      </dgm:t>
    </dgm:pt>
    <dgm:pt modelId="{F77BAB8C-F9F4-468D-89A2-C7C823B008FA}" type="pres">
      <dgm:prSet presAssocID="{DB14839D-45CA-4A88-B27A-BE082E5819B3}" presName="Name0" presStyleCnt="0">
        <dgm:presLayoutVars>
          <dgm:chMax val="2"/>
          <dgm:dir/>
          <dgm:animOne val="branch"/>
          <dgm:animLvl val="lvl"/>
          <dgm:resizeHandles val="exact"/>
        </dgm:presLayoutVars>
      </dgm:prSet>
      <dgm:spPr/>
    </dgm:pt>
    <dgm:pt modelId="{F89FE643-DB1A-4E8F-9BCE-744E7DC38CF3}" type="pres">
      <dgm:prSet presAssocID="{DB14839D-45CA-4A88-B27A-BE082E5819B3}" presName="Background" presStyleLbl="node1" presStyleIdx="0" presStyleCnt="1" custScaleY="129735" custLinFactNeighborX="-658" custLinFactNeighborY="4281"/>
      <dgm:spPr>
        <a:solidFill>
          <a:schemeClr val="bg1"/>
        </a:solidFill>
        <a:ln>
          <a:solidFill>
            <a:srgbClr val="002E62"/>
          </a:solidFill>
        </a:ln>
      </dgm:spPr>
    </dgm:pt>
    <dgm:pt modelId="{2A2EC611-3E5C-4765-94C3-B675B5AB2EA3}" type="pres">
      <dgm:prSet presAssocID="{DB14839D-45CA-4A88-B27A-BE082E5819B3}" presName="Divider" presStyleLbl="callout" presStyleIdx="0" presStyleCnt="1"/>
      <dgm:spPr/>
    </dgm:pt>
    <dgm:pt modelId="{93E02903-82B2-4BB1-B2F6-BAE22856BD63}" type="pres">
      <dgm:prSet presAssocID="{DB14839D-45CA-4A88-B27A-BE082E5819B3}" presName="ChildText1" presStyleLbl="revTx" presStyleIdx="0" presStyleCnt="0" custScaleX="113622" custScaleY="142857" custLinFactNeighborX="320" custLinFactNeighborY="632">
        <dgm:presLayoutVars>
          <dgm:chMax val="0"/>
          <dgm:chPref val="0"/>
          <dgm:bulletEnabled val="1"/>
        </dgm:presLayoutVars>
      </dgm:prSet>
      <dgm:spPr/>
    </dgm:pt>
    <dgm:pt modelId="{CC961F95-6330-4E42-A982-158BEE0ADB0D}" type="pres">
      <dgm:prSet presAssocID="{DB14839D-45CA-4A88-B27A-BE082E5819B3}" presName="ChildText2" presStyleLbl="revTx" presStyleIdx="0" presStyleCnt="0" custScaleX="117147" custScaleY="135331" custLinFactNeighborX="2755" custLinFactNeighborY="1523">
        <dgm:presLayoutVars>
          <dgm:chMax val="0"/>
          <dgm:chPref val="0"/>
          <dgm:bulletEnabled val="1"/>
        </dgm:presLayoutVars>
      </dgm:prSet>
      <dgm:spPr/>
    </dgm:pt>
    <dgm:pt modelId="{912119B0-E40D-4BE7-96F4-97821F9FEEC0}" type="pres">
      <dgm:prSet presAssocID="{DB14839D-45CA-4A88-B27A-BE082E5819B3}" presName="ParentText1" presStyleLbl="revTx" presStyleIdx="0" presStyleCnt="0">
        <dgm:presLayoutVars>
          <dgm:chMax val="1"/>
          <dgm:chPref val="1"/>
        </dgm:presLayoutVars>
      </dgm:prSet>
      <dgm:spPr/>
    </dgm:pt>
    <dgm:pt modelId="{D171C410-C714-4723-8E29-E31A0E1BCD6A}" type="pres">
      <dgm:prSet presAssocID="{DB14839D-45CA-4A88-B27A-BE082E5819B3}" presName="ParentShape1" presStyleLbl="alignImgPlace1" presStyleIdx="0" presStyleCnt="2" custAng="10800000" custLinFactNeighborX="-7075" custLinFactNeighborY="7002">
        <dgm:presLayoutVars/>
      </dgm:prSet>
      <dgm:spPr/>
    </dgm:pt>
    <dgm:pt modelId="{6AED8105-EAE7-46D6-BD8E-F8E1334399CB}" type="pres">
      <dgm:prSet presAssocID="{DB14839D-45CA-4A88-B27A-BE082E5819B3}" presName="ParentText2" presStyleLbl="revTx" presStyleIdx="0" presStyleCnt="0">
        <dgm:presLayoutVars>
          <dgm:chMax val="1"/>
          <dgm:chPref val="1"/>
        </dgm:presLayoutVars>
      </dgm:prSet>
      <dgm:spPr/>
    </dgm:pt>
    <dgm:pt modelId="{83A9CC10-14C1-4A3C-BD20-E94ED2B27715}" type="pres">
      <dgm:prSet presAssocID="{DB14839D-45CA-4A88-B27A-BE082E5819B3}" presName="ParentShape2" presStyleLbl="alignImgPlace1" presStyleIdx="1" presStyleCnt="2" custAng="10800000" custLinFactNeighborX="833" custLinFactNeighborY="847">
        <dgm:presLayoutVars/>
      </dgm:prSet>
      <dgm:spPr/>
    </dgm:pt>
  </dgm:ptLst>
  <dgm:cxnLst>
    <dgm:cxn modelId="{D077950A-A4C5-42AC-B3C9-04718F0D24B9}" type="presOf" srcId="{21B298CB-1BC4-46FF-ACF0-52A18584970E}" destId="{D171C410-C714-4723-8E29-E31A0E1BCD6A}" srcOrd="1" destOrd="0" presId="urn:microsoft.com/office/officeart/2009/3/layout/OpposingIdeas"/>
    <dgm:cxn modelId="{FB8F5D2C-E7EE-4F06-9F11-D1B795D7B829}" srcId="{21B298CB-1BC4-46FF-ACF0-52A18584970E}" destId="{E0353E0E-3551-4CCE-93B1-77DECEA5ADF7}" srcOrd="0" destOrd="0" parTransId="{1C3D45E4-4926-481B-A7E2-C4E939D7EAA7}" sibTransId="{F87E263C-34A1-4E53-9023-909AC8C31E1D}"/>
    <dgm:cxn modelId="{E612AF2C-EF50-4525-BCA3-883865E231BC}" srcId="{BDEC69FF-B208-4C75-9F68-16BF5A2B5365}" destId="{F09A1D88-4327-4636-91A4-EEBDBEFAC96A}" srcOrd="0" destOrd="0" parTransId="{09C1EEAB-6230-4CF7-8031-1A26EA7C004C}" sibTransId="{FB6F3F6B-D07B-4142-A495-8E87ECF1F8C5}"/>
    <dgm:cxn modelId="{FA34ED66-7FA1-490F-AD3E-635CCAAF39B3}" type="presOf" srcId="{A87D4A6C-4947-4A9A-BDB4-C43F084D1CBA}" destId="{CC961F95-6330-4E42-A982-158BEE0ADB0D}" srcOrd="0" destOrd="1" presId="urn:microsoft.com/office/officeart/2009/3/layout/OpposingIdeas"/>
    <dgm:cxn modelId="{8B85E26E-5962-4DDC-BC10-B8255775FE11}" srcId="{BDEC69FF-B208-4C75-9F68-16BF5A2B5365}" destId="{A87D4A6C-4947-4A9A-BDB4-C43F084D1CBA}" srcOrd="1" destOrd="0" parTransId="{465E20A9-FAEC-48A1-BFFC-E0EFB728CC0B}" sibTransId="{F97A52B4-BB9F-4C6B-84DA-5836A7BE9FF3}"/>
    <dgm:cxn modelId="{A97F397B-39B9-4246-9783-E02E4E1E584A}" type="presOf" srcId="{DB14839D-45CA-4A88-B27A-BE082E5819B3}" destId="{F77BAB8C-F9F4-468D-89A2-C7C823B008FA}" srcOrd="0" destOrd="0" presId="urn:microsoft.com/office/officeart/2009/3/layout/OpposingIdeas"/>
    <dgm:cxn modelId="{C9D58C84-3789-46EC-BDA0-18DB9EAF53C1}" type="presOf" srcId="{BDEC69FF-B208-4C75-9F68-16BF5A2B5365}" destId="{83A9CC10-14C1-4A3C-BD20-E94ED2B27715}" srcOrd="1" destOrd="0" presId="urn:microsoft.com/office/officeart/2009/3/layout/OpposingIdeas"/>
    <dgm:cxn modelId="{30578F92-2D79-4DA9-B22A-EAFA2A8A04DA}" type="presOf" srcId="{21B298CB-1BC4-46FF-ACF0-52A18584970E}" destId="{912119B0-E40D-4BE7-96F4-97821F9FEEC0}" srcOrd="0" destOrd="0" presId="urn:microsoft.com/office/officeart/2009/3/layout/OpposingIdeas"/>
    <dgm:cxn modelId="{3196A295-0163-4211-A04C-F9C580A16A91}" srcId="{DB14839D-45CA-4A88-B27A-BE082E5819B3}" destId="{BDEC69FF-B208-4C75-9F68-16BF5A2B5365}" srcOrd="1" destOrd="0" parTransId="{F93720D3-FEA2-42ED-8BAD-9F0868FD4228}" sibTransId="{243C3E93-0B46-4D8B-94FC-6F3A2820E551}"/>
    <dgm:cxn modelId="{9A2445AA-99E5-423B-87A9-0DAB32964988}" type="presOf" srcId="{E0353E0E-3551-4CCE-93B1-77DECEA5ADF7}" destId="{93E02903-82B2-4BB1-B2F6-BAE22856BD63}" srcOrd="0" destOrd="0" presId="urn:microsoft.com/office/officeart/2009/3/layout/OpposingIdeas"/>
    <dgm:cxn modelId="{B8F5F4BA-98A1-46D2-9E1D-DB6BCDC9B5D9}" type="presOf" srcId="{F09A1D88-4327-4636-91A4-EEBDBEFAC96A}" destId="{CC961F95-6330-4E42-A982-158BEE0ADB0D}" srcOrd="0" destOrd="0" presId="urn:microsoft.com/office/officeart/2009/3/layout/OpposingIdeas"/>
    <dgm:cxn modelId="{814FB4EF-8899-4C3F-AF3E-CAD41FFC17E2}" srcId="{DB14839D-45CA-4A88-B27A-BE082E5819B3}" destId="{21B298CB-1BC4-46FF-ACF0-52A18584970E}" srcOrd="0" destOrd="0" parTransId="{A2F6A303-FC23-4236-BF34-4086D00101E7}" sibTransId="{27AF8403-1C73-4B20-923E-63B6F5A86C89}"/>
    <dgm:cxn modelId="{2D66CEF6-8887-4C49-AC21-D4BA1E5904D8}" type="presOf" srcId="{BDEC69FF-B208-4C75-9F68-16BF5A2B5365}" destId="{6AED8105-EAE7-46D6-BD8E-F8E1334399CB}" srcOrd="0" destOrd="0" presId="urn:microsoft.com/office/officeart/2009/3/layout/OpposingIdeas"/>
    <dgm:cxn modelId="{46E116B5-B257-4283-8461-F09DC4F70D64}" type="presParOf" srcId="{F77BAB8C-F9F4-468D-89A2-C7C823B008FA}" destId="{F89FE643-DB1A-4E8F-9BCE-744E7DC38CF3}" srcOrd="0" destOrd="0" presId="urn:microsoft.com/office/officeart/2009/3/layout/OpposingIdeas"/>
    <dgm:cxn modelId="{055CE58E-56AC-4553-81B1-C4CC25610A4B}" type="presParOf" srcId="{F77BAB8C-F9F4-468D-89A2-C7C823B008FA}" destId="{2A2EC611-3E5C-4765-94C3-B675B5AB2EA3}" srcOrd="1" destOrd="0" presId="urn:microsoft.com/office/officeart/2009/3/layout/OpposingIdeas"/>
    <dgm:cxn modelId="{04B7D74B-688A-422D-8AFC-B3C4883BDC4B}" type="presParOf" srcId="{F77BAB8C-F9F4-468D-89A2-C7C823B008FA}" destId="{93E02903-82B2-4BB1-B2F6-BAE22856BD63}" srcOrd="2" destOrd="0" presId="urn:microsoft.com/office/officeart/2009/3/layout/OpposingIdeas"/>
    <dgm:cxn modelId="{5FC866D4-379F-47DA-A8F0-DED6648CA99C}" type="presParOf" srcId="{F77BAB8C-F9F4-468D-89A2-C7C823B008FA}" destId="{CC961F95-6330-4E42-A982-158BEE0ADB0D}" srcOrd="3" destOrd="0" presId="urn:microsoft.com/office/officeart/2009/3/layout/OpposingIdeas"/>
    <dgm:cxn modelId="{893C2F28-2DEE-4FD2-9937-47296C22039D}" type="presParOf" srcId="{F77BAB8C-F9F4-468D-89A2-C7C823B008FA}" destId="{912119B0-E40D-4BE7-96F4-97821F9FEEC0}" srcOrd="4" destOrd="0" presId="urn:microsoft.com/office/officeart/2009/3/layout/OpposingIdeas"/>
    <dgm:cxn modelId="{494E8731-A0F3-4863-B5C7-63525981232F}" type="presParOf" srcId="{F77BAB8C-F9F4-468D-89A2-C7C823B008FA}" destId="{D171C410-C714-4723-8E29-E31A0E1BCD6A}" srcOrd="5" destOrd="0" presId="urn:microsoft.com/office/officeart/2009/3/layout/OpposingIdeas"/>
    <dgm:cxn modelId="{1C833875-65ED-40A3-9EE3-1C950FA9BF85}" type="presParOf" srcId="{F77BAB8C-F9F4-468D-89A2-C7C823B008FA}" destId="{6AED8105-EAE7-46D6-BD8E-F8E1334399CB}" srcOrd="6" destOrd="0" presId="urn:microsoft.com/office/officeart/2009/3/layout/OpposingIdeas"/>
    <dgm:cxn modelId="{EC2D0364-9CB0-4FDB-A67F-6ADB5C19CE84}" type="presParOf" srcId="{F77BAB8C-F9F4-468D-89A2-C7C823B008FA}" destId="{83A9CC10-14C1-4A3C-BD20-E94ED2B27715}"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1155AB-B953-45E1-B79B-5ED8C4FE389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EB2C85-1965-4773-B139-233DDAAF48DA}">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510(k) Clearances</a:t>
          </a:r>
        </a:p>
      </dgm:t>
    </dgm:pt>
    <dgm:pt modelId="{D0C08ED5-0314-4B1B-A140-2DBD26FA4FC5}" type="parTrans" cxnId="{31963508-DE75-4F47-9211-8A93628D4029}">
      <dgm:prSet/>
      <dgm:spPr/>
      <dgm:t>
        <a:bodyPr/>
        <a:lstStyle/>
        <a:p>
          <a:endParaRPr lang="en-US"/>
        </a:p>
      </dgm:t>
    </dgm:pt>
    <dgm:pt modelId="{253BB981-EBAD-466A-A7A1-3BB1ACFE691B}" type="sibTrans" cxnId="{31963508-DE75-4F47-9211-8A93628D4029}">
      <dgm:prSet/>
      <dgm:spPr/>
      <dgm:t>
        <a:bodyPr/>
        <a:lstStyle/>
        <a:p>
          <a:endParaRPr lang="en-US"/>
        </a:p>
      </dgm:t>
    </dgm:pt>
    <dgm:pt modelId="{CF02DB01-33CE-45FE-946E-8744C0F48053}">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PMA    Approvals</a:t>
          </a:r>
        </a:p>
      </dgm:t>
    </dgm:pt>
    <dgm:pt modelId="{957E8EE7-DAC0-49D6-9C36-497E7AB23282}" type="parTrans" cxnId="{C9890317-F8E4-4E22-89ED-D32A5592F7D1}">
      <dgm:prSet/>
      <dgm:spPr/>
      <dgm:t>
        <a:bodyPr/>
        <a:lstStyle/>
        <a:p>
          <a:endParaRPr lang="en-US"/>
        </a:p>
      </dgm:t>
    </dgm:pt>
    <dgm:pt modelId="{EE8E8A10-1320-473D-B969-019AF4584C66}" type="sibTrans" cxnId="{C9890317-F8E4-4E22-89ED-D32A5592F7D1}">
      <dgm:prSet/>
      <dgm:spPr/>
      <dgm:t>
        <a:bodyPr/>
        <a:lstStyle/>
        <a:p>
          <a:endParaRPr lang="en-US"/>
        </a:p>
      </dgm:t>
    </dgm:pt>
    <dgm:pt modelId="{DD81850D-7FC8-41AD-A66A-CEA9E597BA66}">
      <dgm:prSet phldrT="[Text]" custT="1"/>
      <dgm:spPr>
        <a:solidFill>
          <a:schemeClr val="bg1">
            <a:alpha val="90000"/>
          </a:schemeClr>
        </a:solidFill>
        <a:ln>
          <a:solidFill>
            <a:srgbClr val="002E62">
              <a:alpha val="90000"/>
            </a:srgbClr>
          </a:solidFill>
        </a:ln>
      </dgm:spPr>
      <dgm:t>
        <a:bodyPr/>
        <a:lstStyle/>
        <a:p>
          <a:r>
            <a:rPr lang="en-US" sz="2000" b="0" u="sng" dirty="0">
              <a:solidFill>
                <a:schemeClr val="bg1">
                  <a:lumMod val="50000"/>
                </a:schemeClr>
              </a:solidFill>
              <a:latin typeface="Calibri" panose="020F0502020204030204" pitchFamily="34" charset="0"/>
              <a:cs typeface="Calibri" panose="020F0502020204030204" pitchFamily="34" charset="0"/>
            </a:rPr>
            <a:t>Major innovations</a:t>
          </a:r>
        </a:p>
      </dgm:t>
    </dgm:pt>
    <dgm:pt modelId="{7C31B365-1F9C-4ED7-8000-F80809F190DF}" type="parTrans" cxnId="{A78E5F3B-75DF-4C33-9949-62D836DCED86}">
      <dgm:prSet/>
      <dgm:spPr/>
      <dgm:t>
        <a:bodyPr/>
        <a:lstStyle/>
        <a:p>
          <a:endParaRPr lang="en-US"/>
        </a:p>
      </dgm:t>
    </dgm:pt>
    <dgm:pt modelId="{1216B832-81AF-4255-99CD-5889F4D6CF40}" type="sibTrans" cxnId="{A78E5F3B-75DF-4C33-9949-62D836DCED86}">
      <dgm:prSet/>
      <dgm:spPr/>
      <dgm:t>
        <a:bodyPr/>
        <a:lstStyle/>
        <a:p>
          <a:endParaRPr lang="en-US"/>
        </a:p>
      </dgm:t>
    </dgm:pt>
    <dgm:pt modelId="{4CF3D81B-0C10-4062-9784-D5E9732525C7}">
      <dgm:prSet phldrT="[Text]" custT="1"/>
      <dgm:spPr>
        <a:solidFill>
          <a:srgbClr val="002E62"/>
        </a:solidFill>
        <a:ln>
          <a:solidFill>
            <a:srgbClr val="002E62"/>
          </a:solidFill>
        </a:ln>
      </dgm:spPr>
      <dgm:t>
        <a:bodyPr/>
        <a:lstStyle/>
        <a:p>
          <a:r>
            <a:rPr lang="en-US" sz="2400" b="1" dirty="0">
              <a:latin typeface="Calibri" panose="020F0502020204030204" pitchFamily="34" charset="0"/>
              <a:cs typeface="Calibri" panose="020F0502020204030204" pitchFamily="34" charset="0"/>
            </a:rPr>
            <a:t>Product     Recalls</a:t>
          </a:r>
        </a:p>
      </dgm:t>
    </dgm:pt>
    <dgm:pt modelId="{98F6FC7E-5FDE-4BA8-BC6B-1413E7DACC18}" type="parTrans" cxnId="{110A37AC-15BC-4D49-A671-51965CC3AE6E}">
      <dgm:prSet/>
      <dgm:spPr/>
      <dgm:t>
        <a:bodyPr/>
        <a:lstStyle/>
        <a:p>
          <a:endParaRPr lang="en-US"/>
        </a:p>
      </dgm:t>
    </dgm:pt>
    <dgm:pt modelId="{705FBD55-4B1E-4F32-A3D6-94BECAAB8C04}" type="sibTrans" cxnId="{110A37AC-15BC-4D49-A671-51965CC3AE6E}">
      <dgm:prSet/>
      <dgm:spPr/>
      <dgm:t>
        <a:bodyPr/>
        <a:lstStyle/>
        <a:p>
          <a:endParaRPr lang="en-US"/>
        </a:p>
      </dgm:t>
    </dgm:pt>
    <dgm:pt modelId="{42BDA1CD-D177-4935-80B3-93A2D744A2C9}">
      <dgm:prSet custT="1"/>
      <dgm:spPr>
        <a:solidFill>
          <a:schemeClr val="bg1">
            <a:alpha val="90000"/>
          </a:schemeClr>
        </a:solidFill>
        <a:ln>
          <a:solidFill>
            <a:srgbClr val="002E62">
              <a:alpha val="90000"/>
            </a:srgbClr>
          </a:solidFill>
        </a:ln>
      </dgm:spPr>
      <dgm:t>
        <a:bodyPr/>
        <a:lstStyle/>
        <a:p>
          <a:r>
            <a:rPr lang="en-US" sz="2000" u="sng" dirty="0">
              <a:solidFill>
                <a:schemeClr val="bg1">
                  <a:lumMod val="50000"/>
                </a:schemeClr>
              </a:solidFill>
              <a:latin typeface="Calibri" panose="020F0502020204030204" pitchFamily="34" charset="0"/>
              <a:cs typeface="Calibri" panose="020F0502020204030204" pitchFamily="34" charset="0"/>
            </a:rPr>
            <a:t>Incremental innovations </a:t>
          </a:r>
          <a:r>
            <a:rPr lang="en-US" sz="2000" dirty="0">
              <a:solidFill>
                <a:schemeClr val="bg1">
                  <a:lumMod val="50000"/>
                </a:schemeClr>
              </a:solidFill>
              <a:latin typeface="Calibri" panose="020F0502020204030204" pitchFamily="34" charset="0"/>
              <a:cs typeface="Calibri" panose="020F0502020204030204" pitchFamily="34" charset="0"/>
            </a:rPr>
            <a:t>(16,456)</a:t>
          </a:r>
        </a:p>
      </dgm:t>
    </dgm:pt>
    <dgm:pt modelId="{AA50F82B-15B7-42A3-9058-8E7A8FD491A9}" type="parTrans" cxnId="{41BEF802-F176-4CC7-9D48-C719DF36EE9F}">
      <dgm:prSet/>
      <dgm:spPr/>
      <dgm:t>
        <a:bodyPr/>
        <a:lstStyle/>
        <a:p>
          <a:endParaRPr lang="en-US"/>
        </a:p>
      </dgm:t>
    </dgm:pt>
    <dgm:pt modelId="{F0F8D5D4-092B-44E1-BB30-2B83CB35005B}" type="sibTrans" cxnId="{41BEF802-F176-4CC7-9D48-C719DF36EE9F}">
      <dgm:prSet/>
      <dgm:spPr/>
      <dgm:t>
        <a:bodyPr/>
        <a:lstStyle/>
        <a:p>
          <a:endParaRPr lang="en-US"/>
        </a:p>
      </dgm:t>
    </dgm:pt>
    <dgm:pt modelId="{29FD818B-16B9-4CB8-9248-DD616AA4487E}">
      <dgm:prSet phldrT="[Text]" custT="1"/>
      <dgm:spPr>
        <a:solidFill>
          <a:schemeClr val="bg1">
            <a:alpha val="90000"/>
          </a:schemeClr>
        </a:solidFill>
        <a:ln>
          <a:solidFill>
            <a:srgbClr val="002E62">
              <a:alpha val="90000"/>
            </a:srgbClr>
          </a:solidFill>
        </a:ln>
      </dgm:spPr>
      <dgm:t>
        <a:bodyPr/>
        <a:lstStyle/>
        <a:p>
          <a:r>
            <a:rPr lang="en-US" sz="2000" u="sng" dirty="0">
              <a:solidFill>
                <a:schemeClr val="bg1">
                  <a:lumMod val="50000"/>
                </a:schemeClr>
              </a:solidFill>
              <a:latin typeface="Calibri" panose="020F0502020204030204" pitchFamily="34" charset="0"/>
              <a:cs typeface="Calibri" panose="020F0502020204030204" pitchFamily="34" charset="0"/>
            </a:rPr>
            <a:t>Failures</a:t>
          </a:r>
          <a:r>
            <a:rPr lang="en-US" sz="2000" dirty="0">
              <a:solidFill>
                <a:schemeClr val="bg1">
                  <a:lumMod val="50000"/>
                </a:schemeClr>
              </a:solidFill>
              <a:latin typeface="Calibri" panose="020F0502020204030204" pitchFamily="34" charset="0"/>
              <a:cs typeface="Calibri" panose="020F0502020204030204" pitchFamily="34" charset="0"/>
            </a:rPr>
            <a:t> (8,676 incremental; 512 major)</a:t>
          </a:r>
        </a:p>
      </dgm:t>
    </dgm:pt>
    <dgm:pt modelId="{7E3C3BF8-2075-4371-A349-F7932D2B8121}" type="parTrans" cxnId="{CBF5F871-B093-45B6-98D7-E9079EA89854}">
      <dgm:prSet/>
      <dgm:spPr/>
      <dgm:t>
        <a:bodyPr/>
        <a:lstStyle/>
        <a:p>
          <a:endParaRPr lang="en-US"/>
        </a:p>
      </dgm:t>
    </dgm:pt>
    <dgm:pt modelId="{1CFEE508-5559-4F68-9613-4FE28DA0DF3F}" type="sibTrans" cxnId="{CBF5F871-B093-45B6-98D7-E9079EA89854}">
      <dgm:prSet/>
      <dgm:spPr/>
      <dgm:t>
        <a:bodyPr/>
        <a:lstStyle/>
        <a:p>
          <a:endParaRPr lang="en-US"/>
        </a:p>
      </dgm:t>
    </dgm:pt>
    <dgm:pt modelId="{A728EBFF-BA58-4FE7-BE64-696194A40DDA}">
      <dgm:prSet phldrT="[Text]" custT="1"/>
      <dgm:spPr>
        <a:solidFill>
          <a:srgbClr val="002E62">
            <a:alpha val="90000"/>
          </a:srgbClr>
        </a:solidFill>
        <a:ln>
          <a:solidFill>
            <a:srgbClr val="002E62">
              <a:alpha val="90000"/>
            </a:srgbClr>
          </a:solidFill>
        </a:ln>
      </dgm:spPr>
      <dgm:t>
        <a:bodyPr/>
        <a:lstStyle/>
        <a:p>
          <a:r>
            <a:rPr lang="en-US" sz="2400" b="1" dirty="0">
              <a:latin typeface="Calibri" panose="020F0502020204030204" pitchFamily="34" charset="0"/>
              <a:cs typeface="Calibri" panose="020F0502020204030204" pitchFamily="34" charset="0"/>
            </a:rPr>
            <a:t>Products &amp; Product Classes</a:t>
          </a:r>
        </a:p>
      </dgm:t>
    </dgm:pt>
    <dgm:pt modelId="{98ECF36D-FF18-4F33-961B-96041BAF0FAD}" type="parTrans" cxnId="{7CFB4EF1-E5D7-499E-B99C-04F9CD509C67}">
      <dgm:prSet/>
      <dgm:spPr/>
      <dgm:t>
        <a:bodyPr/>
        <a:lstStyle/>
        <a:p>
          <a:endParaRPr lang="en-US"/>
        </a:p>
      </dgm:t>
    </dgm:pt>
    <dgm:pt modelId="{428F4732-B40A-4518-914A-C7EDADCBC8DE}" type="sibTrans" cxnId="{7CFB4EF1-E5D7-499E-B99C-04F9CD509C67}">
      <dgm:prSet/>
      <dgm:spPr/>
      <dgm:t>
        <a:bodyPr/>
        <a:lstStyle/>
        <a:p>
          <a:endParaRPr lang="en-US"/>
        </a:p>
      </dgm:t>
    </dgm:pt>
    <dgm:pt modelId="{99C93FAF-E928-4F67-B696-A6A1998DAE30}">
      <dgm:prSet phldrT="[Text]" custT="1"/>
      <dgm:spPr>
        <a:solidFill>
          <a:schemeClr val="bg1">
            <a:alpha val="90000"/>
          </a:schemeClr>
        </a:solidFill>
        <a:ln>
          <a:solidFill>
            <a:srgbClr val="002E62">
              <a:alpha val="90000"/>
            </a:srgbClr>
          </a:solidFill>
        </a:ln>
      </dgm:spPr>
      <dgm:t>
        <a:bodyPr/>
        <a:lstStyle/>
        <a:p>
          <a:r>
            <a:rPr lang="en-US" sz="2000" b="0" dirty="0">
              <a:solidFill>
                <a:schemeClr val="bg1">
                  <a:lumMod val="50000"/>
                </a:schemeClr>
              </a:solidFill>
              <a:latin typeface="Calibri" panose="020F0502020204030204" pitchFamily="34" charset="0"/>
              <a:cs typeface="Calibri" panose="020F0502020204030204" pitchFamily="34" charset="0"/>
            </a:rPr>
            <a:t>19 Classes (medical specialties)</a:t>
          </a:r>
        </a:p>
      </dgm:t>
    </dgm:pt>
    <dgm:pt modelId="{3945782F-44D8-4BF0-8CBD-EF508BD2DF68}" type="parTrans" cxnId="{1476C54A-0D7F-4287-B5D7-96E4A17ED453}">
      <dgm:prSet/>
      <dgm:spPr/>
      <dgm:t>
        <a:bodyPr/>
        <a:lstStyle/>
        <a:p>
          <a:endParaRPr lang="en-US"/>
        </a:p>
      </dgm:t>
    </dgm:pt>
    <dgm:pt modelId="{F3A6853A-0045-44E9-8E9B-03B9101D3BE7}" type="sibTrans" cxnId="{1476C54A-0D7F-4287-B5D7-96E4A17ED453}">
      <dgm:prSet/>
      <dgm:spPr/>
      <dgm:t>
        <a:bodyPr/>
        <a:lstStyle/>
        <a:p>
          <a:endParaRPr lang="en-US"/>
        </a:p>
      </dgm:t>
    </dgm:pt>
    <dgm:pt modelId="{F5D18CE2-4F0C-49E1-B83B-24A8EDE12863}">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PMAs (191)</a:t>
          </a:r>
        </a:p>
      </dgm:t>
    </dgm:pt>
    <dgm:pt modelId="{3E39D29E-D3CF-4DF9-B092-86D0AC85B300}" type="parTrans" cxnId="{7E030C52-A109-437D-9770-5D6649D12EBA}">
      <dgm:prSet/>
      <dgm:spPr/>
      <dgm:t>
        <a:bodyPr/>
        <a:lstStyle/>
        <a:p>
          <a:endParaRPr lang="en-US"/>
        </a:p>
      </dgm:t>
    </dgm:pt>
    <dgm:pt modelId="{BAC005ED-AEDF-46F2-9CAC-B0F9DD5691C5}" type="sibTrans" cxnId="{7E030C52-A109-437D-9770-5D6649D12EBA}">
      <dgm:prSet/>
      <dgm:spPr/>
      <dgm:t>
        <a:bodyPr/>
        <a:lstStyle/>
        <a:p>
          <a:endParaRPr lang="en-US"/>
        </a:p>
      </dgm:t>
    </dgm:pt>
    <dgm:pt modelId="{9BE38C1F-B1A6-42FD-B0F8-5BD8CFAA8FF8}">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Unique number; posting / clearance dates; severity classification; firm name; 510(k) or PMA number</a:t>
          </a:r>
        </a:p>
      </dgm:t>
    </dgm:pt>
    <dgm:pt modelId="{103CF146-5D8E-4B06-B0CE-0B27836B2016}" type="parTrans" cxnId="{B4F1594D-77EA-4D80-9B69-244C4251C630}">
      <dgm:prSet/>
      <dgm:spPr/>
      <dgm:t>
        <a:bodyPr/>
        <a:lstStyle/>
        <a:p>
          <a:endParaRPr lang="en-US"/>
        </a:p>
      </dgm:t>
    </dgm:pt>
    <dgm:pt modelId="{2F7FCC5C-AE0B-496B-A71F-B570656E740C}" type="sibTrans" cxnId="{B4F1594D-77EA-4D80-9B69-244C4251C630}">
      <dgm:prSet/>
      <dgm:spPr/>
      <dgm:t>
        <a:bodyPr/>
        <a:lstStyle/>
        <a:p>
          <a:endParaRPr lang="en-US"/>
        </a:p>
      </dgm:t>
    </dgm:pt>
    <dgm:pt modelId="{FB6DBA3F-5504-4B91-AF01-522B6241FFAD}">
      <dgm:prSe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Unique number; submission / clearance dates; firm name;  product type; product class</a:t>
          </a:r>
        </a:p>
      </dgm:t>
    </dgm:pt>
    <dgm:pt modelId="{A6569345-B65D-43E6-9797-16AEF3D254C8}" type="parTrans" cxnId="{3082F029-87CA-46AE-BAF6-027694459979}">
      <dgm:prSet/>
      <dgm:spPr/>
      <dgm:t>
        <a:bodyPr/>
        <a:lstStyle/>
        <a:p>
          <a:endParaRPr lang="en-US"/>
        </a:p>
      </dgm:t>
    </dgm:pt>
    <dgm:pt modelId="{861DF214-E4B3-48A6-863B-A05BA84DF675}" type="sibTrans" cxnId="{3082F029-87CA-46AE-BAF6-027694459979}">
      <dgm:prSet/>
      <dgm:spPr/>
      <dgm:t>
        <a:bodyPr/>
        <a:lstStyle/>
        <a:p>
          <a:endParaRPr lang="en-US"/>
        </a:p>
      </dgm:t>
    </dgm:pt>
    <dgm:pt modelId="{426234B3-FB27-4969-8925-F158E52D5521}">
      <dgm:prSet phldrT="[Text]" custT="1"/>
      <dgm:spPr>
        <a:solidFill>
          <a:schemeClr val="bg1">
            <a:alpha val="90000"/>
          </a:schemeClr>
        </a:solidFill>
        <a:ln>
          <a:solidFill>
            <a:srgbClr val="002E62">
              <a:alpha val="90000"/>
            </a:srgbClr>
          </a:solidFill>
        </a:ln>
      </dgm:spPr>
      <dgm:t>
        <a:bodyPr/>
        <a:lstStyle/>
        <a:p>
          <a:r>
            <a:rPr lang="en-US" sz="2000" dirty="0">
              <a:solidFill>
                <a:schemeClr val="bg1">
                  <a:lumMod val="50000"/>
                </a:schemeClr>
              </a:solidFill>
              <a:latin typeface="Calibri" panose="020F0502020204030204" pitchFamily="34" charset="0"/>
              <a:cs typeface="Calibri" panose="020F0502020204030204" pitchFamily="34" charset="0"/>
            </a:rPr>
            <a:t>Unique number; submission / approval dates; firm name; product type; product class</a:t>
          </a:r>
        </a:p>
      </dgm:t>
    </dgm:pt>
    <dgm:pt modelId="{F0C9D38D-6876-4AD8-89BD-331853599877}" type="parTrans" cxnId="{119FBF03-063E-47E6-ABEC-1AEAE3817FD2}">
      <dgm:prSet/>
      <dgm:spPr/>
      <dgm:t>
        <a:bodyPr/>
        <a:lstStyle/>
        <a:p>
          <a:endParaRPr lang="en-US"/>
        </a:p>
      </dgm:t>
    </dgm:pt>
    <dgm:pt modelId="{A05EFB67-DF09-4CF8-BF11-D6E93C25E854}" type="sibTrans" cxnId="{119FBF03-063E-47E6-ABEC-1AEAE3817FD2}">
      <dgm:prSet/>
      <dgm:spPr/>
      <dgm:t>
        <a:bodyPr/>
        <a:lstStyle/>
        <a:p>
          <a:endParaRPr lang="en-US"/>
        </a:p>
      </dgm:t>
    </dgm:pt>
    <dgm:pt modelId="{47A8AB32-F9B4-7F4F-B847-51B6B3F41A49}">
      <dgm:prSet phldrT="[Text]" custT="1"/>
      <dgm:spPr>
        <a:solidFill>
          <a:schemeClr val="bg1">
            <a:alpha val="90000"/>
          </a:schemeClr>
        </a:solidFill>
        <a:ln>
          <a:solidFill>
            <a:srgbClr val="002E62">
              <a:alpha val="90000"/>
            </a:srgbClr>
          </a:solidFill>
        </a:ln>
      </dgm:spPr>
      <dgm:t>
        <a:bodyPr/>
        <a:lstStyle/>
        <a:p>
          <a:r>
            <a:rPr lang="en-US" sz="2000" b="0" dirty="0">
              <a:solidFill>
                <a:schemeClr val="bg1">
                  <a:lumMod val="50000"/>
                </a:schemeClr>
              </a:solidFill>
              <a:latin typeface="Calibri" panose="020F0502020204030204" pitchFamily="34" charset="0"/>
              <a:cs typeface="Calibri" panose="020F0502020204030204" pitchFamily="34" charset="0"/>
            </a:rPr>
            <a:t>2,068 Unique 3-letter product codes (Identify product types that are very good to excellent substitutes)</a:t>
          </a:r>
        </a:p>
      </dgm:t>
    </dgm:pt>
    <dgm:pt modelId="{940CA0C8-91EE-2E49-B90D-0D41016B2808}" type="parTrans" cxnId="{8455FF9B-5C94-5E4C-878C-7C07ABFE282C}">
      <dgm:prSet/>
      <dgm:spPr/>
      <dgm:t>
        <a:bodyPr/>
        <a:lstStyle/>
        <a:p>
          <a:endParaRPr lang="en-US"/>
        </a:p>
      </dgm:t>
    </dgm:pt>
    <dgm:pt modelId="{192F076C-D159-DD42-96A5-3C3BC0AFD65A}" type="sibTrans" cxnId="{8455FF9B-5C94-5E4C-878C-7C07ABFE282C}">
      <dgm:prSet/>
      <dgm:spPr/>
      <dgm:t>
        <a:bodyPr/>
        <a:lstStyle/>
        <a:p>
          <a:endParaRPr lang="en-US"/>
        </a:p>
      </dgm:t>
    </dgm:pt>
    <dgm:pt modelId="{C56B5058-8823-4B34-9532-94A856157F74}" type="pres">
      <dgm:prSet presAssocID="{901155AB-B953-45E1-B79B-5ED8C4FE3891}" presName="Name0" presStyleCnt="0">
        <dgm:presLayoutVars>
          <dgm:dir/>
          <dgm:animLvl val="lvl"/>
          <dgm:resizeHandles val="exact"/>
        </dgm:presLayoutVars>
      </dgm:prSet>
      <dgm:spPr/>
    </dgm:pt>
    <dgm:pt modelId="{41E3C783-AD76-4ECD-8F87-EC4325013716}" type="pres">
      <dgm:prSet presAssocID="{6FEB2C85-1965-4773-B139-233DDAAF48DA}" presName="composite" presStyleCnt="0"/>
      <dgm:spPr/>
    </dgm:pt>
    <dgm:pt modelId="{14EEED17-8D4E-4830-830D-4C17D5F799A6}" type="pres">
      <dgm:prSet presAssocID="{6FEB2C85-1965-4773-B139-233DDAAF48DA}" presName="parTx" presStyleLbl="alignNode1" presStyleIdx="0" presStyleCnt="4" custScaleY="100000" custLinFactNeighborY="-29509">
        <dgm:presLayoutVars>
          <dgm:chMax val="0"/>
          <dgm:chPref val="0"/>
          <dgm:bulletEnabled val="1"/>
        </dgm:presLayoutVars>
      </dgm:prSet>
      <dgm:spPr/>
    </dgm:pt>
    <dgm:pt modelId="{8E12E45B-16F1-4CAD-84E4-801528153A16}" type="pres">
      <dgm:prSet presAssocID="{6FEB2C85-1965-4773-B139-233DDAAF48DA}" presName="desTx" presStyleLbl="alignAccFollowNode1" presStyleIdx="0" presStyleCnt="4" custScaleY="101490" custLinFactNeighborY="-6274">
        <dgm:presLayoutVars>
          <dgm:bulletEnabled val="1"/>
        </dgm:presLayoutVars>
      </dgm:prSet>
      <dgm:spPr/>
    </dgm:pt>
    <dgm:pt modelId="{C9FD807D-6A8A-4FDE-A9E0-A1019EF432AD}" type="pres">
      <dgm:prSet presAssocID="{253BB981-EBAD-466A-A7A1-3BB1ACFE691B}" presName="space" presStyleCnt="0"/>
      <dgm:spPr/>
    </dgm:pt>
    <dgm:pt modelId="{AE78D9BD-ADA4-4399-8EA7-C725AFD48375}" type="pres">
      <dgm:prSet presAssocID="{CF02DB01-33CE-45FE-946E-8744C0F48053}" presName="composite" presStyleCnt="0"/>
      <dgm:spPr/>
    </dgm:pt>
    <dgm:pt modelId="{0E981FF0-BA6F-4544-ABA4-BDD0C40B6F1E}" type="pres">
      <dgm:prSet presAssocID="{CF02DB01-33CE-45FE-946E-8744C0F48053}" presName="parTx" presStyleLbl="alignNode1" presStyleIdx="1" presStyleCnt="4" custScaleY="100000" custLinFactNeighborY="-29509">
        <dgm:presLayoutVars>
          <dgm:chMax val="0"/>
          <dgm:chPref val="0"/>
          <dgm:bulletEnabled val="1"/>
        </dgm:presLayoutVars>
      </dgm:prSet>
      <dgm:spPr/>
    </dgm:pt>
    <dgm:pt modelId="{EA27C092-1577-41F1-88CC-763507DA689D}" type="pres">
      <dgm:prSet presAssocID="{CF02DB01-33CE-45FE-946E-8744C0F48053}" presName="desTx" presStyleLbl="alignAccFollowNode1" presStyleIdx="1" presStyleCnt="4" custScaleY="101490" custLinFactNeighborY="-6274">
        <dgm:presLayoutVars>
          <dgm:bulletEnabled val="1"/>
        </dgm:presLayoutVars>
      </dgm:prSet>
      <dgm:spPr/>
    </dgm:pt>
    <dgm:pt modelId="{D4800FAA-F8BA-4FA9-9CB9-C49AACCA3DAC}" type="pres">
      <dgm:prSet presAssocID="{EE8E8A10-1320-473D-B969-019AF4584C66}" presName="space" presStyleCnt="0"/>
      <dgm:spPr/>
    </dgm:pt>
    <dgm:pt modelId="{901293FE-3608-496F-B8C8-E633EBBD4A46}" type="pres">
      <dgm:prSet presAssocID="{4CF3D81B-0C10-4062-9784-D5E9732525C7}" presName="composite" presStyleCnt="0"/>
      <dgm:spPr/>
    </dgm:pt>
    <dgm:pt modelId="{9BC8519C-5A4A-449E-BA82-A83C6DA48B99}" type="pres">
      <dgm:prSet presAssocID="{4CF3D81B-0C10-4062-9784-D5E9732525C7}" presName="parTx" presStyleLbl="alignNode1" presStyleIdx="2" presStyleCnt="4" custScaleY="100000" custLinFactNeighborY="-29509">
        <dgm:presLayoutVars>
          <dgm:chMax val="0"/>
          <dgm:chPref val="0"/>
          <dgm:bulletEnabled val="1"/>
        </dgm:presLayoutVars>
      </dgm:prSet>
      <dgm:spPr/>
    </dgm:pt>
    <dgm:pt modelId="{ACEC644B-0A90-4154-B434-320459D939FA}" type="pres">
      <dgm:prSet presAssocID="{4CF3D81B-0C10-4062-9784-D5E9732525C7}" presName="desTx" presStyleLbl="alignAccFollowNode1" presStyleIdx="2" presStyleCnt="4" custScaleY="101490" custLinFactNeighborY="-6274">
        <dgm:presLayoutVars>
          <dgm:bulletEnabled val="1"/>
        </dgm:presLayoutVars>
      </dgm:prSet>
      <dgm:spPr/>
    </dgm:pt>
    <dgm:pt modelId="{48582928-4722-4E29-93D7-9FD2E1332F60}" type="pres">
      <dgm:prSet presAssocID="{705FBD55-4B1E-4F32-A3D6-94BECAAB8C04}" presName="space" presStyleCnt="0"/>
      <dgm:spPr/>
    </dgm:pt>
    <dgm:pt modelId="{AE5EA967-0ECA-47FB-9C1D-E8AC02AAD2EB}" type="pres">
      <dgm:prSet presAssocID="{A728EBFF-BA58-4FE7-BE64-696194A40DDA}" presName="composite" presStyleCnt="0"/>
      <dgm:spPr/>
    </dgm:pt>
    <dgm:pt modelId="{C36B60D9-291B-417F-8496-7749E69B4D28}" type="pres">
      <dgm:prSet presAssocID="{A728EBFF-BA58-4FE7-BE64-696194A40DDA}" presName="parTx" presStyleLbl="alignNode1" presStyleIdx="3" presStyleCnt="4" custLinFactNeighborY="-29509">
        <dgm:presLayoutVars>
          <dgm:chMax val="0"/>
          <dgm:chPref val="0"/>
          <dgm:bulletEnabled val="1"/>
        </dgm:presLayoutVars>
      </dgm:prSet>
      <dgm:spPr/>
    </dgm:pt>
    <dgm:pt modelId="{C2113016-635B-45DA-8127-0B713E8B8A09}" type="pres">
      <dgm:prSet presAssocID="{A728EBFF-BA58-4FE7-BE64-696194A40DDA}" presName="desTx" presStyleLbl="alignAccFollowNode1" presStyleIdx="3" presStyleCnt="4" custScaleY="101490" custLinFactNeighborY="-6274">
        <dgm:presLayoutVars>
          <dgm:bulletEnabled val="1"/>
        </dgm:presLayoutVars>
      </dgm:prSet>
      <dgm:spPr/>
    </dgm:pt>
  </dgm:ptLst>
  <dgm:cxnLst>
    <dgm:cxn modelId="{41BEF802-F176-4CC7-9D48-C719DF36EE9F}" srcId="{6FEB2C85-1965-4773-B139-233DDAAF48DA}" destId="{42BDA1CD-D177-4935-80B3-93A2D744A2C9}" srcOrd="0" destOrd="0" parTransId="{AA50F82B-15B7-42A3-9058-8E7A8FD491A9}" sibTransId="{F0F8D5D4-092B-44E1-BB30-2B83CB35005B}"/>
    <dgm:cxn modelId="{119FBF03-063E-47E6-ABEC-1AEAE3817FD2}" srcId="{CF02DB01-33CE-45FE-946E-8744C0F48053}" destId="{426234B3-FB27-4969-8925-F158E52D5521}" srcOrd="1" destOrd="0" parTransId="{F0C9D38D-6876-4AD8-89BD-331853599877}" sibTransId="{A05EFB67-DF09-4CF8-BF11-D6E93C25E854}"/>
    <dgm:cxn modelId="{31963508-DE75-4F47-9211-8A93628D4029}" srcId="{901155AB-B953-45E1-B79B-5ED8C4FE3891}" destId="{6FEB2C85-1965-4773-B139-233DDAAF48DA}" srcOrd="0" destOrd="0" parTransId="{D0C08ED5-0314-4B1B-A140-2DBD26FA4FC5}" sibTransId="{253BB981-EBAD-466A-A7A1-3BB1ACFE691B}"/>
    <dgm:cxn modelId="{C9890317-F8E4-4E22-89ED-D32A5592F7D1}" srcId="{901155AB-B953-45E1-B79B-5ED8C4FE3891}" destId="{CF02DB01-33CE-45FE-946E-8744C0F48053}" srcOrd="1" destOrd="0" parTransId="{957E8EE7-DAC0-49D6-9C36-497E7AB23282}" sibTransId="{EE8E8A10-1320-473D-B969-019AF4584C66}"/>
    <dgm:cxn modelId="{2C83971B-86E0-4036-A732-1EF83093AD82}" type="presOf" srcId="{A728EBFF-BA58-4FE7-BE64-696194A40DDA}" destId="{C36B60D9-291B-417F-8496-7749E69B4D28}" srcOrd="0" destOrd="0" presId="urn:microsoft.com/office/officeart/2005/8/layout/hList1"/>
    <dgm:cxn modelId="{4CF6CA20-787E-443F-8373-18DEC4987CDD}" type="presOf" srcId="{901155AB-B953-45E1-B79B-5ED8C4FE3891}" destId="{C56B5058-8823-4B34-9532-94A856157F74}" srcOrd="0" destOrd="0" presId="urn:microsoft.com/office/officeart/2005/8/layout/hList1"/>
    <dgm:cxn modelId="{3082F029-87CA-46AE-BAF6-027694459979}" srcId="{6FEB2C85-1965-4773-B139-233DDAAF48DA}" destId="{FB6DBA3F-5504-4B91-AF01-522B6241FFAD}" srcOrd="1" destOrd="0" parTransId="{A6569345-B65D-43E6-9797-16AEF3D254C8}" sibTransId="{861DF214-E4B3-48A6-863B-A05BA84DF675}"/>
    <dgm:cxn modelId="{31B42632-B49F-4F2E-B03D-F7124FE2F585}" type="presOf" srcId="{F5D18CE2-4F0C-49E1-B83B-24A8EDE12863}" destId="{EA27C092-1577-41F1-88CC-763507DA689D}" srcOrd="0" destOrd="1" presId="urn:microsoft.com/office/officeart/2005/8/layout/hList1"/>
    <dgm:cxn modelId="{A78E5F3B-75DF-4C33-9949-62D836DCED86}" srcId="{CF02DB01-33CE-45FE-946E-8744C0F48053}" destId="{DD81850D-7FC8-41AD-A66A-CEA9E597BA66}" srcOrd="0" destOrd="0" parTransId="{7C31B365-1F9C-4ED7-8000-F80809F190DF}" sibTransId="{1216B832-81AF-4255-99CD-5889F4D6CF40}"/>
    <dgm:cxn modelId="{398A7045-CF26-43BD-A92C-D7A17F593CD7}" type="presOf" srcId="{42BDA1CD-D177-4935-80B3-93A2D744A2C9}" destId="{8E12E45B-16F1-4CAD-84E4-801528153A16}" srcOrd="0" destOrd="0" presId="urn:microsoft.com/office/officeart/2005/8/layout/hList1"/>
    <dgm:cxn modelId="{239E0B48-B7B6-402F-BEBD-8F0D54BC26F7}" type="presOf" srcId="{DD81850D-7FC8-41AD-A66A-CEA9E597BA66}" destId="{EA27C092-1577-41F1-88CC-763507DA689D}" srcOrd="0" destOrd="0" presId="urn:microsoft.com/office/officeart/2005/8/layout/hList1"/>
    <dgm:cxn modelId="{1476C54A-0D7F-4287-B5D7-96E4A17ED453}" srcId="{A728EBFF-BA58-4FE7-BE64-696194A40DDA}" destId="{99C93FAF-E928-4F67-B696-A6A1998DAE30}" srcOrd="0" destOrd="0" parTransId="{3945782F-44D8-4BF0-8CBD-EF508BD2DF68}" sibTransId="{F3A6853A-0045-44E9-8E9B-03B9101D3BE7}"/>
    <dgm:cxn modelId="{B4F1594D-77EA-4D80-9B69-244C4251C630}" srcId="{4CF3D81B-0C10-4062-9784-D5E9732525C7}" destId="{9BE38C1F-B1A6-42FD-B0F8-5BD8CFAA8FF8}" srcOrd="1" destOrd="0" parTransId="{103CF146-5D8E-4B06-B0CE-0B27836B2016}" sibTransId="{2F7FCC5C-AE0B-496B-A71F-B570656E740C}"/>
    <dgm:cxn modelId="{4697B850-F2BE-4395-8A97-5972BD70E7EB}" type="presOf" srcId="{9BE38C1F-B1A6-42FD-B0F8-5BD8CFAA8FF8}" destId="{ACEC644B-0A90-4154-B434-320459D939FA}" srcOrd="0" destOrd="1" presId="urn:microsoft.com/office/officeart/2005/8/layout/hList1"/>
    <dgm:cxn modelId="{7E030C52-A109-437D-9770-5D6649D12EBA}" srcId="{DD81850D-7FC8-41AD-A66A-CEA9E597BA66}" destId="{F5D18CE2-4F0C-49E1-B83B-24A8EDE12863}" srcOrd="0" destOrd="0" parTransId="{3E39D29E-D3CF-4DF9-B092-86D0AC85B300}" sibTransId="{BAC005ED-AEDF-46F2-9CAC-B0F9DD5691C5}"/>
    <dgm:cxn modelId="{292D1653-BBAA-4561-B6BF-D2FE48D46286}" type="presOf" srcId="{FB6DBA3F-5504-4B91-AF01-522B6241FFAD}" destId="{8E12E45B-16F1-4CAD-84E4-801528153A16}" srcOrd="0" destOrd="1" presId="urn:microsoft.com/office/officeart/2005/8/layout/hList1"/>
    <dgm:cxn modelId="{A1AA9266-B3C4-44B9-9D47-1946DFD0CCC3}" type="presOf" srcId="{4CF3D81B-0C10-4062-9784-D5E9732525C7}" destId="{9BC8519C-5A4A-449E-BA82-A83C6DA48B99}" srcOrd="0" destOrd="0" presId="urn:microsoft.com/office/officeart/2005/8/layout/hList1"/>
    <dgm:cxn modelId="{8231616B-2B94-44EE-B1DF-88D6CBFB7A4F}" type="presOf" srcId="{426234B3-FB27-4969-8925-F158E52D5521}" destId="{EA27C092-1577-41F1-88CC-763507DA689D}" srcOrd="0" destOrd="2" presId="urn:microsoft.com/office/officeart/2005/8/layout/hList1"/>
    <dgm:cxn modelId="{CAF5ED71-6753-EC4B-B18D-F8ABF4149AE9}" type="presOf" srcId="{47A8AB32-F9B4-7F4F-B847-51B6B3F41A49}" destId="{C2113016-635B-45DA-8127-0B713E8B8A09}" srcOrd="0" destOrd="1" presId="urn:microsoft.com/office/officeart/2005/8/layout/hList1"/>
    <dgm:cxn modelId="{CBF5F871-B093-45B6-98D7-E9079EA89854}" srcId="{4CF3D81B-0C10-4062-9784-D5E9732525C7}" destId="{29FD818B-16B9-4CB8-9248-DD616AA4487E}" srcOrd="0" destOrd="0" parTransId="{7E3C3BF8-2075-4371-A349-F7932D2B8121}" sibTransId="{1CFEE508-5559-4F68-9613-4FE28DA0DF3F}"/>
    <dgm:cxn modelId="{8455FF9B-5C94-5E4C-878C-7C07ABFE282C}" srcId="{A728EBFF-BA58-4FE7-BE64-696194A40DDA}" destId="{47A8AB32-F9B4-7F4F-B847-51B6B3F41A49}" srcOrd="1" destOrd="0" parTransId="{940CA0C8-91EE-2E49-B90D-0D41016B2808}" sibTransId="{192F076C-D159-DD42-96A5-3C3BC0AFD65A}"/>
    <dgm:cxn modelId="{EE3572A1-C8E6-4DBD-AECC-ED32B17EFC3E}" type="presOf" srcId="{CF02DB01-33CE-45FE-946E-8744C0F48053}" destId="{0E981FF0-BA6F-4544-ABA4-BDD0C40B6F1E}" srcOrd="0" destOrd="0" presId="urn:microsoft.com/office/officeart/2005/8/layout/hList1"/>
    <dgm:cxn modelId="{110A37AC-15BC-4D49-A671-51965CC3AE6E}" srcId="{901155AB-B953-45E1-B79B-5ED8C4FE3891}" destId="{4CF3D81B-0C10-4062-9784-D5E9732525C7}" srcOrd="2" destOrd="0" parTransId="{98F6FC7E-5FDE-4BA8-BC6B-1413E7DACC18}" sibTransId="{705FBD55-4B1E-4F32-A3D6-94BECAAB8C04}"/>
    <dgm:cxn modelId="{92DC8EB4-EF3D-4B0D-B8F2-C972D52B5628}" type="presOf" srcId="{99C93FAF-E928-4F67-B696-A6A1998DAE30}" destId="{C2113016-635B-45DA-8127-0B713E8B8A09}" srcOrd="0" destOrd="0" presId="urn:microsoft.com/office/officeart/2005/8/layout/hList1"/>
    <dgm:cxn modelId="{315086C1-A544-45F0-A113-41FE76FB11A0}" type="presOf" srcId="{6FEB2C85-1965-4773-B139-233DDAAF48DA}" destId="{14EEED17-8D4E-4830-830D-4C17D5F799A6}" srcOrd="0" destOrd="0" presId="urn:microsoft.com/office/officeart/2005/8/layout/hList1"/>
    <dgm:cxn modelId="{C847BAD2-89CF-4058-9FEE-8B5786810AED}" type="presOf" srcId="{29FD818B-16B9-4CB8-9248-DD616AA4487E}" destId="{ACEC644B-0A90-4154-B434-320459D939FA}" srcOrd="0" destOrd="0" presId="urn:microsoft.com/office/officeart/2005/8/layout/hList1"/>
    <dgm:cxn modelId="{7CFB4EF1-E5D7-499E-B99C-04F9CD509C67}" srcId="{901155AB-B953-45E1-B79B-5ED8C4FE3891}" destId="{A728EBFF-BA58-4FE7-BE64-696194A40DDA}" srcOrd="3" destOrd="0" parTransId="{98ECF36D-FF18-4F33-961B-96041BAF0FAD}" sibTransId="{428F4732-B40A-4518-914A-C7EDADCBC8DE}"/>
    <dgm:cxn modelId="{DDCE4DFD-FF7F-47D6-834A-6F7CBC764355}" type="presParOf" srcId="{C56B5058-8823-4B34-9532-94A856157F74}" destId="{41E3C783-AD76-4ECD-8F87-EC4325013716}" srcOrd="0" destOrd="0" presId="urn:microsoft.com/office/officeart/2005/8/layout/hList1"/>
    <dgm:cxn modelId="{902DF698-8FDA-4546-931C-D98A85F99F3E}" type="presParOf" srcId="{41E3C783-AD76-4ECD-8F87-EC4325013716}" destId="{14EEED17-8D4E-4830-830D-4C17D5F799A6}" srcOrd="0" destOrd="0" presId="urn:microsoft.com/office/officeart/2005/8/layout/hList1"/>
    <dgm:cxn modelId="{2969DEC1-714D-4790-B5EA-CBC3A82C0760}" type="presParOf" srcId="{41E3C783-AD76-4ECD-8F87-EC4325013716}" destId="{8E12E45B-16F1-4CAD-84E4-801528153A16}" srcOrd="1" destOrd="0" presId="urn:microsoft.com/office/officeart/2005/8/layout/hList1"/>
    <dgm:cxn modelId="{8E4B831B-95C1-4569-B48A-20A48137DA51}" type="presParOf" srcId="{C56B5058-8823-4B34-9532-94A856157F74}" destId="{C9FD807D-6A8A-4FDE-A9E0-A1019EF432AD}" srcOrd="1" destOrd="0" presId="urn:microsoft.com/office/officeart/2005/8/layout/hList1"/>
    <dgm:cxn modelId="{253E639E-05A8-434F-B48A-245317F22A42}" type="presParOf" srcId="{C56B5058-8823-4B34-9532-94A856157F74}" destId="{AE78D9BD-ADA4-4399-8EA7-C725AFD48375}" srcOrd="2" destOrd="0" presId="urn:microsoft.com/office/officeart/2005/8/layout/hList1"/>
    <dgm:cxn modelId="{70CC57C6-D2F1-4382-A1D1-FBFE51EEA935}" type="presParOf" srcId="{AE78D9BD-ADA4-4399-8EA7-C725AFD48375}" destId="{0E981FF0-BA6F-4544-ABA4-BDD0C40B6F1E}" srcOrd="0" destOrd="0" presId="urn:microsoft.com/office/officeart/2005/8/layout/hList1"/>
    <dgm:cxn modelId="{FE66002B-BBF5-47CF-AA07-AF0D5A0FE79B}" type="presParOf" srcId="{AE78D9BD-ADA4-4399-8EA7-C725AFD48375}" destId="{EA27C092-1577-41F1-88CC-763507DA689D}" srcOrd="1" destOrd="0" presId="urn:microsoft.com/office/officeart/2005/8/layout/hList1"/>
    <dgm:cxn modelId="{D529E84F-B87C-4F40-A1BB-42ACD881DB61}" type="presParOf" srcId="{C56B5058-8823-4B34-9532-94A856157F74}" destId="{D4800FAA-F8BA-4FA9-9CB9-C49AACCA3DAC}" srcOrd="3" destOrd="0" presId="urn:microsoft.com/office/officeart/2005/8/layout/hList1"/>
    <dgm:cxn modelId="{C496A7A0-7104-4A35-AF89-00F7351B0BDB}" type="presParOf" srcId="{C56B5058-8823-4B34-9532-94A856157F74}" destId="{901293FE-3608-496F-B8C8-E633EBBD4A46}" srcOrd="4" destOrd="0" presId="urn:microsoft.com/office/officeart/2005/8/layout/hList1"/>
    <dgm:cxn modelId="{5BBEB418-9AC1-4FE6-B342-478935250EE1}" type="presParOf" srcId="{901293FE-3608-496F-B8C8-E633EBBD4A46}" destId="{9BC8519C-5A4A-449E-BA82-A83C6DA48B99}" srcOrd="0" destOrd="0" presId="urn:microsoft.com/office/officeart/2005/8/layout/hList1"/>
    <dgm:cxn modelId="{4CCCC359-65B0-449B-8D43-41290022836E}" type="presParOf" srcId="{901293FE-3608-496F-B8C8-E633EBBD4A46}" destId="{ACEC644B-0A90-4154-B434-320459D939FA}" srcOrd="1" destOrd="0" presId="urn:microsoft.com/office/officeart/2005/8/layout/hList1"/>
    <dgm:cxn modelId="{16CC0F96-CFAF-4630-ADF8-F5143FFE2881}" type="presParOf" srcId="{C56B5058-8823-4B34-9532-94A856157F74}" destId="{48582928-4722-4E29-93D7-9FD2E1332F60}" srcOrd="5" destOrd="0" presId="urn:microsoft.com/office/officeart/2005/8/layout/hList1"/>
    <dgm:cxn modelId="{84BA5F7F-C162-4D34-87A7-703B8360CB48}" type="presParOf" srcId="{C56B5058-8823-4B34-9532-94A856157F74}" destId="{AE5EA967-0ECA-47FB-9C1D-E8AC02AAD2EB}" srcOrd="6" destOrd="0" presId="urn:microsoft.com/office/officeart/2005/8/layout/hList1"/>
    <dgm:cxn modelId="{7EF1E129-FE27-4513-BECF-CF029D77C64B}" type="presParOf" srcId="{AE5EA967-0ECA-47FB-9C1D-E8AC02AAD2EB}" destId="{C36B60D9-291B-417F-8496-7749E69B4D28}" srcOrd="0" destOrd="0" presId="urn:microsoft.com/office/officeart/2005/8/layout/hList1"/>
    <dgm:cxn modelId="{1AEB87E0-8DF1-45DF-9A78-0D12A0FEFB4F}" type="presParOf" srcId="{AE5EA967-0ECA-47FB-9C1D-E8AC02AAD2EB}" destId="{C2113016-635B-45DA-8127-0B713E8B8A0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D72551-5053-45C7-AE27-6970549CEE6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C8306FC-B3E9-48E1-8D23-4CCD94E88040}">
      <dgm:prSet phldrT="[Text]" custT="1"/>
      <dgm:spPr>
        <a:solidFill>
          <a:srgbClr val="003366"/>
        </a:solidFill>
      </dgm:spPr>
      <dgm:t>
        <a:bodyPr/>
        <a:lstStyle/>
        <a:p>
          <a:pPr algn="ctr"/>
          <a:r>
            <a:rPr lang="en-US" sz="1800" b="0" dirty="0">
              <a:latin typeface="Calibri" panose="020F0502020204030204" pitchFamily="34" charset="0"/>
            </a:rPr>
            <a:t>Assemble data on all submissions and recalls over 2003-2015</a:t>
          </a:r>
        </a:p>
      </dgm:t>
    </dgm:pt>
    <dgm:pt modelId="{C62A68C5-37D7-4C33-8C5D-4493ED58D0CE}" type="parTrans" cxnId="{37DF7EC1-F982-459C-BA83-B0D709DE5CD9}">
      <dgm:prSet/>
      <dgm:spPr/>
      <dgm:t>
        <a:bodyPr/>
        <a:lstStyle/>
        <a:p>
          <a:endParaRPr lang="en-US"/>
        </a:p>
      </dgm:t>
    </dgm:pt>
    <dgm:pt modelId="{2B35CCF4-95D7-4A0E-9798-786011CAA634}" type="sibTrans" cxnId="{37DF7EC1-F982-459C-BA83-B0D709DE5CD9}">
      <dgm:prSet/>
      <dgm:spPr>
        <a:ln w="38100">
          <a:solidFill>
            <a:srgbClr val="003366"/>
          </a:solidFill>
        </a:ln>
      </dgm:spPr>
      <dgm:t>
        <a:bodyPr/>
        <a:lstStyle/>
        <a:p>
          <a:endParaRPr lang="en-US"/>
        </a:p>
      </dgm:t>
    </dgm:pt>
    <dgm:pt modelId="{85E591F5-7F22-4A1C-92EB-0E0CE2F0D311}">
      <dgm:prSet phldrT="[Text]" custT="1"/>
      <dgm:spPr>
        <a:solidFill>
          <a:srgbClr val="003366"/>
        </a:solidFill>
      </dgm:spPr>
      <dgm:t>
        <a:bodyPr/>
        <a:lstStyle/>
        <a:p>
          <a:pPr algn="ctr"/>
          <a:r>
            <a:rPr lang="en-US" sz="1800" b="0" dirty="0">
              <a:latin typeface="Calibri" panose="020F0502020204030204" pitchFamily="34" charset="0"/>
            </a:rPr>
            <a:t>Assign all device submissions and recalls to:</a:t>
          </a:r>
        </a:p>
        <a:p>
          <a:pPr algn="ctr"/>
          <a:r>
            <a:rPr lang="en-US" sz="1800" b="0" dirty="0">
              <a:latin typeface="Calibri" panose="020F0502020204030204" pitchFamily="34" charset="0"/>
            </a:rPr>
            <a:t>(1) firm, (2)  class, </a:t>
          </a:r>
        </a:p>
        <a:p>
          <a:pPr algn="ctr"/>
          <a:r>
            <a:rPr lang="en-US" sz="1800" b="0" dirty="0">
              <a:latin typeface="Calibri" panose="020F0502020204030204" pitchFamily="34" charset="0"/>
            </a:rPr>
            <a:t>(3) product type</a:t>
          </a:r>
        </a:p>
      </dgm:t>
    </dgm:pt>
    <dgm:pt modelId="{E6EB9B42-F1D1-4913-B8AC-E1AD3CB5F1D4}" type="parTrans" cxnId="{D9F86F17-D422-48CD-9E84-F27330C113F6}">
      <dgm:prSet/>
      <dgm:spPr/>
      <dgm:t>
        <a:bodyPr/>
        <a:lstStyle/>
        <a:p>
          <a:endParaRPr lang="en-US"/>
        </a:p>
      </dgm:t>
    </dgm:pt>
    <dgm:pt modelId="{76B1EDF7-D0F3-4361-8611-5AD864CAACF8}" type="sibTrans" cxnId="{D9F86F17-D422-48CD-9E84-F27330C113F6}">
      <dgm:prSet/>
      <dgm:spPr>
        <a:ln w="38100">
          <a:solidFill>
            <a:srgbClr val="003366"/>
          </a:solidFill>
        </a:ln>
      </dgm:spPr>
      <dgm:t>
        <a:bodyPr/>
        <a:lstStyle/>
        <a:p>
          <a:endParaRPr lang="en-US"/>
        </a:p>
      </dgm:t>
    </dgm:pt>
    <dgm:pt modelId="{8F1D47C6-9089-4E13-89A9-4FE9F3097F3D}">
      <dgm:prSet phldrT="[Text]" custT="1"/>
      <dgm:spPr>
        <a:solidFill>
          <a:srgbClr val="003366"/>
        </a:solidFill>
      </dgm:spPr>
      <dgm:t>
        <a:bodyPr/>
        <a:lstStyle/>
        <a:p>
          <a:pPr algn="ctr"/>
          <a:r>
            <a:rPr lang="en-US" sz="1800" b="0" dirty="0">
              <a:latin typeface="Calibri" panose="020F0502020204030204" pitchFamily="34" charset="0"/>
            </a:rPr>
            <a:t>Construct detailed firm- and product-level innovation and recall histories</a:t>
          </a:r>
        </a:p>
      </dgm:t>
    </dgm:pt>
    <dgm:pt modelId="{0BE408AD-E437-432F-8556-33B08F8617A3}" type="parTrans" cxnId="{69595304-C8DD-4DEA-888D-9E252B522CD0}">
      <dgm:prSet/>
      <dgm:spPr/>
      <dgm:t>
        <a:bodyPr/>
        <a:lstStyle/>
        <a:p>
          <a:endParaRPr lang="en-US"/>
        </a:p>
      </dgm:t>
    </dgm:pt>
    <dgm:pt modelId="{FE5965C0-CA7D-4323-981C-4E15B40824AC}" type="sibTrans" cxnId="{69595304-C8DD-4DEA-888D-9E252B522CD0}">
      <dgm:prSet/>
      <dgm:spPr>
        <a:ln w="38100">
          <a:solidFill>
            <a:srgbClr val="003366"/>
          </a:solidFill>
        </a:ln>
      </dgm:spPr>
      <dgm:t>
        <a:bodyPr/>
        <a:lstStyle/>
        <a:p>
          <a:endParaRPr lang="en-US"/>
        </a:p>
      </dgm:t>
    </dgm:pt>
    <dgm:pt modelId="{12352D87-B21F-4110-B366-2B65BCB8F540}">
      <dgm:prSet phldrT="[Text]" custT="1"/>
      <dgm:spPr>
        <a:solidFill>
          <a:srgbClr val="003366"/>
        </a:solidFill>
      </dgm:spPr>
      <dgm:t>
        <a:bodyPr/>
        <a:lstStyle/>
        <a:p>
          <a:pPr algn="ctr"/>
          <a:r>
            <a:rPr lang="en-US" sz="1800" b="0" dirty="0">
              <a:latin typeface="Calibri" panose="020F0502020204030204" pitchFamily="34" charset="0"/>
            </a:rPr>
            <a:t>Implement recurrent-event accelerated failure time models</a:t>
          </a:r>
        </a:p>
      </dgm:t>
    </dgm:pt>
    <dgm:pt modelId="{BF75D1BC-A270-4B91-BF53-CC6E91D40036}" type="parTrans" cxnId="{F079E827-533D-4A69-8992-6E040731EBE5}">
      <dgm:prSet/>
      <dgm:spPr/>
      <dgm:t>
        <a:bodyPr/>
        <a:lstStyle/>
        <a:p>
          <a:endParaRPr lang="en-US"/>
        </a:p>
      </dgm:t>
    </dgm:pt>
    <dgm:pt modelId="{D3ABB1E4-EE3F-45A6-A040-FC74C38DDD01}" type="sibTrans" cxnId="{F079E827-533D-4A69-8992-6E040731EBE5}">
      <dgm:prSet/>
      <dgm:spPr>
        <a:ln w="38100">
          <a:solidFill>
            <a:srgbClr val="003366"/>
          </a:solidFill>
        </a:ln>
      </dgm:spPr>
      <dgm:t>
        <a:bodyPr/>
        <a:lstStyle/>
        <a:p>
          <a:endParaRPr lang="en-US"/>
        </a:p>
      </dgm:t>
    </dgm:pt>
    <dgm:pt modelId="{1725CD42-988C-43AC-8072-F062ECCC758D}" type="pres">
      <dgm:prSet presAssocID="{C2D72551-5053-45C7-AE27-6970549CEE65}" presName="cycle" presStyleCnt="0">
        <dgm:presLayoutVars>
          <dgm:dir/>
          <dgm:resizeHandles val="exact"/>
        </dgm:presLayoutVars>
      </dgm:prSet>
      <dgm:spPr/>
    </dgm:pt>
    <dgm:pt modelId="{3FB87278-46E1-45D9-9D8E-43D9C2FF0A17}" type="pres">
      <dgm:prSet presAssocID="{CC8306FC-B3E9-48E1-8D23-4CCD94E88040}" presName="node" presStyleLbl="node1" presStyleIdx="0" presStyleCnt="4" custScaleX="123665">
        <dgm:presLayoutVars>
          <dgm:bulletEnabled val="1"/>
        </dgm:presLayoutVars>
      </dgm:prSet>
      <dgm:spPr/>
    </dgm:pt>
    <dgm:pt modelId="{42363CB7-5C34-4C93-9F19-96009EF6B9DF}" type="pres">
      <dgm:prSet presAssocID="{CC8306FC-B3E9-48E1-8D23-4CCD94E88040}" presName="spNode" presStyleCnt="0"/>
      <dgm:spPr/>
    </dgm:pt>
    <dgm:pt modelId="{1D36C065-E8DA-44B9-9545-349C2A91B9A5}" type="pres">
      <dgm:prSet presAssocID="{2B35CCF4-95D7-4A0E-9798-786011CAA634}" presName="sibTrans" presStyleLbl="sibTrans1D1" presStyleIdx="0" presStyleCnt="4"/>
      <dgm:spPr/>
    </dgm:pt>
    <dgm:pt modelId="{AFCF2712-A919-49D1-AAA0-5D8DACE2263C}" type="pres">
      <dgm:prSet presAssocID="{85E591F5-7F22-4A1C-92EB-0E0CE2F0D311}" presName="node" presStyleLbl="node1" presStyleIdx="1" presStyleCnt="4" custScaleX="151960" custScaleY="142692">
        <dgm:presLayoutVars>
          <dgm:bulletEnabled val="1"/>
        </dgm:presLayoutVars>
      </dgm:prSet>
      <dgm:spPr/>
    </dgm:pt>
    <dgm:pt modelId="{46C51DBC-9159-41BC-A146-02B1DA500634}" type="pres">
      <dgm:prSet presAssocID="{85E591F5-7F22-4A1C-92EB-0E0CE2F0D311}" presName="spNode" presStyleCnt="0"/>
      <dgm:spPr/>
    </dgm:pt>
    <dgm:pt modelId="{DF311384-F359-4F80-B3D9-6BEA21FFF5A1}" type="pres">
      <dgm:prSet presAssocID="{76B1EDF7-D0F3-4361-8611-5AD864CAACF8}" presName="sibTrans" presStyleLbl="sibTrans1D1" presStyleIdx="1" presStyleCnt="4"/>
      <dgm:spPr/>
    </dgm:pt>
    <dgm:pt modelId="{5BFAB53A-F2B9-4B0A-BA6A-4401162009CB}" type="pres">
      <dgm:prSet presAssocID="{8F1D47C6-9089-4E13-89A9-4FE9F3097F3D}" presName="node" presStyleLbl="node1" presStyleIdx="2" presStyleCnt="4" custScaleX="123665">
        <dgm:presLayoutVars>
          <dgm:bulletEnabled val="1"/>
        </dgm:presLayoutVars>
      </dgm:prSet>
      <dgm:spPr/>
    </dgm:pt>
    <dgm:pt modelId="{AD5585F1-A32B-4BF2-BA4B-249A47BA8396}" type="pres">
      <dgm:prSet presAssocID="{8F1D47C6-9089-4E13-89A9-4FE9F3097F3D}" presName="spNode" presStyleCnt="0"/>
      <dgm:spPr/>
    </dgm:pt>
    <dgm:pt modelId="{F6E33624-0ABA-4B98-AFB0-D46ADA54215E}" type="pres">
      <dgm:prSet presAssocID="{FE5965C0-CA7D-4323-981C-4E15B40824AC}" presName="sibTrans" presStyleLbl="sibTrans1D1" presStyleIdx="2" presStyleCnt="4"/>
      <dgm:spPr/>
    </dgm:pt>
    <dgm:pt modelId="{78CEE06F-EA0E-4F62-8C01-462B1CCFE8B2}" type="pres">
      <dgm:prSet presAssocID="{12352D87-B21F-4110-B366-2B65BCB8F540}" presName="node" presStyleLbl="node1" presStyleIdx="3" presStyleCnt="4" custScaleX="123665">
        <dgm:presLayoutVars>
          <dgm:bulletEnabled val="1"/>
        </dgm:presLayoutVars>
      </dgm:prSet>
      <dgm:spPr/>
    </dgm:pt>
    <dgm:pt modelId="{90F4FF37-8AE7-4E77-8029-7B9C4BA809E3}" type="pres">
      <dgm:prSet presAssocID="{12352D87-B21F-4110-B366-2B65BCB8F540}" presName="spNode" presStyleCnt="0"/>
      <dgm:spPr/>
    </dgm:pt>
    <dgm:pt modelId="{FD4D0D46-F8DA-4926-BA0B-9580B86672E6}" type="pres">
      <dgm:prSet presAssocID="{D3ABB1E4-EE3F-45A6-A040-FC74C38DDD01}" presName="sibTrans" presStyleLbl="sibTrans1D1" presStyleIdx="3" presStyleCnt="4"/>
      <dgm:spPr/>
    </dgm:pt>
  </dgm:ptLst>
  <dgm:cxnLst>
    <dgm:cxn modelId="{69595304-C8DD-4DEA-888D-9E252B522CD0}" srcId="{C2D72551-5053-45C7-AE27-6970549CEE65}" destId="{8F1D47C6-9089-4E13-89A9-4FE9F3097F3D}" srcOrd="2" destOrd="0" parTransId="{0BE408AD-E437-432F-8556-33B08F8617A3}" sibTransId="{FE5965C0-CA7D-4323-981C-4E15B40824AC}"/>
    <dgm:cxn modelId="{D9F86F17-D422-48CD-9E84-F27330C113F6}" srcId="{C2D72551-5053-45C7-AE27-6970549CEE65}" destId="{85E591F5-7F22-4A1C-92EB-0E0CE2F0D311}" srcOrd="1" destOrd="0" parTransId="{E6EB9B42-F1D1-4913-B8AC-E1AD3CB5F1D4}" sibTransId="{76B1EDF7-D0F3-4361-8611-5AD864CAACF8}"/>
    <dgm:cxn modelId="{F952E01F-C3B0-4A68-AD63-23366C51A6B3}" type="presOf" srcId="{C2D72551-5053-45C7-AE27-6970549CEE65}" destId="{1725CD42-988C-43AC-8072-F062ECCC758D}" srcOrd="0" destOrd="0" presId="urn:microsoft.com/office/officeart/2005/8/layout/cycle6"/>
    <dgm:cxn modelId="{F079E827-533D-4A69-8992-6E040731EBE5}" srcId="{C2D72551-5053-45C7-AE27-6970549CEE65}" destId="{12352D87-B21F-4110-B366-2B65BCB8F540}" srcOrd="3" destOrd="0" parTransId="{BF75D1BC-A270-4B91-BF53-CC6E91D40036}" sibTransId="{D3ABB1E4-EE3F-45A6-A040-FC74C38DDD01}"/>
    <dgm:cxn modelId="{6B865B35-C3E6-4C82-951D-2538496F2327}" type="presOf" srcId="{D3ABB1E4-EE3F-45A6-A040-FC74C38DDD01}" destId="{FD4D0D46-F8DA-4926-BA0B-9580B86672E6}" srcOrd="0" destOrd="0" presId="urn:microsoft.com/office/officeart/2005/8/layout/cycle6"/>
    <dgm:cxn modelId="{3287A837-FE70-4F3D-B645-CFC4C4AABF98}" type="presOf" srcId="{12352D87-B21F-4110-B366-2B65BCB8F540}" destId="{78CEE06F-EA0E-4F62-8C01-462B1CCFE8B2}" srcOrd="0" destOrd="0" presId="urn:microsoft.com/office/officeart/2005/8/layout/cycle6"/>
    <dgm:cxn modelId="{3A05433C-DAF9-432C-B0BE-F271B5600F05}" type="presOf" srcId="{8F1D47C6-9089-4E13-89A9-4FE9F3097F3D}" destId="{5BFAB53A-F2B9-4B0A-BA6A-4401162009CB}" srcOrd="0" destOrd="0" presId="urn:microsoft.com/office/officeart/2005/8/layout/cycle6"/>
    <dgm:cxn modelId="{7759D25E-9EA9-4C11-ADF9-4C5E12A57C30}" type="presOf" srcId="{76B1EDF7-D0F3-4361-8611-5AD864CAACF8}" destId="{DF311384-F359-4F80-B3D9-6BEA21FFF5A1}" srcOrd="0" destOrd="0" presId="urn:microsoft.com/office/officeart/2005/8/layout/cycle6"/>
    <dgm:cxn modelId="{ADF9E46B-D125-456A-BEA5-F39AAA70D188}" type="presOf" srcId="{2B35CCF4-95D7-4A0E-9798-786011CAA634}" destId="{1D36C065-E8DA-44B9-9545-349C2A91B9A5}" srcOrd="0" destOrd="0" presId="urn:microsoft.com/office/officeart/2005/8/layout/cycle6"/>
    <dgm:cxn modelId="{48BC74A2-FE86-4EF3-B010-319686C38859}" type="presOf" srcId="{FE5965C0-CA7D-4323-981C-4E15B40824AC}" destId="{F6E33624-0ABA-4B98-AFB0-D46ADA54215E}" srcOrd="0" destOrd="0" presId="urn:microsoft.com/office/officeart/2005/8/layout/cycle6"/>
    <dgm:cxn modelId="{453CF7AD-AA32-4790-A6A7-CFBBF7E3C89A}" type="presOf" srcId="{85E591F5-7F22-4A1C-92EB-0E0CE2F0D311}" destId="{AFCF2712-A919-49D1-AAA0-5D8DACE2263C}" srcOrd="0" destOrd="0" presId="urn:microsoft.com/office/officeart/2005/8/layout/cycle6"/>
    <dgm:cxn modelId="{37DF7EC1-F982-459C-BA83-B0D709DE5CD9}" srcId="{C2D72551-5053-45C7-AE27-6970549CEE65}" destId="{CC8306FC-B3E9-48E1-8D23-4CCD94E88040}" srcOrd="0" destOrd="0" parTransId="{C62A68C5-37D7-4C33-8C5D-4493ED58D0CE}" sibTransId="{2B35CCF4-95D7-4A0E-9798-786011CAA634}"/>
    <dgm:cxn modelId="{F29197F8-F086-428D-A0A1-838F0D12D92F}" type="presOf" srcId="{CC8306FC-B3E9-48E1-8D23-4CCD94E88040}" destId="{3FB87278-46E1-45D9-9D8E-43D9C2FF0A17}" srcOrd="0" destOrd="0" presId="urn:microsoft.com/office/officeart/2005/8/layout/cycle6"/>
    <dgm:cxn modelId="{4EE1E211-04AC-42AB-A89F-7D09E3229CCB}" type="presParOf" srcId="{1725CD42-988C-43AC-8072-F062ECCC758D}" destId="{3FB87278-46E1-45D9-9D8E-43D9C2FF0A17}" srcOrd="0" destOrd="0" presId="urn:microsoft.com/office/officeart/2005/8/layout/cycle6"/>
    <dgm:cxn modelId="{3B54BA86-F3C1-42BA-964B-7027F06693E0}" type="presParOf" srcId="{1725CD42-988C-43AC-8072-F062ECCC758D}" destId="{42363CB7-5C34-4C93-9F19-96009EF6B9DF}" srcOrd="1" destOrd="0" presId="urn:microsoft.com/office/officeart/2005/8/layout/cycle6"/>
    <dgm:cxn modelId="{FDFF848C-6945-45F1-A304-2DA1CE708004}" type="presParOf" srcId="{1725CD42-988C-43AC-8072-F062ECCC758D}" destId="{1D36C065-E8DA-44B9-9545-349C2A91B9A5}" srcOrd="2" destOrd="0" presId="urn:microsoft.com/office/officeart/2005/8/layout/cycle6"/>
    <dgm:cxn modelId="{D118AC5F-9C6B-409D-BA06-85F4239AF390}" type="presParOf" srcId="{1725CD42-988C-43AC-8072-F062ECCC758D}" destId="{AFCF2712-A919-49D1-AAA0-5D8DACE2263C}" srcOrd="3" destOrd="0" presId="urn:microsoft.com/office/officeart/2005/8/layout/cycle6"/>
    <dgm:cxn modelId="{A8951262-8D48-4E63-AA70-24A5F0BB1878}" type="presParOf" srcId="{1725CD42-988C-43AC-8072-F062ECCC758D}" destId="{46C51DBC-9159-41BC-A146-02B1DA500634}" srcOrd="4" destOrd="0" presId="urn:microsoft.com/office/officeart/2005/8/layout/cycle6"/>
    <dgm:cxn modelId="{37662EA5-61D5-4462-AE19-E28BB78EC276}" type="presParOf" srcId="{1725CD42-988C-43AC-8072-F062ECCC758D}" destId="{DF311384-F359-4F80-B3D9-6BEA21FFF5A1}" srcOrd="5" destOrd="0" presId="urn:microsoft.com/office/officeart/2005/8/layout/cycle6"/>
    <dgm:cxn modelId="{B6CC87F7-CE9E-484F-AAD7-D11F4AB6478A}" type="presParOf" srcId="{1725CD42-988C-43AC-8072-F062ECCC758D}" destId="{5BFAB53A-F2B9-4B0A-BA6A-4401162009CB}" srcOrd="6" destOrd="0" presId="urn:microsoft.com/office/officeart/2005/8/layout/cycle6"/>
    <dgm:cxn modelId="{9FBECBE4-86C9-447E-AFB4-5ABB15EABA0E}" type="presParOf" srcId="{1725CD42-988C-43AC-8072-F062ECCC758D}" destId="{AD5585F1-A32B-4BF2-BA4B-249A47BA8396}" srcOrd="7" destOrd="0" presId="urn:microsoft.com/office/officeart/2005/8/layout/cycle6"/>
    <dgm:cxn modelId="{6D44FF32-C0EA-4E90-B0D7-9AC3EE779D92}" type="presParOf" srcId="{1725CD42-988C-43AC-8072-F062ECCC758D}" destId="{F6E33624-0ABA-4B98-AFB0-D46ADA54215E}" srcOrd="8" destOrd="0" presId="urn:microsoft.com/office/officeart/2005/8/layout/cycle6"/>
    <dgm:cxn modelId="{014B99B4-70A9-4EA9-B9B6-E9E0CB8C64AB}" type="presParOf" srcId="{1725CD42-988C-43AC-8072-F062ECCC758D}" destId="{78CEE06F-EA0E-4F62-8C01-462B1CCFE8B2}" srcOrd="9" destOrd="0" presId="urn:microsoft.com/office/officeart/2005/8/layout/cycle6"/>
    <dgm:cxn modelId="{D3B7F96F-3AEF-4E80-8A4B-787C10BEEF53}" type="presParOf" srcId="{1725CD42-988C-43AC-8072-F062ECCC758D}" destId="{90F4FF37-8AE7-4E77-8029-7B9C4BA809E3}" srcOrd="10" destOrd="0" presId="urn:microsoft.com/office/officeart/2005/8/layout/cycle6"/>
    <dgm:cxn modelId="{9D3843B9-E9F6-4D3C-95BC-D7C04A2F819E}" type="presParOf" srcId="{1725CD42-988C-43AC-8072-F062ECCC758D}" destId="{FD4D0D46-F8DA-4926-BA0B-9580B86672E6}"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D4D32-ECBE-4648-98E7-158E82BD0172}">
      <dsp:nvSpPr>
        <dsp:cNvPr id="0" name=""/>
        <dsp:cNvSpPr/>
      </dsp:nvSpPr>
      <dsp:spPr>
        <a:xfrm rot="21300000">
          <a:off x="24942" y="2246800"/>
          <a:ext cx="8078114" cy="925066"/>
        </a:xfrm>
        <a:prstGeom prst="mathMinus">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F822D-6BD3-4C11-815F-1454DF34F49C}">
      <dsp:nvSpPr>
        <dsp:cNvPr id="0" name=""/>
        <dsp:cNvSpPr/>
      </dsp:nvSpPr>
      <dsp:spPr>
        <a:xfrm>
          <a:off x="975360" y="270933"/>
          <a:ext cx="2438400" cy="2167466"/>
        </a:xfrm>
        <a:prstGeom prst="downArrow">
          <a:avLst/>
        </a:prstGeom>
        <a:solidFill>
          <a:srgbClr val="002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E52F4-2D5A-4C20-BD95-755F0313757D}">
      <dsp:nvSpPr>
        <dsp:cNvPr id="0" name=""/>
        <dsp:cNvSpPr/>
      </dsp:nvSpPr>
      <dsp:spPr>
        <a:xfrm>
          <a:off x="3114038" y="0"/>
          <a:ext cx="4988563"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ts val="300"/>
            </a:spcAft>
            <a:buNone/>
          </a:pPr>
          <a:r>
            <a:rPr lang="en-US" sz="2800" kern="1200" dirty="0">
              <a:solidFill>
                <a:srgbClr val="002E62"/>
              </a:solidFill>
              <a:latin typeface="Calibri" panose="020F0502020204030204" pitchFamily="34" charset="0"/>
              <a:cs typeface="Calibri" panose="020F0502020204030204" pitchFamily="34" charset="0"/>
            </a:rPr>
            <a:t>Pre-Market Gatekeeper</a:t>
          </a:r>
        </a:p>
        <a:p>
          <a:pPr marL="228600" lvl="1" indent="-228600" algn="l" defTabSz="1066800">
            <a:lnSpc>
              <a:spcPct val="90000"/>
            </a:lnSpc>
            <a:spcBef>
              <a:spcPct val="0"/>
            </a:spcBef>
            <a:spcAft>
              <a:spcPts val="300"/>
            </a:spcAft>
            <a:buChar char="•"/>
          </a:pPr>
          <a:r>
            <a:rPr lang="en-US" sz="2400" kern="1200" dirty="0">
              <a:solidFill>
                <a:schemeClr val="bg1">
                  <a:lumMod val="50000"/>
                </a:schemeClr>
              </a:solidFill>
              <a:latin typeface="Calibri" panose="020F0502020204030204" pitchFamily="34" charset="0"/>
              <a:cs typeface="Calibri" panose="020F0502020204030204" pitchFamily="34" charset="0"/>
            </a:rPr>
            <a:t>Reviews new product submissions for safety and effectiveness</a:t>
          </a:r>
        </a:p>
        <a:p>
          <a:pPr marL="228600" lvl="1" indent="-228600" algn="l" defTabSz="1066800">
            <a:lnSpc>
              <a:spcPct val="90000"/>
            </a:lnSpc>
            <a:spcBef>
              <a:spcPct val="0"/>
            </a:spcBef>
            <a:spcAft>
              <a:spcPts val="300"/>
            </a:spcAft>
            <a:buChar char="•"/>
          </a:pPr>
          <a:r>
            <a:rPr lang="en-US" sz="2400" kern="1200" dirty="0">
              <a:solidFill>
                <a:schemeClr val="bg1">
                  <a:lumMod val="50000"/>
                </a:schemeClr>
              </a:solidFill>
              <a:latin typeface="Calibri" panose="020F0502020204030204" pitchFamily="34" charset="0"/>
              <a:cs typeface="Calibri" panose="020F0502020204030204" pitchFamily="34" charset="0"/>
            </a:rPr>
            <a:t>Assigns devices to product codes according to use and pathway</a:t>
          </a:r>
        </a:p>
      </dsp:txBody>
      <dsp:txXfrm>
        <a:off x="3114038" y="0"/>
        <a:ext cx="4988563" cy="2275840"/>
      </dsp:txXfrm>
    </dsp:sp>
    <dsp:sp modelId="{23F86FA1-A0F4-4BCC-B544-4760728DD4DE}">
      <dsp:nvSpPr>
        <dsp:cNvPr id="0" name=""/>
        <dsp:cNvSpPr/>
      </dsp:nvSpPr>
      <dsp:spPr>
        <a:xfrm>
          <a:off x="4714239" y="2980266"/>
          <a:ext cx="2438400" cy="2167466"/>
        </a:xfrm>
        <a:prstGeom prst="upArrow">
          <a:avLst/>
        </a:prstGeom>
        <a:solidFill>
          <a:srgbClr val="002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C2C3D-58B7-4A76-829E-BE66BE73C535}">
      <dsp:nvSpPr>
        <dsp:cNvPr id="0" name=""/>
        <dsp:cNvSpPr/>
      </dsp:nvSpPr>
      <dsp:spPr>
        <a:xfrm>
          <a:off x="60953" y="3142826"/>
          <a:ext cx="4917453"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ts val="300"/>
            </a:spcAft>
            <a:buNone/>
          </a:pPr>
          <a:r>
            <a:rPr lang="en-US" sz="2800" kern="1200" dirty="0">
              <a:solidFill>
                <a:srgbClr val="002E62"/>
              </a:solidFill>
              <a:latin typeface="Calibri" panose="020F0502020204030204" pitchFamily="34" charset="0"/>
              <a:cs typeface="Calibri" panose="020F0502020204030204" pitchFamily="34" charset="0"/>
            </a:rPr>
            <a:t>Post-Market Regulator</a:t>
          </a:r>
        </a:p>
        <a:p>
          <a:pPr marL="228600" lvl="1" indent="-228600" algn="l" defTabSz="1066800">
            <a:lnSpc>
              <a:spcPct val="90000"/>
            </a:lnSpc>
            <a:spcBef>
              <a:spcPct val="0"/>
            </a:spcBef>
            <a:spcAft>
              <a:spcPts val="300"/>
            </a:spcAft>
            <a:buChar char="•"/>
          </a:pPr>
          <a:r>
            <a:rPr lang="en-US" sz="2400" kern="1200" dirty="0">
              <a:solidFill>
                <a:schemeClr val="bg1">
                  <a:lumMod val="50000"/>
                </a:schemeClr>
              </a:solidFill>
              <a:latin typeface="Calibri" panose="020F0502020204030204" pitchFamily="34" charset="0"/>
              <a:cs typeface="Calibri" panose="020F0502020204030204" pitchFamily="34" charset="0"/>
            </a:rPr>
            <a:t>Regulates approved devices on ongoing basis via monitoring and compliance activities</a:t>
          </a:r>
        </a:p>
        <a:p>
          <a:pPr marL="228600" lvl="1" indent="-228600" algn="l" defTabSz="1066800">
            <a:lnSpc>
              <a:spcPct val="90000"/>
            </a:lnSpc>
            <a:spcBef>
              <a:spcPct val="0"/>
            </a:spcBef>
            <a:spcAft>
              <a:spcPts val="300"/>
            </a:spcAft>
            <a:buChar char="•"/>
          </a:pPr>
          <a:r>
            <a:rPr lang="en-US" sz="2400" kern="1200" dirty="0">
              <a:solidFill>
                <a:schemeClr val="bg1">
                  <a:lumMod val="50000"/>
                </a:schemeClr>
              </a:solidFill>
              <a:latin typeface="Calibri" panose="020F0502020204030204" pitchFamily="34" charset="0"/>
              <a:cs typeface="Calibri" panose="020F0502020204030204" pitchFamily="34" charset="0"/>
            </a:rPr>
            <a:t>E.g., recalls, inspections, medical device reporting</a:t>
          </a:r>
        </a:p>
      </dsp:txBody>
      <dsp:txXfrm>
        <a:off x="60953" y="3142826"/>
        <a:ext cx="4917453" cy="22758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C1761-3F34-41DD-A0E9-682A01D1D296}">
      <dsp:nvSpPr>
        <dsp:cNvPr id="0" name=""/>
        <dsp:cNvSpPr/>
      </dsp:nvSpPr>
      <dsp:spPr>
        <a:xfrm>
          <a:off x="1276946" y="1779"/>
          <a:ext cx="1485304" cy="742652"/>
        </a:xfrm>
        <a:prstGeom prst="roundRect">
          <a:avLst>
            <a:gd name="adj" fmla="val 1000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Dependent Variables</a:t>
          </a:r>
        </a:p>
      </dsp:txBody>
      <dsp:txXfrm>
        <a:off x="1298698" y="23531"/>
        <a:ext cx="1441800" cy="699148"/>
      </dsp:txXfrm>
    </dsp:sp>
    <dsp:sp modelId="{9A73C1EC-FAEC-4266-AC50-36B005D26B26}">
      <dsp:nvSpPr>
        <dsp:cNvPr id="0" name=""/>
        <dsp:cNvSpPr/>
      </dsp:nvSpPr>
      <dsp:spPr>
        <a:xfrm>
          <a:off x="1425476" y="744431"/>
          <a:ext cx="148530" cy="556989"/>
        </a:xfrm>
        <a:custGeom>
          <a:avLst/>
          <a:gdLst/>
          <a:ahLst/>
          <a:cxnLst/>
          <a:rect l="0" t="0" r="0" b="0"/>
          <a:pathLst>
            <a:path>
              <a:moveTo>
                <a:pt x="0" y="0"/>
              </a:moveTo>
              <a:lnTo>
                <a:pt x="0" y="556989"/>
              </a:lnTo>
              <a:lnTo>
                <a:pt x="148530" y="556989"/>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0D09C3DB-FA43-451C-A590-F2081A87324A}">
      <dsp:nvSpPr>
        <dsp:cNvPr id="0" name=""/>
        <dsp:cNvSpPr/>
      </dsp:nvSpPr>
      <dsp:spPr>
        <a:xfrm>
          <a:off x="1574007" y="930094"/>
          <a:ext cx="1433461" cy="742652"/>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i="1" u="none" kern="1200" dirty="0">
              <a:solidFill>
                <a:srgbClr val="003366"/>
              </a:solidFill>
              <a:latin typeface="Calibri" panose="020F0502020204030204" pitchFamily="34" charset="0"/>
              <a:cs typeface="Calibri" panose="020F0502020204030204" pitchFamily="34" charset="0"/>
            </a:rPr>
            <a:t>Major Innovation</a:t>
          </a:r>
          <a:r>
            <a:rPr lang="en-US" sz="1400" kern="1200" dirty="0">
              <a:solidFill>
                <a:srgbClr val="003366"/>
              </a:solidFill>
              <a:latin typeface="Calibri" panose="020F0502020204030204" pitchFamily="34" charset="0"/>
              <a:cs typeface="Calibri" panose="020F0502020204030204" pitchFamily="34" charset="0"/>
            </a:rPr>
            <a:t> – Time since last submission</a:t>
          </a:r>
        </a:p>
      </dsp:txBody>
      <dsp:txXfrm>
        <a:off x="1595759" y="951846"/>
        <a:ext cx="1389957" cy="699148"/>
      </dsp:txXfrm>
    </dsp:sp>
    <dsp:sp modelId="{DAAC669D-FBB5-4ADA-B32A-37D98AD20C8B}">
      <dsp:nvSpPr>
        <dsp:cNvPr id="0" name=""/>
        <dsp:cNvSpPr/>
      </dsp:nvSpPr>
      <dsp:spPr>
        <a:xfrm>
          <a:off x="1425476" y="744431"/>
          <a:ext cx="148530" cy="1652843"/>
        </a:xfrm>
        <a:custGeom>
          <a:avLst/>
          <a:gdLst/>
          <a:ahLst/>
          <a:cxnLst/>
          <a:rect l="0" t="0" r="0" b="0"/>
          <a:pathLst>
            <a:path>
              <a:moveTo>
                <a:pt x="0" y="0"/>
              </a:moveTo>
              <a:lnTo>
                <a:pt x="0" y="1652843"/>
              </a:lnTo>
              <a:lnTo>
                <a:pt x="148530" y="1652843"/>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4E23D59-6769-4600-9D48-33B78633D2F3}">
      <dsp:nvSpPr>
        <dsp:cNvPr id="0" name=""/>
        <dsp:cNvSpPr/>
      </dsp:nvSpPr>
      <dsp:spPr>
        <a:xfrm>
          <a:off x="1574007" y="1858410"/>
          <a:ext cx="1433461" cy="1077729"/>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rgbClr val="003366"/>
              </a:solidFill>
              <a:latin typeface="Calibri" panose="020F0502020204030204" pitchFamily="34" charset="0"/>
              <a:cs typeface="Calibri" panose="020F0502020204030204" pitchFamily="34" charset="0"/>
            </a:rPr>
            <a:t>Incremental Innovation</a:t>
          </a:r>
          <a:r>
            <a:rPr lang="en-US" sz="1400" kern="1200" dirty="0">
              <a:solidFill>
                <a:srgbClr val="003366"/>
              </a:solidFill>
              <a:latin typeface="Calibri" panose="020F0502020204030204" pitchFamily="34" charset="0"/>
              <a:cs typeface="Calibri" panose="020F0502020204030204" pitchFamily="34" charset="0"/>
            </a:rPr>
            <a:t> </a:t>
          </a:r>
        </a:p>
        <a:p>
          <a:pPr marL="0" lvl="0" indent="0" algn="ctr" defTabSz="622300">
            <a:lnSpc>
              <a:spcPct val="90000"/>
            </a:lnSpc>
            <a:spcBef>
              <a:spcPct val="0"/>
            </a:spcBef>
            <a:spcAft>
              <a:spcPct val="35000"/>
            </a:spcAft>
            <a:buNone/>
          </a:pPr>
          <a:r>
            <a:rPr lang="en-US" sz="1400" kern="1200" dirty="0">
              <a:solidFill>
                <a:srgbClr val="003366"/>
              </a:solidFill>
              <a:latin typeface="Calibri" panose="020F0502020204030204" pitchFamily="34" charset="0"/>
              <a:cs typeface="Calibri" panose="020F0502020204030204" pitchFamily="34" charset="0"/>
            </a:rPr>
            <a:t>– Time since last submission</a:t>
          </a:r>
        </a:p>
      </dsp:txBody>
      <dsp:txXfrm>
        <a:off x="1605573" y="1889976"/>
        <a:ext cx="1370329" cy="1014597"/>
      </dsp:txXfrm>
    </dsp:sp>
    <dsp:sp modelId="{E4304E79-41F4-4EAD-9771-78E7E44F6677}">
      <dsp:nvSpPr>
        <dsp:cNvPr id="0" name=""/>
        <dsp:cNvSpPr/>
      </dsp:nvSpPr>
      <dsp:spPr>
        <a:xfrm>
          <a:off x="3133577" y="1779"/>
          <a:ext cx="1485304" cy="742652"/>
        </a:xfrm>
        <a:prstGeom prst="roundRect">
          <a:avLst>
            <a:gd name="adj" fmla="val 10000"/>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Independent Variables</a:t>
          </a:r>
        </a:p>
      </dsp:txBody>
      <dsp:txXfrm>
        <a:off x="3155329" y="23531"/>
        <a:ext cx="1441800" cy="699148"/>
      </dsp:txXfrm>
    </dsp:sp>
    <dsp:sp modelId="{3224FCDC-CF17-4987-ACDD-5E97661448B0}">
      <dsp:nvSpPr>
        <dsp:cNvPr id="0" name=""/>
        <dsp:cNvSpPr/>
      </dsp:nvSpPr>
      <dsp:spPr>
        <a:xfrm>
          <a:off x="3282107" y="744431"/>
          <a:ext cx="148530" cy="556989"/>
        </a:xfrm>
        <a:custGeom>
          <a:avLst/>
          <a:gdLst/>
          <a:ahLst/>
          <a:cxnLst/>
          <a:rect l="0" t="0" r="0" b="0"/>
          <a:pathLst>
            <a:path>
              <a:moveTo>
                <a:pt x="0" y="0"/>
              </a:moveTo>
              <a:lnTo>
                <a:pt x="0" y="556989"/>
              </a:lnTo>
              <a:lnTo>
                <a:pt x="148530" y="556989"/>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B31D2068-73B6-46DC-B0C5-E5313171E185}">
      <dsp:nvSpPr>
        <dsp:cNvPr id="0" name=""/>
        <dsp:cNvSpPr/>
      </dsp:nvSpPr>
      <dsp:spPr>
        <a:xfrm>
          <a:off x="3430638" y="930094"/>
          <a:ext cx="1377542" cy="742652"/>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3366"/>
              </a:solidFill>
              <a:latin typeface="Calibri" panose="020F0502020204030204" pitchFamily="34" charset="0"/>
              <a:cs typeface="Calibri" panose="020F0502020204030204" pitchFamily="34" charset="0"/>
            </a:rPr>
            <a:t>Focal firm and competitor firm recall counts</a:t>
          </a:r>
        </a:p>
      </dsp:txBody>
      <dsp:txXfrm>
        <a:off x="3452390" y="951846"/>
        <a:ext cx="1334038" cy="699148"/>
      </dsp:txXfrm>
    </dsp:sp>
    <dsp:sp modelId="{C6D4900D-5F14-443D-855B-7589541A6D37}">
      <dsp:nvSpPr>
        <dsp:cNvPr id="0" name=""/>
        <dsp:cNvSpPr/>
      </dsp:nvSpPr>
      <dsp:spPr>
        <a:xfrm>
          <a:off x="3282107" y="744431"/>
          <a:ext cx="148530" cy="1485304"/>
        </a:xfrm>
        <a:custGeom>
          <a:avLst/>
          <a:gdLst/>
          <a:ahLst/>
          <a:cxnLst/>
          <a:rect l="0" t="0" r="0" b="0"/>
          <a:pathLst>
            <a:path>
              <a:moveTo>
                <a:pt x="0" y="0"/>
              </a:moveTo>
              <a:lnTo>
                <a:pt x="0" y="1485304"/>
              </a:lnTo>
              <a:lnTo>
                <a:pt x="148530" y="1485304"/>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3B898B92-67E0-4E1F-B7A6-A71444E38B3B}">
      <dsp:nvSpPr>
        <dsp:cNvPr id="0" name=""/>
        <dsp:cNvSpPr/>
      </dsp:nvSpPr>
      <dsp:spPr>
        <a:xfrm>
          <a:off x="3430638" y="1858410"/>
          <a:ext cx="1377542" cy="742652"/>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3366"/>
              </a:solidFill>
              <a:latin typeface="Calibri" panose="020F0502020204030204" pitchFamily="34" charset="0"/>
              <a:cs typeface="Calibri" panose="020F0502020204030204" pitchFamily="34" charset="0"/>
            </a:rPr>
            <a:t>Same class and different class product recall counts</a:t>
          </a:r>
        </a:p>
      </dsp:txBody>
      <dsp:txXfrm>
        <a:off x="3452390" y="1880162"/>
        <a:ext cx="1334038" cy="699148"/>
      </dsp:txXfrm>
    </dsp:sp>
    <dsp:sp modelId="{987DDC47-3568-49E2-9D9E-5C24778A97DF}">
      <dsp:nvSpPr>
        <dsp:cNvPr id="0" name=""/>
        <dsp:cNvSpPr/>
      </dsp:nvSpPr>
      <dsp:spPr>
        <a:xfrm>
          <a:off x="3282107" y="744431"/>
          <a:ext cx="148530" cy="2413620"/>
        </a:xfrm>
        <a:custGeom>
          <a:avLst/>
          <a:gdLst/>
          <a:ahLst/>
          <a:cxnLst/>
          <a:rect l="0" t="0" r="0" b="0"/>
          <a:pathLst>
            <a:path>
              <a:moveTo>
                <a:pt x="0" y="0"/>
              </a:moveTo>
              <a:lnTo>
                <a:pt x="0" y="2413620"/>
              </a:lnTo>
              <a:lnTo>
                <a:pt x="148530" y="2413620"/>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03505577-C517-4CDD-9B0F-5EB0C96E9451}">
      <dsp:nvSpPr>
        <dsp:cNvPr id="0" name=""/>
        <dsp:cNvSpPr/>
      </dsp:nvSpPr>
      <dsp:spPr>
        <a:xfrm>
          <a:off x="3430638" y="2786725"/>
          <a:ext cx="1377542" cy="742652"/>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3366"/>
              </a:solidFill>
              <a:latin typeface="Calibri" panose="020F0502020204030204" pitchFamily="34" charset="0"/>
              <a:cs typeface="Calibri" panose="020F0502020204030204" pitchFamily="34" charset="0"/>
            </a:rPr>
            <a:t>Same product type and different product type recall counts</a:t>
          </a:r>
        </a:p>
      </dsp:txBody>
      <dsp:txXfrm>
        <a:off x="3452390" y="2808477"/>
        <a:ext cx="1334038" cy="699148"/>
      </dsp:txXfrm>
    </dsp:sp>
    <dsp:sp modelId="{17B415D4-380D-4F2D-BC0C-40B3F956ED5A}">
      <dsp:nvSpPr>
        <dsp:cNvPr id="0" name=""/>
        <dsp:cNvSpPr/>
      </dsp:nvSpPr>
      <dsp:spPr>
        <a:xfrm>
          <a:off x="3282107" y="744431"/>
          <a:ext cx="148530" cy="3341935"/>
        </a:xfrm>
        <a:custGeom>
          <a:avLst/>
          <a:gdLst/>
          <a:ahLst/>
          <a:cxnLst/>
          <a:rect l="0" t="0" r="0" b="0"/>
          <a:pathLst>
            <a:path>
              <a:moveTo>
                <a:pt x="0" y="0"/>
              </a:moveTo>
              <a:lnTo>
                <a:pt x="0" y="3341935"/>
              </a:lnTo>
              <a:lnTo>
                <a:pt x="148530" y="3341935"/>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35A2AE69-7424-4A0F-9E65-BF21EC22B8AA}">
      <dsp:nvSpPr>
        <dsp:cNvPr id="0" name=""/>
        <dsp:cNvSpPr/>
      </dsp:nvSpPr>
      <dsp:spPr>
        <a:xfrm>
          <a:off x="3430638" y="3715040"/>
          <a:ext cx="1377542" cy="742652"/>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3366"/>
              </a:solidFill>
              <a:latin typeface="Calibri" panose="020F0502020204030204" pitchFamily="34" charset="0"/>
              <a:cs typeface="Calibri" panose="020F0502020204030204" pitchFamily="34" charset="0"/>
            </a:rPr>
            <a:t>Year, Firm and Prod Code FE</a:t>
          </a:r>
        </a:p>
      </dsp:txBody>
      <dsp:txXfrm>
        <a:off x="3452390" y="3736792"/>
        <a:ext cx="1334038" cy="699148"/>
      </dsp:txXfrm>
    </dsp:sp>
    <dsp:sp modelId="{86F97EB3-1B62-4467-A9B6-66DE47DEB2AB}">
      <dsp:nvSpPr>
        <dsp:cNvPr id="0" name=""/>
        <dsp:cNvSpPr/>
      </dsp:nvSpPr>
      <dsp:spPr>
        <a:xfrm>
          <a:off x="3282107" y="744431"/>
          <a:ext cx="148530" cy="4270250"/>
        </a:xfrm>
        <a:custGeom>
          <a:avLst/>
          <a:gdLst/>
          <a:ahLst/>
          <a:cxnLst/>
          <a:rect l="0" t="0" r="0" b="0"/>
          <a:pathLst>
            <a:path>
              <a:moveTo>
                <a:pt x="0" y="0"/>
              </a:moveTo>
              <a:lnTo>
                <a:pt x="0" y="4270250"/>
              </a:lnTo>
              <a:lnTo>
                <a:pt x="148530" y="4270250"/>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74C25A2-E20B-4336-95C1-7AAFCDFCAD86}">
      <dsp:nvSpPr>
        <dsp:cNvPr id="0" name=""/>
        <dsp:cNvSpPr/>
      </dsp:nvSpPr>
      <dsp:spPr>
        <a:xfrm>
          <a:off x="3430638" y="4643356"/>
          <a:ext cx="1388415" cy="742652"/>
        </a:xfrm>
        <a:prstGeom prst="roundRect">
          <a:avLst>
            <a:gd name="adj" fmla="val 10000"/>
          </a:avLst>
        </a:prstGeom>
        <a:solidFill>
          <a:schemeClr val="lt1">
            <a:alpha val="90000"/>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3366"/>
              </a:solidFill>
              <a:latin typeface="Calibri" panose="020F0502020204030204" pitchFamily="34" charset="0"/>
              <a:cs typeface="Calibri" panose="020F0502020204030204" pitchFamily="34" charset="0"/>
            </a:rPr>
            <a:t>Device Controls</a:t>
          </a:r>
        </a:p>
      </dsp:txBody>
      <dsp:txXfrm>
        <a:off x="3452390" y="4665108"/>
        <a:ext cx="1344911" cy="6991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87278-46E1-45D9-9D8E-43D9C2FF0A17}">
      <dsp:nvSpPr>
        <dsp:cNvPr id="0" name=""/>
        <dsp:cNvSpPr/>
      </dsp:nvSpPr>
      <dsp:spPr>
        <a:xfrm>
          <a:off x="-659891" y="0"/>
          <a:ext cx="4509499" cy="3490776"/>
        </a:xfrm>
        <a:prstGeom prst="roundRect">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rPr>
            <a:t>Source</a:t>
          </a:r>
          <a:endParaRPr lang="en-US" sz="2800" b="1" kern="1200" dirty="0">
            <a:latin typeface="Calibri" panose="020F0502020204030204" pitchFamily="34" charset="0"/>
          </a:endParaRPr>
        </a:p>
        <a:p>
          <a:pPr marL="228600" lvl="1" indent="-228600" algn="l" defTabSz="889000">
            <a:lnSpc>
              <a:spcPct val="90000"/>
            </a:lnSpc>
            <a:spcBef>
              <a:spcPct val="0"/>
            </a:spcBef>
            <a:spcAft>
              <a:spcPts val="100"/>
            </a:spcAft>
            <a:buChar char="•"/>
          </a:pPr>
          <a:r>
            <a:rPr lang="en-US" sz="2000" b="0" kern="1200" dirty="0">
              <a:latin typeface="Calibri" panose="020F0502020204030204" pitchFamily="34" charset="0"/>
              <a:cs typeface="Calibri" panose="020F0502020204030204" pitchFamily="34" charset="0"/>
            </a:rPr>
            <a:t>Focal-firm recalls associated with delays in subsequent innovation</a:t>
          </a:r>
        </a:p>
        <a:p>
          <a:pPr marL="228600" lvl="1" indent="-228600" algn="l" defTabSz="889000">
            <a:lnSpc>
              <a:spcPct val="90000"/>
            </a:lnSpc>
            <a:spcBef>
              <a:spcPct val="0"/>
            </a:spcBef>
            <a:spcAft>
              <a:spcPts val="100"/>
            </a:spcAft>
            <a:buChar char="•"/>
          </a:pPr>
          <a:r>
            <a:rPr lang="en-US" sz="2000" b="0" kern="1200" dirty="0">
              <a:latin typeface="Calibri" panose="020F0502020204030204" pitchFamily="34" charset="0"/>
              <a:cs typeface="Calibri" panose="020F0502020204030204" pitchFamily="34" charset="0"/>
            </a:rPr>
            <a:t>Competitor-firm recalls associated with acceleration of subsequent innovation</a:t>
          </a:r>
        </a:p>
        <a:p>
          <a:pPr marL="228600" lvl="1" indent="-228600" algn="l" defTabSz="889000">
            <a:lnSpc>
              <a:spcPct val="90000"/>
            </a:lnSpc>
            <a:spcBef>
              <a:spcPct val="0"/>
            </a:spcBef>
            <a:spcAft>
              <a:spcPts val="100"/>
            </a:spcAft>
            <a:buChar char="•"/>
          </a:pPr>
          <a:r>
            <a:rPr lang="en-US" sz="2000" b="0" kern="1200" dirty="0">
              <a:latin typeface="Calibri" panose="020F0502020204030204" pitchFamily="34" charset="0"/>
              <a:cs typeface="Calibri" panose="020F0502020204030204" pitchFamily="34" charset="0"/>
            </a:rPr>
            <a:t>(only incremental innovation models have power to estimate precise relationships without further disaggregation)</a:t>
          </a:r>
        </a:p>
      </dsp:txBody>
      <dsp:txXfrm>
        <a:off x="-489485" y="170406"/>
        <a:ext cx="4168687" cy="3149964"/>
      </dsp:txXfrm>
    </dsp:sp>
    <dsp:sp modelId="{1D36C065-E8DA-44B9-9545-349C2A91B9A5}">
      <dsp:nvSpPr>
        <dsp:cNvPr id="0" name=""/>
        <dsp:cNvSpPr/>
      </dsp:nvSpPr>
      <dsp:spPr>
        <a:xfrm>
          <a:off x="2021229" y="818727"/>
          <a:ext cx="3515884" cy="3515884"/>
        </a:xfrm>
        <a:custGeom>
          <a:avLst/>
          <a:gdLst/>
          <a:ahLst/>
          <a:cxnLst/>
          <a:rect l="0" t="0" r="0" b="0"/>
          <a:pathLst>
            <a:path>
              <a:moveTo>
                <a:pt x="1853028" y="2573"/>
              </a:moveTo>
              <a:arcTo wR="1757942" hR="1757942" stAng="16386037" swAng="5252808"/>
            </a:path>
          </a:pathLst>
        </a:custGeom>
        <a:noFill/>
        <a:ln w="38100" cap="flat" cmpd="sng" algn="ctr">
          <a:solidFill>
            <a:srgbClr val="003366"/>
          </a:solidFill>
          <a:prstDash val="solid"/>
          <a:miter lim="800000"/>
        </a:ln>
        <a:effectLst/>
      </dsp:spPr>
      <dsp:style>
        <a:lnRef idx="1">
          <a:scrgbClr r="0" g="0" b="0"/>
        </a:lnRef>
        <a:fillRef idx="0">
          <a:scrgbClr r="0" g="0" b="0"/>
        </a:fillRef>
        <a:effectRef idx="0">
          <a:scrgbClr r="0" g="0" b="0"/>
        </a:effectRef>
        <a:fontRef idx="minor"/>
      </dsp:style>
    </dsp:sp>
    <dsp:sp modelId="{AFCF2712-A919-49D1-AAA0-5D8DACE2263C}">
      <dsp:nvSpPr>
        <dsp:cNvPr id="0" name=""/>
        <dsp:cNvSpPr/>
      </dsp:nvSpPr>
      <dsp:spPr>
        <a:xfrm>
          <a:off x="2855992" y="2621205"/>
          <a:ext cx="4509499" cy="3017594"/>
        </a:xfrm>
        <a:prstGeom prst="roundRect">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rPr>
            <a:t>Proximity</a:t>
          </a:r>
        </a:p>
        <a:p>
          <a:pPr marL="228600" lvl="1" indent="-228600" algn="l" defTabSz="889000">
            <a:lnSpc>
              <a:spcPct val="90000"/>
            </a:lnSpc>
            <a:spcBef>
              <a:spcPct val="0"/>
            </a:spcBef>
            <a:spcAft>
              <a:spcPts val="100"/>
            </a:spcAft>
            <a:buChar char="•"/>
          </a:pPr>
          <a:r>
            <a:rPr lang="en-US" sz="2000" b="0" kern="1200" dirty="0">
              <a:latin typeface="Calibri" panose="020F0502020204030204" pitchFamily="34" charset="0"/>
              <a:cs typeface="Calibri" panose="020F0502020204030204" pitchFamily="34" charset="0"/>
            </a:rPr>
            <a:t>Same product type recalls are the major factor driving subsequent focal firm innovation</a:t>
          </a:r>
        </a:p>
        <a:p>
          <a:pPr marL="228600" lvl="1" indent="-228600" algn="l" defTabSz="889000">
            <a:lnSpc>
              <a:spcPct val="90000"/>
            </a:lnSpc>
            <a:spcBef>
              <a:spcPct val="0"/>
            </a:spcBef>
            <a:spcAft>
              <a:spcPts val="100"/>
            </a:spcAft>
            <a:buChar char="•"/>
          </a:pPr>
          <a:r>
            <a:rPr lang="en-US" sz="2000" b="0" kern="1200" dirty="0">
              <a:latin typeface="Calibri" panose="020F0502020204030204" pitchFamily="34" charset="0"/>
              <a:cs typeface="Calibri" panose="020F0502020204030204" pitchFamily="34" charset="0"/>
            </a:rPr>
            <a:t>Competitor response seen as a result of both same-product type and same-class recalls, suggesting ability to capitalize on opportunities in adjacent product areas</a:t>
          </a:r>
        </a:p>
      </dsp:txBody>
      <dsp:txXfrm>
        <a:off x="3003299" y="2768512"/>
        <a:ext cx="4214885" cy="2722980"/>
      </dsp:txXfrm>
    </dsp:sp>
    <dsp:sp modelId="{DF311384-F359-4F80-B3D9-6BEA21FFF5A1}">
      <dsp:nvSpPr>
        <dsp:cNvPr id="0" name=""/>
        <dsp:cNvSpPr/>
      </dsp:nvSpPr>
      <dsp:spPr>
        <a:xfrm>
          <a:off x="1384326" y="1462684"/>
          <a:ext cx="3515884" cy="3515884"/>
        </a:xfrm>
        <a:custGeom>
          <a:avLst/>
          <a:gdLst/>
          <a:ahLst/>
          <a:cxnLst/>
          <a:rect l="0" t="0" r="0" b="0"/>
          <a:pathLst>
            <a:path>
              <a:moveTo>
                <a:pt x="1451347" y="3488941"/>
              </a:moveTo>
              <a:arcTo wR="1757942" hR="1757942" stAng="6002642" swAng="4226652"/>
            </a:path>
          </a:pathLst>
        </a:custGeom>
        <a:noFill/>
        <a:ln w="38100" cap="flat" cmpd="sng" algn="ctr">
          <a:solidFill>
            <a:srgbClr val="003366"/>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ED17-8D4E-4830-830D-4C17D5F799A6}">
      <dsp:nvSpPr>
        <dsp:cNvPr id="0" name=""/>
        <dsp:cNvSpPr/>
      </dsp:nvSpPr>
      <dsp:spPr>
        <a:xfrm>
          <a:off x="3428" y="0"/>
          <a:ext cx="3343275" cy="1337310"/>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Setting</a:t>
          </a:r>
        </a:p>
      </dsp:txBody>
      <dsp:txXfrm>
        <a:off x="3428" y="0"/>
        <a:ext cx="3343275" cy="1337310"/>
      </dsp:txXfrm>
    </dsp:sp>
    <dsp:sp modelId="{8E12E45B-16F1-4CAD-84E4-801528153A16}">
      <dsp:nvSpPr>
        <dsp:cNvPr id="0" name=""/>
        <dsp:cNvSpPr/>
      </dsp:nvSpPr>
      <dsp:spPr>
        <a:xfrm>
          <a:off x="3428" y="1476759"/>
          <a:ext cx="3343275" cy="3362095"/>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Single industry, potentially limits generalizability of results</a:t>
          </a:r>
        </a:p>
      </dsp:txBody>
      <dsp:txXfrm>
        <a:off x="3428" y="1476759"/>
        <a:ext cx="3343275" cy="3362095"/>
      </dsp:txXfrm>
    </dsp:sp>
    <dsp:sp modelId="{0E981FF0-BA6F-4544-ABA4-BDD0C40B6F1E}">
      <dsp:nvSpPr>
        <dsp:cNvPr id="0" name=""/>
        <dsp:cNvSpPr/>
      </dsp:nvSpPr>
      <dsp:spPr>
        <a:xfrm>
          <a:off x="3814762" y="0"/>
          <a:ext cx="3343275" cy="1337310"/>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Measures</a:t>
          </a:r>
        </a:p>
      </dsp:txBody>
      <dsp:txXfrm>
        <a:off x="3814762" y="0"/>
        <a:ext cx="3343275" cy="1337310"/>
      </dsp:txXfrm>
    </dsp:sp>
    <dsp:sp modelId="{EA27C092-1577-41F1-88CC-763507DA689D}">
      <dsp:nvSpPr>
        <dsp:cNvPr id="0" name=""/>
        <dsp:cNvSpPr/>
      </dsp:nvSpPr>
      <dsp:spPr>
        <a:xfrm>
          <a:off x="3814762" y="1476759"/>
          <a:ext cx="3343275" cy="3362095"/>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Failures based recalls, but other varieties (e.g., malfunctions, compliance) exist</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Recalls may not capture public health concerns (i.e., size or effect concerns)</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Do not observe early-stage innovations prior to FDA approval</a:t>
          </a:r>
        </a:p>
      </dsp:txBody>
      <dsp:txXfrm>
        <a:off x="3814762" y="1476759"/>
        <a:ext cx="3343275" cy="3362095"/>
      </dsp:txXfrm>
    </dsp:sp>
    <dsp:sp modelId="{9BC8519C-5A4A-449E-BA82-A83C6DA48B99}">
      <dsp:nvSpPr>
        <dsp:cNvPr id="0" name=""/>
        <dsp:cNvSpPr/>
      </dsp:nvSpPr>
      <dsp:spPr>
        <a:xfrm>
          <a:off x="7626096" y="1842"/>
          <a:ext cx="3343275" cy="1337310"/>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Estimation</a:t>
          </a:r>
        </a:p>
      </dsp:txBody>
      <dsp:txXfrm>
        <a:off x="7626096" y="1842"/>
        <a:ext cx="3343275" cy="1337310"/>
      </dsp:txXfrm>
    </dsp:sp>
    <dsp:sp modelId="{ACEC644B-0A90-4154-B434-320459D939FA}">
      <dsp:nvSpPr>
        <dsp:cNvPr id="0" name=""/>
        <dsp:cNvSpPr/>
      </dsp:nvSpPr>
      <dsp:spPr>
        <a:xfrm>
          <a:off x="7626096" y="1504672"/>
          <a:ext cx="3343275" cy="3312735"/>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Reverse causality potential (approvals </a:t>
          </a:r>
          <a:r>
            <a:rPr lang="en-US" sz="2000" kern="12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recalls); but tests find no effect</a:t>
          </a:r>
          <a:endParaRPr lang="en-US" sz="2000" kern="1200" dirty="0">
            <a:solidFill>
              <a:schemeClr val="bg1">
                <a:lumMod val="50000"/>
              </a:schemeClr>
            </a:solidFill>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Other estimation approaches (e.g., sample selection) are plausible</a:t>
          </a:r>
        </a:p>
      </dsp:txBody>
      <dsp:txXfrm>
        <a:off x="7626096" y="1504672"/>
        <a:ext cx="3343275" cy="33127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ED17-8D4E-4830-830D-4C17D5F799A6}">
      <dsp:nvSpPr>
        <dsp:cNvPr id="0" name=""/>
        <dsp:cNvSpPr/>
      </dsp:nvSpPr>
      <dsp:spPr>
        <a:xfrm>
          <a:off x="3428" y="186590"/>
          <a:ext cx="3343275" cy="1337310"/>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Time Windows</a:t>
          </a:r>
        </a:p>
      </dsp:txBody>
      <dsp:txXfrm>
        <a:off x="3428" y="186590"/>
        <a:ext cx="3343275" cy="1337310"/>
      </dsp:txXfrm>
    </dsp:sp>
    <dsp:sp modelId="{8E12E45B-16F1-4CAD-84E4-801528153A16}">
      <dsp:nvSpPr>
        <dsp:cNvPr id="0" name=""/>
        <dsp:cNvSpPr/>
      </dsp:nvSpPr>
      <dsp:spPr>
        <a:xfrm>
          <a:off x="3428" y="1715163"/>
          <a:ext cx="3343275" cy="2940506"/>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Robust to three-year estimation window</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Coefficient magnitudes and statistical significance decrease somewhat with longer window, but results largely the same</a:t>
          </a:r>
        </a:p>
      </dsp:txBody>
      <dsp:txXfrm>
        <a:off x="3428" y="1715163"/>
        <a:ext cx="3343275" cy="2940506"/>
      </dsp:txXfrm>
    </dsp:sp>
    <dsp:sp modelId="{0E981FF0-BA6F-4544-ABA4-BDD0C40B6F1E}">
      <dsp:nvSpPr>
        <dsp:cNvPr id="0" name=""/>
        <dsp:cNvSpPr/>
      </dsp:nvSpPr>
      <dsp:spPr>
        <a:xfrm>
          <a:off x="3814762" y="186590"/>
          <a:ext cx="3343275" cy="1337310"/>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Estimation</a:t>
          </a:r>
        </a:p>
      </dsp:txBody>
      <dsp:txXfrm>
        <a:off x="3814762" y="186590"/>
        <a:ext cx="3343275" cy="1337310"/>
      </dsp:txXfrm>
    </dsp:sp>
    <dsp:sp modelId="{EA27C092-1577-41F1-88CC-763507DA689D}">
      <dsp:nvSpPr>
        <dsp:cNvPr id="0" name=""/>
        <dsp:cNvSpPr/>
      </dsp:nvSpPr>
      <dsp:spPr>
        <a:xfrm>
          <a:off x="3814762" y="1715163"/>
          <a:ext cx="3343275" cy="2940506"/>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Robust to alternative distributional assumptions</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E.g., Weibull, </a:t>
          </a:r>
          <a:r>
            <a:rPr lang="en-US" sz="2000" kern="1200" dirty="0" err="1">
              <a:solidFill>
                <a:schemeClr val="bg1">
                  <a:lumMod val="50000"/>
                </a:schemeClr>
              </a:solidFill>
              <a:latin typeface="Calibri" panose="020F0502020204030204" pitchFamily="34" charset="0"/>
              <a:cs typeface="Calibri" panose="020F0502020204030204" pitchFamily="34" charset="0"/>
            </a:rPr>
            <a:t>Gompertz</a:t>
          </a:r>
          <a:r>
            <a:rPr lang="en-US" sz="2000" kern="1200" dirty="0">
              <a:solidFill>
                <a:schemeClr val="bg1">
                  <a:lumMod val="50000"/>
                </a:schemeClr>
              </a:solidFill>
              <a:latin typeface="Calibri" panose="020F0502020204030204" pitchFamily="34" charset="0"/>
              <a:cs typeface="Calibri" panose="020F0502020204030204" pitchFamily="34" charset="0"/>
            </a:rPr>
            <a:t> and Logistic.</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A “placebo” test of Class III recalls (the really minor ones) shows no effects</a:t>
          </a:r>
        </a:p>
      </dsp:txBody>
      <dsp:txXfrm>
        <a:off x="3814762" y="1715163"/>
        <a:ext cx="3343275" cy="2940506"/>
      </dsp:txXfrm>
    </dsp:sp>
    <dsp:sp modelId="{9BC8519C-5A4A-449E-BA82-A83C6DA48B99}">
      <dsp:nvSpPr>
        <dsp:cNvPr id="0" name=""/>
        <dsp:cNvSpPr/>
      </dsp:nvSpPr>
      <dsp:spPr>
        <a:xfrm>
          <a:off x="7626096" y="186590"/>
          <a:ext cx="3343275" cy="1337310"/>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Variables</a:t>
          </a:r>
        </a:p>
      </dsp:txBody>
      <dsp:txXfrm>
        <a:off x="7626096" y="186590"/>
        <a:ext cx="3343275" cy="1337310"/>
      </dsp:txXfrm>
    </dsp:sp>
    <dsp:sp modelId="{ACEC644B-0A90-4154-B434-320459D939FA}">
      <dsp:nvSpPr>
        <dsp:cNvPr id="0" name=""/>
        <dsp:cNvSpPr/>
      </dsp:nvSpPr>
      <dsp:spPr>
        <a:xfrm>
          <a:off x="7626096" y="1715163"/>
          <a:ext cx="3343275" cy="2940506"/>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Robust to inclusion or exclusion of approval count measures </a:t>
          </a:r>
        </a:p>
      </dsp:txBody>
      <dsp:txXfrm>
        <a:off x="7626096" y="1715163"/>
        <a:ext cx="3343275" cy="29405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ED17-8D4E-4830-830D-4C17D5F799A6}">
      <dsp:nvSpPr>
        <dsp:cNvPr id="0" name=""/>
        <dsp:cNvSpPr/>
      </dsp:nvSpPr>
      <dsp:spPr>
        <a:xfrm>
          <a:off x="3428" y="28749"/>
          <a:ext cx="3343275" cy="1337310"/>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Research</a:t>
          </a:r>
        </a:p>
      </dsp:txBody>
      <dsp:txXfrm>
        <a:off x="3428" y="28749"/>
        <a:ext cx="3343275" cy="1337310"/>
      </dsp:txXfrm>
    </dsp:sp>
    <dsp:sp modelId="{8E12E45B-16F1-4CAD-84E4-801528153A16}">
      <dsp:nvSpPr>
        <dsp:cNvPr id="0" name=""/>
        <dsp:cNvSpPr/>
      </dsp:nvSpPr>
      <dsp:spPr>
        <a:xfrm>
          <a:off x="3428" y="1504672"/>
          <a:ext cx="3343275" cy="3312735"/>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Examine failures as an important but sometimes overlooked determinant of innovative activity </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Examine recalls within and across firms; in various product markets; of </a:t>
          </a:r>
          <a:r>
            <a:rPr lang="en-US" sz="2000" kern="1200" dirty="0">
              <a:solidFill>
                <a:schemeClr val="bg1">
                  <a:lumMod val="50000"/>
                </a:schemeClr>
              </a:solidFill>
              <a:latin typeface="Calibri" panose="020F0502020204030204" pitchFamily="34" charset="0"/>
              <a:cs typeface="Calibri" panose="020F0502020204030204" pitchFamily="34" charset="0"/>
              <a:sym typeface="Symbol" panose="05050102010706020507" pitchFamily="18" charset="2"/>
            </a:rPr>
            <a:t>different </a:t>
          </a:r>
          <a:r>
            <a:rPr lang="en-US" sz="2000" kern="1200" dirty="0">
              <a:solidFill>
                <a:schemeClr val="bg1">
                  <a:lumMod val="50000"/>
                </a:schemeClr>
              </a:solidFill>
              <a:latin typeface="Calibri" panose="020F0502020204030204" pitchFamily="34" charset="0"/>
              <a:cs typeface="Calibri" panose="020F0502020204030204" pitchFamily="34" charset="0"/>
            </a:rPr>
            <a:t>severities; and over time</a:t>
          </a:r>
        </a:p>
      </dsp:txBody>
      <dsp:txXfrm>
        <a:off x="3428" y="1504672"/>
        <a:ext cx="3343275" cy="3312735"/>
      </dsp:txXfrm>
    </dsp:sp>
    <dsp:sp modelId="{0E981FF0-BA6F-4544-ABA4-BDD0C40B6F1E}">
      <dsp:nvSpPr>
        <dsp:cNvPr id="0" name=""/>
        <dsp:cNvSpPr/>
      </dsp:nvSpPr>
      <dsp:spPr>
        <a:xfrm>
          <a:off x="3814762" y="1316"/>
          <a:ext cx="3343275" cy="1337310"/>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Regulators</a:t>
          </a:r>
        </a:p>
      </dsp:txBody>
      <dsp:txXfrm>
        <a:off x="3814762" y="1316"/>
        <a:ext cx="3343275" cy="1337310"/>
      </dsp:txXfrm>
    </dsp:sp>
    <dsp:sp modelId="{EA27C092-1577-41F1-88CC-763507DA689D}">
      <dsp:nvSpPr>
        <dsp:cNvPr id="0" name=""/>
        <dsp:cNvSpPr/>
      </dsp:nvSpPr>
      <dsp:spPr>
        <a:xfrm>
          <a:off x="3814762" y="1504073"/>
          <a:ext cx="3343275" cy="3313795"/>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Demonstrate innovation and failures are inherently linked</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Suggest ↑ regulator coordination between product approval and surveillance &amp; compliance activities could provide benefits</a:t>
          </a:r>
        </a:p>
      </dsp:txBody>
      <dsp:txXfrm>
        <a:off x="3814762" y="1504073"/>
        <a:ext cx="3343275" cy="3313795"/>
      </dsp:txXfrm>
    </dsp:sp>
    <dsp:sp modelId="{9BC8519C-5A4A-449E-BA82-A83C6DA48B99}">
      <dsp:nvSpPr>
        <dsp:cNvPr id="0" name=""/>
        <dsp:cNvSpPr/>
      </dsp:nvSpPr>
      <dsp:spPr>
        <a:xfrm>
          <a:off x="7626096" y="1316"/>
          <a:ext cx="3343275" cy="1337310"/>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Industry Practitioners</a:t>
          </a:r>
        </a:p>
      </dsp:txBody>
      <dsp:txXfrm>
        <a:off x="7626096" y="1316"/>
        <a:ext cx="3343275" cy="1337310"/>
      </dsp:txXfrm>
    </dsp:sp>
    <dsp:sp modelId="{ACEC644B-0A90-4154-B434-320459D939FA}">
      <dsp:nvSpPr>
        <dsp:cNvPr id="0" name=""/>
        <dsp:cNvSpPr/>
      </dsp:nvSpPr>
      <dsp:spPr>
        <a:xfrm>
          <a:off x="7626096" y="1504073"/>
          <a:ext cx="3343275" cy="3313795"/>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Focal firm recalls delay focal firm innovation</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Focal firm recalls lead rivals to speed innovations to market </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Suggests a “double whammy” effect for impacted firms &amp; increased value of recall prevention activities</a:t>
          </a:r>
        </a:p>
      </dsp:txBody>
      <dsp:txXfrm>
        <a:off x="7626096" y="1504073"/>
        <a:ext cx="3343275" cy="3313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87278-46E1-45D9-9D8E-43D9C2FF0A17}">
      <dsp:nvSpPr>
        <dsp:cNvPr id="0" name=""/>
        <dsp:cNvSpPr/>
      </dsp:nvSpPr>
      <dsp:spPr>
        <a:xfrm>
          <a:off x="-377035" y="815799"/>
          <a:ext cx="3943786" cy="2072907"/>
        </a:xfrm>
        <a:prstGeom prst="roundRect">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rPr>
            <a:t>Source</a:t>
          </a:r>
        </a:p>
        <a:p>
          <a:pPr marL="228600" lvl="1" indent="-228600" algn="l" defTabSz="889000">
            <a:lnSpc>
              <a:spcPct val="90000"/>
            </a:lnSpc>
            <a:spcBef>
              <a:spcPct val="0"/>
            </a:spcBef>
            <a:spcAft>
              <a:spcPts val="100"/>
            </a:spcAft>
            <a:buChar char="•"/>
          </a:pPr>
          <a:r>
            <a:rPr lang="en-US" sz="2000" b="0" kern="1200" dirty="0">
              <a:latin typeface="Calibri" panose="020F0502020204030204" pitchFamily="34" charset="0"/>
              <a:cs typeface="Calibri" panose="020F0502020204030204" pitchFamily="34" charset="0"/>
            </a:rPr>
            <a:t>Focal-firm versus competitor-firm recalls</a:t>
          </a:r>
        </a:p>
      </dsp:txBody>
      <dsp:txXfrm>
        <a:off x="-275844" y="916990"/>
        <a:ext cx="3741404" cy="1870525"/>
      </dsp:txXfrm>
    </dsp:sp>
    <dsp:sp modelId="{1D36C065-E8DA-44B9-9545-349C2A91B9A5}">
      <dsp:nvSpPr>
        <dsp:cNvPr id="0" name=""/>
        <dsp:cNvSpPr/>
      </dsp:nvSpPr>
      <dsp:spPr>
        <a:xfrm>
          <a:off x="2207158" y="778689"/>
          <a:ext cx="3515884" cy="3515884"/>
        </a:xfrm>
        <a:custGeom>
          <a:avLst/>
          <a:gdLst/>
          <a:ahLst/>
          <a:cxnLst/>
          <a:rect l="0" t="0" r="0" b="0"/>
          <a:pathLst>
            <a:path>
              <a:moveTo>
                <a:pt x="1390146" y="38905"/>
              </a:moveTo>
              <a:arcTo wR="1757942" hR="1757942" stAng="15475403" swAng="7428794"/>
            </a:path>
          </a:pathLst>
        </a:custGeom>
        <a:noFill/>
        <a:ln w="38100" cap="flat" cmpd="sng" algn="ctr">
          <a:solidFill>
            <a:srgbClr val="003366"/>
          </a:solidFill>
          <a:prstDash val="solid"/>
          <a:miter lim="800000"/>
        </a:ln>
        <a:effectLst/>
      </dsp:spPr>
      <dsp:style>
        <a:lnRef idx="1">
          <a:scrgbClr r="0" g="0" b="0"/>
        </a:lnRef>
        <a:fillRef idx="0">
          <a:scrgbClr r="0" g="0" b="0"/>
        </a:fillRef>
        <a:effectRef idx="0">
          <a:scrgbClr r="0" g="0" b="0"/>
        </a:effectRef>
        <a:fontRef idx="minor"/>
      </dsp:style>
    </dsp:sp>
    <dsp:sp modelId="{AFCF2712-A919-49D1-AAA0-5D8DACE2263C}">
      <dsp:nvSpPr>
        <dsp:cNvPr id="0" name=""/>
        <dsp:cNvSpPr/>
      </dsp:nvSpPr>
      <dsp:spPr>
        <a:xfrm>
          <a:off x="3138848" y="3216644"/>
          <a:ext cx="3943786" cy="2072907"/>
        </a:xfrm>
        <a:prstGeom prst="roundRect">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rPr>
            <a:t>Proximity</a:t>
          </a:r>
        </a:p>
        <a:p>
          <a:pPr marL="228600" lvl="1" indent="-228600" algn="l" defTabSz="889000">
            <a:lnSpc>
              <a:spcPct val="90000"/>
            </a:lnSpc>
            <a:spcBef>
              <a:spcPct val="0"/>
            </a:spcBef>
            <a:spcAft>
              <a:spcPts val="100"/>
            </a:spcAft>
            <a:buChar char="•"/>
          </a:pPr>
          <a:r>
            <a:rPr lang="en-US" sz="2000" b="0" kern="1200" dirty="0">
              <a:latin typeface="Calibri" panose="020F0502020204030204" pitchFamily="34" charset="0"/>
              <a:cs typeface="Calibri" panose="020F0502020204030204" pitchFamily="34" charset="0"/>
            </a:rPr>
            <a:t>Same product type versus different product type recalls</a:t>
          </a:r>
        </a:p>
        <a:p>
          <a:pPr marL="228600" lvl="1" indent="-228600" algn="l" defTabSz="889000">
            <a:lnSpc>
              <a:spcPct val="90000"/>
            </a:lnSpc>
            <a:spcBef>
              <a:spcPct val="0"/>
            </a:spcBef>
            <a:spcAft>
              <a:spcPts val="100"/>
            </a:spcAft>
            <a:buChar char="•"/>
          </a:pPr>
          <a:r>
            <a:rPr lang="en-US" sz="2000" b="0" kern="1200" dirty="0">
              <a:latin typeface="Calibri" panose="020F0502020204030204" pitchFamily="34" charset="0"/>
              <a:cs typeface="Calibri" panose="020F0502020204030204" pitchFamily="34" charset="0"/>
            </a:rPr>
            <a:t>Same class versus different class class recalls</a:t>
          </a:r>
        </a:p>
      </dsp:txBody>
      <dsp:txXfrm>
        <a:off x="3240039" y="3317835"/>
        <a:ext cx="3741404" cy="1870525"/>
      </dsp:txXfrm>
    </dsp:sp>
    <dsp:sp modelId="{DF311384-F359-4F80-B3D9-6BEA21FFF5A1}">
      <dsp:nvSpPr>
        <dsp:cNvPr id="0" name=""/>
        <dsp:cNvSpPr/>
      </dsp:nvSpPr>
      <dsp:spPr>
        <a:xfrm>
          <a:off x="1293346" y="1564032"/>
          <a:ext cx="3515884" cy="3515884"/>
        </a:xfrm>
        <a:custGeom>
          <a:avLst/>
          <a:gdLst/>
          <a:ahLst/>
          <a:cxnLst/>
          <a:rect l="0" t="0" r="0" b="0"/>
          <a:pathLst>
            <a:path>
              <a:moveTo>
                <a:pt x="1817242" y="3514883"/>
              </a:moveTo>
              <a:arcTo wR="1757942" hR="1757942" stAng="5284014" swAng="6316770"/>
            </a:path>
          </a:pathLst>
        </a:custGeom>
        <a:noFill/>
        <a:ln w="38100" cap="flat" cmpd="sng" algn="ctr">
          <a:solidFill>
            <a:srgbClr val="003366"/>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91EBB-CC5C-49E2-9DC2-BC9734FF2DAF}">
      <dsp:nvSpPr>
        <dsp:cNvPr id="0" name=""/>
        <dsp:cNvSpPr/>
      </dsp:nvSpPr>
      <dsp:spPr>
        <a:xfrm>
          <a:off x="53" y="26478"/>
          <a:ext cx="5127426" cy="979200"/>
        </a:xfrm>
        <a:prstGeom prst="rect">
          <a:avLst/>
        </a:prstGeom>
        <a:solidFill>
          <a:srgbClr val="003366"/>
        </a:solidFill>
        <a:ln w="12700"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Product Recalls</a:t>
          </a:r>
        </a:p>
      </dsp:txBody>
      <dsp:txXfrm>
        <a:off x="53" y="26478"/>
        <a:ext cx="5127426" cy="979200"/>
      </dsp:txXfrm>
    </dsp:sp>
    <dsp:sp modelId="{BA6520A5-ED83-4364-AA6C-862F22C19757}">
      <dsp:nvSpPr>
        <dsp:cNvPr id="0" name=""/>
        <dsp:cNvSpPr/>
      </dsp:nvSpPr>
      <dsp:spPr>
        <a:xfrm>
          <a:off x="53" y="1005678"/>
          <a:ext cx="5127426" cy="4386510"/>
        </a:xfrm>
        <a:prstGeom prst="rect">
          <a:avLst/>
        </a:prstGeom>
        <a:solidFill>
          <a:schemeClr val="bg1">
            <a:alpha val="90000"/>
          </a:schemeClr>
        </a:solidFill>
        <a:ln w="12700" cap="flat" cmpd="sng" algn="ctr">
          <a:solidFill>
            <a:srgbClr val="00336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1">
                  <a:lumMod val="50000"/>
                </a:schemeClr>
              </a:solidFill>
              <a:latin typeface="Calibri" panose="020F0502020204030204" pitchFamily="34" charset="0"/>
              <a:cs typeface="Calibri" panose="020F0502020204030204" pitchFamily="34" charset="0"/>
            </a:rPr>
            <a:t>Effects</a:t>
          </a:r>
          <a:r>
            <a:rPr lang="en-US" sz="2100" kern="1200" dirty="0">
              <a:latin typeface="Calibri" panose="020F0502020204030204" pitchFamily="34" charset="0"/>
              <a:cs typeface="Calibri" panose="020F0502020204030204" pitchFamily="34" charset="0"/>
            </a:rPr>
            <a:t> </a:t>
          </a:r>
        </a:p>
        <a:p>
          <a:pPr marL="457200" lvl="2" indent="-228600" algn="l" defTabSz="889000">
            <a:lnSpc>
              <a:spcPct val="90000"/>
            </a:lnSpc>
            <a:spcBef>
              <a:spcPct val="0"/>
            </a:spcBef>
            <a:spcAft>
              <a:spcPct val="15000"/>
            </a:spcAft>
            <a:buChar char="•"/>
          </a:pPr>
          <a:r>
            <a:rPr lang="en-US" sz="2000" kern="1200" dirty="0">
              <a:solidFill>
                <a:srgbClr val="003366"/>
              </a:solidFill>
              <a:latin typeface="Calibri" panose="020F0502020204030204" pitchFamily="34" charset="0"/>
              <a:cs typeface="Calibri" panose="020F0502020204030204" pitchFamily="34" charset="0"/>
            </a:rPr>
            <a:t>Stock market, market share, customer loyalty &amp; invention outcomes from recalls</a:t>
          </a:r>
        </a:p>
        <a:p>
          <a:pPr marL="457200" lvl="2" indent="-228600" algn="l" defTabSz="889000">
            <a:lnSpc>
              <a:spcPct val="90000"/>
            </a:lnSpc>
            <a:spcBef>
              <a:spcPct val="0"/>
            </a:spcBef>
            <a:spcAft>
              <a:spcPct val="15000"/>
            </a:spcAft>
            <a:buChar char="•"/>
          </a:pPr>
          <a:r>
            <a:rPr lang="en-US" sz="2000" kern="1200" dirty="0">
              <a:solidFill>
                <a:srgbClr val="003366"/>
              </a:solidFill>
              <a:latin typeface="Calibri" panose="020F0502020204030204" pitchFamily="34" charset="0"/>
              <a:cs typeface="Calibri" panose="020F0502020204030204" pitchFamily="34" charset="0"/>
            </a:rPr>
            <a:t>E.g., Jarrell &amp; </a:t>
          </a:r>
          <a:r>
            <a:rPr lang="en-US" sz="2000" kern="1200" dirty="0" err="1">
              <a:solidFill>
                <a:srgbClr val="003366"/>
              </a:solidFill>
              <a:latin typeface="Calibri" panose="020F0502020204030204" pitchFamily="34" charset="0"/>
              <a:cs typeface="Calibri" panose="020F0502020204030204" pitchFamily="34" charset="0"/>
            </a:rPr>
            <a:t>Peltzman</a:t>
          </a:r>
          <a:r>
            <a:rPr lang="en-US" sz="2000" kern="1200" dirty="0">
              <a:solidFill>
                <a:srgbClr val="003366"/>
              </a:solidFill>
              <a:latin typeface="Calibri" panose="020F0502020204030204" pitchFamily="34" charset="0"/>
              <a:cs typeface="Calibri" panose="020F0502020204030204" pitchFamily="34" charset="0"/>
            </a:rPr>
            <a:t> (1985); Davidson &amp; Worrell (1992); </a:t>
          </a:r>
          <a:r>
            <a:rPr lang="en-US" sz="2000" kern="1200" dirty="0" err="1">
              <a:solidFill>
                <a:srgbClr val="003366"/>
              </a:solidFill>
              <a:latin typeface="Calibri" panose="020F0502020204030204" pitchFamily="34" charset="0"/>
              <a:cs typeface="Calibri" panose="020F0502020204030204" pitchFamily="34" charset="0"/>
            </a:rPr>
            <a:t>Cheah</a:t>
          </a:r>
          <a:r>
            <a:rPr lang="en-US" sz="2000" kern="1200" dirty="0">
              <a:solidFill>
                <a:srgbClr val="003366"/>
              </a:solidFill>
              <a:latin typeface="Calibri" panose="020F0502020204030204" pitchFamily="34" charset="0"/>
              <a:cs typeface="Calibri" panose="020F0502020204030204" pitchFamily="34" charset="0"/>
            </a:rPr>
            <a:t> et al. (2007); Chen et al. (2009); Fung et al. (2018)</a:t>
          </a:r>
        </a:p>
        <a:p>
          <a:pPr marL="228600" lvl="1" indent="-228600" algn="l" defTabSz="1066800">
            <a:lnSpc>
              <a:spcPct val="90000"/>
            </a:lnSpc>
            <a:spcBef>
              <a:spcPct val="0"/>
            </a:spcBef>
            <a:spcAft>
              <a:spcPct val="15000"/>
            </a:spcAft>
            <a:buChar char="•"/>
          </a:pPr>
          <a:r>
            <a:rPr lang="en-US" sz="2400" kern="1200" dirty="0">
              <a:solidFill>
                <a:schemeClr val="bg1">
                  <a:lumMod val="50000"/>
                </a:schemeClr>
              </a:solidFill>
              <a:latin typeface="Calibri" panose="020F0502020204030204" pitchFamily="34" charset="0"/>
              <a:cs typeface="Calibri" panose="020F0502020204030204" pitchFamily="34" charset="0"/>
            </a:rPr>
            <a:t>Determinants</a:t>
          </a:r>
        </a:p>
        <a:p>
          <a:pPr marL="457200" lvl="2" indent="-228600" algn="l" defTabSz="889000">
            <a:lnSpc>
              <a:spcPct val="90000"/>
            </a:lnSpc>
            <a:spcBef>
              <a:spcPct val="0"/>
            </a:spcBef>
            <a:spcAft>
              <a:spcPct val="15000"/>
            </a:spcAft>
            <a:buChar char="•"/>
          </a:pPr>
          <a:r>
            <a:rPr lang="en-US" sz="2000" kern="1200" dirty="0">
              <a:solidFill>
                <a:srgbClr val="003366"/>
              </a:solidFill>
              <a:latin typeface="Calibri" panose="020F0502020204030204" pitchFamily="34" charset="0"/>
              <a:cs typeface="Calibri" panose="020F0502020204030204" pitchFamily="34" charset="0"/>
            </a:rPr>
            <a:t>Leading indicators that drive recalls</a:t>
          </a:r>
        </a:p>
        <a:p>
          <a:pPr marL="685800" lvl="3" indent="-228600" algn="l" defTabSz="889000">
            <a:lnSpc>
              <a:spcPct val="90000"/>
            </a:lnSpc>
            <a:spcBef>
              <a:spcPct val="0"/>
            </a:spcBef>
            <a:spcAft>
              <a:spcPct val="15000"/>
            </a:spcAft>
            <a:buChar char="•"/>
          </a:pPr>
          <a:r>
            <a:rPr lang="en-US" sz="2000" kern="1200" dirty="0">
              <a:solidFill>
                <a:srgbClr val="003366"/>
              </a:solidFill>
              <a:latin typeface="Calibri" panose="020F0502020204030204" pitchFamily="34" charset="0"/>
              <a:cs typeface="Calibri" panose="020F0502020204030204" pitchFamily="34" charset="0"/>
            </a:rPr>
            <a:t>R&amp;D intensity, product or plant variety, user feedback, regulator characteristics</a:t>
          </a:r>
        </a:p>
        <a:p>
          <a:pPr marL="457200" lvl="2" indent="-228600" algn="l" defTabSz="889000">
            <a:lnSpc>
              <a:spcPct val="90000"/>
            </a:lnSpc>
            <a:spcBef>
              <a:spcPct val="0"/>
            </a:spcBef>
            <a:spcAft>
              <a:spcPct val="15000"/>
            </a:spcAft>
            <a:buChar char="•"/>
          </a:pPr>
          <a:r>
            <a:rPr lang="en-US" sz="2000" kern="1200" dirty="0">
              <a:solidFill>
                <a:srgbClr val="003366"/>
              </a:solidFill>
              <a:latin typeface="Calibri" panose="020F0502020204030204" pitchFamily="34" charset="0"/>
              <a:cs typeface="Calibri" panose="020F0502020204030204" pitchFamily="34" charset="0"/>
            </a:rPr>
            <a:t>E.g., </a:t>
          </a:r>
          <a:r>
            <a:rPr lang="en-US" sz="2000" kern="1200" dirty="0" err="1">
              <a:solidFill>
                <a:srgbClr val="003366"/>
              </a:solidFill>
              <a:latin typeface="Calibri" panose="020F0502020204030204" pitchFamily="34" charset="0"/>
              <a:cs typeface="Calibri" panose="020F0502020204030204" pitchFamily="34" charset="0"/>
            </a:rPr>
            <a:t>Thirumalai</a:t>
          </a:r>
          <a:r>
            <a:rPr lang="en-US" sz="2000" kern="1200" dirty="0">
              <a:solidFill>
                <a:srgbClr val="003366"/>
              </a:solidFill>
              <a:latin typeface="Calibri" panose="020F0502020204030204" pitchFamily="34" charset="0"/>
              <a:cs typeface="Calibri" panose="020F0502020204030204" pitchFamily="34" charset="0"/>
            </a:rPr>
            <a:t> &amp; Sinha (2011); Hora et al. (2011); Shah et al. (2016); Mukherjee &amp; Sinha (2017); Ball et al. (2017)</a:t>
          </a:r>
        </a:p>
      </dsp:txBody>
      <dsp:txXfrm>
        <a:off x="53" y="1005678"/>
        <a:ext cx="5127426" cy="4386510"/>
      </dsp:txXfrm>
    </dsp:sp>
    <dsp:sp modelId="{4CD98133-CEED-45EF-8A84-201C686B1017}">
      <dsp:nvSpPr>
        <dsp:cNvPr id="0" name=""/>
        <dsp:cNvSpPr/>
      </dsp:nvSpPr>
      <dsp:spPr>
        <a:xfrm>
          <a:off x="5845319" y="26478"/>
          <a:ext cx="5127426" cy="979200"/>
        </a:xfrm>
        <a:prstGeom prst="rect">
          <a:avLst/>
        </a:prstGeom>
        <a:solidFill>
          <a:srgbClr val="003366"/>
        </a:solidFill>
        <a:ln w="12700"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Product Innovation in Healthcare</a:t>
          </a:r>
        </a:p>
      </dsp:txBody>
      <dsp:txXfrm>
        <a:off x="5845319" y="26478"/>
        <a:ext cx="5127426" cy="979200"/>
      </dsp:txXfrm>
    </dsp:sp>
    <dsp:sp modelId="{275D8D7C-8E27-464B-B2F3-6401A062F51A}">
      <dsp:nvSpPr>
        <dsp:cNvPr id="0" name=""/>
        <dsp:cNvSpPr/>
      </dsp:nvSpPr>
      <dsp:spPr>
        <a:xfrm>
          <a:off x="5845319" y="1005678"/>
          <a:ext cx="5127426" cy="4386510"/>
        </a:xfrm>
        <a:prstGeom prst="rect">
          <a:avLst/>
        </a:prstGeom>
        <a:solidFill>
          <a:schemeClr val="bg1">
            <a:alpha val="90000"/>
          </a:schemeClr>
        </a:solidFill>
        <a:ln w="12700" cap="flat" cmpd="sng" algn="ctr">
          <a:solidFill>
            <a:srgbClr val="00336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1">
                  <a:lumMod val="50000"/>
                </a:schemeClr>
              </a:solidFill>
              <a:latin typeface="Calibri" panose="020F0502020204030204" pitchFamily="34" charset="0"/>
              <a:cs typeface="Calibri" panose="020F0502020204030204" pitchFamily="34" charset="0"/>
            </a:rPr>
            <a:t>Determinants</a:t>
          </a:r>
        </a:p>
        <a:p>
          <a:pPr marL="457200" lvl="2" indent="-228600" algn="l" defTabSz="889000">
            <a:lnSpc>
              <a:spcPct val="90000"/>
            </a:lnSpc>
            <a:spcBef>
              <a:spcPct val="0"/>
            </a:spcBef>
            <a:spcAft>
              <a:spcPct val="15000"/>
            </a:spcAft>
            <a:buChar char="•"/>
          </a:pPr>
          <a:r>
            <a:rPr lang="en-US" sz="2000" kern="1200" dirty="0">
              <a:solidFill>
                <a:srgbClr val="003366"/>
              </a:solidFill>
              <a:latin typeface="Calibri" panose="020F0502020204030204" pitchFamily="34" charset="0"/>
              <a:cs typeface="Calibri" panose="020F0502020204030204" pitchFamily="34" charset="0"/>
            </a:rPr>
            <a:t>Firm-, industry-, regulatory- and policy-level factors that affect innovation </a:t>
          </a:r>
        </a:p>
        <a:p>
          <a:pPr marL="457200" lvl="2" indent="-228600" algn="l" defTabSz="889000">
            <a:lnSpc>
              <a:spcPct val="90000"/>
            </a:lnSpc>
            <a:spcBef>
              <a:spcPct val="0"/>
            </a:spcBef>
            <a:spcAft>
              <a:spcPct val="15000"/>
            </a:spcAft>
            <a:buChar char="•"/>
          </a:pPr>
          <a:r>
            <a:rPr lang="en-US" sz="2000" kern="1200" dirty="0">
              <a:solidFill>
                <a:srgbClr val="003366"/>
              </a:solidFill>
              <a:latin typeface="Calibri" panose="020F0502020204030204" pitchFamily="34" charset="0"/>
              <a:cs typeface="Calibri" panose="020F0502020204030204" pitchFamily="34" charset="0"/>
            </a:rPr>
            <a:t>E.g., </a:t>
          </a:r>
          <a:r>
            <a:rPr lang="en-US" sz="2000" kern="1200" dirty="0" err="1">
              <a:solidFill>
                <a:srgbClr val="003366"/>
              </a:solidFill>
              <a:latin typeface="Calibri" panose="020F0502020204030204" pitchFamily="34" charset="0"/>
              <a:cs typeface="Calibri" panose="020F0502020204030204" pitchFamily="34" charset="0"/>
            </a:rPr>
            <a:t>Acemoglu</a:t>
          </a:r>
          <a:r>
            <a:rPr lang="en-US" sz="2000" kern="1200" dirty="0">
              <a:solidFill>
                <a:srgbClr val="003366"/>
              </a:solidFill>
              <a:latin typeface="Calibri" panose="020F0502020204030204" pitchFamily="34" charset="0"/>
              <a:cs typeface="Calibri" panose="020F0502020204030204" pitchFamily="34" charset="0"/>
            </a:rPr>
            <a:t> &amp; Linn (2004); DuBois et al. (2015); </a:t>
          </a:r>
          <a:r>
            <a:rPr lang="en-US" sz="2000" kern="1200" dirty="0" err="1">
              <a:solidFill>
                <a:srgbClr val="003366"/>
              </a:solidFill>
              <a:latin typeface="Calibri" panose="020F0502020204030204" pitchFamily="34" charset="0"/>
              <a:cs typeface="Calibri" panose="020F0502020204030204" pitchFamily="34" charset="0"/>
            </a:rPr>
            <a:t>Budish</a:t>
          </a:r>
          <a:r>
            <a:rPr lang="en-US" sz="2000" kern="1200" dirty="0">
              <a:solidFill>
                <a:srgbClr val="003366"/>
              </a:solidFill>
              <a:latin typeface="Calibri" panose="020F0502020204030204" pitchFamily="34" charset="0"/>
              <a:cs typeface="Calibri" panose="020F0502020204030204" pitchFamily="34" charset="0"/>
            </a:rPr>
            <a:t> et al. (2015); Carpenter et al. (2010); Stern (2017)</a:t>
          </a:r>
        </a:p>
        <a:p>
          <a:pPr marL="228600" lvl="1" indent="-228600" algn="l" defTabSz="1066800">
            <a:lnSpc>
              <a:spcPct val="90000"/>
            </a:lnSpc>
            <a:spcBef>
              <a:spcPct val="0"/>
            </a:spcBef>
            <a:spcAft>
              <a:spcPct val="15000"/>
            </a:spcAft>
            <a:buChar char="•"/>
          </a:pPr>
          <a:r>
            <a:rPr lang="en-US" sz="2400" kern="1200" dirty="0">
              <a:solidFill>
                <a:schemeClr val="bg1">
                  <a:lumMod val="50000"/>
                </a:schemeClr>
              </a:solidFill>
              <a:latin typeface="Calibri" panose="020F0502020204030204" pitchFamily="34" charset="0"/>
              <a:cs typeface="Calibri" panose="020F0502020204030204" pitchFamily="34" charset="0"/>
            </a:rPr>
            <a:t>Measures</a:t>
          </a:r>
        </a:p>
        <a:p>
          <a:pPr marL="457200" lvl="2" indent="-228600" algn="l" defTabSz="889000">
            <a:lnSpc>
              <a:spcPct val="90000"/>
            </a:lnSpc>
            <a:spcBef>
              <a:spcPct val="0"/>
            </a:spcBef>
            <a:spcAft>
              <a:spcPct val="15000"/>
            </a:spcAft>
            <a:buChar char="•"/>
          </a:pPr>
          <a:r>
            <a:rPr lang="en-US" sz="2000" kern="1200" dirty="0">
              <a:solidFill>
                <a:srgbClr val="003366"/>
              </a:solidFill>
              <a:latin typeface="Calibri" panose="020F0502020204030204" pitchFamily="34" charset="0"/>
              <a:cs typeface="Calibri" panose="020F0502020204030204" pitchFamily="34" charset="0"/>
            </a:rPr>
            <a:t>Counts of patenting, clinical trials, new product submissions</a:t>
          </a:r>
        </a:p>
      </dsp:txBody>
      <dsp:txXfrm>
        <a:off x="5845319" y="1005678"/>
        <a:ext cx="5127426" cy="4386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FE643-DB1A-4E8F-9BCE-744E7DC38CF3}">
      <dsp:nvSpPr>
        <dsp:cNvPr id="0" name=""/>
        <dsp:cNvSpPr/>
      </dsp:nvSpPr>
      <dsp:spPr>
        <a:xfrm>
          <a:off x="1397031" y="389463"/>
          <a:ext cx="6650330" cy="4639739"/>
        </a:xfrm>
        <a:prstGeom prst="round2DiagRect">
          <a:avLst>
            <a:gd name="adj1" fmla="val 0"/>
            <a:gd name="adj2" fmla="val 16670"/>
          </a:avLst>
        </a:prstGeom>
        <a:solidFill>
          <a:schemeClr val="bg1"/>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EC611-3E5C-4765-94C3-B675B5AB2EA3}">
      <dsp:nvSpPr>
        <dsp:cNvPr id="0" name=""/>
        <dsp:cNvSpPr/>
      </dsp:nvSpPr>
      <dsp:spPr>
        <a:xfrm>
          <a:off x="4775200" y="1300480"/>
          <a:ext cx="886" cy="281770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E02903-82B2-4BB1-B2F6-BAE22856BD63}">
      <dsp:nvSpPr>
        <dsp:cNvPr id="0" name=""/>
        <dsp:cNvSpPr/>
      </dsp:nvSpPr>
      <dsp:spPr>
        <a:xfrm>
          <a:off x="1475432" y="541868"/>
          <a:ext cx="3274369" cy="43349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600"/>
            </a:spcAft>
            <a:buFont typeface="Arial" panose="020B0604020202020204" pitchFamily="34" charset="0"/>
            <a:buNone/>
          </a:pPr>
          <a:r>
            <a:rPr lang="en-US" sz="2000" kern="1200" dirty="0">
              <a:solidFill>
                <a:srgbClr val="002E62"/>
              </a:solidFill>
              <a:latin typeface="Calibri" panose="020F0502020204030204" pitchFamily="34" charset="0"/>
              <a:cs typeface="Calibri" panose="020F0502020204030204" pitchFamily="34" charset="0"/>
            </a:rPr>
            <a:t>Requires PR and outreach;</a:t>
          </a:r>
        </a:p>
        <a:p>
          <a:pPr marL="0" lvl="0" indent="0" algn="l" defTabSz="889000">
            <a:lnSpc>
              <a:spcPct val="90000"/>
            </a:lnSpc>
            <a:spcBef>
              <a:spcPct val="0"/>
            </a:spcBef>
            <a:spcAft>
              <a:spcPts val="600"/>
            </a:spcAft>
            <a:buFont typeface="Arial" panose="020B0604020202020204" pitchFamily="34" charset="0"/>
            <a:buNone/>
          </a:pPr>
          <a:r>
            <a:rPr lang="en-US" sz="2000" kern="1200" dirty="0">
              <a:solidFill>
                <a:srgbClr val="002E62"/>
              </a:solidFill>
              <a:latin typeface="Calibri" panose="020F0502020204030204" pitchFamily="34" charset="0"/>
              <a:cs typeface="Calibri" panose="020F0502020204030204" pitchFamily="34" charset="0"/>
            </a:rPr>
            <a:t>Disrupts operations, may divert managerial effort, necessitate resource reallocation;</a:t>
          </a:r>
        </a:p>
        <a:p>
          <a:pPr marL="0" lvl="0" indent="0" algn="l" defTabSz="889000">
            <a:lnSpc>
              <a:spcPct val="90000"/>
            </a:lnSpc>
            <a:spcBef>
              <a:spcPct val="0"/>
            </a:spcBef>
            <a:spcAft>
              <a:spcPts val="600"/>
            </a:spcAft>
            <a:buFont typeface="Arial" panose="020B0604020202020204" pitchFamily="34" charset="0"/>
            <a:buNone/>
          </a:pPr>
          <a:r>
            <a:rPr lang="en-US" sz="2000" kern="1200" dirty="0">
              <a:solidFill>
                <a:schemeClr val="bg1"/>
              </a:solidFill>
              <a:latin typeface="Calibri" panose="020F0502020204030204" pitchFamily="34" charset="0"/>
              <a:cs typeface="Calibri" panose="020F0502020204030204" pitchFamily="34" charset="0"/>
            </a:rPr>
            <a:t>Creates opportunity for learning</a:t>
          </a:r>
        </a:p>
        <a:p>
          <a:pPr marL="0" lvl="0" indent="0" algn="l" defTabSz="889000">
            <a:lnSpc>
              <a:spcPct val="90000"/>
            </a:lnSpc>
            <a:spcBef>
              <a:spcPct val="0"/>
            </a:spcBef>
            <a:spcAft>
              <a:spcPts val="600"/>
            </a:spcAft>
            <a:buNone/>
          </a:pPr>
          <a:endParaRPr lang="en-US" sz="2000" kern="1200" dirty="0">
            <a:solidFill>
              <a:srgbClr val="002E62"/>
            </a:solidFill>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ts val="600"/>
            </a:spcAft>
            <a:buNone/>
          </a:pPr>
          <a:endParaRPr lang="en-US" sz="2000" kern="1200" dirty="0">
            <a:solidFill>
              <a:srgbClr val="002E62"/>
            </a:solidFill>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ts val="600"/>
            </a:spcAft>
            <a:buNone/>
          </a:pPr>
          <a:r>
            <a:rPr lang="en-US" sz="2000" i="1" kern="1200" dirty="0">
              <a:solidFill>
                <a:srgbClr val="0070C0"/>
              </a:solidFill>
              <a:latin typeface="Calibri" panose="020F0502020204030204" pitchFamily="34" charset="0"/>
              <a:cs typeface="Calibri" panose="020F0502020204030204" pitchFamily="34" charset="0"/>
            </a:rPr>
            <a:t>H1A: </a:t>
          </a:r>
          <a:r>
            <a:rPr lang="en-US" sz="2000" kern="1200" dirty="0">
              <a:solidFill>
                <a:srgbClr val="0070C0"/>
              </a:solidFill>
              <a:latin typeface="Calibri" panose="020F0502020204030204" pitchFamily="34" charset="0"/>
              <a:cs typeface="Calibri" panose="020F0502020204030204" pitchFamily="34" charset="0"/>
            </a:rPr>
            <a:t>Focal firm recalls </a:t>
          </a:r>
          <a:r>
            <a:rPr lang="en-US" sz="2000" b="1" i="1" kern="1200" dirty="0">
              <a:solidFill>
                <a:srgbClr val="0070C0"/>
              </a:solidFill>
              <a:latin typeface="Calibri" panose="020F0502020204030204" pitchFamily="34" charset="0"/>
              <a:cs typeface="Calibri" panose="020F0502020204030204" pitchFamily="34" charset="0"/>
            </a:rPr>
            <a:t>delay</a:t>
          </a:r>
          <a:r>
            <a:rPr lang="en-US" sz="2000" kern="1200" dirty="0">
              <a:solidFill>
                <a:srgbClr val="0070C0"/>
              </a:solidFill>
              <a:latin typeface="Calibri" panose="020F0502020204030204" pitchFamily="34" charset="0"/>
              <a:cs typeface="Calibri" panose="020F0502020204030204" pitchFamily="34" charset="0"/>
            </a:rPr>
            <a:t> the time to new product innovation, </a:t>
          </a:r>
          <a:r>
            <a:rPr lang="en-US" sz="2000" i="1" kern="1200" dirty="0">
              <a:solidFill>
                <a:srgbClr val="0070C0"/>
              </a:solidFill>
              <a:latin typeface="Calibri" panose="020F0502020204030204" pitchFamily="34" charset="0"/>
              <a:cs typeface="Calibri" panose="020F0502020204030204" pitchFamily="34" charset="0"/>
            </a:rPr>
            <a:t>ceteris paribus</a:t>
          </a:r>
          <a:r>
            <a:rPr lang="en-US" sz="2000" kern="1200" dirty="0">
              <a:solidFill>
                <a:srgbClr val="0070C0"/>
              </a:solidFill>
              <a:latin typeface="Calibri" panose="020F0502020204030204" pitchFamily="34" charset="0"/>
              <a:cs typeface="Calibri" panose="020F0502020204030204" pitchFamily="34" charset="0"/>
            </a:rPr>
            <a:t>.</a:t>
          </a:r>
        </a:p>
      </dsp:txBody>
      <dsp:txXfrm>
        <a:off x="1475432" y="541868"/>
        <a:ext cx="3274369" cy="4334929"/>
      </dsp:txXfrm>
    </dsp:sp>
    <dsp:sp modelId="{CC961F95-6330-4E42-A982-158BEE0ADB0D}">
      <dsp:nvSpPr>
        <dsp:cNvPr id="0" name=""/>
        <dsp:cNvSpPr/>
      </dsp:nvSpPr>
      <dsp:spPr>
        <a:xfrm>
          <a:off x="4862311" y="541868"/>
          <a:ext cx="3375953" cy="43349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600"/>
            </a:spcAft>
            <a:buFont typeface="Arial" panose="020B0604020202020204" pitchFamily="34" charset="0"/>
            <a:buNone/>
          </a:pPr>
          <a:r>
            <a:rPr lang="en-US" sz="2000" kern="1200" dirty="0">
              <a:solidFill>
                <a:srgbClr val="002E62"/>
              </a:solidFill>
              <a:latin typeface="Calibri" panose="020F0502020204030204" pitchFamily="34" charset="0"/>
              <a:cs typeface="Calibri" panose="020F0502020204030204" pitchFamily="34" charset="0"/>
            </a:rPr>
            <a:t>Aware of CF activities (e.g., failures);</a:t>
          </a:r>
        </a:p>
        <a:p>
          <a:pPr marL="0" lvl="0" indent="0" algn="l" defTabSz="889000">
            <a:lnSpc>
              <a:spcPct val="90000"/>
            </a:lnSpc>
            <a:spcBef>
              <a:spcPct val="0"/>
            </a:spcBef>
            <a:spcAft>
              <a:spcPts val="600"/>
            </a:spcAft>
            <a:buNone/>
          </a:pPr>
          <a:r>
            <a:rPr lang="en-US" sz="2000" kern="1200" dirty="0">
              <a:solidFill>
                <a:srgbClr val="002E62"/>
              </a:solidFill>
              <a:latin typeface="Calibri" panose="020F0502020204030204" pitchFamily="34" charset="0"/>
              <a:cs typeface="Calibri" panose="020F0502020204030204" pitchFamily="34" charset="0"/>
            </a:rPr>
            <a:t>Represents opportunity (demand “shocks” that </a:t>
          </a:r>
          <a:r>
            <a:rPr lang="en-US" sz="2000" kern="1200" dirty="0">
              <a:solidFill>
                <a:srgbClr val="002E62"/>
              </a:solidFill>
              <a:latin typeface="Calibri" panose="020F0502020204030204" pitchFamily="34" charset="0"/>
              <a:cs typeface="Calibri" panose="020F0502020204030204" pitchFamily="34" charset="0"/>
              <a:sym typeface="Symbol" panose="05050102010706020507" pitchFamily="18" charset="2"/>
            </a:rPr>
            <a:t></a:t>
          </a:r>
          <a:r>
            <a:rPr lang="en-US" sz="2000" kern="1200" dirty="0">
              <a:solidFill>
                <a:srgbClr val="002E62"/>
              </a:solidFill>
              <a:latin typeface="Calibri" panose="020F0502020204030204" pitchFamily="34" charset="0"/>
              <a:cs typeface="Calibri" panose="020F0502020204030204" pitchFamily="34" charset="0"/>
            </a:rPr>
            <a:t> product market profitability);</a:t>
          </a:r>
        </a:p>
        <a:p>
          <a:pPr marL="0" lvl="0" indent="0" algn="l" defTabSz="889000">
            <a:lnSpc>
              <a:spcPct val="90000"/>
            </a:lnSpc>
            <a:spcBef>
              <a:spcPct val="0"/>
            </a:spcBef>
            <a:spcAft>
              <a:spcPts val="600"/>
            </a:spcAft>
            <a:buNone/>
          </a:pPr>
          <a:r>
            <a:rPr lang="en-US" sz="2000" kern="1200" dirty="0">
              <a:solidFill>
                <a:schemeClr val="bg1"/>
              </a:solidFill>
              <a:latin typeface="Calibri" panose="020F0502020204030204" pitchFamily="34" charset="0"/>
              <a:cs typeface="Calibri" panose="020F0502020204030204" pitchFamily="34" charset="0"/>
            </a:rPr>
            <a:t>Creates temptation to cut corners</a:t>
          </a:r>
        </a:p>
        <a:p>
          <a:pPr marL="0" lvl="0" indent="0" algn="l" defTabSz="889000">
            <a:lnSpc>
              <a:spcPct val="90000"/>
            </a:lnSpc>
            <a:spcBef>
              <a:spcPct val="0"/>
            </a:spcBef>
            <a:spcAft>
              <a:spcPts val="600"/>
            </a:spcAft>
            <a:buNone/>
          </a:pPr>
          <a:endParaRPr lang="en-US" sz="1400" i="1" kern="1200" dirty="0">
            <a:solidFill>
              <a:srgbClr val="002E62"/>
            </a:solidFill>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ts val="600"/>
            </a:spcAft>
            <a:buNone/>
          </a:pPr>
          <a:endParaRPr lang="en-US" sz="2000" i="1" kern="1200" dirty="0">
            <a:solidFill>
              <a:srgbClr val="0070C0"/>
            </a:solidFill>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ts val="600"/>
            </a:spcAft>
            <a:buNone/>
          </a:pPr>
          <a:r>
            <a:rPr lang="en-US" sz="2000" i="1" kern="1200" dirty="0">
              <a:solidFill>
                <a:srgbClr val="0070C0"/>
              </a:solidFill>
              <a:latin typeface="Calibri" panose="020F0502020204030204" pitchFamily="34" charset="0"/>
              <a:cs typeface="Calibri" panose="020F0502020204030204" pitchFamily="34" charset="0"/>
            </a:rPr>
            <a:t>H1B: </a:t>
          </a:r>
          <a:r>
            <a:rPr lang="en-US" sz="2000" i="0" kern="1200" dirty="0">
              <a:solidFill>
                <a:srgbClr val="0070C0"/>
              </a:solidFill>
              <a:latin typeface="Calibri" panose="020F0502020204030204" pitchFamily="34" charset="0"/>
              <a:cs typeface="Calibri" panose="020F0502020204030204" pitchFamily="34" charset="0"/>
            </a:rPr>
            <a:t>Competitor firm recalls </a:t>
          </a:r>
          <a:r>
            <a:rPr lang="en-US" sz="2000" b="1" i="1" kern="1200" dirty="0">
              <a:solidFill>
                <a:srgbClr val="0070C0"/>
              </a:solidFill>
              <a:latin typeface="Calibri" panose="020F0502020204030204" pitchFamily="34" charset="0"/>
              <a:cs typeface="Calibri" panose="020F0502020204030204" pitchFamily="34" charset="0"/>
            </a:rPr>
            <a:t>accelerate</a:t>
          </a:r>
          <a:r>
            <a:rPr lang="en-US" sz="2000" i="0" kern="1200" dirty="0">
              <a:solidFill>
                <a:srgbClr val="0070C0"/>
              </a:solidFill>
              <a:latin typeface="Calibri" panose="020F0502020204030204" pitchFamily="34" charset="0"/>
              <a:cs typeface="Calibri" panose="020F0502020204030204" pitchFamily="34" charset="0"/>
            </a:rPr>
            <a:t> the time to new product innovation, </a:t>
          </a:r>
          <a:r>
            <a:rPr lang="en-US" sz="2000" i="1" kern="1200" dirty="0">
              <a:solidFill>
                <a:srgbClr val="0070C0"/>
              </a:solidFill>
              <a:latin typeface="Calibri" panose="020F0502020204030204" pitchFamily="34" charset="0"/>
              <a:cs typeface="Calibri" panose="020F0502020204030204" pitchFamily="34" charset="0"/>
            </a:rPr>
            <a:t>ceteris paribus</a:t>
          </a:r>
          <a:r>
            <a:rPr lang="en-US" sz="2000" i="0" kern="1200" dirty="0">
              <a:solidFill>
                <a:srgbClr val="0070C0"/>
              </a:solidFill>
              <a:latin typeface="Calibri" panose="020F0502020204030204" pitchFamily="34" charset="0"/>
              <a:cs typeface="Calibri" panose="020F0502020204030204" pitchFamily="34" charset="0"/>
            </a:rPr>
            <a:t>. </a:t>
          </a:r>
        </a:p>
      </dsp:txBody>
      <dsp:txXfrm>
        <a:off x="4862311" y="541868"/>
        <a:ext cx="3375953" cy="4334929"/>
      </dsp:txXfrm>
    </dsp:sp>
    <dsp:sp modelId="{D171C410-C714-4723-8E29-E31A0E1BCD6A}">
      <dsp:nvSpPr>
        <dsp:cNvPr id="0" name=""/>
        <dsp:cNvSpPr/>
      </dsp:nvSpPr>
      <dsp:spPr>
        <a:xfrm rot="5400000">
          <a:off x="-1142530" y="1548916"/>
          <a:ext cx="3901440" cy="1108388"/>
        </a:xfrm>
        <a:prstGeom prst="rightArrow">
          <a:avLst>
            <a:gd name="adj1" fmla="val 49830"/>
            <a:gd name="adj2" fmla="val 60660"/>
          </a:avLst>
        </a:prstGeom>
        <a:solidFill>
          <a:srgbClr val="002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latin typeface="Calibri" panose="020F0502020204030204" pitchFamily="34" charset="0"/>
              <a:cs typeface="Calibri" panose="020F0502020204030204" pitchFamily="34" charset="0"/>
            </a:rPr>
            <a:t>Focal Firm (FF)</a:t>
          </a:r>
        </a:p>
      </dsp:txBody>
      <dsp:txXfrm>
        <a:off x="-975015" y="1659440"/>
        <a:ext cx="3566409" cy="552310"/>
      </dsp:txXfrm>
    </dsp:sp>
    <dsp:sp modelId="{83A9CC10-14C1-4A3C-BD20-E94ED2B27715}">
      <dsp:nvSpPr>
        <dsp:cNvPr id="0" name=""/>
        <dsp:cNvSpPr/>
      </dsp:nvSpPr>
      <dsp:spPr>
        <a:xfrm rot="16200000">
          <a:off x="6703839" y="2913752"/>
          <a:ext cx="3901440" cy="1108388"/>
        </a:xfrm>
        <a:prstGeom prst="rightArrow">
          <a:avLst>
            <a:gd name="adj1" fmla="val 49830"/>
            <a:gd name="adj2" fmla="val 60660"/>
          </a:avLst>
        </a:prstGeom>
        <a:solidFill>
          <a:srgbClr val="002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latin typeface="Calibri" panose="020F0502020204030204" pitchFamily="34" charset="0"/>
              <a:cs typeface="Calibri" panose="020F0502020204030204" pitchFamily="34" charset="0"/>
            </a:rPr>
            <a:t>Competitor Firm (CF)</a:t>
          </a:r>
        </a:p>
      </dsp:txBody>
      <dsp:txXfrm>
        <a:off x="6871355" y="3359307"/>
        <a:ext cx="3566409" cy="552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FE643-DB1A-4E8F-9BCE-744E7DC38CF3}">
      <dsp:nvSpPr>
        <dsp:cNvPr id="0" name=""/>
        <dsp:cNvSpPr/>
      </dsp:nvSpPr>
      <dsp:spPr>
        <a:xfrm>
          <a:off x="1406275" y="542566"/>
          <a:ext cx="6650330" cy="4639739"/>
        </a:xfrm>
        <a:prstGeom prst="round2DiagRect">
          <a:avLst>
            <a:gd name="adj1" fmla="val 0"/>
            <a:gd name="adj2" fmla="val 16670"/>
          </a:avLst>
        </a:prstGeom>
        <a:solidFill>
          <a:schemeClr val="bg1"/>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EC611-3E5C-4765-94C3-B675B5AB2EA3}">
      <dsp:nvSpPr>
        <dsp:cNvPr id="0" name=""/>
        <dsp:cNvSpPr/>
      </dsp:nvSpPr>
      <dsp:spPr>
        <a:xfrm>
          <a:off x="4775200" y="1300480"/>
          <a:ext cx="886" cy="281770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E02903-82B2-4BB1-B2F6-BAE22856BD63}">
      <dsp:nvSpPr>
        <dsp:cNvPr id="0" name=""/>
        <dsp:cNvSpPr/>
      </dsp:nvSpPr>
      <dsp:spPr>
        <a:xfrm>
          <a:off x="1484654" y="561046"/>
          <a:ext cx="3274369" cy="43349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600"/>
            </a:spcAft>
            <a:buFont typeface="Arial" panose="020B0604020202020204" pitchFamily="34" charset="0"/>
            <a:buNone/>
          </a:pPr>
          <a:r>
            <a:rPr lang="en-US" sz="2000" kern="1200" dirty="0">
              <a:solidFill>
                <a:srgbClr val="002E62"/>
              </a:solidFill>
              <a:latin typeface="Calibri" panose="020F0502020204030204" pitchFamily="34" charset="0"/>
              <a:cs typeface="Calibri" panose="020F0502020204030204" pitchFamily="34" charset="0"/>
            </a:rPr>
            <a:t>Firms organized by product class, w/in each, specific product types;</a:t>
          </a:r>
        </a:p>
        <a:p>
          <a:pPr marL="0" lvl="0" indent="0" algn="l" defTabSz="889000">
            <a:lnSpc>
              <a:spcPct val="90000"/>
            </a:lnSpc>
            <a:spcBef>
              <a:spcPct val="0"/>
            </a:spcBef>
            <a:spcAft>
              <a:spcPts val="600"/>
            </a:spcAft>
            <a:buFont typeface="Arial" panose="020B0604020202020204" pitchFamily="34" charset="0"/>
            <a:buNone/>
          </a:pPr>
          <a:r>
            <a:rPr lang="en-US" sz="2000" kern="1200" dirty="0">
              <a:solidFill>
                <a:srgbClr val="002E62"/>
              </a:solidFill>
              <a:latin typeface="Calibri" panose="020F0502020204030204" pitchFamily="34" charset="0"/>
              <a:cs typeface="Calibri" panose="020F0502020204030204" pitchFamily="34" charset="0"/>
            </a:rPr>
            <a:t>Specialized human capital and management;</a:t>
          </a:r>
        </a:p>
        <a:p>
          <a:pPr marL="0" lvl="0" indent="0" algn="l" defTabSz="889000">
            <a:lnSpc>
              <a:spcPct val="90000"/>
            </a:lnSpc>
            <a:spcBef>
              <a:spcPct val="0"/>
            </a:spcBef>
            <a:spcAft>
              <a:spcPts val="600"/>
            </a:spcAft>
            <a:buFont typeface="Arial" panose="020B0604020202020204" pitchFamily="34" charset="0"/>
            <a:buNone/>
          </a:pPr>
          <a:r>
            <a:rPr lang="en-US" sz="2000" kern="1200" dirty="0">
              <a:solidFill>
                <a:srgbClr val="002E62"/>
              </a:solidFill>
              <a:latin typeface="Calibri" panose="020F0502020204030204" pitchFamily="34" charset="0"/>
              <a:cs typeface="Calibri" panose="020F0502020204030204" pitchFamily="34" charset="0"/>
            </a:rPr>
            <a:t>Innovation at product type level, but spillovers w/in class</a:t>
          </a:r>
        </a:p>
        <a:p>
          <a:pPr marL="0" lvl="0" indent="0" algn="l" defTabSz="889000">
            <a:lnSpc>
              <a:spcPct val="90000"/>
            </a:lnSpc>
            <a:spcBef>
              <a:spcPct val="0"/>
            </a:spcBef>
            <a:spcAft>
              <a:spcPts val="600"/>
            </a:spcAft>
            <a:buNone/>
          </a:pPr>
          <a:endParaRPr lang="en-US" sz="2000" kern="1200" dirty="0">
            <a:solidFill>
              <a:srgbClr val="002E62"/>
            </a:solidFill>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ts val="600"/>
            </a:spcAft>
            <a:buNone/>
          </a:pPr>
          <a:r>
            <a:rPr lang="en-US" sz="2000" i="1" kern="1200" dirty="0">
              <a:solidFill>
                <a:srgbClr val="0070C0"/>
              </a:solidFill>
              <a:latin typeface="Calibri" panose="020F0502020204030204" pitchFamily="34" charset="0"/>
              <a:cs typeface="Calibri" panose="020F0502020204030204" pitchFamily="34" charset="0"/>
            </a:rPr>
            <a:t>H2A: </a:t>
          </a:r>
          <a:r>
            <a:rPr lang="en-US" sz="2000" i="0" kern="1200" dirty="0">
              <a:solidFill>
                <a:srgbClr val="0070C0"/>
              </a:solidFill>
              <a:latin typeface="Calibri" panose="020F0502020204030204" pitchFamily="34" charset="0"/>
              <a:cs typeface="Calibri" panose="020F0502020204030204" pitchFamily="34" charset="0"/>
            </a:rPr>
            <a:t>Focal firm recalls </a:t>
          </a:r>
          <a:r>
            <a:rPr lang="en-US" sz="2000" b="1" i="1" kern="1200" dirty="0">
              <a:solidFill>
                <a:srgbClr val="0070C0"/>
              </a:solidFill>
              <a:latin typeface="Calibri" panose="020F0502020204030204" pitchFamily="34" charset="0"/>
              <a:cs typeface="Calibri" panose="020F0502020204030204" pitchFamily="34" charset="0"/>
            </a:rPr>
            <a:t>delay</a:t>
          </a:r>
          <a:r>
            <a:rPr lang="en-US" sz="2000" i="0" kern="1200" dirty="0">
              <a:solidFill>
                <a:srgbClr val="0070C0"/>
              </a:solidFill>
              <a:latin typeface="Calibri" panose="020F0502020204030204" pitchFamily="34" charset="0"/>
              <a:cs typeface="Calibri" panose="020F0502020204030204" pitchFamily="34" charset="0"/>
            </a:rPr>
            <a:t> the time to new product innovation—in particular, when recalls and innovation are more proximate, </a:t>
          </a:r>
          <a:r>
            <a:rPr lang="en-US" sz="2000" i="1" kern="1200" dirty="0">
              <a:solidFill>
                <a:srgbClr val="0070C0"/>
              </a:solidFill>
              <a:latin typeface="Calibri" panose="020F0502020204030204" pitchFamily="34" charset="0"/>
              <a:cs typeface="Calibri" panose="020F0502020204030204" pitchFamily="34" charset="0"/>
            </a:rPr>
            <a:t>ceteris paribus</a:t>
          </a:r>
          <a:r>
            <a:rPr lang="en-US" sz="2000" i="0" kern="1200" dirty="0">
              <a:solidFill>
                <a:srgbClr val="0070C0"/>
              </a:solidFill>
              <a:latin typeface="Calibri" panose="020F0502020204030204" pitchFamily="34" charset="0"/>
              <a:cs typeface="Calibri" panose="020F0502020204030204" pitchFamily="34" charset="0"/>
            </a:rPr>
            <a:t>.</a:t>
          </a:r>
        </a:p>
      </dsp:txBody>
      <dsp:txXfrm>
        <a:off x="1484654" y="561046"/>
        <a:ext cx="3274369" cy="4334929"/>
      </dsp:txXfrm>
    </dsp:sp>
    <dsp:sp modelId="{CC961F95-6330-4E42-A982-158BEE0ADB0D}">
      <dsp:nvSpPr>
        <dsp:cNvPr id="0" name=""/>
        <dsp:cNvSpPr/>
      </dsp:nvSpPr>
      <dsp:spPr>
        <a:xfrm>
          <a:off x="4829199" y="702270"/>
          <a:ext cx="3375953" cy="41065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600"/>
            </a:spcAft>
            <a:buNone/>
          </a:pPr>
          <a:r>
            <a:rPr lang="en-US" sz="2000" kern="1200" dirty="0">
              <a:solidFill>
                <a:srgbClr val="002E62"/>
              </a:solidFill>
              <a:latin typeface="Calibri" panose="020F0502020204030204" pitchFamily="34" charset="0"/>
              <a:cs typeface="Calibri" panose="020F0502020204030204" pitchFamily="34" charset="0"/>
            </a:rPr>
            <a:t>Aware of CF activities (e.g., failures);</a:t>
          </a:r>
        </a:p>
        <a:p>
          <a:pPr marL="0" lvl="0" indent="0" algn="l" defTabSz="889000">
            <a:lnSpc>
              <a:spcPct val="90000"/>
            </a:lnSpc>
            <a:spcBef>
              <a:spcPct val="0"/>
            </a:spcBef>
            <a:spcAft>
              <a:spcPts val="600"/>
            </a:spcAft>
            <a:buNone/>
          </a:pPr>
          <a:r>
            <a:rPr lang="en-US" sz="2000" kern="1200" dirty="0">
              <a:solidFill>
                <a:srgbClr val="002E62"/>
              </a:solidFill>
              <a:latin typeface="Calibri" panose="020F0502020204030204" pitchFamily="34" charset="0"/>
              <a:cs typeface="Calibri" panose="020F0502020204030204" pitchFamily="34" charset="0"/>
            </a:rPr>
            <a:t>Ability to respond driven by proximity of activities</a:t>
          </a:r>
        </a:p>
        <a:p>
          <a:pPr marL="0" lvl="0" indent="0" algn="l" defTabSz="889000">
            <a:lnSpc>
              <a:spcPct val="90000"/>
            </a:lnSpc>
            <a:spcBef>
              <a:spcPct val="0"/>
            </a:spcBef>
            <a:spcAft>
              <a:spcPts val="600"/>
            </a:spcAft>
            <a:buNone/>
          </a:pPr>
          <a:endParaRPr lang="en-US" sz="2000" i="1" kern="1200" dirty="0">
            <a:solidFill>
              <a:srgbClr val="002E62"/>
            </a:solidFill>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ts val="600"/>
            </a:spcAft>
            <a:buNone/>
          </a:pPr>
          <a:endParaRPr lang="en-US" sz="2000" i="1" kern="1200" dirty="0">
            <a:solidFill>
              <a:srgbClr val="0070C0"/>
            </a:solidFill>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ts val="600"/>
            </a:spcAft>
            <a:buNone/>
          </a:pPr>
          <a:endParaRPr lang="en-US" sz="2000" i="1" kern="1200" dirty="0">
            <a:solidFill>
              <a:srgbClr val="0070C0"/>
            </a:solidFill>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ts val="600"/>
            </a:spcAft>
            <a:buNone/>
          </a:pPr>
          <a:r>
            <a:rPr lang="en-US" sz="2000" i="1" kern="1200" dirty="0">
              <a:solidFill>
                <a:srgbClr val="0070C0"/>
              </a:solidFill>
              <a:latin typeface="Calibri" panose="020F0502020204030204" pitchFamily="34" charset="0"/>
              <a:cs typeface="Calibri" panose="020F0502020204030204" pitchFamily="34" charset="0"/>
            </a:rPr>
            <a:t>H2B: </a:t>
          </a:r>
          <a:r>
            <a:rPr lang="en-US" sz="2000" i="0" kern="1200" dirty="0">
              <a:solidFill>
                <a:srgbClr val="0070C0"/>
              </a:solidFill>
              <a:latin typeface="Calibri" panose="020F0502020204030204" pitchFamily="34" charset="0"/>
              <a:cs typeface="Calibri" panose="020F0502020204030204" pitchFamily="34" charset="0"/>
            </a:rPr>
            <a:t>Competitor firm recalls </a:t>
          </a:r>
          <a:r>
            <a:rPr lang="en-US" sz="2000" b="1" i="1" kern="1200" dirty="0">
              <a:solidFill>
                <a:srgbClr val="0070C0"/>
              </a:solidFill>
              <a:latin typeface="Calibri" panose="020F0502020204030204" pitchFamily="34" charset="0"/>
              <a:cs typeface="Calibri" panose="020F0502020204030204" pitchFamily="34" charset="0"/>
            </a:rPr>
            <a:t>accelerate</a:t>
          </a:r>
          <a:r>
            <a:rPr lang="en-US" sz="2000" i="1" kern="1200" dirty="0">
              <a:solidFill>
                <a:srgbClr val="0070C0"/>
              </a:solidFill>
              <a:latin typeface="Calibri" panose="020F0502020204030204" pitchFamily="34" charset="0"/>
              <a:cs typeface="Calibri" panose="020F0502020204030204" pitchFamily="34" charset="0"/>
            </a:rPr>
            <a:t> </a:t>
          </a:r>
          <a:r>
            <a:rPr lang="en-US" sz="2000" i="0" kern="1200" dirty="0">
              <a:solidFill>
                <a:srgbClr val="0070C0"/>
              </a:solidFill>
              <a:latin typeface="Calibri" panose="020F0502020204030204" pitchFamily="34" charset="0"/>
              <a:cs typeface="Calibri" panose="020F0502020204030204" pitchFamily="34" charset="0"/>
            </a:rPr>
            <a:t>the time to new product innovation—in particular, when recalls and innovation are more proximate, </a:t>
          </a:r>
          <a:r>
            <a:rPr lang="en-US" sz="2000" i="1" kern="1200" dirty="0">
              <a:solidFill>
                <a:srgbClr val="0070C0"/>
              </a:solidFill>
              <a:latin typeface="Calibri" panose="020F0502020204030204" pitchFamily="34" charset="0"/>
              <a:cs typeface="Calibri" panose="020F0502020204030204" pitchFamily="34" charset="0"/>
            </a:rPr>
            <a:t>ceteris paribus.</a:t>
          </a:r>
        </a:p>
        <a:p>
          <a:pPr marL="0" lvl="0" indent="0" algn="l" defTabSz="889000">
            <a:lnSpc>
              <a:spcPct val="90000"/>
            </a:lnSpc>
            <a:spcBef>
              <a:spcPct val="0"/>
            </a:spcBef>
            <a:spcAft>
              <a:spcPts val="600"/>
            </a:spcAft>
            <a:buNone/>
          </a:pPr>
          <a:endParaRPr lang="en-US" sz="2000" kern="1200" dirty="0">
            <a:solidFill>
              <a:srgbClr val="002E62"/>
            </a:solidFill>
            <a:latin typeface="Calibri" panose="020F0502020204030204" pitchFamily="34" charset="0"/>
            <a:cs typeface="Calibri" panose="020F0502020204030204" pitchFamily="34" charset="0"/>
          </a:endParaRPr>
        </a:p>
      </dsp:txBody>
      <dsp:txXfrm>
        <a:off x="4829199" y="702270"/>
        <a:ext cx="3375953" cy="4106556"/>
      </dsp:txXfrm>
    </dsp:sp>
    <dsp:sp modelId="{D171C410-C714-4723-8E29-E31A0E1BCD6A}">
      <dsp:nvSpPr>
        <dsp:cNvPr id="0" name=""/>
        <dsp:cNvSpPr/>
      </dsp:nvSpPr>
      <dsp:spPr>
        <a:xfrm rot="5400000">
          <a:off x="-1133297" y="1669704"/>
          <a:ext cx="3901440" cy="1108388"/>
        </a:xfrm>
        <a:prstGeom prst="rightArrow">
          <a:avLst>
            <a:gd name="adj1" fmla="val 49830"/>
            <a:gd name="adj2" fmla="val 60660"/>
          </a:avLst>
        </a:prstGeom>
        <a:solidFill>
          <a:srgbClr val="002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latin typeface="Calibri" panose="020F0502020204030204" pitchFamily="34" charset="0"/>
              <a:cs typeface="Calibri" panose="020F0502020204030204" pitchFamily="34" charset="0"/>
            </a:rPr>
            <a:t>FF Product Overlap</a:t>
          </a:r>
        </a:p>
      </dsp:txBody>
      <dsp:txXfrm>
        <a:off x="-965782" y="1780228"/>
        <a:ext cx="3566409" cy="552310"/>
      </dsp:txXfrm>
    </dsp:sp>
    <dsp:sp modelId="{83A9CC10-14C1-4A3C-BD20-E94ED2B27715}">
      <dsp:nvSpPr>
        <dsp:cNvPr id="0" name=""/>
        <dsp:cNvSpPr/>
      </dsp:nvSpPr>
      <dsp:spPr>
        <a:xfrm rot="16200000">
          <a:off x="6713071" y="2913752"/>
          <a:ext cx="3901440" cy="1108388"/>
        </a:xfrm>
        <a:prstGeom prst="rightArrow">
          <a:avLst>
            <a:gd name="adj1" fmla="val 49830"/>
            <a:gd name="adj2" fmla="val 60660"/>
          </a:avLst>
        </a:prstGeom>
        <a:solidFill>
          <a:srgbClr val="002E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bg1"/>
              </a:solidFill>
              <a:latin typeface="Calibri" panose="020F0502020204030204" pitchFamily="34" charset="0"/>
              <a:cs typeface="Calibri" panose="020F0502020204030204" pitchFamily="34" charset="0"/>
            </a:rPr>
            <a:t>CF Product Overlap</a:t>
          </a:r>
        </a:p>
      </dsp:txBody>
      <dsp:txXfrm>
        <a:off x="6880587" y="3359307"/>
        <a:ext cx="3566409" cy="552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ED17-8D4E-4830-830D-4C17D5F799A6}">
      <dsp:nvSpPr>
        <dsp:cNvPr id="0" name=""/>
        <dsp:cNvSpPr/>
      </dsp:nvSpPr>
      <dsp:spPr>
        <a:xfrm>
          <a:off x="4125" y="460931"/>
          <a:ext cx="2480667" cy="992266"/>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510(k) Clearances</a:t>
          </a:r>
        </a:p>
      </dsp:txBody>
      <dsp:txXfrm>
        <a:off x="4125" y="460931"/>
        <a:ext cx="2480667" cy="992266"/>
      </dsp:txXfrm>
    </dsp:sp>
    <dsp:sp modelId="{8E12E45B-16F1-4CAD-84E4-801528153A16}">
      <dsp:nvSpPr>
        <dsp:cNvPr id="0" name=""/>
        <dsp:cNvSpPr/>
      </dsp:nvSpPr>
      <dsp:spPr>
        <a:xfrm>
          <a:off x="4125" y="1542642"/>
          <a:ext cx="2480667" cy="2940506"/>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a:solidFill>
                <a:schemeClr val="bg1">
                  <a:lumMod val="50000"/>
                </a:schemeClr>
              </a:solidFill>
              <a:latin typeface="Calibri" panose="020F0502020204030204" pitchFamily="34" charset="0"/>
              <a:cs typeface="Calibri" panose="020F0502020204030204" pitchFamily="34" charset="0"/>
            </a:rPr>
            <a:t>Incremental innovations </a:t>
          </a:r>
          <a:r>
            <a:rPr lang="en-US" sz="2000" kern="1200" dirty="0">
              <a:solidFill>
                <a:schemeClr val="bg1">
                  <a:lumMod val="50000"/>
                </a:schemeClr>
              </a:solidFill>
              <a:latin typeface="Calibri" panose="020F0502020204030204" pitchFamily="34" charset="0"/>
              <a:cs typeface="Calibri" panose="020F0502020204030204" pitchFamily="34" charset="0"/>
            </a:rPr>
            <a:t>(16,456)</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Unique number; submission / clearance dates; firm name;  product type; product class</a:t>
          </a:r>
        </a:p>
      </dsp:txBody>
      <dsp:txXfrm>
        <a:off x="4125" y="1542642"/>
        <a:ext cx="2480667" cy="2940506"/>
      </dsp:txXfrm>
    </dsp:sp>
    <dsp:sp modelId="{0E981FF0-BA6F-4544-ABA4-BDD0C40B6F1E}">
      <dsp:nvSpPr>
        <dsp:cNvPr id="0" name=""/>
        <dsp:cNvSpPr/>
      </dsp:nvSpPr>
      <dsp:spPr>
        <a:xfrm>
          <a:off x="2832086" y="460931"/>
          <a:ext cx="2480667" cy="992266"/>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PMA    Approvals</a:t>
          </a:r>
        </a:p>
      </dsp:txBody>
      <dsp:txXfrm>
        <a:off x="2832086" y="460931"/>
        <a:ext cx="2480667" cy="992266"/>
      </dsp:txXfrm>
    </dsp:sp>
    <dsp:sp modelId="{EA27C092-1577-41F1-88CC-763507DA689D}">
      <dsp:nvSpPr>
        <dsp:cNvPr id="0" name=""/>
        <dsp:cNvSpPr/>
      </dsp:nvSpPr>
      <dsp:spPr>
        <a:xfrm>
          <a:off x="2832086" y="1542642"/>
          <a:ext cx="2480667" cy="2940506"/>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u="sng" kern="1200" dirty="0">
              <a:solidFill>
                <a:schemeClr val="bg1">
                  <a:lumMod val="50000"/>
                </a:schemeClr>
              </a:solidFill>
              <a:latin typeface="Calibri" panose="020F0502020204030204" pitchFamily="34" charset="0"/>
              <a:cs typeface="Calibri" panose="020F0502020204030204" pitchFamily="34" charset="0"/>
            </a:rPr>
            <a:t>Major innovations</a:t>
          </a:r>
        </a:p>
        <a:p>
          <a:pPr marL="457200" lvl="2"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PMAs (191)</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Unique number; submission / approval dates; firm name; product type; product class</a:t>
          </a:r>
        </a:p>
      </dsp:txBody>
      <dsp:txXfrm>
        <a:off x="2832086" y="1542642"/>
        <a:ext cx="2480667" cy="2940506"/>
      </dsp:txXfrm>
    </dsp:sp>
    <dsp:sp modelId="{9BC8519C-5A4A-449E-BA82-A83C6DA48B99}">
      <dsp:nvSpPr>
        <dsp:cNvPr id="0" name=""/>
        <dsp:cNvSpPr/>
      </dsp:nvSpPr>
      <dsp:spPr>
        <a:xfrm>
          <a:off x="5660046" y="460931"/>
          <a:ext cx="2480667" cy="992266"/>
        </a:xfrm>
        <a:prstGeom prst="rect">
          <a:avLst/>
        </a:prstGeom>
        <a:solidFill>
          <a:srgbClr val="002E62"/>
        </a:solidFill>
        <a:ln w="12700" cap="flat" cmpd="sng" algn="ctr">
          <a:solidFill>
            <a:srgbClr val="002E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Product     Recalls</a:t>
          </a:r>
        </a:p>
      </dsp:txBody>
      <dsp:txXfrm>
        <a:off x="5660046" y="460931"/>
        <a:ext cx="2480667" cy="992266"/>
      </dsp:txXfrm>
    </dsp:sp>
    <dsp:sp modelId="{ACEC644B-0A90-4154-B434-320459D939FA}">
      <dsp:nvSpPr>
        <dsp:cNvPr id="0" name=""/>
        <dsp:cNvSpPr/>
      </dsp:nvSpPr>
      <dsp:spPr>
        <a:xfrm>
          <a:off x="5660046" y="1542642"/>
          <a:ext cx="2480667" cy="2940506"/>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a:solidFill>
                <a:schemeClr val="bg1">
                  <a:lumMod val="50000"/>
                </a:schemeClr>
              </a:solidFill>
              <a:latin typeface="Calibri" panose="020F0502020204030204" pitchFamily="34" charset="0"/>
              <a:cs typeface="Calibri" panose="020F0502020204030204" pitchFamily="34" charset="0"/>
            </a:rPr>
            <a:t>Failures</a:t>
          </a:r>
          <a:r>
            <a:rPr lang="en-US" sz="2000" kern="1200" dirty="0">
              <a:solidFill>
                <a:schemeClr val="bg1">
                  <a:lumMod val="50000"/>
                </a:schemeClr>
              </a:solidFill>
              <a:latin typeface="Calibri" panose="020F0502020204030204" pitchFamily="34" charset="0"/>
              <a:cs typeface="Calibri" panose="020F0502020204030204" pitchFamily="34" charset="0"/>
            </a:rPr>
            <a:t> (8,676 incremental; 512 major)</a:t>
          </a:r>
        </a:p>
        <a:p>
          <a:pPr marL="228600" lvl="1" indent="-228600" algn="l" defTabSz="889000">
            <a:lnSpc>
              <a:spcPct val="90000"/>
            </a:lnSpc>
            <a:spcBef>
              <a:spcPct val="0"/>
            </a:spcBef>
            <a:spcAft>
              <a:spcPct val="15000"/>
            </a:spcAft>
            <a:buChar char="•"/>
          </a:pPr>
          <a:r>
            <a:rPr lang="en-US" sz="2000" kern="1200" dirty="0">
              <a:solidFill>
                <a:schemeClr val="bg1">
                  <a:lumMod val="50000"/>
                </a:schemeClr>
              </a:solidFill>
              <a:latin typeface="Calibri" panose="020F0502020204030204" pitchFamily="34" charset="0"/>
              <a:cs typeface="Calibri" panose="020F0502020204030204" pitchFamily="34" charset="0"/>
            </a:rPr>
            <a:t>Unique number; posting / clearance dates; severity classification; firm name; 510(k) or PMA number</a:t>
          </a:r>
        </a:p>
      </dsp:txBody>
      <dsp:txXfrm>
        <a:off x="5660046" y="1542642"/>
        <a:ext cx="2480667" cy="2940506"/>
      </dsp:txXfrm>
    </dsp:sp>
    <dsp:sp modelId="{C36B60D9-291B-417F-8496-7749E69B4D28}">
      <dsp:nvSpPr>
        <dsp:cNvPr id="0" name=""/>
        <dsp:cNvSpPr/>
      </dsp:nvSpPr>
      <dsp:spPr>
        <a:xfrm>
          <a:off x="8488007" y="460931"/>
          <a:ext cx="2480667" cy="992266"/>
        </a:xfrm>
        <a:prstGeom prst="rect">
          <a:avLst/>
        </a:prstGeom>
        <a:solidFill>
          <a:srgbClr val="002E62">
            <a:alpha val="90000"/>
          </a:srgb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Products &amp; Product Classes</a:t>
          </a:r>
        </a:p>
      </dsp:txBody>
      <dsp:txXfrm>
        <a:off x="8488007" y="460931"/>
        <a:ext cx="2480667" cy="992266"/>
      </dsp:txXfrm>
    </dsp:sp>
    <dsp:sp modelId="{C2113016-635B-45DA-8127-0B713E8B8A09}">
      <dsp:nvSpPr>
        <dsp:cNvPr id="0" name=""/>
        <dsp:cNvSpPr/>
      </dsp:nvSpPr>
      <dsp:spPr>
        <a:xfrm>
          <a:off x="8488007" y="1542642"/>
          <a:ext cx="2480667" cy="2940506"/>
        </a:xfrm>
        <a:prstGeom prst="rect">
          <a:avLst/>
        </a:prstGeom>
        <a:solidFill>
          <a:schemeClr val="bg1">
            <a:alpha val="90000"/>
          </a:schemeClr>
        </a:solidFill>
        <a:ln w="12700" cap="flat" cmpd="sng" algn="ctr">
          <a:solidFill>
            <a:srgbClr val="002E6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solidFill>
                <a:schemeClr val="bg1">
                  <a:lumMod val="50000"/>
                </a:schemeClr>
              </a:solidFill>
              <a:latin typeface="Calibri" panose="020F0502020204030204" pitchFamily="34" charset="0"/>
              <a:cs typeface="Calibri" panose="020F0502020204030204" pitchFamily="34" charset="0"/>
            </a:rPr>
            <a:t>19 Classes (medical specialties)</a:t>
          </a:r>
        </a:p>
        <a:p>
          <a:pPr marL="228600" lvl="1" indent="-228600" algn="l" defTabSz="889000">
            <a:lnSpc>
              <a:spcPct val="90000"/>
            </a:lnSpc>
            <a:spcBef>
              <a:spcPct val="0"/>
            </a:spcBef>
            <a:spcAft>
              <a:spcPct val="15000"/>
            </a:spcAft>
            <a:buChar char="•"/>
          </a:pPr>
          <a:r>
            <a:rPr lang="en-US" sz="2000" b="0" kern="1200" dirty="0">
              <a:solidFill>
                <a:schemeClr val="bg1">
                  <a:lumMod val="50000"/>
                </a:schemeClr>
              </a:solidFill>
              <a:latin typeface="Calibri" panose="020F0502020204030204" pitchFamily="34" charset="0"/>
              <a:cs typeface="Calibri" panose="020F0502020204030204" pitchFamily="34" charset="0"/>
            </a:rPr>
            <a:t>2,068 Unique 3-letter product codes (Identify product types that are very good to excellent substitutes)</a:t>
          </a:r>
        </a:p>
      </dsp:txBody>
      <dsp:txXfrm>
        <a:off x="8488007" y="1542642"/>
        <a:ext cx="2480667" cy="29405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87278-46E1-45D9-9D8E-43D9C2FF0A17}">
      <dsp:nvSpPr>
        <dsp:cNvPr id="0" name=""/>
        <dsp:cNvSpPr/>
      </dsp:nvSpPr>
      <dsp:spPr>
        <a:xfrm>
          <a:off x="1650519" y="212791"/>
          <a:ext cx="2302904" cy="1210437"/>
        </a:xfrm>
        <a:prstGeom prst="roundRect">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rPr>
            <a:t>Assemble data on all submissions and recalls over 2003-2015</a:t>
          </a:r>
        </a:p>
      </dsp:txBody>
      <dsp:txXfrm>
        <a:off x="1709608" y="271880"/>
        <a:ext cx="2184726" cy="1092259"/>
      </dsp:txXfrm>
    </dsp:sp>
    <dsp:sp modelId="{1D36C065-E8DA-44B9-9545-349C2A91B9A5}">
      <dsp:nvSpPr>
        <dsp:cNvPr id="0" name=""/>
        <dsp:cNvSpPr/>
      </dsp:nvSpPr>
      <dsp:spPr>
        <a:xfrm>
          <a:off x="800582" y="818010"/>
          <a:ext cx="4002778" cy="4002778"/>
        </a:xfrm>
        <a:custGeom>
          <a:avLst/>
          <a:gdLst/>
          <a:ahLst/>
          <a:cxnLst/>
          <a:rect l="0" t="0" r="0" b="0"/>
          <a:pathLst>
            <a:path>
              <a:moveTo>
                <a:pt x="3161111" y="370253"/>
              </a:moveTo>
              <a:arcTo wR="2001389" hR="2001389" stAng="18324747" swAng="1724089"/>
            </a:path>
          </a:pathLst>
        </a:custGeom>
        <a:noFill/>
        <a:ln w="38100" cap="flat" cmpd="sng" algn="ctr">
          <a:solidFill>
            <a:srgbClr val="003366"/>
          </a:solidFill>
          <a:prstDash val="solid"/>
          <a:miter lim="800000"/>
        </a:ln>
        <a:effectLst/>
      </dsp:spPr>
      <dsp:style>
        <a:lnRef idx="1">
          <a:scrgbClr r="0" g="0" b="0"/>
        </a:lnRef>
        <a:fillRef idx="0">
          <a:scrgbClr r="0" g="0" b="0"/>
        </a:fillRef>
        <a:effectRef idx="0">
          <a:scrgbClr r="0" g="0" b="0"/>
        </a:effectRef>
        <a:fontRef idx="minor"/>
      </dsp:style>
    </dsp:sp>
    <dsp:sp modelId="{AFCF2712-A919-49D1-AAA0-5D8DACE2263C}">
      <dsp:nvSpPr>
        <dsp:cNvPr id="0" name=""/>
        <dsp:cNvSpPr/>
      </dsp:nvSpPr>
      <dsp:spPr>
        <a:xfrm>
          <a:off x="3388452" y="1955801"/>
          <a:ext cx="2829817" cy="1727197"/>
        </a:xfrm>
        <a:prstGeom prst="roundRect">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rPr>
            <a:t>Assign all device submissions and recalls to:</a:t>
          </a:r>
        </a:p>
        <a:p>
          <a:pPr marL="0" lvl="0" indent="0" algn="ctr" defTabSz="800100">
            <a:lnSpc>
              <a:spcPct val="90000"/>
            </a:lnSpc>
            <a:spcBef>
              <a:spcPct val="0"/>
            </a:spcBef>
            <a:spcAft>
              <a:spcPct val="35000"/>
            </a:spcAft>
            <a:buNone/>
          </a:pPr>
          <a:r>
            <a:rPr lang="en-US" sz="1800" b="0" kern="1200" dirty="0">
              <a:latin typeface="Calibri" panose="020F0502020204030204" pitchFamily="34" charset="0"/>
            </a:rPr>
            <a:t>(1) firm, (2)  class, </a:t>
          </a:r>
        </a:p>
        <a:p>
          <a:pPr marL="0" lvl="0" indent="0" algn="ctr" defTabSz="800100">
            <a:lnSpc>
              <a:spcPct val="90000"/>
            </a:lnSpc>
            <a:spcBef>
              <a:spcPct val="0"/>
            </a:spcBef>
            <a:spcAft>
              <a:spcPct val="35000"/>
            </a:spcAft>
            <a:buNone/>
          </a:pPr>
          <a:r>
            <a:rPr lang="en-US" sz="1800" b="0" kern="1200" dirty="0">
              <a:latin typeface="Calibri" panose="020F0502020204030204" pitchFamily="34" charset="0"/>
            </a:rPr>
            <a:t>(3) product type</a:t>
          </a:r>
        </a:p>
      </dsp:txBody>
      <dsp:txXfrm>
        <a:off x="3472767" y="2040116"/>
        <a:ext cx="2661187" cy="1558567"/>
      </dsp:txXfrm>
    </dsp:sp>
    <dsp:sp modelId="{DF311384-F359-4F80-B3D9-6BEA21FFF5A1}">
      <dsp:nvSpPr>
        <dsp:cNvPr id="0" name=""/>
        <dsp:cNvSpPr/>
      </dsp:nvSpPr>
      <dsp:spPr>
        <a:xfrm>
          <a:off x="800582" y="818010"/>
          <a:ext cx="4002778" cy="4002778"/>
        </a:xfrm>
        <a:custGeom>
          <a:avLst/>
          <a:gdLst/>
          <a:ahLst/>
          <a:cxnLst/>
          <a:rect l="0" t="0" r="0" b="0"/>
          <a:pathLst>
            <a:path>
              <a:moveTo>
                <a:pt x="3802475" y="2874114"/>
              </a:moveTo>
              <a:arcTo wR="2001389" hR="2001389" stAng="1551164" swAng="1724089"/>
            </a:path>
          </a:pathLst>
        </a:custGeom>
        <a:noFill/>
        <a:ln w="38100" cap="flat" cmpd="sng" algn="ctr">
          <a:solidFill>
            <a:srgbClr val="003366"/>
          </a:solidFill>
          <a:prstDash val="solid"/>
          <a:miter lim="800000"/>
        </a:ln>
        <a:effectLst/>
      </dsp:spPr>
      <dsp:style>
        <a:lnRef idx="1">
          <a:scrgbClr r="0" g="0" b="0"/>
        </a:lnRef>
        <a:fillRef idx="0">
          <a:scrgbClr r="0" g="0" b="0"/>
        </a:fillRef>
        <a:effectRef idx="0">
          <a:scrgbClr r="0" g="0" b="0"/>
        </a:effectRef>
        <a:fontRef idx="minor"/>
      </dsp:style>
    </dsp:sp>
    <dsp:sp modelId="{5BFAB53A-F2B9-4B0A-BA6A-4401162009CB}">
      <dsp:nvSpPr>
        <dsp:cNvPr id="0" name=""/>
        <dsp:cNvSpPr/>
      </dsp:nvSpPr>
      <dsp:spPr>
        <a:xfrm>
          <a:off x="1650519" y="4215570"/>
          <a:ext cx="2302904" cy="1210437"/>
        </a:xfrm>
        <a:prstGeom prst="roundRect">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rPr>
            <a:t>Construct detailed firm- and product-level innovation and recall histories</a:t>
          </a:r>
        </a:p>
      </dsp:txBody>
      <dsp:txXfrm>
        <a:off x="1709608" y="4274659"/>
        <a:ext cx="2184726" cy="1092259"/>
      </dsp:txXfrm>
    </dsp:sp>
    <dsp:sp modelId="{F6E33624-0ABA-4B98-AFB0-D46ADA54215E}">
      <dsp:nvSpPr>
        <dsp:cNvPr id="0" name=""/>
        <dsp:cNvSpPr/>
      </dsp:nvSpPr>
      <dsp:spPr>
        <a:xfrm>
          <a:off x="800582" y="818010"/>
          <a:ext cx="4002778" cy="4002778"/>
        </a:xfrm>
        <a:custGeom>
          <a:avLst/>
          <a:gdLst/>
          <a:ahLst/>
          <a:cxnLst/>
          <a:rect l="0" t="0" r="0" b="0"/>
          <a:pathLst>
            <a:path>
              <a:moveTo>
                <a:pt x="839497" y="3630980"/>
              </a:moveTo>
              <a:arcTo wR="2001389" hR="2001389" stAng="7529323" swAng="2192598"/>
            </a:path>
          </a:pathLst>
        </a:custGeom>
        <a:noFill/>
        <a:ln w="38100" cap="flat" cmpd="sng" algn="ctr">
          <a:solidFill>
            <a:srgbClr val="003366"/>
          </a:solidFill>
          <a:prstDash val="solid"/>
          <a:miter lim="800000"/>
        </a:ln>
        <a:effectLst/>
      </dsp:spPr>
      <dsp:style>
        <a:lnRef idx="1">
          <a:scrgbClr r="0" g="0" b="0"/>
        </a:lnRef>
        <a:fillRef idx="0">
          <a:scrgbClr r="0" g="0" b="0"/>
        </a:fillRef>
        <a:effectRef idx="0">
          <a:scrgbClr r="0" g="0" b="0"/>
        </a:effectRef>
        <a:fontRef idx="minor"/>
      </dsp:style>
    </dsp:sp>
    <dsp:sp modelId="{78CEE06F-EA0E-4F62-8C01-462B1CCFE8B2}">
      <dsp:nvSpPr>
        <dsp:cNvPr id="0" name=""/>
        <dsp:cNvSpPr/>
      </dsp:nvSpPr>
      <dsp:spPr>
        <a:xfrm>
          <a:off x="-350869" y="2214181"/>
          <a:ext cx="2302904" cy="1210437"/>
        </a:xfrm>
        <a:prstGeom prst="roundRect">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rPr>
            <a:t>Implement recurrent-event accelerated failure time models</a:t>
          </a:r>
        </a:p>
      </dsp:txBody>
      <dsp:txXfrm>
        <a:off x="-291780" y="2273270"/>
        <a:ext cx="2184726" cy="1092259"/>
      </dsp:txXfrm>
    </dsp:sp>
    <dsp:sp modelId="{FD4D0D46-F8DA-4926-BA0B-9580B86672E6}">
      <dsp:nvSpPr>
        <dsp:cNvPr id="0" name=""/>
        <dsp:cNvSpPr/>
      </dsp:nvSpPr>
      <dsp:spPr>
        <a:xfrm>
          <a:off x="800582" y="818010"/>
          <a:ext cx="4002778" cy="4002778"/>
        </a:xfrm>
        <a:custGeom>
          <a:avLst/>
          <a:gdLst/>
          <a:ahLst/>
          <a:cxnLst/>
          <a:rect l="0" t="0" r="0" b="0"/>
          <a:pathLst>
            <a:path>
              <a:moveTo>
                <a:pt x="97609" y="1383989"/>
              </a:moveTo>
              <a:arcTo wR="2001389" hR="2001389" stAng="11878079" swAng="2192598"/>
            </a:path>
          </a:pathLst>
        </a:custGeom>
        <a:noFill/>
        <a:ln w="38100" cap="flat" cmpd="sng" algn="ctr">
          <a:solidFill>
            <a:srgbClr val="003366"/>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01F0CB-12BD-654F-B401-464288ACFE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48B661-BA51-6345-ABB0-ED75716FB5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F6218D-F5CE-D44C-A861-0877484318D1}" type="datetimeFigureOut">
              <a:rPr lang="en-US" smtClean="0"/>
              <a:t>7/16/19</a:t>
            </a:fld>
            <a:endParaRPr lang="en-US"/>
          </a:p>
        </p:txBody>
      </p:sp>
      <p:sp>
        <p:nvSpPr>
          <p:cNvPr id="4" name="Footer Placeholder 3">
            <a:extLst>
              <a:ext uri="{FF2B5EF4-FFF2-40B4-BE49-F238E27FC236}">
                <a16:creationId xmlns:a16="http://schemas.microsoft.com/office/drawing/2014/main" id="{3A423C85-0860-544B-A696-278892ED5A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5F11D5-D010-7440-B577-F26DF3690E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95112-7FAF-FC48-980D-D1FDF336C983}" type="slidenum">
              <a:rPr lang="en-US" smtClean="0"/>
              <a:t>‹#›</a:t>
            </a:fld>
            <a:endParaRPr lang="en-US"/>
          </a:p>
        </p:txBody>
      </p:sp>
    </p:spTree>
    <p:extLst>
      <p:ext uri="{BB962C8B-B14F-4D97-AF65-F5344CB8AC3E}">
        <p14:creationId xmlns:p14="http://schemas.microsoft.com/office/powerpoint/2010/main" val="2746186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71324-EAA0-423A-B482-B2E258300EBE}" type="datetimeFigureOut">
              <a:rPr lang="en-US" smtClean="0"/>
              <a:t>7/16/19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A5D22-87C1-44EB-8FDE-F2049F6E6448}" type="slidenum">
              <a:rPr lang="en-US" smtClean="0"/>
              <a:t>‹#›</a:t>
            </a:fld>
            <a:endParaRPr lang="en-US"/>
          </a:p>
        </p:txBody>
      </p:sp>
    </p:spTree>
    <p:extLst>
      <p:ext uri="{BB962C8B-B14F-4D97-AF65-F5344CB8AC3E}">
        <p14:creationId xmlns:p14="http://schemas.microsoft.com/office/powerpoint/2010/main" val="184205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1</a:t>
            </a:fld>
            <a:endParaRPr lang="en-US"/>
          </a:p>
        </p:txBody>
      </p:sp>
    </p:spTree>
    <p:extLst>
      <p:ext uri="{BB962C8B-B14F-4D97-AF65-F5344CB8AC3E}">
        <p14:creationId xmlns:p14="http://schemas.microsoft.com/office/powerpoint/2010/main" val="3271942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325A757-90AA-4AC2-9174-D662693621A7}" type="slidenum">
              <a:rPr lang="en-US" smtClean="0"/>
              <a:pPr>
                <a:defRPr/>
              </a:pPr>
              <a:t>10</a:t>
            </a:fld>
            <a:endParaRPr lang="en-US"/>
          </a:p>
        </p:txBody>
      </p:sp>
    </p:spTree>
    <p:extLst>
      <p:ext uri="{BB962C8B-B14F-4D97-AF65-F5344CB8AC3E}">
        <p14:creationId xmlns:p14="http://schemas.microsoft.com/office/powerpoint/2010/main" val="402053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25A757-90AA-4AC2-9174-D662693621A7}" type="slidenum">
              <a:rPr lang="en-US" smtClean="0"/>
              <a:pPr>
                <a:defRPr/>
              </a:pPr>
              <a:t>11</a:t>
            </a:fld>
            <a:endParaRPr lang="en-US"/>
          </a:p>
        </p:txBody>
      </p:sp>
    </p:spTree>
    <p:extLst>
      <p:ext uri="{BB962C8B-B14F-4D97-AF65-F5344CB8AC3E}">
        <p14:creationId xmlns:p14="http://schemas.microsoft.com/office/powerpoint/2010/main" val="203952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might a recall in one area impact innovation in another?</a:t>
            </a:r>
          </a:p>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13</a:t>
            </a:fld>
            <a:endParaRPr lang="en-US"/>
          </a:p>
        </p:txBody>
      </p:sp>
    </p:spTree>
    <p:extLst>
      <p:ext uri="{BB962C8B-B14F-4D97-AF65-F5344CB8AC3E}">
        <p14:creationId xmlns:p14="http://schemas.microsoft.com/office/powerpoint/2010/main" val="1990924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concrete example:</a:t>
            </a:r>
          </a:p>
          <a:p>
            <a:pPr marL="171450" indent="-171450">
              <a:buFont typeface="Arial" panose="020B0604020202020204" pitchFamily="34" charset="0"/>
              <a:buChar char="•"/>
            </a:pPr>
            <a:r>
              <a:rPr lang="en-US" dirty="0"/>
              <a:t>If doing stent NPD and there is an insulin pump recall (pretty easy to imagine b/c insulin pumps are the most recalled devices), no real reason stent innovation should be impacted (whether FF or CF)</a:t>
            </a:r>
          </a:p>
          <a:p>
            <a:pPr marL="171450" indent="-171450">
              <a:buFont typeface="Arial" panose="020B0604020202020204" pitchFamily="34" charset="0"/>
              <a:buChar char="•"/>
            </a:pPr>
            <a:r>
              <a:rPr lang="en-US" dirty="0"/>
              <a:t>But if the recall is on a pacemaker, that’s now your business unit (class), so that may well have some spillovers onto your team</a:t>
            </a:r>
          </a:p>
          <a:p>
            <a:pPr marL="171450" indent="-171450">
              <a:buFont typeface="Arial" panose="020B0604020202020204" pitchFamily="34" charset="0"/>
              <a:buChar char="•"/>
            </a:pPr>
            <a:r>
              <a:rPr lang="en-US" dirty="0"/>
              <a:t>And then, of course, if the recall is actually on a stent, that will be most influential for the folks working on stents</a:t>
            </a:r>
          </a:p>
          <a:p>
            <a:endParaRPr lang="en-US" dirty="0"/>
          </a:p>
          <a:p>
            <a:r>
              <a:rPr lang="en-US" dirty="0"/>
              <a:t>So recalls are going to vary by product and class, so where the recall ”hits” is going to matter and the proximity of any given recall can be mapped to any other subsequent new device</a:t>
            </a:r>
          </a:p>
        </p:txBody>
      </p:sp>
      <p:sp>
        <p:nvSpPr>
          <p:cNvPr id="4" name="Slide Number Placeholder 3"/>
          <p:cNvSpPr>
            <a:spLocks noGrp="1"/>
          </p:cNvSpPr>
          <p:nvPr>
            <p:ph type="sldNum" sz="quarter" idx="5"/>
          </p:nvPr>
        </p:nvSpPr>
        <p:spPr/>
        <p:txBody>
          <a:bodyPr/>
          <a:lstStyle/>
          <a:p>
            <a:fld id="{6EBA5D22-87C1-44EB-8FDE-F2049F6E6448}" type="slidenum">
              <a:rPr lang="en-US" smtClean="0"/>
              <a:t>14</a:t>
            </a:fld>
            <a:endParaRPr lang="en-US"/>
          </a:p>
        </p:txBody>
      </p:sp>
    </p:spTree>
    <p:extLst>
      <p:ext uri="{BB962C8B-B14F-4D97-AF65-F5344CB8AC3E}">
        <p14:creationId xmlns:p14="http://schemas.microsoft.com/office/powerpoint/2010/main" val="3518230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15</a:t>
            </a:fld>
            <a:endParaRPr lang="en-US"/>
          </a:p>
        </p:txBody>
      </p:sp>
    </p:spTree>
    <p:extLst>
      <p:ext uri="{BB962C8B-B14F-4D97-AF65-F5344CB8AC3E}">
        <p14:creationId xmlns:p14="http://schemas.microsoft.com/office/powerpoint/2010/main" val="173106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went to great lengths to get the firm identity “right” </a:t>
            </a:r>
          </a:p>
        </p:txBody>
      </p:sp>
      <p:sp>
        <p:nvSpPr>
          <p:cNvPr id="4" name="Slide Number Placeholder 3"/>
          <p:cNvSpPr>
            <a:spLocks noGrp="1"/>
          </p:cNvSpPr>
          <p:nvPr>
            <p:ph type="sldNum" sz="quarter" idx="5"/>
          </p:nvPr>
        </p:nvSpPr>
        <p:spPr/>
        <p:txBody>
          <a:bodyPr/>
          <a:lstStyle/>
          <a:p>
            <a:fld id="{6EBA5D22-87C1-44EB-8FDE-F2049F6E6448}" type="slidenum">
              <a:rPr lang="en-US" smtClean="0"/>
              <a:t>16</a:t>
            </a:fld>
            <a:endParaRPr lang="en-US"/>
          </a:p>
        </p:txBody>
      </p:sp>
    </p:spTree>
    <p:extLst>
      <p:ext uri="{BB962C8B-B14F-4D97-AF65-F5344CB8AC3E}">
        <p14:creationId xmlns:p14="http://schemas.microsoft.com/office/powerpoint/2010/main" val="146325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17</a:t>
            </a:fld>
            <a:endParaRPr lang="en-US"/>
          </a:p>
        </p:txBody>
      </p:sp>
    </p:spTree>
    <p:extLst>
      <p:ext uri="{BB962C8B-B14F-4D97-AF65-F5344CB8AC3E}">
        <p14:creationId xmlns:p14="http://schemas.microsoft.com/office/powerpoint/2010/main" val="80157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innovation studies that have looked at predictors of innovation time-to-event (</a:t>
            </a:r>
            <a:r>
              <a:rPr lang="en-US" sz="1200" kern="1200" dirty="0" err="1">
                <a:solidFill>
                  <a:schemeClr val="tx1"/>
                </a:solidFill>
                <a:effectLst/>
                <a:latin typeface="+mn-lt"/>
                <a:ea typeface="+mn-ea"/>
                <a:cs typeface="+mn-cs"/>
              </a:rPr>
              <a:t>Harhoff</a:t>
            </a:r>
            <a:r>
              <a:rPr lang="en-US" sz="1200" kern="1200" dirty="0">
                <a:solidFill>
                  <a:schemeClr val="tx1"/>
                </a:solidFill>
                <a:effectLst/>
                <a:latin typeface="+mn-lt"/>
                <a:ea typeface="+mn-ea"/>
                <a:cs typeface="+mn-cs"/>
              </a:rPr>
              <a:t> and Wagner, 2009)</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us an accelerated failure time model. Other commonly used survival models – such as the Cox Proportional Hazard Model – facilitate interpretation of the hazard of an event occurring at any point in time. However, an advantage of AFT models is that model estimates can be used to examine how changes in the independent variables influence the actual time to an event. In this setting, we are interested in determining how past recalls speed up or slow down innovation activities, rendering AFT models most informative.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incorporate an exponential distribution, though our results are not sensitive to that choice.</a:t>
            </a:r>
          </a:p>
        </p:txBody>
      </p:sp>
      <p:sp>
        <p:nvSpPr>
          <p:cNvPr id="4" name="Slide Number Placeholder 3"/>
          <p:cNvSpPr>
            <a:spLocks noGrp="1"/>
          </p:cNvSpPr>
          <p:nvPr>
            <p:ph type="sldNum" sz="quarter" idx="5"/>
          </p:nvPr>
        </p:nvSpPr>
        <p:spPr/>
        <p:txBody>
          <a:bodyPr/>
          <a:lstStyle/>
          <a:p>
            <a:fld id="{6EBA5D22-87C1-44EB-8FDE-F2049F6E6448}" type="slidenum">
              <a:rPr lang="en-US" smtClean="0"/>
              <a:t>19</a:t>
            </a:fld>
            <a:endParaRPr lang="en-US"/>
          </a:p>
        </p:txBody>
      </p:sp>
    </p:spTree>
    <p:extLst>
      <p:ext uri="{BB962C8B-B14F-4D97-AF65-F5344CB8AC3E}">
        <p14:creationId xmlns:p14="http://schemas.microsoft.com/office/powerpoint/2010/main" val="356613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EBA5D22-87C1-44EB-8FDE-F2049F6E6448}" type="slidenum">
              <a:rPr lang="en-US" smtClean="0"/>
              <a:t>20</a:t>
            </a:fld>
            <a:endParaRPr lang="en-US"/>
          </a:p>
        </p:txBody>
      </p:sp>
    </p:spTree>
    <p:extLst>
      <p:ext uri="{BB962C8B-B14F-4D97-AF65-F5344CB8AC3E}">
        <p14:creationId xmlns:p14="http://schemas.microsoft.com/office/powerpoint/2010/main" val="1017615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21</a:t>
            </a:fld>
            <a:endParaRPr lang="en-US"/>
          </a:p>
        </p:txBody>
      </p:sp>
    </p:spTree>
    <p:extLst>
      <p:ext uri="{BB962C8B-B14F-4D97-AF65-F5344CB8AC3E}">
        <p14:creationId xmlns:p14="http://schemas.microsoft.com/office/powerpoint/2010/main" val="327188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2</a:t>
            </a:fld>
            <a:endParaRPr lang="en-US"/>
          </a:p>
        </p:txBody>
      </p:sp>
    </p:spTree>
    <p:extLst>
      <p:ext uri="{BB962C8B-B14F-4D97-AF65-F5344CB8AC3E}">
        <p14:creationId xmlns:p14="http://schemas.microsoft.com/office/powerpoint/2010/main" val="358986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1477 days is approx. 4 years</a:t>
            </a:r>
          </a:p>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22</a:t>
            </a:fld>
            <a:endParaRPr lang="en-US"/>
          </a:p>
        </p:txBody>
      </p:sp>
    </p:spTree>
    <p:extLst>
      <p:ext uri="{BB962C8B-B14F-4D97-AF65-F5344CB8AC3E}">
        <p14:creationId xmlns:p14="http://schemas.microsoft.com/office/powerpoint/2010/main" val="1634193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Major innovation—intuitive result: these are longer-term R&amp;D initiatives and firms are either “in” or “out” – so only response margin is intensive </a:t>
            </a:r>
          </a:p>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23</a:t>
            </a:fld>
            <a:endParaRPr lang="en-US"/>
          </a:p>
        </p:txBody>
      </p:sp>
    </p:spTree>
    <p:extLst>
      <p:ext uri="{BB962C8B-B14F-4D97-AF65-F5344CB8AC3E}">
        <p14:creationId xmlns:p14="http://schemas.microsoft.com/office/powerpoint/2010/main" val="2714351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25</a:t>
            </a:fld>
            <a:endParaRPr lang="en-US"/>
          </a:p>
        </p:txBody>
      </p:sp>
    </p:spTree>
    <p:extLst>
      <p:ext uri="{BB962C8B-B14F-4D97-AF65-F5344CB8AC3E}">
        <p14:creationId xmlns:p14="http://schemas.microsoft.com/office/powerpoint/2010/main" val="30745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27</a:t>
            </a:fld>
            <a:endParaRPr lang="en-US"/>
          </a:p>
        </p:txBody>
      </p:sp>
    </p:spTree>
    <p:extLst>
      <p:ext uri="{BB962C8B-B14F-4D97-AF65-F5344CB8AC3E}">
        <p14:creationId xmlns:p14="http://schemas.microsoft.com/office/powerpoint/2010/main" val="1938939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A5D22-87C1-44EB-8FDE-F2049F6E6448}" type="slidenum">
              <a:rPr lang="en-US" smtClean="0"/>
              <a:t>29</a:t>
            </a:fld>
            <a:endParaRPr lang="en-US"/>
          </a:p>
        </p:txBody>
      </p:sp>
    </p:spTree>
    <p:extLst>
      <p:ext uri="{BB962C8B-B14F-4D97-AF65-F5344CB8AC3E}">
        <p14:creationId xmlns:p14="http://schemas.microsoft.com/office/powerpoint/2010/main" val="172577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what context are we going to do this? We are going to look at FDA data. </a:t>
            </a:r>
          </a:p>
          <a:p>
            <a:endParaRPr lang="en-US" dirty="0"/>
          </a:p>
          <a:p>
            <a:r>
              <a:rPr lang="en-US" dirty="0"/>
              <a:t>FDA as a pre-market gatekeeper as well as a post-market regulator</a:t>
            </a:r>
          </a:p>
          <a:p>
            <a:endParaRPr lang="en-US" dirty="0"/>
          </a:p>
          <a:p>
            <a:r>
              <a:rPr lang="en-US" dirty="0"/>
              <a:t>This is a convenient setting for empirical research because EVERYTHING IS OBSERVABLE. What I mean by that it is actually illegal to market a medical device in the US without FDA approval. So in this industry, the existence of regulation makes all of the events we care about perfectly observable and we definitely see the full set of products that ever came to market. </a:t>
            </a:r>
          </a:p>
        </p:txBody>
      </p:sp>
      <p:sp>
        <p:nvSpPr>
          <p:cNvPr id="4" name="Slide Number Placeholder 3"/>
          <p:cNvSpPr>
            <a:spLocks noGrp="1"/>
          </p:cNvSpPr>
          <p:nvPr>
            <p:ph type="sldNum" sz="quarter" idx="5"/>
          </p:nvPr>
        </p:nvSpPr>
        <p:spPr/>
        <p:txBody>
          <a:bodyPr/>
          <a:lstStyle/>
          <a:p>
            <a:fld id="{6EBA5D22-87C1-44EB-8FDE-F2049F6E6448}" type="slidenum">
              <a:rPr lang="en-US" smtClean="0"/>
              <a:t>3</a:t>
            </a:fld>
            <a:endParaRPr lang="en-US"/>
          </a:p>
        </p:txBody>
      </p:sp>
    </p:spTree>
    <p:extLst>
      <p:ext uri="{BB962C8B-B14F-4D97-AF65-F5344CB8AC3E}">
        <p14:creationId xmlns:p14="http://schemas.microsoft.com/office/powerpoint/2010/main" val="350150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PRODUCTS</a:t>
            </a:r>
          </a:p>
          <a:p>
            <a:pPr marL="171450" indent="-171450">
              <a:buFont typeface="Arial" panose="020B0604020202020204" pitchFamily="34" charset="0"/>
              <a:buChar char="•"/>
            </a:pPr>
            <a:r>
              <a:rPr lang="en-US" dirty="0"/>
              <a:t>Deep</a:t>
            </a:r>
            <a:r>
              <a:rPr lang="en-US" baseline="0" dirty="0"/>
              <a:t> brain neuro-stimulator</a:t>
            </a:r>
          </a:p>
          <a:p>
            <a:pPr marL="171450" indent="-171450">
              <a:buFont typeface="Arial" panose="020B0604020202020204" pitchFamily="34" charset="0"/>
              <a:buChar char="•"/>
            </a:pPr>
            <a:r>
              <a:rPr lang="en-US" baseline="0" dirty="0"/>
              <a:t>Cochlear ear implant</a:t>
            </a:r>
          </a:p>
          <a:p>
            <a:pPr marL="171450" indent="-171450">
              <a:buFont typeface="Arial" panose="020B0604020202020204" pitchFamily="34" charset="0"/>
              <a:buChar char="•"/>
            </a:pPr>
            <a:r>
              <a:rPr lang="en-US" dirty="0"/>
              <a:t>Cardiac</a:t>
            </a:r>
            <a:r>
              <a:rPr lang="en-US" baseline="0" dirty="0"/>
              <a:t> defibrillator</a:t>
            </a:r>
          </a:p>
          <a:p>
            <a:pPr marL="171450" indent="-171450">
              <a:buFont typeface="Arial" panose="020B0604020202020204" pitchFamily="34" charset="0"/>
              <a:buChar char="•"/>
            </a:pPr>
            <a:r>
              <a:rPr lang="en-US" baseline="0" dirty="0"/>
              <a:t>Insulin pumps</a:t>
            </a:r>
            <a:endParaRPr lang="en-US" dirty="0"/>
          </a:p>
          <a:p>
            <a:r>
              <a:rPr lang="en-US" dirty="0"/>
              <a:t>RECALLS</a:t>
            </a:r>
          </a:p>
          <a:p>
            <a:pPr marL="171450" indent="-171450">
              <a:buFont typeface="Arial" panose="020B0604020202020204" pitchFamily="34" charset="0"/>
              <a:buChar char="•"/>
            </a:pPr>
            <a:r>
              <a:rPr lang="en-US" dirty="0"/>
              <a:t>Defibrillator</a:t>
            </a:r>
            <a:r>
              <a:rPr lang="en-US" baseline="0" dirty="0"/>
              <a:t> – Electrode compatibility issue; wouldn’t shock when it should; leading to patient death.</a:t>
            </a:r>
          </a:p>
          <a:p>
            <a:pPr marL="171450" indent="-171450">
              <a:buFont typeface="Arial" panose="020B0604020202020204" pitchFamily="34" charset="0"/>
              <a:buChar char="•"/>
            </a:pPr>
            <a:r>
              <a:rPr lang="en-US" baseline="0" dirty="0"/>
              <a:t>Micron Filter (bacteria) – Contamination and missing filter layers.</a:t>
            </a:r>
          </a:p>
          <a:p>
            <a:pPr marL="171450" indent="-171450">
              <a:buFont typeface="Arial" panose="020B0604020202020204" pitchFamily="34" charset="0"/>
              <a:buChar char="•"/>
            </a:pPr>
            <a:r>
              <a:rPr lang="en-US" baseline="0" dirty="0"/>
              <a:t>Surgical tool – Power source had high internal pressure and potential explosion</a:t>
            </a:r>
          </a:p>
          <a:p>
            <a:pPr marL="171450" indent="-171450">
              <a:buFont typeface="Arial" panose="020B0604020202020204" pitchFamily="34" charset="0"/>
              <a:buChar char="•"/>
            </a:pPr>
            <a:r>
              <a:rPr lang="en-US" baseline="0" dirty="0"/>
              <a:t>Hip replacement – J&amp;J had metallic debris between ball and socket caused soft tissue damage and inflammation.</a:t>
            </a:r>
            <a:endParaRPr lang="en-US" dirty="0"/>
          </a:p>
        </p:txBody>
      </p:sp>
      <p:sp>
        <p:nvSpPr>
          <p:cNvPr id="4" name="Slide Number Placeholder 3"/>
          <p:cNvSpPr>
            <a:spLocks noGrp="1"/>
          </p:cNvSpPr>
          <p:nvPr>
            <p:ph type="sldNum" sz="quarter" idx="10"/>
          </p:nvPr>
        </p:nvSpPr>
        <p:spPr/>
        <p:txBody>
          <a:bodyPr/>
          <a:lstStyle/>
          <a:p>
            <a:pPr>
              <a:defRPr/>
            </a:pPr>
            <a:fld id="{8325A757-90AA-4AC2-9174-D662693621A7}" type="slidenum">
              <a:rPr lang="en-US" smtClean="0"/>
              <a:pPr>
                <a:defRPr/>
              </a:pPr>
              <a:t>4</a:t>
            </a:fld>
            <a:endParaRPr lang="en-US"/>
          </a:p>
        </p:txBody>
      </p:sp>
    </p:spTree>
    <p:extLst>
      <p:ext uri="{BB962C8B-B14F-4D97-AF65-F5344CB8AC3E}">
        <p14:creationId xmlns:p14="http://schemas.microsoft.com/office/powerpoint/2010/main" val="151145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these recalls look like? </a:t>
            </a:r>
          </a:p>
          <a:p>
            <a:endParaRPr lang="en-US" dirty="0"/>
          </a:p>
          <a:p>
            <a:r>
              <a:rPr lang="en-US" dirty="0"/>
              <a:t>Rather dramatic example from Guidant Corporation, a major manufacturer of implantable cardiovascular devices (“major” innovations). </a:t>
            </a:r>
          </a:p>
          <a:p>
            <a:endParaRPr lang="en-US" dirty="0"/>
          </a:p>
          <a:p>
            <a:r>
              <a:rPr lang="en-US" dirty="0"/>
              <a:t>Occurred in 2005. </a:t>
            </a:r>
          </a:p>
          <a:p>
            <a:r>
              <a:rPr lang="en-US" dirty="0"/>
              <a:t>For implantable</a:t>
            </a:r>
            <a:r>
              <a:rPr lang="en-US" baseline="0" dirty="0"/>
              <a:t> cardioverter defibrillator (Prizm, Renewal and Vitality)</a:t>
            </a:r>
            <a:endParaRPr lang="en-US" dirty="0"/>
          </a:p>
        </p:txBody>
      </p:sp>
      <p:sp>
        <p:nvSpPr>
          <p:cNvPr id="4" name="Slide Number Placeholder 3"/>
          <p:cNvSpPr>
            <a:spLocks noGrp="1"/>
          </p:cNvSpPr>
          <p:nvPr>
            <p:ph type="sldNum" sz="quarter" idx="10"/>
          </p:nvPr>
        </p:nvSpPr>
        <p:spPr/>
        <p:txBody>
          <a:bodyPr/>
          <a:lstStyle/>
          <a:p>
            <a:pPr>
              <a:defRPr/>
            </a:pPr>
            <a:fld id="{8325A757-90AA-4AC2-9174-D662693621A7}" type="slidenum">
              <a:rPr lang="en-US" smtClean="0"/>
              <a:pPr>
                <a:defRPr/>
              </a:pPr>
              <a:t>5</a:t>
            </a:fld>
            <a:endParaRPr lang="en-US"/>
          </a:p>
        </p:txBody>
      </p:sp>
    </p:spTree>
    <p:extLst>
      <p:ext uri="{BB962C8B-B14F-4D97-AF65-F5344CB8AC3E}">
        <p14:creationId xmlns:p14="http://schemas.microsoft.com/office/powerpoint/2010/main" val="264624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Guidant had to issue a recall…</a:t>
            </a:r>
          </a:p>
          <a:p>
            <a:endParaRPr lang="en-US" dirty="0"/>
          </a:p>
          <a:p>
            <a:r>
              <a:rPr lang="en-US" dirty="0"/>
              <a:t>Pay attention for one minute because this story is the whole paper in a nutshell….</a:t>
            </a:r>
          </a:p>
          <a:p>
            <a:endParaRPr lang="en-US" dirty="0"/>
          </a:p>
          <a:p>
            <a:r>
              <a:rPr lang="en-US" dirty="0"/>
              <a:t>Average time between major innovation submissions is just under two years (w/ a SD of just under three years)</a:t>
            </a:r>
          </a:p>
          <a:p>
            <a:endParaRPr lang="en-US" dirty="0"/>
          </a:p>
          <a:p>
            <a:r>
              <a:rPr lang="en-US" dirty="0"/>
              <a:t>Occurred in 2005. </a:t>
            </a:r>
          </a:p>
          <a:p>
            <a:r>
              <a:rPr lang="en-US" dirty="0"/>
              <a:t>For implantable</a:t>
            </a:r>
            <a:r>
              <a:rPr lang="en-US" baseline="0" dirty="0"/>
              <a:t> cardioverter defibrillator (Prizm, Renewal and Vitality)</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325A757-90AA-4AC2-9174-D662693621A7}" type="slidenum">
              <a:rPr lang="en-US" smtClean="0"/>
              <a:pPr>
                <a:defRPr/>
              </a:pPr>
              <a:t>6</a:t>
            </a:fld>
            <a:endParaRPr lang="en-US"/>
          </a:p>
        </p:txBody>
      </p:sp>
    </p:spTree>
    <p:extLst>
      <p:ext uri="{BB962C8B-B14F-4D97-AF65-F5344CB8AC3E}">
        <p14:creationId xmlns:p14="http://schemas.microsoft.com/office/powerpoint/2010/main" val="196609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325A757-90AA-4AC2-9174-D662693621A7}" type="slidenum">
              <a:rPr lang="en-US" smtClean="0"/>
              <a:pPr>
                <a:defRPr/>
              </a:pPr>
              <a:t>7</a:t>
            </a:fld>
            <a:endParaRPr lang="en-US"/>
          </a:p>
        </p:txBody>
      </p:sp>
    </p:spTree>
    <p:extLst>
      <p:ext uri="{BB962C8B-B14F-4D97-AF65-F5344CB8AC3E}">
        <p14:creationId xmlns:p14="http://schemas.microsoft.com/office/powerpoint/2010/main" val="314550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cover PMA &amp; 510(k) ON THIS SLIDE</a:t>
            </a:r>
          </a:p>
        </p:txBody>
      </p:sp>
      <p:sp>
        <p:nvSpPr>
          <p:cNvPr id="4" name="Slide Number Placeholder 3"/>
          <p:cNvSpPr>
            <a:spLocks noGrp="1"/>
          </p:cNvSpPr>
          <p:nvPr>
            <p:ph type="sldNum" sz="quarter" idx="10"/>
          </p:nvPr>
        </p:nvSpPr>
        <p:spPr/>
        <p:txBody>
          <a:bodyPr/>
          <a:lstStyle/>
          <a:p>
            <a:pPr>
              <a:defRPr/>
            </a:pPr>
            <a:fld id="{8325A757-90AA-4AC2-9174-D662693621A7}" type="slidenum">
              <a:rPr lang="en-US" smtClean="0"/>
              <a:pPr>
                <a:defRPr/>
              </a:pPr>
              <a:t>8</a:t>
            </a:fld>
            <a:endParaRPr lang="en-US"/>
          </a:p>
        </p:txBody>
      </p:sp>
    </p:spTree>
    <p:extLst>
      <p:ext uri="{BB962C8B-B14F-4D97-AF65-F5344CB8AC3E}">
        <p14:creationId xmlns:p14="http://schemas.microsoft.com/office/powerpoint/2010/main" val="206260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325A757-90AA-4AC2-9174-D662693621A7}" type="slidenum">
              <a:rPr lang="en-US" smtClean="0"/>
              <a:pPr>
                <a:defRPr/>
              </a:pPr>
              <a:t>9</a:t>
            </a:fld>
            <a:endParaRPr lang="en-US"/>
          </a:p>
        </p:txBody>
      </p:sp>
    </p:spTree>
    <p:extLst>
      <p:ext uri="{BB962C8B-B14F-4D97-AF65-F5344CB8AC3E}">
        <p14:creationId xmlns:p14="http://schemas.microsoft.com/office/powerpoint/2010/main" val="208002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0568B-0699-4816-8704-0C4895F46DBB}" type="datetime1">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109461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27D44-28F7-49F0-A33C-1BA274C77EC8}" type="datetime1">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223388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069D0-EE8A-4FF9-942B-4D2008F57DD3}" type="datetime1">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424394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Dual">
    <p:spTree>
      <p:nvGrpSpPr>
        <p:cNvPr id="1" name=""/>
        <p:cNvGrpSpPr/>
        <p:nvPr/>
      </p:nvGrpSpPr>
      <p:grpSpPr>
        <a:xfrm>
          <a:off x="0" y="0"/>
          <a:ext cx="0" cy="0"/>
          <a:chOff x="0" y="0"/>
          <a:chExt cx="0" cy="0"/>
        </a:xfrm>
      </p:grpSpPr>
      <p:sp>
        <p:nvSpPr>
          <p:cNvPr id="2" name="Title 1"/>
          <p:cNvSpPr>
            <a:spLocks noGrp="1"/>
          </p:cNvSpPr>
          <p:nvPr>
            <p:ph type="title"/>
          </p:nvPr>
        </p:nvSpPr>
        <p:spPr>
          <a:xfrm>
            <a:off x="1219201" y="381000"/>
            <a:ext cx="9347200" cy="609600"/>
          </a:xfrm>
        </p:spPr>
        <p:txBody>
          <a:bodyPr/>
          <a:lstStyle>
            <a:lvl1pPr>
              <a:defRPr sz="3200"/>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536509AA-F8DD-4615-AC5C-BB44BA698BA5}" type="slidenum">
              <a:rPr lang="en-US" smtClean="0"/>
              <a:pPr>
                <a:defRPr/>
              </a:pPr>
              <a:t>‹#›</a:t>
            </a:fld>
            <a:endParaRPr lang="en-US" sz="1400" dirty="0"/>
          </a:p>
        </p:txBody>
      </p:sp>
      <p:sp>
        <p:nvSpPr>
          <p:cNvPr id="4" name="Content Placeholder 2"/>
          <p:cNvSpPr>
            <a:spLocks noGrp="1"/>
          </p:cNvSpPr>
          <p:nvPr>
            <p:ph idx="1"/>
          </p:nvPr>
        </p:nvSpPr>
        <p:spPr>
          <a:xfrm>
            <a:off x="491067" y="1295400"/>
            <a:ext cx="5808133" cy="5562600"/>
          </a:xfrm>
        </p:spPr>
        <p:txBody>
          <a:bodyPr/>
          <a:lstStyle>
            <a:lvl1pPr>
              <a:spcBef>
                <a:spcPts val="0"/>
              </a:spcBef>
              <a:spcAft>
                <a:spcPts val="600"/>
              </a:spcAft>
              <a:defRPr sz="2800">
                <a:latin typeface="Calibri" panose="020F0502020204030204" pitchFamily="34" charset="0"/>
              </a:defRPr>
            </a:lvl1pPr>
            <a:lvl2pPr marL="457200" indent="-236538">
              <a:spcBef>
                <a:spcPts val="0"/>
              </a:spcBef>
              <a:spcAft>
                <a:spcPts val="600"/>
              </a:spcAft>
              <a:buFont typeface="Calibri" panose="020F0502020204030204" pitchFamily="34" charset="0"/>
              <a:buChar char="‒"/>
              <a:defRPr sz="2400">
                <a:solidFill>
                  <a:schemeClr val="bg1">
                    <a:lumMod val="50000"/>
                  </a:schemeClr>
                </a:solidFill>
                <a:latin typeface="Calibri" panose="020F0502020204030204" pitchFamily="34" charset="0"/>
              </a:defRPr>
            </a:lvl2pPr>
            <a:lvl3pPr marL="685800" indent="-228600">
              <a:spcBef>
                <a:spcPts val="0"/>
              </a:spcBef>
              <a:spcAft>
                <a:spcPts val="600"/>
              </a:spcAft>
              <a:defRPr sz="2000">
                <a:latin typeface="Calibri" panose="020F0502020204030204" pitchFamily="34" charset="0"/>
              </a:defRPr>
            </a:lvl3pPr>
            <a:lvl4pPr marL="914400" indent="-228600">
              <a:spcBef>
                <a:spcPts val="0"/>
              </a:spcBef>
              <a:spcAft>
                <a:spcPts val="600"/>
              </a:spcAft>
              <a:buFont typeface="Calibri" panose="020F0502020204030204" pitchFamily="34" charset="0"/>
              <a:buChar char="‒"/>
              <a:defRPr sz="2000">
                <a:solidFill>
                  <a:schemeClr val="bg1">
                    <a:lumMod val="50000"/>
                  </a:schemeClr>
                </a:solidFill>
                <a:latin typeface="Calibri" panose="020F0502020204030204" pitchFamily="34" charset="0"/>
              </a:defRPr>
            </a:lvl4pPr>
            <a:lvl5pPr marL="1371600" indent="-233363">
              <a:spcBef>
                <a:spcPts val="0"/>
              </a:spcBef>
              <a:spcAft>
                <a:spcPts val="600"/>
              </a:spcAft>
              <a:defRPr sz="18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1"/>
          </p:nvPr>
        </p:nvSpPr>
        <p:spPr>
          <a:xfrm>
            <a:off x="6299200" y="1295400"/>
            <a:ext cx="5892800" cy="556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800" dirty="0" smtClean="0"/>
            </a:lvl1pPr>
            <a:lvl2pPr>
              <a:defRPr lang="en-US" sz="2400" dirty="0" smtClean="0"/>
            </a:lvl2pPr>
            <a:lvl3pPr>
              <a:defRPr lang="en-US" sz="2000" dirty="0" smtClean="0"/>
            </a:lvl3pPr>
            <a:lvl4pPr>
              <a:defRPr lang="en-US" sz="2000" dirty="0" smtClean="0"/>
            </a:lvl4pPr>
          </a:lstStyle>
          <a:p>
            <a:pPr lvl="0"/>
            <a:r>
              <a:rPr lang="en-US" dirty="0"/>
              <a:t>Click to edit Master text styles</a:t>
            </a:r>
          </a:p>
          <a:p>
            <a:pPr lvl="1" indent="-236538"/>
            <a:r>
              <a:rPr lang="en-US" dirty="0"/>
              <a:t>Second level</a:t>
            </a:r>
          </a:p>
          <a:p>
            <a:pPr marL="685800" lvl="2" indent="-228600"/>
            <a:r>
              <a:rPr lang="en-US" dirty="0"/>
              <a:t>Third level</a:t>
            </a:r>
          </a:p>
          <a:p>
            <a:pPr lvl="3" indent="-228600"/>
            <a:r>
              <a:rPr lang="en-US" dirty="0"/>
              <a:t>Fourth level</a:t>
            </a:r>
          </a:p>
        </p:txBody>
      </p:sp>
    </p:spTree>
    <p:extLst>
      <p:ext uri="{BB962C8B-B14F-4D97-AF65-F5344CB8AC3E}">
        <p14:creationId xmlns:p14="http://schemas.microsoft.com/office/powerpoint/2010/main" val="328901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219201" y="381000"/>
            <a:ext cx="9347200" cy="609600"/>
          </a:xfrm>
        </p:spPr>
        <p:txBody>
          <a:bodyPr/>
          <a:lstStyle>
            <a:lvl1pPr>
              <a:defRPr sz="3200">
                <a:latin typeface="Calibri" panose="020F050202020403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536509AA-F8DD-4615-AC5C-BB44BA698BA5}" type="slidenum">
              <a:rPr lang="en-US" smtClean="0"/>
              <a:pPr>
                <a:defRPr/>
              </a:pPr>
              <a:t>‹#›</a:t>
            </a:fld>
            <a:endParaRPr lang="en-US" sz="1400" dirty="0"/>
          </a:p>
        </p:txBody>
      </p:sp>
    </p:spTree>
    <p:extLst>
      <p:ext uri="{BB962C8B-B14F-4D97-AF65-F5344CB8AC3E}">
        <p14:creationId xmlns:p14="http://schemas.microsoft.com/office/powerpoint/2010/main" val="256683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0236C3-3730-428A-A641-9B88E909B4F4}" type="datetime1">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126136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1242B-A8F8-4259-85DA-3C92E7EF96F7}" type="datetime1">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356855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B59E5C-03C7-4445-9A0F-B907C96AD877}" type="datetime1">
              <a:rPr lang="en-US" smtClean="0"/>
              <a:t>7/16/19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348350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3058F-D7D0-4043-BC0F-A4F0919F374E}" type="datetime1">
              <a:rPr lang="en-US" smtClean="0"/>
              <a:t>7/16/19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159164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92B499-1589-4891-BA2B-6C2B3F0CEFA7}" type="datetime1">
              <a:rPr lang="en-US" smtClean="0"/>
              <a:t>7/16/19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22226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63269-0A55-4463-BD38-C78CD2F75A57}" type="datetime1">
              <a:rPr lang="en-US" smtClean="0"/>
              <a:t>7/16/19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43251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E8416C-38F3-48B0-AE5A-A85079C38D6A}" type="datetime1">
              <a:rPr lang="en-US" smtClean="0"/>
              <a:t>7/16/19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156891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0FCD46-271C-4031-83FF-ED493E96F064}" type="datetime1">
              <a:rPr lang="en-US" smtClean="0"/>
              <a:t>7/16/19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036C8-356F-4487-9A68-5C75647AC0E5}" type="slidenum">
              <a:rPr lang="en-US" smtClean="0"/>
              <a:t>‹#›</a:t>
            </a:fld>
            <a:endParaRPr lang="en-US"/>
          </a:p>
        </p:txBody>
      </p:sp>
    </p:spTree>
    <p:extLst>
      <p:ext uri="{BB962C8B-B14F-4D97-AF65-F5344CB8AC3E}">
        <p14:creationId xmlns:p14="http://schemas.microsoft.com/office/powerpoint/2010/main" val="156334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DB360-017D-4451-ABDC-2CF7159906EB}" type="datetime1">
              <a:rPr lang="en-US" smtClean="0"/>
              <a:t>7/16/19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036C8-356F-4487-9A68-5C75647AC0E5}" type="slidenum">
              <a:rPr lang="en-US" smtClean="0"/>
              <a:t>‹#›</a:t>
            </a:fld>
            <a:endParaRPr lang="en-US"/>
          </a:p>
        </p:txBody>
      </p:sp>
    </p:spTree>
    <p:extLst>
      <p:ext uri="{BB962C8B-B14F-4D97-AF65-F5344CB8AC3E}">
        <p14:creationId xmlns:p14="http://schemas.microsoft.com/office/powerpoint/2010/main" val="2167560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jeffrey.macher@georgetown.edu" TargetMode="External"/><Relationship Id="rId2" Type="http://schemas.openxmlformats.org/officeDocument/2006/relationships/hyperlink" Target="mailto:gpball@indiana.edu" TargetMode="External"/><Relationship Id="rId1" Type="http://schemas.openxmlformats.org/officeDocument/2006/relationships/slideLayout" Target="../slideLayouts/slideLayout6.xml"/><Relationship Id="rId4" Type="http://schemas.openxmlformats.org/officeDocument/2006/relationships/hyperlink" Target="mailto:astern@hbs.edu"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4.xml"/><Relationship Id="rId16" Type="http://schemas.openxmlformats.org/officeDocument/2006/relationships/comments" Target="../comments/comment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577" y="9843"/>
            <a:ext cx="11260183" cy="2387600"/>
          </a:xfrm>
        </p:spPr>
        <p:txBody>
          <a:bodyPr>
            <a:normAutofit/>
          </a:bodyPr>
          <a:lstStyle/>
          <a:p>
            <a:pPr>
              <a:spcBef>
                <a:spcPct val="20000"/>
              </a:spcBef>
            </a:pPr>
            <a:r>
              <a:rPr lang="en-US" sz="4400" b="1" dirty="0">
                <a:solidFill>
                  <a:srgbClr val="002E62"/>
                </a:solidFill>
                <a:latin typeface="Calibri" panose="020F0502020204030204" pitchFamily="34" charset="0"/>
              </a:rPr>
              <a:t>Recalls, Innovation, and Competitor Response: </a:t>
            </a:r>
            <a:br>
              <a:rPr lang="en-US" sz="4400" b="1" dirty="0">
                <a:solidFill>
                  <a:srgbClr val="002E62"/>
                </a:solidFill>
                <a:latin typeface="Calibri" panose="020F0502020204030204" pitchFamily="34" charset="0"/>
              </a:rPr>
            </a:br>
            <a:r>
              <a:rPr lang="en-US" sz="4400" b="1" dirty="0">
                <a:solidFill>
                  <a:srgbClr val="002E62"/>
                </a:solidFill>
                <a:latin typeface="Calibri" panose="020F0502020204030204" pitchFamily="34" charset="0"/>
              </a:rPr>
              <a:t>Evidence from Medical Device Firms </a:t>
            </a:r>
          </a:p>
        </p:txBody>
      </p:sp>
      <p:sp>
        <p:nvSpPr>
          <p:cNvPr id="3" name="Subtitle 2"/>
          <p:cNvSpPr>
            <a:spLocks noGrp="1"/>
          </p:cNvSpPr>
          <p:nvPr>
            <p:ph type="subTitle" idx="1"/>
          </p:nvPr>
        </p:nvSpPr>
        <p:spPr>
          <a:xfrm>
            <a:off x="0" y="2616754"/>
            <a:ext cx="12063663" cy="3255962"/>
          </a:xfrm>
        </p:spPr>
        <p:txBody>
          <a:bodyPr>
            <a:normAutofit/>
          </a:bodyPr>
          <a:lstStyle/>
          <a:p>
            <a:pPr eaLnBrk="0" hangingPunct="0">
              <a:spcBef>
                <a:spcPct val="50000"/>
              </a:spcBef>
              <a:tabLst>
                <a:tab pos="2225675" algn="l"/>
                <a:tab pos="5486400" algn="l"/>
              </a:tabLst>
            </a:pPr>
            <a:endParaRPr lang="en-US" b="1" dirty="0">
              <a:solidFill>
                <a:schemeClr val="bg1">
                  <a:lumMod val="50000"/>
                </a:schemeClr>
              </a:solidFill>
              <a:latin typeface="Calibri" panose="020F0502020204030204" pitchFamily="34" charset="0"/>
            </a:endParaRPr>
          </a:p>
          <a:p>
            <a:pPr eaLnBrk="0" hangingPunct="0">
              <a:spcBef>
                <a:spcPct val="50000"/>
              </a:spcBef>
              <a:tabLst>
                <a:tab pos="2225675" algn="l"/>
                <a:tab pos="5486400" algn="l"/>
              </a:tabLst>
            </a:pPr>
            <a:r>
              <a:rPr lang="en-US" b="1" dirty="0">
                <a:solidFill>
                  <a:schemeClr val="bg1">
                    <a:lumMod val="50000"/>
                  </a:schemeClr>
                </a:solidFill>
                <a:latin typeface="Calibri" panose="020F0502020204030204" pitchFamily="34" charset="0"/>
              </a:rPr>
              <a:t>George P. Ball	            Jeffrey T. </a:t>
            </a:r>
            <a:r>
              <a:rPr lang="en-US" b="1" dirty="0" err="1">
                <a:solidFill>
                  <a:schemeClr val="bg1">
                    <a:lumMod val="50000"/>
                  </a:schemeClr>
                </a:solidFill>
                <a:latin typeface="Calibri" panose="020F0502020204030204" pitchFamily="34" charset="0"/>
              </a:rPr>
              <a:t>Macher</a:t>
            </a:r>
            <a:r>
              <a:rPr lang="en-US" b="1" dirty="0">
                <a:solidFill>
                  <a:schemeClr val="bg1">
                    <a:lumMod val="50000"/>
                  </a:schemeClr>
                </a:solidFill>
                <a:latin typeface="Calibri" panose="020F0502020204030204" pitchFamily="34" charset="0"/>
              </a:rPr>
              <a:t>	                Ariel D. Stern</a:t>
            </a:r>
          </a:p>
          <a:p>
            <a:pPr eaLnBrk="0" hangingPunct="0">
              <a:spcBef>
                <a:spcPct val="50000"/>
              </a:spcBef>
              <a:tabLst>
                <a:tab pos="2225675" algn="l"/>
                <a:tab pos="5486400" algn="l"/>
              </a:tabLst>
            </a:pPr>
            <a:r>
              <a:rPr lang="en-US" b="1" dirty="0">
                <a:solidFill>
                  <a:schemeClr val="bg1">
                    <a:lumMod val="50000"/>
                  </a:schemeClr>
                </a:solidFill>
                <a:latin typeface="Calibri" panose="020F0502020204030204" pitchFamily="34" charset="0"/>
              </a:rPr>
              <a:t>Indiana (Kelley)         Georgetown (McDonough)	   Harvard (HBS)</a:t>
            </a:r>
          </a:p>
          <a:p>
            <a:endParaRPr lang="en-US" dirty="0"/>
          </a:p>
        </p:txBody>
      </p:sp>
      <p:pic>
        <p:nvPicPr>
          <p:cNvPr id="4" name="Picture 3"/>
          <p:cNvPicPr>
            <a:picLocks noChangeAspect="1"/>
          </p:cNvPicPr>
          <p:nvPr/>
        </p:nvPicPr>
        <p:blipFill>
          <a:blip r:embed="rId3"/>
          <a:stretch>
            <a:fillRect/>
          </a:stretch>
        </p:blipFill>
        <p:spPr>
          <a:xfrm>
            <a:off x="5482388" y="5844433"/>
            <a:ext cx="1217528" cy="947642"/>
          </a:xfrm>
          <a:prstGeom prst="rect">
            <a:avLst/>
          </a:prstGeom>
        </p:spPr>
      </p:pic>
      <p:pic>
        <p:nvPicPr>
          <p:cNvPr id="1030" name="Picture 6" descr="Image result for indiana kelle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7090" y="6092028"/>
            <a:ext cx="1705309" cy="4628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arvard business school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7366" y="6070112"/>
            <a:ext cx="1657183" cy="48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0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95" y="0"/>
            <a:ext cx="10515600" cy="1325563"/>
          </a:xfrm>
        </p:spPr>
        <p:txBody>
          <a:bodyPr/>
          <a:lstStyle/>
          <a:p>
            <a:r>
              <a:rPr lang="en-US" dirty="0">
                <a:latin typeface="+mn-lt"/>
              </a:rPr>
              <a:t>Recalls and Innovation</a:t>
            </a:r>
            <a:br>
              <a:rPr lang="en-US" dirty="0">
                <a:latin typeface="+mn-lt"/>
              </a:rPr>
            </a:br>
            <a:r>
              <a:rPr lang="en-US" dirty="0">
                <a:latin typeface="+mn-lt"/>
              </a:rPr>
              <a:t>– Empirical Context (FDA)</a:t>
            </a:r>
          </a:p>
        </p:txBody>
      </p:sp>
      <p:sp>
        <p:nvSpPr>
          <p:cNvPr id="8" name="Rounded Rectangle 7"/>
          <p:cNvSpPr/>
          <p:nvPr/>
        </p:nvSpPr>
        <p:spPr bwMode="auto">
          <a:xfrm>
            <a:off x="6366335" y="2323867"/>
            <a:ext cx="5471160" cy="1440413"/>
          </a:xfrm>
          <a:prstGeom prst="roundRect">
            <a:avLst/>
          </a:prstGeom>
          <a:noFill/>
          <a:ln w="3810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a:extLst>
              <a:ext uri="{FF2B5EF4-FFF2-40B4-BE49-F238E27FC236}">
                <a16:creationId xmlns:a16="http://schemas.microsoft.com/office/drawing/2014/main" id="{06D8612C-1B53-A547-822C-C80224DEA35D}"/>
              </a:ext>
            </a:extLst>
          </p:cNvPr>
          <p:cNvPicPr>
            <a:picLocks noChangeAspect="1"/>
          </p:cNvPicPr>
          <p:nvPr/>
        </p:nvPicPr>
        <p:blipFill>
          <a:blip r:embed="rId3"/>
          <a:stretch>
            <a:fillRect/>
          </a:stretch>
        </p:blipFill>
        <p:spPr>
          <a:xfrm>
            <a:off x="0" y="2017827"/>
            <a:ext cx="6271085" cy="2974745"/>
          </a:xfrm>
          <a:prstGeom prst="rect">
            <a:avLst/>
          </a:prstGeom>
        </p:spPr>
      </p:pic>
      <p:sp>
        <p:nvSpPr>
          <p:cNvPr id="5" name="Slide Number Placeholder 4"/>
          <p:cNvSpPr>
            <a:spLocks noGrp="1"/>
          </p:cNvSpPr>
          <p:nvPr>
            <p:ph type="sldNum" sz="quarter" idx="12"/>
          </p:nvPr>
        </p:nvSpPr>
        <p:spPr/>
        <p:txBody>
          <a:bodyPr/>
          <a:lstStyle/>
          <a:p>
            <a:fld id="{8B0036C8-356F-4487-9A68-5C75647AC0E5}" type="slidenum">
              <a:rPr lang="en-US" smtClean="0"/>
              <a:t>10</a:t>
            </a:fld>
            <a:endParaRPr lang="en-US"/>
          </a:p>
        </p:txBody>
      </p:sp>
      <p:sp>
        <p:nvSpPr>
          <p:cNvPr id="3" name="TextBox 2">
            <a:extLst>
              <a:ext uri="{FF2B5EF4-FFF2-40B4-BE49-F238E27FC236}">
                <a16:creationId xmlns:a16="http://schemas.microsoft.com/office/drawing/2014/main" id="{F4553D86-81AA-E048-BE36-024BD83BA95D}"/>
              </a:ext>
            </a:extLst>
          </p:cNvPr>
          <p:cNvSpPr txBox="1"/>
          <p:nvPr/>
        </p:nvSpPr>
        <p:spPr>
          <a:xfrm>
            <a:off x="6469205" y="1920149"/>
            <a:ext cx="5471160" cy="3170099"/>
          </a:xfrm>
          <a:prstGeom prst="rect">
            <a:avLst/>
          </a:prstGeom>
          <a:noFill/>
        </p:spPr>
        <p:txBody>
          <a:bodyPr wrap="square" rtlCol="0">
            <a:spAutoFit/>
          </a:bodyPr>
          <a:lstStyle/>
          <a:p>
            <a:r>
              <a:rPr lang="en-US" sz="2000" dirty="0"/>
              <a:t>FDA Device Recall Classes</a:t>
            </a:r>
          </a:p>
          <a:p>
            <a:r>
              <a:rPr lang="en-US" sz="2000" b="1" dirty="0"/>
              <a:t>Class I </a:t>
            </a:r>
            <a:r>
              <a:rPr lang="en-US" sz="2000" dirty="0"/>
              <a:t>– The most serious; ongoing product use may result in serious health threat or death</a:t>
            </a:r>
          </a:p>
          <a:p>
            <a:r>
              <a:rPr lang="en-US" sz="2000" b="1" dirty="0"/>
              <a:t>Class II </a:t>
            </a:r>
            <a:r>
              <a:rPr lang="en-US" sz="2000" dirty="0"/>
              <a:t>– Moderate severity; ongoing product use may pose serious adverse events or irreversible consequences</a:t>
            </a:r>
          </a:p>
          <a:p>
            <a:r>
              <a:rPr lang="en-US" sz="2000" b="1" dirty="0"/>
              <a:t>Class III </a:t>
            </a:r>
            <a:r>
              <a:rPr lang="en-US" sz="2000" dirty="0"/>
              <a:t>– Lowest severity; ongoing product use unlikely to cause adverse health threat; however, marginal chance of injury may exist, so product is being recalled</a:t>
            </a:r>
          </a:p>
        </p:txBody>
      </p:sp>
    </p:spTree>
    <p:extLst>
      <p:ext uri="{BB962C8B-B14F-4D97-AF65-F5344CB8AC3E}">
        <p14:creationId xmlns:p14="http://schemas.microsoft.com/office/powerpoint/2010/main" val="8311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69" y="0"/>
            <a:ext cx="10515600" cy="1325563"/>
          </a:xfrm>
        </p:spPr>
        <p:txBody>
          <a:bodyPr/>
          <a:lstStyle/>
          <a:p>
            <a:r>
              <a:rPr lang="en-US" dirty="0">
                <a:latin typeface="+mn-lt"/>
              </a:rPr>
              <a:t>Recalls and Innovation</a:t>
            </a:r>
            <a:br>
              <a:rPr lang="en-US" dirty="0">
                <a:latin typeface="+mn-lt"/>
              </a:rPr>
            </a:br>
            <a:r>
              <a:rPr lang="en-US" dirty="0">
                <a:latin typeface="+mn-lt"/>
              </a:rPr>
              <a:t>– (incomplete) Literature Review</a:t>
            </a:r>
          </a:p>
        </p:txBody>
      </p:sp>
      <p:graphicFrame>
        <p:nvGraphicFramePr>
          <p:cNvPr id="4" name="Diagram 3"/>
          <p:cNvGraphicFramePr/>
          <p:nvPr>
            <p:extLst>
              <p:ext uri="{D42A27DB-BD31-4B8C-83A1-F6EECF244321}">
                <p14:modId xmlns:p14="http://schemas.microsoft.com/office/powerpoint/2010/main" val="3728204340"/>
              </p:ext>
            </p:extLst>
          </p:nvPr>
        </p:nvGraphicFramePr>
        <p:xfrm>
          <a:off x="609600" y="1267055"/>
          <a:ext cx="10972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B0036C8-356F-4487-9A68-5C75647AC0E5}" type="slidenum">
              <a:rPr lang="en-US" smtClean="0"/>
              <a:t>11</a:t>
            </a:fld>
            <a:endParaRPr lang="en-US"/>
          </a:p>
        </p:txBody>
      </p:sp>
    </p:spTree>
    <p:extLst>
      <p:ext uri="{BB962C8B-B14F-4D97-AF65-F5344CB8AC3E}">
        <p14:creationId xmlns:p14="http://schemas.microsoft.com/office/powerpoint/2010/main" val="37281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1591EBB-CC5C-49E2-9DC2-BC9734FF2DAF}"/>
                                            </p:graphicEl>
                                          </p:spTgt>
                                        </p:tgtEl>
                                        <p:attrNameLst>
                                          <p:attrName>style.visibility</p:attrName>
                                        </p:attrNameLst>
                                      </p:cBhvr>
                                      <p:to>
                                        <p:strVal val="visible"/>
                                      </p:to>
                                    </p:set>
                                    <p:animEffect transition="in" filter="fade">
                                      <p:cBhvr>
                                        <p:cTn id="7" dur="500"/>
                                        <p:tgtEl>
                                          <p:spTgt spid="4">
                                            <p:graphicEl>
                                              <a:dgm id="{B1591EBB-CC5C-49E2-9DC2-BC9734FF2DA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BA6520A5-ED83-4364-AA6C-862F22C19757}"/>
                                            </p:graphicEl>
                                          </p:spTgt>
                                        </p:tgtEl>
                                        <p:attrNameLst>
                                          <p:attrName>style.visibility</p:attrName>
                                        </p:attrNameLst>
                                      </p:cBhvr>
                                      <p:to>
                                        <p:strVal val="visible"/>
                                      </p:to>
                                    </p:set>
                                    <p:animEffect transition="in" filter="fade">
                                      <p:cBhvr>
                                        <p:cTn id="10" dur="500"/>
                                        <p:tgtEl>
                                          <p:spTgt spid="4">
                                            <p:graphicEl>
                                              <a:dgm id="{BA6520A5-ED83-4364-AA6C-862F22C1975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4CD98133-CEED-45EF-8A84-201C686B1017}"/>
                                            </p:graphicEl>
                                          </p:spTgt>
                                        </p:tgtEl>
                                        <p:attrNameLst>
                                          <p:attrName>style.visibility</p:attrName>
                                        </p:attrNameLst>
                                      </p:cBhvr>
                                      <p:to>
                                        <p:strVal val="visible"/>
                                      </p:to>
                                    </p:set>
                                    <p:animEffect transition="in" filter="fade">
                                      <p:cBhvr>
                                        <p:cTn id="15" dur="500"/>
                                        <p:tgtEl>
                                          <p:spTgt spid="4">
                                            <p:graphicEl>
                                              <a:dgm id="{4CD98133-CEED-45EF-8A84-201C686B101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275D8D7C-8E27-464B-B2F3-6401A062F51A}"/>
                                            </p:graphicEl>
                                          </p:spTgt>
                                        </p:tgtEl>
                                        <p:attrNameLst>
                                          <p:attrName>style.visibility</p:attrName>
                                        </p:attrNameLst>
                                      </p:cBhvr>
                                      <p:to>
                                        <p:strVal val="visible"/>
                                      </p:to>
                                    </p:set>
                                    <p:animEffect transition="in" filter="fade">
                                      <p:cBhvr>
                                        <p:cTn id="18" dur="500"/>
                                        <p:tgtEl>
                                          <p:spTgt spid="4">
                                            <p:graphicEl>
                                              <a:dgm id="{275D8D7C-8E27-464B-B2F3-6401A062F5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0"/>
            <a:ext cx="10515600" cy="1325563"/>
          </a:xfrm>
        </p:spPr>
        <p:txBody>
          <a:bodyPr/>
          <a:lstStyle/>
          <a:p>
            <a:r>
              <a:rPr lang="en-US" dirty="0">
                <a:latin typeface="+mn-lt"/>
              </a:rPr>
              <a:t>Recalls and Innovation</a:t>
            </a:r>
            <a:br>
              <a:rPr lang="en-US" dirty="0">
                <a:latin typeface="+mn-lt"/>
              </a:rPr>
            </a:br>
            <a:r>
              <a:rPr lang="en-US" dirty="0">
                <a:latin typeface="+mn-lt"/>
              </a:rPr>
              <a:t>– Source of Recall</a:t>
            </a:r>
          </a:p>
        </p:txBody>
      </p:sp>
      <p:graphicFrame>
        <p:nvGraphicFramePr>
          <p:cNvPr id="7" name="Diagram 6"/>
          <p:cNvGraphicFramePr/>
          <p:nvPr>
            <p:extLst>
              <p:ext uri="{D42A27DB-BD31-4B8C-83A1-F6EECF244321}">
                <p14:modId xmlns:p14="http://schemas.microsoft.com/office/powerpoint/2010/main" val="2226010499"/>
              </p:ext>
            </p:extLst>
          </p:nvPr>
        </p:nvGraphicFramePr>
        <p:xfrm>
          <a:off x="1346200" y="1134533"/>
          <a:ext cx="95504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8B0036C8-356F-4487-9A68-5C75647AC0E5}" type="slidenum">
              <a:rPr lang="en-US" smtClean="0"/>
              <a:t>12</a:t>
            </a:fld>
            <a:endParaRPr lang="en-US"/>
          </a:p>
        </p:txBody>
      </p:sp>
    </p:spTree>
    <p:extLst>
      <p:ext uri="{BB962C8B-B14F-4D97-AF65-F5344CB8AC3E}">
        <p14:creationId xmlns:p14="http://schemas.microsoft.com/office/powerpoint/2010/main" val="8090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D171C410-C714-4723-8E29-E31A0E1BCD6A}"/>
                                            </p:graphicEl>
                                          </p:spTgt>
                                        </p:tgtEl>
                                        <p:attrNameLst>
                                          <p:attrName>style.visibility</p:attrName>
                                        </p:attrNameLst>
                                      </p:cBhvr>
                                      <p:to>
                                        <p:strVal val="visible"/>
                                      </p:to>
                                    </p:set>
                                    <p:animEffect transition="in" filter="fade">
                                      <p:cBhvr>
                                        <p:cTn id="7" dur="500"/>
                                        <p:tgtEl>
                                          <p:spTgt spid="7">
                                            <p:graphicEl>
                                              <a:dgm id="{D171C410-C714-4723-8E29-E31A0E1BCD6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83A9CC10-14C1-4A3C-BD20-E94ED2B27715}"/>
                                            </p:graphicEl>
                                          </p:spTgt>
                                        </p:tgtEl>
                                        <p:attrNameLst>
                                          <p:attrName>style.visibility</p:attrName>
                                        </p:attrNameLst>
                                      </p:cBhvr>
                                      <p:to>
                                        <p:strVal val="visible"/>
                                      </p:to>
                                    </p:set>
                                    <p:animEffect transition="in" filter="fade">
                                      <p:cBhvr>
                                        <p:cTn id="10" dur="500"/>
                                        <p:tgtEl>
                                          <p:spTgt spid="7">
                                            <p:graphicEl>
                                              <a:dgm id="{83A9CC10-14C1-4A3C-BD20-E94ED2B2771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93E02903-82B2-4BB1-B2F6-BAE22856BD63}"/>
                                            </p:graphicEl>
                                          </p:spTgt>
                                        </p:tgtEl>
                                        <p:attrNameLst>
                                          <p:attrName>style.visibility</p:attrName>
                                        </p:attrNameLst>
                                      </p:cBhvr>
                                      <p:to>
                                        <p:strVal val="visible"/>
                                      </p:to>
                                    </p:set>
                                    <p:animEffect transition="in" filter="fade">
                                      <p:cBhvr>
                                        <p:cTn id="15" dur="500"/>
                                        <p:tgtEl>
                                          <p:spTgt spid="7">
                                            <p:graphicEl>
                                              <a:dgm id="{93E02903-82B2-4BB1-B2F6-BAE22856BD63}"/>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CC961F95-6330-4E42-A982-158BEE0ADB0D}"/>
                                            </p:graphicEl>
                                          </p:spTgt>
                                        </p:tgtEl>
                                        <p:attrNameLst>
                                          <p:attrName>style.visibility</p:attrName>
                                        </p:attrNameLst>
                                      </p:cBhvr>
                                      <p:to>
                                        <p:strVal val="visible"/>
                                      </p:to>
                                    </p:set>
                                    <p:animEffect transition="in" filter="fade">
                                      <p:cBhvr>
                                        <p:cTn id="18" dur="500"/>
                                        <p:tgtEl>
                                          <p:spTgt spid="7">
                                            <p:graphicEl>
                                              <a:dgm id="{CC961F95-6330-4E42-A982-158BEE0ADB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65DDEF-A7B5-CF46-A905-F59AEB341474}"/>
              </a:ext>
            </a:extLst>
          </p:cNvPr>
          <p:cNvSpPr>
            <a:spLocks noGrp="1"/>
          </p:cNvSpPr>
          <p:nvPr>
            <p:ph type="sldNum" sz="quarter" idx="12"/>
          </p:nvPr>
        </p:nvSpPr>
        <p:spPr/>
        <p:txBody>
          <a:bodyPr/>
          <a:lstStyle/>
          <a:p>
            <a:fld id="{8B0036C8-356F-4487-9A68-5C75647AC0E5}" type="slidenum">
              <a:rPr lang="en-US" smtClean="0"/>
              <a:t>13</a:t>
            </a:fld>
            <a:endParaRPr lang="en-US"/>
          </a:p>
        </p:txBody>
      </p:sp>
      <p:pic>
        <p:nvPicPr>
          <p:cNvPr id="4" name="Picture 3">
            <a:extLst>
              <a:ext uri="{FF2B5EF4-FFF2-40B4-BE49-F238E27FC236}">
                <a16:creationId xmlns:a16="http://schemas.microsoft.com/office/drawing/2014/main" id="{81862B35-2D66-A242-A441-144CD7C24115}"/>
              </a:ext>
            </a:extLst>
          </p:cNvPr>
          <p:cNvPicPr>
            <a:picLocks noChangeAspect="1"/>
          </p:cNvPicPr>
          <p:nvPr/>
        </p:nvPicPr>
        <p:blipFill>
          <a:blip r:embed="rId3"/>
          <a:stretch>
            <a:fillRect/>
          </a:stretch>
        </p:blipFill>
        <p:spPr>
          <a:xfrm>
            <a:off x="2771656" y="273565"/>
            <a:ext cx="7302500" cy="1162911"/>
          </a:xfrm>
          <a:prstGeom prst="rect">
            <a:avLst/>
          </a:prstGeom>
        </p:spPr>
      </p:pic>
      <p:pic>
        <p:nvPicPr>
          <p:cNvPr id="5" name="Picture 4">
            <a:extLst>
              <a:ext uri="{FF2B5EF4-FFF2-40B4-BE49-F238E27FC236}">
                <a16:creationId xmlns:a16="http://schemas.microsoft.com/office/drawing/2014/main" id="{5C0B83F6-F16C-2340-9375-321D00F305FF}"/>
              </a:ext>
            </a:extLst>
          </p:cNvPr>
          <p:cNvPicPr>
            <a:picLocks noChangeAspect="1"/>
          </p:cNvPicPr>
          <p:nvPr/>
        </p:nvPicPr>
        <p:blipFill>
          <a:blip r:embed="rId4"/>
          <a:stretch>
            <a:fillRect/>
          </a:stretch>
        </p:blipFill>
        <p:spPr>
          <a:xfrm>
            <a:off x="2889891" y="1436476"/>
            <a:ext cx="7066031" cy="5421524"/>
          </a:xfrm>
          <a:prstGeom prst="rect">
            <a:avLst/>
          </a:prstGeom>
        </p:spPr>
      </p:pic>
      <p:sp>
        <p:nvSpPr>
          <p:cNvPr id="6" name="Oval 5">
            <a:extLst>
              <a:ext uri="{FF2B5EF4-FFF2-40B4-BE49-F238E27FC236}">
                <a16:creationId xmlns:a16="http://schemas.microsoft.com/office/drawing/2014/main" id="{107990CA-3DCB-B644-9E0A-D11BA764E868}"/>
              </a:ext>
            </a:extLst>
          </p:cNvPr>
          <p:cNvSpPr/>
          <p:nvPr/>
        </p:nvSpPr>
        <p:spPr>
          <a:xfrm>
            <a:off x="2628900" y="2095500"/>
            <a:ext cx="3714750" cy="12001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4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000" y="134216"/>
            <a:ext cx="10515600" cy="1325563"/>
          </a:xfrm>
        </p:spPr>
        <p:txBody>
          <a:bodyPr>
            <a:normAutofit fontScale="90000"/>
          </a:bodyPr>
          <a:lstStyle/>
          <a:p>
            <a:r>
              <a:rPr lang="en-US" dirty="0">
                <a:latin typeface="+mn-lt"/>
              </a:rPr>
              <a:t>Recalls and Innovation</a:t>
            </a:r>
            <a:br>
              <a:rPr lang="en-US" dirty="0">
                <a:latin typeface="+mn-lt"/>
              </a:rPr>
            </a:br>
            <a:r>
              <a:rPr lang="en-US" dirty="0">
                <a:latin typeface="+mn-lt"/>
              </a:rPr>
              <a:t>– Moderated by hierarchy of product proximity</a:t>
            </a:r>
          </a:p>
        </p:txBody>
      </p:sp>
      <p:graphicFrame>
        <p:nvGraphicFramePr>
          <p:cNvPr id="7" name="Diagram 6"/>
          <p:cNvGraphicFramePr/>
          <p:nvPr>
            <p:extLst>
              <p:ext uri="{D42A27DB-BD31-4B8C-83A1-F6EECF244321}">
                <p14:modId xmlns:p14="http://schemas.microsoft.com/office/powerpoint/2010/main" val="3228379936"/>
              </p:ext>
            </p:extLst>
          </p:nvPr>
        </p:nvGraphicFramePr>
        <p:xfrm>
          <a:off x="1346200" y="1134533"/>
          <a:ext cx="95504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8B0036C8-356F-4487-9A68-5C75647AC0E5}" type="slidenum">
              <a:rPr lang="en-US" smtClean="0"/>
              <a:t>14</a:t>
            </a:fld>
            <a:endParaRPr lang="en-US"/>
          </a:p>
        </p:txBody>
      </p:sp>
    </p:spTree>
    <p:extLst>
      <p:ext uri="{BB962C8B-B14F-4D97-AF65-F5344CB8AC3E}">
        <p14:creationId xmlns:p14="http://schemas.microsoft.com/office/powerpoint/2010/main" val="277405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D171C410-C714-4723-8E29-E31A0E1BCD6A}"/>
                                            </p:graphicEl>
                                          </p:spTgt>
                                        </p:tgtEl>
                                        <p:attrNameLst>
                                          <p:attrName>style.visibility</p:attrName>
                                        </p:attrNameLst>
                                      </p:cBhvr>
                                      <p:to>
                                        <p:strVal val="visible"/>
                                      </p:to>
                                    </p:set>
                                    <p:animEffect transition="in" filter="fade">
                                      <p:cBhvr>
                                        <p:cTn id="7" dur="500"/>
                                        <p:tgtEl>
                                          <p:spTgt spid="7">
                                            <p:graphicEl>
                                              <a:dgm id="{D171C410-C714-4723-8E29-E31A0E1BCD6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83A9CC10-14C1-4A3C-BD20-E94ED2B27715}"/>
                                            </p:graphicEl>
                                          </p:spTgt>
                                        </p:tgtEl>
                                        <p:attrNameLst>
                                          <p:attrName>style.visibility</p:attrName>
                                        </p:attrNameLst>
                                      </p:cBhvr>
                                      <p:to>
                                        <p:strVal val="visible"/>
                                      </p:to>
                                    </p:set>
                                    <p:animEffect transition="in" filter="fade">
                                      <p:cBhvr>
                                        <p:cTn id="10" dur="500"/>
                                        <p:tgtEl>
                                          <p:spTgt spid="7">
                                            <p:graphicEl>
                                              <a:dgm id="{83A9CC10-14C1-4A3C-BD20-E94ED2B2771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93E02903-82B2-4BB1-B2F6-BAE22856BD63}"/>
                                            </p:graphicEl>
                                          </p:spTgt>
                                        </p:tgtEl>
                                        <p:attrNameLst>
                                          <p:attrName>style.visibility</p:attrName>
                                        </p:attrNameLst>
                                      </p:cBhvr>
                                      <p:to>
                                        <p:strVal val="visible"/>
                                      </p:to>
                                    </p:set>
                                    <p:animEffect transition="in" filter="fade">
                                      <p:cBhvr>
                                        <p:cTn id="15" dur="500"/>
                                        <p:tgtEl>
                                          <p:spTgt spid="7">
                                            <p:graphicEl>
                                              <a:dgm id="{93E02903-82B2-4BB1-B2F6-BAE22856BD63}"/>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CC961F95-6330-4E42-A982-158BEE0ADB0D}"/>
                                            </p:graphicEl>
                                          </p:spTgt>
                                        </p:tgtEl>
                                        <p:attrNameLst>
                                          <p:attrName>style.visibility</p:attrName>
                                        </p:attrNameLst>
                                      </p:cBhvr>
                                      <p:to>
                                        <p:strVal val="visible"/>
                                      </p:to>
                                    </p:set>
                                    <p:animEffect transition="in" filter="fade">
                                      <p:cBhvr>
                                        <p:cTn id="18" dur="500"/>
                                        <p:tgtEl>
                                          <p:spTgt spid="7">
                                            <p:graphicEl>
                                              <a:dgm id="{CC961F95-6330-4E42-A982-158BEE0ADB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69" y="124980"/>
            <a:ext cx="10515600" cy="1325563"/>
          </a:xfrm>
        </p:spPr>
        <p:txBody>
          <a:bodyPr/>
          <a:lstStyle/>
          <a:p>
            <a:r>
              <a:rPr lang="en-US" dirty="0">
                <a:latin typeface="+mn-lt"/>
              </a:rPr>
              <a:t>Recalls and Innovation</a:t>
            </a:r>
            <a:br>
              <a:rPr lang="en-US" dirty="0">
                <a:latin typeface="+mn-lt"/>
              </a:rPr>
            </a:br>
            <a:r>
              <a:rPr lang="en-US" dirty="0">
                <a:latin typeface="+mn-lt"/>
              </a:rPr>
              <a:t>– Data</a:t>
            </a:r>
          </a:p>
        </p:txBody>
      </p:sp>
      <p:graphicFrame>
        <p:nvGraphicFramePr>
          <p:cNvPr id="4" name="Diagram 3"/>
          <p:cNvGraphicFramePr/>
          <p:nvPr>
            <p:extLst>
              <p:ext uri="{D42A27DB-BD31-4B8C-83A1-F6EECF244321}">
                <p14:modId xmlns:p14="http://schemas.microsoft.com/office/powerpoint/2010/main" val="3615109244"/>
              </p:ext>
            </p:extLst>
          </p:nvPr>
        </p:nvGraphicFramePr>
        <p:xfrm>
          <a:off x="609600" y="1267055"/>
          <a:ext cx="10972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B0036C8-356F-4487-9A68-5C75647AC0E5}" type="slidenum">
              <a:rPr lang="en-US" smtClean="0"/>
              <a:t>15</a:t>
            </a:fld>
            <a:endParaRPr lang="en-US"/>
          </a:p>
        </p:txBody>
      </p:sp>
    </p:spTree>
    <p:extLst>
      <p:ext uri="{BB962C8B-B14F-4D97-AF65-F5344CB8AC3E}">
        <p14:creationId xmlns:p14="http://schemas.microsoft.com/office/powerpoint/2010/main" val="332837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4EEED17-8D4E-4830-830D-4C17D5F799A6}"/>
                                            </p:graphicEl>
                                          </p:spTgt>
                                        </p:tgtEl>
                                        <p:attrNameLst>
                                          <p:attrName>style.visibility</p:attrName>
                                        </p:attrNameLst>
                                      </p:cBhvr>
                                      <p:to>
                                        <p:strVal val="visible"/>
                                      </p:to>
                                    </p:set>
                                    <p:animEffect transition="in" filter="fade">
                                      <p:cBhvr>
                                        <p:cTn id="7" dur="500"/>
                                        <p:tgtEl>
                                          <p:spTgt spid="4">
                                            <p:graphicEl>
                                              <a:dgm id="{14EEED17-8D4E-4830-830D-4C17D5F799A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E12E45B-16F1-4CAD-84E4-801528153A16}"/>
                                            </p:graphicEl>
                                          </p:spTgt>
                                        </p:tgtEl>
                                        <p:attrNameLst>
                                          <p:attrName>style.visibility</p:attrName>
                                        </p:attrNameLst>
                                      </p:cBhvr>
                                      <p:to>
                                        <p:strVal val="visible"/>
                                      </p:to>
                                    </p:set>
                                    <p:animEffect transition="in" filter="fade">
                                      <p:cBhvr>
                                        <p:cTn id="10" dur="500"/>
                                        <p:tgtEl>
                                          <p:spTgt spid="4">
                                            <p:graphicEl>
                                              <a:dgm id="{8E12E45B-16F1-4CAD-84E4-801528153A1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0E981FF0-BA6F-4544-ABA4-BDD0C40B6F1E}"/>
                                            </p:graphicEl>
                                          </p:spTgt>
                                        </p:tgtEl>
                                        <p:attrNameLst>
                                          <p:attrName>style.visibility</p:attrName>
                                        </p:attrNameLst>
                                      </p:cBhvr>
                                      <p:to>
                                        <p:strVal val="visible"/>
                                      </p:to>
                                    </p:set>
                                    <p:animEffect transition="in" filter="fade">
                                      <p:cBhvr>
                                        <p:cTn id="15" dur="500"/>
                                        <p:tgtEl>
                                          <p:spTgt spid="4">
                                            <p:graphicEl>
                                              <a:dgm id="{0E981FF0-BA6F-4544-ABA4-BDD0C40B6F1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EA27C092-1577-41F1-88CC-763507DA689D}"/>
                                            </p:graphicEl>
                                          </p:spTgt>
                                        </p:tgtEl>
                                        <p:attrNameLst>
                                          <p:attrName>style.visibility</p:attrName>
                                        </p:attrNameLst>
                                      </p:cBhvr>
                                      <p:to>
                                        <p:strVal val="visible"/>
                                      </p:to>
                                    </p:set>
                                    <p:animEffect transition="in" filter="fade">
                                      <p:cBhvr>
                                        <p:cTn id="18" dur="500"/>
                                        <p:tgtEl>
                                          <p:spTgt spid="4">
                                            <p:graphicEl>
                                              <a:dgm id="{EA27C092-1577-41F1-88CC-763507DA689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9BC8519C-5A4A-449E-BA82-A83C6DA48B99}"/>
                                            </p:graphicEl>
                                          </p:spTgt>
                                        </p:tgtEl>
                                        <p:attrNameLst>
                                          <p:attrName>style.visibility</p:attrName>
                                        </p:attrNameLst>
                                      </p:cBhvr>
                                      <p:to>
                                        <p:strVal val="visible"/>
                                      </p:to>
                                    </p:set>
                                    <p:animEffect transition="in" filter="fade">
                                      <p:cBhvr>
                                        <p:cTn id="23" dur="500"/>
                                        <p:tgtEl>
                                          <p:spTgt spid="4">
                                            <p:graphicEl>
                                              <a:dgm id="{9BC8519C-5A4A-449E-BA82-A83C6DA48B9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ACEC644B-0A90-4154-B434-320459D939FA}"/>
                                            </p:graphicEl>
                                          </p:spTgt>
                                        </p:tgtEl>
                                        <p:attrNameLst>
                                          <p:attrName>style.visibility</p:attrName>
                                        </p:attrNameLst>
                                      </p:cBhvr>
                                      <p:to>
                                        <p:strVal val="visible"/>
                                      </p:to>
                                    </p:set>
                                    <p:animEffect transition="in" filter="fade">
                                      <p:cBhvr>
                                        <p:cTn id="26" dur="500"/>
                                        <p:tgtEl>
                                          <p:spTgt spid="4">
                                            <p:graphicEl>
                                              <a:dgm id="{ACEC644B-0A90-4154-B434-320459D939F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C36B60D9-291B-417F-8496-7749E69B4D28}"/>
                                            </p:graphicEl>
                                          </p:spTgt>
                                        </p:tgtEl>
                                        <p:attrNameLst>
                                          <p:attrName>style.visibility</p:attrName>
                                        </p:attrNameLst>
                                      </p:cBhvr>
                                      <p:to>
                                        <p:strVal val="visible"/>
                                      </p:to>
                                    </p:set>
                                    <p:animEffect transition="in" filter="fade">
                                      <p:cBhvr>
                                        <p:cTn id="31" dur="500"/>
                                        <p:tgtEl>
                                          <p:spTgt spid="4">
                                            <p:graphicEl>
                                              <a:dgm id="{C36B60D9-291B-417F-8496-7749E69B4D28}"/>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C2113016-635B-45DA-8127-0B713E8B8A09}"/>
                                            </p:graphicEl>
                                          </p:spTgt>
                                        </p:tgtEl>
                                        <p:attrNameLst>
                                          <p:attrName>style.visibility</p:attrName>
                                        </p:attrNameLst>
                                      </p:cBhvr>
                                      <p:to>
                                        <p:strVal val="visible"/>
                                      </p:to>
                                    </p:set>
                                    <p:animEffect transition="in" filter="fade">
                                      <p:cBhvr>
                                        <p:cTn id="34" dur="500"/>
                                        <p:tgtEl>
                                          <p:spTgt spid="4">
                                            <p:graphicEl>
                                              <a:dgm id="{C2113016-635B-45DA-8127-0B713E8B8A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0C3E0-52E3-FC4D-80C4-BE4ED253976E}"/>
              </a:ext>
            </a:extLst>
          </p:cNvPr>
          <p:cNvSpPr txBox="1"/>
          <p:nvPr/>
        </p:nvSpPr>
        <p:spPr>
          <a:xfrm>
            <a:off x="80997" y="1587102"/>
            <a:ext cx="3337452" cy="646331"/>
          </a:xfrm>
          <a:prstGeom prst="rect">
            <a:avLst/>
          </a:prstGeom>
          <a:noFill/>
        </p:spPr>
        <p:txBody>
          <a:bodyPr wrap="square" rtlCol="0">
            <a:spAutoFit/>
          </a:bodyPr>
          <a:lstStyle/>
          <a:p>
            <a:r>
              <a:rPr lang="en-US" dirty="0">
                <a:solidFill>
                  <a:schemeClr val="accent1">
                    <a:lumMod val="50000"/>
                  </a:schemeClr>
                </a:solidFill>
                <a:latin typeface="Garamond" panose="02020404030301010803" pitchFamily="18" charset="0"/>
              </a:rPr>
              <a:t>19 unique product </a:t>
            </a:r>
            <a:r>
              <a:rPr lang="en-US" b="1" dirty="0">
                <a:solidFill>
                  <a:schemeClr val="accent1">
                    <a:lumMod val="50000"/>
                  </a:schemeClr>
                </a:solidFill>
                <a:latin typeface="Garamond" panose="02020404030301010803" pitchFamily="18" charset="0"/>
              </a:rPr>
              <a:t>classes</a:t>
            </a:r>
            <a:r>
              <a:rPr lang="en-US" dirty="0">
                <a:solidFill>
                  <a:schemeClr val="accent1">
                    <a:lumMod val="50000"/>
                  </a:schemeClr>
                </a:solidFill>
                <a:latin typeface="Garamond" panose="02020404030301010803" pitchFamily="18" charset="0"/>
              </a:rPr>
              <a:t> (regulatory medical specialties)</a:t>
            </a:r>
          </a:p>
        </p:txBody>
      </p:sp>
      <p:sp>
        <p:nvSpPr>
          <p:cNvPr id="5" name="TextBox 4">
            <a:extLst>
              <a:ext uri="{FF2B5EF4-FFF2-40B4-BE49-F238E27FC236}">
                <a16:creationId xmlns:a16="http://schemas.microsoft.com/office/drawing/2014/main" id="{EF8120C6-76B0-E642-B330-98743A41C028}"/>
              </a:ext>
            </a:extLst>
          </p:cNvPr>
          <p:cNvSpPr txBox="1"/>
          <p:nvPr/>
        </p:nvSpPr>
        <p:spPr>
          <a:xfrm>
            <a:off x="5659899" y="1922921"/>
            <a:ext cx="1674056" cy="369332"/>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latin typeface="Garamond" panose="02020404030301010803" pitchFamily="18" charset="0"/>
              </a:rPr>
              <a:t>Cardiovascular</a:t>
            </a:r>
          </a:p>
        </p:txBody>
      </p:sp>
      <p:sp>
        <p:nvSpPr>
          <p:cNvPr id="6" name="TextBox 5">
            <a:extLst>
              <a:ext uri="{FF2B5EF4-FFF2-40B4-BE49-F238E27FC236}">
                <a16:creationId xmlns:a16="http://schemas.microsoft.com/office/drawing/2014/main" id="{CDC2DC87-E9B6-9C42-A1F7-5DDAD96C0188}"/>
              </a:ext>
            </a:extLst>
          </p:cNvPr>
          <p:cNvSpPr txBox="1"/>
          <p:nvPr/>
        </p:nvSpPr>
        <p:spPr>
          <a:xfrm>
            <a:off x="3448926" y="1922921"/>
            <a:ext cx="1657644" cy="369332"/>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latin typeface="Garamond" panose="02020404030301010803" pitchFamily="18" charset="0"/>
              </a:rPr>
              <a:t>Radiology</a:t>
            </a:r>
          </a:p>
        </p:txBody>
      </p:sp>
      <p:sp>
        <p:nvSpPr>
          <p:cNvPr id="7" name="TextBox 6">
            <a:extLst>
              <a:ext uri="{FF2B5EF4-FFF2-40B4-BE49-F238E27FC236}">
                <a16:creationId xmlns:a16="http://schemas.microsoft.com/office/drawing/2014/main" id="{D78AFC1B-7019-FB4E-9772-262BC6A89450}"/>
              </a:ext>
            </a:extLst>
          </p:cNvPr>
          <p:cNvSpPr txBox="1"/>
          <p:nvPr/>
        </p:nvSpPr>
        <p:spPr>
          <a:xfrm>
            <a:off x="7887284" y="1922921"/>
            <a:ext cx="1631852" cy="369332"/>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latin typeface="Garamond" panose="02020404030301010803" pitchFamily="18" charset="0"/>
              </a:rPr>
              <a:t>Dental</a:t>
            </a:r>
          </a:p>
        </p:txBody>
      </p:sp>
      <p:sp>
        <p:nvSpPr>
          <p:cNvPr id="8" name="TextBox 7">
            <a:extLst>
              <a:ext uri="{FF2B5EF4-FFF2-40B4-BE49-F238E27FC236}">
                <a16:creationId xmlns:a16="http://schemas.microsoft.com/office/drawing/2014/main" id="{D367513A-F958-3641-B217-3D10F48171EF}"/>
              </a:ext>
            </a:extLst>
          </p:cNvPr>
          <p:cNvSpPr txBox="1"/>
          <p:nvPr/>
        </p:nvSpPr>
        <p:spPr>
          <a:xfrm>
            <a:off x="10072465" y="1896962"/>
            <a:ext cx="1617785" cy="369332"/>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latin typeface="Garamond" panose="02020404030301010803" pitchFamily="18" charset="0"/>
              </a:rPr>
              <a:t>…</a:t>
            </a:r>
          </a:p>
        </p:txBody>
      </p:sp>
      <p:sp>
        <p:nvSpPr>
          <p:cNvPr id="9" name="TextBox 8">
            <a:extLst>
              <a:ext uri="{FF2B5EF4-FFF2-40B4-BE49-F238E27FC236}">
                <a16:creationId xmlns:a16="http://schemas.microsoft.com/office/drawing/2014/main" id="{E85EA17D-B688-D449-B5AB-4015E7CFB0D6}"/>
              </a:ext>
            </a:extLst>
          </p:cNvPr>
          <p:cNvSpPr txBox="1"/>
          <p:nvPr/>
        </p:nvSpPr>
        <p:spPr>
          <a:xfrm>
            <a:off x="77376" y="3005908"/>
            <a:ext cx="3051516" cy="646331"/>
          </a:xfrm>
          <a:prstGeom prst="rect">
            <a:avLst/>
          </a:prstGeom>
          <a:noFill/>
        </p:spPr>
        <p:txBody>
          <a:bodyPr wrap="square" rtlCol="0">
            <a:spAutoFit/>
          </a:bodyPr>
          <a:lstStyle/>
          <a:p>
            <a:r>
              <a:rPr lang="en-US" dirty="0">
                <a:solidFill>
                  <a:schemeClr val="accent1">
                    <a:lumMod val="50000"/>
                  </a:schemeClr>
                </a:solidFill>
                <a:latin typeface="Garamond" panose="02020404030301010803" pitchFamily="18" charset="0"/>
              </a:rPr>
              <a:t>2,068 unique </a:t>
            </a:r>
            <a:r>
              <a:rPr lang="en-US" b="1" dirty="0">
                <a:solidFill>
                  <a:schemeClr val="accent1">
                    <a:lumMod val="50000"/>
                  </a:schemeClr>
                </a:solidFill>
                <a:latin typeface="Garamond" panose="02020404030301010803" pitchFamily="18" charset="0"/>
              </a:rPr>
              <a:t>product types </a:t>
            </a:r>
            <a:r>
              <a:rPr lang="en-US" dirty="0">
                <a:solidFill>
                  <a:schemeClr val="accent1">
                    <a:lumMod val="50000"/>
                  </a:schemeClr>
                </a:solidFill>
                <a:latin typeface="Garamond" panose="02020404030301010803" pitchFamily="18" charset="0"/>
              </a:rPr>
              <a:t>(product codes)</a:t>
            </a:r>
          </a:p>
        </p:txBody>
      </p:sp>
      <p:sp>
        <p:nvSpPr>
          <p:cNvPr id="10" name="TextBox 9">
            <a:extLst>
              <a:ext uri="{FF2B5EF4-FFF2-40B4-BE49-F238E27FC236}">
                <a16:creationId xmlns:a16="http://schemas.microsoft.com/office/drawing/2014/main" id="{69734110-17EB-EE4D-BDF0-B150FD2979C8}"/>
              </a:ext>
            </a:extLst>
          </p:cNvPr>
          <p:cNvSpPr txBox="1"/>
          <p:nvPr/>
        </p:nvSpPr>
        <p:spPr>
          <a:xfrm>
            <a:off x="3073792" y="3317632"/>
            <a:ext cx="752620" cy="369332"/>
          </a:xfrm>
          <a:prstGeom prst="rect">
            <a:avLst/>
          </a:prstGeom>
          <a:solidFill>
            <a:schemeClr val="accent5">
              <a:lumMod val="75000"/>
            </a:schemeClr>
          </a:solidFill>
          <a:ln>
            <a:solidFill>
              <a:schemeClr val="tx1"/>
            </a:solidFill>
            <a:prstDash val="sysDot"/>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latin typeface="Garamond" panose="02020404030301010803" pitchFamily="18" charset="0"/>
              </a:rPr>
              <a:t>PNJ</a:t>
            </a:r>
          </a:p>
        </p:txBody>
      </p:sp>
      <p:sp>
        <p:nvSpPr>
          <p:cNvPr id="11" name="TextBox 10">
            <a:extLst>
              <a:ext uri="{FF2B5EF4-FFF2-40B4-BE49-F238E27FC236}">
                <a16:creationId xmlns:a16="http://schemas.microsoft.com/office/drawing/2014/main" id="{DDB293D5-450B-1D47-89AB-360745CC05E9}"/>
              </a:ext>
            </a:extLst>
          </p:cNvPr>
          <p:cNvSpPr txBox="1"/>
          <p:nvPr/>
        </p:nvSpPr>
        <p:spPr>
          <a:xfrm>
            <a:off x="4634720" y="3317632"/>
            <a:ext cx="752620" cy="369332"/>
          </a:xfrm>
          <a:prstGeom prst="rect">
            <a:avLst/>
          </a:prstGeom>
          <a:solidFill>
            <a:schemeClr val="accent5">
              <a:lumMod val="75000"/>
            </a:schemeClr>
          </a:solidFill>
          <a:ln>
            <a:solidFill>
              <a:schemeClr val="tx1"/>
            </a:solidFill>
            <a:prstDash val="sysDot"/>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latin typeface="Garamond" panose="02020404030301010803" pitchFamily="18" charset="0"/>
              </a:rPr>
              <a:t>NKM</a:t>
            </a:r>
          </a:p>
        </p:txBody>
      </p:sp>
      <p:sp>
        <p:nvSpPr>
          <p:cNvPr id="12" name="TextBox 11">
            <a:extLst>
              <a:ext uri="{FF2B5EF4-FFF2-40B4-BE49-F238E27FC236}">
                <a16:creationId xmlns:a16="http://schemas.microsoft.com/office/drawing/2014/main" id="{6A4ECAE7-9B48-0F45-9019-A83A966D3424}"/>
              </a:ext>
            </a:extLst>
          </p:cNvPr>
          <p:cNvSpPr txBox="1"/>
          <p:nvPr/>
        </p:nvSpPr>
        <p:spPr>
          <a:xfrm>
            <a:off x="6195648" y="3317632"/>
            <a:ext cx="752620" cy="369332"/>
          </a:xfrm>
          <a:prstGeom prst="rect">
            <a:avLst/>
          </a:prstGeom>
          <a:solidFill>
            <a:schemeClr val="accent5">
              <a:lumMod val="75000"/>
            </a:schemeClr>
          </a:solidFill>
          <a:ln>
            <a:solidFill>
              <a:schemeClr val="tx1"/>
            </a:solidFill>
            <a:prstDash val="sysDot"/>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latin typeface="Garamond" panose="02020404030301010803" pitchFamily="18" charset="0"/>
              </a:rPr>
              <a:t>MAF</a:t>
            </a:r>
          </a:p>
        </p:txBody>
      </p:sp>
      <p:sp>
        <p:nvSpPr>
          <p:cNvPr id="13" name="TextBox 12">
            <a:extLst>
              <a:ext uri="{FF2B5EF4-FFF2-40B4-BE49-F238E27FC236}">
                <a16:creationId xmlns:a16="http://schemas.microsoft.com/office/drawing/2014/main" id="{FC091524-A232-CC43-853A-8BEC44F5CAC8}"/>
              </a:ext>
            </a:extLst>
          </p:cNvPr>
          <p:cNvSpPr txBox="1"/>
          <p:nvPr/>
        </p:nvSpPr>
        <p:spPr>
          <a:xfrm>
            <a:off x="7756576" y="3317632"/>
            <a:ext cx="752620" cy="369332"/>
          </a:xfrm>
          <a:prstGeom prst="rect">
            <a:avLst/>
          </a:prstGeom>
          <a:solidFill>
            <a:schemeClr val="accent5">
              <a:lumMod val="75000"/>
            </a:schemeClr>
          </a:solidFill>
          <a:ln>
            <a:solidFill>
              <a:schemeClr val="tx1"/>
            </a:solidFill>
            <a:prstDash val="sysDot"/>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latin typeface="Garamond" panose="02020404030301010803" pitchFamily="18" charset="0"/>
              </a:rPr>
              <a:t>LOZ</a:t>
            </a:r>
          </a:p>
        </p:txBody>
      </p:sp>
      <p:sp>
        <p:nvSpPr>
          <p:cNvPr id="14" name="TextBox 13">
            <a:extLst>
              <a:ext uri="{FF2B5EF4-FFF2-40B4-BE49-F238E27FC236}">
                <a16:creationId xmlns:a16="http://schemas.microsoft.com/office/drawing/2014/main" id="{E9C4C3C4-051D-CB43-A451-2CACB902C820}"/>
              </a:ext>
            </a:extLst>
          </p:cNvPr>
          <p:cNvSpPr txBox="1"/>
          <p:nvPr/>
        </p:nvSpPr>
        <p:spPr>
          <a:xfrm>
            <a:off x="9262405" y="3317632"/>
            <a:ext cx="752620" cy="369332"/>
          </a:xfrm>
          <a:prstGeom prst="rect">
            <a:avLst/>
          </a:prstGeom>
          <a:solidFill>
            <a:schemeClr val="accent5">
              <a:lumMod val="75000"/>
            </a:schemeClr>
          </a:solidFill>
          <a:ln>
            <a:solidFill>
              <a:schemeClr val="tx1"/>
            </a:solidFill>
            <a:prstDash val="sysDot"/>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latin typeface="Garamond" panose="02020404030301010803" pitchFamily="18" charset="0"/>
              </a:rPr>
              <a:t>…</a:t>
            </a:r>
          </a:p>
        </p:txBody>
      </p:sp>
      <p:cxnSp>
        <p:nvCxnSpPr>
          <p:cNvPr id="16" name="Straight Connector 15">
            <a:extLst>
              <a:ext uri="{FF2B5EF4-FFF2-40B4-BE49-F238E27FC236}">
                <a16:creationId xmlns:a16="http://schemas.microsoft.com/office/drawing/2014/main" id="{215185FE-0B5E-BA48-8951-883BD50D19C3}"/>
              </a:ext>
            </a:extLst>
          </p:cNvPr>
          <p:cNvCxnSpPr>
            <a:cxnSpLocks/>
          </p:cNvCxnSpPr>
          <p:nvPr/>
        </p:nvCxnSpPr>
        <p:spPr>
          <a:xfrm>
            <a:off x="6571958" y="2545470"/>
            <a:ext cx="0" cy="61976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2AE5567-29EA-4843-824F-85CF3A5BAA85}"/>
              </a:ext>
            </a:extLst>
          </p:cNvPr>
          <p:cNvCxnSpPr>
            <a:cxnSpLocks/>
          </p:cNvCxnSpPr>
          <p:nvPr/>
        </p:nvCxnSpPr>
        <p:spPr>
          <a:xfrm>
            <a:off x="3418449" y="2880750"/>
            <a:ext cx="622729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6B3E6D-B130-524E-A6B2-66C211501630}"/>
              </a:ext>
            </a:extLst>
          </p:cNvPr>
          <p:cNvCxnSpPr>
            <a:cxnSpLocks/>
          </p:cNvCxnSpPr>
          <p:nvPr/>
        </p:nvCxnSpPr>
        <p:spPr>
          <a:xfrm>
            <a:off x="8117059" y="2880750"/>
            <a:ext cx="0" cy="30714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A639C1-A3B7-BA4F-9227-17BADE2D9E96}"/>
              </a:ext>
            </a:extLst>
          </p:cNvPr>
          <p:cNvCxnSpPr>
            <a:cxnSpLocks/>
          </p:cNvCxnSpPr>
          <p:nvPr/>
        </p:nvCxnSpPr>
        <p:spPr>
          <a:xfrm>
            <a:off x="9638715" y="2880750"/>
            <a:ext cx="0" cy="30714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EE2CD40-119A-C94E-86B5-799B2E439E5B}"/>
              </a:ext>
            </a:extLst>
          </p:cNvPr>
          <p:cNvCxnSpPr>
            <a:cxnSpLocks/>
          </p:cNvCxnSpPr>
          <p:nvPr/>
        </p:nvCxnSpPr>
        <p:spPr>
          <a:xfrm>
            <a:off x="5033889" y="2880750"/>
            <a:ext cx="0" cy="30714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A678B9-31D5-4D45-A2FC-A0FD2DCA0A77}"/>
              </a:ext>
            </a:extLst>
          </p:cNvPr>
          <p:cNvCxnSpPr>
            <a:cxnSpLocks/>
          </p:cNvCxnSpPr>
          <p:nvPr/>
        </p:nvCxnSpPr>
        <p:spPr>
          <a:xfrm>
            <a:off x="3418449" y="2880750"/>
            <a:ext cx="0" cy="30714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DFF09EF-DC3F-4149-A73A-D1665482FAA7}"/>
              </a:ext>
            </a:extLst>
          </p:cNvPr>
          <p:cNvSpPr txBox="1"/>
          <p:nvPr/>
        </p:nvSpPr>
        <p:spPr>
          <a:xfrm>
            <a:off x="4326549" y="3728610"/>
            <a:ext cx="1414680" cy="523220"/>
          </a:xfrm>
          <a:prstGeom prst="rect">
            <a:avLst/>
          </a:prstGeom>
          <a:noFill/>
        </p:spPr>
        <p:txBody>
          <a:bodyPr wrap="square" rtlCol="0">
            <a:spAutoFit/>
          </a:bodyPr>
          <a:lstStyle/>
          <a:p>
            <a:pPr algn="ctr"/>
            <a:r>
              <a:rPr lang="en-US" sz="1400" dirty="0">
                <a:latin typeface="Garamond" panose="02020404030301010803" pitchFamily="18" charset="0"/>
              </a:rPr>
              <a:t>(Mitral Valve Repair Device)</a:t>
            </a:r>
          </a:p>
        </p:txBody>
      </p:sp>
      <p:sp>
        <p:nvSpPr>
          <p:cNvPr id="34" name="TextBox 33">
            <a:extLst>
              <a:ext uri="{FF2B5EF4-FFF2-40B4-BE49-F238E27FC236}">
                <a16:creationId xmlns:a16="http://schemas.microsoft.com/office/drawing/2014/main" id="{1C0C70F0-F679-0E40-907D-8B1582A63570}"/>
              </a:ext>
            </a:extLst>
          </p:cNvPr>
          <p:cNvSpPr txBox="1"/>
          <p:nvPr/>
        </p:nvSpPr>
        <p:spPr>
          <a:xfrm>
            <a:off x="5741229" y="3732966"/>
            <a:ext cx="1719338" cy="307777"/>
          </a:xfrm>
          <a:prstGeom prst="rect">
            <a:avLst/>
          </a:prstGeom>
          <a:noFill/>
        </p:spPr>
        <p:txBody>
          <a:bodyPr wrap="square" rtlCol="0">
            <a:spAutoFit/>
          </a:bodyPr>
          <a:lstStyle/>
          <a:p>
            <a:pPr algn="ctr"/>
            <a:r>
              <a:rPr lang="en-US" sz="1400" dirty="0">
                <a:latin typeface="Garamond" panose="02020404030301010803" pitchFamily="18" charset="0"/>
              </a:rPr>
              <a:t>(Coronary Stent)</a:t>
            </a:r>
          </a:p>
        </p:txBody>
      </p:sp>
      <p:sp>
        <p:nvSpPr>
          <p:cNvPr id="35" name="TextBox 34">
            <a:extLst>
              <a:ext uri="{FF2B5EF4-FFF2-40B4-BE49-F238E27FC236}">
                <a16:creationId xmlns:a16="http://schemas.microsoft.com/office/drawing/2014/main" id="{24AFF9C5-3215-814C-A0FB-C1259F66A7E6}"/>
              </a:ext>
            </a:extLst>
          </p:cNvPr>
          <p:cNvSpPr txBox="1"/>
          <p:nvPr/>
        </p:nvSpPr>
        <p:spPr>
          <a:xfrm>
            <a:off x="7501160" y="3728610"/>
            <a:ext cx="1414680" cy="307777"/>
          </a:xfrm>
          <a:prstGeom prst="rect">
            <a:avLst/>
          </a:prstGeom>
          <a:noFill/>
        </p:spPr>
        <p:txBody>
          <a:bodyPr wrap="square" rtlCol="0">
            <a:spAutoFit/>
          </a:bodyPr>
          <a:lstStyle/>
          <a:p>
            <a:r>
              <a:rPr lang="en-US" sz="1400" dirty="0">
                <a:latin typeface="Garamond" panose="02020404030301010803" pitchFamily="18" charset="0"/>
              </a:rPr>
              <a:t>(Artificial Heart)</a:t>
            </a:r>
          </a:p>
        </p:txBody>
      </p:sp>
      <p:sp>
        <p:nvSpPr>
          <p:cNvPr id="36" name="TextBox 35">
            <a:extLst>
              <a:ext uri="{FF2B5EF4-FFF2-40B4-BE49-F238E27FC236}">
                <a16:creationId xmlns:a16="http://schemas.microsoft.com/office/drawing/2014/main" id="{5DF0783A-D9BB-2544-A2CF-63AA2D45544D}"/>
              </a:ext>
            </a:extLst>
          </p:cNvPr>
          <p:cNvSpPr txBox="1"/>
          <p:nvPr/>
        </p:nvSpPr>
        <p:spPr>
          <a:xfrm>
            <a:off x="9004059" y="3741466"/>
            <a:ext cx="1414680" cy="307777"/>
          </a:xfrm>
          <a:prstGeom prst="rect">
            <a:avLst/>
          </a:prstGeom>
          <a:noFill/>
        </p:spPr>
        <p:txBody>
          <a:bodyPr wrap="square" rtlCol="0">
            <a:spAutoFit/>
          </a:bodyPr>
          <a:lstStyle/>
          <a:p>
            <a:pPr algn="ctr"/>
            <a:r>
              <a:rPr lang="en-US" sz="1400" dirty="0">
                <a:latin typeface="Garamond" panose="02020404030301010803" pitchFamily="18" charset="0"/>
              </a:rPr>
              <a:t>(Others)</a:t>
            </a:r>
          </a:p>
        </p:txBody>
      </p:sp>
      <p:sp>
        <p:nvSpPr>
          <p:cNvPr id="37" name="TextBox 36">
            <a:extLst>
              <a:ext uri="{FF2B5EF4-FFF2-40B4-BE49-F238E27FC236}">
                <a16:creationId xmlns:a16="http://schemas.microsoft.com/office/drawing/2014/main" id="{F7ABB8DF-6BFB-914F-862B-99C5CAA6B196}"/>
              </a:ext>
            </a:extLst>
          </p:cNvPr>
          <p:cNvSpPr txBox="1"/>
          <p:nvPr/>
        </p:nvSpPr>
        <p:spPr>
          <a:xfrm>
            <a:off x="83818" y="4626317"/>
            <a:ext cx="2883877" cy="646331"/>
          </a:xfrm>
          <a:prstGeom prst="rect">
            <a:avLst/>
          </a:prstGeom>
          <a:noFill/>
        </p:spPr>
        <p:txBody>
          <a:bodyPr wrap="square" rtlCol="0">
            <a:spAutoFit/>
          </a:bodyPr>
          <a:lstStyle/>
          <a:p>
            <a:r>
              <a:rPr lang="en-US" dirty="0">
                <a:solidFill>
                  <a:schemeClr val="accent1">
                    <a:lumMod val="50000"/>
                  </a:schemeClr>
                </a:solidFill>
                <a:latin typeface="Garamond" panose="02020404030301010803" pitchFamily="18" charset="0"/>
              </a:rPr>
              <a:t>Multiple unique </a:t>
            </a:r>
            <a:r>
              <a:rPr lang="en-US" b="1" dirty="0">
                <a:solidFill>
                  <a:schemeClr val="accent1">
                    <a:lumMod val="50000"/>
                  </a:schemeClr>
                </a:solidFill>
                <a:latin typeface="Garamond" panose="02020404030301010803" pitchFamily="18" charset="0"/>
              </a:rPr>
              <a:t>firms</a:t>
            </a:r>
          </a:p>
          <a:p>
            <a:r>
              <a:rPr lang="en-US" dirty="0">
                <a:solidFill>
                  <a:schemeClr val="accent1">
                    <a:lumMod val="50000"/>
                  </a:schemeClr>
                </a:solidFill>
                <a:latin typeface="Garamond" panose="02020404030301010803" pitchFamily="18" charset="0"/>
              </a:rPr>
              <a:t>(manufacturers)</a:t>
            </a:r>
          </a:p>
        </p:txBody>
      </p:sp>
      <p:sp>
        <p:nvSpPr>
          <p:cNvPr id="39" name="TextBox 38">
            <a:extLst>
              <a:ext uri="{FF2B5EF4-FFF2-40B4-BE49-F238E27FC236}">
                <a16:creationId xmlns:a16="http://schemas.microsoft.com/office/drawing/2014/main" id="{8B8FF4E6-8FB1-5442-AF4E-F043C9F8811D}"/>
              </a:ext>
            </a:extLst>
          </p:cNvPr>
          <p:cNvSpPr txBox="1"/>
          <p:nvPr/>
        </p:nvSpPr>
        <p:spPr>
          <a:xfrm>
            <a:off x="2590923" y="3756296"/>
            <a:ext cx="1911596" cy="307777"/>
          </a:xfrm>
          <a:prstGeom prst="rect">
            <a:avLst/>
          </a:prstGeom>
          <a:noFill/>
        </p:spPr>
        <p:txBody>
          <a:bodyPr wrap="square" rtlCol="0">
            <a:spAutoFit/>
          </a:bodyPr>
          <a:lstStyle/>
          <a:p>
            <a:r>
              <a:rPr lang="en-US" sz="1400" dirty="0">
                <a:latin typeface="Garamond" panose="02020404030301010803" pitchFamily="18" charset="0"/>
              </a:rPr>
              <a:t>(Leadless Pacemaker)</a:t>
            </a:r>
          </a:p>
        </p:txBody>
      </p:sp>
      <p:cxnSp>
        <p:nvCxnSpPr>
          <p:cNvPr id="40" name="Straight Connector 39">
            <a:extLst>
              <a:ext uri="{FF2B5EF4-FFF2-40B4-BE49-F238E27FC236}">
                <a16:creationId xmlns:a16="http://schemas.microsoft.com/office/drawing/2014/main" id="{A3287901-8AE9-774F-B4BB-9B799107671A}"/>
              </a:ext>
            </a:extLst>
          </p:cNvPr>
          <p:cNvCxnSpPr>
            <a:cxnSpLocks/>
          </p:cNvCxnSpPr>
          <p:nvPr/>
        </p:nvCxnSpPr>
        <p:spPr>
          <a:xfrm>
            <a:off x="6611817" y="4329722"/>
            <a:ext cx="0" cy="61976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EC53DE-5149-A646-AAF9-3A2787CEB486}"/>
              </a:ext>
            </a:extLst>
          </p:cNvPr>
          <p:cNvCxnSpPr>
            <a:cxnSpLocks/>
          </p:cNvCxnSpPr>
          <p:nvPr/>
        </p:nvCxnSpPr>
        <p:spPr>
          <a:xfrm>
            <a:off x="3458308" y="4665002"/>
            <a:ext cx="622729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1B6D763-E633-FA40-B121-6B7E57781C95}"/>
              </a:ext>
            </a:extLst>
          </p:cNvPr>
          <p:cNvCxnSpPr>
            <a:cxnSpLocks/>
          </p:cNvCxnSpPr>
          <p:nvPr/>
        </p:nvCxnSpPr>
        <p:spPr>
          <a:xfrm>
            <a:off x="8156918" y="4665002"/>
            <a:ext cx="0" cy="30714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2E22523-56E2-5640-8E77-9FF695599122}"/>
              </a:ext>
            </a:extLst>
          </p:cNvPr>
          <p:cNvCxnSpPr>
            <a:cxnSpLocks/>
          </p:cNvCxnSpPr>
          <p:nvPr/>
        </p:nvCxnSpPr>
        <p:spPr>
          <a:xfrm>
            <a:off x="9678574" y="4665002"/>
            <a:ext cx="0" cy="30714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69ADD30-0B3F-6241-8958-F425A95B914D}"/>
              </a:ext>
            </a:extLst>
          </p:cNvPr>
          <p:cNvCxnSpPr>
            <a:cxnSpLocks/>
          </p:cNvCxnSpPr>
          <p:nvPr/>
        </p:nvCxnSpPr>
        <p:spPr>
          <a:xfrm>
            <a:off x="5073748" y="4665002"/>
            <a:ext cx="0" cy="30714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590B1E5-881E-4C47-B798-62FDAA1BEC00}"/>
              </a:ext>
            </a:extLst>
          </p:cNvPr>
          <p:cNvSpPr txBox="1"/>
          <p:nvPr/>
        </p:nvSpPr>
        <p:spPr>
          <a:xfrm>
            <a:off x="4526756" y="5099689"/>
            <a:ext cx="1093983" cy="2769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err="1">
                <a:latin typeface="Garamond" panose="02020404030301010803" pitchFamily="18" charset="0"/>
              </a:rPr>
              <a:t>Medinol</a:t>
            </a:r>
            <a:endParaRPr lang="en-US" sz="1200" dirty="0">
              <a:latin typeface="Garamond" panose="02020404030301010803" pitchFamily="18" charset="0"/>
            </a:endParaRPr>
          </a:p>
        </p:txBody>
      </p:sp>
      <p:sp>
        <p:nvSpPr>
          <p:cNvPr id="46" name="TextBox 45">
            <a:extLst>
              <a:ext uri="{FF2B5EF4-FFF2-40B4-BE49-F238E27FC236}">
                <a16:creationId xmlns:a16="http://schemas.microsoft.com/office/drawing/2014/main" id="{68EC8C7B-3D84-894E-A0D6-44EA353D58A6}"/>
              </a:ext>
            </a:extLst>
          </p:cNvPr>
          <p:cNvSpPr txBox="1"/>
          <p:nvPr/>
        </p:nvSpPr>
        <p:spPr>
          <a:xfrm>
            <a:off x="9335089" y="5101883"/>
            <a:ext cx="752620" cy="2769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Garamond" panose="02020404030301010803" pitchFamily="18" charset="0"/>
              </a:rPr>
              <a:t>…</a:t>
            </a:r>
          </a:p>
        </p:txBody>
      </p:sp>
      <p:sp>
        <p:nvSpPr>
          <p:cNvPr id="47" name="TextBox 46">
            <a:extLst>
              <a:ext uri="{FF2B5EF4-FFF2-40B4-BE49-F238E27FC236}">
                <a16:creationId xmlns:a16="http://schemas.microsoft.com/office/drawing/2014/main" id="{0342E450-9BFE-234F-9140-32E34319F23C}"/>
              </a:ext>
            </a:extLst>
          </p:cNvPr>
          <p:cNvSpPr txBox="1"/>
          <p:nvPr/>
        </p:nvSpPr>
        <p:spPr>
          <a:xfrm>
            <a:off x="6016906" y="5099689"/>
            <a:ext cx="1213888" cy="2769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Garamond" panose="02020404030301010803" pitchFamily="18" charset="0"/>
              </a:rPr>
              <a:t>Abbott Vascular</a:t>
            </a:r>
          </a:p>
        </p:txBody>
      </p:sp>
      <p:sp>
        <p:nvSpPr>
          <p:cNvPr id="48" name="TextBox 47">
            <a:extLst>
              <a:ext uri="{FF2B5EF4-FFF2-40B4-BE49-F238E27FC236}">
                <a16:creationId xmlns:a16="http://schemas.microsoft.com/office/drawing/2014/main" id="{D1215B8F-623B-3C48-8CF2-6EE085EED911}"/>
              </a:ext>
            </a:extLst>
          </p:cNvPr>
          <p:cNvSpPr txBox="1"/>
          <p:nvPr/>
        </p:nvSpPr>
        <p:spPr>
          <a:xfrm>
            <a:off x="2847606" y="5105941"/>
            <a:ext cx="1282983" cy="2769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Garamond" panose="02020404030301010803" pitchFamily="18" charset="0"/>
              </a:rPr>
              <a:t>Boston Scientific</a:t>
            </a:r>
          </a:p>
        </p:txBody>
      </p:sp>
      <p:sp>
        <p:nvSpPr>
          <p:cNvPr id="49" name="TextBox 48">
            <a:extLst>
              <a:ext uri="{FF2B5EF4-FFF2-40B4-BE49-F238E27FC236}">
                <a16:creationId xmlns:a16="http://schemas.microsoft.com/office/drawing/2014/main" id="{4E854CC0-A142-384A-B65F-E7CD910525BB}"/>
              </a:ext>
            </a:extLst>
          </p:cNvPr>
          <p:cNvSpPr txBox="1"/>
          <p:nvPr/>
        </p:nvSpPr>
        <p:spPr>
          <a:xfrm>
            <a:off x="7661508" y="5100354"/>
            <a:ext cx="1093983" cy="2769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err="1">
                <a:latin typeface="Garamond" panose="02020404030301010803" pitchFamily="18" charset="0"/>
              </a:rPr>
              <a:t>Biotronik</a:t>
            </a:r>
            <a:endParaRPr lang="en-US" sz="1200" dirty="0">
              <a:latin typeface="Garamond" panose="02020404030301010803" pitchFamily="18" charset="0"/>
            </a:endParaRPr>
          </a:p>
        </p:txBody>
      </p:sp>
    </p:spTree>
    <p:extLst>
      <p:ext uri="{BB962C8B-B14F-4D97-AF65-F5344CB8AC3E}">
        <p14:creationId xmlns:p14="http://schemas.microsoft.com/office/powerpoint/2010/main" val="3910488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2" y="342713"/>
            <a:ext cx="9347200" cy="609600"/>
          </a:xfrm>
        </p:spPr>
        <p:txBody>
          <a:bodyPr>
            <a:noAutofit/>
          </a:bodyPr>
          <a:lstStyle/>
          <a:p>
            <a:r>
              <a:rPr lang="en-US" sz="4000" dirty="0"/>
              <a:t>Recalls and Innovation</a:t>
            </a:r>
            <a:br>
              <a:rPr lang="en-US" sz="4000" dirty="0"/>
            </a:br>
            <a:r>
              <a:rPr lang="en-US" sz="4000" dirty="0"/>
              <a:t>– Data Merge and Variable Creation</a:t>
            </a:r>
          </a:p>
        </p:txBody>
      </p:sp>
      <p:graphicFrame>
        <p:nvGraphicFramePr>
          <p:cNvPr id="4" name="Diagram 3"/>
          <p:cNvGraphicFramePr/>
          <p:nvPr>
            <p:extLst>
              <p:ext uri="{D42A27DB-BD31-4B8C-83A1-F6EECF244321}">
                <p14:modId xmlns:p14="http://schemas.microsoft.com/office/powerpoint/2010/main" val="1137646128"/>
              </p:ext>
            </p:extLst>
          </p:nvPr>
        </p:nvGraphicFramePr>
        <p:xfrm>
          <a:off x="304800" y="1066800"/>
          <a:ext cx="5867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316819598"/>
              </p:ext>
            </p:extLst>
          </p:nvPr>
        </p:nvGraphicFramePr>
        <p:xfrm>
          <a:off x="6248400" y="1219200"/>
          <a:ext cx="6096000" cy="53877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lide Number Placeholder 6"/>
          <p:cNvSpPr>
            <a:spLocks noGrp="1"/>
          </p:cNvSpPr>
          <p:nvPr>
            <p:ph type="sldNum" sz="quarter" idx="10"/>
          </p:nvPr>
        </p:nvSpPr>
        <p:spPr/>
        <p:txBody>
          <a:bodyPr/>
          <a:lstStyle/>
          <a:p>
            <a:pPr>
              <a:defRPr/>
            </a:pPr>
            <a:fld id="{536509AA-F8DD-4615-AC5C-BB44BA698BA5}" type="slidenum">
              <a:rPr lang="en-US" smtClean="0"/>
              <a:pPr>
                <a:defRPr/>
              </a:pPr>
              <a:t>17</a:t>
            </a:fld>
            <a:endParaRPr lang="en-US" sz="1400" dirty="0"/>
          </a:p>
        </p:txBody>
      </p:sp>
    </p:spTree>
    <p:extLst>
      <p:ext uri="{BB962C8B-B14F-4D97-AF65-F5344CB8AC3E}">
        <p14:creationId xmlns:p14="http://schemas.microsoft.com/office/powerpoint/2010/main" val="25415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FB87278-46E1-45D9-9D8E-43D9C2FF0A17}"/>
                                            </p:graphicEl>
                                          </p:spTgt>
                                        </p:tgtEl>
                                        <p:attrNameLst>
                                          <p:attrName>style.visibility</p:attrName>
                                        </p:attrNameLst>
                                      </p:cBhvr>
                                      <p:to>
                                        <p:strVal val="visible"/>
                                      </p:to>
                                    </p:set>
                                    <p:animEffect transition="in" filter="fade">
                                      <p:cBhvr>
                                        <p:cTn id="7" dur="500"/>
                                        <p:tgtEl>
                                          <p:spTgt spid="4">
                                            <p:graphicEl>
                                              <a:dgm id="{3FB87278-46E1-45D9-9D8E-43D9C2FF0A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D36C065-E8DA-44B9-9545-349C2A91B9A5}"/>
                                            </p:graphicEl>
                                          </p:spTgt>
                                        </p:tgtEl>
                                        <p:attrNameLst>
                                          <p:attrName>style.visibility</p:attrName>
                                        </p:attrNameLst>
                                      </p:cBhvr>
                                      <p:to>
                                        <p:strVal val="visible"/>
                                      </p:to>
                                    </p:set>
                                    <p:animEffect transition="in" filter="fade">
                                      <p:cBhvr>
                                        <p:cTn id="12" dur="500"/>
                                        <p:tgtEl>
                                          <p:spTgt spid="4">
                                            <p:graphicEl>
                                              <a:dgm id="{1D36C065-E8DA-44B9-9545-349C2A91B9A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FCF2712-A919-49D1-AAA0-5D8DACE2263C}"/>
                                            </p:graphicEl>
                                          </p:spTgt>
                                        </p:tgtEl>
                                        <p:attrNameLst>
                                          <p:attrName>style.visibility</p:attrName>
                                        </p:attrNameLst>
                                      </p:cBhvr>
                                      <p:to>
                                        <p:strVal val="visible"/>
                                      </p:to>
                                    </p:set>
                                    <p:animEffect transition="in" filter="fade">
                                      <p:cBhvr>
                                        <p:cTn id="15" dur="500"/>
                                        <p:tgtEl>
                                          <p:spTgt spid="4">
                                            <p:graphicEl>
                                              <a:dgm id="{AFCF2712-A919-49D1-AAA0-5D8DACE2263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DF311384-F359-4F80-B3D9-6BEA21FFF5A1}"/>
                                            </p:graphicEl>
                                          </p:spTgt>
                                        </p:tgtEl>
                                        <p:attrNameLst>
                                          <p:attrName>style.visibility</p:attrName>
                                        </p:attrNameLst>
                                      </p:cBhvr>
                                      <p:to>
                                        <p:strVal val="visible"/>
                                      </p:to>
                                    </p:set>
                                    <p:animEffect transition="in" filter="fade">
                                      <p:cBhvr>
                                        <p:cTn id="20" dur="500"/>
                                        <p:tgtEl>
                                          <p:spTgt spid="4">
                                            <p:graphicEl>
                                              <a:dgm id="{DF311384-F359-4F80-B3D9-6BEA21FFF5A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5BFAB53A-F2B9-4B0A-BA6A-4401162009CB}"/>
                                            </p:graphicEl>
                                          </p:spTgt>
                                        </p:tgtEl>
                                        <p:attrNameLst>
                                          <p:attrName>style.visibility</p:attrName>
                                        </p:attrNameLst>
                                      </p:cBhvr>
                                      <p:to>
                                        <p:strVal val="visible"/>
                                      </p:to>
                                    </p:set>
                                    <p:animEffect transition="in" filter="fade">
                                      <p:cBhvr>
                                        <p:cTn id="23" dur="500"/>
                                        <p:tgtEl>
                                          <p:spTgt spid="4">
                                            <p:graphicEl>
                                              <a:dgm id="{5BFAB53A-F2B9-4B0A-BA6A-4401162009C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F6E33624-0ABA-4B98-AFB0-D46ADA54215E}"/>
                                            </p:graphicEl>
                                          </p:spTgt>
                                        </p:tgtEl>
                                        <p:attrNameLst>
                                          <p:attrName>style.visibility</p:attrName>
                                        </p:attrNameLst>
                                      </p:cBhvr>
                                      <p:to>
                                        <p:strVal val="visible"/>
                                      </p:to>
                                    </p:set>
                                    <p:animEffect transition="in" filter="fade">
                                      <p:cBhvr>
                                        <p:cTn id="28" dur="500"/>
                                        <p:tgtEl>
                                          <p:spTgt spid="4">
                                            <p:graphicEl>
                                              <a:dgm id="{F6E33624-0ABA-4B98-AFB0-D46ADA54215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8CEE06F-EA0E-4F62-8C01-462B1CCFE8B2}"/>
                                            </p:graphicEl>
                                          </p:spTgt>
                                        </p:tgtEl>
                                        <p:attrNameLst>
                                          <p:attrName>style.visibility</p:attrName>
                                        </p:attrNameLst>
                                      </p:cBhvr>
                                      <p:to>
                                        <p:strVal val="visible"/>
                                      </p:to>
                                    </p:set>
                                    <p:animEffect transition="in" filter="fade">
                                      <p:cBhvr>
                                        <p:cTn id="31" dur="500"/>
                                        <p:tgtEl>
                                          <p:spTgt spid="4">
                                            <p:graphicEl>
                                              <a:dgm id="{78CEE06F-EA0E-4F62-8C01-462B1CCFE8B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D4D0D46-F8DA-4926-BA0B-9580B86672E6}"/>
                                            </p:graphicEl>
                                          </p:spTgt>
                                        </p:tgtEl>
                                        <p:attrNameLst>
                                          <p:attrName>style.visibility</p:attrName>
                                        </p:attrNameLst>
                                      </p:cBhvr>
                                      <p:to>
                                        <p:strVal val="visible"/>
                                      </p:to>
                                    </p:set>
                                    <p:animEffect transition="in" filter="fade">
                                      <p:cBhvr>
                                        <p:cTn id="34" dur="500"/>
                                        <p:tgtEl>
                                          <p:spTgt spid="4">
                                            <p:graphicEl>
                                              <a:dgm id="{FD4D0D46-F8DA-4926-BA0B-9580B86672E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19DC1761-3F34-41DD-A0E9-682A01D1D296}"/>
                                            </p:graphicEl>
                                          </p:spTgt>
                                        </p:tgtEl>
                                        <p:attrNameLst>
                                          <p:attrName>style.visibility</p:attrName>
                                        </p:attrNameLst>
                                      </p:cBhvr>
                                      <p:to>
                                        <p:strVal val="visible"/>
                                      </p:to>
                                    </p:set>
                                    <p:animEffect transition="in" filter="fade">
                                      <p:cBhvr>
                                        <p:cTn id="39" dur="500"/>
                                        <p:tgtEl>
                                          <p:spTgt spid="5">
                                            <p:graphicEl>
                                              <a:dgm id="{19DC1761-3F34-41DD-A0E9-682A01D1D29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9A73C1EC-FAEC-4266-AC50-36B005D26B26}"/>
                                            </p:graphicEl>
                                          </p:spTgt>
                                        </p:tgtEl>
                                        <p:attrNameLst>
                                          <p:attrName>style.visibility</p:attrName>
                                        </p:attrNameLst>
                                      </p:cBhvr>
                                      <p:to>
                                        <p:strVal val="visible"/>
                                      </p:to>
                                    </p:set>
                                    <p:animEffect transition="in" filter="fade">
                                      <p:cBhvr>
                                        <p:cTn id="44" dur="500"/>
                                        <p:tgtEl>
                                          <p:spTgt spid="5">
                                            <p:graphicEl>
                                              <a:dgm id="{9A73C1EC-FAEC-4266-AC50-36B005D26B2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0D09C3DB-FA43-451C-A590-F2081A87324A}"/>
                                            </p:graphicEl>
                                          </p:spTgt>
                                        </p:tgtEl>
                                        <p:attrNameLst>
                                          <p:attrName>style.visibility</p:attrName>
                                        </p:attrNameLst>
                                      </p:cBhvr>
                                      <p:to>
                                        <p:strVal val="visible"/>
                                      </p:to>
                                    </p:set>
                                    <p:animEffect transition="in" filter="fade">
                                      <p:cBhvr>
                                        <p:cTn id="47" dur="500"/>
                                        <p:tgtEl>
                                          <p:spTgt spid="5">
                                            <p:graphicEl>
                                              <a:dgm id="{0D09C3DB-FA43-451C-A590-F2081A87324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DAAC669D-FBB5-4ADA-B32A-37D98AD20C8B}"/>
                                            </p:graphicEl>
                                          </p:spTgt>
                                        </p:tgtEl>
                                        <p:attrNameLst>
                                          <p:attrName>style.visibility</p:attrName>
                                        </p:attrNameLst>
                                      </p:cBhvr>
                                      <p:to>
                                        <p:strVal val="visible"/>
                                      </p:to>
                                    </p:set>
                                    <p:animEffect transition="in" filter="fade">
                                      <p:cBhvr>
                                        <p:cTn id="52" dur="500"/>
                                        <p:tgtEl>
                                          <p:spTgt spid="5">
                                            <p:graphicEl>
                                              <a:dgm id="{DAAC669D-FBB5-4ADA-B32A-37D98AD20C8B}"/>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24E23D59-6769-4600-9D48-33B78633D2F3}"/>
                                            </p:graphicEl>
                                          </p:spTgt>
                                        </p:tgtEl>
                                        <p:attrNameLst>
                                          <p:attrName>style.visibility</p:attrName>
                                        </p:attrNameLst>
                                      </p:cBhvr>
                                      <p:to>
                                        <p:strVal val="visible"/>
                                      </p:to>
                                    </p:set>
                                    <p:animEffect transition="in" filter="fade">
                                      <p:cBhvr>
                                        <p:cTn id="55" dur="500"/>
                                        <p:tgtEl>
                                          <p:spTgt spid="5">
                                            <p:graphicEl>
                                              <a:dgm id="{24E23D59-6769-4600-9D48-33B78633D2F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graphicEl>
                                              <a:dgm id="{E4304E79-41F4-4EAD-9771-78E7E44F6677}"/>
                                            </p:graphicEl>
                                          </p:spTgt>
                                        </p:tgtEl>
                                        <p:attrNameLst>
                                          <p:attrName>style.visibility</p:attrName>
                                        </p:attrNameLst>
                                      </p:cBhvr>
                                      <p:to>
                                        <p:strVal val="visible"/>
                                      </p:to>
                                    </p:set>
                                    <p:animEffect transition="in" filter="fade">
                                      <p:cBhvr>
                                        <p:cTn id="60" dur="500"/>
                                        <p:tgtEl>
                                          <p:spTgt spid="5">
                                            <p:graphicEl>
                                              <a:dgm id="{E4304E79-41F4-4EAD-9771-78E7E44F667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graphicEl>
                                              <a:dgm id="{3224FCDC-CF17-4987-ACDD-5E97661448B0}"/>
                                            </p:graphicEl>
                                          </p:spTgt>
                                        </p:tgtEl>
                                        <p:attrNameLst>
                                          <p:attrName>style.visibility</p:attrName>
                                        </p:attrNameLst>
                                      </p:cBhvr>
                                      <p:to>
                                        <p:strVal val="visible"/>
                                      </p:to>
                                    </p:set>
                                    <p:animEffect transition="in" filter="fade">
                                      <p:cBhvr>
                                        <p:cTn id="65" dur="500"/>
                                        <p:tgtEl>
                                          <p:spTgt spid="5">
                                            <p:graphicEl>
                                              <a:dgm id="{3224FCDC-CF17-4987-ACDD-5E97661448B0}"/>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graphicEl>
                                              <a:dgm id="{B31D2068-73B6-46DC-B0C5-E5313171E185}"/>
                                            </p:graphicEl>
                                          </p:spTgt>
                                        </p:tgtEl>
                                        <p:attrNameLst>
                                          <p:attrName>style.visibility</p:attrName>
                                        </p:attrNameLst>
                                      </p:cBhvr>
                                      <p:to>
                                        <p:strVal val="visible"/>
                                      </p:to>
                                    </p:set>
                                    <p:animEffect transition="in" filter="fade">
                                      <p:cBhvr>
                                        <p:cTn id="68" dur="500"/>
                                        <p:tgtEl>
                                          <p:spTgt spid="5">
                                            <p:graphicEl>
                                              <a:dgm id="{B31D2068-73B6-46DC-B0C5-E5313171E185}"/>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graphicEl>
                                              <a:dgm id="{C6D4900D-5F14-443D-855B-7589541A6D37}"/>
                                            </p:graphicEl>
                                          </p:spTgt>
                                        </p:tgtEl>
                                        <p:attrNameLst>
                                          <p:attrName>style.visibility</p:attrName>
                                        </p:attrNameLst>
                                      </p:cBhvr>
                                      <p:to>
                                        <p:strVal val="visible"/>
                                      </p:to>
                                    </p:set>
                                    <p:animEffect transition="in" filter="fade">
                                      <p:cBhvr>
                                        <p:cTn id="73" dur="500"/>
                                        <p:tgtEl>
                                          <p:spTgt spid="5">
                                            <p:graphicEl>
                                              <a:dgm id="{C6D4900D-5F14-443D-855B-7589541A6D37}"/>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graphicEl>
                                              <a:dgm id="{3B898B92-67E0-4E1F-B7A6-A71444E38B3B}"/>
                                            </p:graphicEl>
                                          </p:spTgt>
                                        </p:tgtEl>
                                        <p:attrNameLst>
                                          <p:attrName>style.visibility</p:attrName>
                                        </p:attrNameLst>
                                      </p:cBhvr>
                                      <p:to>
                                        <p:strVal val="visible"/>
                                      </p:to>
                                    </p:set>
                                    <p:animEffect transition="in" filter="fade">
                                      <p:cBhvr>
                                        <p:cTn id="76" dur="500"/>
                                        <p:tgtEl>
                                          <p:spTgt spid="5">
                                            <p:graphicEl>
                                              <a:dgm id="{3B898B92-67E0-4E1F-B7A6-A71444E38B3B}"/>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
                                            <p:graphicEl>
                                              <a:dgm id="{987DDC47-3568-49E2-9D9E-5C24778A97DF}"/>
                                            </p:graphicEl>
                                          </p:spTgt>
                                        </p:tgtEl>
                                        <p:attrNameLst>
                                          <p:attrName>style.visibility</p:attrName>
                                        </p:attrNameLst>
                                      </p:cBhvr>
                                      <p:to>
                                        <p:strVal val="visible"/>
                                      </p:to>
                                    </p:set>
                                    <p:animEffect transition="in" filter="fade">
                                      <p:cBhvr>
                                        <p:cTn id="81" dur="500"/>
                                        <p:tgtEl>
                                          <p:spTgt spid="5">
                                            <p:graphicEl>
                                              <a:dgm id="{987DDC47-3568-49E2-9D9E-5C24778A97DF}"/>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
                                            <p:graphicEl>
                                              <a:dgm id="{03505577-C517-4CDD-9B0F-5EB0C96E9451}"/>
                                            </p:graphicEl>
                                          </p:spTgt>
                                        </p:tgtEl>
                                        <p:attrNameLst>
                                          <p:attrName>style.visibility</p:attrName>
                                        </p:attrNameLst>
                                      </p:cBhvr>
                                      <p:to>
                                        <p:strVal val="visible"/>
                                      </p:to>
                                    </p:set>
                                    <p:animEffect transition="in" filter="fade">
                                      <p:cBhvr>
                                        <p:cTn id="84" dur="500"/>
                                        <p:tgtEl>
                                          <p:spTgt spid="5">
                                            <p:graphicEl>
                                              <a:dgm id="{03505577-C517-4CDD-9B0F-5EB0C96E9451}"/>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
                                            <p:graphicEl>
                                              <a:dgm id="{17B415D4-380D-4F2D-BC0C-40B3F956ED5A}"/>
                                            </p:graphicEl>
                                          </p:spTgt>
                                        </p:tgtEl>
                                        <p:attrNameLst>
                                          <p:attrName>style.visibility</p:attrName>
                                        </p:attrNameLst>
                                      </p:cBhvr>
                                      <p:to>
                                        <p:strVal val="visible"/>
                                      </p:to>
                                    </p:set>
                                    <p:animEffect transition="in" filter="fade">
                                      <p:cBhvr>
                                        <p:cTn id="89" dur="500"/>
                                        <p:tgtEl>
                                          <p:spTgt spid="5">
                                            <p:graphicEl>
                                              <a:dgm id="{17B415D4-380D-4F2D-BC0C-40B3F956ED5A}"/>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
                                            <p:graphicEl>
                                              <a:dgm id="{35A2AE69-7424-4A0F-9E65-BF21EC22B8AA}"/>
                                            </p:graphicEl>
                                          </p:spTgt>
                                        </p:tgtEl>
                                        <p:attrNameLst>
                                          <p:attrName>style.visibility</p:attrName>
                                        </p:attrNameLst>
                                      </p:cBhvr>
                                      <p:to>
                                        <p:strVal val="visible"/>
                                      </p:to>
                                    </p:set>
                                    <p:animEffect transition="in" filter="fade">
                                      <p:cBhvr>
                                        <p:cTn id="92" dur="500"/>
                                        <p:tgtEl>
                                          <p:spTgt spid="5">
                                            <p:graphicEl>
                                              <a:dgm id="{35A2AE69-7424-4A0F-9E65-BF21EC22B8AA}"/>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graphicEl>
                                              <a:dgm id="{86F97EB3-1B62-4467-A9B6-66DE47DEB2AB}"/>
                                            </p:graphicEl>
                                          </p:spTgt>
                                        </p:tgtEl>
                                        <p:attrNameLst>
                                          <p:attrName>style.visibility</p:attrName>
                                        </p:attrNameLst>
                                      </p:cBhvr>
                                      <p:to>
                                        <p:strVal val="visible"/>
                                      </p:to>
                                    </p:set>
                                    <p:animEffect transition="in" filter="fade">
                                      <p:cBhvr>
                                        <p:cTn id="97" dur="500"/>
                                        <p:tgtEl>
                                          <p:spTgt spid="5">
                                            <p:graphicEl>
                                              <a:dgm id="{86F97EB3-1B62-4467-A9B6-66DE47DEB2AB}"/>
                                            </p:graphic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
                                            <p:graphicEl>
                                              <a:dgm id="{C74C25A2-E20B-4336-95C1-7AAFCDFCAD86}"/>
                                            </p:graphicEl>
                                          </p:spTgt>
                                        </p:tgtEl>
                                        <p:attrNameLst>
                                          <p:attrName>style.visibility</p:attrName>
                                        </p:attrNameLst>
                                      </p:cBhvr>
                                      <p:to>
                                        <p:strVal val="visible"/>
                                      </p:to>
                                    </p:set>
                                    <p:animEffect transition="in" filter="fade">
                                      <p:cBhvr>
                                        <p:cTn id="100" dur="500"/>
                                        <p:tgtEl>
                                          <p:spTgt spid="5">
                                            <p:graphicEl>
                                              <a:dgm id="{C74C25A2-E20B-4336-95C1-7AAFCDFCAD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5"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69" y="124980"/>
            <a:ext cx="10515600" cy="1325563"/>
          </a:xfrm>
        </p:spPr>
        <p:txBody>
          <a:bodyPr/>
          <a:lstStyle/>
          <a:p>
            <a:r>
              <a:rPr lang="en-US" dirty="0">
                <a:latin typeface="+mn-lt"/>
              </a:rPr>
              <a:t>Sample</a:t>
            </a:r>
          </a:p>
        </p:txBody>
      </p:sp>
      <p:sp>
        <p:nvSpPr>
          <p:cNvPr id="5" name="Slide Number Placeholder 4"/>
          <p:cNvSpPr>
            <a:spLocks noGrp="1"/>
          </p:cNvSpPr>
          <p:nvPr>
            <p:ph type="sldNum" sz="quarter" idx="12"/>
          </p:nvPr>
        </p:nvSpPr>
        <p:spPr/>
        <p:txBody>
          <a:bodyPr/>
          <a:lstStyle/>
          <a:p>
            <a:fld id="{8B0036C8-356F-4487-9A68-5C75647AC0E5}" type="slidenum">
              <a:rPr lang="en-US" smtClean="0"/>
              <a:t>18</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510553204"/>
              </p:ext>
            </p:extLst>
          </p:nvPr>
        </p:nvGraphicFramePr>
        <p:xfrm>
          <a:off x="3202675" y="2412243"/>
          <a:ext cx="5786650" cy="2415736"/>
        </p:xfrm>
        <a:graphic>
          <a:graphicData uri="http://schemas.openxmlformats.org/drawingml/2006/table">
            <a:tbl>
              <a:tblPr firstRow="1" firstCol="1" bandRow="1"/>
              <a:tblGrid>
                <a:gridCol w="2801550">
                  <a:extLst>
                    <a:ext uri="{9D8B030D-6E8A-4147-A177-3AD203B41FA5}">
                      <a16:colId xmlns:a16="http://schemas.microsoft.com/office/drawing/2014/main" val="2833795034"/>
                    </a:ext>
                  </a:extLst>
                </a:gridCol>
                <a:gridCol w="1642288">
                  <a:extLst>
                    <a:ext uri="{9D8B030D-6E8A-4147-A177-3AD203B41FA5}">
                      <a16:colId xmlns:a16="http://schemas.microsoft.com/office/drawing/2014/main" val="3812830650"/>
                    </a:ext>
                  </a:extLst>
                </a:gridCol>
                <a:gridCol w="1342812">
                  <a:extLst>
                    <a:ext uri="{9D8B030D-6E8A-4147-A177-3AD203B41FA5}">
                      <a16:colId xmlns:a16="http://schemas.microsoft.com/office/drawing/2014/main" val="1664169484"/>
                    </a:ext>
                  </a:extLst>
                </a:gridCol>
              </a:tblGrid>
              <a:tr h="406703">
                <a:tc>
                  <a:txBody>
                    <a:bodyPr/>
                    <a:lstStyle/>
                    <a:p>
                      <a:pPr marL="0" marR="0" indent="0" algn="l">
                        <a:lnSpc>
                          <a:spcPct val="172000"/>
                        </a:lnSpc>
                        <a:spcBef>
                          <a:spcPts val="0"/>
                        </a:spcBef>
                        <a:spcAft>
                          <a:spcPts val="0"/>
                        </a:spcAft>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 Observations</a:t>
                      </a:r>
                      <a:endParaRPr lang="en-US" sz="2400" dirty="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a:lnSpc>
                          <a:spcPct val="172000"/>
                        </a:lnSpc>
                        <a:spcBef>
                          <a:spcPts val="0"/>
                        </a:spcBef>
                        <a:spcAft>
                          <a:spcPts val="0"/>
                        </a:spcAft>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510(k) Incremental</a:t>
                      </a:r>
                      <a:endParaRPr lang="en-US" sz="2400" dirty="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a:lnSpc>
                          <a:spcPct val="172000"/>
                        </a:lnSpc>
                        <a:spcBef>
                          <a:spcPts val="0"/>
                        </a:spcBef>
                        <a:spcAft>
                          <a:spcPts val="0"/>
                        </a:spcAft>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PMA</a:t>
                      </a:r>
                    </a:p>
                    <a:p>
                      <a:pPr marL="0" marR="0" indent="0" algn="l">
                        <a:lnSpc>
                          <a:spcPct val="172000"/>
                        </a:lnSpc>
                        <a:spcBef>
                          <a:spcPts val="0"/>
                        </a:spcBef>
                        <a:spcAft>
                          <a:spcPts val="0"/>
                        </a:spcAft>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Major</a:t>
                      </a:r>
                      <a:endParaRPr lang="en-US" sz="2400" dirty="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839650"/>
                  </a:ext>
                </a:extLst>
              </a:tr>
              <a:tr h="406703">
                <a:tc>
                  <a:txBody>
                    <a:bodyPr/>
                    <a:lstStyle/>
                    <a:p>
                      <a:pPr marL="0" marR="0" indent="0" algn="l">
                        <a:lnSpc>
                          <a:spcPct val="172000"/>
                        </a:lnSpc>
                        <a:spcBef>
                          <a:spcPts val="0"/>
                        </a:spcBef>
                        <a:spcAft>
                          <a:spcPts val="0"/>
                        </a:spcAft>
                      </a:pPr>
                      <a:r>
                        <a:rPr lang="en-US" sz="1600">
                          <a:effectLst/>
                          <a:latin typeface="Times New Roman" panose="02020603050405020304" pitchFamily="18" charset="0"/>
                          <a:ea typeface="Cambria" panose="02040503050406030204" pitchFamily="18" charset="0"/>
                          <a:cs typeface="Times New Roman" panose="02020603050405020304" pitchFamily="18" charset="0"/>
                        </a:rPr>
                        <a:t>Recalls</a:t>
                      </a:r>
                      <a:endParaRPr lang="en-US" sz="240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l">
                        <a:lnSpc>
                          <a:spcPct val="172000"/>
                        </a:lnSpc>
                        <a:spcBef>
                          <a:spcPts val="0"/>
                        </a:spcBef>
                        <a:spcAft>
                          <a:spcPts val="0"/>
                        </a:spcAft>
                      </a:pPr>
                      <a:r>
                        <a:rPr lang="en-US" sz="1600">
                          <a:effectLst/>
                          <a:latin typeface="Times New Roman" panose="02020603050405020304" pitchFamily="18" charset="0"/>
                          <a:ea typeface="Cambria" panose="02040503050406030204" pitchFamily="18" charset="0"/>
                          <a:cs typeface="Times New Roman" panose="02020603050405020304" pitchFamily="18" charset="0"/>
                        </a:rPr>
                        <a:t>8,676</a:t>
                      </a:r>
                      <a:endParaRPr lang="en-US" sz="240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l">
                        <a:lnSpc>
                          <a:spcPct val="172000"/>
                        </a:lnSpc>
                        <a:spcBef>
                          <a:spcPts val="0"/>
                        </a:spcBef>
                        <a:spcAft>
                          <a:spcPts val="0"/>
                        </a:spcAft>
                      </a:pPr>
                      <a:r>
                        <a:rPr lang="en-US" sz="1600">
                          <a:effectLst/>
                          <a:latin typeface="Times New Roman" panose="02020603050405020304" pitchFamily="18" charset="0"/>
                          <a:ea typeface="Cambria" panose="02040503050406030204" pitchFamily="18" charset="0"/>
                          <a:cs typeface="Times New Roman" panose="02020603050405020304" pitchFamily="18" charset="0"/>
                        </a:rPr>
                        <a:t>512</a:t>
                      </a:r>
                      <a:endParaRPr lang="en-US" sz="240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8103253"/>
                  </a:ext>
                </a:extLst>
              </a:tr>
              <a:tr h="406703">
                <a:tc>
                  <a:txBody>
                    <a:bodyPr/>
                    <a:lstStyle/>
                    <a:p>
                      <a:pPr marL="0" marR="0" indent="0" algn="l">
                        <a:lnSpc>
                          <a:spcPct val="172000"/>
                        </a:lnSpc>
                        <a:spcBef>
                          <a:spcPts val="0"/>
                        </a:spcBef>
                        <a:spcAft>
                          <a:spcPts val="0"/>
                        </a:spcAft>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Submissions</a:t>
                      </a:r>
                      <a:endParaRPr lang="en-US" sz="2400" dirty="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indent="0" algn="l">
                        <a:lnSpc>
                          <a:spcPct val="172000"/>
                        </a:lnSpc>
                        <a:spcBef>
                          <a:spcPts val="0"/>
                        </a:spcBef>
                        <a:spcAft>
                          <a:spcPts val="0"/>
                        </a:spcAft>
                      </a:pPr>
                      <a:r>
                        <a:rPr lang="en-US" sz="1600">
                          <a:effectLst/>
                          <a:latin typeface="Times New Roman" panose="02020603050405020304" pitchFamily="18" charset="0"/>
                          <a:ea typeface="Cambria" panose="02040503050406030204" pitchFamily="18" charset="0"/>
                          <a:cs typeface="Times New Roman" panose="02020603050405020304" pitchFamily="18" charset="0"/>
                        </a:rPr>
                        <a:t>16,456</a:t>
                      </a:r>
                      <a:endParaRPr lang="en-US" sz="240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indent="0" algn="l">
                        <a:lnSpc>
                          <a:spcPct val="172000"/>
                        </a:lnSpc>
                        <a:spcBef>
                          <a:spcPts val="0"/>
                        </a:spcBef>
                        <a:spcAft>
                          <a:spcPts val="0"/>
                        </a:spcAft>
                      </a:pPr>
                      <a:r>
                        <a:rPr lang="en-US" sz="1600">
                          <a:effectLst/>
                          <a:latin typeface="Times New Roman" panose="02020603050405020304" pitchFamily="18" charset="0"/>
                          <a:ea typeface="Cambria" panose="02040503050406030204" pitchFamily="18" charset="0"/>
                          <a:cs typeface="Times New Roman" panose="02020603050405020304" pitchFamily="18" charset="0"/>
                        </a:rPr>
                        <a:t>191</a:t>
                      </a:r>
                      <a:endParaRPr lang="en-US" sz="240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45996204"/>
                  </a:ext>
                </a:extLst>
              </a:tr>
              <a:tr h="406703">
                <a:tc>
                  <a:txBody>
                    <a:bodyPr/>
                    <a:lstStyle/>
                    <a:p>
                      <a:pPr marL="0" marR="0" indent="0" algn="l">
                        <a:lnSpc>
                          <a:spcPct val="172000"/>
                        </a:lnSpc>
                        <a:spcBef>
                          <a:spcPts val="0"/>
                        </a:spcBef>
                        <a:spcAft>
                          <a:spcPts val="0"/>
                        </a:spcAft>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Firms</a:t>
                      </a:r>
                      <a:endParaRPr lang="en-US" sz="2400" dirty="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a:lnSpc>
                          <a:spcPct val="172000"/>
                        </a:lnSpc>
                        <a:spcBef>
                          <a:spcPts val="0"/>
                        </a:spcBef>
                        <a:spcAft>
                          <a:spcPts val="0"/>
                        </a:spcAft>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1,318</a:t>
                      </a:r>
                      <a:endParaRPr lang="en-US" sz="2400" dirty="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a:lnSpc>
                          <a:spcPct val="172000"/>
                        </a:lnSpc>
                        <a:spcBef>
                          <a:spcPts val="0"/>
                        </a:spcBef>
                        <a:spcAft>
                          <a:spcPts val="0"/>
                        </a:spcAft>
                      </a:pPr>
                      <a:r>
                        <a:rPr lang="en-US" sz="1600">
                          <a:effectLst/>
                          <a:latin typeface="Times New Roman" panose="02020603050405020304" pitchFamily="18" charset="0"/>
                          <a:ea typeface="Cambria" panose="02040503050406030204" pitchFamily="18" charset="0"/>
                          <a:cs typeface="Times New Roman" panose="02020603050405020304" pitchFamily="18" charset="0"/>
                        </a:rPr>
                        <a:t>88</a:t>
                      </a:r>
                      <a:r>
                        <a:rPr lang="en-US" sz="1600" baseline="30000">
                          <a:effectLst/>
                          <a:latin typeface="Times New Roman" panose="02020603050405020304" pitchFamily="18" charset="0"/>
                          <a:ea typeface="Cambria" panose="02040503050406030204" pitchFamily="18" charset="0"/>
                          <a:cs typeface="Times New Roman" panose="02020603050405020304" pitchFamily="18" charset="0"/>
                        </a:rPr>
                        <a:t>a</a:t>
                      </a:r>
                      <a:endParaRPr lang="en-US" sz="240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497991"/>
                  </a:ext>
                </a:extLst>
              </a:tr>
              <a:tr h="406703">
                <a:tc>
                  <a:txBody>
                    <a:bodyPr/>
                    <a:lstStyle/>
                    <a:p>
                      <a:pPr marL="0" marR="0" indent="0" algn="l">
                        <a:lnSpc>
                          <a:spcPct val="172000"/>
                        </a:lnSpc>
                        <a:spcBef>
                          <a:spcPts val="0"/>
                        </a:spcBef>
                        <a:spcAft>
                          <a:spcPts val="0"/>
                        </a:spcAft>
                      </a:pPr>
                      <a:r>
                        <a:rPr lang="en-US" sz="1600">
                          <a:effectLst/>
                          <a:latin typeface="Times New Roman" panose="02020603050405020304" pitchFamily="18" charset="0"/>
                          <a:ea typeface="Cambria" panose="02040503050406030204" pitchFamily="18" charset="0"/>
                          <a:cs typeface="Times New Roman" panose="02020603050405020304" pitchFamily="18" charset="0"/>
                        </a:rPr>
                        <a:t>Total firm-event observations</a:t>
                      </a:r>
                      <a:endParaRPr lang="en-US" sz="240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72000"/>
                        </a:lnSpc>
                        <a:spcBef>
                          <a:spcPts val="0"/>
                        </a:spcBef>
                        <a:spcAft>
                          <a:spcPts val="0"/>
                        </a:spcAft>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25,132</a:t>
                      </a:r>
                      <a:endParaRPr lang="en-US" sz="2400" dirty="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72000"/>
                        </a:lnSpc>
                        <a:spcBef>
                          <a:spcPts val="0"/>
                        </a:spcBef>
                        <a:spcAft>
                          <a:spcPts val="0"/>
                        </a:spcAft>
                      </a:pPr>
                      <a:r>
                        <a:rPr lang="en-US" sz="1600" dirty="0">
                          <a:effectLst/>
                          <a:latin typeface="Times New Roman" panose="02020603050405020304" pitchFamily="18" charset="0"/>
                          <a:ea typeface="Cambria" panose="02040503050406030204" pitchFamily="18" charset="0"/>
                          <a:cs typeface="Times New Roman" panose="02020603050405020304" pitchFamily="18" charset="0"/>
                        </a:rPr>
                        <a:t>703</a:t>
                      </a:r>
                      <a:endParaRPr lang="en-US" sz="2400" dirty="0">
                        <a:effectLst/>
                        <a:latin typeface="Garamond" panose="02020404030301010803"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117031"/>
                  </a:ext>
                </a:extLst>
              </a:tr>
            </a:tbl>
          </a:graphicData>
        </a:graphic>
      </p:graphicFrame>
    </p:spTree>
    <p:extLst>
      <p:ext uri="{BB962C8B-B14F-4D97-AF65-F5344CB8AC3E}">
        <p14:creationId xmlns:p14="http://schemas.microsoft.com/office/powerpoint/2010/main" val="269823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5" y="-63753"/>
            <a:ext cx="10515600" cy="1325563"/>
          </a:xfrm>
        </p:spPr>
        <p:txBody>
          <a:bodyPr>
            <a:normAutofit/>
          </a:bodyPr>
          <a:lstStyle/>
          <a:p>
            <a:r>
              <a:rPr lang="en-US" sz="3600" dirty="0">
                <a:latin typeface="+mn-lt"/>
              </a:rPr>
              <a:t>Recalls and Innovation</a:t>
            </a:r>
            <a:br>
              <a:rPr lang="en-US" sz="3600" dirty="0">
                <a:latin typeface="+mn-lt"/>
              </a:rPr>
            </a:br>
            <a:r>
              <a:rPr lang="en-US" sz="3600" dirty="0">
                <a:latin typeface="+mn-lt"/>
              </a:rPr>
              <a:t>– Empirical Approach</a:t>
            </a:r>
          </a:p>
        </p:txBody>
      </p:sp>
      <p:sp>
        <p:nvSpPr>
          <p:cNvPr id="4" name="Slide Number Placeholder 3"/>
          <p:cNvSpPr>
            <a:spLocks noGrp="1"/>
          </p:cNvSpPr>
          <p:nvPr>
            <p:ph type="sldNum" sz="quarter" idx="12"/>
          </p:nvPr>
        </p:nvSpPr>
        <p:spPr/>
        <p:txBody>
          <a:bodyPr/>
          <a:lstStyle/>
          <a:p>
            <a:fld id="{8B0036C8-356F-4487-9A68-5C75647AC0E5}" type="slidenum">
              <a:rPr lang="en-US" smtClean="0"/>
              <a:t>19</a:t>
            </a:fld>
            <a:endParaRPr lang="en-US"/>
          </a:p>
        </p:txBody>
      </p:sp>
      <p:sp>
        <p:nvSpPr>
          <p:cNvPr id="3" name="TextBox 2">
            <a:extLst>
              <a:ext uri="{FF2B5EF4-FFF2-40B4-BE49-F238E27FC236}">
                <a16:creationId xmlns:a16="http://schemas.microsoft.com/office/drawing/2014/main" id="{C664E255-74F4-2F47-B0DE-260C55C4636E}"/>
              </a:ext>
            </a:extLst>
          </p:cNvPr>
          <p:cNvSpPr txBox="1"/>
          <p:nvPr/>
        </p:nvSpPr>
        <p:spPr>
          <a:xfrm>
            <a:off x="1274164" y="1424066"/>
            <a:ext cx="9683646" cy="5016758"/>
          </a:xfrm>
          <a:prstGeom prst="rect">
            <a:avLst/>
          </a:prstGeom>
          <a:noFill/>
        </p:spPr>
        <p:txBody>
          <a:bodyPr wrap="square" rtlCol="0">
            <a:spAutoFit/>
          </a:bodyPr>
          <a:lstStyle/>
          <a:p>
            <a:r>
              <a:rPr lang="en-US" sz="2400" dirty="0"/>
              <a:t>Employ recurrent-event accelerated failure time (AFT) models (e.g. as in </a:t>
            </a:r>
            <a:r>
              <a:rPr lang="en-US" sz="2400" dirty="0" err="1"/>
              <a:t>Harhoff</a:t>
            </a:r>
            <a:r>
              <a:rPr lang="en-US" sz="2400" dirty="0"/>
              <a:t> and Wagner, 2009)</a:t>
            </a:r>
          </a:p>
          <a:p>
            <a:pPr marL="342900" indent="-342900">
              <a:buFont typeface="Arial" panose="020B0604020202020204" pitchFamily="34" charset="0"/>
              <a:buChar char="•"/>
            </a:pPr>
            <a:endParaRPr lang="en-US" sz="2400" dirty="0"/>
          </a:p>
          <a:p>
            <a:pPr marL="800100" lvl="1" indent="-342900">
              <a:buFont typeface="Wingdings" pitchFamily="2" charset="2"/>
              <a:buChar char="§"/>
            </a:pPr>
            <a:r>
              <a:rPr lang="en-US" sz="2400" dirty="0"/>
              <a:t>Other common models estimate hazard of event occurring at any point in time</a:t>
            </a:r>
          </a:p>
          <a:p>
            <a:pPr marL="342900" indent="-342900">
              <a:buFont typeface="Wingdings" pitchFamily="2" charset="2"/>
              <a:buChar char="§"/>
            </a:pPr>
            <a:endParaRPr lang="en-US" sz="2400" dirty="0"/>
          </a:p>
          <a:p>
            <a:pPr marL="800100" lvl="1" indent="-342900">
              <a:buFont typeface="Wingdings" pitchFamily="2" charset="2"/>
              <a:buChar char="§"/>
            </a:pPr>
            <a:r>
              <a:rPr lang="en-US" sz="2400" dirty="0"/>
              <a:t>Advantage of AFT: estimate how changes in independent variables influence time </a:t>
            </a:r>
            <a:r>
              <a:rPr lang="en-US" sz="2400" i="1" dirty="0"/>
              <a:t>to</a:t>
            </a:r>
            <a:r>
              <a:rPr lang="en-US" sz="2400" dirty="0"/>
              <a:t> an event</a:t>
            </a:r>
          </a:p>
          <a:p>
            <a:pPr marL="800100" lvl="1" indent="-342900">
              <a:buFont typeface="Wingdings" pitchFamily="2" charset="2"/>
              <a:buChar char="§"/>
            </a:pPr>
            <a:endParaRPr lang="en-US" sz="2400" dirty="0"/>
          </a:p>
          <a:p>
            <a:pPr marL="800100" lvl="1" indent="-342900">
              <a:buFont typeface="Wingdings" pitchFamily="2" charset="2"/>
              <a:buChar char="§"/>
            </a:pPr>
            <a:r>
              <a:rPr lang="en-US" sz="2400" dirty="0"/>
              <a:t>We want to ask how past recalls speed up / slow down innovation activities </a:t>
            </a:r>
            <a:r>
              <a:rPr lang="en-US" sz="2400" dirty="0">
                <a:sym typeface="Wingdings" pitchFamily="2" charset="2"/>
              </a:rPr>
              <a:t> AFT models most informative</a:t>
            </a:r>
          </a:p>
          <a:p>
            <a:pPr marL="800100" lvl="1" indent="-342900">
              <a:buFont typeface="Wingdings" pitchFamily="2" charset="2"/>
              <a:buChar char="§"/>
            </a:pPr>
            <a:endParaRPr lang="en-US" sz="2400" dirty="0">
              <a:sym typeface="Wingdings" pitchFamily="2" charset="2"/>
            </a:endParaRPr>
          </a:p>
          <a:p>
            <a:pPr lvl="1"/>
            <a:r>
              <a:rPr lang="en-US" sz="1600" dirty="0">
                <a:sym typeface="Wingdings" pitchFamily="2" charset="2"/>
              </a:rPr>
              <a:t>*And if you really like Cox Proportional Hazard models, we can fully corroborate our results using these and other alternative specifications</a:t>
            </a:r>
            <a:endParaRPr lang="en-US" sz="1600" dirty="0"/>
          </a:p>
        </p:txBody>
      </p:sp>
    </p:spTree>
    <p:extLst>
      <p:ext uri="{BB962C8B-B14F-4D97-AF65-F5344CB8AC3E}">
        <p14:creationId xmlns:p14="http://schemas.microsoft.com/office/powerpoint/2010/main" val="154979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DE83-DB10-FE4A-8E10-34930B4CB8F6}"/>
              </a:ext>
            </a:extLst>
          </p:cNvPr>
          <p:cNvSpPr>
            <a:spLocks noGrp="1"/>
          </p:cNvSpPr>
          <p:nvPr>
            <p:ph type="title"/>
          </p:nvPr>
        </p:nvSpPr>
        <p:spPr/>
        <p:txBody>
          <a:bodyPr/>
          <a:lstStyle/>
          <a:p>
            <a:r>
              <a:rPr lang="en-US" dirty="0"/>
              <a:t>Intro: bridging two streams of research</a:t>
            </a:r>
          </a:p>
        </p:txBody>
      </p:sp>
      <p:sp>
        <p:nvSpPr>
          <p:cNvPr id="3" name="Slide Number Placeholder 2">
            <a:extLst>
              <a:ext uri="{FF2B5EF4-FFF2-40B4-BE49-F238E27FC236}">
                <a16:creationId xmlns:a16="http://schemas.microsoft.com/office/drawing/2014/main" id="{939D4022-C01A-B546-BF25-3D317391E24C}"/>
              </a:ext>
            </a:extLst>
          </p:cNvPr>
          <p:cNvSpPr>
            <a:spLocks noGrp="1"/>
          </p:cNvSpPr>
          <p:nvPr>
            <p:ph type="sldNum" sz="quarter" idx="12"/>
          </p:nvPr>
        </p:nvSpPr>
        <p:spPr/>
        <p:txBody>
          <a:bodyPr/>
          <a:lstStyle/>
          <a:p>
            <a:fld id="{8B0036C8-356F-4487-9A68-5C75647AC0E5}" type="slidenum">
              <a:rPr lang="en-US" smtClean="0"/>
              <a:t>2</a:t>
            </a:fld>
            <a:endParaRPr lang="en-US"/>
          </a:p>
        </p:txBody>
      </p:sp>
      <p:grpSp>
        <p:nvGrpSpPr>
          <p:cNvPr id="5" name="Group 4">
            <a:extLst>
              <a:ext uri="{FF2B5EF4-FFF2-40B4-BE49-F238E27FC236}">
                <a16:creationId xmlns:a16="http://schemas.microsoft.com/office/drawing/2014/main" id="{8272BFF8-9238-4640-83D4-1FD8820FFAD9}"/>
              </a:ext>
            </a:extLst>
          </p:cNvPr>
          <p:cNvGrpSpPr/>
          <p:nvPr/>
        </p:nvGrpSpPr>
        <p:grpSpPr>
          <a:xfrm>
            <a:off x="1047206" y="1267097"/>
            <a:ext cx="10160725" cy="5590903"/>
            <a:chOff x="3114038" y="0"/>
            <a:chExt cx="4988563" cy="2275840"/>
          </a:xfrm>
        </p:grpSpPr>
        <p:sp>
          <p:nvSpPr>
            <p:cNvPr id="6" name="Rectangle 5">
              <a:extLst>
                <a:ext uri="{FF2B5EF4-FFF2-40B4-BE49-F238E27FC236}">
                  <a16:creationId xmlns:a16="http://schemas.microsoft.com/office/drawing/2014/main" id="{1C1619DA-F3D4-9042-890B-914D02637C40}"/>
                </a:ext>
              </a:extLst>
            </p:cNvPr>
            <p:cNvSpPr/>
            <p:nvPr/>
          </p:nvSpPr>
          <p:spPr>
            <a:xfrm>
              <a:off x="3114038" y="0"/>
              <a:ext cx="4988563" cy="22758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id="{81C4D665-7550-3B47-9865-10F8BD737C1C}"/>
                </a:ext>
              </a:extLst>
            </p:cNvPr>
            <p:cNvSpPr txBox="1"/>
            <p:nvPr/>
          </p:nvSpPr>
          <p:spPr>
            <a:xfrm>
              <a:off x="3114038" y="0"/>
              <a:ext cx="4988563" cy="22758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199136" rIns="199136" bIns="199136" numCol="1" spcCol="1270" anchor="ctr" anchorCtr="0">
              <a:noAutofit/>
            </a:bodyPr>
            <a:lstStyle/>
            <a:p>
              <a:pPr marL="457200" lvl="0" indent="-457200" algn="l" defTabSz="1244600">
                <a:lnSpc>
                  <a:spcPct val="90000"/>
                </a:lnSpc>
                <a:spcBef>
                  <a:spcPct val="0"/>
                </a:spcBef>
                <a:spcAft>
                  <a:spcPts val="300"/>
                </a:spcAft>
                <a:buFont typeface="Arial" panose="020B0604020202020204" pitchFamily="34" charset="0"/>
                <a:buChar char="•"/>
              </a:pPr>
              <a:endParaRPr lang="en-US" sz="2800" kern="1200" dirty="0">
                <a:solidFill>
                  <a:srgbClr val="002E62"/>
                </a:solidFill>
                <a:latin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ADA5544A-CF1D-3346-B4F0-70A98A9FAAD4}"/>
              </a:ext>
            </a:extLst>
          </p:cNvPr>
          <p:cNvSpPr txBox="1"/>
          <p:nvPr/>
        </p:nvSpPr>
        <p:spPr>
          <a:xfrm>
            <a:off x="300038" y="1453249"/>
            <a:ext cx="11558587" cy="5053691"/>
          </a:xfrm>
          <a:prstGeom prst="rect">
            <a:avLst/>
          </a:prstGeom>
          <a:noFill/>
          <a:ln w="28575">
            <a:noFill/>
          </a:ln>
        </p:spPr>
        <p:txBody>
          <a:bodyPr wrap="square" rtlCol="0">
            <a:spAutoFit/>
          </a:bodyPr>
          <a:lstStyle/>
          <a:p>
            <a:pPr marL="457200" lvl="0" indent="-457200" defTabSz="1244600">
              <a:lnSpc>
                <a:spcPct val="90000"/>
              </a:lnSpc>
              <a:spcBef>
                <a:spcPct val="0"/>
              </a:spcBef>
              <a:spcAft>
                <a:spcPts val="300"/>
              </a:spcAft>
              <a:buFont typeface="Arial" panose="020B0604020202020204" pitchFamily="34" charset="0"/>
              <a:buChar char="•"/>
            </a:pPr>
            <a:r>
              <a:rPr lang="en-US" sz="2800" dirty="0">
                <a:solidFill>
                  <a:srgbClr val="002E62"/>
                </a:solidFill>
                <a:latin typeface="Calibri" panose="020F0502020204030204" pitchFamily="34" charset="0"/>
                <a:cs typeface="Calibri" panose="020F0502020204030204" pitchFamily="34" charset="0"/>
              </a:rPr>
              <a:t>Large body of empirical research in operations management considers the causes and consequences of product recalls</a:t>
            </a:r>
          </a:p>
          <a:p>
            <a:pPr marL="914400" lvl="1" indent="-457200" defTabSz="1244600">
              <a:lnSpc>
                <a:spcPct val="90000"/>
              </a:lnSpc>
              <a:spcBef>
                <a:spcPct val="0"/>
              </a:spcBef>
              <a:spcAft>
                <a:spcPts val="300"/>
              </a:spcAft>
              <a:buFont typeface="Arial" panose="020B0604020202020204" pitchFamily="34" charset="0"/>
              <a:buChar char="•"/>
            </a:pPr>
            <a:r>
              <a:rPr lang="en-US" sz="2800" dirty="0">
                <a:solidFill>
                  <a:srgbClr val="002E62"/>
                </a:solidFill>
                <a:latin typeface="Calibri" panose="020F0502020204030204" pitchFamily="34" charset="0"/>
                <a:cs typeface="Calibri" panose="020F0502020204030204" pitchFamily="34" charset="0"/>
              </a:rPr>
              <a:t>Recalls are costly &amp; disruptive to firms</a:t>
            </a:r>
          </a:p>
          <a:p>
            <a:pPr lvl="1" defTabSz="1244600">
              <a:lnSpc>
                <a:spcPct val="90000"/>
              </a:lnSpc>
              <a:spcBef>
                <a:spcPct val="0"/>
              </a:spcBef>
              <a:spcAft>
                <a:spcPts val="300"/>
              </a:spcAft>
            </a:pPr>
            <a:endParaRPr lang="en-US" sz="2800" dirty="0">
              <a:solidFill>
                <a:srgbClr val="002E62"/>
              </a:solidFill>
              <a:latin typeface="Calibri" panose="020F0502020204030204" pitchFamily="34" charset="0"/>
              <a:cs typeface="Calibri" panose="020F0502020204030204" pitchFamily="34" charset="0"/>
            </a:endParaRPr>
          </a:p>
          <a:p>
            <a:pPr marL="457200" lvl="0" indent="-457200" defTabSz="1244600">
              <a:lnSpc>
                <a:spcPct val="90000"/>
              </a:lnSpc>
              <a:spcBef>
                <a:spcPct val="0"/>
              </a:spcBef>
              <a:spcAft>
                <a:spcPts val="300"/>
              </a:spcAft>
              <a:buFont typeface="Arial" panose="020B0604020202020204" pitchFamily="34" charset="0"/>
              <a:buChar char="•"/>
            </a:pPr>
            <a:r>
              <a:rPr lang="en-US" sz="2800" dirty="0">
                <a:solidFill>
                  <a:srgbClr val="002E62"/>
                </a:solidFill>
                <a:latin typeface="Calibri" panose="020F0502020204030204" pitchFamily="34" charset="0"/>
                <a:cs typeface="Calibri" panose="020F0502020204030204" pitchFamily="34" charset="0"/>
              </a:rPr>
              <a:t>In the innovation literature, a pervasive tension:</a:t>
            </a:r>
          </a:p>
          <a:p>
            <a:pPr marL="914400" lvl="1" indent="-457200" defTabSz="1244600">
              <a:lnSpc>
                <a:spcPct val="90000"/>
              </a:lnSpc>
              <a:spcBef>
                <a:spcPct val="0"/>
              </a:spcBef>
              <a:spcAft>
                <a:spcPts val="300"/>
              </a:spcAft>
              <a:buFont typeface="Arial" panose="020B0604020202020204" pitchFamily="34" charset="0"/>
              <a:buChar char="•"/>
            </a:pPr>
            <a:r>
              <a:rPr lang="en-US" sz="2800" dirty="0">
                <a:solidFill>
                  <a:srgbClr val="002E62"/>
                </a:solidFill>
                <a:latin typeface="Calibri" panose="020F0502020204030204" pitchFamily="34" charset="0"/>
                <a:cs typeface="Calibri" panose="020F0502020204030204" pitchFamily="34" charset="0"/>
              </a:rPr>
              <a:t>New product development = lifeblood of R&amp;D-intensive firms</a:t>
            </a:r>
          </a:p>
          <a:p>
            <a:pPr marL="914400" lvl="1" indent="-457200" defTabSz="1244600">
              <a:lnSpc>
                <a:spcPct val="90000"/>
              </a:lnSpc>
              <a:spcBef>
                <a:spcPct val="0"/>
              </a:spcBef>
              <a:spcAft>
                <a:spcPts val="300"/>
              </a:spcAft>
              <a:buFont typeface="Arial" panose="020B0604020202020204" pitchFamily="34" charset="0"/>
              <a:buChar char="•"/>
            </a:pPr>
            <a:r>
              <a:rPr lang="en-US" sz="2800" dirty="0">
                <a:solidFill>
                  <a:srgbClr val="002E62"/>
                </a:solidFill>
                <a:latin typeface="Calibri" panose="020F0502020204030204" pitchFamily="34" charset="0"/>
                <a:cs typeface="Calibri" panose="020F0502020204030204" pitchFamily="34" charset="0"/>
              </a:rPr>
              <a:t>But product failures can cause immense damage</a:t>
            </a:r>
          </a:p>
          <a:p>
            <a:pPr marL="914400" lvl="1" indent="-457200" defTabSz="1244600">
              <a:lnSpc>
                <a:spcPct val="90000"/>
              </a:lnSpc>
              <a:spcBef>
                <a:spcPct val="0"/>
              </a:spcBef>
              <a:spcAft>
                <a:spcPts val="300"/>
              </a:spcAft>
              <a:buFont typeface="Arial" panose="020B0604020202020204" pitchFamily="34" charset="0"/>
              <a:buChar char="•"/>
            </a:pPr>
            <a:r>
              <a:rPr lang="en-US" sz="2800" dirty="0">
                <a:solidFill>
                  <a:srgbClr val="002E62"/>
                </a:solidFill>
                <a:latin typeface="Calibri" panose="020F0502020204030204" pitchFamily="34" charset="0"/>
                <a:cs typeface="Calibri" panose="020F0502020204030204" pitchFamily="34" charset="0"/>
              </a:rPr>
              <a:t>And competitors care: one firm’s product failure = another’s opportunity</a:t>
            </a:r>
          </a:p>
          <a:p>
            <a:pPr marL="914400" lvl="1" indent="-457200" defTabSz="1244600">
              <a:lnSpc>
                <a:spcPct val="90000"/>
              </a:lnSpc>
              <a:spcBef>
                <a:spcPct val="0"/>
              </a:spcBef>
              <a:spcAft>
                <a:spcPts val="300"/>
              </a:spcAft>
              <a:buFont typeface="Arial" panose="020B0604020202020204" pitchFamily="34" charset="0"/>
              <a:buChar char="•"/>
            </a:pPr>
            <a:endParaRPr lang="en-US" sz="2800" dirty="0">
              <a:solidFill>
                <a:srgbClr val="002E62"/>
              </a:solidFill>
              <a:latin typeface="Calibri" panose="020F0502020204030204" pitchFamily="34" charset="0"/>
              <a:cs typeface="Calibri" panose="020F0502020204030204" pitchFamily="34" charset="0"/>
            </a:endParaRPr>
          </a:p>
          <a:p>
            <a:pPr marL="457200" indent="-457200" defTabSz="1244600">
              <a:lnSpc>
                <a:spcPct val="90000"/>
              </a:lnSpc>
              <a:spcBef>
                <a:spcPct val="0"/>
              </a:spcBef>
              <a:spcAft>
                <a:spcPts val="300"/>
              </a:spcAft>
              <a:buFont typeface="Arial" panose="020B0604020202020204" pitchFamily="34" charset="0"/>
              <a:buChar char="•"/>
            </a:pPr>
            <a:r>
              <a:rPr lang="en-US" sz="2800" dirty="0">
                <a:solidFill>
                  <a:srgbClr val="002E62"/>
                </a:solidFill>
                <a:latin typeface="Calibri" panose="020F0502020204030204" pitchFamily="34" charset="0"/>
                <a:cs typeface="Calibri" panose="020F0502020204030204" pitchFamily="34" charset="0"/>
              </a:rPr>
              <a:t>To our knowledge, first study to bridge the operations management literature on product recalls with the strategy &amp; innovation literature on competitor response</a:t>
            </a:r>
          </a:p>
        </p:txBody>
      </p:sp>
    </p:spTree>
    <p:extLst>
      <p:ext uri="{BB962C8B-B14F-4D97-AF65-F5344CB8AC3E}">
        <p14:creationId xmlns:p14="http://schemas.microsoft.com/office/powerpoint/2010/main" val="6692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5" y="-63753"/>
            <a:ext cx="10515600" cy="1325563"/>
          </a:xfrm>
        </p:spPr>
        <p:txBody>
          <a:bodyPr>
            <a:normAutofit/>
          </a:bodyPr>
          <a:lstStyle/>
          <a:p>
            <a:r>
              <a:rPr lang="en-US" sz="3600" dirty="0">
                <a:latin typeface="+mn-lt"/>
              </a:rPr>
              <a:t>Recalls and Innovation</a:t>
            </a:r>
            <a:br>
              <a:rPr lang="en-US" sz="3600" dirty="0">
                <a:latin typeface="+mn-lt"/>
              </a:rPr>
            </a:br>
            <a:r>
              <a:rPr lang="en-US" sz="3600" dirty="0">
                <a:latin typeface="+mn-lt"/>
              </a:rPr>
              <a:t>– note on endogeneity</a:t>
            </a:r>
          </a:p>
        </p:txBody>
      </p:sp>
      <p:sp>
        <p:nvSpPr>
          <p:cNvPr id="4" name="Slide Number Placeholder 3"/>
          <p:cNvSpPr>
            <a:spLocks noGrp="1"/>
          </p:cNvSpPr>
          <p:nvPr>
            <p:ph type="sldNum" sz="quarter" idx="12"/>
          </p:nvPr>
        </p:nvSpPr>
        <p:spPr/>
        <p:txBody>
          <a:bodyPr/>
          <a:lstStyle/>
          <a:p>
            <a:fld id="{8B0036C8-356F-4487-9A68-5C75647AC0E5}" type="slidenum">
              <a:rPr lang="en-US" smtClean="0"/>
              <a:t>20</a:t>
            </a:fld>
            <a:endParaRPr lang="en-US"/>
          </a:p>
        </p:txBody>
      </p:sp>
      <p:sp>
        <p:nvSpPr>
          <p:cNvPr id="3" name="TextBox 2">
            <a:extLst>
              <a:ext uri="{FF2B5EF4-FFF2-40B4-BE49-F238E27FC236}">
                <a16:creationId xmlns:a16="http://schemas.microsoft.com/office/drawing/2014/main" id="{C664E255-74F4-2F47-B0DE-260C55C4636E}"/>
              </a:ext>
            </a:extLst>
          </p:cNvPr>
          <p:cNvSpPr txBox="1"/>
          <p:nvPr/>
        </p:nvSpPr>
        <p:spPr>
          <a:xfrm>
            <a:off x="1274164" y="1424066"/>
            <a:ext cx="9683646" cy="4154984"/>
          </a:xfrm>
          <a:prstGeom prst="rect">
            <a:avLst/>
          </a:prstGeom>
          <a:noFill/>
        </p:spPr>
        <p:txBody>
          <a:bodyPr wrap="square" rtlCol="0">
            <a:spAutoFit/>
          </a:bodyPr>
          <a:lstStyle/>
          <a:p>
            <a:r>
              <a:rPr lang="en-US" sz="2400" dirty="0"/>
              <a:t>Concern: results driven by historical link between innovation and recalls / reverse causality</a:t>
            </a:r>
          </a:p>
          <a:p>
            <a:pPr marL="342900" indent="-342900">
              <a:buFont typeface="Arial" panose="020B0604020202020204" pitchFamily="34" charset="0"/>
              <a:buChar char="•"/>
            </a:pPr>
            <a:endParaRPr lang="en-US" sz="2400" dirty="0"/>
          </a:p>
          <a:p>
            <a:pPr marL="800100" lvl="1" indent="-342900">
              <a:buFont typeface="Wingdings" pitchFamily="2" charset="2"/>
              <a:buChar char="§"/>
            </a:pPr>
            <a:r>
              <a:rPr lang="en-US" sz="2400" dirty="0"/>
              <a:t>E.g. association between past innovation and future recalls</a:t>
            </a:r>
          </a:p>
          <a:p>
            <a:pPr marL="342900" indent="-342900">
              <a:buFont typeface="Wingdings" pitchFamily="2" charset="2"/>
              <a:buChar char="§"/>
            </a:pPr>
            <a:endParaRPr lang="en-US" sz="2400" dirty="0"/>
          </a:p>
          <a:p>
            <a:pPr marL="800100" lvl="1" indent="-342900">
              <a:buFont typeface="Wingdings" pitchFamily="2" charset="2"/>
              <a:buChar char="§"/>
            </a:pPr>
            <a:r>
              <a:rPr lang="en-US" sz="2400" dirty="0"/>
              <a:t>Propensity score matching to use observable features (e.g. firm, product type, year) to predict and match on likelihood of submission in past 24 months </a:t>
            </a:r>
          </a:p>
          <a:p>
            <a:pPr marL="800100" lvl="1" indent="-342900">
              <a:buFont typeface="Wingdings" pitchFamily="2" charset="2"/>
              <a:buChar char="§"/>
            </a:pPr>
            <a:endParaRPr lang="en-US" sz="2400" dirty="0"/>
          </a:p>
          <a:p>
            <a:pPr marL="800100" lvl="1" indent="-342900">
              <a:buFont typeface="Wingdings" pitchFamily="2" charset="2"/>
              <a:buChar char="§"/>
            </a:pPr>
            <a:r>
              <a:rPr lang="en-US" sz="2400" dirty="0"/>
              <a:t>Actually submitting a new product in the past 24 months does not predict likelihood of firm experiencing a recall</a:t>
            </a:r>
          </a:p>
        </p:txBody>
      </p:sp>
    </p:spTree>
    <p:extLst>
      <p:ext uri="{BB962C8B-B14F-4D97-AF65-F5344CB8AC3E}">
        <p14:creationId xmlns:p14="http://schemas.microsoft.com/office/powerpoint/2010/main" val="42734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036C8-356F-4487-9A68-5C75647AC0E5}" type="slidenum">
              <a:rPr lang="en-US" smtClean="0"/>
              <a:t>21</a:t>
            </a:fld>
            <a:endParaRPr lang="en-US"/>
          </a:p>
        </p:txBody>
      </p:sp>
      <p:pic>
        <p:nvPicPr>
          <p:cNvPr id="4" name="Picture 3">
            <a:extLst>
              <a:ext uri="{FF2B5EF4-FFF2-40B4-BE49-F238E27FC236}">
                <a16:creationId xmlns:a16="http://schemas.microsoft.com/office/drawing/2014/main" id="{BA99A397-BFDB-9649-BCB9-510590B905BF}"/>
              </a:ext>
            </a:extLst>
          </p:cNvPr>
          <p:cNvPicPr>
            <a:picLocks noChangeAspect="1"/>
          </p:cNvPicPr>
          <p:nvPr/>
        </p:nvPicPr>
        <p:blipFill>
          <a:blip r:embed="rId3"/>
          <a:stretch>
            <a:fillRect/>
          </a:stretch>
        </p:blipFill>
        <p:spPr>
          <a:xfrm>
            <a:off x="1159682" y="218822"/>
            <a:ext cx="9423154" cy="6545768"/>
          </a:xfrm>
          <a:prstGeom prst="rect">
            <a:avLst/>
          </a:prstGeom>
        </p:spPr>
      </p:pic>
      <p:sp>
        <p:nvSpPr>
          <p:cNvPr id="6" name="Rectangle 5">
            <a:extLst>
              <a:ext uri="{FF2B5EF4-FFF2-40B4-BE49-F238E27FC236}">
                <a16:creationId xmlns:a16="http://schemas.microsoft.com/office/drawing/2014/main" id="{B7C3FCDD-4F99-FB48-816A-B6A777D702B4}"/>
              </a:ext>
            </a:extLst>
          </p:cNvPr>
          <p:cNvSpPr/>
          <p:nvPr/>
        </p:nvSpPr>
        <p:spPr>
          <a:xfrm>
            <a:off x="4168588" y="656664"/>
            <a:ext cx="632012" cy="43254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E9505F-7927-5643-8270-40AF1F1DE8A4}"/>
              </a:ext>
            </a:extLst>
          </p:cNvPr>
          <p:cNvSpPr/>
          <p:nvPr/>
        </p:nvSpPr>
        <p:spPr>
          <a:xfrm>
            <a:off x="7342094" y="656664"/>
            <a:ext cx="564777" cy="43254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3BD2995-F20B-A94E-86A6-378D119ED576}"/>
              </a:ext>
            </a:extLst>
          </p:cNvPr>
          <p:cNvSpPr/>
          <p:nvPr/>
        </p:nvSpPr>
        <p:spPr>
          <a:xfrm>
            <a:off x="6288117" y="2355475"/>
            <a:ext cx="637117" cy="69252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5B829F-ED9C-B74E-A411-D972D6F72B12}"/>
              </a:ext>
            </a:extLst>
          </p:cNvPr>
          <p:cNvSpPr/>
          <p:nvPr/>
        </p:nvSpPr>
        <p:spPr>
          <a:xfrm>
            <a:off x="6288117" y="3048001"/>
            <a:ext cx="637117" cy="692526"/>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Rectangle 8">
            <a:extLst>
              <a:ext uri="{FF2B5EF4-FFF2-40B4-BE49-F238E27FC236}">
                <a16:creationId xmlns:a16="http://schemas.microsoft.com/office/drawing/2014/main" id="{D98DE8C6-96E4-0E47-8FD8-7E2199CE18F4}"/>
              </a:ext>
            </a:extLst>
          </p:cNvPr>
          <p:cNvSpPr/>
          <p:nvPr/>
        </p:nvSpPr>
        <p:spPr>
          <a:xfrm>
            <a:off x="9450417" y="2355475"/>
            <a:ext cx="637117" cy="69252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40A7EF-193B-E543-932C-EF780EFFC5D0}"/>
              </a:ext>
            </a:extLst>
          </p:cNvPr>
          <p:cNvSpPr/>
          <p:nvPr/>
        </p:nvSpPr>
        <p:spPr>
          <a:xfrm>
            <a:off x="9450417" y="3048001"/>
            <a:ext cx="637117" cy="692526"/>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3643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B47D93-9A7A-BA4C-ACCA-4E3F31ADABE8}"/>
              </a:ext>
            </a:extLst>
          </p:cNvPr>
          <p:cNvSpPr>
            <a:spLocks noGrp="1"/>
          </p:cNvSpPr>
          <p:nvPr>
            <p:ph type="sldNum" sz="quarter" idx="12"/>
          </p:nvPr>
        </p:nvSpPr>
        <p:spPr/>
        <p:txBody>
          <a:bodyPr/>
          <a:lstStyle/>
          <a:p>
            <a:fld id="{8B0036C8-356F-4487-9A68-5C75647AC0E5}" type="slidenum">
              <a:rPr lang="en-US" smtClean="0"/>
              <a:t>22</a:t>
            </a:fld>
            <a:endParaRPr lang="en-US"/>
          </a:p>
        </p:txBody>
      </p:sp>
      <p:sp>
        <p:nvSpPr>
          <p:cNvPr id="4" name="Title 1">
            <a:extLst>
              <a:ext uri="{FF2B5EF4-FFF2-40B4-BE49-F238E27FC236}">
                <a16:creationId xmlns:a16="http://schemas.microsoft.com/office/drawing/2014/main" id="{FC6075C1-AC4E-DF47-8254-676F075E48FE}"/>
              </a:ext>
            </a:extLst>
          </p:cNvPr>
          <p:cNvSpPr txBox="1">
            <a:spLocks/>
          </p:cNvSpPr>
          <p:nvPr/>
        </p:nvSpPr>
        <p:spPr>
          <a:xfrm>
            <a:off x="245268" y="124980"/>
            <a:ext cx="1170289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mn-lt"/>
              </a:rPr>
              <a:t>Interpreting results, Part 1: focal firms</a:t>
            </a:r>
          </a:p>
        </p:txBody>
      </p:sp>
      <p:sp>
        <p:nvSpPr>
          <p:cNvPr id="6" name="TextBox 5">
            <a:extLst>
              <a:ext uri="{FF2B5EF4-FFF2-40B4-BE49-F238E27FC236}">
                <a16:creationId xmlns:a16="http://schemas.microsoft.com/office/drawing/2014/main" id="{A37F652F-6047-1F40-BD7D-1B0AD3851393}"/>
              </a:ext>
            </a:extLst>
          </p:cNvPr>
          <p:cNvSpPr txBox="1"/>
          <p:nvPr/>
        </p:nvSpPr>
        <p:spPr>
          <a:xfrm>
            <a:off x="1274164" y="1424066"/>
            <a:ext cx="9683646" cy="4154984"/>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dirty="0"/>
              <a:t>Recalls impact directly-affected firms in increasingly localized ways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For </a:t>
            </a:r>
            <a:r>
              <a:rPr lang="en-US" sz="2400" b="1" dirty="0"/>
              <a:t>incremental innovations</a:t>
            </a:r>
            <a:r>
              <a:rPr lang="en-US" sz="2400" dirty="0"/>
              <a:t>, a 1-SD increase in recalls leads to:</a:t>
            </a:r>
          </a:p>
          <a:p>
            <a:pPr marL="800100" lvl="1" indent="-342900">
              <a:buFont typeface="Arial" panose="020B0604020202020204" pitchFamily="34" charset="0"/>
              <a:buChar char="•"/>
            </a:pPr>
            <a:r>
              <a:rPr lang="en-US" sz="2400" dirty="0"/>
              <a:t>A 37-day </a:t>
            </a:r>
            <a:r>
              <a:rPr lang="en-US" sz="2400" i="1" dirty="0"/>
              <a:t>delay</a:t>
            </a:r>
            <a:r>
              <a:rPr lang="en-US" sz="2400" dirty="0"/>
              <a:t> in different-class submissions</a:t>
            </a:r>
          </a:p>
          <a:p>
            <a:pPr marL="800100" lvl="1" indent="-342900">
              <a:buFont typeface="Arial" panose="020B0604020202020204" pitchFamily="34" charset="0"/>
              <a:buChar char="•"/>
            </a:pPr>
            <a:r>
              <a:rPr lang="en-US" sz="2400" dirty="0"/>
              <a:t>An 80-day </a:t>
            </a:r>
            <a:r>
              <a:rPr lang="en-US" sz="2400" i="1" dirty="0"/>
              <a:t>delay</a:t>
            </a:r>
            <a:r>
              <a:rPr lang="en-US" sz="2400" dirty="0"/>
              <a:t> in same-class (different product type) submissions</a:t>
            </a:r>
          </a:p>
          <a:p>
            <a:pPr marL="800100" lvl="1" indent="-342900">
              <a:buFont typeface="Arial" panose="020B0604020202020204" pitchFamily="34" charset="0"/>
              <a:buChar char="•"/>
            </a:pPr>
            <a:r>
              <a:rPr lang="en-US" sz="2400" dirty="0"/>
              <a:t>A 197-day </a:t>
            </a:r>
            <a:r>
              <a:rPr lang="en-US" sz="2400" i="1" dirty="0"/>
              <a:t>delay</a:t>
            </a:r>
            <a:r>
              <a:rPr lang="en-US" sz="2400" dirty="0"/>
              <a:t> in same-product type submissions</a:t>
            </a:r>
          </a:p>
          <a:p>
            <a:pPr lvl="1"/>
            <a:endParaRPr lang="en-US" sz="2400" dirty="0"/>
          </a:p>
          <a:p>
            <a:pPr marL="342900" indent="-342900">
              <a:buFont typeface="Arial" panose="020B0604020202020204" pitchFamily="34" charset="0"/>
              <a:buChar char="•"/>
            </a:pPr>
            <a:r>
              <a:rPr lang="en-US" sz="2400" dirty="0"/>
              <a:t>For </a:t>
            </a:r>
            <a:r>
              <a:rPr lang="en-US" sz="2400" b="1" dirty="0"/>
              <a:t>major innovations</a:t>
            </a:r>
            <a:r>
              <a:rPr lang="en-US" sz="2400" dirty="0"/>
              <a:t>, a 1-SD increase in recalls only impacts same-product type innovation &amp; associated with a 1477-day* </a:t>
            </a:r>
            <a:r>
              <a:rPr lang="en-US" sz="2400" i="1" dirty="0"/>
              <a:t>delay</a:t>
            </a:r>
            <a:r>
              <a:rPr lang="en-US" sz="2400" dirty="0"/>
              <a:t> in subsequent submissions</a:t>
            </a:r>
          </a:p>
        </p:txBody>
      </p:sp>
      <p:sp>
        <p:nvSpPr>
          <p:cNvPr id="2" name="Rectangle 1">
            <a:extLst>
              <a:ext uri="{FF2B5EF4-FFF2-40B4-BE49-F238E27FC236}">
                <a16:creationId xmlns:a16="http://schemas.microsoft.com/office/drawing/2014/main" id="{E6286D55-15CF-7B4B-91E9-317E070785A1}"/>
              </a:ext>
            </a:extLst>
          </p:cNvPr>
          <p:cNvSpPr/>
          <p:nvPr/>
        </p:nvSpPr>
        <p:spPr>
          <a:xfrm>
            <a:off x="1274164" y="6211669"/>
            <a:ext cx="9330336" cy="369332"/>
          </a:xfrm>
          <a:prstGeom prst="rect">
            <a:avLst/>
          </a:prstGeom>
        </p:spPr>
        <p:txBody>
          <a:bodyPr wrap="square">
            <a:spAutoFit/>
          </a:bodyPr>
          <a:lstStyle/>
          <a:p>
            <a:r>
              <a:rPr lang="en-US" dirty="0"/>
              <a:t>*seems big, but remember the Guidant Corporation story from earlier…</a:t>
            </a:r>
          </a:p>
        </p:txBody>
      </p:sp>
    </p:spTree>
    <p:extLst>
      <p:ext uri="{BB962C8B-B14F-4D97-AF65-F5344CB8AC3E}">
        <p14:creationId xmlns:p14="http://schemas.microsoft.com/office/powerpoint/2010/main" val="209936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B47D93-9A7A-BA4C-ACCA-4E3F31ADABE8}"/>
              </a:ext>
            </a:extLst>
          </p:cNvPr>
          <p:cNvSpPr>
            <a:spLocks noGrp="1"/>
          </p:cNvSpPr>
          <p:nvPr>
            <p:ph type="sldNum" sz="quarter" idx="12"/>
          </p:nvPr>
        </p:nvSpPr>
        <p:spPr/>
        <p:txBody>
          <a:bodyPr/>
          <a:lstStyle/>
          <a:p>
            <a:fld id="{8B0036C8-356F-4487-9A68-5C75647AC0E5}" type="slidenum">
              <a:rPr lang="en-US" smtClean="0"/>
              <a:t>23</a:t>
            </a:fld>
            <a:endParaRPr lang="en-US"/>
          </a:p>
        </p:txBody>
      </p:sp>
      <p:sp>
        <p:nvSpPr>
          <p:cNvPr id="4" name="Title 1">
            <a:extLst>
              <a:ext uri="{FF2B5EF4-FFF2-40B4-BE49-F238E27FC236}">
                <a16:creationId xmlns:a16="http://schemas.microsoft.com/office/drawing/2014/main" id="{FC6075C1-AC4E-DF47-8254-676F075E48FE}"/>
              </a:ext>
            </a:extLst>
          </p:cNvPr>
          <p:cNvSpPr txBox="1">
            <a:spLocks/>
          </p:cNvSpPr>
          <p:nvPr/>
        </p:nvSpPr>
        <p:spPr>
          <a:xfrm>
            <a:off x="245268" y="124980"/>
            <a:ext cx="1170289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mn-lt"/>
              </a:rPr>
              <a:t>Interpreting results, Part 2: competitor response</a:t>
            </a:r>
          </a:p>
        </p:txBody>
      </p:sp>
      <p:sp>
        <p:nvSpPr>
          <p:cNvPr id="6" name="TextBox 5">
            <a:extLst>
              <a:ext uri="{FF2B5EF4-FFF2-40B4-BE49-F238E27FC236}">
                <a16:creationId xmlns:a16="http://schemas.microsoft.com/office/drawing/2014/main" id="{A37F652F-6047-1F40-BD7D-1B0AD3851393}"/>
              </a:ext>
            </a:extLst>
          </p:cNvPr>
          <p:cNvSpPr txBox="1"/>
          <p:nvPr/>
        </p:nvSpPr>
        <p:spPr>
          <a:xfrm>
            <a:off x="1274164" y="1424066"/>
            <a:ext cx="9683646" cy="47705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For </a:t>
            </a:r>
            <a:r>
              <a:rPr lang="en-US" sz="2400" b="1" dirty="0"/>
              <a:t>incremental innovations</a:t>
            </a:r>
            <a:r>
              <a:rPr lang="en-US" sz="2400" dirty="0"/>
              <a:t>, a 1-SD increase in recalls leads to:</a:t>
            </a:r>
          </a:p>
          <a:p>
            <a:pPr marL="800100" lvl="1" indent="-342900">
              <a:buFont typeface="Arial" panose="020B0604020202020204" pitchFamily="34" charset="0"/>
              <a:buChar char="•"/>
            </a:pPr>
            <a:r>
              <a:rPr lang="en-US" sz="2400" dirty="0"/>
              <a:t>No detectable change in different-class submissions</a:t>
            </a:r>
          </a:p>
          <a:p>
            <a:pPr marL="800100" lvl="1" indent="-342900">
              <a:buFont typeface="Arial" panose="020B0604020202020204" pitchFamily="34" charset="0"/>
              <a:buChar char="•"/>
            </a:pPr>
            <a:r>
              <a:rPr lang="en-US" sz="2400" dirty="0"/>
              <a:t>A 15-day </a:t>
            </a:r>
            <a:r>
              <a:rPr lang="en-US" sz="2400" i="1" dirty="0"/>
              <a:t>acceleration</a:t>
            </a:r>
            <a:r>
              <a:rPr lang="en-US" sz="2400" dirty="0"/>
              <a:t> in same-class (different product type) submissions</a:t>
            </a:r>
          </a:p>
          <a:p>
            <a:pPr marL="800100" lvl="1" indent="-342900">
              <a:buFont typeface="Arial" panose="020B0604020202020204" pitchFamily="34" charset="0"/>
              <a:buChar char="•"/>
            </a:pPr>
            <a:r>
              <a:rPr lang="en-US" sz="2400" dirty="0"/>
              <a:t>A 13-day </a:t>
            </a:r>
            <a:r>
              <a:rPr lang="en-US" sz="2400" i="1" dirty="0"/>
              <a:t>acceleration</a:t>
            </a:r>
            <a:r>
              <a:rPr lang="en-US" sz="2400" dirty="0"/>
              <a:t> in same-product type submissions</a:t>
            </a:r>
          </a:p>
          <a:p>
            <a:pPr marL="800100" lvl="1" indent="-342900">
              <a:buFont typeface="Arial" panose="020B0604020202020204" pitchFamily="34" charset="0"/>
              <a:buChar char="•"/>
            </a:pPr>
            <a:r>
              <a:rPr lang="en-US" sz="2400" dirty="0"/>
              <a:t>Here, response is of a similar magnitude in adjacent product types w/in the same class</a:t>
            </a:r>
          </a:p>
          <a:p>
            <a:pPr lvl="1"/>
            <a:endParaRPr lang="en-US" sz="2400" dirty="0"/>
          </a:p>
          <a:p>
            <a:pPr marL="342900" indent="-342900">
              <a:buFont typeface="Arial" panose="020B0604020202020204" pitchFamily="34" charset="0"/>
              <a:buChar char="•"/>
            </a:pPr>
            <a:r>
              <a:rPr lang="en-US" sz="2400" dirty="0"/>
              <a:t>For </a:t>
            </a:r>
            <a:r>
              <a:rPr lang="en-US" sz="2400" b="1" dirty="0"/>
              <a:t>major innovations</a:t>
            </a:r>
            <a:r>
              <a:rPr lang="en-US" sz="2400" dirty="0"/>
              <a:t>, a 1-SD increase in recalls only impacts same-product type innovation &amp; associated with a 355-day </a:t>
            </a:r>
            <a:r>
              <a:rPr lang="en-US" sz="2400" i="1" dirty="0"/>
              <a:t>acceleration</a:t>
            </a:r>
            <a:r>
              <a:rPr lang="en-US" sz="2400" dirty="0"/>
              <a:t> in subsequent submissions</a:t>
            </a:r>
            <a:endParaRPr lang="en-US" sz="1600" dirty="0"/>
          </a:p>
          <a:p>
            <a:pPr marL="342900"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27388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B47D93-9A7A-BA4C-ACCA-4E3F31ADABE8}"/>
              </a:ext>
            </a:extLst>
          </p:cNvPr>
          <p:cNvSpPr>
            <a:spLocks noGrp="1"/>
          </p:cNvSpPr>
          <p:nvPr>
            <p:ph type="sldNum" sz="quarter" idx="12"/>
          </p:nvPr>
        </p:nvSpPr>
        <p:spPr/>
        <p:txBody>
          <a:bodyPr/>
          <a:lstStyle/>
          <a:p>
            <a:fld id="{8B0036C8-356F-4487-9A68-5C75647AC0E5}" type="slidenum">
              <a:rPr lang="en-US" smtClean="0"/>
              <a:t>24</a:t>
            </a:fld>
            <a:endParaRPr lang="en-US"/>
          </a:p>
        </p:txBody>
      </p:sp>
      <p:sp>
        <p:nvSpPr>
          <p:cNvPr id="4" name="Title 1">
            <a:extLst>
              <a:ext uri="{FF2B5EF4-FFF2-40B4-BE49-F238E27FC236}">
                <a16:creationId xmlns:a16="http://schemas.microsoft.com/office/drawing/2014/main" id="{FC6075C1-AC4E-DF47-8254-676F075E48FE}"/>
              </a:ext>
            </a:extLst>
          </p:cNvPr>
          <p:cNvSpPr txBox="1">
            <a:spLocks/>
          </p:cNvSpPr>
          <p:nvPr/>
        </p:nvSpPr>
        <p:spPr>
          <a:xfrm>
            <a:off x="251799" y="490174"/>
            <a:ext cx="1170289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mn-lt"/>
              </a:rPr>
              <a:t>Do Past Submissions Lead to Future Recalls?</a:t>
            </a:r>
          </a:p>
          <a:p>
            <a:r>
              <a:rPr lang="en-US" sz="4000" dirty="0">
                <a:latin typeface="+mn-lt"/>
              </a:rPr>
              <a:t>Reverse Causality Test using a Propensity Score Model </a:t>
            </a:r>
          </a:p>
          <a:p>
            <a:endParaRPr lang="en-US" sz="40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2830286794"/>
              </p:ext>
            </p:extLst>
          </p:nvPr>
        </p:nvGraphicFramePr>
        <p:xfrm>
          <a:off x="783771" y="2699657"/>
          <a:ext cx="10570030" cy="2441679"/>
        </p:xfrm>
        <a:graphic>
          <a:graphicData uri="http://schemas.openxmlformats.org/drawingml/2006/table">
            <a:tbl>
              <a:tblPr firstRow="1" firstCol="1" bandRow="1"/>
              <a:tblGrid>
                <a:gridCol w="2536807">
                  <a:extLst>
                    <a:ext uri="{9D8B030D-6E8A-4147-A177-3AD203B41FA5}">
                      <a16:colId xmlns:a16="http://schemas.microsoft.com/office/drawing/2014/main" val="2121804240"/>
                    </a:ext>
                  </a:extLst>
                </a:gridCol>
                <a:gridCol w="1374104">
                  <a:extLst>
                    <a:ext uri="{9D8B030D-6E8A-4147-A177-3AD203B41FA5}">
                      <a16:colId xmlns:a16="http://schemas.microsoft.com/office/drawing/2014/main" val="996840609"/>
                    </a:ext>
                  </a:extLst>
                </a:gridCol>
                <a:gridCol w="1268403">
                  <a:extLst>
                    <a:ext uri="{9D8B030D-6E8A-4147-A177-3AD203B41FA5}">
                      <a16:colId xmlns:a16="http://schemas.microsoft.com/office/drawing/2014/main" val="2402083220"/>
                    </a:ext>
                  </a:extLst>
                </a:gridCol>
                <a:gridCol w="2642507">
                  <a:extLst>
                    <a:ext uri="{9D8B030D-6E8A-4147-A177-3AD203B41FA5}">
                      <a16:colId xmlns:a16="http://schemas.microsoft.com/office/drawing/2014/main" val="2899379114"/>
                    </a:ext>
                  </a:extLst>
                </a:gridCol>
                <a:gridCol w="1585506">
                  <a:extLst>
                    <a:ext uri="{9D8B030D-6E8A-4147-A177-3AD203B41FA5}">
                      <a16:colId xmlns:a16="http://schemas.microsoft.com/office/drawing/2014/main" val="1974665972"/>
                    </a:ext>
                  </a:extLst>
                </a:gridCol>
                <a:gridCol w="1162703">
                  <a:extLst>
                    <a:ext uri="{9D8B030D-6E8A-4147-A177-3AD203B41FA5}">
                      <a16:colId xmlns:a16="http://schemas.microsoft.com/office/drawing/2014/main" val="3280243540"/>
                    </a:ext>
                  </a:extLst>
                </a:gridCol>
              </a:tblGrid>
              <a:tr h="600892">
                <a:tc gridSpan="6">
                  <a:txBody>
                    <a:bodyPr/>
                    <a:lstStyle/>
                    <a:p>
                      <a:pPr marL="0" marR="0" indent="0" algn="l">
                        <a:lnSpc>
                          <a:spcPct val="172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Propensity Score Matching Model Predicting Recall Likelihood based on Past Submissions </a:t>
                      </a:r>
                    </a:p>
                    <a:p>
                      <a:pPr marL="0" marR="0" indent="0" algn="l">
                        <a:lnSpc>
                          <a:spcPct val="172000"/>
                        </a:lnSpc>
                        <a:spcBef>
                          <a:spcPts val="0"/>
                        </a:spcBef>
                        <a:spcAft>
                          <a:spcPts val="0"/>
                        </a:spcAft>
                      </a:pPr>
                      <a:r>
                        <a:rPr lang="en-US" sz="1600" b="1" dirty="0">
                          <a:effectLst/>
                          <a:latin typeface="Times New Roman" panose="02020603050405020304" pitchFamily="18" charset="0"/>
                          <a:ea typeface="Cambria" panose="02040503050406030204" pitchFamily="18" charset="0"/>
                          <a:cs typeface="Times New Roman" panose="02020603050405020304" pitchFamily="18" charset="0"/>
                        </a:rPr>
                        <a:t>(Treatment</a:t>
                      </a:r>
                      <a:r>
                        <a:rPr lang="en-US" sz="1600" b="1" baseline="0" dirty="0">
                          <a:effectLst/>
                          <a:latin typeface="Times New Roman" panose="02020603050405020304" pitchFamily="18" charset="0"/>
                          <a:ea typeface="Cambria" panose="02040503050406030204" pitchFamily="18" charset="0"/>
                          <a:cs typeface="Times New Roman" panose="02020603050405020304" pitchFamily="18" charset="0"/>
                        </a:rPr>
                        <a:t> is whether firm submitted an incremental/major innovation in past 24 months. Outcome is a recall)</a:t>
                      </a:r>
                    </a:p>
                    <a:p>
                      <a:pPr marL="0" marR="0" indent="0" algn="l">
                        <a:lnSpc>
                          <a:spcPct val="172000"/>
                        </a:lnSpc>
                        <a:spcBef>
                          <a:spcPts val="0"/>
                        </a:spcBef>
                        <a:spcAft>
                          <a:spcPts val="0"/>
                        </a:spcAft>
                      </a:pPr>
                      <a:endParaRPr lang="en-US"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5204168"/>
                  </a:ext>
                </a:extLst>
              </a:tr>
              <a:tr h="414101">
                <a:tc>
                  <a:txBody>
                    <a:bodyPr/>
                    <a:lstStyle/>
                    <a:p>
                      <a:pPr marL="0" marR="0" indent="0" algn="l">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Innovation Category</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Treatment</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Control</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Average treatment effect (ATE)</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Standard Error</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p-value</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326006"/>
                  </a:ext>
                </a:extLst>
              </a:tr>
              <a:tr h="326571">
                <a:tc>
                  <a:txBody>
                    <a:bodyPr/>
                    <a:lstStyle/>
                    <a:p>
                      <a:pPr marL="0" marR="0" indent="0" algn="l">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PMA-Major Innovation</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332</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128</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0.23</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0.15</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0.14</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2263348"/>
                  </a:ext>
                </a:extLst>
              </a:tr>
              <a:tr h="499968">
                <a:tc>
                  <a:txBody>
                    <a:bodyPr/>
                    <a:lstStyle/>
                    <a:p>
                      <a:pPr marL="0" marR="0" indent="0" algn="l">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510k-Incr. Innovation </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6,420</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2,388</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-0.09</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0.06</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72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0.13</a:t>
                      </a: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5445258"/>
                  </a:ext>
                </a:extLst>
              </a:tr>
            </a:tbl>
          </a:graphicData>
        </a:graphic>
      </p:graphicFrame>
    </p:spTree>
    <p:extLst>
      <p:ext uri="{BB962C8B-B14F-4D97-AF65-F5344CB8AC3E}">
        <p14:creationId xmlns:p14="http://schemas.microsoft.com/office/powerpoint/2010/main" val="405694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B47D93-9A7A-BA4C-ACCA-4E3F31ADABE8}"/>
              </a:ext>
            </a:extLst>
          </p:cNvPr>
          <p:cNvSpPr>
            <a:spLocks noGrp="1"/>
          </p:cNvSpPr>
          <p:nvPr>
            <p:ph type="sldNum" sz="quarter" idx="12"/>
          </p:nvPr>
        </p:nvSpPr>
        <p:spPr/>
        <p:txBody>
          <a:bodyPr/>
          <a:lstStyle/>
          <a:p>
            <a:fld id="{8B0036C8-356F-4487-9A68-5C75647AC0E5}" type="slidenum">
              <a:rPr lang="en-US" smtClean="0"/>
              <a:t>25</a:t>
            </a:fld>
            <a:endParaRPr lang="en-US"/>
          </a:p>
        </p:txBody>
      </p:sp>
      <p:sp>
        <p:nvSpPr>
          <p:cNvPr id="4" name="Title 1">
            <a:extLst>
              <a:ext uri="{FF2B5EF4-FFF2-40B4-BE49-F238E27FC236}">
                <a16:creationId xmlns:a16="http://schemas.microsoft.com/office/drawing/2014/main" id="{FC6075C1-AC4E-DF47-8254-676F075E48FE}"/>
              </a:ext>
            </a:extLst>
          </p:cNvPr>
          <p:cNvSpPr txBox="1">
            <a:spLocks/>
          </p:cNvSpPr>
          <p:nvPr/>
        </p:nvSpPr>
        <p:spPr>
          <a:xfrm>
            <a:off x="245268" y="-198870"/>
            <a:ext cx="1170289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mn-lt"/>
              </a:rPr>
              <a:t>Interpreting results, Part 3: additional factors</a:t>
            </a:r>
          </a:p>
        </p:txBody>
      </p:sp>
      <p:sp>
        <p:nvSpPr>
          <p:cNvPr id="6" name="TextBox 5">
            <a:extLst>
              <a:ext uri="{FF2B5EF4-FFF2-40B4-BE49-F238E27FC236}">
                <a16:creationId xmlns:a16="http://schemas.microsoft.com/office/drawing/2014/main" id="{A37F652F-6047-1F40-BD7D-1B0AD3851393}"/>
              </a:ext>
            </a:extLst>
          </p:cNvPr>
          <p:cNvSpPr txBox="1"/>
          <p:nvPr/>
        </p:nvSpPr>
        <p:spPr>
          <a:xfrm>
            <a:off x="1331090" y="477691"/>
            <a:ext cx="9683646" cy="6370975"/>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dirty="0"/>
              <a:t>Results are robust to controlling for measures of product class activity (i.e., how broad vs. specialized is the firm) </a:t>
            </a:r>
          </a:p>
          <a:p>
            <a:endParaRPr lang="en-US" sz="2400" dirty="0"/>
          </a:p>
          <a:p>
            <a:pPr marL="342900" indent="-342900">
              <a:buFont typeface="Arial" panose="020B0604020202020204" pitchFamily="34" charset="0"/>
              <a:buChar char="•"/>
            </a:pPr>
            <a:r>
              <a:rPr lang="en-US" sz="2400" dirty="0"/>
              <a:t>Splitting sample into focused vs. broadly-operating firms indicates larger effects in broadly operating firms:</a:t>
            </a:r>
          </a:p>
          <a:p>
            <a:pPr marL="800100" lvl="1" indent="-342900">
              <a:buFont typeface="Arial" panose="020B0604020202020204" pitchFamily="34" charset="0"/>
              <a:buChar char="•"/>
            </a:pPr>
            <a:r>
              <a:rPr lang="en-US" sz="2400" dirty="0"/>
              <a:t>Larger-in-magnitude delays associated with a focal firm recall</a:t>
            </a:r>
          </a:p>
          <a:p>
            <a:pPr marL="800100" lvl="1" indent="-342900">
              <a:buFont typeface="Arial" panose="020B0604020202020204" pitchFamily="34" charset="0"/>
              <a:buChar char="•"/>
            </a:pPr>
            <a:r>
              <a:rPr lang="en-US" sz="2400" dirty="0"/>
              <a:t>Larger and stronger association between competitor recalls and subsequent acceleration to market in broadly-operating firms </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Role of competition (work in progress): </a:t>
            </a:r>
          </a:p>
          <a:p>
            <a:pPr marL="800100" lvl="1" indent="-342900">
              <a:buFont typeface="Arial" panose="020B0604020202020204" pitchFamily="34" charset="0"/>
              <a:buChar char="•"/>
            </a:pPr>
            <a:r>
              <a:rPr lang="en-US" sz="2400" dirty="0"/>
              <a:t>For incremental innovations, largest competitor responses seen in product types with fewer active competitors</a:t>
            </a:r>
          </a:p>
          <a:p>
            <a:pPr marL="800100" lvl="1" indent="-342900">
              <a:buFont typeface="Arial" panose="020B0604020202020204" pitchFamily="34" charset="0"/>
              <a:buChar char="•"/>
            </a:pPr>
            <a:r>
              <a:rPr lang="en-US" sz="2400" dirty="0"/>
              <a:t>Suggests competitor response is strongest when opportunity presented represents a chance to be a key player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Next steps: exploring firm learning</a:t>
            </a:r>
          </a:p>
        </p:txBody>
      </p:sp>
    </p:spTree>
    <p:extLst>
      <p:ext uri="{BB962C8B-B14F-4D97-AF65-F5344CB8AC3E}">
        <p14:creationId xmlns:p14="http://schemas.microsoft.com/office/powerpoint/2010/main" val="12720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97872"/>
            <a:ext cx="9347200" cy="609600"/>
          </a:xfrm>
        </p:spPr>
        <p:txBody>
          <a:bodyPr>
            <a:noAutofit/>
          </a:bodyPr>
          <a:lstStyle/>
          <a:p>
            <a:r>
              <a:rPr lang="en-US" sz="3600" dirty="0"/>
              <a:t>Recalls and Innovation</a:t>
            </a:r>
            <a:br>
              <a:rPr lang="en-US" sz="3600" dirty="0"/>
            </a:br>
            <a:r>
              <a:rPr lang="en-US" sz="3600" dirty="0"/>
              <a:t>– Discussion (Results)</a:t>
            </a:r>
          </a:p>
        </p:txBody>
      </p:sp>
      <p:graphicFrame>
        <p:nvGraphicFramePr>
          <p:cNvPr id="4" name="Diagram 3"/>
          <p:cNvGraphicFramePr/>
          <p:nvPr>
            <p:extLst>
              <p:ext uri="{D42A27DB-BD31-4B8C-83A1-F6EECF244321}">
                <p14:modId xmlns:p14="http://schemas.microsoft.com/office/powerpoint/2010/main" val="805148342"/>
              </p:ext>
            </p:extLst>
          </p:nvPr>
        </p:nvGraphicFramePr>
        <p:xfrm>
          <a:off x="2743200" y="1219200"/>
          <a:ext cx="6705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0"/>
          </p:nvPr>
        </p:nvSpPr>
        <p:spPr/>
        <p:txBody>
          <a:bodyPr/>
          <a:lstStyle/>
          <a:p>
            <a:pPr>
              <a:defRPr/>
            </a:pPr>
            <a:fld id="{536509AA-F8DD-4615-AC5C-BB44BA698BA5}" type="slidenum">
              <a:rPr lang="en-US" smtClean="0"/>
              <a:pPr>
                <a:defRPr/>
              </a:pPr>
              <a:t>26</a:t>
            </a:fld>
            <a:endParaRPr lang="en-US" sz="1400" dirty="0"/>
          </a:p>
        </p:txBody>
      </p:sp>
    </p:spTree>
    <p:extLst>
      <p:ext uri="{BB962C8B-B14F-4D97-AF65-F5344CB8AC3E}">
        <p14:creationId xmlns:p14="http://schemas.microsoft.com/office/powerpoint/2010/main" val="428105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FB87278-46E1-45D9-9D8E-43D9C2FF0A17}"/>
                                            </p:graphicEl>
                                          </p:spTgt>
                                        </p:tgtEl>
                                        <p:attrNameLst>
                                          <p:attrName>style.visibility</p:attrName>
                                        </p:attrNameLst>
                                      </p:cBhvr>
                                      <p:to>
                                        <p:strVal val="visible"/>
                                      </p:to>
                                    </p:set>
                                    <p:animEffect transition="in" filter="fade">
                                      <p:cBhvr>
                                        <p:cTn id="7" dur="500"/>
                                        <p:tgtEl>
                                          <p:spTgt spid="4">
                                            <p:graphicEl>
                                              <a:dgm id="{3FB87278-46E1-45D9-9D8E-43D9C2FF0A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D36C065-E8DA-44B9-9545-349C2A91B9A5}"/>
                                            </p:graphicEl>
                                          </p:spTgt>
                                        </p:tgtEl>
                                        <p:attrNameLst>
                                          <p:attrName>style.visibility</p:attrName>
                                        </p:attrNameLst>
                                      </p:cBhvr>
                                      <p:to>
                                        <p:strVal val="visible"/>
                                      </p:to>
                                    </p:set>
                                    <p:animEffect transition="in" filter="fade">
                                      <p:cBhvr>
                                        <p:cTn id="12" dur="500"/>
                                        <p:tgtEl>
                                          <p:spTgt spid="4">
                                            <p:graphicEl>
                                              <a:dgm id="{1D36C065-E8DA-44B9-9545-349C2A91B9A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FCF2712-A919-49D1-AAA0-5D8DACE2263C}"/>
                                            </p:graphicEl>
                                          </p:spTgt>
                                        </p:tgtEl>
                                        <p:attrNameLst>
                                          <p:attrName>style.visibility</p:attrName>
                                        </p:attrNameLst>
                                      </p:cBhvr>
                                      <p:to>
                                        <p:strVal val="visible"/>
                                      </p:to>
                                    </p:set>
                                    <p:animEffect transition="in" filter="fade">
                                      <p:cBhvr>
                                        <p:cTn id="15" dur="500"/>
                                        <p:tgtEl>
                                          <p:spTgt spid="4">
                                            <p:graphicEl>
                                              <a:dgm id="{AFCF2712-A919-49D1-AAA0-5D8DACE2263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DF311384-F359-4F80-B3D9-6BEA21FFF5A1}"/>
                                            </p:graphicEl>
                                          </p:spTgt>
                                        </p:tgtEl>
                                        <p:attrNameLst>
                                          <p:attrName>style.visibility</p:attrName>
                                        </p:attrNameLst>
                                      </p:cBhvr>
                                      <p:to>
                                        <p:strVal val="visible"/>
                                      </p:to>
                                    </p:set>
                                    <p:animEffect transition="in" filter="fade">
                                      <p:cBhvr>
                                        <p:cTn id="18" dur="500"/>
                                        <p:tgtEl>
                                          <p:spTgt spid="4">
                                            <p:graphicEl>
                                              <a:dgm id="{DF311384-F359-4F80-B3D9-6BEA21FFF5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09" y="0"/>
            <a:ext cx="10515600" cy="1325563"/>
          </a:xfrm>
        </p:spPr>
        <p:txBody>
          <a:bodyPr/>
          <a:lstStyle/>
          <a:p>
            <a:r>
              <a:rPr lang="en-US" dirty="0">
                <a:latin typeface="+mn-lt"/>
              </a:rPr>
              <a:t>Recalls and Innovation</a:t>
            </a:r>
            <a:br>
              <a:rPr lang="en-US" dirty="0">
                <a:latin typeface="+mn-lt"/>
              </a:rPr>
            </a:br>
            <a:r>
              <a:rPr lang="en-US" dirty="0">
                <a:latin typeface="+mn-lt"/>
              </a:rPr>
              <a:t>– Discussion (Limitations)</a:t>
            </a:r>
          </a:p>
        </p:txBody>
      </p:sp>
      <p:graphicFrame>
        <p:nvGraphicFramePr>
          <p:cNvPr id="4" name="Diagram 3"/>
          <p:cNvGraphicFramePr/>
          <p:nvPr>
            <p:extLst>
              <p:ext uri="{D42A27DB-BD31-4B8C-83A1-F6EECF244321}">
                <p14:modId xmlns:p14="http://schemas.microsoft.com/office/powerpoint/2010/main" val="2031336143"/>
              </p:ext>
            </p:extLst>
          </p:nvPr>
        </p:nvGraphicFramePr>
        <p:xfrm>
          <a:off x="609600" y="1267055"/>
          <a:ext cx="10972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B0036C8-356F-4487-9A68-5C75647AC0E5}" type="slidenum">
              <a:rPr lang="en-US" smtClean="0"/>
              <a:t>27</a:t>
            </a:fld>
            <a:endParaRPr lang="en-US"/>
          </a:p>
        </p:txBody>
      </p:sp>
    </p:spTree>
    <p:extLst>
      <p:ext uri="{BB962C8B-B14F-4D97-AF65-F5344CB8AC3E}">
        <p14:creationId xmlns:p14="http://schemas.microsoft.com/office/powerpoint/2010/main" val="33754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4EEED17-8D4E-4830-830D-4C17D5F799A6}"/>
                                            </p:graphicEl>
                                          </p:spTgt>
                                        </p:tgtEl>
                                        <p:attrNameLst>
                                          <p:attrName>style.visibility</p:attrName>
                                        </p:attrNameLst>
                                      </p:cBhvr>
                                      <p:to>
                                        <p:strVal val="visible"/>
                                      </p:to>
                                    </p:set>
                                    <p:animEffect transition="in" filter="fade">
                                      <p:cBhvr>
                                        <p:cTn id="7" dur="500"/>
                                        <p:tgtEl>
                                          <p:spTgt spid="4">
                                            <p:graphicEl>
                                              <a:dgm id="{14EEED17-8D4E-4830-830D-4C17D5F799A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E12E45B-16F1-4CAD-84E4-801528153A16}"/>
                                            </p:graphicEl>
                                          </p:spTgt>
                                        </p:tgtEl>
                                        <p:attrNameLst>
                                          <p:attrName>style.visibility</p:attrName>
                                        </p:attrNameLst>
                                      </p:cBhvr>
                                      <p:to>
                                        <p:strVal val="visible"/>
                                      </p:to>
                                    </p:set>
                                    <p:animEffect transition="in" filter="fade">
                                      <p:cBhvr>
                                        <p:cTn id="10" dur="500"/>
                                        <p:tgtEl>
                                          <p:spTgt spid="4">
                                            <p:graphicEl>
                                              <a:dgm id="{8E12E45B-16F1-4CAD-84E4-801528153A1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0E981FF0-BA6F-4544-ABA4-BDD0C40B6F1E}"/>
                                            </p:graphicEl>
                                          </p:spTgt>
                                        </p:tgtEl>
                                        <p:attrNameLst>
                                          <p:attrName>style.visibility</p:attrName>
                                        </p:attrNameLst>
                                      </p:cBhvr>
                                      <p:to>
                                        <p:strVal val="visible"/>
                                      </p:to>
                                    </p:set>
                                    <p:animEffect transition="in" filter="fade">
                                      <p:cBhvr>
                                        <p:cTn id="15" dur="500"/>
                                        <p:tgtEl>
                                          <p:spTgt spid="4">
                                            <p:graphicEl>
                                              <a:dgm id="{0E981FF0-BA6F-4544-ABA4-BDD0C40B6F1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EA27C092-1577-41F1-88CC-763507DA689D}"/>
                                            </p:graphicEl>
                                          </p:spTgt>
                                        </p:tgtEl>
                                        <p:attrNameLst>
                                          <p:attrName>style.visibility</p:attrName>
                                        </p:attrNameLst>
                                      </p:cBhvr>
                                      <p:to>
                                        <p:strVal val="visible"/>
                                      </p:to>
                                    </p:set>
                                    <p:animEffect transition="in" filter="fade">
                                      <p:cBhvr>
                                        <p:cTn id="18" dur="500"/>
                                        <p:tgtEl>
                                          <p:spTgt spid="4">
                                            <p:graphicEl>
                                              <a:dgm id="{EA27C092-1577-41F1-88CC-763507DA689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9BC8519C-5A4A-449E-BA82-A83C6DA48B99}"/>
                                            </p:graphicEl>
                                          </p:spTgt>
                                        </p:tgtEl>
                                        <p:attrNameLst>
                                          <p:attrName>style.visibility</p:attrName>
                                        </p:attrNameLst>
                                      </p:cBhvr>
                                      <p:to>
                                        <p:strVal val="visible"/>
                                      </p:to>
                                    </p:set>
                                    <p:animEffect transition="in" filter="fade">
                                      <p:cBhvr>
                                        <p:cTn id="23" dur="500"/>
                                        <p:tgtEl>
                                          <p:spTgt spid="4">
                                            <p:graphicEl>
                                              <a:dgm id="{9BC8519C-5A4A-449E-BA82-A83C6DA48B9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ACEC644B-0A90-4154-B434-320459D939FA}"/>
                                            </p:graphicEl>
                                          </p:spTgt>
                                        </p:tgtEl>
                                        <p:attrNameLst>
                                          <p:attrName>style.visibility</p:attrName>
                                        </p:attrNameLst>
                                      </p:cBhvr>
                                      <p:to>
                                        <p:strVal val="visible"/>
                                      </p:to>
                                    </p:set>
                                    <p:animEffect transition="in" filter="fade">
                                      <p:cBhvr>
                                        <p:cTn id="26" dur="500"/>
                                        <p:tgtEl>
                                          <p:spTgt spid="4">
                                            <p:graphicEl>
                                              <a:dgm id="{ACEC644B-0A90-4154-B434-320459D939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37" y="88034"/>
            <a:ext cx="10515600" cy="1325563"/>
          </a:xfrm>
        </p:spPr>
        <p:txBody>
          <a:bodyPr/>
          <a:lstStyle/>
          <a:p>
            <a:r>
              <a:rPr lang="en-US" dirty="0">
                <a:latin typeface="+mn-lt"/>
              </a:rPr>
              <a:t>Recalls and Innovation</a:t>
            </a:r>
            <a:br>
              <a:rPr lang="en-US" dirty="0">
                <a:latin typeface="+mn-lt"/>
              </a:rPr>
            </a:br>
            <a:r>
              <a:rPr lang="en-US" dirty="0">
                <a:latin typeface="+mn-lt"/>
              </a:rPr>
              <a:t>– Discussion (Robustness)</a:t>
            </a:r>
          </a:p>
        </p:txBody>
      </p:sp>
      <p:graphicFrame>
        <p:nvGraphicFramePr>
          <p:cNvPr id="4" name="Diagram 3"/>
          <p:cNvGraphicFramePr/>
          <p:nvPr>
            <p:extLst>
              <p:ext uri="{D42A27DB-BD31-4B8C-83A1-F6EECF244321}">
                <p14:modId xmlns:p14="http://schemas.microsoft.com/office/powerpoint/2010/main" val="1345844002"/>
              </p:ext>
            </p:extLst>
          </p:nvPr>
        </p:nvGraphicFramePr>
        <p:xfrm>
          <a:off x="609600" y="1267055"/>
          <a:ext cx="10972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8B0036C8-356F-4487-9A68-5C75647AC0E5}" type="slidenum">
              <a:rPr lang="en-US" smtClean="0"/>
              <a:t>28</a:t>
            </a:fld>
            <a:endParaRPr lang="en-US"/>
          </a:p>
        </p:txBody>
      </p:sp>
    </p:spTree>
    <p:extLst>
      <p:ext uri="{BB962C8B-B14F-4D97-AF65-F5344CB8AC3E}">
        <p14:creationId xmlns:p14="http://schemas.microsoft.com/office/powerpoint/2010/main" val="259362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4EEED17-8D4E-4830-830D-4C17D5F799A6}"/>
                                            </p:graphicEl>
                                          </p:spTgt>
                                        </p:tgtEl>
                                        <p:attrNameLst>
                                          <p:attrName>style.visibility</p:attrName>
                                        </p:attrNameLst>
                                      </p:cBhvr>
                                      <p:to>
                                        <p:strVal val="visible"/>
                                      </p:to>
                                    </p:set>
                                    <p:animEffect transition="in" filter="fade">
                                      <p:cBhvr>
                                        <p:cTn id="7" dur="500"/>
                                        <p:tgtEl>
                                          <p:spTgt spid="4">
                                            <p:graphicEl>
                                              <a:dgm id="{14EEED17-8D4E-4830-830D-4C17D5F799A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E12E45B-16F1-4CAD-84E4-801528153A16}"/>
                                            </p:graphicEl>
                                          </p:spTgt>
                                        </p:tgtEl>
                                        <p:attrNameLst>
                                          <p:attrName>style.visibility</p:attrName>
                                        </p:attrNameLst>
                                      </p:cBhvr>
                                      <p:to>
                                        <p:strVal val="visible"/>
                                      </p:to>
                                    </p:set>
                                    <p:animEffect transition="in" filter="fade">
                                      <p:cBhvr>
                                        <p:cTn id="10" dur="500"/>
                                        <p:tgtEl>
                                          <p:spTgt spid="4">
                                            <p:graphicEl>
                                              <a:dgm id="{8E12E45B-16F1-4CAD-84E4-801528153A1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0E981FF0-BA6F-4544-ABA4-BDD0C40B6F1E}"/>
                                            </p:graphicEl>
                                          </p:spTgt>
                                        </p:tgtEl>
                                        <p:attrNameLst>
                                          <p:attrName>style.visibility</p:attrName>
                                        </p:attrNameLst>
                                      </p:cBhvr>
                                      <p:to>
                                        <p:strVal val="visible"/>
                                      </p:to>
                                    </p:set>
                                    <p:animEffect transition="in" filter="fade">
                                      <p:cBhvr>
                                        <p:cTn id="15" dur="500"/>
                                        <p:tgtEl>
                                          <p:spTgt spid="4">
                                            <p:graphicEl>
                                              <a:dgm id="{0E981FF0-BA6F-4544-ABA4-BDD0C40B6F1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EA27C092-1577-41F1-88CC-763507DA689D}"/>
                                            </p:graphicEl>
                                          </p:spTgt>
                                        </p:tgtEl>
                                        <p:attrNameLst>
                                          <p:attrName>style.visibility</p:attrName>
                                        </p:attrNameLst>
                                      </p:cBhvr>
                                      <p:to>
                                        <p:strVal val="visible"/>
                                      </p:to>
                                    </p:set>
                                    <p:animEffect transition="in" filter="fade">
                                      <p:cBhvr>
                                        <p:cTn id="18" dur="500"/>
                                        <p:tgtEl>
                                          <p:spTgt spid="4">
                                            <p:graphicEl>
                                              <a:dgm id="{EA27C092-1577-41F1-88CC-763507DA689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9BC8519C-5A4A-449E-BA82-A83C6DA48B99}"/>
                                            </p:graphicEl>
                                          </p:spTgt>
                                        </p:tgtEl>
                                        <p:attrNameLst>
                                          <p:attrName>style.visibility</p:attrName>
                                        </p:attrNameLst>
                                      </p:cBhvr>
                                      <p:to>
                                        <p:strVal val="visible"/>
                                      </p:to>
                                    </p:set>
                                    <p:animEffect transition="in" filter="fade">
                                      <p:cBhvr>
                                        <p:cTn id="23" dur="500"/>
                                        <p:tgtEl>
                                          <p:spTgt spid="4">
                                            <p:graphicEl>
                                              <a:dgm id="{9BC8519C-5A4A-449E-BA82-A83C6DA48B9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ACEC644B-0A90-4154-B434-320459D939FA}"/>
                                            </p:graphicEl>
                                          </p:spTgt>
                                        </p:tgtEl>
                                        <p:attrNameLst>
                                          <p:attrName>style.visibility</p:attrName>
                                        </p:attrNameLst>
                                      </p:cBhvr>
                                      <p:to>
                                        <p:strVal val="visible"/>
                                      </p:to>
                                    </p:set>
                                    <p:animEffect transition="in" filter="fade">
                                      <p:cBhvr>
                                        <p:cTn id="26" dur="500"/>
                                        <p:tgtEl>
                                          <p:spTgt spid="4">
                                            <p:graphicEl>
                                              <a:dgm id="{ACEC644B-0A90-4154-B434-320459D939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45" y="106506"/>
            <a:ext cx="10515600" cy="1325563"/>
          </a:xfrm>
        </p:spPr>
        <p:txBody>
          <a:bodyPr/>
          <a:lstStyle/>
          <a:p>
            <a:r>
              <a:rPr lang="en-US" dirty="0">
                <a:latin typeface="+mn-lt"/>
              </a:rPr>
              <a:t>Recalls and Innovation</a:t>
            </a:r>
            <a:br>
              <a:rPr lang="en-US" dirty="0">
                <a:latin typeface="+mn-lt"/>
              </a:rPr>
            </a:br>
            <a:r>
              <a:rPr lang="en-US" dirty="0">
                <a:latin typeface="+mn-lt"/>
              </a:rPr>
              <a:t>– Discussion (Implications)</a:t>
            </a:r>
          </a:p>
        </p:txBody>
      </p:sp>
      <p:graphicFrame>
        <p:nvGraphicFramePr>
          <p:cNvPr id="4" name="Diagram 3"/>
          <p:cNvGraphicFramePr/>
          <p:nvPr>
            <p:extLst>
              <p:ext uri="{D42A27DB-BD31-4B8C-83A1-F6EECF244321}">
                <p14:modId xmlns:p14="http://schemas.microsoft.com/office/powerpoint/2010/main" val="33270743"/>
              </p:ext>
            </p:extLst>
          </p:nvPr>
        </p:nvGraphicFramePr>
        <p:xfrm>
          <a:off x="623047" y="1432069"/>
          <a:ext cx="10972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B0036C8-356F-4487-9A68-5C75647AC0E5}" type="slidenum">
              <a:rPr lang="en-US" smtClean="0"/>
              <a:t>29</a:t>
            </a:fld>
            <a:endParaRPr lang="en-US" dirty="0"/>
          </a:p>
        </p:txBody>
      </p:sp>
    </p:spTree>
    <p:extLst>
      <p:ext uri="{BB962C8B-B14F-4D97-AF65-F5344CB8AC3E}">
        <p14:creationId xmlns:p14="http://schemas.microsoft.com/office/powerpoint/2010/main" val="6667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4EEED17-8D4E-4830-830D-4C17D5F799A6}"/>
                                            </p:graphicEl>
                                          </p:spTgt>
                                        </p:tgtEl>
                                        <p:attrNameLst>
                                          <p:attrName>style.visibility</p:attrName>
                                        </p:attrNameLst>
                                      </p:cBhvr>
                                      <p:to>
                                        <p:strVal val="visible"/>
                                      </p:to>
                                    </p:set>
                                    <p:animEffect transition="in" filter="fade">
                                      <p:cBhvr>
                                        <p:cTn id="7" dur="500"/>
                                        <p:tgtEl>
                                          <p:spTgt spid="4">
                                            <p:graphicEl>
                                              <a:dgm id="{14EEED17-8D4E-4830-830D-4C17D5F799A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E12E45B-16F1-4CAD-84E4-801528153A16}"/>
                                            </p:graphicEl>
                                          </p:spTgt>
                                        </p:tgtEl>
                                        <p:attrNameLst>
                                          <p:attrName>style.visibility</p:attrName>
                                        </p:attrNameLst>
                                      </p:cBhvr>
                                      <p:to>
                                        <p:strVal val="visible"/>
                                      </p:to>
                                    </p:set>
                                    <p:animEffect transition="in" filter="fade">
                                      <p:cBhvr>
                                        <p:cTn id="10" dur="500"/>
                                        <p:tgtEl>
                                          <p:spTgt spid="4">
                                            <p:graphicEl>
                                              <a:dgm id="{8E12E45B-16F1-4CAD-84E4-801528153A1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0E981FF0-BA6F-4544-ABA4-BDD0C40B6F1E}"/>
                                            </p:graphicEl>
                                          </p:spTgt>
                                        </p:tgtEl>
                                        <p:attrNameLst>
                                          <p:attrName>style.visibility</p:attrName>
                                        </p:attrNameLst>
                                      </p:cBhvr>
                                      <p:to>
                                        <p:strVal val="visible"/>
                                      </p:to>
                                    </p:set>
                                    <p:animEffect transition="in" filter="fade">
                                      <p:cBhvr>
                                        <p:cTn id="15" dur="500"/>
                                        <p:tgtEl>
                                          <p:spTgt spid="4">
                                            <p:graphicEl>
                                              <a:dgm id="{0E981FF0-BA6F-4544-ABA4-BDD0C40B6F1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EA27C092-1577-41F1-88CC-763507DA689D}"/>
                                            </p:graphicEl>
                                          </p:spTgt>
                                        </p:tgtEl>
                                        <p:attrNameLst>
                                          <p:attrName>style.visibility</p:attrName>
                                        </p:attrNameLst>
                                      </p:cBhvr>
                                      <p:to>
                                        <p:strVal val="visible"/>
                                      </p:to>
                                    </p:set>
                                    <p:animEffect transition="in" filter="fade">
                                      <p:cBhvr>
                                        <p:cTn id="18" dur="500"/>
                                        <p:tgtEl>
                                          <p:spTgt spid="4">
                                            <p:graphicEl>
                                              <a:dgm id="{EA27C092-1577-41F1-88CC-763507DA689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9BC8519C-5A4A-449E-BA82-A83C6DA48B99}"/>
                                            </p:graphicEl>
                                          </p:spTgt>
                                        </p:tgtEl>
                                        <p:attrNameLst>
                                          <p:attrName>style.visibility</p:attrName>
                                        </p:attrNameLst>
                                      </p:cBhvr>
                                      <p:to>
                                        <p:strVal val="visible"/>
                                      </p:to>
                                    </p:set>
                                    <p:animEffect transition="in" filter="fade">
                                      <p:cBhvr>
                                        <p:cTn id="23" dur="500"/>
                                        <p:tgtEl>
                                          <p:spTgt spid="4">
                                            <p:graphicEl>
                                              <a:dgm id="{9BC8519C-5A4A-449E-BA82-A83C6DA48B9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ACEC644B-0A90-4154-B434-320459D939FA}"/>
                                            </p:graphicEl>
                                          </p:spTgt>
                                        </p:tgtEl>
                                        <p:attrNameLst>
                                          <p:attrName>style.visibility</p:attrName>
                                        </p:attrNameLst>
                                      </p:cBhvr>
                                      <p:to>
                                        <p:strVal val="visible"/>
                                      </p:to>
                                    </p:set>
                                    <p:animEffect transition="in" filter="fade">
                                      <p:cBhvr>
                                        <p:cTn id="26" dur="500"/>
                                        <p:tgtEl>
                                          <p:spTgt spid="4">
                                            <p:graphicEl>
                                              <a:dgm id="{ACEC644B-0A90-4154-B434-320459D939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69" y="0"/>
            <a:ext cx="10515600" cy="1325563"/>
          </a:xfrm>
        </p:spPr>
        <p:txBody>
          <a:bodyPr/>
          <a:lstStyle/>
          <a:p>
            <a:r>
              <a:rPr lang="en-US" dirty="0">
                <a:latin typeface="+mn-lt"/>
              </a:rPr>
              <a:t>Recalls and Innovation</a:t>
            </a:r>
            <a:br>
              <a:rPr lang="en-US" dirty="0">
                <a:latin typeface="+mn-lt"/>
              </a:rPr>
            </a:br>
            <a:r>
              <a:rPr lang="en-US" dirty="0">
                <a:latin typeface="+mn-lt"/>
              </a:rPr>
              <a:t>– Empirical Context (FDA)</a:t>
            </a:r>
          </a:p>
        </p:txBody>
      </p:sp>
      <p:graphicFrame>
        <p:nvGraphicFramePr>
          <p:cNvPr id="4" name="Diagram 3"/>
          <p:cNvGraphicFramePr/>
          <p:nvPr>
            <p:extLst>
              <p:ext uri="{D42A27DB-BD31-4B8C-83A1-F6EECF244321}">
                <p14:modId xmlns:p14="http://schemas.microsoft.com/office/powerpoint/2010/main" val="4263857244"/>
              </p:ext>
            </p:extLst>
          </p:nvPr>
        </p:nvGraphicFramePr>
        <p:xfrm>
          <a:off x="2032000" y="11430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B0036C8-356F-4487-9A68-5C75647AC0E5}" type="slidenum">
              <a:rPr lang="en-US" smtClean="0"/>
              <a:t>3</a:t>
            </a:fld>
            <a:endParaRPr lang="en-US"/>
          </a:p>
        </p:txBody>
      </p:sp>
    </p:spTree>
    <p:extLst>
      <p:ext uri="{BB962C8B-B14F-4D97-AF65-F5344CB8AC3E}">
        <p14:creationId xmlns:p14="http://schemas.microsoft.com/office/powerpoint/2010/main" val="250264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2BD4D32-ECBE-4648-98E7-158E82BD0172}"/>
                                            </p:graphicEl>
                                          </p:spTgt>
                                        </p:tgtEl>
                                        <p:attrNameLst>
                                          <p:attrName>style.visibility</p:attrName>
                                        </p:attrNameLst>
                                      </p:cBhvr>
                                      <p:to>
                                        <p:strVal val="visible"/>
                                      </p:to>
                                    </p:set>
                                    <p:animEffect transition="in" filter="fade">
                                      <p:cBhvr>
                                        <p:cTn id="7" dur="500"/>
                                        <p:tgtEl>
                                          <p:spTgt spid="4">
                                            <p:graphicEl>
                                              <a:dgm id="{32BD4D32-ECBE-4648-98E7-158E82BD017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E3F822D-6BD3-4C11-815F-1454DF34F49C}"/>
                                            </p:graphicEl>
                                          </p:spTgt>
                                        </p:tgtEl>
                                        <p:attrNameLst>
                                          <p:attrName>style.visibility</p:attrName>
                                        </p:attrNameLst>
                                      </p:cBhvr>
                                      <p:to>
                                        <p:strVal val="visible"/>
                                      </p:to>
                                    </p:set>
                                    <p:animEffect transition="in" filter="fade">
                                      <p:cBhvr>
                                        <p:cTn id="12" dur="500"/>
                                        <p:tgtEl>
                                          <p:spTgt spid="4">
                                            <p:graphicEl>
                                              <a:dgm id="{FE3F822D-6BD3-4C11-815F-1454DF34F49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21E52F4-2D5A-4C20-BD95-755F0313757D}"/>
                                            </p:graphicEl>
                                          </p:spTgt>
                                        </p:tgtEl>
                                        <p:attrNameLst>
                                          <p:attrName>style.visibility</p:attrName>
                                        </p:attrNameLst>
                                      </p:cBhvr>
                                      <p:to>
                                        <p:strVal val="visible"/>
                                      </p:to>
                                    </p:set>
                                    <p:animEffect transition="in" filter="fade">
                                      <p:cBhvr>
                                        <p:cTn id="15" dur="500"/>
                                        <p:tgtEl>
                                          <p:spTgt spid="4">
                                            <p:graphicEl>
                                              <a:dgm id="{621E52F4-2D5A-4C20-BD95-755F0313757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23F86FA1-A0F4-4BCC-B544-4760728DD4DE}"/>
                                            </p:graphicEl>
                                          </p:spTgt>
                                        </p:tgtEl>
                                        <p:attrNameLst>
                                          <p:attrName>style.visibility</p:attrName>
                                        </p:attrNameLst>
                                      </p:cBhvr>
                                      <p:to>
                                        <p:strVal val="visible"/>
                                      </p:to>
                                    </p:set>
                                    <p:animEffect transition="in" filter="fade">
                                      <p:cBhvr>
                                        <p:cTn id="20" dur="500"/>
                                        <p:tgtEl>
                                          <p:spTgt spid="4">
                                            <p:graphicEl>
                                              <a:dgm id="{23F86FA1-A0F4-4BCC-B544-4760728DD4D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C92C2C3D-58B7-4A76-829E-BE66BE73C535}"/>
                                            </p:graphicEl>
                                          </p:spTgt>
                                        </p:tgtEl>
                                        <p:attrNameLst>
                                          <p:attrName>style.visibility</p:attrName>
                                        </p:attrNameLst>
                                      </p:cBhvr>
                                      <p:to>
                                        <p:strVal val="visible"/>
                                      </p:to>
                                    </p:set>
                                    <p:animEffect transition="in" filter="fade">
                                      <p:cBhvr>
                                        <p:cTn id="23" dur="500"/>
                                        <p:tgtEl>
                                          <p:spTgt spid="4">
                                            <p:graphicEl>
                                              <a:dgm id="{C92C2C3D-58B7-4A76-829E-BE66BE73C5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16CB18-E4D0-734B-94DC-3DB8D3ACFE90}"/>
              </a:ext>
            </a:extLst>
          </p:cNvPr>
          <p:cNvSpPr>
            <a:spLocks noGrp="1"/>
          </p:cNvSpPr>
          <p:nvPr>
            <p:ph type="sldNum" sz="quarter" idx="12"/>
          </p:nvPr>
        </p:nvSpPr>
        <p:spPr/>
        <p:txBody>
          <a:bodyPr/>
          <a:lstStyle/>
          <a:p>
            <a:fld id="{8B0036C8-356F-4487-9A68-5C75647AC0E5}" type="slidenum">
              <a:rPr lang="en-US" smtClean="0"/>
              <a:t>30</a:t>
            </a:fld>
            <a:endParaRPr lang="en-US"/>
          </a:p>
        </p:txBody>
      </p:sp>
      <p:sp>
        <p:nvSpPr>
          <p:cNvPr id="4" name="Title 1">
            <a:extLst>
              <a:ext uri="{FF2B5EF4-FFF2-40B4-BE49-F238E27FC236}">
                <a16:creationId xmlns:a16="http://schemas.microsoft.com/office/drawing/2014/main" id="{EE23C73E-1D37-6047-AE32-C9BF5C0F66A9}"/>
              </a:ext>
            </a:extLst>
          </p:cNvPr>
          <p:cNvSpPr txBox="1">
            <a:spLocks/>
          </p:cNvSpPr>
          <p:nvPr/>
        </p:nvSpPr>
        <p:spPr>
          <a:xfrm>
            <a:off x="163945" y="106506"/>
            <a:ext cx="10515600" cy="5943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Thanks!</a:t>
            </a:r>
          </a:p>
          <a:p>
            <a:endParaRPr lang="en-US" dirty="0">
              <a:latin typeface="+mn-lt"/>
            </a:endParaRPr>
          </a:p>
          <a:p>
            <a:endParaRPr lang="en-US" dirty="0">
              <a:latin typeface="+mn-lt"/>
            </a:endParaRPr>
          </a:p>
          <a:p>
            <a:pPr algn="ctr"/>
            <a:r>
              <a:rPr lang="en-US" sz="2800" dirty="0">
                <a:latin typeface="+mn-lt"/>
                <a:hlinkClick r:id="rId2"/>
              </a:rPr>
              <a:t>gpball@indiana.edu</a:t>
            </a:r>
            <a:endParaRPr lang="en-US" sz="2800" dirty="0">
              <a:latin typeface="+mn-lt"/>
            </a:endParaRPr>
          </a:p>
          <a:p>
            <a:pPr algn="ctr"/>
            <a:r>
              <a:rPr lang="en-US" sz="2800">
                <a:latin typeface="+mn-lt"/>
                <a:hlinkClick r:id="rId3"/>
              </a:rPr>
              <a:t>jeffrey.macher@georgetown.edu</a:t>
            </a:r>
            <a:endParaRPr lang="en-US" sz="2800" dirty="0">
              <a:latin typeface="+mn-lt"/>
            </a:endParaRPr>
          </a:p>
          <a:p>
            <a:pPr algn="ctr"/>
            <a:r>
              <a:rPr lang="en-US" sz="2800" dirty="0">
                <a:latin typeface="+mn-lt"/>
                <a:hlinkClick r:id="rId4"/>
              </a:rPr>
              <a:t>astern@hbs.edu</a:t>
            </a:r>
            <a:endParaRPr lang="en-US" sz="2800" dirty="0">
              <a:latin typeface="+mn-lt"/>
            </a:endParaRPr>
          </a:p>
          <a:p>
            <a:endParaRPr lang="en-US" dirty="0">
              <a:latin typeface="+mn-lt"/>
            </a:endParaRPr>
          </a:p>
        </p:txBody>
      </p:sp>
    </p:spTree>
    <p:extLst>
      <p:ext uri="{BB962C8B-B14F-4D97-AF65-F5344CB8AC3E}">
        <p14:creationId xmlns:p14="http://schemas.microsoft.com/office/powerpoint/2010/main" val="295575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50333" y="1739029"/>
            <a:ext cx="4589669" cy="3657600"/>
            <a:chOff x="-17669" y="1295400"/>
            <a:chExt cx="4589669" cy="3657600"/>
          </a:xfrm>
        </p:grpSpPr>
        <p:pic>
          <p:nvPicPr>
            <p:cNvPr id="15" name="Picture 14"/>
            <p:cNvPicPr>
              <a:picLocks/>
            </p:cNvPicPr>
            <p:nvPr/>
          </p:nvPicPr>
          <p:blipFill>
            <a:blip r:embed="rId3"/>
            <a:stretch>
              <a:fillRect/>
            </a:stretch>
          </p:blipFill>
          <p:spPr>
            <a:xfrm>
              <a:off x="-17669" y="1295400"/>
              <a:ext cx="2286000" cy="1828800"/>
            </a:xfrm>
            <a:prstGeom prst="rect">
              <a:avLst/>
            </a:prstGeom>
          </p:spPr>
        </p:pic>
        <p:pic>
          <p:nvPicPr>
            <p:cNvPr id="1042" name="Picture 18" descr="Image result for stethoscop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9" y="3124200"/>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5"/>
            <a:stretch>
              <a:fillRect/>
            </a:stretch>
          </p:blipFill>
          <p:spPr>
            <a:xfrm>
              <a:off x="2286000" y="1295400"/>
              <a:ext cx="2286000" cy="1828800"/>
            </a:xfrm>
            <a:prstGeom prst="rect">
              <a:avLst/>
            </a:prstGeom>
          </p:spPr>
        </p:pic>
        <p:pic>
          <p:nvPicPr>
            <p:cNvPr id="1046" name="Picture 22" descr="Image result for surgical gloves"/>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124200"/>
              <a:ext cx="2286000" cy="18288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277999" y="176678"/>
            <a:ext cx="10515600" cy="1325563"/>
          </a:xfrm>
        </p:spPr>
        <p:txBody>
          <a:bodyPr>
            <a:normAutofit/>
          </a:bodyPr>
          <a:lstStyle/>
          <a:p>
            <a:r>
              <a:rPr lang="en-US" dirty="0">
                <a:latin typeface="Calibri" pitchFamily="34" charset="0"/>
              </a:rPr>
              <a:t>Recalls and Innovation</a:t>
            </a:r>
            <a:br>
              <a:rPr lang="en-US" dirty="0">
                <a:latin typeface="Calibri" pitchFamily="34" charset="0"/>
              </a:rPr>
            </a:br>
            <a:r>
              <a:rPr lang="en-US" dirty="0">
                <a:latin typeface="Calibri" pitchFamily="34" charset="0"/>
              </a:rPr>
              <a:t>– Motivation, Part I</a:t>
            </a:r>
          </a:p>
        </p:txBody>
      </p:sp>
      <p:sp>
        <p:nvSpPr>
          <p:cNvPr id="3" name="Content Placeholder 2"/>
          <p:cNvSpPr>
            <a:spLocks noGrp="1"/>
          </p:cNvSpPr>
          <p:nvPr>
            <p:ph idx="1"/>
          </p:nvPr>
        </p:nvSpPr>
        <p:spPr/>
        <p:txBody>
          <a:bodyPr/>
          <a:lstStyle/>
          <a:p>
            <a:r>
              <a:rPr lang="en-US" sz="2400" dirty="0"/>
              <a:t>Add to life expectancy.</a:t>
            </a:r>
          </a:p>
          <a:p>
            <a:r>
              <a:rPr lang="en-US" sz="2400" dirty="0"/>
              <a:t>Correct/control certain illnesses.</a:t>
            </a:r>
          </a:p>
          <a:p>
            <a:r>
              <a:rPr lang="en-US" sz="2400" dirty="0"/>
              <a:t>Reduce average hospital stays.</a:t>
            </a:r>
          </a:p>
          <a:p>
            <a:endParaRPr lang="en-US" sz="2400" dirty="0"/>
          </a:p>
        </p:txBody>
      </p:sp>
      <p:pic>
        <p:nvPicPr>
          <p:cNvPr id="7" name="Picture 6"/>
          <p:cNvPicPr>
            <a:picLocks/>
          </p:cNvPicPr>
          <p:nvPr/>
        </p:nvPicPr>
        <p:blipFill>
          <a:blip r:embed="rId7"/>
          <a:stretch>
            <a:fillRect/>
          </a:stretch>
        </p:blipFill>
        <p:spPr>
          <a:xfrm>
            <a:off x="6196653" y="1552457"/>
            <a:ext cx="4572000" cy="3657600"/>
          </a:xfrm>
          <a:prstGeom prst="rect">
            <a:avLst/>
          </a:prstGeom>
        </p:spPr>
      </p:pic>
      <p:sp>
        <p:nvSpPr>
          <p:cNvPr id="17" name="AutoShape 14" descr="Image result for syri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718263" y="1826373"/>
            <a:ext cx="4621556" cy="3676513"/>
            <a:chOff x="1931644" y="2648087"/>
            <a:chExt cx="4621556" cy="3676513"/>
          </a:xfrm>
        </p:grpSpPr>
        <p:pic>
          <p:nvPicPr>
            <p:cNvPr id="19" name="Picture 18"/>
            <p:cNvPicPr>
              <a:picLocks/>
            </p:cNvPicPr>
            <p:nvPr/>
          </p:nvPicPr>
          <p:blipFill>
            <a:blip r:embed="rId8"/>
            <a:stretch>
              <a:fillRect/>
            </a:stretch>
          </p:blipFill>
          <p:spPr>
            <a:xfrm>
              <a:off x="1931644" y="2648087"/>
              <a:ext cx="2286000" cy="1828800"/>
            </a:xfrm>
            <a:prstGeom prst="rect">
              <a:avLst/>
            </a:prstGeom>
          </p:spPr>
        </p:pic>
        <p:pic>
          <p:nvPicPr>
            <p:cNvPr id="16" name="Picture 15"/>
            <p:cNvPicPr>
              <a:picLocks/>
            </p:cNvPicPr>
            <p:nvPr/>
          </p:nvPicPr>
          <p:blipFill>
            <a:blip r:embed="rId9"/>
            <a:stretch>
              <a:fillRect/>
            </a:stretch>
          </p:blipFill>
          <p:spPr>
            <a:xfrm>
              <a:off x="4267200" y="2648087"/>
              <a:ext cx="2286000" cy="1828800"/>
            </a:xfrm>
            <a:prstGeom prst="rect">
              <a:avLst/>
            </a:prstGeom>
          </p:spPr>
        </p:pic>
        <p:pic>
          <p:nvPicPr>
            <p:cNvPr id="26" name="Picture 25"/>
            <p:cNvPicPr>
              <a:picLocks/>
            </p:cNvPicPr>
            <p:nvPr/>
          </p:nvPicPr>
          <p:blipFill>
            <a:blip r:embed="rId10"/>
            <a:stretch>
              <a:fillRect/>
            </a:stretch>
          </p:blipFill>
          <p:spPr>
            <a:xfrm>
              <a:off x="1931644" y="4495800"/>
              <a:ext cx="2286000" cy="1828800"/>
            </a:xfrm>
            <a:prstGeom prst="rect">
              <a:avLst/>
            </a:prstGeom>
          </p:spPr>
        </p:pic>
        <p:pic>
          <p:nvPicPr>
            <p:cNvPr id="28" name="Picture 27"/>
            <p:cNvPicPr>
              <a:picLocks/>
            </p:cNvPicPr>
            <p:nvPr/>
          </p:nvPicPr>
          <p:blipFill>
            <a:blip r:embed="rId11"/>
            <a:stretch>
              <a:fillRect/>
            </a:stretch>
          </p:blipFill>
          <p:spPr>
            <a:xfrm>
              <a:off x="4267200" y="4495800"/>
              <a:ext cx="2286000" cy="1828800"/>
            </a:xfrm>
            <a:prstGeom prst="rect">
              <a:avLst/>
            </a:prstGeom>
          </p:spPr>
        </p:pic>
      </p:grpSp>
      <p:grpSp>
        <p:nvGrpSpPr>
          <p:cNvPr id="20" name="Group 19"/>
          <p:cNvGrpSpPr/>
          <p:nvPr/>
        </p:nvGrpSpPr>
        <p:grpSpPr>
          <a:xfrm>
            <a:off x="703348" y="1825625"/>
            <a:ext cx="4545786" cy="3622967"/>
            <a:chOff x="712014" y="1253833"/>
            <a:chExt cx="4545786" cy="3622967"/>
          </a:xfrm>
        </p:grpSpPr>
        <p:pic>
          <p:nvPicPr>
            <p:cNvPr id="1030" name="Picture 6" descr="Image result for deep brain neurostimulato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2014" y="1253833"/>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chlear ear implant"/>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71800" y="1253833"/>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p:cNvPicPr>
            <p:nvPr/>
          </p:nvPicPr>
          <p:blipFill>
            <a:blip r:embed="rId14"/>
            <a:stretch>
              <a:fillRect/>
            </a:stretch>
          </p:blipFill>
          <p:spPr>
            <a:xfrm>
              <a:off x="712014" y="3048000"/>
              <a:ext cx="2286000" cy="1828800"/>
            </a:xfrm>
            <a:prstGeom prst="rect">
              <a:avLst/>
            </a:prstGeom>
          </p:spPr>
        </p:pic>
        <p:pic>
          <p:nvPicPr>
            <p:cNvPr id="11" name="Picture 10"/>
            <p:cNvPicPr>
              <a:picLocks/>
            </p:cNvPicPr>
            <p:nvPr/>
          </p:nvPicPr>
          <p:blipFill>
            <a:blip r:embed="rId15"/>
            <a:stretch>
              <a:fillRect/>
            </a:stretch>
          </p:blipFill>
          <p:spPr>
            <a:xfrm>
              <a:off x="2971800" y="3048000"/>
              <a:ext cx="2286000" cy="1828800"/>
            </a:xfrm>
            <a:prstGeom prst="rect">
              <a:avLst/>
            </a:prstGeom>
          </p:spPr>
        </p:pic>
      </p:grpSp>
      <p:sp>
        <p:nvSpPr>
          <p:cNvPr id="4" name="Slide Number Placeholder 3"/>
          <p:cNvSpPr>
            <a:spLocks noGrp="1"/>
          </p:cNvSpPr>
          <p:nvPr>
            <p:ph type="sldNum" sz="quarter" idx="12"/>
          </p:nvPr>
        </p:nvSpPr>
        <p:spPr/>
        <p:txBody>
          <a:bodyPr/>
          <a:lstStyle/>
          <a:p>
            <a:fld id="{8B0036C8-356F-4487-9A68-5C75647AC0E5}" type="slidenum">
              <a:rPr lang="en-US" smtClean="0"/>
              <a:t>4</a:t>
            </a:fld>
            <a:endParaRPr lang="en-US"/>
          </a:p>
        </p:txBody>
      </p:sp>
    </p:spTree>
    <p:extLst>
      <p:ext uri="{BB962C8B-B14F-4D97-AF65-F5344CB8AC3E}">
        <p14:creationId xmlns:p14="http://schemas.microsoft.com/office/powerpoint/2010/main" val="355546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93371"/>
            <a:ext cx="9347200" cy="609600"/>
          </a:xfrm>
        </p:spPr>
        <p:txBody>
          <a:bodyPr>
            <a:noAutofit/>
          </a:bodyPr>
          <a:lstStyle/>
          <a:p>
            <a:r>
              <a:rPr lang="en-US" sz="4400" dirty="0"/>
              <a:t>Recalls and Innovation</a:t>
            </a:r>
            <a:br>
              <a:rPr lang="en-US" sz="4400" dirty="0"/>
            </a:br>
            <a:r>
              <a:rPr lang="en-US" sz="4400" dirty="0"/>
              <a:t>– Motivation, Part II</a:t>
            </a:r>
          </a:p>
        </p:txBody>
      </p:sp>
      <p:sp>
        <p:nvSpPr>
          <p:cNvPr id="6" name="AutoShape 2" descr="Image result for guidant corpo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Related image"/>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766" y="1735538"/>
            <a:ext cx="2286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536509AA-F8DD-4615-AC5C-BB44BA698BA5}" type="slidenum">
              <a:rPr lang="en-US" smtClean="0"/>
              <a:pPr>
                <a:defRPr/>
              </a:pPr>
              <a:t>5</a:t>
            </a:fld>
            <a:endParaRPr lang="en-US" sz="1400" dirty="0"/>
          </a:p>
        </p:txBody>
      </p:sp>
      <p:pic>
        <p:nvPicPr>
          <p:cNvPr id="3" name="Picture 2"/>
          <p:cNvPicPr>
            <a:picLocks noChangeAspect="1"/>
          </p:cNvPicPr>
          <p:nvPr/>
        </p:nvPicPr>
        <p:blipFill rotWithShape="1">
          <a:blip r:embed="rId4"/>
          <a:srcRect l="11569" t="25590" r="44088" b="32446"/>
          <a:stretch/>
        </p:blipFill>
        <p:spPr>
          <a:xfrm>
            <a:off x="3143332" y="1403349"/>
            <a:ext cx="8298557" cy="5235493"/>
          </a:xfrm>
          <a:prstGeom prst="rect">
            <a:avLst/>
          </a:prstGeom>
        </p:spPr>
      </p:pic>
      <p:pic>
        <p:nvPicPr>
          <p:cNvPr id="5" name="Picture 4"/>
          <p:cNvPicPr>
            <a:picLocks noChangeAspect="1"/>
          </p:cNvPicPr>
          <p:nvPr/>
        </p:nvPicPr>
        <p:blipFill>
          <a:blip r:embed="rId5"/>
          <a:stretch>
            <a:fillRect/>
          </a:stretch>
        </p:blipFill>
        <p:spPr>
          <a:xfrm>
            <a:off x="6072187" y="1079335"/>
            <a:ext cx="2601913" cy="365674"/>
          </a:xfrm>
          <a:prstGeom prst="rect">
            <a:avLst/>
          </a:prstGeom>
        </p:spPr>
      </p:pic>
      <p:sp>
        <p:nvSpPr>
          <p:cNvPr id="9" name="Rounded Rectangle 8"/>
          <p:cNvSpPr/>
          <p:nvPr/>
        </p:nvSpPr>
        <p:spPr>
          <a:xfrm>
            <a:off x="4102100" y="3168650"/>
            <a:ext cx="7181850" cy="584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000500" y="4692650"/>
            <a:ext cx="7181850" cy="584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5E98D1-B843-D14E-A378-836C2A5B13E3}"/>
              </a:ext>
            </a:extLst>
          </p:cNvPr>
          <p:cNvSpPr txBox="1"/>
          <p:nvPr/>
        </p:nvSpPr>
        <p:spPr>
          <a:xfrm>
            <a:off x="11677650" y="3962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054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93371"/>
            <a:ext cx="9347200" cy="609600"/>
          </a:xfrm>
        </p:spPr>
        <p:txBody>
          <a:bodyPr>
            <a:noAutofit/>
          </a:bodyPr>
          <a:lstStyle/>
          <a:p>
            <a:r>
              <a:rPr lang="en-US" sz="4400" dirty="0"/>
              <a:t>Recalls and Innovation</a:t>
            </a:r>
            <a:br>
              <a:rPr lang="en-US" sz="4400" dirty="0"/>
            </a:br>
            <a:r>
              <a:rPr lang="en-US" sz="4400" dirty="0"/>
              <a:t>– Motivation, Part II</a:t>
            </a:r>
          </a:p>
        </p:txBody>
      </p:sp>
      <p:sp>
        <p:nvSpPr>
          <p:cNvPr id="6" name="AutoShape 2" descr="Image result for guidant corpo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Related image"/>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766" y="1735538"/>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650766" y="1756824"/>
            <a:ext cx="2352675" cy="1943100"/>
          </a:xfrm>
          <a:prstGeom prst="rect">
            <a:avLst/>
          </a:prstGeom>
        </p:spPr>
      </p:pic>
      <p:sp>
        <p:nvSpPr>
          <p:cNvPr id="8" name="TextBox 7"/>
          <p:cNvSpPr txBox="1"/>
          <p:nvPr/>
        </p:nvSpPr>
        <p:spPr>
          <a:xfrm>
            <a:off x="4734379" y="1735538"/>
            <a:ext cx="3733801" cy="646331"/>
          </a:xfrm>
          <a:prstGeom prst="rect">
            <a:avLst/>
          </a:prstGeom>
          <a:noFill/>
          <a:ln w="28575">
            <a:noFill/>
          </a:ln>
        </p:spPr>
        <p:txBody>
          <a:bodyPr wrap="square" rtlCol="0">
            <a:spAutoFit/>
          </a:bodyPr>
          <a:lstStyle/>
          <a:p>
            <a:r>
              <a:rPr lang="en-US" dirty="0">
                <a:solidFill>
                  <a:srgbClr val="003366"/>
                </a:solidFill>
                <a:latin typeface="Calibri" panose="020F0502020204030204" pitchFamily="34" charset="0"/>
                <a:cs typeface="Calibri" panose="020F0502020204030204" pitchFamily="34" charset="0"/>
              </a:rPr>
              <a:t>Subsequent six year gap until next product submission to FDA</a:t>
            </a:r>
          </a:p>
        </p:txBody>
      </p:sp>
      <p:pic>
        <p:nvPicPr>
          <p:cNvPr id="10" name="Picture 9"/>
          <p:cNvPicPr>
            <a:picLocks noChangeAspect="1"/>
          </p:cNvPicPr>
          <p:nvPr/>
        </p:nvPicPr>
        <p:blipFill>
          <a:blip r:embed="rId5"/>
          <a:stretch>
            <a:fillRect/>
          </a:stretch>
        </p:blipFill>
        <p:spPr>
          <a:xfrm>
            <a:off x="4315279" y="4653694"/>
            <a:ext cx="2286000" cy="2011967"/>
          </a:xfrm>
          <a:prstGeom prst="rect">
            <a:avLst/>
          </a:prstGeom>
        </p:spPr>
      </p:pic>
      <p:pic>
        <p:nvPicPr>
          <p:cNvPr id="2056" name="Picture 8" descr="Image result for Medtronic Icon"/>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1025" y="3551334"/>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medtronic implantable cardioverter defibrilla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7027" y="3415748"/>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stretch>
            <a:fillRect/>
          </a:stretch>
        </p:blipFill>
        <p:spPr>
          <a:xfrm>
            <a:off x="6717027" y="4993117"/>
            <a:ext cx="1828800" cy="1828800"/>
          </a:xfrm>
          <a:prstGeom prst="rect">
            <a:avLst/>
          </a:prstGeom>
        </p:spPr>
      </p:pic>
      <p:sp>
        <p:nvSpPr>
          <p:cNvPr id="15" name="TextBox 14"/>
          <p:cNvSpPr txBox="1"/>
          <p:nvPr/>
        </p:nvSpPr>
        <p:spPr>
          <a:xfrm>
            <a:off x="8431529" y="3551334"/>
            <a:ext cx="3733801" cy="923330"/>
          </a:xfrm>
          <a:prstGeom prst="rect">
            <a:avLst/>
          </a:prstGeom>
          <a:noFill/>
          <a:ln w="28575">
            <a:noFill/>
          </a:ln>
        </p:spPr>
        <p:txBody>
          <a:bodyPr wrap="square" rtlCol="0">
            <a:spAutoFit/>
          </a:bodyPr>
          <a:lstStyle/>
          <a:p>
            <a:r>
              <a:rPr lang="en-US" dirty="0">
                <a:solidFill>
                  <a:srgbClr val="003366"/>
                </a:solidFill>
                <a:latin typeface="Calibri" panose="020F0502020204030204" pitchFamily="34" charset="0"/>
                <a:cs typeface="Calibri" panose="020F0502020204030204" pitchFamily="34" charset="0"/>
              </a:rPr>
              <a:t>Both submitted new devices for approval and in rapid succession following Guidant recall</a:t>
            </a:r>
          </a:p>
        </p:txBody>
      </p:sp>
      <p:sp>
        <p:nvSpPr>
          <p:cNvPr id="4" name="Slide Number Placeholder 3"/>
          <p:cNvSpPr>
            <a:spLocks noGrp="1"/>
          </p:cNvSpPr>
          <p:nvPr>
            <p:ph type="sldNum" sz="quarter" idx="10"/>
          </p:nvPr>
        </p:nvSpPr>
        <p:spPr/>
        <p:txBody>
          <a:bodyPr/>
          <a:lstStyle/>
          <a:p>
            <a:pPr>
              <a:defRPr/>
            </a:pPr>
            <a:fld id="{536509AA-F8DD-4615-AC5C-BB44BA698BA5}" type="slidenum">
              <a:rPr lang="en-US" smtClean="0"/>
              <a:pPr>
                <a:defRPr/>
              </a:pPr>
              <a:t>6</a:t>
            </a:fld>
            <a:endParaRPr lang="en-US" sz="1400" dirty="0"/>
          </a:p>
        </p:txBody>
      </p:sp>
    </p:spTree>
    <p:extLst>
      <p:ext uri="{BB962C8B-B14F-4D97-AF65-F5344CB8AC3E}">
        <p14:creationId xmlns:p14="http://schemas.microsoft.com/office/powerpoint/2010/main" val="301443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fade">
                                      <p:cBhvr>
                                        <p:cTn id="11" dur="500"/>
                                        <p:tgtEl>
                                          <p:spTgt spid="2056"/>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295400" y="1210733"/>
          <a:ext cx="95504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00989" y="2097940"/>
            <a:ext cx="8939221" cy="4031873"/>
          </a:xfrm>
          <a:prstGeom prst="rect">
            <a:avLst/>
          </a:prstGeom>
          <a:solidFill>
            <a:schemeClr val="bg1"/>
          </a:solidFill>
          <a:ln w="38100">
            <a:noFill/>
          </a:ln>
        </p:spPr>
        <p:txBody>
          <a:bodyPr wrap="square" rtlCol="0">
            <a:spAutoFit/>
          </a:bodyPr>
          <a:lstStyle/>
          <a:p>
            <a:pPr algn="just"/>
            <a:r>
              <a:rPr lang="en-US" sz="3200" dirty="0">
                <a:solidFill>
                  <a:schemeClr val="bg1">
                    <a:lumMod val="50000"/>
                  </a:schemeClr>
                </a:solidFill>
                <a:latin typeface="Calibri" panose="020F0502020204030204" pitchFamily="34" charset="0"/>
                <a:cs typeface="Calibri" panose="020F0502020204030204" pitchFamily="34" charset="0"/>
              </a:rPr>
              <a:t>Medical device industry is large: $170b/year</a:t>
            </a:r>
          </a:p>
          <a:p>
            <a:pPr algn="just"/>
            <a:endParaRPr lang="en-US" sz="3200" dirty="0">
              <a:solidFill>
                <a:schemeClr val="bg1">
                  <a:lumMod val="50000"/>
                </a:schemeClr>
              </a:solidFill>
              <a:latin typeface="Calibri" panose="020F0502020204030204" pitchFamily="34" charset="0"/>
              <a:cs typeface="Calibri" panose="020F0502020204030204" pitchFamily="34" charset="0"/>
            </a:endParaRPr>
          </a:p>
          <a:p>
            <a:pPr algn="just"/>
            <a:r>
              <a:rPr lang="en-US" sz="3200" dirty="0">
                <a:solidFill>
                  <a:schemeClr val="bg1">
                    <a:lumMod val="50000"/>
                  </a:schemeClr>
                </a:solidFill>
                <a:latin typeface="Calibri" panose="020F0502020204030204" pitchFamily="34" charset="0"/>
                <a:cs typeface="Calibri" panose="020F0502020204030204" pitchFamily="34" charset="0"/>
              </a:rPr>
              <a:t>The stakes are high. A one-month delay in product approval for a major med-tech innovation estimated to cost up to: </a:t>
            </a:r>
          </a:p>
          <a:p>
            <a:pPr algn="just"/>
            <a:endParaRPr lang="en-US" sz="3200" dirty="0">
              <a:solidFill>
                <a:schemeClr val="bg1">
                  <a:lumMod val="5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3200" dirty="0">
                <a:solidFill>
                  <a:schemeClr val="bg1">
                    <a:lumMod val="50000"/>
                  </a:schemeClr>
                </a:solidFill>
                <a:latin typeface="Calibri" panose="020F0502020204030204" pitchFamily="34" charset="0"/>
                <a:cs typeface="Calibri" panose="020F0502020204030204" pitchFamily="34" charset="0"/>
              </a:rPr>
              <a:t>$1m in expense due to product △s</a:t>
            </a:r>
          </a:p>
          <a:p>
            <a:pPr marL="457200" indent="-457200" algn="just">
              <a:buFont typeface="Arial" panose="020B0604020202020204" pitchFamily="34" charset="0"/>
              <a:buChar char="•"/>
            </a:pPr>
            <a:r>
              <a:rPr lang="en-US" sz="3200" dirty="0">
                <a:solidFill>
                  <a:schemeClr val="bg1">
                    <a:lumMod val="50000"/>
                  </a:schemeClr>
                </a:solidFill>
                <a:latin typeface="Calibri" panose="020F0502020204030204" pitchFamily="34" charset="0"/>
                <a:cs typeface="Calibri" panose="020F0502020204030204" pitchFamily="34" charset="0"/>
              </a:rPr>
              <a:t>$10m in </a:t>
            </a:r>
            <a:r>
              <a:rPr lang="en-US" sz="3200" dirty="0">
                <a:solidFill>
                  <a:schemeClr val="bg1">
                    <a:lumMod val="50000"/>
                  </a:schemeClr>
                </a:solidFill>
                <a:latin typeface="Calibri" panose="020F0502020204030204" pitchFamily="34" charset="0"/>
                <a:cs typeface="Calibri" panose="020F0502020204030204" pitchFamily="34" charset="0"/>
                <a:sym typeface="Symbol" panose="05050102010706020507" pitchFamily="18" charset="2"/>
              </a:rPr>
              <a:t>lost </a:t>
            </a:r>
            <a:r>
              <a:rPr lang="en-US" sz="3200" dirty="0">
                <a:solidFill>
                  <a:schemeClr val="bg1">
                    <a:lumMod val="50000"/>
                  </a:schemeClr>
                </a:solidFill>
                <a:latin typeface="Calibri" panose="020F0502020204030204" pitchFamily="34" charset="0"/>
                <a:cs typeface="Calibri" panose="020F0502020204030204" pitchFamily="34" charset="0"/>
              </a:rPr>
              <a:t>revenue</a:t>
            </a:r>
          </a:p>
        </p:txBody>
      </p:sp>
      <p:sp>
        <p:nvSpPr>
          <p:cNvPr id="7" name="Title 6"/>
          <p:cNvSpPr>
            <a:spLocks noGrp="1"/>
          </p:cNvSpPr>
          <p:nvPr>
            <p:ph type="title"/>
          </p:nvPr>
        </p:nvSpPr>
        <p:spPr>
          <a:xfrm>
            <a:off x="245269" y="365124"/>
            <a:ext cx="10515600" cy="1325563"/>
          </a:xfrm>
        </p:spPr>
        <p:txBody>
          <a:bodyPr>
            <a:noAutofit/>
          </a:bodyPr>
          <a:lstStyle/>
          <a:p>
            <a:r>
              <a:rPr lang="en-US" dirty="0">
                <a:latin typeface="+mn-lt"/>
              </a:rPr>
              <a:t>Recalls and Innovation</a:t>
            </a:r>
            <a:br>
              <a:rPr lang="en-US" dirty="0">
                <a:latin typeface="+mn-lt"/>
              </a:rPr>
            </a:br>
            <a:r>
              <a:rPr lang="en-US" dirty="0">
                <a:latin typeface="+mn-lt"/>
              </a:rPr>
              <a:t>– Motivation, Part III</a:t>
            </a:r>
            <a:br>
              <a:rPr lang="en-US" dirty="0">
                <a:latin typeface="+mn-lt"/>
              </a:rPr>
            </a:br>
            <a:endParaRPr lang="en-US" dirty="0">
              <a:latin typeface="+mn-lt"/>
            </a:endParaRPr>
          </a:p>
        </p:txBody>
      </p:sp>
      <p:sp>
        <p:nvSpPr>
          <p:cNvPr id="2" name="Slide Number Placeholder 1"/>
          <p:cNvSpPr>
            <a:spLocks noGrp="1"/>
          </p:cNvSpPr>
          <p:nvPr>
            <p:ph type="sldNum" sz="quarter" idx="12"/>
          </p:nvPr>
        </p:nvSpPr>
        <p:spPr/>
        <p:txBody>
          <a:bodyPr/>
          <a:lstStyle/>
          <a:p>
            <a:fld id="{8B0036C8-356F-4487-9A68-5C75647AC0E5}" type="slidenum">
              <a:rPr lang="en-US" smtClean="0"/>
              <a:t>7</a:t>
            </a:fld>
            <a:endParaRPr lang="en-US"/>
          </a:p>
        </p:txBody>
      </p:sp>
    </p:spTree>
    <p:extLst>
      <p:ext uri="{BB962C8B-B14F-4D97-AF65-F5344CB8AC3E}">
        <p14:creationId xmlns:p14="http://schemas.microsoft.com/office/powerpoint/2010/main" val="6541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19" y="294663"/>
            <a:ext cx="9347200" cy="609600"/>
          </a:xfrm>
        </p:spPr>
        <p:txBody>
          <a:bodyPr>
            <a:noAutofit/>
          </a:bodyPr>
          <a:lstStyle/>
          <a:p>
            <a:r>
              <a:rPr lang="en-US" sz="4000" dirty="0"/>
              <a:t>Recalls and Innovation</a:t>
            </a:r>
            <a:br>
              <a:rPr lang="en-US" sz="4000" dirty="0"/>
            </a:br>
            <a:r>
              <a:rPr lang="en-US" sz="4000" dirty="0"/>
              <a:t>– Research Questions</a:t>
            </a:r>
          </a:p>
        </p:txBody>
      </p:sp>
      <p:graphicFrame>
        <p:nvGraphicFramePr>
          <p:cNvPr id="4" name="Diagram 3"/>
          <p:cNvGraphicFramePr/>
          <p:nvPr>
            <p:extLst>
              <p:ext uri="{D42A27DB-BD31-4B8C-83A1-F6EECF244321}">
                <p14:modId xmlns:p14="http://schemas.microsoft.com/office/powerpoint/2010/main" val="20711566"/>
              </p:ext>
            </p:extLst>
          </p:nvPr>
        </p:nvGraphicFramePr>
        <p:xfrm>
          <a:off x="2743200" y="1066800"/>
          <a:ext cx="6705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19839827">
            <a:off x="1583028" y="3177473"/>
            <a:ext cx="9293972" cy="1200329"/>
          </a:xfrm>
          <a:prstGeom prst="rect">
            <a:avLst/>
          </a:prstGeom>
          <a:solidFill>
            <a:schemeClr val="bg1"/>
          </a:solidFill>
          <a:ln w="38100">
            <a:solidFill>
              <a:srgbClr val="002E62"/>
            </a:solidFill>
          </a:ln>
        </p:spPr>
        <p:txBody>
          <a:bodyPr wrap="square" rtlCol="0">
            <a:spAutoFit/>
          </a:bodyPr>
          <a:lstStyle/>
          <a:p>
            <a:pPr algn="ctr"/>
            <a:r>
              <a:rPr lang="en-US" sz="3600" dirty="0">
                <a:solidFill>
                  <a:schemeClr val="bg1">
                    <a:lumMod val="50000"/>
                  </a:schemeClr>
                </a:solidFill>
                <a:latin typeface="Calibri" panose="020F0502020204030204" pitchFamily="34" charset="0"/>
                <a:cs typeface="Calibri" panose="020F0502020204030204" pitchFamily="34" charset="0"/>
              </a:rPr>
              <a:t>Consider both major and incremental </a:t>
            </a:r>
          </a:p>
          <a:p>
            <a:pPr algn="ctr"/>
            <a:r>
              <a:rPr lang="en-US" sz="3600" dirty="0">
                <a:solidFill>
                  <a:schemeClr val="bg1">
                    <a:lumMod val="50000"/>
                  </a:schemeClr>
                </a:solidFill>
                <a:latin typeface="Calibri" panose="020F0502020204030204" pitchFamily="34" charset="0"/>
                <a:cs typeface="Calibri" panose="020F0502020204030204" pitchFamily="34" charset="0"/>
              </a:rPr>
              <a:t>medical device innovation</a:t>
            </a:r>
          </a:p>
        </p:txBody>
      </p:sp>
      <p:sp>
        <p:nvSpPr>
          <p:cNvPr id="5" name="Slide Number Placeholder 4"/>
          <p:cNvSpPr>
            <a:spLocks noGrp="1"/>
          </p:cNvSpPr>
          <p:nvPr>
            <p:ph type="sldNum" sz="quarter" idx="10"/>
          </p:nvPr>
        </p:nvSpPr>
        <p:spPr/>
        <p:txBody>
          <a:bodyPr/>
          <a:lstStyle/>
          <a:p>
            <a:pPr>
              <a:defRPr/>
            </a:pPr>
            <a:fld id="{536509AA-F8DD-4615-AC5C-BB44BA698BA5}" type="slidenum">
              <a:rPr lang="en-US" smtClean="0"/>
              <a:pPr>
                <a:defRPr/>
              </a:pPr>
              <a:t>8</a:t>
            </a:fld>
            <a:endParaRPr lang="en-US" sz="1400" dirty="0"/>
          </a:p>
        </p:txBody>
      </p:sp>
    </p:spTree>
    <p:extLst>
      <p:ext uri="{BB962C8B-B14F-4D97-AF65-F5344CB8AC3E}">
        <p14:creationId xmlns:p14="http://schemas.microsoft.com/office/powerpoint/2010/main" val="136120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FB87278-46E1-45D9-9D8E-43D9C2FF0A17}"/>
                                            </p:graphicEl>
                                          </p:spTgt>
                                        </p:tgtEl>
                                        <p:attrNameLst>
                                          <p:attrName>style.visibility</p:attrName>
                                        </p:attrNameLst>
                                      </p:cBhvr>
                                      <p:to>
                                        <p:strVal val="visible"/>
                                      </p:to>
                                    </p:set>
                                    <p:animEffect transition="in" filter="fade">
                                      <p:cBhvr>
                                        <p:cTn id="7" dur="500"/>
                                        <p:tgtEl>
                                          <p:spTgt spid="4">
                                            <p:graphicEl>
                                              <a:dgm id="{3FB87278-46E1-45D9-9D8E-43D9C2FF0A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D36C065-E8DA-44B9-9545-349C2A91B9A5}"/>
                                            </p:graphicEl>
                                          </p:spTgt>
                                        </p:tgtEl>
                                        <p:attrNameLst>
                                          <p:attrName>style.visibility</p:attrName>
                                        </p:attrNameLst>
                                      </p:cBhvr>
                                      <p:to>
                                        <p:strVal val="visible"/>
                                      </p:to>
                                    </p:set>
                                    <p:animEffect transition="in" filter="fade">
                                      <p:cBhvr>
                                        <p:cTn id="12" dur="500"/>
                                        <p:tgtEl>
                                          <p:spTgt spid="4">
                                            <p:graphicEl>
                                              <a:dgm id="{1D36C065-E8DA-44B9-9545-349C2A91B9A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FCF2712-A919-49D1-AAA0-5D8DACE2263C}"/>
                                            </p:graphicEl>
                                          </p:spTgt>
                                        </p:tgtEl>
                                        <p:attrNameLst>
                                          <p:attrName>style.visibility</p:attrName>
                                        </p:attrNameLst>
                                      </p:cBhvr>
                                      <p:to>
                                        <p:strVal val="visible"/>
                                      </p:to>
                                    </p:set>
                                    <p:animEffect transition="in" filter="fade">
                                      <p:cBhvr>
                                        <p:cTn id="15" dur="500"/>
                                        <p:tgtEl>
                                          <p:spTgt spid="4">
                                            <p:graphicEl>
                                              <a:dgm id="{AFCF2712-A919-49D1-AAA0-5D8DACE2263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DF311384-F359-4F80-B3D9-6BEA21FFF5A1}"/>
                                            </p:graphicEl>
                                          </p:spTgt>
                                        </p:tgtEl>
                                        <p:attrNameLst>
                                          <p:attrName>style.visibility</p:attrName>
                                        </p:attrNameLst>
                                      </p:cBhvr>
                                      <p:to>
                                        <p:strVal val="visible"/>
                                      </p:to>
                                    </p:set>
                                    <p:animEffect transition="in" filter="fade">
                                      <p:cBhvr>
                                        <p:cTn id="18" dur="500"/>
                                        <p:tgtEl>
                                          <p:spTgt spid="4">
                                            <p:graphicEl>
                                              <a:dgm id="{DF311384-F359-4F80-B3D9-6BEA21FFF5A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295400" y="1210733"/>
          <a:ext cx="95504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00989" y="1336718"/>
            <a:ext cx="8939221" cy="5293757"/>
          </a:xfrm>
          <a:prstGeom prst="rect">
            <a:avLst/>
          </a:prstGeom>
          <a:solidFill>
            <a:schemeClr val="bg1"/>
          </a:solidFill>
          <a:ln w="38100">
            <a:noFill/>
          </a:ln>
        </p:spPr>
        <p:txBody>
          <a:bodyPr wrap="square" rtlCol="0">
            <a:spAutoFit/>
          </a:bodyPr>
          <a:lstStyle/>
          <a:p>
            <a:pPr algn="just"/>
            <a:r>
              <a:rPr lang="en-US" sz="2600" dirty="0">
                <a:solidFill>
                  <a:schemeClr val="bg1">
                    <a:lumMod val="50000"/>
                  </a:schemeClr>
                </a:solidFill>
                <a:latin typeface="Calibri" panose="020F0502020204030204" pitchFamily="34" charset="0"/>
                <a:cs typeface="Calibri" panose="020F0502020204030204" pitchFamily="34" charset="0"/>
              </a:rPr>
              <a:t>Recalls associated with significant delays in own-firm innovation, but associated with accelerated innovation by competitors.  </a:t>
            </a:r>
          </a:p>
          <a:p>
            <a:pPr algn="just"/>
            <a:endParaRPr lang="en-US" sz="2600" dirty="0">
              <a:solidFill>
                <a:schemeClr val="bg1">
                  <a:lumMod val="50000"/>
                </a:schemeClr>
              </a:solidFill>
              <a:latin typeface="Calibri" panose="020F0502020204030204" pitchFamily="34" charset="0"/>
              <a:cs typeface="Calibri" panose="020F0502020204030204" pitchFamily="34" charset="0"/>
            </a:endParaRPr>
          </a:p>
          <a:p>
            <a:pPr algn="just"/>
            <a:r>
              <a:rPr lang="en-US" sz="2600" dirty="0">
                <a:solidFill>
                  <a:schemeClr val="bg1">
                    <a:lumMod val="50000"/>
                  </a:schemeClr>
                </a:solidFill>
                <a:latin typeface="Calibri" panose="020F0502020204030204" pitchFamily="34" charset="0"/>
                <a:cs typeface="Calibri" panose="020F0502020204030204" pitchFamily="34" charset="0"/>
              </a:rPr>
              <a:t>Proximity of a recall “shock” drives these results: </a:t>
            </a:r>
          </a:p>
          <a:p>
            <a:pPr algn="just"/>
            <a:endParaRPr lang="en-US" sz="2600" dirty="0">
              <a:solidFill>
                <a:schemeClr val="bg1">
                  <a:lumMod val="50000"/>
                </a:schemeClr>
              </a:solidFill>
              <a:latin typeface="Calibri" panose="020F0502020204030204" pitchFamily="34" charset="0"/>
              <a:cs typeface="Calibri" panose="020F0502020204030204" pitchFamily="34" charset="0"/>
            </a:endParaRPr>
          </a:p>
          <a:p>
            <a:pPr algn="just"/>
            <a:r>
              <a:rPr lang="en-US" sz="2600" dirty="0">
                <a:solidFill>
                  <a:schemeClr val="bg1">
                    <a:lumMod val="50000"/>
                  </a:schemeClr>
                </a:solidFill>
                <a:latin typeface="Calibri" panose="020F0502020204030204" pitchFamily="34" charset="0"/>
                <a:cs typeface="Calibri" panose="020F0502020204030204" pitchFamily="34" charset="0"/>
              </a:rPr>
              <a:t>Focal-firm innovation delays are driven primarily by recalls in a specific product type</a:t>
            </a:r>
          </a:p>
          <a:p>
            <a:pPr algn="just"/>
            <a:endParaRPr lang="en-US" sz="2600" dirty="0">
              <a:solidFill>
                <a:schemeClr val="bg1">
                  <a:lumMod val="50000"/>
                </a:schemeClr>
              </a:solidFill>
              <a:latin typeface="Calibri" panose="020F0502020204030204" pitchFamily="34" charset="0"/>
              <a:cs typeface="Calibri" panose="020F0502020204030204" pitchFamily="34" charset="0"/>
            </a:endParaRPr>
          </a:p>
          <a:p>
            <a:pPr algn="just"/>
            <a:r>
              <a:rPr lang="en-US" sz="2600" dirty="0">
                <a:solidFill>
                  <a:schemeClr val="bg1">
                    <a:lumMod val="50000"/>
                  </a:schemeClr>
                </a:solidFill>
                <a:latin typeface="Calibri" panose="020F0502020204030204" pitchFamily="34" charset="0"/>
                <a:cs typeface="Calibri" panose="020F0502020204030204" pitchFamily="34" charset="0"/>
              </a:rPr>
              <a:t>Competitor response*</a:t>
            </a:r>
          </a:p>
          <a:p>
            <a:pPr marL="457200" indent="-457200" algn="just">
              <a:buFont typeface="Arial" panose="020B0604020202020204" pitchFamily="34" charset="0"/>
              <a:buChar char="•"/>
            </a:pPr>
            <a:r>
              <a:rPr lang="en-US" sz="2600" dirty="0">
                <a:solidFill>
                  <a:schemeClr val="bg1">
                    <a:lumMod val="50000"/>
                  </a:schemeClr>
                </a:solidFill>
                <a:latin typeface="Calibri" panose="020F0502020204030204" pitchFamily="34" charset="0"/>
                <a:cs typeface="Calibri" panose="020F0502020204030204" pitchFamily="34" charset="0"/>
              </a:rPr>
              <a:t>Extends beyond a </a:t>
            </a:r>
            <a:r>
              <a:rPr lang="en-US" sz="2600" i="1" dirty="0">
                <a:solidFill>
                  <a:schemeClr val="bg1">
                    <a:lumMod val="50000"/>
                  </a:schemeClr>
                </a:solidFill>
                <a:latin typeface="Calibri" panose="020F0502020204030204" pitchFamily="34" charset="0"/>
                <a:cs typeface="Calibri" panose="020F0502020204030204" pitchFamily="34" charset="0"/>
              </a:rPr>
              <a:t>specific</a:t>
            </a:r>
            <a:r>
              <a:rPr lang="en-US" sz="2600" dirty="0">
                <a:solidFill>
                  <a:schemeClr val="bg1">
                    <a:lumMod val="50000"/>
                  </a:schemeClr>
                </a:solidFill>
                <a:latin typeface="Calibri" panose="020F0502020204030204" pitchFamily="34" charset="0"/>
                <a:cs typeface="Calibri" panose="020F0502020204030204" pitchFamily="34" charset="0"/>
              </a:rPr>
              <a:t> product type to adjacent product types within an active </a:t>
            </a:r>
            <a:r>
              <a:rPr lang="en-US" sz="2600" i="1" dirty="0">
                <a:solidFill>
                  <a:schemeClr val="bg1">
                    <a:lumMod val="50000"/>
                  </a:schemeClr>
                </a:solidFill>
                <a:latin typeface="Calibri" panose="020F0502020204030204" pitchFamily="34" charset="0"/>
                <a:cs typeface="Calibri" panose="020F0502020204030204" pitchFamily="34" charset="0"/>
              </a:rPr>
              <a:t>class</a:t>
            </a:r>
            <a:endParaRPr lang="en-US" sz="2600" dirty="0">
              <a:solidFill>
                <a:schemeClr val="bg1">
                  <a:lumMod val="5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600" dirty="0">
                <a:solidFill>
                  <a:schemeClr val="bg1">
                    <a:lumMod val="50000"/>
                  </a:schemeClr>
                </a:solidFill>
                <a:latin typeface="Calibri" panose="020F0502020204030204" pitchFamily="34" charset="0"/>
                <a:cs typeface="Calibri" panose="020F0502020204030204" pitchFamily="34" charset="0"/>
              </a:rPr>
              <a:t>Is strongest when competitors are best positioned to respond (e.g., firms with broader product portfolios)</a:t>
            </a:r>
          </a:p>
        </p:txBody>
      </p:sp>
      <p:sp>
        <p:nvSpPr>
          <p:cNvPr id="7" name="Title 6"/>
          <p:cNvSpPr>
            <a:spLocks noGrp="1"/>
          </p:cNvSpPr>
          <p:nvPr>
            <p:ph type="title"/>
          </p:nvPr>
        </p:nvSpPr>
        <p:spPr>
          <a:xfrm>
            <a:off x="245269" y="365124"/>
            <a:ext cx="10515600" cy="1325563"/>
          </a:xfrm>
        </p:spPr>
        <p:txBody>
          <a:bodyPr>
            <a:noAutofit/>
          </a:bodyPr>
          <a:lstStyle/>
          <a:p>
            <a:r>
              <a:rPr lang="en-US" dirty="0">
                <a:latin typeface="+mn-lt"/>
              </a:rPr>
              <a:t>Preview of findings</a:t>
            </a:r>
            <a:br>
              <a:rPr lang="en-US" dirty="0">
                <a:latin typeface="+mn-lt"/>
              </a:rPr>
            </a:br>
            <a:endParaRPr lang="en-US" dirty="0">
              <a:latin typeface="+mn-lt"/>
            </a:endParaRPr>
          </a:p>
        </p:txBody>
      </p:sp>
      <p:sp>
        <p:nvSpPr>
          <p:cNvPr id="2" name="Slide Number Placeholder 1"/>
          <p:cNvSpPr>
            <a:spLocks noGrp="1"/>
          </p:cNvSpPr>
          <p:nvPr>
            <p:ph type="sldNum" sz="quarter" idx="12"/>
          </p:nvPr>
        </p:nvSpPr>
        <p:spPr/>
        <p:txBody>
          <a:bodyPr/>
          <a:lstStyle/>
          <a:p>
            <a:fld id="{8B0036C8-356F-4487-9A68-5C75647AC0E5}" type="slidenum">
              <a:rPr lang="en-US" smtClean="0"/>
              <a:t>9</a:t>
            </a:fld>
            <a:endParaRPr lang="en-US" dirty="0"/>
          </a:p>
        </p:txBody>
      </p:sp>
      <p:sp>
        <p:nvSpPr>
          <p:cNvPr id="3" name="TextBox 2">
            <a:extLst>
              <a:ext uri="{FF2B5EF4-FFF2-40B4-BE49-F238E27FC236}">
                <a16:creationId xmlns:a16="http://schemas.microsoft.com/office/drawing/2014/main" id="{F0523ECD-7CE2-B846-8EF0-E8A23177DE81}"/>
              </a:ext>
            </a:extLst>
          </p:cNvPr>
          <p:cNvSpPr txBox="1"/>
          <p:nvPr/>
        </p:nvSpPr>
        <p:spPr>
          <a:xfrm>
            <a:off x="1600989" y="6508750"/>
            <a:ext cx="11108531" cy="369332"/>
          </a:xfrm>
          <a:prstGeom prst="rect">
            <a:avLst/>
          </a:prstGeom>
          <a:noFill/>
        </p:spPr>
        <p:txBody>
          <a:bodyPr wrap="square" rtlCol="0">
            <a:spAutoFit/>
          </a:bodyPr>
          <a:lstStyle/>
          <a:p>
            <a:r>
              <a:rPr lang="en-US" dirty="0"/>
              <a:t>*Note: these are typically well-established product categories; not a viability story</a:t>
            </a:r>
          </a:p>
        </p:txBody>
      </p:sp>
    </p:spTree>
    <p:extLst>
      <p:ext uri="{BB962C8B-B14F-4D97-AF65-F5344CB8AC3E}">
        <p14:creationId xmlns:p14="http://schemas.microsoft.com/office/powerpoint/2010/main" val="22364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TotalTime>
  <Words>2565</Words>
  <Application>Microsoft Macintosh PowerPoint</Application>
  <PresentationFormat>Widescreen</PresentationFormat>
  <Paragraphs>389</Paragraphs>
  <Slides>30</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ＭＳ Ｐゴシック</vt:lpstr>
      <vt:lpstr>Arial</vt:lpstr>
      <vt:lpstr>Calibri</vt:lpstr>
      <vt:lpstr>Calibri Light</vt:lpstr>
      <vt:lpstr>Cambria</vt:lpstr>
      <vt:lpstr>Garamond</vt:lpstr>
      <vt:lpstr>Symbol</vt:lpstr>
      <vt:lpstr>Times New Roman</vt:lpstr>
      <vt:lpstr>Wingdings</vt:lpstr>
      <vt:lpstr>Office Theme</vt:lpstr>
      <vt:lpstr>Recalls, Innovation, and Competitor Response:  Evidence from Medical Device Firms </vt:lpstr>
      <vt:lpstr>Intro: bridging two streams of research</vt:lpstr>
      <vt:lpstr>Recalls and Innovation – Empirical Context (FDA)</vt:lpstr>
      <vt:lpstr>Recalls and Innovation – Motivation, Part I</vt:lpstr>
      <vt:lpstr>Recalls and Innovation – Motivation, Part II</vt:lpstr>
      <vt:lpstr>Recalls and Innovation – Motivation, Part II</vt:lpstr>
      <vt:lpstr>Recalls and Innovation – Motivation, Part III </vt:lpstr>
      <vt:lpstr>Recalls and Innovation – Research Questions</vt:lpstr>
      <vt:lpstr>Preview of findings </vt:lpstr>
      <vt:lpstr>Recalls and Innovation – Empirical Context (FDA)</vt:lpstr>
      <vt:lpstr>Recalls and Innovation – (incomplete) Literature Review</vt:lpstr>
      <vt:lpstr>Recalls and Innovation – Source of Recall</vt:lpstr>
      <vt:lpstr>PowerPoint Presentation</vt:lpstr>
      <vt:lpstr>Recalls and Innovation – Moderated by hierarchy of product proximity</vt:lpstr>
      <vt:lpstr>Recalls and Innovation – Data</vt:lpstr>
      <vt:lpstr>PowerPoint Presentation</vt:lpstr>
      <vt:lpstr>Recalls and Innovation – Data Merge and Variable Creation</vt:lpstr>
      <vt:lpstr>Sample</vt:lpstr>
      <vt:lpstr>Recalls and Innovation – Empirical Approach</vt:lpstr>
      <vt:lpstr>Recalls and Innovation – note on endogeneity</vt:lpstr>
      <vt:lpstr>PowerPoint Presentation</vt:lpstr>
      <vt:lpstr>PowerPoint Presentation</vt:lpstr>
      <vt:lpstr>PowerPoint Presentation</vt:lpstr>
      <vt:lpstr>PowerPoint Presentation</vt:lpstr>
      <vt:lpstr>PowerPoint Presentation</vt:lpstr>
      <vt:lpstr>Recalls and Innovation – Discussion (Results)</vt:lpstr>
      <vt:lpstr>Recalls and Innovation – Discussion (Limitations)</vt:lpstr>
      <vt:lpstr>Recalls and Innovation – Discussion (Robustness)</vt:lpstr>
      <vt:lpstr>Recalls and Innovation – Discussion (Implications)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Negative Shocks and Innovation:  Evidence from Medical Device Recalls</dc:title>
  <dc:creator>Lila Kelso</dc:creator>
  <cp:lastModifiedBy>Ariel Stern</cp:lastModifiedBy>
  <cp:revision>216</cp:revision>
  <cp:lastPrinted>2019-03-13T18:55:16Z</cp:lastPrinted>
  <dcterms:created xsi:type="dcterms:W3CDTF">2018-09-21T18:23:09Z</dcterms:created>
  <dcterms:modified xsi:type="dcterms:W3CDTF">2019-07-17T03:17:53Z</dcterms:modified>
</cp:coreProperties>
</file>