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3"/>
  </p:notesMasterIdLst>
  <p:handoutMasterIdLst>
    <p:handoutMasterId r:id="rId44"/>
  </p:handoutMasterIdLst>
  <p:sldIdLst>
    <p:sldId id="256" r:id="rId2"/>
    <p:sldId id="275" r:id="rId3"/>
    <p:sldId id="299" r:id="rId4"/>
    <p:sldId id="300" r:id="rId5"/>
    <p:sldId id="302" r:id="rId6"/>
    <p:sldId id="892" r:id="rId7"/>
    <p:sldId id="303" r:id="rId8"/>
    <p:sldId id="276" r:id="rId9"/>
    <p:sldId id="806" r:id="rId10"/>
    <p:sldId id="809" r:id="rId11"/>
    <p:sldId id="277" r:id="rId12"/>
    <p:sldId id="278" r:id="rId13"/>
    <p:sldId id="902" r:id="rId14"/>
    <p:sldId id="292" r:id="rId15"/>
    <p:sldId id="807" r:id="rId16"/>
    <p:sldId id="899" r:id="rId17"/>
    <p:sldId id="296" r:id="rId18"/>
    <p:sldId id="898" r:id="rId19"/>
    <p:sldId id="808" r:id="rId20"/>
    <p:sldId id="900" r:id="rId21"/>
    <p:sldId id="279" r:id="rId22"/>
    <p:sldId id="280" r:id="rId23"/>
    <p:sldId id="281" r:id="rId24"/>
    <p:sldId id="282" r:id="rId25"/>
    <p:sldId id="290" r:id="rId26"/>
    <p:sldId id="291" r:id="rId27"/>
    <p:sldId id="811" r:id="rId28"/>
    <p:sldId id="812" r:id="rId29"/>
    <p:sldId id="283" r:id="rId30"/>
    <p:sldId id="285" r:id="rId31"/>
    <p:sldId id="901" r:id="rId32"/>
    <p:sldId id="286" r:id="rId33"/>
    <p:sldId id="298" r:id="rId34"/>
    <p:sldId id="810" r:id="rId35"/>
    <p:sldId id="297" r:id="rId36"/>
    <p:sldId id="294" r:id="rId37"/>
    <p:sldId id="813" r:id="rId38"/>
    <p:sldId id="893" r:id="rId39"/>
    <p:sldId id="894" r:id="rId40"/>
    <p:sldId id="895" r:id="rId41"/>
    <p:sldId id="896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4F81BD"/>
    <a:srgbClr val="D38482"/>
    <a:srgbClr val="777777"/>
    <a:srgbClr val="AC0004"/>
    <a:srgbClr val="9C0D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10" autoAdjust="0"/>
    <p:restoredTop sz="88342" autoAdjust="0"/>
  </p:normalViewPr>
  <p:slideViewPr>
    <p:cSldViewPr snapToGrid="0" snapToObjects="1">
      <p:cViewPr varScale="1">
        <p:scale>
          <a:sx n="75" d="100"/>
          <a:sy n="75" d="100"/>
        </p:scale>
        <p:origin x="1579" y="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vi M" userId="7817d3910f6c8bfc" providerId="LiveId" clId="{58C99054-86C8-4491-B3D7-3C7FFB6E9587}"/>
    <pc:docChg chg="undo custSel modSld sldOrd">
      <pc:chgData name="Avi M" userId="7817d3910f6c8bfc" providerId="LiveId" clId="{58C99054-86C8-4491-B3D7-3C7FFB6E9587}" dt="2019-06-07T06:56:00.531" v="103" actId="403"/>
      <pc:docMkLst>
        <pc:docMk/>
      </pc:docMkLst>
      <pc:sldChg chg="modSp">
        <pc:chgData name="Avi M" userId="7817d3910f6c8bfc" providerId="LiveId" clId="{58C99054-86C8-4491-B3D7-3C7FFB6E9587}" dt="2019-06-07T06:40:39.297" v="59" actId="20578"/>
        <pc:sldMkLst>
          <pc:docMk/>
          <pc:sldMk cId="4291046784" sldId="275"/>
        </pc:sldMkLst>
        <pc:spChg chg="mod">
          <ac:chgData name="Avi M" userId="7817d3910f6c8bfc" providerId="LiveId" clId="{58C99054-86C8-4491-B3D7-3C7FFB6E9587}" dt="2019-06-07T06:40:39.297" v="59" actId="20578"/>
          <ac:spMkLst>
            <pc:docMk/>
            <pc:sldMk cId="4291046784" sldId="275"/>
            <ac:spMk id="3" creationId="{00000000-0000-0000-0000-000000000000}"/>
          </ac:spMkLst>
        </pc:spChg>
      </pc:sldChg>
      <pc:sldChg chg="modSp">
        <pc:chgData name="Avi M" userId="7817d3910f6c8bfc" providerId="LiveId" clId="{58C99054-86C8-4491-B3D7-3C7FFB6E9587}" dt="2019-06-07T06:04:27.907" v="17" actId="20577"/>
        <pc:sldMkLst>
          <pc:docMk/>
          <pc:sldMk cId="667966125" sldId="276"/>
        </pc:sldMkLst>
        <pc:spChg chg="mod">
          <ac:chgData name="Avi M" userId="7817d3910f6c8bfc" providerId="LiveId" clId="{58C99054-86C8-4491-B3D7-3C7FFB6E9587}" dt="2019-06-07T06:04:27.907" v="17" actId="20577"/>
          <ac:spMkLst>
            <pc:docMk/>
            <pc:sldMk cId="667966125" sldId="276"/>
            <ac:spMk id="2" creationId="{00000000-0000-0000-0000-000000000000}"/>
          </ac:spMkLst>
        </pc:spChg>
        <pc:spChg chg="mod">
          <ac:chgData name="Avi M" userId="7817d3910f6c8bfc" providerId="LiveId" clId="{58C99054-86C8-4491-B3D7-3C7FFB6E9587}" dt="2019-06-07T03:06:02.036" v="0"/>
          <ac:spMkLst>
            <pc:docMk/>
            <pc:sldMk cId="667966125" sldId="276"/>
            <ac:spMk id="3" creationId="{00000000-0000-0000-0000-000000000000}"/>
          </ac:spMkLst>
        </pc:spChg>
      </pc:sldChg>
      <pc:sldChg chg="modSp">
        <pc:chgData name="Avi M" userId="7817d3910f6c8bfc" providerId="LiveId" clId="{58C99054-86C8-4491-B3D7-3C7FFB6E9587}" dt="2019-06-07T06:50:28.604" v="83" actId="20577"/>
        <pc:sldMkLst>
          <pc:docMk/>
          <pc:sldMk cId="2107297680" sldId="280"/>
        </pc:sldMkLst>
        <pc:spChg chg="mod">
          <ac:chgData name="Avi M" userId="7817d3910f6c8bfc" providerId="LiveId" clId="{58C99054-86C8-4491-B3D7-3C7FFB6E9587}" dt="2019-06-07T06:50:28.604" v="83" actId="20577"/>
          <ac:spMkLst>
            <pc:docMk/>
            <pc:sldMk cId="2107297680" sldId="280"/>
            <ac:spMk id="3" creationId="{00000000-0000-0000-0000-000000000000}"/>
          </ac:spMkLst>
        </pc:spChg>
      </pc:sldChg>
      <pc:sldChg chg="modSp">
        <pc:chgData name="Avi M" userId="7817d3910f6c8bfc" providerId="LiveId" clId="{58C99054-86C8-4491-B3D7-3C7FFB6E9587}" dt="2019-06-07T06:51:29.935" v="95" actId="20577"/>
        <pc:sldMkLst>
          <pc:docMk/>
          <pc:sldMk cId="764775394" sldId="281"/>
        </pc:sldMkLst>
        <pc:spChg chg="mod">
          <ac:chgData name="Avi M" userId="7817d3910f6c8bfc" providerId="LiveId" clId="{58C99054-86C8-4491-B3D7-3C7FFB6E9587}" dt="2019-06-07T06:51:29.935" v="95" actId="20577"/>
          <ac:spMkLst>
            <pc:docMk/>
            <pc:sldMk cId="764775394" sldId="281"/>
            <ac:spMk id="3" creationId="{00000000-0000-0000-0000-000000000000}"/>
          </ac:spMkLst>
        </pc:spChg>
      </pc:sldChg>
      <pc:sldChg chg="modSp">
        <pc:chgData name="Avi M" userId="7817d3910f6c8bfc" providerId="LiveId" clId="{58C99054-86C8-4491-B3D7-3C7FFB6E9587}" dt="2019-06-07T06:52:11.679" v="101" actId="20577"/>
        <pc:sldMkLst>
          <pc:docMk/>
          <pc:sldMk cId="3165317812" sldId="282"/>
        </pc:sldMkLst>
        <pc:spChg chg="mod">
          <ac:chgData name="Avi M" userId="7817d3910f6c8bfc" providerId="LiveId" clId="{58C99054-86C8-4491-B3D7-3C7FFB6E9587}" dt="2019-06-07T06:52:11.679" v="101" actId="20577"/>
          <ac:spMkLst>
            <pc:docMk/>
            <pc:sldMk cId="3165317812" sldId="282"/>
            <ac:spMk id="3" creationId="{00000000-0000-0000-0000-000000000000}"/>
          </ac:spMkLst>
        </pc:spChg>
      </pc:sldChg>
      <pc:sldChg chg="modSp">
        <pc:chgData name="Avi M" userId="7817d3910f6c8bfc" providerId="LiveId" clId="{58C99054-86C8-4491-B3D7-3C7FFB6E9587}" dt="2019-06-07T03:07:19.314" v="11" actId="404"/>
        <pc:sldMkLst>
          <pc:docMk/>
          <pc:sldMk cId="2673753514" sldId="283"/>
        </pc:sldMkLst>
        <pc:graphicFrameChg chg="mod">
          <ac:chgData name="Avi M" userId="7817d3910f6c8bfc" providerId="LiveId" clId="{58C99054-86C8-4491-B3D7-3C7FFB6E9587}" dt="2019-06-07T03:07:19.314" v="11" actId="404"/>
          <ac:graphicFrameMkLst>
            <pc:docMk/>
            <pc:sldMk cId="2673753514" sldId="283"/>
            <ac:graphicFrameMk id="7" creationId="{AB65F659-BB11-4AFC-8445-951577984339}"/>
          </ac:graphicFrameMkLst>
        </pc:graphicFrameChg>
      </pc:sldChg>
      <pc:sldChg chg="modSp">
        <pc:chgData name="Avi M" userId="7817d3910f6c8bfc" providerId="LiveId" clId="{58C99054-86C8-4491-B3D7-3C7FFB6E9587}" dt="2019-06-07T06:56:00.531" v="103" actId="403"/>
        <pc:sldMkLst>
          <pc:docMk/>
          <pc:sldMk cId="3028260226" sldId="286"/>
        </pc:sldMkLst>
        <pc:spChg chg="mod">
          <ac:chgData name="Avi M" userId="7817d3910f6c8bfc" providerId="LiveId" clId="{58C99054-86C8-4491-B3D7-3C7FFB6E9587}" dt="2019-06-07T06:56:00.531" v="103" actId="403"/>
          <ac:spMkLst>
            <pc:docMk/>
            <pc:sldMk cId="3028260226" sldId="286"/>
            <ac:spMk id="3" creationId="{00000000-0000-0000-0000-000000000000}"/>
          </ac:spMkLst>
        </pc:spChg>
      </pc:sldChg>
      <pc:sldChg chg="modSp">
        <pc:chgData name="Avi M" userId="7817d3910f6c8bfc" providerId="LiveId" clId="{58C99054-86C8-4491-B3D7-3C7FFB6E9587}" dt="2019-06-07T03:06:52.538" v="2" actId="27636"/>
        <pc:sldMkLst>
          <pc:docMk/>
          <pc:sldMk cId="4185007655" sldId="290"/>
        </pc:sldMkLst>
        <pc:spChg chg="mod">
          <ac:chgData name="Avi M" userId="7817d3910f6c8bfc" providerId="LiveId" clId="{58C99054-86C8-4491-B3D7-3C7FFB6E9587}" dt="2019-06-07T03:06:52.538" v="2" actId="27636"/>
          <ac:spMkLst>
            <pc:docMk/>
            <pc:sldMk cId="4185007655" sldId="290"/>
            <ac:spMk id="2" creationId="{0A6A66B2-5DAF-454E-B58B-8ED547800BD8}"/>
          </ac:spMkLst>
        </pc:spChg>
      </pc:sldChg>
      <pc:sldChg chg="modSp">
        <pc:chgData name="Avi M" userId="7817d3910f6c8bfc" providerId="LiveId" clId="{58C99054-86C8-4491-B3D7-3C7FFB6E9587}" dt="2019-06-07T03:06:57.181" v="6" actId="20577"/>
        <pc:sldMkLst>
          <pc:docMk/>
          <pc:sldMk cId="3135905061" sldId="291"/>
        </pc:sldMkLst>
        <pc:spChg chg="mod">
          <ac:chgData name="Avi M" userId="7817d3910f6c8bfc" providerId="LiveId" clId="{58C99054-86C8-4491-B3D7-3C7FFB6E9587}" dt="2019-06-07T03:06:57.181" v="6" actId="20577"/>
          <ac:spMkLst>
            <pc:docMk/>
            <pc:sldMk cId="3135905061" sldId="291"/>
            <ac:spMk id="2" creationId="{32D848CB-68DE-4CCC-A119-DB1AD2730783}"/>
          </ac:spMkLst>
        </pc:spChg>
      </pc:sldChg>
      <pc:sldChg chg="ord">
        <pc:chgData name="Avi M" userId="7817d3910f6c8bfc" providerId="LiveId" clId="{58C99054-86C8-4491-B3D7-3C7FFB6E9587}" dt="2019-06-07T06:39:09.074" v="55"/>
        <pc:sldMkLst>
          <pc:docMk/>
          <pc:sldMk cId="984118094" sldId="292"/>
        </pc:sldMkLst>
      </pc:sldChg>
      <pc:sldChg chg="ord">
        <pc:chgData name="Avi M" userId="7817d3910f6c8bfc" providerId="LiveId" clId="{58C99054-86C8-4491-B3D7-3C7FFB6E9587}" dt="2019-06-07T06:39:20.632" v="56"/>
        <pc:sldMkLst>
          <pc:docMk/>
          <pc:sldMk cId="401257981" sldId="296"/>
        </pc:sldMkLst>
      </pc:sldChg>
      <pc:sldChg chg="modSp">
        <pc:chgData name="Avi M" userId="7817d3910f6c8bfc" providerId="LiveId" clId="{58C99054-86C8-4491-B3D7-3C7FFB6E9587}" dt="2019-06-07T06:21:37.281" v="54" actId="207"/>
        <pc:sldMkLst>
          <pc:docMk/>
          <pc:sldMk cId="3357021999" sldId="302"/>
        </pc:sldMkLst>
        <pc:spChg chg="mod">
          <ac:chgData name="Avi M" userId="7817d3910f6c8bfc" providerId="LiveId" clId="{58C99054-86C8-4491-B3D7-3C7FFB6E9587}" dt="2019-06-07T06:21:37.281" v="54" actId="207"/>
          <ac:spMkLst>
            <pc:docMk/>
            <pc:sldMk cId="3357021999" sldId="302"/>
            <ac:spMk id="2" creationId="{465AD0BB-EEF6-404C-A42B-22F51EFE79EB}"/>
          </ac:spMkLst>
        </pc:spChg>
      </pc:sldChg>
      <pc:sldChg chg="ord">
        <pc:chgData name="Avi M" userId="7817d3910f6c8bfc" providerId="LiveId" clId="{58C99054-86C8-4491-B3D7-3C7FFB6E9587}" dt="2019-06-07T06:39:26.559" v="57"/>
        <pc:sldMkLst>
          <pc:docMk/>
          <pc:sldMk cId="1120740202" sldId="808"/>
        </pc:sldMkLst>
      </pc:sldChg>
      <pc:sldChg chg="modNotesTx">
        <pc:chgData name="Avi M" userId="7817d3910f6c8bfc" providerId="LiveId" clId="{58C99054-86C8-4491-B3D7-3C7FFB6E9587}" dt="2019-06-07T06:17:24.007" v="52" actId="20577"/>
        <pc:sldMkLst>
          <pc:docMk/>
          <pc:sldMk cId="3665484503" sldId="90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817d3910f6c8bfc/Backups/CMU%20Box/Mersky-Samaras%20Working%20Folder/AEV%20Charger%20Optimization/presentations/NBER%20Graphic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icm\Box%20Sync\Mersky-Samaras%20Working%20Folder\AEV%20Charger%20Optimization\Models\Inputs\kWH%20Curves%2006-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'[NBER Graphics.xlsx]Model Vehicles'!$C$1</c:f>
              <c:strCache>
                <c:ptCount val="1"/>
                <c:pt idx="0">
                  <c:v>kg / mi  0.3 kWpg EV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'[NBER Graphics.xlsx]Model Vehicles'!$A$2:$A$8</c:f>
              <c:numCache>
                <c:formatCode>General</c:formatCode>
                <c:ptCount val="7"/>
                <c:pt idx="0">
                  <c:v>600</c:v>
                </c:pt>
                <c:pt idx="1">
                  <c:v>500</c:v>
                </c:pt>
                <c:pt idx="2">
                  <c:v>400</c:v>
                </c:pt>
                <c:pt idx="3">
                  <c:v>300</c:v>
                </c:pt>
                <c:pt idx="4">
                  <c:v>200</c:v>
                </c:pt>
                <c:pt idx="5">
                  <c:v>100</c:v>
                </c:pt>
                <c:pt idx="6">
                  <c:v>0</c:v>
                </c:pt>
              </c:numCache>
            </c:numRef>
          </c:xVal>
          <c:yVal>
            <c:numRef>
              <c:f>'[NBER Graphics.xlsx]Model Vehicles'!$C$2:$C$8</c:f>
              <c:numCache>
                <c:formatCode>General</c:formatCode>
                <c:ptCount val="7"/>
                <c:pt idx="0">
                  <c:v>180</c:v>
                </c:pt>
                <c:pt idx="1">
                  <c:v>150</c:v>
                </c:pt>
                <c:pt idx="2">
                  <c:v>120</c:v>
                </c:pt>
                <c:pt idx="3">
                  <c:v>90</c:v>
                </c:pt>
                <c:pt idx="4">
                  <c:v>60</c:v>
                </c:pt>
                <c:pt idx="5">
                  <c:v>30</c:v>
                </c:pt>
                <c:pt idx="6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4FA-4CC5-B3AE-5C60D3EAE887}"/>
            </c:ext>
          </c:extLst>
        </c:ser>
        <c:ser>
          <c:idx val="1"/>
          <c:order val="1"/>
          <c:tx>
            <c:strRef>
              <c:f>'[NBER Graphics.xlsx]Model Vehicles'!$F$1</c:f>
              <c:strCache>
                <c:ptCount val="1"/>
                <c:pt idx="0">
                  <c:v>kg / mi 30 mpg ICV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'[NBER Graphics.xlsx]Model Vehicles'!$A$2:$A$8</c:f>
              <c:numCache>
                <c:formatCode>General</c:formatCode>
                <c:ptCount val="7"/>
                <c:pt idx="0">
                  <c:v>600</c:v>
                </c:pt>
                <c:pt idx="1">
                  <c:v>500</c:v>
                </c:pt>
                <c:pt idx="2">
                  <c:v>400</c:v>
                </c:pt>
                <c:pt idx="3">
                  <c:v>300</c:v>
                </c:pt>
                <c:pt idx="4">
                  <c:v>200</c:v>
                </c:pt>
                <c:pt idx="5">
                  <c:v>100</c:v>
                </c:pt>
                <c:pt idx="6">
                  <c:v>0</c:v>
                </c:pt>
              </c:numCache>
            </c:numRef>
          </c:xVal>
          <c:yVal>
            <c:numRef>
              <c:f>'[NBER Graphics.xlsx]Model Vehicles'!$F$2:$F$8</c:f>
              <c:numCache>
                <c:formatCode>General</c:formatCode>
                <c:ptCount val="7"/>
                <c:pt idx="0">
                  <c:v>300</c:v>
                </c:pt>
                <c:pt idx="1">
                  <c:v>300</c:v>
                </c:pt>
                <c:pt idx="2">
                  <c:v>300</c:v>
                </c:pt>
                <c:pt idx="3">
                  <c:v>300</c:v>
                </c:pt>
                <c:pt idx="4">
                  <c:v>300</c:v>
                </c:pt>
                <c:pt idx="5">
                  <c:v>300</c:v>
                </c:pt>
                <c:pt idx="6">
                  <c:v>300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4FA-4CC5-B3AE-5C60D3EAE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2639200"/>
        <c:axId val="106433536"/>
      </c:scatterChart>
      <c:valAx>
        <c:axId val="272639200"/>
        <c:scaling>
          <c:orientation val="maxMin"/>
          <c:max val="6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Grid </a:t>
                </a:r>
                <a:r>
                  <a:rPr lang="en-US" sz="2000" b="0" i="0" u="none" strike="noStrike" baseline="0" dirty="0">
                    <a:effectLst/>
                  </a:rPr>
                  <a:t>CO2 Intensity </a:t>
                </a:r>
                <a:r>
                  <a:rPr lang="en-US" sz="2000" b="0" i="0" u="none" strike="noStrike" baseline="0" dirty="0"/>
                  <a:t> </a:t>
                </a:r>
                <a:r>
                  <a:rPr lang="en-US" sz="2000" dirty="0"/>
                  <a:t>g CO2</a:t>
                </a:r>
                <a:r>
                  <a:rPr lang="en-US" sz="2000" baseline="0" dirty="0"/>
                  <a:t> / kWh</a:t>
                </a:r>
                <a:endParaRPr lang="en-US" sz="2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33536"/>
        <c:crosses val="autoZero"/>
        <c:crossBetween val="midCat"/>
      </c:valAx>
      <c:valAx>
        <c:axId val="106433536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kg CO2 / mile</a:t>
                </a:r>
              </a:p>
            </c:rich>
          </c:tx>
          <c:layout>
            <c:manualLayout>
              <c:xMode val="edge"/>
              <c:yMode val="edge"/>
              <c:x val="0.9561496306017303"/>
              <c:y val="0.323317048769510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6392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AV 0-3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Sheet1!$A$7:$A$19</c:f>
              <c:numCache>
                <c:formatCode>General</c:formatCode>
                <c:ptCount val="13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</c:numCache>
            </c:numRef>
          </c:cat>
          <c:val>
            <c:numRef>
              <c:f>Sheet1!$B$7:$B$19</c:f>
              <c:numCache>
                <c:formatCode>_(* #,##0_);_(* \(#,##0\);_(* "-"??_);_(@_)</c:formatCode>
                <c:ptCount val="13"/>
                <c:pt idx="0">
                  <c:v>663.02249999999844</c:v>
                </c:pt>
                <c:pt idx="1">
                  <c:v>1442.2275</c:v>
                </c:pt>
                <c:pt idx="2">
                  <c:v>2061.4825000000001</c:v>
                </c:pt>
                <c:pt idx="3">
                  <c:v>1399.6605</c:v>
                </c:pt>
                <c:pt idx="4">
                  <c:v>703.92</c:v>
                </c:pt>
                <c:pt idx="5">
                  <c:v>340.36099999999999</c:v>
                </c:pt>
                <c:pt idx="6">
                  <c:v>212.71950000000001</c:v>
                </c:pt>
                <c:pt idx="7">
                  <c:v>230.94049999999999</c:v>
                </c:pt>
                <c:pt idx="8">
                  <c:v>160.566</c:v>
                </c:pt>
                <c:pt idx="9">
                  <c:v>193.31549999999999</c:v>
                </c:pt>
                <c:pt idx="10">
                  <c:v>146.13200000000001</c:v>
                </c:pt>
                <c:pt idx="11">
                  <c:v>96.019000000000005</c:v>
                </c:pt>
                <c:pt idx="12">
                  <c:v>69.510000000000005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7C-4DD8-97DB-A4E9FB1067BA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AV 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Sheet1!$C$7:$C$19</c:f>
              <c:numCache>
                <c:formatCode>_(* #,##0_);_(* \(#,##0\);_(* "-"??_);_(@_)</c:formatCode>
                <c:ptCount val="13"/>
                <c:pt idx="0">
                  <c:v>821.24</c:v>
                </c:pt>
                <c:pt idx="1">
                  <c:v>1430.4912999999999</c:v>
                </c:pt>
                <c:pt idx="2">
                  <c:v>1430.4912999999999</c:v>
                </c:pt>
                <c:pt idx="3">
                  <c:v>1430.4912999999999</c:v>
                </c:pt>
                <c:pt idx="4">
                  <c:v>1227.9875999999999</c:v>
                </c:pt>
                <c:pt idx="5">
                  <c:v>309.88299999999992</c:v>
                </c:pt>
                <c:pt idx="6">
                  <c:v>201.25</c:v>
                </c:pt>
                <c:pt idx="7">
                  <c:v>227.4615</c:v>
                </c:pt>
                <c:pt idx="8">
                  <c:v>181.601</c:v>
                </c:pt>
                <c:pt idx="9">
                  <c:v>187.61750000000001</c:v>
                </c:pt>
                <c:pt idx="10">
                  <c:v>146.06549999999999</c:v>
                </c:pt>
                <c:pt idx="11">
                  <c:v>98.339500000000001</c:v>
                </c:pt>
                <c:pt idx="12">
                  <c:v>55.335000000000001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7C-4DD8-97DB-A4E9FB1067B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AV 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Sheet1!$D$7:$D$19</c:f>
              <c:numCache>
                <c:formatCode>_(* #,##0_);_(* \(#,##0\);_(* "-"??_);_(@_)</c:formatCode>
                <c:ptCount val="13"/>
                <c:pt idx="0">
                  <c:v>668.57559999998705</c:v>
                </c:pt>
                <c:pt idx="1">
                  <c:v>668.57559999998705</c:v>
                </c:pt>
                <c:pt idx="2">
                  <c:v>668.57559999998705</c:v>
                </c:pt>
                <c:pt idx="3">
                  <c:v>668.57559999998705</c:v>
                </c:pt>
                <c:pt idx="4">
                  <c:v>668.57559999998705</c:v>
                </c:pt>
                <c:pt idx="5">
                  <c:v>668.57559999998705</c:v>
                </c:pt>
                <c:pt idx="6">
                  <c:v>668.57559999998705</c:v>
                </c:pt>
                <c:pt idx="7">
                  <c:v>668.57559999998705</c:v>
                </c:pt>
                <c:pt idx="8">
                  <c:v>668.57559999998705</c:v>
                </c:pt>
                <c:pt idx="9">
                  <c:v>668.57559999998705</c:v>
                </c:pt>
                <c:pt idx="10">
                  <c:v>668.57559999998705</c:v>
                </c:pt>
                <c:pt idx="11">
                  <c:v>338.58790000014301</c:v>
                </c:pt>
                <c:pt idx="12">
                  <c:v>55.335000000000001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7C-4DD8-97DB-A4E9FB106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2739904"/>
        <c:axId val="1018980128"/>
      </c:lineChart>
      <c:catAx>
        <c:axId val="10527399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Hour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8980128"/>
        <c:crosses val="autoZero"/>
        <c:auto val="1"/>
        <c:lblAlgn val="ctr"/>
        <c:lblOffset val="100"/>
        <c:noMultiLvlLbl val="0"/>
      </c:catAx>
      <c:valAx>
        <c:axId val="101898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kWh Demanded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2739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382524059492598"/>
          <c:y val="0.86168926800816603"/>
          <c:w val="0.43348425196850399"/>
          <c:h val="7.81255468066491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05D73-82CA-490E-A3DD-86E55FE549C5}" type="datetimeFigureOut">
              <a:rPr lang="en-US" smtClean="0"/>
              <a:t>6/6/2019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5534F-FB78-4D26-BA7E-8F546EBB8B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519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68688-02D4-44F1-A3CD-36E5B041A451}" type="datetimeFigureOut">
              <a:rPr lang="en-US" smtClean="0"/>
              <a:t>6/6/2019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A41A8-4C3B-4D5D-8E39-F0A63BD16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5278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A41A8-4C3B-4D5D-8E39-F0A63BD16D8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804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80% reduction in number of chargers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A41A8-4C3B-4D5D-8E39-F0A63BD16D8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993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 demand regression or modeling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Limits ability to take advantage of increased utilization from Level 4 Avs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 estimates needed infrastructure of no AVs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A41A8-4C3B-4D5D-8E39-F0A63BD16D8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725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City of Seattle’s current 4.122% 30-year bond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A41A8-4C3B-4D5D-8E39-F0A63BD16D86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122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Et. Al includes Costa</a:t>
            </a:r>
          </a:p>
          <a:p>
            <a:r>
              <a:rPr lang="en-US" dirty="0"/>
              <a:t>Source is DOT/Nhtsa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A41A8-4C3B-4D5D-8E39-F0A63BD16D8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63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Level 3 would require supervision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A41A8-4C3B-4D5D-8E39-F0A63BD16D8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22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Level 1 is not demand risk robust</a:t>
            </a:r>
          </a:p>
          <a:p>
            <a:r>
              <a:rPr lang="en-US" dirty="0"/>
              <a:t>DC is much too expensive per mile of charge</a:t>
            </a:r>
          </a:p>
          <a:p>
            <a:r>
              <a:rPr lang="en-US" dirty="0"/>
              <a:t>	For charging while parked scenarios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A41A8-4C3B-4D5D-8E39-F0A63BD16D8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681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Discount rate from city bond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A41A8-4C3B-4D5D-8E39-F0A63BD16D8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470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Darker more expensive per square foot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A41A8-4C3B-4D5D-8E39-F0A63BD16D8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570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50% Price Decrease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A41A8-4C3B-4D5D-8E39-F0A63BD16D8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752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50% price decrease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A41A8-4C3B-4D5D-8E39-F0A63BD16D8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413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Moving from levels 0-3 to level 4 automation reduces the peak electrical demand by 31%</a:t>
            </a:r>
          </a:p>
          <a:p>
            <a:r>
              <a:rPr lang="en-US" dirty="0"/>
              <a:t>Moving from levels 0-3 to level 5 reduces the peak electrical demand by 68%, </a:t>
            </a:r>
          </a:p>
          <a:p>
            <a:r>
              <a:rPr lang="en-US" sz="900" dirty="0"/>
              <a:t>AV4 could be accomplished with smart charging with different equipment and some restrictions on number of vehicles per spot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A41A8-4C3B-4D5D-8E39-F0A63BD16D8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364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75202" y="6339098"/>
            <a:ext cx="2057400" cy="365125"/>
          </a:xfrm>
        </p:spPr>
        <p:txBody>
          <a:bodyPr/>
          <a:lstStyle/>
          <a:p>
            <a:fld id="{644F0533-E939-442A-B465-C0D42DD68C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872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75202" y="6339098"/>
            <a:ext cx="2057400" cy="365125"/>
          </a:xfrm>
        </p:spPr>
        <p:txBody>
          <a:bodyPr/>
          <a:lstStyle/>
          <a:p>
            <a:fld id="{644F0533-E939-442A-B465-C0D42DD68C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30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0452" y="6339098"/>
            <a:ext cx="2133600" cy="365125"/>
          </a:xfrm>
          <a:prstGeom prst="rect">
            <a:avLst/>
          </a:prstGeom>
        </p:spPr>
        <p:txBody>
          <a:bodyPr/>
          <a:lstStyle/>
          <a:p>
            <a:fld id="{D014AD4D-5246-0146-8047-224DD03786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79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475202" y="6339098"/>
            <a:ext cx="2057400" cy="365125"/>
          </a:xfrm>
        </p:spPr>
        <p:txBody>
          <a:bodyPr/>
          <a:lstStyle/>
          <a:p>
            <a:fld id="{644F0533-E939-442A-B465-C0D42DD68C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2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75202" y="6339098"/>
            <a:ext cx="2057400" cy="365125"/>
          </a:xfrm>
        </p:spPr>
        <p:txBody>
          <a:bodyPr/>
          <a:lstStyle/>
          <a:p>
            <a:fld id="{644F0533-E939-442A-B465-C0D42DD68C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97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475202" y="6339098"/>
            <a:ext cx="2057400" cy="365125"/>
          </a:xfrm>
        </p:spPr>
        <p:txBody>
          <a:bodyPr/>
          <a:lstStyle/>
          <a:p>
            <a:fld id="{644F0533-E939-442A-B465-C0D42DD68C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7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475202" y="6339098"/>
            <a:ext cx="2057400" cy="365125"/>
          </a:xfrm>
        </p:spPr>
        <p:txBody>
          <a:bodyPr/>
          <a:lstStyle/>
          <a:p>
            <a:fld id="{644F0533-E939-442A-B465-C0D42DD68C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23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475202" y="6339098"/>
            <a:ext cx="2057400" cy="365125"/>
          </a:xfrm>
        </p:spPr>
        <p:txBody>
          <a:bodyPr/>
          <a:lstStyle/>
          <a:p>
            <a:fld id="{644F0533-E939-442A-B465-C0D42DD68C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564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475202" y="6339098"/>
            <a:ext cx="2057400" cy="365125"/>
          </a:xfrm>
        </p:spPr>
        <p:txBody>
          <a:bodyPr/>
          <a:lstStyle/>
          <a:p>
            <a:fld id="{644F0533-E939-442A-B465-C0D42DD68C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19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475202" y="6339098"/>
            <a:ext cx="2057400" cy="365125"/>
          </a:xfrm>
        </p:spPr>
        <p:txBody>
          <a:bodyPr/>
          <a:lstStyle/>
          <a:p>
            <a:fld id="{644F0533-E939-442A-B465-C0D42DD68C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571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475202" y="6339098"/>
            <a:ext cx="2057400" cy="365125"/>
          </a:xfrm>
        </p:spPr>
        <p:txBody>
          <a:bodyPr/>
          <a:lstStyle/>
          <a:p>
            <a:fld id="{644F0533-E939-442A-B465-C0D42DD68C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73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94790"/>
            <a:ext cx="8229600" cy="92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09644" y="6607340"/>
            <a:ext cx="5347137" cy="0"/>
          </a:xfrm>
          <a:prstGeom prst="line">
            <a:avLst/>
          </a:prstGeom>
          <a:ln>
            <a:solidFill>
              <a:srgbClr val="AC000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72920" y="375930"/>
            <a:ext cx="8483861" cy="0"/>
          </a:xfrm>
          <a:prstGeom prst="line">
            <a:avLst/>
          </a:prstGeom>
          <a:ln>
            <a:solidFill>
              <a:srgbClr val="AC000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ivil_Environmental_Engineering_Unitmark_Red_and_Black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09430"/>
            <a:ext cx="2921576" cy="44838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F0533-E939-442A-B465-C0D42DD68C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65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/>
          <a:ea typeface="+mn-ea"/>
          <a:cs typeface="Open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/>
          <a:ea typeface="+mn-ea"/>
          <a:cs typeface="Open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710" y="732364"/>
            <a:ext cx="8436077" cy="180320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Impact of Vehicle Automation on Electric Vehicle Charging Infrastructure Siting and Energy Demand 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723" y="3259394"/>
            <a:ext cx="8554064" cy="2881179"/>
          </a:xfrm>
        </p:spPr>
        <p:txBody>
          <a:bodyPr>
            <a:normAutofit fontScale="77500" lnSpcReduction="20000"/>
          </a:bodyPr>
          <a:lstStyle/>
          <a:p>
            <a:r>
              <a:rPr lang="en-US" sz="3300" dirty="0">
                <a:solidFill>
                  <a:schemeClr val="tx1"/>
                </a:solidFill>
              </a:rPr>
              <a:t>Avi Chaim Mersky</a:t>
            </a:r>
          </a:p>
          <a:p>
            <a:r>
              <a:rPr lang="en-US" sz="2100" dirty="0">
                <a:solidFill>
                  <a:schemeClr val="tx1"/>
                </a:solidFill>
              </a:rPr>
              <a:t>(Amersky@alumni.cmu.edu)</a:t>
            </a:r>
          </a:p>
          <a:p>
            <a:r>
              <a:rPr lang="en-US" sz="3300" dirty="0">
                <a:solidFill>
                  <a:schemeClr val="tx1"/>
                </a:solidFill>
              </a:rPr>
              <a:t>Constantine Samaras</a:t>
            </a:r>
          </a:p>
          <a:p>
            <a:r>
              <a:rPr lang="en-US" sz="2100" dirty="0">
                <a:solidFill>
                  <a:schemeClr val="tx1"/>
                </a:solidFill>
              </a:rPr>
              <a:t>Carnegie Mellon University</a:t>
            </a:r>
          </a:p>
          <a:p>
            <a:r>
              <a:rPr lang="en-US" sz="2100" dirty="0">
                <a:solidFill>
                  <a:schemeClr val="tx1"/>
                </a:solidFill>
              </a:rPr>
              <a:t>Department of Civil and Environmental Engineering</a:t>
            </a:r>
          </a:p>
          <a:p>
            <a:endParaRPr lang="en-US" sz="3400" dirty="0">
              <a:solidFill>
                <a:schemeClr val="tx1"/>
              </a:solidFill>
            </a:endParaRPr>
          </a:p>
          <a:p>
            <a:r>
              <a:rPr lang="en-US" sz="3400" dirty="0">
                <a:solidFill>
                  <a:schemeClr val="tx1"/>
                </a:solidFill>
              </a:rPr>
              <a:t>Economics of Autonomous and Electric Vehicles</a:t>
            </a:r>
          </a:p>
          <a:p>
            <a:r>
              <a:rPr lang="en-US" sz="2100" dirty="0">
                <a:solidFill>
                  <a:schemeClr val="tx1"/>
                </a:solidFill>
              </a:rPr>
              <a:t>The National Bureau of Economic Research</a:t>
            </a:r>
          </a:p>
          <a:p>
            <a:r>
              <a:rPr lang="en-US" sz="2100" dirty="0">
                <a:solidFill>
                  <a:schemeClr val="tx1"/>
                </a:solidFill>
              </a:rPr>
              <a:t>Friday, June 7, 2019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0533-E939-442A-B465-C0D42DD68C8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38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3E5399-7DBE-4AAA-ADC6-CF6D2B521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How can the various levels of vehicle automation affect the economics and energy use of charging EVs?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8AA9FA-AA7E-43CC-A7B3-DB6EC0AC8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4AD61-ACF9-4C2B-81DF-BAA10DAA6D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0533-E939-442A-B465-C0D42DD68C8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98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790"/>
            <a:ext cx="8229600" cy="1588010"/>
          </a:xfrm>
        </p:spPr>
        <p:txBody>
          <a:bodyPr>
            <a:normAutofit fontScale="90000"/>
          </a:bodyPr>
          <a:lstStyle/>
          <a:p>
            <a:r>
              <a:rPr lang="en-US" dirty="0"/>
              <a:t>How Vehicle Automation may Affect EV Charging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5697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/>
              <a:t>Level 0-3 Automation</a:t>
            </a:r>
          </a:p>
          <a:p>
            <a:pPr lvl="1"/>
            <a:r>
              <a:rPr lang="en-US" sz="3200" dirty="0"/>
              <a:t>The charger is occupied until the commuter moves it.</a:t>
            </a:r>
          </a:p>
          <a:p>
            <a:pPr lvl="1"/>
            <a:r>
              <a:rPr lang="en-US" sz="3200" dirty="0"/>
              <a:t>The commuter must walk from the parking spot to their destination and 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0533-E939-442A-B465-C0D42DD68C8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435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790"/>
            <a:ext cx="8229600" cy="922848"/>
          </a:xfrm>
        </p:spPr>
        <p:txBody>
          <a:bodyPr>
            <a:normAutofit fontScale="90000"/>
          </a:bodyPr>
          <a:lstStyle/>
          <a:p>
            <a:r>
              <a:rPr lang="en-US" dirty="0"/>
              <a:t>How Vehicle Automation may Affect EV Charging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5697"/>
            <a:ext cx="4746812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Level 4 Automation</a:t>
            </a:r>
          </a:p>
          <a:p>
            <a:pPr lvl="1"/>
            <a:r>
              <a:rPr lang="en-US" dirty="0"/>
              <a:t>The vehicle can move itself on and off the charger </a:t>
            </a:r>
          </a:p>
          <a:p>
            <a:pPr lvl="1"/>
            <a:r>
              <a:rPr lang="en-US" dirty="0"/>
              <a:t>The commuter must still walk after parking</a:t>
            </a:r>
          </a:p>
          <a:p>
            <a:r>
              <a:rPr lang="en-US" dirty="0"/>
              <a:t>Level 5 Automation</a:t>
            </a:r>
          </a:p>
          <a:p>
            <a:pPr lvl="1"/>
            <a:r>
              <a:rPr lang="en-US" dirty="0"/>
              <a:t>The vehicle can move itself on and off the charger </a:t>
            </a:r>
          </a:p>
          <a:p>
            <a:pPr lvl="1"/>
            <a:r>
              <a:rPr lang="en-US" dirty="0"/>
              <a:t>The vehicle and drop off and pick up the commuter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0533-E939-442A-B465-C0D42DD68C88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Picture 7" descr="A close up of a car&#10;&#10;Description automatically generated">
            <a:extLst>
              <a:ext uri="{FF2B5EF4-FFF2-40B4-BE49-F238E27FC236}">
                <a16:creationId xmlns:a16="http://schemas.microsoft.com/office/drawing/2014/main" id="{9E560B62-0243-40D4-8F32-9D785063F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670" y="1600200"/>
            <a:ext cx="2014818" cy="17596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C1E4EC-1641-44C2-86A7-B75091BB33D9}"/>
              </a:ext>
            </a:extLst>
          </p:cNvPr>
          <p:cNvSpPr txBox="1"/>
          <p:nvPr/>
        </p:nvSpPr>
        <p:spPr>
          <a:xfrm>
            <a:off x="6306670" y="339762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https://www.pluglesspower.com/learn-about-plugless/</a:t>
            </a:r>
          </a:p>
        </p:txBody>
      </p:sp>
      <p:pic>
        <p:nvPicPr>
          <p:cNvPr id="11" name="Picture 10" descr="A desk with a computer on a table&#10;&#10;Description automatically generated">
            <a:extLst>
              <a:ext uri="{FF2B5EF4-FFF2-40B4-BE49-F238E27FC236}">
                <a16:creationId xmlns:a16="http://schemas.microsoft.com/office/drawing/2014/main" id="{DDE6C43E-507F-4F81-B41A-FAB5B55E7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943" y="3853699"/>
            <a:ext cx="2251545" cy="15918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EB6FFD-CF6F-4DB5-BA5A-648EE45A10D6}"/>
              </a:ext>
            </a:extLst>
          </p:cNvPr>
          <p:cNvSpPr txBox="1"/>
          <p:nvPr/>
        </p:nvSpPr>
        <p:spPr>
          <a:xfrm>
            <a:off x="6136341" y="5495365"/>
            <a:ext cx="2185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https://www.media.volvocars.com/global/en-gb/media/pressreleases/49569/photos</a:t>
            </a:r>
          </a:p>
        </p:txBody>
      </p:sp>
    </p:spTree>
    <p:extLst>
      <p:ext uri="{BB962C8B-B14F-4D97-AF65-F5344CB8AC3E}">
        <p14:creationId xmlns:p14="http://schemas.microsoft.com/office/powerpoint/2010/main" val="3854815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873789-692E-4A6D-B795-ADD242088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/>
              <a:t>We investigated King County, Washington</a:t>
            </a:r>
          </a:p>
          <a:p>
            <a:r>
              <a:rPr lang="en-US" dirty="0"/>
              <a:t>We used the 2014 Puget Sound Household travel survey data directly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A2D029-C546-4FB4-A4AA-CFA2C1897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and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0F4E8-EAE5-4A75-B3AA-4F0DBC07A2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0533-E939-442A-B465-C0D42DD68C88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6F0FEC-43C3-4380-9850-E693FEA47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895" y="1781735"/>
            <a:ext cx="4336222" cy="32945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C80C8D-D873-4B54-9F7A-345DF22170B8}"/>
              </a:ext>
            </a:extLst>
          </p:cNvPr>
          <p:cNvSpPr txBox="1"/>
          <p:nvPr/>
        </p:nvSpPr>
        <p:spPr>
          <a:xfrm>
            <a:off x="4719918" y="5132294"/>
            <a:ext cx="39668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Google Maps</a:t>
            </a:r>
          </a:p>
        </p:txBody>
      </p:sp>
    </p:spTree>
    <p:extLst>
      <p:ext uri="{BB962C8B-B14F-4D97-AF65-F5344CB8AC3E}">
        <p14:creationId xmlns:p14="http://schemas.microsoft.com/office/powerpoint/2010/main" val="355476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759438-91E4-4209-B3E6-D592A917A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2,300 trips Total</a:t>
            </a:r>
          </a:p>
          <a:p>
            <a:r>
              <a:rPr lang="en-US" dirty="0"/>
              <a:t>1,900 parking spaces demanded during peak hour</a:t>
            </a:r>
          </a:p>
          <a:p>
            <a:r>
              <a:rPr lang="en-US" dirty="0"/>
              <a:t>Max possible modeled charger utilization is 31%</a:t>
            </a:r>
          </a:p>
          <a:p>
            <a:pPr lvl="1"/>
            <a:r>
              <a:rPr lang="en-US" dirty="0"/>
              <a:t>Based on commuter distances and charge switching time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40E755-11AF-4C32-97FD-D9306DA2A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 Characteristics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319B7-70E0-4A72-86D7-DCE1496AA8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0533-E939-442A-B465-C0D42DD68C8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118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82A4ED-F890-47E6-AEF7-ACEB3B562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Most Drivers in the Sample Commute Short Distances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5AFB5-8B4B-4E9C-A43F-D031DCF2E7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0533-E939-442A-B465-C0D42DD68C88}" type="slidenum">
              <a:rPr lang="en-US" smtClean="0"/>
              <a:t>15</a:t>
            </a:fld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BC1D622-7867-4089-9F78-3BF3CF24896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41557"/>
            <a:ext cx="8229600" cy="32432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10E45F-5EF7-4390-820C-A25B6F784609}"/>
              </a:ext>
            </a:extLst>
          </p:cNvPr>
          <p:cNvSpPr txBox="1"/>
          <p:nvPr/>
        </p:nvSpPr>
        <p:spPr>
          <a:xfrm>
            <a:off x="649941" y="5549153"/>
            <a:ext cx="7808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2014 Puget Sound HHTS</a:t>
            </a:r>
          </a:p>
        </p:txBody>
      </p:sp>
    </p:spTree>
    <p:extLst>
      <p:ext uri="{BB962C8B-B14F-4D97-AF65-F5344CB8AC3E}">
        <p14:creationId xmlns:p14="http://schemas.microsoft.com/office/powerpoint/2010/main" val="249608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A9D661-F4D4-4B0C-8891-50118E436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Almost All Sampled Commuters Park Long Enough to Fully Charge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E6271-CE63-4493-B0FD-B78980CF7E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0533-E939-442A-B465-C0D42DD68C88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0A681307-1DCD-42E5-86C5-BC41B273F9D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07914"/>
            <a:ext cx="8229600" cy="331053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4ECC0-2FF3-4C61-8022-F7AA6365FC80}"/>
              </a:ext>
            </a:extLst>
          </p:cNvPr>
          <p:cNvSpPr/>
          <p:nvPr/>
        </p:nvSpPr>
        <p:spPr>
          <a:xfrm>
            <a:off x="841162" y="5333782"/>
            <a:ext cx="3203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Source: 2014 Puget Sound HHTS</a:t>
            </a:r>
          </a:p>
        </p:txBody>
      </p:sp>
    </p:spTree>
    <p:extLst>
      <p:ext uri="{BB962C8B-B14F-4D97-AF65-F5344CB8AC3E}">
        <p14:creationId xmlns:p14="http://schemas.microsoft.com/office/powerpoint/2010/main" val="2262222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8285F5-53FA-4AE7-8136-020BE5C08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 Level 1 / 120 V Charging</a:t>
            </a:r>
          </a:p>
          <a:p>
            <a:pPr lvl="1"/>
            <a:r>
              <a:rPr lang="en-US" dirty="0"/>
              <a:t>About 5 miles per hour</a:t>
            </a:r>
          </a:p>
          <a:p>
            <a:pPr lvl="1"/>
            <a:r>
              <a:rPr lang="en-US" dirty="0"/>
              <a:t>&lt;$2,000 </a:t>
            </a:r>
            <a:r>
              <a:rPr lang="en-US" sz="2600" dirty="0"/>
              <a:t>(significantly less for new construction)</a:t>
            </a:r>
            <a:endParaRPr lang="en-US" dirty="0"/>
          </a:p>
          <a:p>
            <a:r>
              <a:rPr lang="en-US" dirty="0"/>
              <a:t>AC Level 2 / 240 V Charging</a:t>
            </a:r>
          </a:p>
          <a:p>
            <a:pPr lvl="1"/>
            <a:r>
              <a:rPr lang="en-US" dirty="0"/>
              <a:t>About 20 miles per hour</a:t>
            </a:r>
          </a:p>
          <a:p>
            <a:pPr lvl="1"/>
            <a:r>
              <a:rPr lang="en-US" dirty="0"/>
              <a:t>About $10,000 per charger</a:t>
            </a:r>
          </a:p>
          <a:p>
            <a:r>
              <a:rPr lang="en-US" dirty="0"/>
              <a:t>DC Fast Charging</a:t>
            </a:r>
          </a:p>
          <a:p>
            <a:pPr lvl="1"/>
            <a:r>
              <a:rPr lang="en-US" dirty="0"/>
              <a:t>About 150 miles per hour</a:t>
            </a:r>
          </a:p>
          <a:p>
            <a:pPr lvl="1"/>
            <a:r>
              <a:rPr lang="en-US" dirty="0"/>
              <a:t>About $50,000 per charger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564E81-1371-4245-88F0-F61831EDA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Charger Selection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81E05-49CD-47EB-B285-1F95978EC9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0533-E939-442A-B465-C0D42DD68C8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57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2D0F24-58FE-4FEA-B7E2-F57097A38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Charger Owner Costs</a:t>
            </a:r>
          </a:p>
          <a:p>
            <a:pPr lvl="1"/>
            <a:r>
              <a:rPr lang="en-US" dirty="0"/>
              <a:t>Real Estate</a:t>
            </a:r>
          </a:p>
          <a:p>
            <a:pPr lvl="1"/>
            <a:r>
              <a:rPr lang="en-US" dirty="0"/>
              <a:t>Amortized Capital Equipment and Installation Costs</a:t>
            </a:r>
          </a:p>
          <a:p>
            <a:pPr lvl="2"/>
            <a:r>
              <a:rPr lang="en-US" dirty="0"/>
              <a:t>Number of Chargers</a:t>
            </a:r>
          </a:p>
          <a:p>
            <a:pPr lvl="2"/>
            <a:r>
              <a:rPr lang="en-US" dirty="0"/>
              <a:t>15 years with a 4.1% discount rate</a:t>
            </a:r>
          </a:p>
          <a:p>
            <a:r>
              <a:rPr lang="en-US" dirty="0"/>
              <a:t>Driver Costs</a:t>
            </a:r>
          </a:p>
          <a:p>
            <a:pPr lvl="1"/>
            <a:r>
              <a:rPr lang="en-US" dirty="0"/>
              <a:t>Walking</a:t>
            </a:r>
          </a:p>
          <a:p>
            <a:pPr lvl="2"/>
            <a:r>
              <a:rPr lang="en-US" dirty="0"/>
              <a:t>Derived from median income and time</a:t>
            </a:r>
          </a:p>
          <a:p>
            <a:pPr lvl="1"/>
            <a:r>
              <a:rPr lang="en-US" b="0" i="0" dirty="0">
                <a:latin typeface="+mj-lt"/>
              </a:rPr>
              <a:t>Additional </a:t>
            </a:r>
            <a:r>
              <a:rPr lang="en-US" dirty="0"/>
              <a:t>Vehicle Depreciation and Energy Costs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F6B6C5-F569-4F06-850D-2CEC80770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Costs are Evaluated for Charger Station Owners as well as Drivers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9CEE0-7D18-4597-B3FB-A57C15125E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0533-E939-442A-B465-C0D42DD68C8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623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E6AE16-0F26-4EE8-A21D-D1F8536AB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0707" y="1600200"/>
            <a:ext cx="6122585" cy="452596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42B7424-D719-4288-9330-38196DDD5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King County Assessed Real Estate Prices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DC20A-540D-4326-93B6-B5CE7E51EF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0533-E939-442A-B465-C0D42DD68C8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740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790"/>
            <a:ext cx="8229600" cy="922848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Why this Matters</a:t>
            </a:r>
          </a:p>
          <a:p>
            <a:r>
              <a:rPr lang="en-US" dirty="0"/>
              <a:t>How Vehicle Automation May Affect EV Charging</a:t>
            </a:r>
          </a:p>
          <a:p>
            <a:r>
              <a:rPr lang="en-US" dirty="0"/>
              <a:t>Trip Characteristics and Charger Selection</a:t>
            </a:r>
          </a:p>
          <a:p>
            <a:r>
              <a:rPr lang="en-US" dirty="0"/>
              <a:t>Optimization Methods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Implications</a:t>
            </a:r>
          </a:p>
          <a:p>
            <a:r>
              <a:rPr lang="en-US" dirty="0"/>
              <a:t>Limitations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0533-E939-442A-B465-C0D42DD68C8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046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14D53E-12D1-467F-9FCA-2FB8AB329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know when each commuter arrives and leaves each Travel Analysis Zone (TAZ) </a:t>
            </a:r>
          </a:p>
          <a:p>
            <a:r>
              <a:rPr lang="en-US" dirty="0"/>
              <a:t>We assume each commuter will drive an electric vehicle</a:t>
            </a:r>
          </a:p>
          <a:p>
            <a:r>
              <a:rPr lang="en-US" dirty="0"/>
              <a:t>We want to minimize the total costs of Drivers and Charger Owners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9937AB-C124-49EE-8149-EF3F58DDA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3B06A9-FF73-4552-9784-AE9FC4151F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0533-E939-442A-B465-C0D42DD68C8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183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790"/>
            <a:ext cx="8229600" cy="922848"/>
          </a:xfrm>
        </p:spPr>
        <p:txBody>
          <a:bodyPr>
            <a:normAutofit/>
          </a:bodyPr>
          <a:lstStyle/>
          <a:p>
            <a:r>
              <a:rPr lang="en-US" dirty="0"/>
              <a:t>Optimization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Level 0-3 Automation (No Self-Driving Vehicles)</a:t>
                </a:r>
              </a:p>
              <a:p>
                <a:pPr lvl="1"/>
                <a:r>
                  <a:rPr lang="en-US" dirty="0"/>
                  <a:t>Minimize the total costs of walking and charger owners</a:t>
                </a: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1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𝑜𝑛𝑒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p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limLoc m:val="subSup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1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𝑜𝑛𝑒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sup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𝑜𝑠𝑡𝑊𝑎𝑙𝑘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𝑖𝑗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𝑇𝑟𝑖𝑝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nary>
                                  </m:e>
                                </m:d>
                              </m:e>
                            </m:nary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𝑂𝑤𝑛𝑒𝑟𝐶𝑜𝑠𝑡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One charger is required for every peak vehicle</a:t>
                </a:r>
              </a:p>
              <a:p>
                <a:pPr lvl="1"/>
                <a:r>
                  <a:rPr lang="en-US" dirty="0"/>
                  <a:t>Max walking distance of 0.25 miles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0533-E939-442A-B465-C0D42DD68C8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300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790"/>
            <a:ext cx="8229600" cy="922848"/>
          </a:xfrm>
        </p:spPr>
        <p:txBody>
          <a:bodyPr>
            <a:normAutofit/>
          </a:bodyPr>
          <a:lstStyle/>
          <a:p>
            <a:r>
              <a:rPr lang="en-US" dirty="0"/>
              <a:t>Optimization Methods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/>
              <a:lstStyle/>
              <a:p>
                <a:r>
                  <a:rPr lang="en-US" dirty="0"/>
                  <a:t>Level 4 automation (Self Parking and Charging Vehicles)</a:t>
                </a:r>
              </a:p>
              <a:p>
                <a:pPr lvl="1"/>
                <a:r>
                  <a:rPr lang="en-US" dirty="0"/>
                  <a:t>Same as Level 0-3 but chargers can now serve multiple vehicles</a:t>
                </a: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p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limLoc m:val="subSup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sup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𝑐𝑜𝑠𝑡𝑊𝑎𝑙𝑘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𝑖𝑗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𝑛𝑢𝑚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𝑇𝑟𝑖𝑝𝑠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𝑖𝑗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nary>
                                  </m:e>
                                </m:d>
                              </m:e>
                            </m:nary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𝑂𝑤𝑛𝑒𝑟𝐶𝑜𝑠𝑡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Vehicles can queue up to as charger with a one minute switching time after charging is finished</a:t>
                </a:r>
              </a:p>
              <a:p>
                <a:pPr lvl="2"/>
                <a:r>
                  <a:rPr lang="en-US" dirty="0"/>
                  <a:t>Max walking distance of 0.25 miles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>
                <a:blip r:embed="rId2"/>
                <a:stretch>
                  <a:fillRect l="-1704" t="-1752" r="-1407" b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0533-E939-442A-B465-C0D42DD68C8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297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790"/>
            <a:ext cx="8229600" cy="922848"/>
          </a:xfrm>
        </p:spPr>
        <p:txBody>
          <a:bodyPr>
            <a:normAutofit/>
          </a:bodyPr>
          <a:lstStyle/>
          <a:p>
            <a:r>
              <a:rPr lang="en-US" dirty="0"/>
              <a:t>Optimization Methods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Level 5 Automation (Completely Self-Driving and Charging Vehicles)</a:t>
                </a:r>
              </a:p>
              <a:p>
                <a:pPr lvl="1"/>
                <a:r>
                  <a:rPr lang="en-US" dirty="0"/>
                  <a:t>Decouple commuter destination from parking location</a:t>
                </a:r>
              </a:p>
              <a:p>
                <a:pPr lvl="1"/>
                <a:r>
                  <a:rPr lang="en-US" dirty="0"/>
                  <a:t>Vehicles energy and depreciation costs are ~20 times less per mile than walking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p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limLoc m:val="subSup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sup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𝑐𝑜𝑠𝑡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𝐷𝑟𝑖𝑣𝑒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𝑖𝑗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𝑛𝑢𝑚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𝑇𝑟𝑖𝑝𝑠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𝑖𝑗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nary>
                                  </m:e>
                                </m:d>
                              </m:e>
                            </m:nary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𝑂𝑤𝑛𝑒𝑟𝐶𝑜𝑠𝑡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0533-E939-442A-B465-C0D42DD68C8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775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790"/>
            <a:ext cx="8229600" cy="922848"/>
          </a:xfrm>
        </p:spPr>
        <p:txBody>
          <a:bodyPr>
            <a:normAutofit/>
          </a:bodyPr>
          <a:lstStyle/>
          <a:p>
            <a:r>
              <a:rPr lang="en-US" dirty="0"/>
              <a:t>Results: Level 0/No Automation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$1.75 M Total Costs</a:t>
            </a:r>
          </a:p>
          <a:p>
            <a:pPr lvl="1"/>
            <a:r>
              <a:rPr lang="en-US" sz="3200" dirty="0"/>
              <a:t>Almost all is charger owner because of single charger per vehicle and max walking distance constraint</a:t>
            </a:r>
          </a:p>
          <a:p>
            <a:r>
              <a:rPr lang="en-US" sz="3600" dirty="0"/>
              <a:t>1,900 Chargers</a:t>
            </a:r>
          </a:p>
          <a:p>
            <a:pPr lvl="1"/>
            <a:r>
              <a:rPr lang="en-US" sz="3200" dirty="0"/>
              <a:t>1.2 trips per charger</a:t>
            </a:r>
          </a:p>
          <a:p>
            <a:pPr lvl="1"/>
            <a:r>
              <a:rPr lang="en-US" sz="3200" dirty="0"/>
              <a:t>4.4% Utilization</a:t>
            </a:r>
          </a:p>
          <a:p>
            <a:pPr lvl="2"/>
            <a:r>
              <a:rPr lang="en-US" sz="2800" dirty="0"/>
              <a:t>Time that the charger is actually used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0533-E939-442A-B465-C0D42DD68C8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7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6A66B2-5DAF-454E-B58B-8ED547800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$930,000 Charger Owner</a:t>
            </a:r>
          </a:p>
          <a:p>
            <a:r>
              <a:rPr lang="en-US" sz="3600" dirty="0"/>
              <a:t>$940,000 Total Costs</a:t>
            </a:r>
          </a:p>
          <a:p>
            <a:pPr lvl="1"/>
            <a:r>
              <a:rPr lang="en-US" sz="3200" dirty="0"/>
              <a:t>Commuter costs remain bounded by walking distance</a:t>
            </a:r>
          </a:p>
          <a:p>
            <a:r>
              <a:rPr lang="en-US" sz="3600" dirty="0"/>
              <a:t>680 Chargers</a:t>
            </a:r>
          </a:p>
          <a:p>
            <a:pPr lvl="1"/>
            <a:r>
              <a:rPr lang="en-US" sz="3200" dirty="0"/>
              <a:t>3.5 Trips per charger</a:t>
            </a:r>
          </a:p>
          <a:p>
            <a:pPr lvl="1"/>
            <a:r>
              <a:rPr lang="en-US" sz="3200" dirty="0"/>
              <a:t>13% Utilization</a:t>
            </a:r>
          </a:p>
          <a:p>
            <a:pPr lvl="2"/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2789BB-7B3B-4DD4-AFA1-AF64919C9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Level 4 Automation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7D260-4752-4AEE-B361-C12B031C86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0533-E939-442A-B465-C0D42DD68C8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007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D848CB-68DE-4CCC-A119-DB1AD2730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$440,000 Charger Owner</a:t>
            </a:r>
          </a:p>
          <a:p>
            <a:r>
              <a:rPr lang="en-US" sz="3600" dirty="0"/>
              <a:t>$540,000 Total Costs</a:t>
            </a:r>
          </a:p>
          <a:p>
            <a:pPr lvl="1"/>
            <a:r>
              <a:rPr lang="en-US" sz="3200" dirty="0"/>
              <a:t>Commuter Costs increased by a factor of 10</a:t>
            </a:r>
          </a:p>
          <a:p>
            <a:r>
              <a:rPr lang="en-US" sz="3600" dirty="0"/>
              <a:t>330 Chargers</a:t>
            </a:r>
          </a:p>
          <a:p>
            <a:pPr lvl="1"/>
            <a:r>
              <a:rPr lang="en-US" sz="3200" dirty="0"/>
              <a:t>7.5 Trips per charger</a:t>
            </a:r>
          </a:p>
          <a:p>
            <a:pPr lvl="1"/>
            <a:r>
              <a:rPr lang="en-US" sz="3200" dirty="0"/>
              <a:t>27% Utilization</a:t>
            </a:r>
            <a:endParaRPr lang="en-US" sz="2800" dirty="0"/>
          </a:p>
          <a:p>
            <a:pPr lvl="2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61C038-6564-4835-868C-84C49A4B4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Level 5 Automation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BDEB9A-BD7E-4F26-80C8-5C16A96B8D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0533-E939-442A-B465-C0D42DD68C8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905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E99092C0-C98F-487B-A7FA-49786D381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435" y="1600200"/>
            <a:ext cx="5857129" cy="45259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E5F9329-2C40-4CCB-A1D8-55DC8E805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Reduction in Number of Chargers: Level 0-4 Vehicle Automation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B0AAB-047A-4325-9381-E80C62426B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0533-E939-442A-B465-C0D42DD68C8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981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E615B6FA-A8E1-4FBE-8AD1-1C7BB92CB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435" y="1600200"/>
            <a:ext cx="5857129" cy="45259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2A448B5-7E3A-4728-A9FA-F356AA70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Reduction in Number of Chargers: Level 0-5 Vehicle Automation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5A3C7-19B2-4A84-8085-2E24C33D34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0533-E939-442A-B465-C0D42DD68C8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716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790"/>
            <a:ext cx="8229600" cy="922848"/>
          </a:xfrm>
        </p:spPr>
        <p:txBody>
          <a:bodyPr>
            <a:normAutofit fontScale="90000"/>
          </a:bodyPr>
          <a:lstStyle/>
          <a:p>
            <a:r>
              <a:rPr lang="en-US" dirty="0"/>
              <a:t>Automation Enables Demand Smoothing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8063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/>
              <a:t>Assume 35 kWh / 100 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0533-E939-442A-B465-C0D42DD68C88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B65F659-BB11-4AFC-8445-9515779843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871172"/>
              </p:ext>
            </p:extLst>
          </p:nvPr>
        </p:nvGraphicFramePr>
        <p:xfrm>
          <a:off x="960120" y="2057400"/>
          <a:ext cx="7572482" cy="396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3753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7866CC77-FECA-4E87-AF48-52074C8BAF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6225" y="1688688"/>
            <a:ext cx="4071549" cy="45259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934FF82-2330-4852-9235-1F3CAC8BD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4790"/>
            <a:ext cx="8981768" cy="922848"/>
          </a:xfrm>
        </p:spPr>
        <p:txBody>
          <a:bodyPr>
            <a:normAutofit fontScale="90000"/>
          </a:bodyPr>
          <a:lstStyle/>
          <a:p>
            <a:r>
              <a:rPr lang="en-US" dirty="0"/>
              <a:t>Transportation is Now The Largest Source of U.S. GHG Emissions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64C00-7B25-4E8F-A0C7-90E4B11515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0533-E939-442A-B465-C0D42DD68C88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B63C27-5F77-4099-A41B-CD696372FCE1}"/>
              </a:ext>
            </a:extLst>
          </p:cNvPr>
          <p:cNvSpPr txBox="1"/>
          <p:nvPr/>
        </p:nvSpPr>
        <p:spPr>
          <a:xfrm>
            <a:off x="3485826" y="6297706"/>
            <a:ext cx="50829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https://www.epa.gov/ghgemissions/sources-greenhouse-gas-emissions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7AEE6B-12D5-45F1-A190-7808EFE0CE3A}"/>
              </a:ext>
            </a:extLst>
          </p:cNvPr>
          <p:cNvCxnSpPr>
            <a:cxnSpLocks/>
          </p:cNvCxnSpPr>
          <p:nvPr/>
        </p:nvCxnSpPr>
        <p:spPr>
          <a:xfrm flipH="1">
            <a:off x="6234953" y="2831688"/>
            <a:ext cx="1048871" cy="88302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292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790"/>
            <a:ext cx="8229600" cy="922848"/>
          </a:xfrm>
        </p:spPr>
        <p:txBody>
          <a:bodyPr/>
          <a:lstStyle/>
          <a:p>
            <a:r>
              <a:rPr lang="en-US" dirty="0"/>
              <a:t>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Optimizing EV infrastructure for AVs enables smoothing of peak EV electric demand</a:t>
            </a:r>
          </a:p>
          <a:p>
            <a:r>
              <a:rPr lang="en-US" sz="3600" dirty="0"/>
              <a:t>Similar results could be gained through smart charging technology</a:t>
            </a:r>
          </a:p>
          <a:p>
            <a:pPr lvl="1"/>
            <a:r>
              <a:rPr lang="en-US" sz="3200" dirty="0"/>
              <a:t>Though those have their own cost structures and technical limitations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0533-E939-442A-B465-C0D42DD68C8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35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D4FB33-3A9E-4A4C-822A-4C5BC5C38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/>
              <a:t>Automation allows for considerable decreases in the total chargers and charger owner cost</a:t>
            </a:r>
          </a:p>
          <a:p>
            <a:pPr lvl="1"/>
            <a:r>
              <a:rPr lang="en-US" sz="3200" dirty="0"/>
              <a:t>Number of chargers reduced from 1,900 to 330</a:t>
            </a:r>
          </a:p>
          <a:p>
            <a:pPr lvl="1"/>
            <a:r>
              <a:rPr lang="en-US" sz="3200" dirty="0"/>
              <a:t>$1.8 M to $440,000</a:t>
            </a:r>
          </a:p>
          <a:p>
            <a:r>
              <a:rPr lang="en-US" sz="3600" dirty="0"/>
              <a:t>But shifts a portion of the costs to commuters</a:t>
            </a:r>
          </a:p>
          <a:p>
            <a:pPr lvl="2"/>
            <a:r>
              <a:rPr lang="en-US" sz="2800" dirty="0"/>
              <a:t>How do we best incentivize the social good without harming travelers?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FBAE6C-9CB4-43E1-9082-A93243D74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BB2B0-C158-43A5-AA75-13C12E9642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0533-E939-442A-B465-C0D42DD68C8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484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790"/>
            <a:ext cx="8229600" cy="922848"/>
          </a:xfrm>
        </p:spPr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Traffic demand taken direct from HHTS</a:t>
            </a:r>
          </a:p>
          <a:p>
            <a:pPr lvl="1"/>
            <a:r>
              <a:rPr lang="en-US" sz="3200" dirty="0"/>
              <a:t>Demand is shown to be more concentrated than reality</a:t>
            </a:r>
          </a:p>
          <a:p>
            <a:pPr lvl="1"/>
            <a:r>
              <a:rPr lang="en-US" sz="3200" dirty="0"/>
              <a:t>Demand is much smaller than reality</a:t>
            </a:r>
          </a:p>
          <a:p>
            <a:r>
              <a:rPr lang="en-US" sz="3600" dirty="0"/>
              <a:t>Poor real estate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0533-E939-442A-B465-C0D42DD68C8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602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D337E6-38D3-4E88-A3BD-6C75ED721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D7F56-EB25-432F-899C-15CE43C35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82296-DB9C-4A66-94D6-455BF60B9D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0533-E939-442A-B465-C0D42DD68C8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226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C9CFBA-C7D9-4C21-8EE1-19415C85A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139571-4B1B-4134-A62B-9A17CACF8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4B94B-36B2-4171-8FED-2E25D45D94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0533-E939-442A-B465-C0D42DD68C8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6682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7E75BB-92AE-444B-B4B3-D5317E35E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Infrastructure Costs</a:t>
            </a:r>
          </a:p>
          <a:p>
            <a:pPr lvl="1"/>
            <a:r>
              <a:rPr lang="en-US" dirty="0"/>
              <a:t>DOE Report</a:t>
            </a:r>
          </a:p>
          <a:p>
            <a:r>
              <a:rPr lang="en-US" dirty="0"/>
              <a:t>GIS Data and Trip Distribution/Characteristics</a:t>
            </a:r>
          </a:p>
          <a:p>
            <a:pPr lvl="1"/>
            <a:r>
              <a:rPr lang="en-US" dirty="0"/>
              <a:t>Puget Sound Household Travel Survey</a:t>
            </a:r>
          </a:p>
          <a:p>
            <a:pPr lvl="1"/>
            <a:r>
              <a:rPr lang="en-US" dirty="0"/>
              <a:t>Census Bureau</a:t>
            </a:r>
          </a:p>
          <a:p>
            <a:pPr lvl="1"/>
            <a:r>
              <a:rPr lang="en-US" dirty="0"/>
              <a:t>King County GIS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E8A532-45AB-4E4B-B4DC-4A6F026F6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9A830-9C44-4590-98C9-66FBDC4317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0533-E939-442A-B465-C0D42DD68C88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263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EA65D9-94E9-4B3B-9F94-2851EE926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Commuter Arrival and Departure Times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250AD-710C-41ED-B0D0-2D4499D747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0533-E939-442A-B465-C0D42DD68C88}" type="slidenum">
              <a:rPr lang="en-US" smtClean="0"/>
              <a:t>36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7D951A-CF7E-4533-89FD-31EAE786E17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1" y="1560274"/>
            <a:ext cx="8034762" cy="2185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8A5E57-A50E-4874-8B6A-D16D31E4FA5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1" y="3820160"/>
            <a:ext cx="8034762" cy="2376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3189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15FA8E64-E539-4A27-815A-7A53481AE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435" y="1600200"/>
            <a:ext cx="5857129" cy="45259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3CF08EE-4A72-4907-8078-083341D2A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Reduction in Number of Chargers: Level 4-5 Vehicle Automation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CBEC8-B8C0-4F04-9C6B-B92C69B435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0533-E939-442A-B465-C0D42DD68C88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9340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C4653D-36D7-4AF7-9554-1C4FCE36F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6DC0BB-3EC5-44E2-B7DB-6E4F5EDF8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Detailed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45C10-1650-4448-AB1C-875F9FA534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0533-E939-442A-B465-C0D42DD68C88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857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54C912D-C3D6-469E-8450-3AF0A3F9D8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numCol="2">
                <a:normAutofit/>
              </a:bodyPr>
              <a:lstStyle/>
              <a:p>
                <a:r>
                  <a:rPr lang="en-US" sz="2000" dirty="0"/>
                  <a:t>Objective: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10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sz="11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p>
                              <m:e>
                                <m:d>
                                  <m:dPr>
                                    <m:ctrlP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limLoc m:val="subSup"/>
                                        <m:ctrlPr>
                                          <a:rPr lang="en-US" sz="1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11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US" sz="1100" i="1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sup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sz="1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1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100" i="1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100" i="1">
                                                    <a:latin typeface="Cambria Math" panose="02040503050406030204" pitchFamily="18" charset="0"/>
                                                  </a:rPr>
                                                  <m:t>𝑖𝑗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1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1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100" i="1"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100" i="1">
                                                    <a:latin typeface="Cambria Math" panose="02040503050406030204" pitchFamily="18" charset="0"/>
                                                  </a:rPr>
                                                  <m:t>𝑖𝑗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1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1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100" i="1">
                                                    <a:latin typeface="Cambria Math" panose="02040503050406030204" pitchFamily="18" charset="0"/>
                                                  </a:rPr>
                                                  <m:t>𝐾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1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nary>
                                  </m:e>
                                </m:d>
                              </m:e>
                            </m:nary>
                            <m:r>
                              <a:rPr lang="en-US" sz="11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</m:func>
                  </m:oMath>
                </a14:m>
                <a:endParaRPr lang="en-US" sz="1100" dirty="0"/>
              </a:p>
              <a:p>
                <a:r>
                  <a:rPr lang="en-US" sz="2000" dirty="0"/>
                  <a:t>Decisions: 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1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100" dirty="0"/>
                  <a:t>peak parking demand of zone i served in location j, (stations to build in j), integer</a:t>
                </a:r>
                <a:r>
                  <a:rPr lang="en-US" sz="2000" dirty="0"/>
                  <a:t> </a:t>
                </a:r>
              </a:p>
              <a:p>
                <a:r>
                  <a:rPr lang="en-US" sz="2000" dirty="0"/>
                  <a:t>What we Want: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1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  <m:e>
                        <m:sSub>
                          <m:sSubPr>
                            <m:ctrlPr>
                              <a:rPr lang="en-US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sz="1100" dirty="0"/>
              </a:p>
              <a:p>
                <a:r>
                  <a:rPr lang="en-US" sz="2000" dirty="0"/>
                  <a:t>Constraints: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  <m:e>
                        <m:d>
                          <m:dPr>
                            <m:ctrlPr>
                              <a:rPr lang="en-US" sz="1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sz="11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1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100">
                        <a:latin typeface="Cambria Math" panose="02040503050406030204" pitchFamily="18" charset="0"/>
                      </a:rPr>
                      <m:t>∀ </m:t>
                    </m:r>
                    <m:r>
                      <m:rPr>
                        <m:sty m:val="p"/>
                      </m:rPr>
                      <a:rPr lang="en-US" sz="11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1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100" dirty="0"/>
                  <a:t>(all parking demand served)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  <m:e>
                        <m:d>
                          <m:dPr>
                            <m:ctrlPr>
                              <a:rPr lang="en-US" sz="1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sz="11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1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100">
                        <a:latin typeface="Cambria Math" panose="02040503050406030204" pitchFamily="18" charset="0"/>
                      </a:rPr>
                      <m:t>∀ </m:t>
                    </m:r>
                    <m:r>
                      <m:rPr>
                        <m:sty m:val="p"/>
                      </m:rPr>
                      <a:rPr lang="en-US" sz="110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sz="1100">
                        <a:latin typeface="Cambria Math" panose="02040503050406030204" pitchFamily="18" charset="0"/>
                      </a:rPr>
                      <m:t>,   </m:t>
                    </m:r>
                    <m:r>
                      <m:rPr>
                        <m:nor/>
                      </m:rPr>
                      <a:rPr lang="en-US" sz="1100"/>
                      <m:t>(</m:t>
                    </m:r>
                    <m:r>
                      <m:rPr>
                        <m:nor/>
                      </m:rPr>
                      <a:rPr lang="en-US" sz="1100"/>
                      <m:t>charging</m:t>
                    </m:r>
                    <m:r>
                      <m:rPr>
                        <m:nor/>
                      </m:rPr>
                      <a:rPr lang="en-US" sz="1100"/>
                      <m:t> </m:t>
                    </m:r>
                    <m:r>
                      <m:rPr>
                        <m:nor/>
                      </m:rPr>
                      <a:rPr lang="en-US" sz="1100"/>
                      <m:t>supply</m:t>
                    </m:r>
                    <m:r>
                      <m:rPr>
                        <m:nor/>
                      </m:rPr>
                      <a:rPr lang="en-US" sz="1100"/>
                      <m:t> </m:t>
                    </m:r>
                    <m:r>
                      <m:rPr>
                        <m:nor/>
                      </m:rPr>
                      <a:rPr lang="en-US" sz="1100"/>
                      <m:t>constraint</m:t>
                    </m:r>
                    <m:r>
                      <m:rPr>
                        <m:nor/>
                      </m:rPr>
                      <a:rPr lang="en-US" sz="1100"/>
                      <m:t>)</m:t>
                    </m:r>
                  </m:oMath>
                </a14:m>
                <a:endParaRPr lang="en-US" sz="11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100" i="1">
                        <a:latin typeface="Cambria Math" panose="02040503050406030204" pitchFamily="18" charset="0"/>
                      </a:rPr>
                      <m:t>≥0 </m:t>
                    </m:r>
                    <m:r>
                      <a:rPr lang="en-US" sz="1100">
                        <a:latin typeface="Cambria Math" panose="02040503050406030204" pitchFamily="18" charset="0"/>
                      </a:rPr>
                      <m:t>∀ </m:t>
                    </m:r>
                    <m:r>
                      <m:rPr>
                        <m:sty m:val="p"/>
                      </m:rPr>
                      <a:rPr lang="en-US" sz="11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100">
                        <a:latin typeface="Cambria Math" panose="02040503050406030204" pitchFamily="18" charset="0"/>
                      </a:rPr>
                      <m:t> ∀ </m:t>
                    </m:r>
                    <m:r>
                      <m:rPr>
                        <m:sty m:val="p"/>
                      </m:rPr>
                      <a:rPr lang="en-US" sz="110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sz="110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1100" dirty="0"/>
                  <a:t>(non-negativity constraint on parking demand)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100">
                        <a:latin typeface="Cambria Math" panose="02040503050406030204" pitchFamily="18" charset="0"/>
                      </a:rPr>
                      <m:t>≥0 ∀ </m:t>
                    </m:r>
                    <m:r>
                      <m:rPr>
                        <m:sty m:val="p"/>
                      </m:rPr>
                      <a:rPr lang="en-US" sz="110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sz="11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100" dirty="0"/>
                  <a:t>(non negative station assignment)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100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100">
                        <a:latin typeface="Cambria Math" panose="02040503050406030204" pitchFamily="18" charset="0"/>
                      </a:rPr>
                      <m:t>&lt;=</m:t>
                    </m:r>
                    <m:r>
                      <a:rPr lang="en-US" sz="11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1100"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US" sz="11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100"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US" sz="11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1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100" dirty="0"/>
                  <a:t>(maximum walking distance)</a:t>
                </a:r>
              </a:p>
              <a:p>
                <a:r>
                  <a:rPr lang="en-US" sz="2000" dirty="0"/>
                  <a:t>Given: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1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1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  <m:e>
                        <m:d>
                          <m:dPr>
                            <m:ctrlPr>
                              <a:rPr lang="en-US" sz="1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d>
                              <m:dPr>
                                <m:ctrlPr>
                                  <a:rPr lang="en-US" sz="1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11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d>
                              <m:dPr>
                                <m:ctrlPr>
                                  <a:rPr lang="en-US" sz="1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1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</m:nary>
                    <m:r>
                      <a:rPr lang="en-US" sz="1100">
                        <a:latin typeface="Cambria Math" panose="02040503050406030204" pitchFamily="18" charset="0"/>
                      </a:rPr>
                      <m:t>, (</m:t>
                    </m:r>
                    <m:r>
                      <m:rPr>
                        <m:nor/>
                      </m:rPr>
                      <a:rPr lang="en-US" sz="1100"/>
                      <m:t>owner</m:t>
                    </m:r>
                  </m:oMath>
                </a14:m>
                <a:r>
                  <a:rPr lang="en-US" sz="1100" dirty="0"/>
                  <a:t> cost)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1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1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1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1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1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1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100">
                        <a:latin typeface="Cambria Math" panose="02040503050406030204" pitchFamily="18" charset="0"/>
                      </a:rPr>
                      <m:t>260, </m:t>
                    </m:r>
                  </m:oMath>
                </a14:m>
                <a:r>
                  <a:rPr lang="en-US" sz="1100" dirty="0"/>
                  <a:t>(walking costs)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1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1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100">
                                <a:latin typeface="Cambria Math" panose="02040503050406030204" pitchFamily="18" charset="0"/>
                              </a:rPr>
                              <m:t>1,  </m:t>
                            </m:r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1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1100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 sz="1100">
                                <a:latin typeface="Cambria Math" panose="02040503050406030204" pitchFamily="18" charset="0"/>
                              </a:rPr>
                              <m:t>0,  </m:t>
                            </m:r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𝑒𝑙𝑠𝑒</m:t>
                            </m:r>
                          </m:e>
                        </m:eqArr>
                      </m:e>
                    </m:d>
                    <m:r>
                      <a:rPr lang="en-US" sz="110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100" dirty="0"/>
                  <a:t>(binary check if anyone walked between i and j)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800" i="1">
                        <a:latin typeface="Cambria Math" panose="02040503050406030204" pitchFamily="18" charset="0"/>
                      </a:rPr>
                      <m:t>𝑠𝑜𝑙𝑣𝑒𝑑</m:t>
                    </m:r>
                    <m:r>
                      <a:rPr lang="en-US" sz="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800" i="1">
                        <a:latin typeface="Cambria Math" panose="02040503050406030204" pitchFamily="18" charset="0"/>
                      </a:rPr>
                      <m:t>𝑎𝑠</m:t>
                    </m:r>
                    <m:r>
                      <a:rPr lang="en-US" sz="800">
                        <a:latin typeface="Cambria Math" panose="02040503050406030204" pitchFamily="18" charset="0"/>
                      </a:rPr>
                      <m:t> {</m:t>
                    </m:r>
                    <m:sSub>
                      <m:sSubPr>
                        <m:ctrlPr>
                          <a:rPr lang="en-US" sz="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8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800">
                        <a:latin typeface="Cambria Math" panose="02040503050406030204" pitchFamily="18" charset="0"/>
                      </a:rPr>
                      <m:t>900,000≥</m:t>
                    </m:r>
                    <m:sSub>
                      <m:sSubPr>
                        <m:ctrlPr>
                          <a:rPr lang="en-US" sz="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80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Input Parameters: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1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100"/>
                      <m:t>parking</m:t>
                    </m:r>
                    <m:r>
                      <m:rPr>
                        <m:nor/>
                      </m:rPr>
                      <a:rPr lang="en-US" sz="1100"/>
                      <m:t> </m:t>
                    </m:r>
                    <m:r>
                      <m:rPr>
                        <m:nor/>
                      </m:rPr>
                      <a:rPr lang="en-US" sz="1100"/>
                      <m:t>demand</m:t>
                    </m:r>
                    <m:r>
                      <m:rPr>
                        <m:nor/>
                      </m:rPr>
                      <a:rPr lang="en-US" sz="1100"/>
                      <m:t> </m:t>
                    </m:r>
                    <m:r>
                      <m:rPr>
                        <m:nor/>
                      </m:rPr>
                      <a:rPr lang="en-US" sz="1100"/>
                      <m:t>at</m:t>
                    </m:r>
                    <m:r>
                      <m:rPr>
                        <m:nor/>
                      </m:rPr>
                      <a:rPr lang="en-US" sz="1100"/>
                      <m:t> </m:t>
                    </m:r>
                    <m:r>
                      <m:rPr>
                        <m:nor/>
                      </m:rPr>
                      <a:rPr lang="en-US" sz="1100"/>
                      <m:t>zone</m:t>
                    </m:r>
                    <m:r>
                      <m:rPr>
                        <m:nor/>
                      </m:rPr>
                      <a:rPr lang="en-US" sz="1100"/>
                      <m:t> </m:t>
                    </m:r>
                    <m:r>
                      <m:rPr>
                        <m:nor/>
                      </m:rPr>
                      <a:rPr lang="en-US" sz="1100"/>
                      <m:t>i</m:t>
                    </m:r>
                    <m:r>
                      <m:rPr>
                        <m:nor/>
                      </m:rPr>
                      <a:rPr lang="en-US" sz="1100"/>
                      <m:t>, </m:t>
                    </m:r>
                    <m:r>
                      <m:rPr>
                        <m:nor/>
                      </m:rPr>
                      <a:rPr lang="en-US" sz="1100"/>
                      <m:t>peak</m:t>
                    </m:r>
                    <m:r>
                      <m:rPr>
                        <m:nor/>
                      </m:rPr>
                      <a:rPr lang="en-US" sz="1100"/>
                      <m:t> </m:t>
                    </m:r>
                    <m:r>
                      <m:rPr>
                        <m:nor/>
                      </m:rPr>
                      <a:rPr lang="en-US" sz="1100"/>
                      <m:t>vehicles</m:t>
                    </m:r>
                    <m:r>
                      <m:rPr>
                        <m:nor/>
                      </m:rPr>
                      <a:rPr lang="en-US" sz="1100"/>
                      <m:t>, </m:t>
                    </m:r>
                    <m:r>
                      <m:rPr>
                        <m:nor/>
                      </m:rPr>
                      <a:rPr lang="en-US" sz="1100"/>
                      <m:t>count</m:t>
                    </m:r>
                  </m:oMath>
                </a14:m>
                <a:endParaRPr lang="en-US" sz="11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1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100"/>
                      <m:t> </m:t>
                    </m:r>
                    <m:r>
                      <m:rPr>
                        <m:nor/>
                      </m:rPr>
                      <a:rPr lang="en-US" sz="1100"/>
                      <m:t>real</m:t>
                    </m:r>
                    <m:r>
                      <m:rPr>
                        <m:nor/>
                      </m:rPr>
                      <a:rPr lang="en-US" sz="1100"/>
                      <m:t> </m:t>
                    </m:r>
                    <m:r>
                      <m:rPr>
                        <m:nor/>
                      </m:rPr>
                      <a:rPr lang="en-US" sz="1100"/>
                      <m:t>estate</m:t>
                    </m:r>
                    <m:r>
                      <m:rPr>
                        <m:nor/>
                      </m:rPr>
                      <a:rPr lang="en-US" sz="1100"/>
                      <m:t> </m:t>
                    </m:r>
                    <m:r>
                      <m:rPr>
                        <m:nor/>
                      </m:rPr>
                      <a:rPr lang="en-US" sz="1100"/>
                      <m:t>cost</m:t>
                    </m:r>
                    <m:r>
                      <m:rPr>
                        <m:nor/>
                      </m:rPr>
                      <a:rPr lang="en-US" sz="1100"/>
                      <m:t> </m:t>
                    </m:r>
                    <m:r>
                      <m:rPr>
                        <m:nor/>
                      </m:rPr>
                      <a:rPr lang="en-US" sz="1100"/>
                      <m:t>per</m:t>
                    </m:r>
                    <m:r>
                      <m:rPr>
                        <m:nor/>
                      </m:rPr>
                      <a:rPr lang="en-US" sz="1100"/>
                      <m:t> </m:t>
                    </m:r>
                    <m:r>
                      <m:rPr>
                        <m:nor/>
                      </m:rPr>
                      <a:rPr lang="en-US" sz="1100"/>
                      <m:t>parking</m:t>
                    </m:r>
                    <m:r>
                      <m:rPr>
                        <m:nor/>
                      </m:rPr>
                      <a:rPr lang="en-US" sz="1100"/>
                      <m:t> </m:t>
                    </m:r>
                    <m:r>
                      <m:rPr>
                        <m:nor/>
                      </m:rPr>
                      <a:rPr lang="en-US" sz="1100"/>
                      <m:t>space</m:t>
                    </m:r>
                    <m:r>
                      <m:rPr>
                        <m:nor/>
                      </m:rPr>
                      <a:rPr lang="en-US" sz="1100"/>
                      <m:t> </m:t>
                    </m:r>
                    <m:r>
                      <m:rPr>
                        <m:nor/>
                      </m:rPr>
                      <a:rPr lang="en-US" sz="1100"/>
                      <m:t>and</m:t>
                    </m:r>
                    <m:r>
                      <m:rPr>
                        <m:nor/>
                      </m:rPr>
                      <a:rPr lang="en-US" sz="1100"/>
                      <m:t> </m:t>
                    </m:r>
                    <m:r>
                      <m:rPr>
                        <m:nor/>
                      </m:rPr>
                      <a:rPr lang="en-US" sz="1100"/>
                      <m:t>charger</m:t>
                    </m:r>
                    <m:r>
                      <m:rPr>
                        <m:nor/>
                      </m:rPr>
                      <a:rPr lang="en-US" sz="1100"/>
                      <m:t> </m:t>
                    </m:r>
                    <m:r>
                      <m:rPr>
                        <m:nor/>
                      </m:rPr>
                      <a:rPr lang="en-US" sz="1100"/>
                      <m:t>at</m:t>
                    </m:r>
                    <m:r>
                      <m:rPr>
                        <m:nor/>
                      </m:rPr>
                      <a:rPr lang="en-US" sz="1100"/>
                      <m:t> </m:t>
                    </m:r>
                    <m:r>
                      <m:rPr>
                        <m:nor/>
                      </m:rPr>
                      <a:rPr lang="en-US" sz="1100"/>
                      <m:t>location</m:t>
                    </m:r>
                    <m:r>
                      <m:rPr>
                        <m:nor/>
                      </m:rPr>
                      <a:rPr lang="en-US" sz="1100"/>
                      <m:t> </m:t>
                    </m:r>
                    <m:r>
                      <m:rPr>
                        <m:nor/>
                      </m:rPr>
                      <a:rPr lang="en-US" sz="1100"/>
                      <m:t>j</m:t>
                    </m:r>
                    <m:r>
                      <m:rPr>
                        <m:nor/>
                      </m:rPr>
                      <a:rPr lang="en-US" sz="1100"/>
                      <m:t>, $</m:t>
                    </m:r>
                  </m:oMath>
                </a14:m>
                <a:endParaRPr lang="en-US" sz="11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10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1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100" dirty="0"/>
                  <a:t> costs per charging station, equipment and installation, $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10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1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100" dirty="0"/>
                  <a:t> walking distance between zone i and location j, miles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10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10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100" dirty="0"/>
                  <a:t>cost of walking, $ / mile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10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11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100" dirty="0"/>
                  <a:t> maximum walking distance, miles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1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1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100" dirty="0"/>
                  <a:t>average number of trips per peak trip in zone i, can be fractional, count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10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sz="110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1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10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11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100" dirty="0"/>
                  <a:t>annuity value of current lump sum, $</a:t>
                </a:r>
              </a:p>
              <a:p>
                <a:pPr lvl="1"/>
                <a:endParaRPr lang="en-US" sz="11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54C912D-C3D6-469E-8450-3AF0A3F9D8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674" r="-148" b="-7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CE5C4B6-D275-4FC4-B419-7B76C3B8C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Automation (Level 0-3 AV)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BD05D-40F2-4E17-A09F-0FF32AFA61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0533-E939-442A-B465-C0D42DD68C88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16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205E8E-DDF7-4B66-8EFF-44842481E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6477" y="494790"/>
            <a:ext cx="9188245" cy="922848"/>
          </a:xfrm>
        </p:spPr>
        <p:txBody>
          <a:bodyPr>
            <a:noAutofit/>
          </a:bodyPr>
          <a:lstStyle/>
          <a:p>
            <a:r>
              <a:rPr lang="en-US" sz="3600" dirty="0"/>
              <a:t>Transportation is Hard to Decarbonize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57BBC-8AAF-41C8-81B6-98968AB62A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0533-E939-442A-B465-C0D42DD68C88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AAEDB4-0DB1-48A7-9824-01A89366C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277" y="1437969"/>
            <a:ext cx="8071446" cy="45259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6F08A0-1EC1-4B56-8B20-0E8550F0356D}"/>
              </a:ext>
            </a:extLst>
          </p:cNvPr>
          <p:cNvSpPr/>
          <p:nvPr/>
        </p:nvSpPr>
        <p:spPr>
          <a:xfrm>
            <a:off x="3576917" y="5895307"/>
            <a:ext cx="4572000" cy="6617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 b="1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Data: DOE, Image by Abdullah Alarfaj, CMU</a:t>
            </a:r>
          </a:p>
        </p:txBody>
      </p:sp>
    </p:spTree>
    <p:extLst>
      <p:ext uri="{BB962C8B-B14F-4D97-AF65-F5344CB8AC3E}">
        <p14:creationId xmlns:p14="http://schemas.microsoft.com/office/powerpoint/2010/main" val="33580700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707CD30-7214-4FED-B419-2754E69CE7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numCol="2">
                <a:normAutofit fontScale="92500" lnSpcReduction="10000"/>
              </a:bodyPr>
              <a:lstStyle/>
              <a:p>
                <a:r>
                  <a:rPr lang="en-US" sz="1400" dirty="0"/>
                  <a:t>Objective: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p>
                              <m:e>
                                <m:d>
                                  <m:d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limLoc m:val="subSup"/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sup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200" i="1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200" i="1">
                                                    <a:latin typeface="Cambria Math" panose="02040503050406030204" pitchFamily="18" charset="0"/>
                                                  </a:rPr>
                                                  <m:t>𝑖𝑗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2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200" i="1"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200" i="1">
                                                    <a:latin typeface="Cambria Math" panose="02040503050406030204" pitchFamily="18" charset="0"/>
                                                  </a:rPr>
                                                  <m:t>𝑖𝑗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nary>
                                  </m:e>
                                </m:d>
                              </m:e>
                            </m:nary>
                            <m:r>
                              <a:rPr lang="en-US" sz="12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</m:func>
                  </m:oMath>
                </a14:m>
                <a:endParaRPr lang="en-US" sz="1200" dirty="0"/>
              </a:p>
              <a:p>
                <a:r>
                  <a:rPr lang="en-US" sz="1400" dirty="0"/>
                  <a:t>Decisions: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00" dirty="0"/>
                  <a:t>total trips ending in zone i served in location j, count</a:t>
                </a:r>
              </a:p>
              <a:p>
                <a:r>
                  <a:rPr lang="en-US" sz="1400" dirty="0"/>
                  <a:t>What we Want: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2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num>
                      <m:den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1200" dirty="0"/>
                  <a:t>, integer</a:t>
                </a:r>
              </a:p>
              <a:p>
                <a:r>
                  <a:rPr lang="en-US" sz="1400" dirty="0"/>
                  <a:t>Constraints:</a:t>
                </a:r>
                <a:endParaRPr lang="en-US" sz="600" dirty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  <m:e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</m:nary>
                    <m:r>
                      <a:rPr lang="en-US" sz="1200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,∀ </m:t>
                    </m:r>
                    <m:r>
                      <m:rPr>
                        <m:sty m:val="p"/>
                      </m:rPr>
                      <a:rPr lang="en-US" sz="1200" i="1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200" i="1" dirty="0"/>
                  <a:t>(all parking demand served)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  <m:e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</m:nary>
                    <m:r>
                      <a:rPr lang="en-US" sz="120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200">
                        <a:latin typeface="Cambria Math" panose="02040503050406030204" pitchFamily="18" charset="0"/>
                      </a:rPr>
                      <m:t>,∀ </m:t>
                    </m:r>
                    <m:r>
                      <m:rPr>
                        <m:sty m:val="p"/>
                      </m:rPr>
                      <a:rPr lang="en-US" sz="120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sz="120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1200"/>
                      <m:t>(</m:t>
                    </m:r>
                    <m:r>
                      <m:rPr>
                        <m:nor/>
                      </m:rPr>
                      <a:rPr lang="en-US" sz="1200"/>
                      <m:t>charging</m:t>
                    </m:r>
                    <m:r>
                      <m:rPr>
                        <m:nor/>
                      </m:rPr>
                      <a:rPr lang="en-US" sz="1200"/>
                      <m:t> </m:t>
                    </m:r>
                    <m:r>
                      <m:rPr>
                        <m:nor/>
                      </m:rPr>
                      <a:rPr lang="en-US" sz="1200"/>
                      <m:t>supply</m:t>
                    </m:r>
                    <m:r>
                      <m:rPr>
                        <m:nor/>
                      </m:rPr>
                      <a:rPr lang="en-US" sz="1200"/>
                      <m:t> </m:t>
                    </m:r>
                    <m:r>
                      <m:rPr>
                        <m:nor/>
                      </m:rPr>
                      <a:rPr lang="en-US" sz="1200"/>
                      <m:t>constraint</m:t>
                    </m:r>
                    <m:r>
                      <m:rPr>
                        <m:nor/>
                      </m:rPr>
                      <a:rPr lang="en-US" sz="1200"/>
                      <m:t>)</m:t>
                    </m:r>
                  </m:oMath>
                </a14:m>
                <a:endParaRPr lang="en-US" sz="12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≥0 </m:t>
                    </m:r>
                    <m:r>
                      <a:rPr lang="en-US" sz="1200">
                        <a:latin typeface="Cambria Math" panose="02040503050406030204" pitchFamily="18" charset="0"/>
                      </a:rPr>
                      <m:t>∀ </m:t>
                    </m:r>
                    <m:r>
                      <m:rPr>
                        <m:sty m:val="p"/>
                      </m:rPr>
                      <a:rPr lang="en-US" sz="12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200">
                        <a:latin typeface="Cambria Math" panose="02040503050406030204" pitchFamily="18" charset="0"/>
                      </a:rPr>
                      <m:t> ∀ </m:t>
                    </m:r>
                    <m:r>
                      <m:rPr>
                        <m:sty m:val="p"/>
                      </m:rPr>
                      <a:rPr lang="en-US" sz="120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sz="12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/>
                  <a:t>(non-negativity constraint on parking demand)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200">
                        <a:latin typeface="Cambria Math" panose="02040503050406030204" pitchFamily="18" charset="0"/>
                      </a:rPr>
                      <m:t>≥0 ∀ </m:t>
                    </m:r>
                    <m:r>
                      <m:rPr>
                        <m:sty m:val="p"/>
                      </m:rPr>
                      <a:rPr lang="en-US" sz="120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sz="1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200"/>
                      <m:t>(</m:t>
                    </m:r>
                    <m:r>
                      <m:rPr>
                        <m:nor/>
                      </m:rPr>
                      <a:rPr lang="en-US" sz="1200"/>
                      <m:t>non</m:t>
                    </m:r>
                    <m:r>
                      <m:rPr>
                        <m:nor/>
                      </m:rPr>
                      <a:rPr lang="en-US" sz="1200" i="1"/>
                      <m:t>−</m:t>
                    </m:r>
                    <m:r>
                      <m:rPr>
                        <m:nor/>
                      </m:rPr>
                      <a:rPr lang="en-US" sz="1200"/>
                      <m:t>negative</m:t>
                    </m:r>
                    <m:r>
                      <m:rPr>
                        <m:nor/>
                      </m:rPr>
                      <a:rPr lang="en-US" sz="1200"/>
                      <m:t> </m:t>
                    </m:r>
                    <m:r>
                      <m:rPr>
                        <m:nor/>
                      </m:rPr>
                      <a:rPr lang="en-US" sz="1200"/>
                      <m:t>station</m:t>
                    </m:r>
                    <m:r>
                      <m:rPr>
                        <m:nor/>
                      </m:rPr>
                      <a:rPr lang="en-US" sz="1200"/>
                      <m:t> </m:t>
                    </m:r>
                    <m:r>
                      <m:rPr>
                        <m:nor/>
                      </m:rPr>
                      <a:rPr lang="en-US" sz="1200"/>
                      <m:t>assignment</m:t>
                    </m:r>
                    <m:r>
                      <m:rPr>
                        <m:nor/>
                      </m:rPr>
                      <a:rPr lang="en-US" sz="1200"/>
                      <m:t>)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𝑖𝑛𝑡𝑒𝑔𝑒𝑟</m:t>
                    </m:r>
                  </m:oMath>
                </a14:m>
                <a:endParaRPr lang="en-US" sz="8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200">
                        <a:latin typeface="Cambria Math" panose="02040503050406030204" pitchFamily="18" charset="0"/>
                      </a:rPr>
                      <m:t>&lt;=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1200"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200"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2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/>
                  <a:t>(maximum walking distance</a:t>
                </a:r>
                <a:r>
                  <a:rPr lang="en-US" sz="1400" dirty="0"/>
                  <a:t>)</a:t>
                </a:r>
              </a:p>
              <a:p>
                <a:r>
                  <a:rPr lang="en-US" sz="1400" dirty="0"/>
                  <a:t>Given: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20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2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20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200"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  <m:e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20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120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d>
                              <m:d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120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12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20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  <m:r>
                                  <a:rPr lang="en-US" sz="120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d>
                                  <m:d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e>
                                    <m:r>
                                      <a:rPr lang="en-US" sz="120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en-US" sz="12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20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US" sz="12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  <m:r>
                      <a:rPr lang="en-US" sz="1200">
                        <a:latin typeface="Cambria Math" panose="02040503050406030204" pitchFamily="18" charset="0"/>
                      </a:rPr>
                      <m:t>, (</m:t>
                    </m:r>
                    <m:r>
                      <m:rPr>
                        <m:nor/>
                      </m:rPr>
                      <a:rPr lang="en-US" sz="1200"/>
                      <m:t>owner</m:t>
                    </m:r>
                  </m:oMath>
                </a14:m>
                <a:r>
                  <a:rPr lang="en-US" sz="1200" dirty="0"/>
                  <a:t> cost)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20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2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20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20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20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200">
                        <a:latin typeface="Cambria Math" panose="02040503050406030204" pitchFamily="18" charset="0"/>
                      </a:rPr>
                      <m:t>∗2∗260, </m:t>
                    </m:r>
                  </m:oMath>
                </a14:m>
                <a:r>
                  <a:rPr lang="en-US" sz="1200" dirty="0"/>
                  <a:t>(walking costs)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20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200">
                                <a:latin typeface="Cambria Math" panose="02040503050406030204" pitchFamily="18" charset="0"/>
                              </a:rPr>
                              <m:t>1,  </m:t>
                            </m:r>
                            <m:r>
                              <a:rPr lang="en-US" sz="120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2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20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1200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 sz="1200">
                                <a:latin typeface="Cambria Math" panose="02040503050406030204" pitchFamily="18" charset="0"/>
                              </a:rPr>
                              <m:t>0,  </m:t>
                            </m:r>
                            <m:r>
                              <a:rPr lang="en-US" sz="1200">
                                <a:latin typeface="Cambria Math" panose="02040503050406030204" pitchFamily="18" charset="0"/>
                              </a:rPr>
                              <m:t>𝑒𝑙𝑠𝑒</m:t>
                            </m:r>
                          </m:e>
                        </m:eqArr>
                      </m:e>
                    </m:d>
                    <m:r>
                      <a:rPr lang="en-US" sz="120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200" dirty="0"/>
                  <a:t>(binary check if anyone walked between i and j)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900">
                        <a:latin typeface="Cambria Math" panose="02040503050406030204" pitchFamily="18" charset="0"/>
                      </a:rPr>
                      <m:t>𝑠𝑜𝑙𝑣𝑒𝑑</m:t>
                    </m:r>
                    <m:r>
                      <a:rPr lang="en-US" sz="9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>
                        <a:latin typeface="Cambria Math" panose="02040503050406030204" pitchFamily="18" charset="0"/>
                      </a:rPr>
                      <m:t>𝑎𝑠</m:t>
                    </m:r>
                    <m:r>
                      <a:rPr lang="en-US" sz="900">
                        <a:latin typeface="Cambria Math" panose="02040503050406030204" pitchFamily="18" charset="0"/>
                      </a:rPr>
                      <m:t> {</m:t>
                    </m:r>
                    <m:sSub>
                      <m:sSubPr>
                        <m:ctrlPr>
                          <a:rPr lang="en-US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90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900">
                        <a:latin typeface="Cambria Math" panose="02040503050406030204" pitchFamily="18" charset="0"/>
                      </a:rPr>
                      <m:t>∗900,000≥</m:t>
                    </m:r>
                    <m:sSub>
                      <m:sSubPr>
                        <m:ctrlPr>
                          <a:rPr lang="en-US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90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90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9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20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2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20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20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20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20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20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200" dirty="0"/>
                  <a:t>zone charge capacity, miles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200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120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sub>
                    </m:sSub>
                    <m:r>
                      <a:rPr lang="en-US" sz="12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20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20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200">
                            <a:latin typeface="Cambria Math" panose="02040503050406030204" pitchFamily="18" charset="0"/>
                          </a:rPr>
                          <m:t>𝑎𝑣</m:t>
                        </m:r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2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sz="1200" dirty="0"/>
              </a:p>
              <a:p>
                <a:r>
                  <a:rPr lang="en-US" sz="1400" dirty="0"/>
                  <a:t>Input Parameters: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2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2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200"/>
                      <m:t>parking</m:t>
                    </m:r>
                    <m:r>
                      <m:rPr>
                        <m:nor/>
                      </m:rPr>
                      <a:rPr lang="en-US" sz="1200"/>
                      <m:t> </m:t>
                    </m:r>
                    <m:r>
                      <m:rPr>
                        <m:nor/>
                      </m:rPr>
                      <a:rPr lang="en-US" sz="1200"/>
                      <m:t>demand</m:t>
                    </m:r>
                    <m:r>
                      <m:rPr>
                        <m:nor/>
                      </m:rPr>
                      <a:rPr lang="en-US" sz="1200"/>
                      <m:t> </m:t>
                    </m:r>
                    <m:r>
                      <m:rPr>
                        <m:nor/>
                      </m:rPr>
                      <a:rPr lang="en-US" sz="1200"/>
                      <m:t>at</m:t>
                    </m:r>
                    <m:r>
                      <m:rPr>
                        <m:nor/>
                      </m:rPr>
                      <a:rPr lang="en-US" sz="1200"/>
                      <m:t> </m:t>
                    </m:r>
                    <m:r>
                      <m:rPr>
                        <m:nor/>
                      </m:rPr>
                      <a:rPr lang="en-US" sz="1200"/>
                      <m:t>zone</m:t>
                    </m:r>
                    <m:r>
                      <m:rPr>
                        <m:nor/>
                      </m:rPr>
                      <a:rPr lang="en-US" sz="1200"/>
                      <m:t> </m:t>
                    </m:r>
                    <m:r>
                      <m:rPr>
                        <m:nor/>
                      </m:rPr>
                      <a:rPr lang="en-US" sz="1200"/>
                      <m:t>i</m:t>
                    </m:r>
                    <m:r>
                      <m:rPr>
                        <m:nor/>
                      </m:rPr>
                      <a:rPr lang="en-US" sz="1200"/>
                      <m:t>, </m:t>
                    </m:r>
                    <m:r>
                      <m:rPr>
                        <m:nor/>
                      </m:rPr>
                      <a:rPr lang="en-US" sz="1200"/>
                      <m:t>peak</m:t>
                    </m:r>
                    <m:r>
                      <m:rPr>
                        <m:nor/>
                      </m:rPr>
                      <a:rPr lang="en-US" sz="1200"/>
                      <m:t> </m:t>
                    </m:r>
                    <m:r>
                      <m:rPr>
                        <m:nor/>
                      </m:rPr>
                      <a:rPr lang="en-US" sz="1200"/>
                      <m:t>driver</m:t>
                    </m:r>
                  </m:oMath>
                </a14:m>
                <a:r>
                  <a:rPr lang="en-US" sz="1200" dirty="0"/>
                  <a:t> miles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200">
                            <a:latin typeface="Cambria Math" panose="02040503050406030204" pitchFamily="18" charset="0"/>
                          </a:rPr>
                          <m:t>𝑎𝑣</m:t>
                        </m:r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2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2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00" dirty="0"/>
                  <a:t>mean trip distance for trips ending in zone i, miles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20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2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00" dirty="0"/>
                  <a:t> real estate cost per parking space and charger at location j, $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20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2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00" dirty="0"/>
                  <a:t> costs per charging station, equipment and installation, $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20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2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00" dirty="0"/>
                  <a:t> walking distance between zone i and location j, miles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20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20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200" dirty="0"/>
                  <a:t>cost of walking, $ / mile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20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12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00" dirty="0"/>
                  <a:t> maximum walking distance, miles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20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2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200">
                        <a:latin typeface="Cambria Math" panose="02040503050406030204" pitchFamily="18" charset="0"/>
                      </a:rPr>
                      <m:t>maximum</m:t>
                    </m:r>
                    <m:r>
                      <a:rPr lang="en-US" sz="12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/>
                  <a:t>charger utilization rate, %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20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2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00" dirty="0"/>
                  <a:t>charger capacity, miles per shift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sz="120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2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12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00" dirty="0"/>
                  <a:t>annuity value of current lump sum, $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20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12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200"/>
                      <m:t>cost</m:t>
                    </m:r>
                    <m:r>
                      <m:rPr>
                        <m:nor/>
                      </m:rPr>
                      <a:rPr lang="en-US" sz="1200"/>
                      <m:t> </m:t>
                    </m:r>
                    <m:r>
                      <m:rPr>
                        <m:nor/>
                      </m:rPr>
                      <a:rPr lang="en-US" sz="1200"/>
                      <m:t>of</m:t>
                    </m:r>
                    <m:r>
                      <m:rPr>
                        <m:nor/>
                      </m:rPr>
                      <a:rPr lang="en-US" sz="1200"/>
                      <m:t> </m:t>
                    </m:r>
                    <m:r>
                      <m:rPr>
                        <m:nor/>
                      </m:rPr>
                      <a:rPr lang="en-US" sz="1200"/>
                      <m:t>wireless</m:t>
                    </m:r>
                    <m:r>
                      <m:rPr>
                        <m:nor/>
                      </m:rPr>
                      <a:rPr lang="en-US" sz="1200"/>
                      <m:t> </m:t>
                    </m:r>
                    <m:r>
                      <m:rPr>
                        <m:nor/>
                      </m:rPr>
                      <a:rPr lang="en-US" sz="1200"/>
                      <m:t>AV</m:t>
                    </m:r>
                    <m:r>
                      <m:rPr>
                        <m:nor/>
                      </m:rPr>
                      <a:rPr lang="en-US" sz="1200"/>
                      <m:t> </m:t>
                    </m:r>
                    <m:r>
                      <m:rPr>
                        <m:nor/>
                      </m:rPr>
                      <a:rPr lang="en-US" sz="1200"/>
                      <m:t>communication</m:t>
                    </m:r>
                    <m:r>
                      <m:rPr>
                        <m:nor/>
                      </m:rPr>
                      <a:rPr lang="en-US" sz="1200"/>
                      <m:t> </m:t>
                    </m:r>
                    <m:r>
                      <m:rPr>
                        <m:nor/>
                      </m:rPr>
                      <a:rPr lang="en-US" sz="1200"/>
                      <m:t>equipment</m:t>
                    </m:r>
                    <m:r>
                      <m:rPr>
                        <m:nor/>
                      </m:rPr>
                      <a:rPr lang="en-US" sz="1200"/>
                      <m:t> </m:t>
                    </m:r>
                    <m:r>
                      <m:rPr>
                        <m:nor/>
                      </m:rPr>
                      <a:rPr lang="en-US" sz="1200"/>
                      <m:t>maintenance</m:t>
                    </m:r>
                    <m:r>
                      <m:rPr>
                        <m:nor/>
                      </m:rPr>
                      <a:rPr lang="en-US" sz="1200"/>
                      <m:t>, $ / </m:t>
                    </m:r>
                    <m:r>
                      <m:rPr>
                        <m:nor/>
                      </m:rPr>
                      <a:rPr lang="en-US" sz="1200"/>
                      <m:t>year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707CD30-7214-4FED-B419-2754E69CE7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BE4945A-7A23-4807-89DA-8D7F64EAF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Parking (level 4 AV)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D055A7-A20F-4A7F-84B5-BE89FBE934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0533-E939-442A-B465-C0D42DD68C88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3052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74B8344-9FAF-49E2-A498-39A5B30497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numCol="2">
                <a:normAutofit fontScale="40000" lnSpcReduction="20000"/>
              </a:bodyPr>
              <a:lstStyle/>
              <a:p>
                <a:r>
                  <a:rPr lang="en-US" dirty="0"/>
                  <a:t>Objective: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p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limLoc m:val="subSup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sup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𝑖𝑗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𝑖𝑗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nary>
                                  </m:e>
                                </m:d>
                              </m:e>
                            </m:nary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Decisions: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total trips ending in zone i served in location j, count</a:t>
                </a:r>
              </a:p>
              <a:p>
                <a:r>
                  <a:rPr lang="en-US" dirty="0"/>
                  <a:t>What we Want: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Constraints: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,∀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(all parking demand served)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,∀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/>
                      <m:t>(</m:t>
                    </m:r>
                    <m:r>
                      <m:rPr>
                        <m:nor/>
                      </m:rPr>
                      <a:rPr lang="en-US"/>
                      <m:t>charging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supply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constraint</m:t>
                    </m:r>
                    <m:r>
                      <m:rPr>
                        <m:nor/>
                      </m:rPr>
                      <a:rPr lang="en-US"/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≥0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∀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∀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(non-negativity constraint on parking demand)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≥0 ∀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(non-negative station assignment)</a:t>
                </a:r>
              </a:p>
              <a:p>
                <a:r>
                  <a:rPr lang="en-US" dirty="0"/>
                  <a:t>Given: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, (</m:t>
                    </m:r>
                    <m:r>
                      <m:rPr>
                        <m:nor/>
                      </m:rPr>
                      <a:rPr lang="en-US"/>
                      <m:t>owner</m:t>
                    </m:r>
                  </m:oMath>
                </a14:m>
                <a:r>
                  <a:rPr lang="en-US" dirty="0"/>
                  <a:t> cost)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𝑒𝑙𝑐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260, </m:t>
                    </m:r>
                  </m:oMath>
                </a14:m>
                <a:r>
                  <a:rPr lang="en-US" dirty="0"/>
                  <a:t>(drop-off/pick-up energy cost, $)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1,  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0,  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𝑒𝑙𝑠𝑒</m:t>
                            </m:r>
                          </m:e>
                        </m:eqAr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(binary check if anyone walked between i and j)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𝑠𝑜𝑙𝑣𝑒𝑑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>
                        <a:latin typeface="Cambria Math" panose="02040503050406030204" pitchFamily="18" charset="0"/>
                      </a:rPr>
                      <m:t>900,000≥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zone charge capacity, miles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𝑎𝑣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Input Parameters: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/>
                      <m:t>parking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demand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at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zone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i</m:t>
                    </m:r>
                    <m:r>
                      <m:rPr>
                        <m:nor/>
                      </m:rPr>
                      <a:rPr lang="en-US"/>
                      <m:t>, </m:t>
                    </m:r>
                    <m:r>
                      <m:rPr>
                        <m:nor/>
                      </m:rPr>
                      <a:rPr lang="en-US"/>
                      <m:t>peak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driver</m:t>
                    </m:r>
                  </m:oMath>
                </a14:m>
                <a:r>
                  <a:rPr lang="en-US" dirty="0"/>
                  <a:t> miles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𝑎𝑣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mean trip distance for trips ending in zone i, mile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real estate cost per parking space and charger at location j, $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costs per charging station, equipment and installation, $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walking distance between zone i and location j, miles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maximum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charger utilization rate, %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charger capacity, miles per shift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fuel economy, kWh / mi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𝑒𝑙𝑐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price of electricity, $ / kWh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annuity value of current lump sum, $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cost of wireless AV communication equipment maintenance, $ / year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74B8344-9FAF-49E2-A498-39A5B30497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F061AC4-54F0-42CE-9653-7F5930704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Driving (Level 5 AV)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C87D8-7101-45A2-9976-D601D9F0B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0533-E939-442A-B465-C0D42DD68C88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64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A868A4-5EA9-4372-AA8B-58859838C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Low-Carbon Electricity Can Enable Deep GHG Reductions with EVs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5894C-35A7-4267-B77B-463D30AD76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0533-E939-442A-B465-C0D42DD68C88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80EB98-4B90-43AD-8D15-C7A45D25B8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356954"/>
              </p:ext>
            </p:extLst>
          </p:nvPr>
        </p:nvGraphicFramePr>
        <p:xfrm>
          <a:off x="457200" y="2398059"/>
          <a:ext cx="8229600" cy="372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65AD0BB-EEF6-404C-A42B-22F51EFE79EB}"/>
              </a:ext>
            </a:extLst>
          </p:cNvPr>
          <p:cNvSpPr txBox="1"/>
          <p:nvPr/>
        </p:nvSpPr>
        <p:spPr>
          <a:xfrm>
            <a:off x="829235" y="1792941"/>
            <a:ext cx="6669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F81BD"/>
                </a:solidFill>
              </a:rPr>
              <a:t>0.3 kWh / mi 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504D"/>
                </a:solidFill>
              </a:rPr>
              <a:t>30 mpg ICV</a:t>
            </a:r>
          </a:p>
        </p:txBody>
      </p:sp>
    </p:spTree>
    <p:extLst>
      <p:ext uri="{BB962C8B-B14F-4D97-AF65-F5344CB8AC3E}">
        <p14:creationId xmlns:p14="http://schemas.microsoft.com/office/powerpoint/2010/main" val="3357021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A8F211-03E8-4B62-9ADE-5B6B0A494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Oil Use Accounts for 39% of Transportation Externalities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B7630-48F4-4E25-9FBA-1488457976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0533-E939-442A-B465-C0D42DD68C88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0C10FFC-3D42-43E7-A87F-3066FB61E496}"/>
              </a:ext>
            </a:extLst>
          </p:cNvPr>
          <p:cNvGrpSpPr/>
          <p:nvPr/>
        </p:nvGrpSpPr>
        <p:grpSpPr>
          <a:xfrm>
            <a:off x="430306" y="1747110"/>
            <a:ext cx="7205498" cy="3868580"/>
            <a:chOff x="168812" y="640975"/>
            <a:chExt cx="8063145" cy="5011161"/>
          </a:xfrm>
        </p:grpSpPr>
        <p:sp>
          <p:nvSpPr>
            <p:cNvPr id="46" name="Rectangle 6">
              <a:extLst>
                <a:ext uri="{FF2B5EF4-FFF2-40B4-BE49-F238E27FC236}">
                  <a16:creationId xmlns:a16="http://schemas.microsoft.com/office/drawing/2014/main" id="{46B87F1F-E5E5-4735-A1C1-D0479A792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2773" y="910435"/>
              <a:ext cx="2949184" cy="1696090"/>
            </a:xfrm>
            <a:prstGeom prst="rect">
              <a:avLst/>
            </a:prstGeom>
            <a:solidFill>
              <a:srgbClr val="FF66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9227" tIns="39614" rIns="79227" bIns="39614"/>
            <a:lstStyle/>
            <a:p>
              <a:pPr>
                <a:defRPr/>
              </a:pPr>
              <a:endParaRPr lang="en-US" sz="1588" dirty="0">
                <a:solidFill>
                  <a:srgbClr val="000000"/>
                </a:solidFill>
                <a:latin typeface="Franklin Gothic Medium" charset="0"/>
                <a:ea typeface="Franklin Gothic Medium" charset="0"/>
                <a:cs typeface="Franklin Gothic Medium" charset="0"/>
              </a:endParaRPr>
            </a:p>
          </p:txBody>
        </p:sp>
        <p:sp>
          <p:nvSpPr>
            <p:cNvPr id="47" name="Rectangle 7">
              <a:extLst>
                <a:ext uri="{FF2B5EF4-FFF2-40B4-BE49-F238E27FC236}">
                  <a16:creationId xmlns:a16="http://schemas.microsoft.com/office/drawing/2014/main" id="{07FC4C05-A731-4D8A-ABCA-7DA51DCDE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7547" y="913964"/>
              <a:ext cx="1325225" cy="1696090"/>
            </a:xfrm>
            <a:prstGeom prst="rect">
              <a:avLst/>
            </a:prstGeom>
            <a:solidFill>
              <a:srgbClr val="3366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9227" tIns="39614" rIns="79227" bIns="39614"/>
            <a:lstStyle/>
            <a:p>
              <a:pPr>
                <a:defRPr/>
              </a:pPr>
              <a:endParaRPr lang="en-US" sz="1588" dirty="0">
                <a:solidFill>
                  <a:srgbClr val="000000"/>
                </a:solidFill>
                <a:latin typeface="Franklin Gothic Medium" charset="0"/>
                <a:ea typeface="Franklin Gothic Medium" charset="0"/>
                <a:cs typeface="Franklin Gothic Medium" charset="0"/>
              </a:endParaRPr>
            </a:p>
          </p:txBody>
        </p:sp>
        <p:sp>
          <p:nvSpPr>
            <p:cNvPr id="48" name="Rectangle 8">
              <a:extLst>
                <a:ext uri="{FF2B5EF4-FFF2-40B4-BE49-F238E27FC236}">
                  <a16:creationId xmlns:a16="http://schemas.microsoft.com/office/drawing/2014/main" id="{FD9C4ED1-2FF6-4937-B37A-71EDA1CD3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195" y="913965"/>
              <a:ext cx="1220352" cy="1696090"/>
            </a:xfrm>
            <a:prstGeom prst="rect">
              <a:avLst/>
            </a:prstGeom>
            <a:solidFill>
              <a:srgbClr val="008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9227" tIns="39614" rIns="79227" bIns="39614"/>
            <a:lstStyle/>
            <a:p>
              <a:pPr>
                <a:defRPr/>
              </a:pPr>
              <a:endParaRPr lang="en-US" sz="1588" dirty="0">
                <a:solidFill>
                  <a:srgbClr val="000000"/>
                </a:solidFill>
                <a:latin typeface="Franklin Gothic Medium" charset="0"/>
                <a:ea typeface="Franklin Gothic Medium" charset="0"/>
                <a:cs typeface="Franklin Gothic Medium" charset="0"/>
              </a:endParaRPr>
            </a:p>
          </p:txBody>
        </p:sp>
        <p:sp>
          <p:nvSpPr>
            <p:cNvPr id="49" name="Rectangle 8">
              <a:extLst>
                <a:ext uri="{FF2B5EF4-FFF2-40B4-BE49-F238E27FC236}">
                  <a16:creationId xmlns:a16="http://schemas.microsoft.com/office/drawing/2014/main" id="{AB2D01C0-842B-4B7E-BC47-0E33BC54A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885" y="913965"/>
              <a:ext cx="418966" cy="169609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9227" tIns="39614" rIns="79227" bIns="39614"/>
            <a:lstStyle/>
            <a:p>
              <a:pPr>
                <a:defRPr/>
              </a:pPr>
              <a:endParaRPr lang="en-US" sz="1588" dirty="0">
                <a:solidFill>
                  <a:schemeClr val="bg2">
                    <a:lumMod val="50000"/>
                  </a:schemeClr>
                </a:solidFill>
                <a:latin typeface="Franklin Gothic Medium" charset="0"/>
                <a:ea typeface="Franklin Gothic Medium" charset="0"/>
                <a:cs typeface="Franklin Gothic Medium" charset="0"/>
              </a:endParaRPr>
            </a:p>
          </p:txBody>
        </p:sp>
        <p:sp>
          <p:nvSpPr>
            <p:cNvPr id="50" name="Rectangle 8">
              <a:extLst>
                <a:ext uri="{FF2B5EF4-FFF2-40B4-BE49-F238E27FC236}">
                  <a16:creationId xmlns:a16="http://schemas.microsoft.com/office/drawing/2014/main" id="{48041529-3D72-4048-9662-09F090CE5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2348" y="913965"/>
              <a:ext cx="940689" cy="1696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9227" tIns="39614" rIns="79227" bIns="39614"/>
            <a:lstStyle/>
            <a:p>
              <a:pPr>
                <a:defRPr/>
              </a:pPr>
              <a:endParaRPr lang="en-US" sz="1588" dirty="0">
                <a:solidFill>
                  <a:srgbClr val="000000"/>
                </a:solidFill>
                <a:latin typeface="Franklin Gothic Medium" charset="0"/>
                <a:ea typeface="Franklin Gothic Medium" charset="0"/>
                <a:cs typeface="Franklin Gothic Medium" charset="0"/>
              </a:endParaRPr>
            </a:p>
          </p:txBody>
        </p:sp>
        <p:sp>
          <p:nvSpPr>
            <p:cNvPr id="51" name="Rectangle 8">
              <a:extLst>
                <a:ext uri="{FF2B5EF4-FFF2-40B4-BE49-F238E27FC236}">
                  <a16:creationId xmlns:a16="http://schemas.microsoft.com/office/drawing/2014/main" id="{C287A01C-E2C6-4FC9-B7A4-BBD987662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389" y="913965"/>
              <a:ext cx="46081" cy="16960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9227" tIns="39614" rIns="79227" bIns="39614"/>
            <a:lstStyle/>
            <a:p>
              <a:pPr>
                <a:defRPr/>
              </a:pPr>
              <a:endParaRPr lang="en-US" sz="1588" dirty="0">
                <a:solidFill>
                  <a:srgbClr val="000000"/>
                </a:solidFill>
                <a:latin typeface="Franklin Gothic Medium" charset="0"/>
                <a:ea typeface="Franklin Gothic Medium" charset="0"/>
                <a:cs typeface="Franklin Gothic Medium" charset="0"/>
              </a:endParaRPr>
            </a:p>
          </p:txBody>
        </p:sp>
        <p:sp>
          <p:nvSpPr>
            <p:cNvPr id="52" name="Rectangle 5">
              <a:extLst>
                <a:ext uri="{FF2B5EF4-FFF2-40B4-BE49-F238E27FC236}">
                  <a16:creationId xmlns:a16="http://schemas.microsoft.com/office/drawing/2014/main" id="{83ABCEFF-B452-438C-9627-5557A177C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218" y="3559604"/>
              <a:ext cx="1573654" cy="586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90000"/>
                </a:lnSpc>
                <a:defRPr/>
              </a:pPr>
              <a:r>
                <a:rPr lang="en-US" sz="2118" dirty="0">
                  <a:solidFill>
                    <a:srgbClr val="000000"/>
                  </a:solidFill>
                  <a:latin typeface="Franklin Gothic Medium" charset="0"/>
                  <a:ea typeface="Franklin Gothic Medium" charset="0"/>
                  <a:cs typeface="Franklin Gothic Medium" charset="0"/>
                </a:rPr>
                <a:t>Oil Security (21 ¢ )</a:t>
              </a:r>
            </a:p>
          </p:txBody>
        </p:sp>
        <p:sp>
          <p:nvSpPr>
            <p:cNvPr id="53" name="Line 12">
              <a:extLst>
                <a:ext uri="{FF2B5EF4-FFF2-40B4-BE49-F238E27FC236}">
                  <a16:creationId xmlns:a16="http://schemas.microsoft.com/office/drawing/2014/main" id="{9FBBAA3B-4F12-40BD-986E-FFD3265EE3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6314" y="2665424"/>
              <a:ext cx="1" cy="31433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9227" tIns="39614" rIns="79227" bIns="39614" anchor="ctr"/>
            <a:lstStyle/>
            <a:p>
              <a:pPr>
                <a:defRPr/>
              </a:pPr>
              <a:endParaRPr lang="en-US" sz="2118" dirty="0">
                <a:solidFill>
                  <a:srgbClr val="000000"/>
                </a:solidFill>
                <a:latin typeface="Franklin Gothic Medium" charset="0"/>
                <a:ea typeface="Franklin Gothic Medium" charset="0"/>
                <a:cs typeface="Franklin Gothic Medium" charset="0"/>
              </a:endParaRPr>
            </a:p>
          </p:txBody>
        </p:sp>
        <p:sp>
          <p:nvSpPr>
            <p:cNvPr id="54" name="Line 12">
              <a:extLst>
                <a:ext uri="{FF2B5EF4-FFF2-40B4-BE49-F238E27FC236}">
                  <a16:creationId xmlns:a16="http://schemas.microsoft.com/office/drawing/2014/main" id="{AE79CB4A-36B6-4820-9889-7562BACF08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0081" y="2659599"/>
              <a:ext cx="0" cy="84875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9227" tIns="39614" rIns="79227" bIns="39614" anchor="ctr"/>
            <a:lstStyle/>
            <a:p>
              <a:pPr>
                <a:defRPr/>
              </a:pPr>
              <a:endParaRPr lang="en-US" sz="2118" dirty="0">
                <a:solidFill>
                  <a:srgbClr val="000000"/>
                </a:solidFill>
                <a:latin typeface="Franklin Gothic Medium" charset="0"/>
                <a:ea typeface="Franklin Gothic Medium" charset="0"/>
                <a:cs typeface="Franklin Gothic Medium" charset="0"/>
              </a:endParaRPr>
            </a:p>
          </p:txBody>
        </p:sp>
        <p:sp>
          <p:nvSpPr>
            <p:cNvPr id="55" name="Rectangle 5">
              <a:extLst>
                <a:ext uri="{FF2B5EF4-FFF2-40B4-BE49-F238E27FC236}">
                  <a16:creationId xmlns:a16="http://schemas.microsoft.com/office/drawing/2014/main" id="{B0D73CCB-5120-444B-9B99-05A222C6E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102" y="4712322"/>
              <a:ext cx="1640868" cy="8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90000"/>
                </a:lnSpc>
                <a:defRPr/>
              </a:pPr>
              <a:r>
                <a:rPr lang="en-US" sz="2118" dirty="0">
                  <a:solidFill>
                    <a:srgbClr val="000000"/>
                  </a:solidFill>
                  <a:latin typeface="Franklin Gothic Medium" charset="0"/>
                  <a:ea typeface="Franklin Gothic Medium" charset="0"/>
                  <a:cs typeface="Franklin Gothic Medium" charset="0"/>
                </a:rPr>
                <a:t>Air Pollution (49 ¢ )</a:t>
              </a:r>
            </a:p>
            <a:p>
              <a:pPr algn="ctr">
                <a:lnSpc>
                  <a:spcPct val="90000"/>
                </a:lnSpc>
                <a:defRPr/>
              </a:pPr>
              <a:endParaRPr lang="en-US" sz="2118" dirty="0">
                <a:solidFill>
                  <a:srgbClr val="000000"/>
                </a:solidFill>
                <a:latin typeface="Franklin Gothic Medium" charset="0"/>
                <a:ea typeface="Franklin Gothic Medium" charset="0"/>
                <a:cs typeface="Franklin Gothic Medium" charset="0"/>
              </a:endParaRPr>
            </a:p>
          </p:txBody>
        </p:sp>
        <p:sp>
          <p:nvSpPr>
            <p:cNvPr id="56" name="Rectangle 5">
              <a:extLst>
                <a:ext uri="{FF2B5EF4-FFF2-40B4-BE49-F238E27FC236}">
                  <a16:creationId xmlns:a16="http://schemas.microsoft.com/office/drawing/2014/main" id="{68DAD41B-D7F0-4551-A424-E39AF884D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970" y="3576770"/>
              <a:ext cx="1289473" cy="1173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90000"/>
                </a:lnSpc>
                <a:defRPr/>
              </a:pPr>
              <a:r>
                <a:rPr lang="en-US" sz="2118" dirty="0">
                  <a:solidFill>
                    <a:srgbClr val="000000"/>
                  </a:solidFill>
                  <a:latin typeface="Franklin Gothic Medium" charset="0"/>
                  <a:ea typeface="Franklin Gothic Medium" charset="0"/>
                  <a:cs typeface="Franklin Gothic Medium" charset="0"/>
                </a:rPr>
                <a:t>Climate Change (59 ¢ )</a:t>
              </a:r>
            </a:p>
            <a:p>
              <a:pPr algn="r">
                <a:lnSpc>
                  <a:spcPct val="90000"/>
                </a:lnSpc>
                <a:defRPr/>
              </a:pPr>
              <a:endParaRPr lang="en-US" sz="2118" dirty="0">
                <a:solidFill>
                  <a:srgbClr val="000000"/>
                </a:solidFill>
                <a:latin typeface="Franklin Gothic Medium" charset="0"/>
                <a:ea typeface="Franklin Gothic Medium" charset="0"/>
                <a:cs typeface="Franklin Gothic Medium" charset="0"/>
              </a:endParaRPr>
            </a:p>
          </p:txBody>
        </p:sp>
        <p:sp>
          <p:nvSpPr>
            <p:cNvPr id="57" name="Rectangle 5">
              <a:extLst>
                <a:ext uri="{FF2B5EF4-FFF2-40B4-BE49-F238E27FC236}">
                  <a16:creationId xmlns:a16="http://schemas.microsoft.com/office/drawing/2014/main" id="{047E2D05-A5D7-4A7E-8C21-EB92EE0B6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7919" y="3639903"/>
              <a:ext cx="1653730" cy="759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90000"/>
                </a:lnSpc>
                <a:defRPr/>
              </a:pPr>
              <a:r>
                <a:rPr lang="en-US" sz="2118" dirty="0">
                  <a:solidFill>
                    <a:srgbClr val="000000"/>
                  </a:solidFill>
                  <a:latin typeface="Franklin Gothic Medium" charset="0"/>
                  <a:ea typeface="Franklin Gothic Medium" charset="0"/>
                  <a:cs typeface="Franklin Gothic Medium" charset="0"/>
                </a:rPr>
                <a:t>Congestion ($1.46)</a:t>
              </a:r>
            </a:p>
          </p:txBody>
        </p:sp>
        <p:sp>
          <p:nvSpPr>
            <p:cNvPr id="58" name="Rectangle 5">
              <a:extLst>
                <a:ext uri="{FF2B5EF4-FFF2-40B4-BE49-F238E27FC236}">
                  <a16:creationId xmlns:a16="http://schemas.microsoft.com/office/drawing/2014/main" id="{0A1C4DF6-1FBD-4DBB-BD8A-818425F65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435" y="4753362"/>
              <a:ext cx="1267806" cy="586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90000"/>
                </a:lnSpc>
                <a:defRPr/>
              </a:pPr>
              <a:r>
                <a:rPr lang="en-US" sz="2118" dirty="0">
                  <a:solidFill>
                    <a:srgbClr val="000000"/>
                  </a:solidFill>
                  <a:latin typeface="Franklin Gothic Medium" charset="0"/>
                  <a:ea typeface="Franklin Gothic Medium" charset="0"/>
                  <a:cs typeface="Franklin Gothic Medium" charset="0"/>
                </a:rPr>
                <a:t>Crashes (63 ¢ ) </a:t>
              </a:r>
            </a:p>
          </p:txBody>
        </p:sp>
        <p:sp>
          <p:nvSpPr>
            <p:cNvPr id="59" name="Line 12">
              <a:extLst>
                <a:ext uri="{FF2B5EF4-FFF2-40B4-BE49-F238E27FC236}">
                  <a16:creationId xmlns:a16="http://schemas.microsoft.com/office/drawing/2014/main" id="{5D92E1F8-69DB-445D-BB11-68318A5F54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92522" y="2677851"/>
              <a:ext cx="0" cy="93770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9227" tIns="39614" rIns="79227" bIns="39614" anchor="ctr"/>
            <a:lstStyle/>
            <a:p>
              <a:pPr>
                <a:defRPr/>
              </a:pPr>
              <a:endParaRPr lang="en-US" sz="2118" dirty="0">
                <a:solidFill>
                  <a:srgbClr val="000000"/>
                </a:solidFill>
                <a:latin typeface="Franklin Gothic Medium" charset="0"/>
                <a:ea typeface="Franklin Gothic Medium" charset="0"/>
                <a:cs typeface="Franklin Gothic Medium" charset="0"/>
              </a:endParaRPr>
            </a:p>
          </p:txBody>
        </p:sp>
        <p:sp>
          <p:nvSpPr>
            <p:cNvPr id="60" name="Rectangle 5">
              <a:extLst>
                <a:ext uri="{FF2B5EF4-FFF2-40B4-BE49-F238E27FC236}">
                  <a16:creationId xmlns:a16="http://schemas.microsoft.com/office/drawing/2014/main" id="{F467C554-A72C-47FD-9ECB-B376F6375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812" y="3052516"/>
              <a:ext cx="1674826" cy="29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2118" dirty="0">
                  <a:solidFill>
                    <a:srgbClr val="000000"/>
                  </a:solidFill>
                  <a:latin typeface="Franklin Gothic Medium" charset="0"/>
                  <a:ea typeface="Franklin Gothic Medium" charset="0"/>
                  <a:cs typeface="Franklin Gothic Medium" charset="0"/>
                </a:rPr>
                <a:t>Noise (3 ¢) </a:t>
              </a:r>
            </a:p>
          </p:txBody>
        </p:sp>
        <p:sp>
          <p:nvSpPr>
            <p:cNvPr id="61" name="Line 12">
              <a:extLst>
                <a:ext uri="{FF2B5EF4-FFF2-40B4-BE49-F238E27FC236}">
                  <a16:creationId xmlns:a16="http://schemas.microsoft.com/office/drawing/2014/main" id="{FC1FB871-395C-4295-A30B-19CD6454B6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1370" y="2665424"/>
              <a:ext cx="0" cy="208451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9227" tIns="39614" rIns="79227" bIns="39614" anchor="ctr"/>
            <a:lstStyle/>
            <a:p>
              <a:pPr>
                <a:defRPr/>
              </a:pPr>
              <a:endParaRPr lang="en-US" sz="2118" dirty="0">
                <a:solidFill>
                  <a:srgbClr val="000000"/>
                </a:solidFill>
                <a:latin typeface="Franklin Gothic Medium" charset="0"/>
                <a:ea typeface="Franklin Gothic Medium" charset="0"/>
                <a:cs typeface="Franklin Gothic Medium" charset="0"/>
              </a:endParaRPr>
            </a:p>
          </p:txBody>
        </p:sp>
        <p:sp>
          <p:nvSpPr>
            <p:cNvPr id="62" name="Line 12">
              <a:extLst>
                <a:ext uri="{FF2B5EF4-FFF2-40B4-BE49-F238E27FC236}">
                  <a16:creationId xmlns:a16="http://schemas.microsoft.com/office/drawing/2014/main" id="{42AAEEC4-EDB7-45C8-8C36-4DBD5FA281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5100" y="2665424"/>
              <a:ext cx="8617" cy="204689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9227" tIns="39614" rIns="79227" bIns="39614" anchor="ctr"/>
            <a:lstStyle/>
            <a:p>
              <a:pPr>
                <a:defRPr/>
              </a:pPr>
              <a:endParaRPr lang="en-US" sz="2118" dirty="0">
                <a:solidFill>
                  <a:srgbClr val="000000"/>
                </a:solidFill>
                <a:latin typeface="Franklin Gothic Medium" charset="0"/>
                <a:ea typeface="Franklin Gothic Medium" charset="0"/>
                <a:cs typeface="Franklin Gothic Medium" charset="0"/>
              </a:endParaRPr>
            </a:p>
          </p:txBody>
        </p:sp>
        <p:sp>
          <p:nvSpPr>
            <p:cNvPr id="63" name="Line 12">
              <a:extLst>
                <a:ext uri="{FF2B5EF4-FFF2-40B4-BE49-F238E27FC236}">
                  <a16:creationId xmlns:a16="http://schemas.microsoft.com/office/drawing/2014/main" id="{3665FB2D-5807-4832-9DF4-FFAE353958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9778" y="2659599"/>
              <a:ext cx="0" cy="84875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9227" tIns="39614" rIns="79227" bIns="39614" anchor="ctr"/>
            <a:lstStyle/>
            <a:p>
              <a:pPr>
                <a:defRPr/>
              </a:pPr>
              <a:endParaRPr lang="en-US" sz="2118" dirty="0">
                <a:solidFill>
                  <a:srgbClr val="000000"/>
                </a:solidFill>
                <a:latin typeface="Franklin Gothic Medium" charset="0"/>
                <a:ea typeface="Franklin Gothic Medium" charset="0"/>
                <a:cs typeface="Franklin Gothic Medium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44E3660-79B5-4A2D-93CB-F66AA67EEAB1}"/>
                </a:ext>
              </a:extLst>
            </p:cNvPr>
            <p:cNvSpPr/>
            <p:nvPr/>
          </p:nvSpPr>
          <p:spPr>
            <a:xfrm>
              <a:off x="282219" y="640975"/>
              <a:ext cx="3675329" cy="5011161"/>
            </a:xfrm>
            <a:prstGeom prst="rect">
              <a:avLst/>
            </a:prstGeom>
            <a:solidFill>
              <a:srgbClr val="777777">
                <a:alpha val="50196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43DD4343-E589-43E1-8C6F-D52500AD8D76}"/>
              </a:ext>
            </a:extLst>
          </p:cNvPr>
          <p:cNvSpPr txBox="1"/>
          <p:nvPr/>
        </p:nvSpPr>
        <p:spPr>
          <a:xfrm>
            <a:off x="2788024" y="5092470"/>
            <a:ext cx="867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39%</a:t>
            </a:r>
          </a:p>
        </p:txBody>
      </p:sp>
      <p:sp>
        <p:nvSpPr>
          <p:cNvPr id="26" name="TextBox 2">
            <a:extLst>
              <a:ext uri="{FF2B5EF4-FFF2-40B4-BE49-F238E27FC236}">
                <a16:creationId xmlns:a16="http://schemas.microsoft.com/office/drawing/2014/main" id="{C826178E-83D6-374F-A27B-A24DD9FCA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611" y="5733641"/>
            <a:ext cx="8322991" cy="47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763" tIns="50882" rIns="101763" bIns="5088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Updated from Anderson et al., 2014, Uses NHTSA 2017-2025 Estimates, updated SCC Costs,</a:t>
            </a:r>
          </a:p>
          <a:p>
            <a:pPr eaLnBrk="1" hangingPunct="1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GREET WTW emissions, assumes 25 mpg, $2013 </a:t>
            </a:r>
          </a:p>
        </p:txBody>
      </p:sp>
    </p:spTree>
    <p:extLst>
      <p:ext uri="{BB962C8B-B14F-4D97-AF65-F5344CB8AC3E}">
        <p14:creationId xmlns:p14="http://schemas.microsoft.com/office/powerpoint/2010/main" val="2057677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135773-00AD-4BA7-96A8-F8BB26DFE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3364"/>
            <a:ext cx="4899212" cy="39552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Cost for a single vehicle 240 volt charger installed can vary between $4,000 and $20,000</a:t>
            </a:r>
          </a:p>
          <a:p>
            <a:r>
              <a:rPr lang="en-US" dirty="0"/>
              <a:t>DC Fast charging can cost between $40,000 and $90,000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AF6D80-2475-467E-94A8-DCC240C82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However, Public Charging Stations can be Expensive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D1198-CCD6-4EA6-9A30-47492FB1C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0533-E939-442A-B465-C0D42DD68C88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C3F06F-D0D9-4767-B98A-C950B1824F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755" b="4062"/>
          <a:stretch/>
        </p:blipFill>
        <p:spPr>
          <a:xfrm>
            <a:off x="6095907" y="1791928"/>
            <a:ext cx="2590893" cy="43563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3C823F-60EE-8E43-8CE7-8FC69B3347BB}"/>
              </a:ext>
            </a:extLst>
          </p:cNvPr>
          <p:cNvSpPr txBox="1"/>
          <p:nvPr/>
        </p:nvSpPr>
        <p:spPr>
          <a:xfrm>
            <a:off x="457200" y="5894369"/>
            <a:ext cx="29113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Smith, M., and Castellano, J. (2015).</a:t>
            </a:r>
          </a:p>
        </p:txBody>
      </p:sp>
    </p:spTree>
    <p:extLst>
      <p:ext uri="{BB962C8B-B14F-4D97-AF65-F5344CB8AC3E}">
        <p14:creationId xmlns:p14="http://schemas.microsoft.com/office/powerpoint/2010/main" val="27116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790"/>
            <a:ext cx="8229600" cy="922848"/>
          </a:xfrm>
        </p:spPr>
        <p:txBody>
          <a:bodyPr>
            <a:normAutofit fontScale="90000"/>
          </a:bodyPr>
          <a:lstStyle/>
          <a:p>
            <a:r>
              <a:rPr lang="en-US"/>
              <a:t>It is Challenging </a:t>
            </a:r>
            <a:r>
              <a:rPr lang="en-US" dirty="0"/>
              <a:t>to Reduce EV Charging Infrastructure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566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Vehicles take up the chargers physical space and ports until someone moves/disconnects them</a:t>
            </a:r>
          </a:p>
          <a:p>
            <a:r>
              <a:rPr lang="en-US" dirty="0"/>
              <a:t>Vehicles need to either charge near the driver’s destination or must charge in comparable times to gasoline pumps</a:t>
            </a:r>
          </a:p>
          <a:p>
            <a:r>
              <a:rPr lang="en-US" dirty="0"/>
              <a:t>Level 4 &amp; 5 automation could allow for a reduction in the number of necessary chargers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0533-E939-442A-B465-C0D42DD68C8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966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565" y="448236"/>
            <a:ext cx="8201211" cy="518166"/>
          </a:xfrm>
        </p:spPr>
        <p:txBody>
          <a:bodyPr>
            <a:noAutofit/>
          </a:bodyPr>
          <a:lstStyle/>
          <a:p>
            <a:r>
              <a:rPr lang="en-US" sz="3200" dirty="0"/>
              <a:t>What We Mean When We Say Level “X” AV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1075" y="1105720"/>
          <a:ext cx="8441852" cy="5029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3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5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9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6141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Avenir Black"/>
                          <a:cs typeface="Avenir Black"/>
                        </a:rPr>
                        <a:t>Level</a:t>
                      </a:r>
                      <a:endParaRPr lang="en-US" sz="2100" b="0" i="0" dirty="0">
                        <a:latin typeface="Avenir Black"/>
                        <a:cs typeface="Avenir Black"/>
                      </a:endParaRP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i="0" dirty="0">
                          <a:latin typeface="Avenir Black"/>
                          <a:cs typeface="Avenir Black"/>
                        </a:rPr>
                        <a:t>Name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Avenir Black"/>
                          <a:cs typeface="Avenir Black"/>
                        </a:rPr>
                        <a:t>Who</a:t>
                      </a:r>
                      <a:r>
                        <a:rPr lang="en-US" sz="2100" baseline="0" dirty="0">
                          <a:latin typeface="Avenir Black"/>
                          <a:cs typeface="Avenir Black"/>
                        </a:rPr>
                        <a:t> is</a:t>
                      </a:r>
                      <a:r>
                        <a:rPr lang="en-US" sz="2100" dirty="0">
                          <a:latin typeface="Avenir Black"/>
                          <a:cs typeface="Avenir Black"/>
                        </a:rPr>
                        <a:t> Driving?</a:t>
                      </a:r>
                      <a:endParaRPr lang="en-US" sz="2100" b="0" i="0" dirty="0">
                        <a:latin typeface="Avenir Black"/>
                        <a:cs typeface="Avenir Black"/>
                      </a:endParaRP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Avenir Black"/>
                          <a:cs typeface="Avenir Black"/>
                        </a:rPr>
                        <a:t>Who</a:t>
                      </a:r>
                      <a:r>
                        <a:rPr lang="en-US" sz="2100" baseline="0" dirty="0">
                          <a:latin typeface="Avenir Black"/>
                          <a:cs typeface="Avenir Black"/>
                        </a:rPr>
                        <a:t> is</a:t>
                      </a:r>
                      <a:r>
                        <a:rPr lang="en-US" sz="2100" dirty="0">
                          <a:latin typeface="Avenir Black"/>
                          <a:cs typeface="Avenir Black"/>
                        </a:rPr>
                        <a:t> Monitoring?</a:t>
                      </a:r>
                      <a:endParaRPr lang="en-US" sz="2100" b="0" i="0" dirty="0">
                        <a:latin typeface="Avenir Black"/>
                        <a:cs typeface="Avenir Black"/>
                      </a:endParaRP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Avenir Black"/>
                          <a:cs typeface="Avenir Black"/>
                        </a:rPr>
                        <a:t>Who Intervenes?</a:t>
                      </a:r>
                      <a:endParaRPr lang="en-US" sz="2100" b="0" i="0" dirty="0">
                        <a:latin typeface="Avenir Black"/>
                        <a:cs typeface="Avenir Black"/>
                      </a:endParaRPr>
                    </a:p>
                  </a:txBody>
                  <a:tcPr marL="80682" marR="80682" marT="40341" marB="403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141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Avenir Black"/>
                          <a:cs typeface="Avenir Black"/>
                        </a:rPr>
                        <a:t>0</a:t>
                      </a:r>
                      <a:endParaRPr lang="en-US" sz="2100" b="0" i="0" dirty="0">
                        <a:latin typeface="Avenir Black"/>
                        <a:cs typeface="Avenir Black"/>
                      </a:endParaRP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i="0" dirty="0">
                          <a:latin typeface="Avenir Light"/>
                          <a:cs typeface="Avenir Light"/>
                        </a:rPr>
                        <a:t>No Automation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marL="0" marR="0" indent="0" algn="ctr" defTabSz="5091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kern="1200" dirty="0">
                          <a:latin typeface="Avenir Black"/>
                          <a:cs typeface="Avenir Black"/>
                        </a:rPr>
                        <a:t> 😀</a:t>
                      </a:r>
                      <a:r>
                        <a:rPr lang="en-US" sz="3500" kern="1200" baseline="0" dirty="0">
                          <a:solidFill>
                            <a:srgbClr val="FFFFFF"/>
                          </a:solidFill>
                          <a:latin typeface="Avenir Black"/>
                          <a:cs typeface="Avenir Black"/>
                        </a:rPr>
                        <a:t>t</a:t>
                      </a:r>
                      <a:r>
                        <a:rPr lang="en-US" sz="3500" kern="1200" baseline="0" dirty="0">
                          <a:latin typeface="Avenir Black"/>
                          <a:cs typeface="Avenir Black"/>
                        </a:rPr>
                        <a:t> </a:t>
                      </a:r>
                      <a:endParaRPr lang="en-US" sz="3500" b="0" i="0" dirty="0">
                        <a:latin typeface="Avenir Black"/>
                        <a:cs typeface="Avenir Black"/>
                      </a:endParaRP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marL="0" marR="0" indent="0" algn="ctr" defTabSz="5091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kern="1200" dirty="0">
                          <a:latin typeface="Avenir Black"/>
                          <a:cs typeface="Avenir Black"/>
                        </a:rPr>
                        <a:t>😀</a:t>
                      </a:r>
                      <a:r>
                        <a:rPr lang="en-US" sz="3500" kern="1200" dirty="0">
                          <a:solidFill>
                            <a:srgbClr val="FFFFFF"/>
                          </a:solidFill>
                          <a:latin typeface="Avenir Black"/>
                          <a:cs typeface="Avenir Black"/>
                        </a:rPr>
                        <a:t>t</a:t>
                      </a:r>
                      <a:endParaRPr lang="en-US" sz="3500" b="0" i="0" dirty="0">
                        <a:solidFill>
                          <a:srgbClr val="FFFFFF"/>
                        </a:solidFill>
                        <a:latin typeface="Avenir Black"/>
                        <a:cs typeface="Avenir Black"/>
                      </a:endParaRP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marL="0" marR="0" indent="0" algn="ctr" defTabSz="5091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kern="1200" dirty="0">
                          <a:latin typeface="Avenir Black"/>
                          <a:cs typeface="Avenir Black"/>
                        </a:rPr>
                        <a:t> 😀</a:t>
                      </a:r>
                      <a:r>
                        <a:rPr lang="en-US" sz="3500" kern="1200" dirty="0">
                          <a:solidFill>
                            <a:srgbClr val="FFFFFF"/>
                          </a:solidFill>
                          <a:latin typeface="Avenir Black"/>
                          <a:cs typeface="Avenir Black"/>
                        </a:rPr>
                        <a:t>t</a:t>
                      </a:r>
                      <a:endParaRPr lang="en-US" sz="3500" b="0" i="0" dirty="0">
                        <a:solidFill>
                          <a:srgbClr val="FFFFFF"/>
                        </a:solidFill>
                        <a:latin typeface="Avenir Black"/>
                        <a:cs typeface="Avenir Black"/>
                      </a:endParaRPr>
                    </a:p>
                  </a:txBody>
                  <a:tcPr marL="80682" marR="80682" marT="40341" marB="403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981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Avenir Black"/>
                          <a:cs typeface="Avenir Black"/>
                        </a:rPr>
                        <a:t>1</a:t>
                      </a:r>
                      <a:endParaRPr lang="en-US" sz="2100" b="0" i="0" dirty="0">
                        <a:latin typeface="Avenir Black"/>
                        <a:cs typeface="Avenir Black"/>
                      </a:endParaRP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i="0" dirty="0">
                          <a:latin typeface="Avenir Light"/>
                          <a:cs typeface="Avenir Light"/>
                        </a:rPr>
                        <a:t>Driver Assist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marL="0" marR="0" indent="0" algn="ctr" defTabSz="5091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kern="1200" dirty="0">
                          <a:latin typeface="Avenir Black"/>
                          <a:cs typeface="Avenir Black"/>
                        </a:rPr>
                        <a:t>😀🤖</a:t>
                      </a:r>
                      <a:endParaRPr lang="en-US" sz="3500" b="0" i="0" dirty="0">
                        <a:latin typeface="Avenir Black"/>
                        <a:cs typeface="Avenir Black"/>
                      </a:endParaRP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marL="0" marR="0" indent="0" algn="ctr" defTabSz="5091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kern="1200" dirty="0">
                          <a:latin typeface="Avenir Black"/>
                          <a:cs typeface="Avenir Black"/>
                        </a:rPr>
                        <a:t>😀</a:t>
                      </a:r>
                      <a:r>
                        <a:rPr lang="en-US" sz="3500" kern="1200" dirty="0">
                          <a:solidFill>
                            <a:srgbClr val="FFFFFF"/>
                          </a:solidFill>
                          <a:latin typeface="Avenir Black"/>
                          <a:cs typeface="Avenir Black"/>
                        </a:rPr>
                        <a:t>t</a:t>
                      </a:r>
                      <a:endParaRPr lang="en-US" sz="3500" b="0" i="0" dirty="0">
                        <a:solidFill>
                          <a:srgbClr val="FFFFFF"/>
                        </a:solidFill>
                        <a:latin typeface="Avenir Black"/>
                        <a:cs typeface="Avenir Black"/>
                      </a:endParaRP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marL="0" marR="0" indent="0" algn="ctr" defTabSz="5091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kern="1200" dirty="0">
                          <a:latin typeface="Avenir Black"/>
                          <a:cs typeface="Avenir Black"/>
                        </a:rPr>
                        <a:t> 😀</a:t>
                      </a:r>
                      <a:r>
                        <a:rPr lang="en-US" sz="3500" kern="1200" dirty="0">
                          <a:solidFill>
                            <a:srgbClr val="FFFFFF"/>
                          </a:solidFill>
                          <a:latin typeface="Avenir Black"/>
                          <a:cs typeface="Avenir Black"/>
                        </a:rPr>
                        <a:t>t</a:t>
                      </a:r>
                      <a:endParaRPr lang="en-US" sz="3500" b="0" i="0" dirty="0">
                        <a:solidFill>
                          <a:srgbClr val="FFFFFF"/>
                        </a:solidFill>
                        <a:latin typeface="Avenir Black"/>
                        <a:cs typeface="Avenir Black"/>
                      </a:endParaRPr>
                    </a:p>
                  </a:txBody>
                  <a:tcPr marL="80682" marR="80682" marT="40341" marB="403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141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Avenir Black"/>
                          <a:cs typeface="Avenir Black"/>
                        </a:rPr>
                        <a:t>2</a:t>
                      </a:r>
                      <a:endParaRPr lang="en-US" sz="2100" b="0" i="0" dirty="0">
                        <a:latin typeface="Avenir Black"/>
                        <a:cs typeface="Avenir Black"/>
                      </a:endParaRP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marL="0" marR="0" indent="0" algn="ctr" defTabSz="5091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i="0" dirty="0">
                          <a:latin typeface="Avenir Light"/>
                          <a:cs typeface="Avenir Light"/>
                        </a:rPr>
                        <a:t>Partial Automation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marL="0" marR="0" indent="0" algn="ctr" defTabSz="5091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kern="1200" dirty="0">
                          <a:latin typeface="Avenir Black"/>
                          <a:cs typeface="Avenir Black"/>
                        </a:rPr>
                        <a:t> 🤖😀</a:t>
                      </a:r>
                      <a:r>
                        <a:rPr lang="en-US" sz="3500" kern="1200" baseline="0" dirty="0">
                          <a:solidFill>
                            <a:schemeClr val="bg1"/>
                          </a:solidFill>
                          <a:latin typeface="Avenir Black"/>
                          <a:cs typeface="Avenir Black"/>
                        </a:rPr>
                        <a:t>t</a:t>
                      </a:r>
                      <a:endParaRPr lang="en-US" sz="3500" b="0" i="0" dirty="0">
                        <a:solidFill>
                          <a:schemeClr val="bg1"/>
                        </a:solidFill>
                        <a:latin typeface="Avenir Black"/>
                        <a:cs typeface="Avenir Black"/>
                      </a:endParaRP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marL="0" marR="0" indent="0" algn="ctr" defTabSz="5091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kern="1200" dirty="0">
                          <a:latin typeface="Avenir Black"/>
                          <a:cs typeface="Avenir Black"/>
                        </a:rPr>
                        <a:t>😀</a:t>
                      </a:r>
                      <a:r>
                        <a:rPr lang="en-US" sz="3500" kern="1200" dirty="0">
                          <a:solidFill>
                            <a:srgbClr val="FFFFFF"/>
                          </a:solidFill>
                          <a:latin typeface="Avenir Black"/>
                          <a:cs typeface="Avenir Black"/>
                        </a:rPr>
                        <a:t>t</a:t>
                      </a:r>
                      <a:endParaRPr lang="en-US" sz="3500" b="0" i="0" dirty="0">
                        <a:solidFill>
                          <a:srgbClr val="FFFFFF"/>
                        </a:solidFill>
                        <a:latin typeface="Avenir Black"/>
                        <a:cs typeface="Avenir Black"/>
                      </a:endParaRP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marL="0" marR="0" indent="0" algn="ctr" defTabSz="5091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kern="1200" dirty="0">
                          <a:latin typeface="Avenir Black"/>
                          <a:cs typeface="Avenir Black"/>
                        </a:rPr>
                        <a:t> 😀</a:t>
                      </a:r>
                      <a:r>
                        <a:rPr lang="en-US" sz="3500" kern="1200" dirty="0">
                          <a:solidFill>
                            <a:srgbClr val="FFFFFF"/>
                          </a:solidFill>
                          <a:latin typeface="Avenir Black"/>
                          <a:cs typeface="Avenir Black"/>
                        </a:rPr>
                        <a:t>t</a:t>
                      </a:r>
                      <a:endParaRPr lang="en-US" sz="3500" b="0" i="0" dirty="0">
                        <a:solidFill>
                          <a:srgbClr val="FFFFFF"/>
                        </a:solidFill>
                        <a:latin typeface="Avenir Black"/>
                        <a:cs typeface="Avenir Black"/>
                      </a:endParaRPr>
                    </a:p>
                  </a:txBody>
                  <a:tcPr marL="80682" marR="80682" marT="40341" marB="4034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141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Avenir Black"/>
                          <a:cs typeface="Avenir Black"/>
                        </a:rPr>
                        <a:t>3</a:t>
                      </a:r>
                      <a:endParaRPr lang="en-US" sz="2100" b="0" i="0" dirty="0">
                        <a:latin typeface="Avenir Black"/>
                        <a:cs typeface="Avenir Black"/>
                      </a:endParaRP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i="0" dirty="0">
                          <a:latin typeface="Avenir Light"/>
                          <a:cs typeface="Avenir Light"/>
                        </a:rPr>
                        <a:t>Conditional Automation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marL="0" marR="0" indent="0" algn="ctr" defTabSz="5091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kern="1200" dirty="0">
                          <a:latin typeface="Avenir Black"/>
                          <a:cs typeface="Avenir Black"/>
                        </a:rPr>
                        <a:t> 🤖</a:t>
                      </a:r>
                      <a:r>
                        <a:rPr lang="en-US" sz="3500" kern="1200" dirty="0">
                          <a:solidFill>
                            <a:srgbClr val="FFFFFF"/>
                          </a:solidFill>
                          <a:latin typeface="Avenir Black"/>
                          <a:cs typeface="Avenir Black"/>
                        </a:rPr>
                        <a:t>t</a:t>
                      </a:r>
                      <a:endParaRPr lang="en-US" sz="3500" b="0" i="0" dirty="0">
                        <a:solidFill>
                          <a:srgbClr val="FFFFFF"/>
                        </a:solidFill>
                        <a:latin typeface="Avenir Black"/>
                        <a:cs typeface="Avenir Black"/>
                      </a:endParaRP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marL="0" marR="0" indent="0" algn="ctr" defTabSz="5091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kern="1200" dirty="0">
                          <a:latin typeface="Avenir Black"/>
                          <a:cs typeface="Avenir Black"/>
                        </a:rPr>
                        <a:t>🤖</a:t>
                      </a:r>
                      <a:r>
                        <a:rPr lang="en-US" sz="3500" kern="1200" dirty="0">
                          <a:solidFill>
                            <a:srgbClr val="FFFFFF"/>
                          </a:solidFill>
                          <a:latin typeface="Avenir Black"/>
                          <a:cs typeface="Avenir Black"/>
                        </a:rPr>
                        <a:t>t</a:t>
                      </a:r>
                      <a:endParaRPr lang="en-US" sz="3500" b="0" i="0" dirty="0">
                        <a:solidFill>
                          <a:srgbClr val="FFFFFF"/>
                        </a:solidFill>
                        <a:latin typeface="Avenir Black"/>
                        <a:cs typeface="Avenir Black"/>
                      </a:endParaRP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marL="0" marR="0" indent="0" algn="ctr" defTabSz="5091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kern="1200" dirty="0">
                          <a:latin typeface="Avenir Black"/>
                          <a:cs typeface="Avenir Black"/>
                        </a:rPr>
                        <a:t> 😀</a:t>
                      </a:r>
                      <a:r>
                        <a:rPr lang="en-US" sz="3500" kern="1200" dirty="0">
                          <a:solidFill>
                            <a:srgbClr val="FFFFFF"/>
                          </a:solidFill>
                          <a:latin typeface="Avenir Black"/>
                          <a:cs typeface="Avenir Black"/>
                        </a:rPr>
                        <a:t>t</a:t>
                      </a:r>
                      <a:endParaRPr lang="en-US" sz="3500" b="0" i="0" dirty="0">
                        <a:solidFill>
                          <a:srgbClr val="FFFFFF"/>
                        </a:solidFill>
                        <a:latin typeface="Avenir Black"/>
                        <a:cs typeface="Avenir Black"/>
                      </a:endParaRPr>
                    </a:p>
                  </a:txBody>
                  <a:tcPr marL="80682" marR="80682" marT="40341" marB="4034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6141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Avenir Black"/>
                          <a:cs typeface="Avenir Black"/>
                        </a:rPr>
                        <a:t>4</a:t>
                      </a:r>
                      <a:endParaRPr lang="en-US" sz="2100" b="0" i="0" dirty="0">
                        <a:latin typeface="Avenir Black"/>
                        <a:cs typeface="Avenir Black"/>
                      </a:endParaRP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i="0" dirty="0">
                          <a:latin typeface="Avenir Light"/>
                          <a:cs typeface="Avenir Light"/>
                        </a:rPr>
                        <a:t>High Automation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marL="0" marR="0" indent="0" algn="ctr" defTabSz="5091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kern="1200" dirty="0">
                          <a:latin typeface="Avenir Black"/>
                          <a:cs typeface="Avenir Black"/>
                        </a:rPr>
                        <a:t> 🤖</a:t>
                      </a:r>
                      <a:r>
                        <a:rPr lang="en-US" sz="3500" kern="1200" dirty="0">
                          <a:solidFill>
                            <a:srgbClr val="FFFFFF"/>
                          </a:solidFill>
                          <a:latin typeface="Avenir Black"/>
                          <a:cs typeface="Avenir Black"/>
                        </a:rPr>
                        <a:t>t</a:t>
                      </a:r>
                      <a:endParaRPr lang="en-US" sz="3500" b="0" i="0" dirty="0">
                        <a:solidFill>
                          <a:srgbClr val="FFFFFF"/>
                        </a:solidFill>
                        <a:latin typeface="Avenir Black"/>
                        <a:cs typeface="Avenir Black"/>
                      </a:endParaRP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marL="0" marR="0" indent="0" algn="ctr" defTabSz="5091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kern="1200" dirty="0">
                          <a:latin typeface="Avenir Black"/>
                          <a:cs typeface="Avenir Black"/>
                        </a:rPr>
                        <a:t>🤖</a:t>
                      </a:r>
                      <a:r>
                        <a:rPr lang="en-US" sz="3500" kern="1200" dirty="0">
                          <a:solidFill>
                            <a:srgbClr val="FFFFFF"/>
                          </a:solidFill>
                          <a:latin typeface="Avenir Black"/>
                          <a:cs typeface="Avenir Black"/>
                        </a:rPr>
                        <a:t>t</a:t>
                      </a:r>
                      <a:endParaRPr lang="en-US" sz="3500" b="0" i="0" dirty="0">
                        <a:solidFill>
                          <a:srgbClr val="FFFFFF"/>
                        </a:solidFill>
                        <a:latin typeface="Avenir Black"/>
                        <a:cs typeface="Avenir Black"/>
                      </a:endParaRP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marL="0" marR="0" indent="0" algn="ctr" defTabSz="5091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kern="1200" dirty="0">
                          <a:latin typeface="Avenir Black"/>
                          <a:cs typeface="Avenir Black"/>
                        </a:rPr>
                        <a:t>🤖😀</a:t>
                      </a:r>
                      <a:endParaRPr lang="en-US" sz="3500" b="0" i="0" dirty="0">
                        <a:latin typeface="Avenir Black"/>
                        <a:cs typeface="Avenir Black"/>
                      </a:endParaRPr>
                    </a:p>
                  </a:txBody>
                  <a:tcPr marL="80682" marR="80682" marT="40341" marB="4034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6141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Avenir Black"/>
                          <a:cs typeface="Avenir Black"/>
                        </a:rPr>
                        <a:t>5</a:t>
                      </a:r>
                      <a:endParaRPr lang="en-US" sz="2100" b="0" i="0" dirty="0">
                        <a:latin typeface="Avenir Black"/>
                        <a:cs typeface="Avenir Black"/>
                      </a:endParaRP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i="0" dirty="0">
                          <a:latin typeface="Avenir Light"/>
                          <a:cs typeface="Avenir Light"/>
                        </a:rPr>
                        <a:t>Full Automation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kern="1200" dirty="0">
                          <a:latin typeface="Avenir Black"/>
                          <a:cs typeface="Avenir Black"/>
                        </a:rPr>
                        <a:t> 🤖</a:t>
                      </a:r>
                      <a:r>
                        <a:rPr lang="en-US" sz="3500" kern="1200" dirty="0">
                          <a:solidFill>
                            <a:srgbClr val="FFFFFF"/>
                          </a:solidFill>
                          <a:latin typeface="Avenir Black"/>
                          <a:cs typeface="Avenir Black"/>
                        </a:rPr>
                        <a:t>t</a:t>
                      </a:r>
                      <a:endParaRPr lang="en-US" sz="3500" b="0" i="0" dirty="0">
                        <a:solidFill>
                          <a:srgbClr val="FFFFFF"/>
                        </a:solidFill>
                        <a:latin typeface="Avenir Black"/>
                        <a:cs typeface="Avenir Black"/>
                      </a:endParaRP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marL="0" marR="0" indent="0" algn="ctr" defTabSz="5091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kern="1200" dirty="0">
                          <a:latin typeface="Avenir Black"/>
                          <a:cs typeface="Avenir Black"/>
                        </a:rPr>
                        <a:t>🤖</a:t>
                      </a:r>
                      <a:r>
                        <a:rPr lang="en-US" sz="3500" kern="1200" dirty="0">
                          <a:solidFill>
                            <a:srgbClr val="FFFFFF"/>
                          </a:solidFill>
                          <a:latin typeface="Avenir Black"/>
                          <a:cs typeface="Avenir Black"/>
                        </a:rPr>
                        <a:t>t</a:t>
                      </a:r>
                      <a:endParaRPr lang="en-US" sz="3500" b="0" i="0" dirty="0">
                        <a:solidFill>
                          <a:srgbClr val="FFFFFF"/>
                        </a:solidFill>
                        <a:latin typeface="Avenir Black"/>
                        <a:cs typeface="Avenir Black"/>
                      </a:endParaRP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marL="0" marR="0" indent="0" algn="ctr" defTabSz="5091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kern="1200" dirty="0">
                          <a:latin typeface="Avenir Black"/>
                          <a:cs typeface="Avenir Black"/>
                        </a:rPr>
                        <a:t> 🤖</a:t>
                      </a:r>
                      <a:r>
                        <a:rPr lang="en-US" sz="3500" kern="1200" dirty="0">
                          <a:solidFill>
                            <a:srgbClr val="FFFFFF"/>
                          </a:solidFill>
                          <a:latin typeface="Avenir Black"/>
                          <a:cs typeface="Avenir Black"/>
                        </a:rPr>
                        <a:t>t</a:t>
                      </a:r>
                      <a:endParaRPr lang="en-US" sz="3500" b="0" i="0" dirty="0">
                        <a:solidFill>
                          <a:srgbClr val="FFFFFF"/>
                        </a:solidFill>
                        <a:latin typeface="Avenir Black"/>
                        <a:cs typeface="Avenir Black"/>
                      </a:endParaRPr>
                    </a:p>
                  </a:txBody>
                  <a:tcPr marL="80682" marR="80682" marT="40341" marB="4034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807450" y="6187316"/>
            <a:ext cx="5709022" cy="25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791" tIns="44896" rIns="89791" bIns="4489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59" dirty="0">
                <a:solidFill>
                  <a:schemeClr val="bg1">
                    <a:lumMod val="65000"/>
                  </a:schemeClr>
                </a:solidFill>
                <a:latin typeface="Avenir Light"/>
                <a:cs typeface="Avenir Light"/>
              </a:rPr>
              <a:t>Source: Adapted from NHTSA and SAE J3016</a:t>
            </a:r>
          </a:p>
        </p:txBody>
      </p:sp>
    </p:spTree>
    <p:extLst>
      <p:ext uri="{BB962C8B-B14F-4D97-AF65-F5344CB8AC3E}">
        <p14:creationId xmlns:p14="http://schemas.microsoft.com/office/powerpoint/2010/main" val="58663146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3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cee-powerpoint-template-2017</Template>
  <TotalTime>3463</TotalTime>
  <Words>1957</Words>
  <Application>Microsoft Office PowerPoint</Application>
  <PresentationFormat>On-screen Show (4:3)</PresentationFormat>
  <Paragraphs>369</Paragraphs>
  <Slides>41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Avenir Black</vt:lpstr>
      <vt:lpstr>Avenir Light</vt:lpstr>
      <vt:lpstr>Open Sans</vt:lpstr>
      <vt:lpstr>Arial</vt:lpstr>
      <vt:lpstr>Calibri</vt:lpstr>
      <vt:lpstr>Cambria Math</vt:lpstr>
      <vt:lpstr>Franklin Gothic Medium</vt:lpstr>
      <vt:lpstr>Custom Design</vt:lpstr>
      <vt:lpstr>Impact of Vehicle Automation on Electric Vehicle Charging Infrastructure Siting and Energy Demand </vt:lpstr>
      <vt:lpstr>Agenda</vt:lpstr>
      <vt:lpstr>Transportation is Now The Largest Source of U.S. GHG Emissions</vt:lpstr>
      <vt:lpstr>Transportation is Hard to Decarbonize</vt:lpstr>
      <vt:lpstr>Low-Carbon Electricity Can Enable Deep GHG Reductions with EVs</vt:lpstr>
      <vt:lpstr>Oil Use Accounts for 39% of Transportation Externalities</vt:lpstr>
      <vt:lpstr>However, Public Charging Stations can be Expensive</vt:lpstr>
      <vt:lpstr>It is Challenging to Reduce EV Charging Infrastructure Costs</vt:lpstr>
      <vt:lpstr>What We Mean When We Say Level “X” AV</vt:lpstr>
      <vt:lpstr>Research Question</vt:lpstr>
      <vt:lpstr>How Vehicle Automation may Affect EV Charging </vt:lpstr>
      <vt:lpstr>How Vehicle Automation may Affect EV Charging</vt:lpstr>
      <vt:lpstr>Data and Methods</vt:lpstr>
      <vt:lpstr>Trip Characteristics</vt:lpstr>
      <vt:lpstr>Most Drivers in the Sample Commute Short Distances</vt:lpstr>
      <vt:lpstr>Almost All Sampled Commuters Park Long Enough to Fully Charge</vt:lpstr>
      <vt:lpstr>Charger Selection</vt:lpstr>
      <vt:lpstr>Costs are Evaluated for Charger Station Owners as well as Drivers</vt:lpstr>
      <vt:lpstr>King County Assessed Real Estate Prices</vt:lpstr>
      <vt:lpstr>Optimization Methods</vt:lpstr>
      <vt:lpstr>Optimization Methods</vt:lpstr>
      <vt:lpstr>Optimization Methods</vt:lpstr>
      <vt:lpstr>Optimization Methods</vt:lpstr>
      <vt:lpstr>Results: Level 0/No Automation</vt:lpstr>
      <vt:lpstr>Results: Level 4 Automation</vt:lpstr>
      <vt:lpstr>Results: Level 5 Automation</vt:lpstr>
      <vt:lpstr>Reduction in Number of Chargers: Level 0-4 Vehicle Automation</vt:lpstr>
      <vt:lpstr>Reduction in Number of Chargers: Level 0-5 Vehicle Automation</vt:lpstr>
      <vt:lpstr>Automation Enables Demand Smoothing</vt:lpstr>
      <vt:lpstr>Implications</vt:lpstr>
      <vt:lpstr>Implications</vt:lpstr>
      <vt:lpstr>Limitations</vt:lpstr>
      <vt:lpstr>Questions?</vt:lpstr>
      <vt:lpstr>Appendix Slides</vt:lpstr>
      <vt:lpstr>Data Sources</vt:lpstr>
      <vt:lpstr>Commuter Arrival and Departure Times</vt:lpstr>
      <vt:lpstr>Reduction in Number of Chargers: Level 4-5 Vehicle Automation</vt:lpstr>
      <vt:lpstr>Optimization Detailed</vt:lpstr>
      <vt:lpstr>No Automation (Level 0-3 AV)</vt:lpstr>
      <vt:lpstr>Self Parking (level 4 AV)</vt:lpstr>
      <vt:lpstr>Self Driving (Level 5 AV)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Avi M</dc:creator>
  <cp:lastModifiedBy>Avi M</cp:lastModifiedBy>
  <cp:revision>206</cp:revision>
  <dcterms:created xsi:type="dcterms:W3CDTF">2017-02-15T17:06:28Z</dcterms:created>
  <dcterms:modified xsi:type="dcterms:W3CDTF">2019-06-07T06:56:03Z</dcterms:modified>
</cp:coreProperties>
</file>