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5"/>
  </p:notesMasterIdLst>
  <p:sldIdLst>
    <p:sldId id="265" r:id="rId6"/>
    <p:sldId id="287" r:id="rId7"/>
    <p:sldId id="299" r:id="rId8"/>
    <p:sldId id="280" r:id="rId9"/>
    <p:sldId id="281" r:id="rId10"/>
    <p:sldId id="272" r:id="rId11"/>
    <p:sldId id="273" r:id="rId12"/>
    <p:sldId id="274" r:id="rId13"/>
    <p:sldId id="300" r:id="rId14"/>
    <p:sldId id="304" r:id="rId15"/>
    <p:sldId id="308" r:id="rId16"/>
    <p:sldId id="276" r:id="rId17"/>
    <p:sldId id="264" r:id="rId18"/>
    <p:sldId id="303" r:id="rId19"/>
    <p:sldId id="305" r:id="rId20"/>
    <p:sldId id="275" r:id="rId21"/>
    <p:sldId id="312" r:id="rId22"/>
    <p:sldId id="313" r:id="rId23"/>
    <p:sldId id="316" r:id="rId24"/>
    <p:sldId id="311" r:id="rId25"/>
    <p:sldId id="320" r:id="rId26"/>
    <p:sldId id="321" r:id="rId27"/>
    <p:sldId id="286" r:id="rId28"/>
    <p:sldId id="317" r:id="rId29"/>
    <p:sldId id="319" r:id="rId30"/>
    <p:sldId id="266" r:id="rId31"/>
    <p:sldId id="282" r:id="rId32"/>
    <p:sldId id="322" r:id="rId33"/>
    <p:sldId id="315" r:id="rId3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224" userDrawn="1">
          <p15:clr>
            <a:srgbClr val="A4A3A4"/>
          </p15:clr>
        </p15:guide>
        <p15:guide id="2" pos="1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660"/>
  </p:normalViewPr>
  <p:slideViewPr>
    <p:cSldViewPr>
      <p:cViewPr>
        <p:scale>
          <a:sx n="72" d="100"/>
          <a:sy n="72" d="100"/>
        </p:scale>
        <p:origin x="-564" y="12"/>
      </p:cViewPr>
      <p:guideLst>
        <p:guide orient="horz" pos="4224"/>
        <p:guide pos="1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40F903A-873C-4C92-95D1-C34E117DE35A}" type="datetimeFigureOut">
              <a:rPr lang="en-US" smtClean="0"/>
              <a:t>4/3/2019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03B9073-4934-4A18-B03D-7FA2DABDE591}" type="slidenum">
              <a:rPr lang="en-US" smtClean="0"/>
              <a:t>‹#›</a:t>
            </a:fld>
            <a:endParaRPr lang="en-US"/>
          </a:p>
        </p:txBody>
      </p:sp>
    </p:spTree>
    <p:extLst>
      <p:ext uri="{BB962C8B-B14F-4D97-AF65-F5344CB8AC3E}">
        <p14:creationId xmlns:p14="http://schemas.microsoft.com/office/powerpoint/2010/main" val="2573143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a:t>
            </a:fld>
            <a:endParaRPr lang="en-US"/>
          </a:p>
        </p:txBody>
      </p:sp>
    </p:spTree>
    <p:extLst>
      <p:ext uri="{BB962C8B-B14F-4D97-AF65-F5344CB8AC3E}">
        <p14:creationId xmlns:p14="http://schemas.microsoft.com/office/powerpoint/2010/main" val="3720371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Relationship is basically linear except at the tail ends.</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14</a:t>
            </a:fld>
            <a:endParaRPr lang="en-US"/>
          </a:p>
        </p:txBody>
      </p:sp>
    </p:spTree>
    <p:extLst>
      <p:ext uri="{BB962C8B-B14F-4D97-AF65-F5344CB8AC3E}">
        <p14:creationId xmlns:p14="http://schemas.microsoft.com/office/powerpoint/2010/main" val="37319829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16</a:t>
            </a:fld>
            <a:endParaRPr lang="en-US"/>
          </a:p>
        </p:txBody>
      </p:sp>
    </p:spTree>
    <p:extLst>
      <p:ext uri="{BB962C8B-B14F-4D97-AF65-F5344CB8AC3E}">
        <p14:creationId xmlns:p14="http://schemas.microsoft.com/office/powerpoint/2010/main" val="4035965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19</a:t>
            </a:fld>
            <a:endParaRPr lang="en-US"/>
          </a:p>
        </p:txBody>
      </p:sp>
    </p:spTree>
    <p:extLst>
      <p:ext uri="{BB962C8B-B14F-4D97-AF65-F5344CB8AC3E}">
        <p14:creationId xmlns:p14="http://schemas.microsoft.com/office/powerpoint/2010/main" val="3408983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20</a:t>
            </a:fld>
            <a:endParaRPr lang="en-US"/>
          </a:p>
        </p:txBody>
      </p:sp>
    </p:spTree>
    <p:extLst>
      <p:ext uri="{BB962C8B-B14F-4D97-AF65-F5344CB8AC3E}">
        <p14:creationId xmlns:p14="http://schemas.microsoft.com/office/powerpoint/2010/main" val="42267349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23</a:t>
            </a:fld>
            <a:endParaRPr lang="en-US"/>
          </a:p>
        </p:txBody>
      </p:sp>
    </p:spTree>
    <p:extLst>
      <p:ext uri="{BB962C8B-B14F-4D97-AF65-F5344CB8AC3E}">
        <p14:creationId xmlns:p14="http://schemas.microsoft.com/office/powerpoint/2010/main" val="41661214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26</a:t>
            </a:fld>
            <a:endParaRPr lang="en-US"/>
          </a:p>
        </p:txBody>
      </p:sp>
    </p:spTree>
    <p:extLst>
      <p:ext uri="{BB962C8B-B14F-4D97-AF65-F5344CB8AC3E}">
        <p14:creationId xmlns:p14="http://schemas.microsoft.com/office/powerpoint/2010/main" val="3015972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29</a:t>
            </a:fld>
            <a:endParaRPr lang="en-US"/>
          </a:p>
        </p:txBody>
      </p:sp>
    </p:spTree>
    <p:extLst>
      <p:ext uri="{BB962C8B-B14F-4D97-AF65-F5344CB8AC3E}">
        <p14:creationId xmlns:p14="http://schemas.microsoft.com/office/powerpoint/2010/main" val="1036984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 did we do that was SO interested? Well, we started with a basic</a:t>
            </a:r>
            <a:r>
              <a:rPr lang="en-US" baseline="0" dirty="0" smtClean="0"/>
              <a:t> research question…</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4</a:t>
            </a:fld>
            <a:endParaRPr lang="en-US"/>
          </a:p>
        </p:txBody>
      </p:sp>
    </p:spTree>
    <p:extLst>
      <p:ext uri="{BB962C8B-B14F-4D97-AF65-F5344CB8AC3E}">
        <p14:creationId xmlns:p14="http://schemas.microsoft.com/office/powerpoint/2010/main" val="700813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6</a:t>
            </a:fld>
            <a:endParaRPr lang="en-US"/>
          </a:p>
        </p:txBody>
      </p:sp>
    </p:spTree>
    <p:extLst>
      <p:ext uri="{BB962C8B-B14F-4D97-AF65-F5344CB8AC3E}">
        <p14:creationId xmlns:p14="http://schemas.microsoft.com/office/powerpoint/2010/main" val="1745210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7</a:t>
            </a:fld>
            <a:endParaRPr lang="en-US"/>
          </a:p>
        </p:txBody>
      </p:sp>
    </p:spTree>
    <p:extLst>
      <p:ext uri="{BB962C8B-B14F-4D97-AF65-F5344CB8AC3E}">
        <p14:creationId xmlns:p14="http://schemas.microsoft.com/office/powerpoint/2010/main" val="1551820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8</a:t>
            </a:fld>
            <a:endParaRPr lang="en-US"/>
          </a:p>
        </p:txBody>
      </p:sp>
    </p:spTree>
    <p:extLst>
      <p:ext uri="{BB962C8B-B14F-4D97-AF65-F5344CB8AC3E}">
        <p14:creationId xmlns:p14="http://schemas.microsoft.com/office/powerpoint/2010/main" val="1883516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p-values</a:t>
            </a:r>
            <a:r>
              <a:rPr lang="en-US" baseline="0" dirty="0" smtClean="0"/>
              <a:t> are from test of Ho: bin indicator coefficients jointly = 0</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10</a:t>
            </a:fld>
            <a:endParaRPr lang="en-US"/>
          </a:p>
        </p:txBody>
      </p:sp>
    </p:spTree>
    <p:extLst>
      <p:ext uri="{BB962C8B-B14F-4D97-AF65-F5344CB8AC3E}">
        <p14:creationId xmlns:p14="http://schemas.microsoft.com/office/powerpoint/2010/main" val="1617326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p-values</a:t>
            </a:r>
            <a:r>
              <a:rPr lang="en-US" baseline="0" dirty="0" smtClean="0"/>
              <a:t> are from test of Ho: bin indicator coefficients jointly = 0</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11</a:t>
            </a:fld>
            <a:endParaRPr lang="en-US"/>
          </a:p>
        </p:txBody>
      </p:sp>
    </p:spTree>
    <p:extLst>
      <p:ext uri="{BB962C8B-B14F-4D97-AF65-F5344CB8AC3E}">
        <p14:creationId xmlns:p14="http://schemas.microsoft.com/office/powerpoint/2010/main" val="4215245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12</a:t>
            </a:fld>
            <a:endParaRPr lang="en-US"/>
          </a:p>
        </p:txBody>
      </p:sp>
    </p:spTree>
    <p:extLst>
      <p:ext uri="{BB962C8B-B14F-4D97-AF65-F5344CB8AC3E}">
        <p14:creationId xmlns:p14="http://schemas.microsoft.com/office/powerpoint/2010/main" val="1195013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13</a:t>
            </a:fld>
            <a:endParaRPr lang="en-US"/>
          </a:p>
        </p:txBody>
      </p:sp>
    </p:spTree>
    <p:extLst>
      <p:ext uri="{BB962C8B-B14F-4D97-AF65-F5344CB8AC3E}">
        <p14:creationId xmlns:p14="http://schemas.microsoft.com/office/powerpoint/2010/main" val="3795295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6236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354307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00742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1297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227836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933173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10665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3319679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3143484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792008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420900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Grp="1" noSelect="1" noRot="1" noMove="1" noResize="1" noEditPoints="1" noAdjustHandles="1" noChangeArrowheads="1" noChangeShapeType="1"/>
          </p:cNvPicPr>
          <p:nvPr userDrawn="1">
            <p:custDataLst>
              <p:tags r:id="rId13"/>
            </p:custDataLst>
          </p:nvPr>
        </p:nvPicPr>
        <p:blipFill>
          <a:blip r:embed="rId14" cstate="print">
            <a:extLst>
              <a:ext uri="{28A0092B-C50C-407E-A947-70E740481C1C}">
                <a14:useLocalDpi xmlns:a14="http://schemas.microsoft.com/office/drawing/2010/main" val="0"/>
              </a:ext>
            </a:extLst>
          </a:blip>
          <a:stretch>
            <a:fillRect/>
          </a:stretch>
        </p:blipFill>
        <p:spPr>
          <a:xfrm>
            <a:off x="304801" y="6243412"/>
            <a:ext cx="3254433" cy="461356"/>
          </a:xfrm>
          <a:prstGeom prst="rect">
            <a:avLst/>
          </a:prstGeom>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6180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sites.google.com/view/misty-l-heggeness/home" TargetMode="External"/><Relationship Id="rId2" Type="http://schemas.openxmlformats.org/officeDocument/2006/relationships/hyperlink" Target="mailto:misty.l.heggeness@census.gov" TargetMode="Externa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52550" y="897523"/>
            <a:ext cx="9372600" cy="707886"/>
          </a:xfrm>
          <a:prstGeom prst="rect">
            <a:avLst/>
          </a:prstGeom>
          <a:noFill/>
        </p:spPr>
        <p:txBody>
          <a:bodyPr wrap="square" rtlCol="0" anchor="ctr">
            <a:spAutoFit/>
          </a:bodyPr>
          <a:lstStyle/>
          <a:p>
            <a:pPr algn="ctr"/>
            <a:r>
              <a:rPr lang="en-US" sz="4000" dirty="0" smtClean="0"/>
              <a:t>Manning up and </a:t>
            </a:r>
            <a:r>
              <a:rPr lang="en-US" sz="4000" dirty="0" err="1" smtClean="0"/>
              <a:t>womaning</a:t>
            </a:r>
            <a:r>
              <a:rPr lang="en-US" sz="4000" dirty="0" smtClean="0"/>
              <a:t> down:</a:t>
            </a:r>
            <a:endParaRPr lang="en-US" sz="4000" dirty="0">
              <a:latin typeface="+mj-lt"/>
            </a:endParaRPr>
          </a:p>
        </p:txBody>
      </p:sp>
      <p:sp>
        <p:nvSpPr>
          <p:cNvPr id="5" name="TextBox 4"/>
          <p:cNvSpPr txBox="1"/>
          <p:nvPr/>
        </p:nvSpPr>
        <p:spPr>
          <a:xfrm>
            <a:off x="1352550" y="1656015"/>
            <a:ext cx="9372600" cy="1077218"/>
          </a:xfrm>
          <a:prstGeom prst="rect">
            <a:avLst/>
          </a:prstGeom>
          <a:noFill/>
        </p:spPr>
        <p:txBody>
          <a:bodyPr wrap="square" rtlCol="0" anchor="ctr">
            <a:spAutoFit/>
          </a:bodyPr>
          <a:lstStyle/>
          <a:p>
            <a:pPr algn="ctr"/>
            <a:r>
              <a:rPr lang="en-US" sz="3200" dirty="0"/>
              <a:t>How </a:t>
            </a:r>
            <a:r>
              <a:rPr lang="en-US" sz="3200" dirty="0" smtClean="0"/>
              <a:t>husbands </a:t>
            </a:r>
            <a:r>
              <a:rPr lang="en-US" sz="3200" dirty="0"/>
              <a:t>and </a:t>
            </a:r>
            <a:r>
              <a:rPr lang="en-US" sz="3200" dirty="0" smtClean="0"/>
              <a:t>wives report their earnings when she earns more</a:t>
            </a:r>
            <a:endParaRPr lang="en-US" sz="3200" dirty="0">
              <a:latin typeface="+mj-lt"/>
            </a:endParaRPr>
          </a:p>
        </p:txBody>
      </p:sp>
      <p:sp>
        <p:nvSpPr>
          <p:cNvPr id="6" name="TextBox 5"/>
          <p:cNvSpPr txBox="1"/>
          <p:nvPr/>
        </p:nvSpPr>
        <p:spPr>
          <a:xfrm>
            <a:off x="4943774" y="3722830"/>
            <a:ext cx="2190151" cy="400110"/>
          </a:xfrm>
          <a:prstGeom prst="rect">
            <a:avLst/>
          </a:prstGeom>
          <a:noFill/>
        </p:spPr>
        <p:txBody>
          <a:bodyPr wrap="none" rtlCol="0" anchor="ctr">
            <a:spAutoFit/>
          </a:bodyPr>
          <a:lstStyle/>
          <a:p>
            <a:pPr algn="ctr"/>
            <a:r>
              <a:rPr lang="en-US" sz="2000" dirty="0" smtClean="0"/>
              <a:t>U.S. Census Bureau</a:t>
            </a:r>
          </a:p>
        </p:txBody>
      </p:sp>
      <p:sp>
        <p:nvSpPr>
          <p:cNvPr id="8" name="TextBox 7"/>
          <p:cNvSpPr txBox="1"/>
          <p:nvPr/>
        </p:nvSpPr>
        <p:spPr>
          <a:xfrm>
            <a:off x="3194815" y="3121489"/>
            <a:ext cx="5688097" cy="461665"/>
          </a:xfrm>
          <a:prstGeom prst="rect">
            <a:avLst/>
          </a:prstGeom>
          <a:noFill/>
        </p:spPr>
        <p:txBody>
          <a:bodyPr wrap="none" rtlCol="0" anchor="ctr">
            <a:spAutoFit/>
          </a:bodyPr>
          <a:lstStyle/>
          <a:p>
            <a:pPr algn="ctr"/>
            <a:r>
              <a:rPr lang="en-US" sz="2400" dirty="0" smtClean="0"/>
              <a:t>Marta Murray-Close and Misty L. </a:t>
            </a:r>
            <a:r>
              <a:rPr lang="en-US" sz="2400" dirty="0" err="1" smtClean="0"/>
              <a:t>Heggeness</a:t>
            </a:r>
            <a:endParaRPr lang="en-US" sz="2400" baseline="30000" dirty="0"/>
          </a:p>
        </p:txBody>
      </p:sp>
      <p:sp>
        <p:nvSpPr>
          <p:cNvPr id="10" name="TextBox 9"/>
          <p:cNvSpPr txBox="1"/>
          <p:nvPr/>
        </p:nvSpPr>
        <p:spPr>
          <a:xfrm>
            <a:off x="5156247" y="4909066"/>
            <a:ext cx="1765227" cy="461665"/>
          </a:xfrm>
          <a:prstGeom prst="rect">
            <a:avLst/>
          </a:prstGeom>
          <a:noFill/>
        </p:spPr>
        <p:txBody>
          <a:bodyPr wrap="none" rtlCol="0" anchor="ctr">
            <a:spAutoFit/>
          </a:bodyPr>
          <a:lstStyle/>
          <a:p>
            <a:pPr algn="ctr"/>
            <a:r>
              <a:rPr lang="en-US" sz="2400" dirty="0" smtClean="0"/>
              <a:t>April 4, 2019</a:t>
            </a:r>
            <a:endParaRPr lang="en-US" sz="2400" baseline="30000" dirty="0"/>
          </a:p>
        </p:txBody>
      </p:sp>
      <p:sp>
        <p:nvSpPr>
          <p:cNvPr id="2" name="Slide Number Placeholder 1"/>
          <p:cNvSpPr>
            <a:spLocks noGrp="1"/>
          </p:cNvSpPr>
          <p:nvPr>
            <p:ph type="sldNum" sz="quarter" idx="12"/>
          </p:nvPr>
        </p:nvSpPr>
        <p:spPr/>
        <p:txBody>
          <a:bodyPr/>
          <a:lstStyle/>
          <a:p>
            <a:fld id="{03AE04C5-3085-4F64-BC65-54FE2DBF6EB1}" type="slidenum">
              <a:rPr lang="en-US" smtClean="0"/>
              <a:pPr/>
              <a:t>1</a:t>
            </a:fld>
            <a:endParaRPr lang="en-US"/>
          </a:p>
        </p:txBody>
      </p:sp>
    </p:spTree>
    <p:extLst>
      <p:ext uri="{BB962C8B-B14F-4D97-AF65-F5344CB8AC3E}">
        <p14:creationId xmlns:p14="http://schemas.microsoft.com/office/powerpoint/2010/main" val="1843644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l"/>
            <a:r>
              <a:rPr lang="en-US" sz="3600" dirty="0" smtClean="0"/>
              <a:t>Choosing a specification: Lee and Lemieux (2010)</a:t>
            </a:r>
            <a:endParaRPr lang="en-US" sz="3600" dirty="0"/>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3965586596"/>
              </p:ext>
            </p:extLst>
          </p:nvPr>
        </p:nvGraphicFramePr>
        <p:xfrm>
          <a:off x="774700" y="1459550"/>
          <a:ext cx="5384800" cy="1854200"/>
        </p:xfrm>
        <a:graphic>
          <a:graphicData uri="http://schemas.openxmlformats.org/drawingml/2006/table">
            <a:tbl>
              <a:tblPr firstRow="1" bandRow="1">
                <a:tableStyleId>{5C22544A-7EE6-4342-B048-85BDC9FD1C3A}</a:tableStyleId>
              </a:tblPr>
              <a:tblGrid>
                <a:gridCol w="1076960">
                  <a:extLst>
                    <a:ext uri="{9D8B030D-6E8A-4147-A177-3AD203B41FA5}">
                      <a16:colId xmlns:a16="http://schemas.microsoft.com/office/drawing/2014/main" xmlns="" val="3777476671"/>
                    </a:ext>
                  </a:extLst>
                </a:gridCol>
                <a:gridCol w="1076960">
                  <a:extLst>
                    <a:ext uri="{9D8B030D-6E8A-4147-A177-3AD203B41FA5}">
                      <a16:colId xmlns:a16="http://schemas.microsoft.com/office/drawing/2014/main" xmlns="" val="2847008290"/>
                    </a:ext>
                  </a:extLst>
                </a:gridCol>
                <a:gridCol w="1076960">
                  <a:extLst>
                    <a:ext uri="{9D8B030D-6E8A-4147-A177-3AD203B41FA5}">
                      <a16:colId xmlns:a16="http://schemas.microsoft.com/office/drawing/2014/main" xmlns="" val="1424316093"/>
                    </a:ext>
                  </a:extLst>
                </a:gridCol>
                <a:gridCol w="1076960">
                  <a:extLst>
                    <a:ext uri="{9D8B030D-6E8A-4147-A177-3AD203B41FA5}">
                      <a16:colId xmlns:a16="http://schemas.microsoft.com/office/drawing/2014/main" xmlns="" val="2677415622"/>
                    </a:ext>
                  </a:extLst>
                </a:gridCol>
                <a:gridCol w="1076960">
                  <a:extLst>
                    <a:ext uri="{9D8B030D-6E8A-4147-A177-3AD203B41FA5}">
                      <a16:colId xmlns:a16="http://schemas.microsoft.com/office/drawing/2014/main" xmlns="" val="611788060"/>
                    </a:ext>
                  </a:extLst>
                </a:gridCol>
              </a:tblGrid>
              <a:tr h="370840">
                <a:tc>
                  <a:txBody>
                    <a:bodyPr/>
                    <a:lstStyle/>
                    <a:p>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extLst>
                  <a:ext uri="{0D108BD9-81ED-4DB2-BD59-A6C34878D82A}">
                    <a16:rowId xmlns:a16="http://schemas.microsoft.com/office/drawing/2014/main" xmlns="" val="2180012361"/>
                  </a:ext>
                </a:extLst>
              </a:tr>
              <a:tr h="370840">
                <a:tc>
                  <a:txBody>
                    <a:bodyPr/>
                    <a:lstStyle/>
                    <a:p>
                      <a:r>
                        <a:rPr lang="en-US" dirty="0" smtClean="0"/>
                        <a:t>NonTrad</a:t>
                      </a:r>
                      <a:endParaRPr lang="en-US" dirty="0"/>
                    </a:p>
                  </a:txBody>
                  <a:tcPr/>
                </a:tc>
                <a:tc>
                  <a:txBody>
                    <a:bodyPr/>
                    <a:lstStyle/>
                    <a:p>
                      <a:pPr algn="ctr"/>
                      <a:r>
                        <a:rPr lang="en-US" dirty="0" smtClean="0"/>
                        <a:t>0.161</a:t>
                      </a:r>
                      <a:endParaRPr lang="en-US" dirty="0"/>
                    </a:p>
                  </a:txBody>
                  <a:tcPr/>
                </a:tc>
                <a:tc>
                  <a:txBody>
                    <a:bodyPr/>
                    <a:lstStyle/>
                    <a:p>
                      <a:pPr algn="ctr"/>
                      <a:r>
                        <a:rPr lang="en-US" dirty="0" smtClean="0"/>
                        <a:t>0.162</a:t>
                      </a:r>
                      <a:endParaRPr lang="en-US" dirty="0"/>
                    </a:p>
                  </a:txBody>
                  <a:tcPr/>
                </a:tc>
                <a:tc>
                  <a:txBody>
                    <a:bodyPr/>
                    <a:lstStyle/>
                    <a:p>
                      <a:pPr algn="ctr"/>
                      <a:r>
                        <a:rPr lang="en-US" dirty="0" smtClean="0"/>
                        <a:t>0.164</a:t>
                      </a:r>
                      <a:endParaRPr lang="en-US" dirty="0"/>
                    </a:p>
                  </a:txBody>
                  <a:tcPr/>
                </a:tc>
                <a:tc>
                  <a:txBody>
                    <a:bodyPr/>
                    <a:lstStyle/>
                    <a:p>
                      <a:pPr algn="ctr"/>
                      <a:r>
                        <a:rPr lang="en-US" dirty="0" smtClean="0"/>
                        <a:t>0.158</a:t>
                      </a:r>
                      <a:endParaRPr lang="en-US" dirty="0"/>
                    </a:p>
                  </a:txBody>
                  <a:tcPr/>
                </a:tc>
                <a:extLst>
                  <a:ext uri="{0D108BD9-81ED-4DB2-BD59-A6C34878D82A}">
                    <a16:rowId xmlns:a16="http://schemas.microsoft.com/office/drawing/2014/main" xmlns="" val="2760940259"/>
                  </a:ext>
                </a:extLst>
              </a:tr>
              <a:tr h="370840">
                <a:tc>
                  <a:txBody>
                    <a:bodyPr/>
                    <a:lstStyle/>
                    <a:p>
                      <a:endParaRPr lang="en-US" dirty="0"/>
                    </a:p>
                  </a:txBody>
                  <a:tcPr/>
                </a:tc>
                <a:tc>
                  <a:txBody>
                    <a:bodyPr/>
                    <a:lstStyle/>
                    <a:p>
                      <a:pPr algn="ctr"/>
                      <a:r>
                        <a:rPr lang="en-US" dirty="0" smtClean="0"/>
                        <a:t>(0.015)</a:t>
                      </a:r>
                      <a:endParaRPr lang="en-US" dirty="0"/>
                    </a:p>
                  </a:txBody>
                  <a:tcPr/>
                </a:tc>
                <a:tc>
                  <a:txBody>
                    <a:bodyPr/>
                    <a:lstStyle/>
                    <a:p>
                      <a:pPr algn="ctr"/>
                      <a:r>
                        <a:rPr lang="en-US" dirty="0" smtClean="0"/>
                        <a:t>(0.015)</a:t>
                      </a:r>
                      <a:endParaRPr lang="en-US" dirty="0"/>
                    </a:p>
                  </a:txBody>
                  <a:tcPr/>
                </a:tc>
                <a:tc>
                  <a:txBody>
                    <a:bodyPr/>
                    <a:lstStyle/>
                    <a:p>
                      <a:pPr algn="ctr"/>
                      <a:r>
                        <a:rPr lang="en-US" dirty="0" smtClean="0"/>
                        <a:t>(0.016)</a:t>
                      </a:r>
                      <a:endParaRPr lang="en-US" dirty="0"/>
                    </a:p>
                  </a:txBody>
                  <a:tcPr/>
                </a:tc>
                <a:tc>
                  <a:txBody>
                    <a:bodyPr/>
                    <a:lstStyle/>
                    <a:p>
                      <a:pPr algn="ctr"/>
                      <a:r>
                        <a:rPr lang="en-US" dirty="0" smtClean="0"/>
                        <a:t>(0.018)</a:t>
                      </a:r>
                      <a:endParaRPr lang="en-US" dirty="0"/>
                    </a:p>
                  </a:txBody>
                  <a:tcPr/>
                </a:tc>
                <a:extLst>
                  <a:ext uri="{0D108BD9-81ED-4DB2-BD59-A6C34878D82A}">
                    <a16:rowId xmlns:a16="http://schemas.microsoft.com/office/drawing/2014/main" xmlns="" val="1357351875"/>
                  </a:ext>
                </a:extLst>
              </a:tr>
              <a:tr h="370840">
                <a:tc>
                  <a:txBody>
                    <a:bodyPr/>
                    <a:lstStyle/>
                    <a:p>
                      <a:r>
                        <a:rPr lang="en-US" dirty="0" smtClean="0"/>
                        <a:t>N</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extLst>
                  <a:ext uri="{0D108BD9-81ED-4DB2-BD59-A6C34878D82A}">
                    <a16:rowId xmlns:a16="http://schemas.microsoft.com/office/drawing/2014/main" xmlns="" val="3600801324"/>
                  </a:ext>
                </a:extLst>
              </a:tr>
              <a:tr h="370840">
                <a:tc>
                  <a:txBody>
                    <a:bodyPr/>
                    <a:lstStyle/>
                    <a:p>
                      <a:r>
                        <a:rPr lang="en-US" dirty="0" smtClean="0"/>
                        <a:t>p-value</a:t>
                      </a:r>
                      <a:endParaRPr lang="en-US" dirty="0"/>
                    </a:p>
                  </a:txBody>
                  <a:tcPr/>
                </a:tc>
                <a:tc>
                  <a:txBody>
                    <a:bodyPr/>
                    <a:lstStyle/>
                    <a:p>
                      <a:pPr algn="ctr"/>
                      <a:r>
                        <a:rPr lang="en-US" dirty="0" smtClean="0"/>
                        <a:t>0.000</a:t>
                      </a:r>
                      <a:endParaRPr lang="en-US" dirty="0"/>
                    </a:p>
                  </a:txBody>
                  <a:tcPr/>
                </a:tc>
                <a:tc>
                  <a:txBody>
                    <a:bodyPr/>
                    <a:lstStyle/>
                    <a:p>
                      <a:pPr algn="ctr"/>
                      <a:r>
                        <a:rPr lang="en-US" dirty="0" smtClean="0"/>
                        <a:t>0.019</a:t>
                      </a:r>
                      <a:endParaRPr lang="en-US" dirty="0"/>
                    </a:p>
                  </a:txBody>
                  <a:tcPr/>
                </a:tc>
                <a:tc>
                  <a:txBody>
                    <a:bodyPr/>
                    <a:lstStyle/>
                    <a:p>
                      <a:pPr algn="ctr"/>
                      <a:r>
                        <a:rPr lang="en-US" dirty="0" smtClean="0"/>
                        <a:t>0.006</a:t>
                      </a:r>
                      <a:endParaRPr lang="en-US" dirty="0"/>
                    </a:p>
                  </a:txBody>
                  <a:tcPr/>
                </a:tc>
                <a:tc>
                  <a:txBody>
                    <a:bodyPr/>
                    <a:lstStyle/>
                    <a:p>
                      <a:pPr algn="ctr"/>
                      <a:r>
                        <a:rPr lang="en-US" dirty="0" smtClean="0"/>
                        <a:t>0.468</a:t>
                      </a:r>
                      <a:endParaRPr lang="en-US" dirty="0"/>
                    </a:p>
                  </a:txBody>
                  <a:tcPr/>
                </a:tc>
                <a:extLst>
                  <a:ext uri="{0D108BD9-81ED-4DB2-BD59-A6C34878D82A}">
                    <a16:rowId xmlns:a16="http://schemas.microsoft.com/office/drawing/2014/main" xmlns="" val="584683350"/>
                  </a:ext>
                </a:extLst>
              </a:tr>
            </a:tbl>
          </a:graphicData>
        </a:graphic>
      </p:graphicFrame>
      <p:sp>
        <p:nvSpPr>
          <p:cNvPr id="3" name="Slide Number Placeholder 2"/>
          <p:cNvSpPr>
            <a:spLocks noGrp="1"/>
          </p:cNvSpPr>
          <p:nvPr>
            <p:ph type="sldNum" sz="quarter" idx="12"/>
          </p:nvPr>
        </p:nvSpPr>
        <p:spPr/>
        <p:txBody>
          <a:bodyPr/>
          <a:lstStyle/>
          <a:p>
            <a:fld id="{03AE04C5-3085-4F64-BC65-54FE2DBF6EB1}" type="slidenum">
              <a:rPr lang="en-US" smtClean="0"/>
              <a:pPr/>
              <a:t>10</a:t>
            </a:fld>
            <a:endParaRPr lang="en-US"/>
          </a:p>
        </p:txBody>
      </p:sp>
      <p:sp>
        <p:nvSpPr>
          <p:cNvPr id="10" name="TextBox 9"/>
          <p:cNvSpPr txBox="1"/>
          <p:nvPr/>
        </p:nvSpPr>
        <p:spPr>
          <a:xfrm>
            <a:off x="685800" y="3712140"/>
            <a:ext cx="6247245" cy="1200329"/>
          </a:xfrm>
          <a:prstGeom prst="rect">
            <a:avLst/>
          </a:prstGeom>
          <a:noFill/>
        </p:spPr>
        <p:txBody>
          <a:bodyPr wrap="square" rtlCol="0">
            <a:spAutoFit/>
          </a:bodyPr>
          <a:lstStyle/>
          <a:p>
            <a:r>
              <a:rPr lang="en-US" i="1" dirty="0" smtClean="0"/>
              <a:t>(1): Linear; no interaction NonTrad &amp; Wife Share polynomial</a:t>
            </a:r>
          </a:p>
          <a:p>
            <a:r>
              <a:rPr lang="en-US" i="1" dirty="0" smtClean="0"/>
              <a:t>(2): Linear; interaction NonTrad &amp; WifeShare polynomial</a:t>
            </a:r>
          </a:p>
          <a:p>
            <a:r>
              <a:rPr lang="en-US" i="1" dirty="0" smtClean="0"/>
              <a:t>(3): Quadratic model; no interaction NT &amp; WS polynomial</a:t>
            </a:r>
          </a:p>
          <a:p>
            <a:r>
              <a:rPr lang="en-US" i="1" dirty="0" smtClean="0"/>
              <a:t>(4): Quadratic model; interaction NT &amp; WS polynomial</a:t>
            </a:r>
            <a:endParaRPr lang="en-US" i="1" dirty="0"/>
          </a:p>
        </p:txBody>
      </p:sp>
      <p:sp>
        <p:nvSpPr>
          <p:cNvPr id="11" name="Content Placeholder 2"/>
          <p:cNvSpPr txBox="1">
            <a:spLocks/>
          </p:cNvSpPr>
          <p:nvPr/>
        </p:nvSpPr>
        <p:spPr>
          <a:xfrm>
            <a:off x="6629400" y="1447800"/>
            <a:ext cx="5384800" cy="266700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Y</a:t>
            </a:r>
            <a:r>
              <a:rPr lang="en-US" baseline="-25000" dirty="0" smtClean="0"/>
              <a:t>i</a:t>
            </a:r>
            <a:r>
              <a:rPr lang="en-US" dirty="0" smtClean="0"/>
              <a:t> = 1 if wife’s share less in CPS than DER</a:t>
            </a:r>
          </a:p>
          <a:p>
            <a:r>
              <a:rPr lang="en-US" dirty="0" smtClean="0"/>
              <a:t>Sample: Couples where each spouse earns &gt;=10% of combined earnings</a:t>
            </a:r>
          </a:p>
          <a:p>
            <a:r>
              <a:rPr lang="en-US" dirty="0" smtClean="0"/>
              <a:t>Regressors: Dummies for 0.02-width bins of WifeShare</a:t>
            </a:r>
          </a:p>
          <a:p>
            <a:r>
              <a:rPr lang="en-US" dirty="0" smtClean="0"/>
              <a:t>p-values from test of H</a:t>
            </a:r>
            <a:r>
              <a:rPr lang="en-US" baseline="-25000" dirty="0" smtClean="0"/>
              <a:t>0</a:t>
            </a:r>
            <a:r>
              <a:rPr lang="en-US" dirty="0" smtClean="0"/>
              <a:t>: bin indicator coefficients jointly = 0</a:t>
            </a:r>
          </a:p>
          <a:p>
            <a:r>
              <a:rPr lang="en-US" b="1" dirty="0" smtClean="0">
                <a:solidFill>
                  <a:schemeClr val="bg1"/>
                </a:solidFill>
              </a:rPr>
              <a:t>Conclusion: Quadratic with interaction is sufficient.</a:t>
            </a:r>
            <a:endParaRPr lang="en-US" b="1" dirty="0">
              <a:solidFill>
                <a:schemeClr val="bg1"/>
              </a:solidFill>
            </a:endParaRPr>
          </a:p>
        </p:txBody>
      </p:sp>
    </p:spTree>
    <p:extLst>
      <p:ext uri="{BB962C8B-B14F-4D97-AF65-F5344CB8AC3E}">
        <p14:creationId xmlns:p14="http://schemas.microsoft.com/office/powerpoint/2010/main" val="30080335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l"/>
            <a:r>
              <a:rPr lang="en-US" sz="3600" dirty="0" smtClean="0"/>
              <a:t>Choosing a specification: Lee and Lemieux (2010)</a:t>
            </a:r>
            <a:endParaRPr lang="en-US" sz="3600" dirty="0"/>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3965586596"/>
              </p:ext>
            </p:extLst>
          </p:nvPr>
        </p:nvGraphicFramePr>
        <p:xfrm>
          <a:off x="774700" y="1459550"/>
          <a:ext cx="5384800" cy="1854200"/>
        </p:xfrm>
        <a:graphic>
          <a:graphicData uri="http://schemas.openxmlformats.org/drawingml/2006/table">
            <a:tbl>
              <a:tblPr firstRow="1" bandRow="1">
                <a:tableStyleId>{5C22544A-7EE6-4342-B048-85BDC9FD1C3A}</a:tableStyleId>
              </a:tblPr>
              <a:tblGrid>
                <a:gridCol w="1076960">
                  <a:extLst>
                    <a:ext uri="{9D8B030D-6E8A-4147-A177-3AD203B41FA5}">
                      <a16:colId xmlns:a16="http://schemas.microsoft.com/office/drawing/2014/main" xmlns="" val="3777476671"/>
                    </a:ext>
                  </a:extLst>
                </a:gridCol>
                <a:gridCol w="1076960">
                  <a:extLst>
                    <a:ext uri="{9D8B030D-6E8A-4147-A177-3AD203B41FA5}">
                      <a16:colId xmlns:a16="http://schemas.microsoft.com/office/drawing/2014/main" xmlns="" val="2847008290"/>
                    </a:ext>
                  </a:extLst>
                </a:gridCol>
                <a:gridCol w="1076960">
                  <a:extLst>
                    <a:ext uri="{9D8B030D-6E8A-4147-A177-3AD203B41FA5}">
                      <a16:colId xmlns:a16="http://schemas.microsoft.com/office/drawing/2014/main" xmlns="" val="1424316093"/>
                    </a:ext>
                  </a:extLst>
                </a:gridCol>
                <a:gridCol w="1076960">
                  <a:extLst>
                    <a:ext uri="{9D8B030D-6E8A-4147-A177-3AD203B41FA5}">
                      <a16:colId xmlns:a16="http://schemas.microsoft.com/office/drawing/2014/main" xmlns="" val="2677415622"/>
                    </a:ext>
                  </a:extLst>
                </a:gridCol>
                <a:gridCol w="1076960">
                  <a:extLst>
                    <a:ext uri="{9D8B030D-6E8A-4147-A177-3AD203B41FA5}">
                      <a16:colId xmlns:a16="http://schemas.microsoft.com/office/drawing/2014/main" xmlns="" val="611788060"/>
                    </a:ext>
                  </a:extLst>
                </a:gridCol>
              </a:tblGrid>
              <a:tr h="370840">
                <a:tc>
                  <a:txBody>
                    <a:bodyPr/>
                    <a:lstStyle/>
                    <a:p>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extLst>
                  <a:ext uri="{0D108BD9-81ED-4DB2-BD59-A6C34878D82A}">
                    <a16:rowId xmlns:a16="http://schemas.microsoft.com/office/drawing/2014/main" xmlns="" val="2180012361"/>
                  </a:ext>
                </a:extLst>
              </a:tr>
              <a:tr h="370840">
                <a:tc>
                  <a:txBody>
                    <a:bodyPr/>
                    <a:lstStyle/>
                    <a:p>
                      <a:r>
                        <a:rPr lang="en-US" dirty="0" smtClean="0"/>
                        <a:t>NonTrad</a:t>
                      </a:r>
                      <a:endParaRPr lang="en-US" dirty="0"/>
                    </a:p>
                  </a:txBody>
                  <a:tcPr/>
                </a:tc>
                <a:tc>
                  <a:txBody>
                    <a:bodyPr/>
                    <a:lstStyle/>
                    <a:p>
                      <a:pPr algn="ctr"/>
                      <a:r>
                        <a:rPr lang="en-US" dirty="0" smtClean="0"/>
                        <a:t>0.161</a:t>
                      </a:r>
                      <a:endParaRPr lang="en-US" dirty="0"/>
                    </a:p>
                  </a:txBody>
                  <a:tcPr/>
                </a:tc>
                <a:tc>
                  <a:txBody>
                    <a:bodyPr/>
                    <a:lstStyle/>
                    <a:p>
                      <a:pPr algn="ctr"/>
                      <a:r>
                        <a:rPr lang="en-US" dirty="0" smtClean="0"/>
                        <a:t>0.162</a:t>
                      </a:r>
                      <a:endParaRPr lang="en-US" dirty="0"/>
                    </a:p>
                  </a:txBody>
                  <a:tcPr/>
                </a:tc>
                <a:tc>
                  <a:txBody>
                    <a:bodyPr/>
                    <a:lstStyle/>
                    <a:p>
                      <a:pPr algn="ctr"/>
                      <a:r>
                        <a:rPr lang="en-US" dirty="0" smtClean="0"/>
                        <a:t>0.164</a:t>
                      </a:r>
                      <a:endParaRPr lang="en-US" dirty="0"/>
                    </a:p>
                  </a:txBody>
                  <a:tcPr/>
                </a:tc>
                <a:tc>
                  <a:txBody>
                    <a:bodyPr/>
                    <a:lstStyle/>
                    <a:p>
                      <a:pPr algn="ctr"/>
                      <a:r>
                        <a:rPr lang="en-US" dirty="0" smtClean="0"/>
                        <a:t>0.158</a:t>
                      </a:r>
                      <a:endParaRPr lang="en-US" dirty="0"/>
                    </a:p>
                  </a:txBody>
                  <a:tcPr/>
                </a:tc>
                <a:extLst>
                  <a:ext uri="{0D108BD9-81ED-4DB2-BD59-A6C34878D82A}">
                    <a16:rowId xmlns:a16="http://schemas.microsoft.com/office/drawing/2014/main" xmlns="" val="2760940259"/>
                  </a:ext>
                </a:extLst>
              </a:tr>
              <a:tr h="370840">
                <a:tc>
                  <a:txBody>
                    <a:bodyPr/>
                    <a:lstStyle/>
                    <a:p>
                      <a:endParaRPr lang="en-US" dirty="0"/>
                    </a:p>
                  </a:txBody>
                  <a:tcPr/>
                </a:tc>
                <a:tc>
                  <a:txBody>
                    <a:bodyPr/>
                    <a:lstStyle/>
                    <a:p>
                      <a:pPr algn="ctr"/>
                      <a:r>
                        <a:rPr lang="en-US" dirty="0" smtClean="0"/>
                        <a:t>(0.015)</a:t>
                      </a:r>
                      <a:endParaRPr lang="en-US" dirty="0"/>
                    </a:p>
                  </a:txBody>
                  <a:tcPr/>
                </a:tc>
                <a:tc>
                  <a:txBody>
                    <a:bodyPr/>
                    <a:lstStyle/>
                    <a:p>
                      <a:pPr algn="ctr"/>
                      <a:r>
                        <a:rPr lang="en-US" dirty="0" smtClean="0"/>
                        <a:t>(0.015)</a:t>
                      </a:r>
                      <a:endParaRPr lang="en-US" dirty="0"/>
                    </a:p>
                  </a:txBody>
                  <a:tcPr/>
                </a:tc>
                <a:tc>
                  <a:txBody>
                    <a:bodyPr/>
                    <a:lstStyle/>
                    <a:p>
                      <a:pPr algn="ctr"/>
                      <a:r>
                        <a:rPr lang="en-US" dirty="0" smtClean="0"/>
                        <a:t>(0.016)</a:t>
                      </a:r>
                      <a:endParaRPr lang="en-US" dirty="0"/>
                    </a:p>
                  </a:txBody>
                  <a:tcPr/>
                </a:tc>
                <a:tc>
                  <a:txBody>
                    <a:bodyPr/>
                    <a:lstStyle/>
                    <a:p>
                      <a:pPr algn="ctr"/>
                      <a:r>
                        <a:rPr lang="en-US" dirty="0" smtClean="0"/>
                        <a:t>(0.018)</a:t>
                      </a:r>
                      <a:endParaRPr lang="en-US" dirty="0"/>
                    </a:p>
                  </a:txBody>
                  <a:tcPr/>
                </a:tc>
                <a:extLst>
                  <a:ext uri="{0D108BD9-81ED-4DB2-BD59-A6C34878D82A}">
                    <a16:rowId xmlns:a16="http://schemas.microsoft.com/office/drawing/2014/main" xmlns="" val="1357351875"/>
                  </a:ext>
                </a:extLst>
              </a:tr>
              <a:tr h="370840">
                <a:tc>
                  <a:txBody>
                    <a:bodyPr/>
                    <a:lstStyle/>
                    <a:p>
                      <a:r>
                        <a:rPr lang="en-US" dirty="0" smtClean="0"/>
                        <a:t>N</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extLst>
                  <a:ext uri="{0D108BD9-81ED-4DB2-BD59-A6C34878D82A}">
                    <a16:rowId xmlns:a16="http://schemas.microsoft.com/office/drawing/2014/main" xmlns="" val="3600801324"/>
                  </a:ext>
                </a:extLst>
              </a:tr>
              <a:tr h="370840">
                <a:tc>
                  <a:txBody>
                    <a:bodyPr/>
                    <a:lstStyle/>
                    <a:p>
                      <a:r>
                        <a:rPr lang="en-US" dirty="0" smtClean="0"/>
                        <a:t>p-value</a:t>
                      </a:r>
                      <a:endParaRPr lang="en-US" dirty="0"/>
                    </a:p>
                  </a:txBody>
                  <a:tcPr/>
                </a:tc>
                <a:tc>
                  <a:txBody>
                    <a:bodyPr/>
                    <a:lstStyle/>
                    <a:p>
                      <a:pPr algn="ctr"/>
                      <a:r>
                        <a:rPr lang="en-US" dirty="0" smtClean="0"/>
                        <a:t>0.000</a:t>
                      </a:r>
                      <a:endParaRPr lang="en-US" dirty="0"/>
                    </a:p>
                  </a:txBody>
                  <a:tcPr/>
                </a:tc>
                <a:tc>
                  <a:txBody>
                    <a:bodyPr/>
                    <a:lstStyle/>
                    <a:p>
                      <a:pPr algn="ctr"/>
                      <a:r>
                        <a:rPr lang="en-US" dirty="0" smtClean="0"/>
                        <a:t>0.019</a:t>
                      </a:r>
                      <a:endParaRPr lang="en-US" dirty="0"/>
                    </a:p>
                  </a:txBody>
                  <a:tcPr/>
                </a:tc>
                <a:tc>
                  <a:txBody>
                    <a:bodyPr/>
                    <a:lstStyle/>
                    <a:p>
                      <a:pPr algn="ctr"/>
                      <a:r>
                        <a:rPr lang="en-US" dirty="0" smtClean="0"/>
                        <a:t>0.006</a:t>
                      </a:r>
                      <a:endParaRPr lang="en-US" dirty="0"/>
                    </a:p>
                  </a:txBody>
                  <a:tcPr/>
                </a:tc>
                <a:tc>
                  <a:txBody>
                    <a:bodyPr/>
                    <a:lstStyle/>
                    <a:p>
                      <a:pPr algn="ctr"/>
                      <a:r>
                        <a:rPr lang="en-US" dirty="0" smtClean="0"/>
                        <a:t>0.468</a:t>
                      </a:r>
                      <a:endParaRPr lang="en-US" dirty="0"/>
                    </a:p>
                  </a:txBody>
                  <a:tcPr/>
                </a:tc>
                <a:extLst>
                  <a:ext uri="{0D108BD9-81ED-4DB2-BD59-A6C34878D82A}">
                    <a16:rowId xmlns:a16="http://schemas.microsoft.com/office/drawing/2014/main" xmlns="" val="584683350"/>
                  </a:ext>
                </a:extLst>
              </a:tr>
            </a:tbl>
          </a:graphicData>
        </a:graphic>
      </p:graphicFrame>
      <p:sp>
        <p:nvSpPr>
          <p:cNvPr id="3" name="Slide Number Placeholder 2"/>
          <p:cNvSpPr>
            <a:spLocks noGrp="1"/>
          </p:cNvSpPr>
          <p:nvPr>
            <p:ph type="sldNum" sz="quarter" idx="12"/>
          </p:nvPr>
        </p:nvSpPr>
        <p:spPr/>
        <p:txBody>
          <a:bodyPr/>
          <a:lstStyle/>
          <a:p>
            <a:fld id="{03AE04C5-3085-4F64-BC65-54FE2DBF6EB1}" type="slidenum">
              <a:rPr lang="en-US" smtClean="0"/>
              <a:pPr/>
              <a:t>11</a:t>
            </a:fld>
            <a:endParaRPr lang="en-US"/>
          </a:p>
        </p:txBody>
      </p:sp>
      <p:sp>
        <p:nvSpPr>
          <p:cNvPr id="10" name="TextBox 9"/>
          <p:cNvSpPr txBox="1"/>
          <p:nvPr/>
        </p:nvSpPr>
        <p:spPr>
          <a:xfrm>
            <a:off x="685800" y="3712140"/>
            <a:ext cx="6247245" cy="1200329"/>
          </a:xfrm>
          <a:prstGeom prst="rect">
            <a:avLst/>
          </a:prstGeom>
          <a:noFill/>
        </p:spPr>
        <p:txBody>
          <a:bodyPr wrap="square" rtlCol="0">
            <a:spAutoFit/>
          </a:bodyPr>
          <a:lstStyle/>
          <a:p>
            <a:r>
              <a:rPr lang="en-US" i="1" dirty="0" smtClean="0"/>
              <a:t>(1): Linear; no interaction NonTrad &amp; Wife Share polynomial</a:t>
            </a:r>
          </a:p>
          <a:p>
            <a:r>
              <a:rPr lang="en-US" i="1" dirty="0" smtClean="0"/>
              <a:t>(2): Linear; interaction NonTrad &amp; WifeShare polynomial</a:t>
            </a:r>
          </a:p>
          <a:p>
            <a:r>
              <a:rPr lang="en-US" i="1" dirty="0" smtClean="0"/>
              <a:t>(3): Quadratic model; no interaction NT &amp; WS polynomial</a:t>
            </a:r>
          </a:p>
          <a:p>
            <a:r>
              <a:rPr lang="en-US" i="1" dirty="0" smtClean="0"/>
              <a:t>(4): Quadratic model; interaction NT &amp; WS polynomial</a:t>
            </a:r>
            <a:endParaRPr lang="en-US" i="1" dirty="0"/>
          </a:p>
        </p:txBody>
      </p:sp>
      <p:sp>
        <p:nvSpPr>
          <p:cNvPr id="2" name="Oval 1"/>
          <p:cNvSpPr/>
          <p:nvPr/>
        </p:nvSpPr>
        <p:spPr>
          <a:xfrm>
            <a:off x="5181600" y="2895600"/>
            <a:ext cx="838200" cy="4181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p:cNvSpPr txBox="1">
            <a:spLocks/>
          </p:cNvSpPr>
          <p:nvPr/>
        </p:nvSpPr>
        <p:spPr>
          <a:xfrm>
            <a:off x="6629400" y="1447800"/>
            <a:ext cx="5384800" cy="266700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Y</a:t>
            </a:r>
            <a:r>
              <a:rPr lang="en-US" baseline="-25000" dirty="0" smtClean="0"/>
              <a:t>i</a:t>
            </a:r>
            <a:r>
              <a:rPr lang="en-US" dirty="0" smtClean="0"/>
              <a:t> = 1 if wife’s share less in CPS than DER</a:t>
            </a:r>
          </a:p>
          <a:p>
            <a:r>
              <a:rPr lang="en-US" dirty="0" smtClean="0"/>
              <a:t>Sample: Couples where each spouse earns &gt;=10% of combined earnings</a:t>
            </a:r>
          </a:p>
          <a:p>
            <a:r>
              <a:rPr lang="en-US" dirty="0" smtClean="0"/>
              <a:t>Regressors: Dummies for 0.02-width bins of WifeShare</a:t>
            </a:r>
          </a:p>
          <a:p>
            <a:r>
              <a:rPr lang="en-US" dirty="0" smtClean="0"/>
              <a:t>p-values from test of H</a:t>
            </a:r>
            <a:r>
              <a:rPr lang="en-US" baseline="-25000" dirty="0" smtClean="0"/>
              <a:t>0</a:t>
            </a:r>
            <a:r>
              <a:rPr lang="en-US" dirty="0" smtClean="0"/>
              <a:t>: bin indicator coefficients jointly = 0</a:t>
            </a:r>
          </a:p>
          <a:p>
            <a:r>
              <a:rPr lang="en-US" b="1" dirty="0" smtClean="0"/>
              <a:t>Conclusion: Quadratic with interaction is sufficient.</a:t>
            </a:r>
            <a:endParaRPr lang="en-US" b="1" dirty="0"/>
          </a:p>
        </p:txBody>
      </p:sp>
    </p:spTree>
    <p:extLst>
      <p:ext uri="{BB962C8B-B14F-4D97-AF65-F5344CB8AC3E}">
        <p14:creationId xmlns:p14="http://schemas.microsoft.com/office/powerpoint/2010/main" val="2989263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92162"/>
          </a:xfrm>
        </p:spPr>
        <p:txBody>
          <a:bodyPr>
            <a:normAutofit/>
          </a:bodyPr>
          <a:lstStyle/>
          <a:p>
            <a:pPr algn="l"/>
            <a:r>
              <a:rPr lang="en-US" sz="3600" dirty="0" smtClean="0"/>
              <a:t>Measurement error</a:t>
            </a:r>
            <a:endParaRPr lang="en-US" sz="3600" dirty="0"/>
          </a:p>
        </p:txBody>
      </p:sp>
      <mc:AlternateContent xmlns:mc="http://schemas.openxmlformats.org/markup-compatibility/2006" xmlns:a14="http://schemas.microsoft.com/office/drawing/2010/main">
        <mc:Choice Requires="a14">
          <p:sp>
            <p:nvSpPr>
              <p:cNvPr id="4" name="TextBox 3"/>
              <p:cNvSpPr txBox="1"/>
              <p:nvPr/>
            </p:nvSpPr>
            <p:spPr>
              <a:xfrm>
                <a:off x="3149969" y="3049666"/>
                <a:ext cx="7183826" cy="88498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sz="2800" b="0" i="0" smtClean="0">
                          <a:latin typeface="Cambria Math" panose="02040503050406030204" pitchFamily="18" charset="0"/>
                        </a:rPr>
                        <m:t>Reporting</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gap</m:t>
                      </m:r>
                      <m:r>
                        <a:rPr lang="en-US" sz="2800" b="0" i="1" smtClean="0">
                          <a:latin typeface="Cambria Math" panose="02040503050406030204" pitchFamily="18" charset="0"/>
                        </a:rPr>
                        <m:t>=</m:t>
                      </m:r>
                      <m:f>
                        <m:fPr>
                          <m:ctrlPr>
                            <a:rPr lang="en-US" sz="2800" b="0" i="1" smtClean="0">
                              <a:latin typeface="Cambria Math"/>
                              <a:ea typeface="Cambria Math" panose="02040503050406030204" pitchFamily="18" charset="0"/>
                            </a:rPr>
                          </m:ctrlPr>
                        </m:fPr>
                        <m:num>
                          <m:r>
                            <m:rPr>
                              <m:sty m:val="p"/>
                            </m:rPr>
                            <a:rPr lang="en-US" sz="2800" i="0">
                              <a:latin typeface="Cambria Math" panose="02040503050406030204" pitchFamily="18" charset="0"/>
                              <a:ea typeface="Cambria Math" panose="02040503050406030204" pitchFamily="18" charset="0"/>
                            </a:rPr>
                            <m:t>CPS</m:t>
                          </m:r>
                          <m:r>
                            <m:rPr>
                              <m:nor/>
                            </m:rPr>
                            <a:rPr lang="en-US" sz="2800" dirty="0">
                              <a:latin typeface="Cambria Math" panose="02040503050406030204" pitchFamily="18" charset="0"/>
                              <a:ea typeface="Cambria Math" panose="02040503050406030204" pitchFamily="18" charset="0"/>
                            </a:rPr>
                            <m:t> </m:t>
                          </m:r>
                          <m:r>
                            <m:rPr>
                              <m:nor/>
                            </m:rPr>
                            <a:rPr lang="en-US" sz="2800" dirty="0">
                              <a:latin typeface="Cambria Math" panose="02040503050406030204" pitchFamily="18" charset="0"/>
                              <a:ea typeface="Cambria Math" panose="02040503050406030204" pitchFamily="18" charset="0"/>
                            </a:rPr>
                            <m:t>Earnings</m:t>
                          </m:r>
                          <m:r>
                            <m:rPr>
                              <m:nor/>
                            </m:rPr>
                            <a:rPr lang="en-US" sz="2800" dirty="0">
                              <a:latin typeface="Cambria Math" panose="02040503050406030204" pitchFamily="18" charset="0"/>
                              <a:ea typeface="Cambria Math" panose="02040503050406030204" pitchFamily="18" charset="0"/>
                            </a:rPr>
                            <m:t> – </m:t>
                          </m:r>
                          <m:r>
                            <m:rPr>
                              <m:nor/>
                            </m:rPr>
                            <a:rPr lang="en-US" sz="2800" dirty="0">
                              <a:latin typeface="Cambria Math" panose="02040503050406030204" pitchFamily="18" charset="0"/>
                              <a:ea typeface="Cambria Math" panose="02040503050406030204" pitchFamily="18" charset="0"/>
                            </a:rPr>
                            <m:t>DER</m:t>
                          </m:r>
                          <m:r>
                            <m:rPr>
                              <m:nor/>
                            </m:rPr>
                            <a:rPr lang="en-US" sz="2800" dirty="0">
                              <a:latin typeface="Cambria Math" panose="02040503050406030204" pitchFamily="18" charset="0"/>
                              <a:ea typeface="Cambria Math" panose="02040503050406030204" pitchFamily="18" charset="0"/>
                            </a:rPr>
                            <m:t> </m:t>
                          </m:r>
                          <m:r>
                            <m:rPr>
                              <m:nor/>
                            </m:rPr>
                            <a:rPr lang="en-US" sz="2800" dirty="0">
                              <a:latin typeface="Cambria Math" panose="02040503050406030204" pitchFamily="18" charset="0"/>
                              <a:ea typeface="Cambria Math" panose="02040503050406030204" pitchFamily="18" charset="0"/>
                            </a:rPr>
                            <m:t>Earnings</m:t>
                          </m:r>
                        </m:num>
                        <m:den>
                          <m:r>
                            <m:rPr>
                              <m:sty m:val="p"/>
                            </m:rPr>
                            <a:rPr lang="en-US" sz="2800" b="0" i="0" smtClean="0">
                              <a:latin typeface="Cambria Math" panose="02040503050406030204" pitchFamily="18" charset="0"/>
                              <a:ea typeface="Cambria Math" panose="02040503050406030204" pitchFamily="18" charset="0"/>
                            </a:rPr>
                            <m:t>DER</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Earnings</m:t>
                          </m:r>
                        </m:den>
                      </m:f>
                    </m:oMath>
                  </m:oMathPara>
                </a14:m>
                <a:endParaRPr lang="en-US" sz="2800" dirty="0">
                  <a:latin typeface="Cambria Math" panose="02040503050406030204" pitchFamily="18" charset="0"/>
                  <a:ea typeface="Cambria Math" panose="020405030504060302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3149969" y="3049666"/>
                <a:ext cx="7183826" cy="884986"/>
              </a:xfrm>
              <a:prstGeom prst="rect">
                <a:avLst/>
              </a:prstGeom>
              <a:blipFill>
                <a:blip r:embed="rId3"/>
                <a:stretch>
                  <a:fillRect/>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03AE04C5-3085-4F64-BC65-54FE2DBF6EB1}" type="slidenum">
              <a:rPr lang="en-US" smtClean="0"/>
              <a:pPr/>
              <a:t>12</a:t>
            </a:fld>
            <a:endParaRPr lang="en-US"/>
          </a:p>
        </p:txBody>
      </p:sp>
    </p:spTree>
    <p:extLst>
      <p:ext uri="{BB962C8B-B14F-4D97-AF65-F5344CB8AC3E}">
        <p14:creationId xmlns:p14="http://schemas.microsoft.com/office/powerpoint/2010/main" val="2977682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52400"/>
            <a:ext cx="10972800" cy="1143000"/>
          </a:xfrm>
        </p:spPr>
        <p:txBody>
          <a:bodyPr>
            <a:noAutofit/>
          </a:bodyPr>
          <a:lstStyle/>
          <a:p>
            <a:pPr algn="l"/>
            <a:r>
              <a:rPr lang="en-US" sz="2400" dirty="0">
                <a:latin typeface="Calibri" panose="020F0502020204030204" pitchFamily="34" charset="0"/>
                <a:ea typeface="Calibri" panose="020F0502020204030204" pitchFamily="34" charset="0"/>
                <a:cs typeface="Times New Roman" panose="02020603050405020304" pitchFamily="18" charset="0"/>
              </a:rPr>
              <a:t>Mean reporting gap </a:t>
            </a:r>
            <a:r>
              <a:rPr lang="en-US" sz="2400" dirty="0" smtClean="0">
                <a:latin typeface="Calibri" panose="020F0502020204030204" pitchFamily="34" charset="0"/>
                <a:ea typeface="Calibri" panose="020F0502020204030204" pitchFamily="34" charset="0"/>
                <a:cs typeface="Times New Roman" panose="02020603050405020304" pitchFamily="18" charset="0"/>
              </a:rPr>
              <a:t>across </a:t>
            </a:r>
            <a:r>
              <a:rPr lang="en-US" sz="2400" dirty="0">
                <a:latin typeface="Calibri" panose="020F0502020204030204" pitchFamily="34" charset="0"/>
                <a:ea typeface="Calibri" panose="020F0502020204030204" pitchFamily="34" charset="0"/>
                <a:cs typeface="Times New Roman" panose="02020603050405020304" pitchFamily="18" charset="0"/>
              </a:rPr>
              <a:t>the administrative earnings distribution, by sex and marital earnings classification of survey </a:t>
            </a:r>
            <a:r>
              <a:rPr lang="en-US" sz="2400" dirty="0" smtClean="0">
                <a:latin typeface="Calibri" panose="020F0502020204030204" pitchFamily="34" charset="0"/>
                <a:ea typeface="Calibri" panose="020F0502020204030204" pitchFamily="34" charset="0"/>
                <a:cs typeface="Times New Roman" panose="02020603050405020304" pitchFamily="18" charset="0"/>
              </a:rPr>
              <a:t>subject</a:t>
            </a:r>
            <a:endParaRPr lang="en-US" sz="2400" dirty="0"/>
          </a:p>
        </p:txBody>
      </p:sp>
      <p:sp>
        <p:nvSpPr>
          <p:cNvPr id="2" name="Slide Number Placeholder 1"/>
          <p:cNvSpPr>
            <a:spLocks noGrp="1"/>
          </p:cNvSpPr>
          <p:nvPr>
            <p:ph type="sldNum" sz="quarter" idx="12"/>
          </p:nvPr>
        </p:nvSpPr>
        <p:spPr/>
        <p:txBody>
          <a:bodyPr/>
          <a:lstStyle/>
          <a:p>
            <a:fld id="{03AE04C5-3085-4F64-BC65-54FE2DBF6EB1}" type="slidenum">
              <a:rPr lang="en-US" smtClean="0"/>
              <a:pPr/>
              <a:t>13</a:t>
            </a:fld>
            <a:endParaRPr lang="en-US"/>
          </a:p>
        </p:txBody>
      </p:sp>
      <p:pic>
        <p:nvPicPr>
          <p:cNvPr id="6" name="Picture 5"/>
          <p:cNvPicPr>
            <a:picLocks noChangeAspect="1"/>
          </p:cNvPicPr>
          <p:nvPr/>
        </p:nvPicPr>
        <p:blipFill>
          <a:blip r:embed="rId3"/>
          <a:stretch>
            <a:fillRect/>
          </a:stretch>
        </p:blipFill>
        <p:spPr>
          <a:xfrm>
            <a:off x="2209800" y="1079211"/>
            <a:ext cx="8096250" cy="5062371"/>
          </a:xfrm>
          <a:prstGeom prst="rect">
            <a:avLst/>
          </a:prstGeom>
        </p:spPr>
      </p:pic>
    </p:spTree>
    <p:extLst>
      <p:ext uri="{BB962C8B-B14F-4D97-AF65-F5344CB8AC3E}">
        <p14:creationId xmlns:p14="http://schemas.microsoft.com/office/powerpoint/2010/main" val="25134962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Functional Form: Linear?</a:t>
            </a:r>
            <a:br>
              <a:rPr lang="en-US" sz="3600" dirty="0" smtClean="0"/>
            </a:br>
            <a:r>
              <a:rPr lang="en-US" sz="2400" dirty="0" smtClean="0">
                <a:solidFill>
                  <a:schemeClr val="bg1"/>
                </a:solidFill>
              </a:rPr>
              <a:t>Conclusion: Use couples where each spouse earns &gt;= 10% of combined earnings</a:t>
            </a:r>
            <a:endParaRPr lang="en-US" sz="2400" dirty="0">
              <a:solidFill>
                <a:schemeClr val="bg1"/>
              </a:solidFill>
            </a:endParaRP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438400" y="1295400"/>
            <a:ext cx="7204472" cy="4802982"/>
          </a:xfrm>
        </p:spPr>
      </p:pic>
      <p:sp>
        <p:nvSpPr>
          <p:cNvPr id="4" name="Slide Number Placeholder 3"/>
          <p:cNvSpPr>
            <a:spLocks noGrp="1"/>
          </p:cNvSpPr>
          <p:nvPr>
            <p:ph type="sldNum" sz="quarter" idx="12"/>
          </p:nvPr>
        </p:nvSpPr>
        <p:spPr/>
        <p:txBody>
          <a:bodyPr/>
          <a:lstStyle/>
          <a:p>
            <a:fld id="{03AE04C5-3085-4F64-BC65-54FE2DBF6EB1}" type="slidenum">
              <a:rPr lang="en-US" smtClean="0"/>
              <a:pPr/>
              <a:t>14</a:t>
            </a:fld>
            <a:endParaRPr lang="en-US"/>
          </a:p>
        </p:txBody>
      </p:sp>
    </p:spTree>
    <p:extLst>
      <p:ext uri="{BB962C8B-B14F-4D97-AF65-F5344CB8AC3E}">
        <p14:creationId xmlns:p14="http://schemas.microsoft.com/office/powerpoint/2010/main" val="3515917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Justification for trimming data</a:t>
            </a:r>
            <a:br>
              <a:rPr lang="en-US" sz="3600" dirty="0" smtClean="0"/>
            </a:br>
            <a:r>
              <a:rPr lang="en-US" sz="2400" dirty="0" smtClean="0"/>
              <a:t>Sample: couples where each spouse earns &gt;= 10% of combined earnings</a:t>
            </a:r>
            <a:endParaRPr lang="en-US" sz="24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38400" y="1295400"/>
            <a:ext cx="7204472" cy="4802982"/>
          </a:xfrm>
        </p:spPr>
      </p:pic>
      <p:sp>
        <p:nvSpPr>
          <p:cNvPr id="4" name="Slide Number Placeholder 3"/>
          <p:cNvSpPr>
            <a:spLocks noGrp="1"/>
          </p:cNvSpPr>
          <p:nvPr>
            <p:ph type="sldNum" sz="quarter" idx="12"/>
          </p:nvPr>
        </p:nvSpPr>
        <p:spPr/>
        <p:txBody>
          <a:bodyPr/>
          <a:lstStyle/>
          <a:p>
            <a:fld id="{03AE04C5-3085-4F64-BC65-54FE2DBF6EB1}" type="slidenum">
              <a:rPr lang="en-US" smtClean="0"/>
              <a:pPr/>
              <a:t>15</a:t>
            </a:fld>
            <a:endParaRPr lang="en-US"/>
          </a:p>
        </p:txBody>
      </p:sp>
      <p:cxnSp>
        <p:nvCxnSpPr>
          <p:cNvPr id="6" name="Straight Connector 5"/>
          <p:cNvCxnSpPr/>
          <p:nvPr/>
        </p:nvCxnSpPr>
        <p:spPr>
          <a:xfrm flipV="1">
            <a:off x="4038600" y="1752600"/>
            <a:ext cx="0" cy="3810000"/>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8763000" y="1752600"/>
            <a:ext cx="0" cy="3810000"/>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5773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0817"/>
            <a:ext cx="10972800" cy="792162"/>
          </a:xfrm>
        </p:spPr>
        <p:txBody>
          <a:bodyPr>
            <a:normAutofit/>
          </a:bodyPr>
          <a:lstStyle/>
          <a:p>
            <a:pPr algn="l"/>
            <a:r>
              <a:rPr lang="en-US" sz="3600" dirty="0" smtClean="0"/>
              <a:t>Estimation strategy: OLS regression</a:t>
            </a:r>
            <a:endParaRPr lang="en-US" sz="3600" dirty="0"/>
          </a:p>
        </p:txBody>
      </p:sp>
      <mc:AlternateContent xmlns:mc="http://schemas.openxmlformats.org/markup-compatibility/2006" xmlns:a14="http://schemas.microsoft.com/office/drawing/2010/main">
        <mc:Choice Requires="a14">
          <p:graphicFrame>
            <p:nvGraphicFramePr>
              <p:cNvPr id="7" name="Table 6"/>
              <p:cNvGraphicFramePr>
                <a:graphicFrameLocks noGrp="1"/>
              </p:cNvGraphicFramePr>
              <p:nvPr>
                <p:extLst>
                  <p:ext uri="{D42A27DB-BD31-4B8C-83A1-F6EECF244321}">
                    <p14:modId xmlns:p14="http://schemas.microsoft.com/office/powerpoint/2010/main" val="1894814612"/>
                  </p:ext>
                </p:extLst>
              </p:nvPr>
            </p:nvGraphicFramePr>
            <p:xfrm>
              <a:off x="990600" y="1662110"/>
              <a:ext cx="10210800" cy="3540446"/>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xmlns="" val="3371403615"/>
                        </a:ext>
                      </a:extLst>
                    </a:gridCol>
                    <a:gridCol w="9144000">
                      <a:extLst>
                        <a:ext uri="{9D8B030D-6E8A-4147-A177-3AD203B41FA5}">
                          <a16:colId xmlns:a16="http://schemas.microsoft.com/office/drawing/2014/main" xmlns="" val="2551975899"/>
                        </a:ext>
                      </a:extLst>
                    </a:gridCol>
                  </a:tblGrid>
                  <a:tr h="914400">
                    <a:tc gridSpan="2">
                      <a:txBody>
                        <a:bodyPr/>
                        <a:lstStyle/>
                        <a:p>
                          <a:pPr algn="l"/>
                          <a14:m>
                            <m:oMathPara xmlns:m="http://schemas.openxmlformats.org/officeDocument/2006/math">
                              <m:oMathParaPr>
                                <m:jc m:val="center"/>
                              </m:oMathParaPr>
                              <m:oMath xmlns:m="http://schemas.openxmlformats.org/officeDocument/2006/math">
                                <m:sSub>
                                  <m:sSubPr>
                                    <m:ctrlPr>
                                      <a:rPr lang="en-US" sz="2400" i="1" smtClean="0">
                                        <a:latin typeface="Cambria Math"/>
                                      </a:rPr>
                                    </m:ctrlPr>
                                  </m:sSubPr>
                                  <m:e>
                                    <m:r>
                                      <a:rPr lang="en-US" sz="2400">
                                        <a:latin typeface="Cambria Math" panose="02040503050406030204" pitchFamily="18" charset="0"/>
                                      </a:rPr>
                                      <m:t>𝑌</m:t>
                                    </m:r>
                                  </m:e>
                                  <m:sub>
                                    <m:r>
                                      <a:rPr lang="en-US" sz="2400">
                                        <a:latin typeface="Cambria Math" panose="02040503050406030204" pitchFamily="18" charset="0"/>
                                      </a:rPr>
                                      <m:t>𝑖</m:t>
                                    </m:r>
                                  </m:sub>
                                </m:sSub>
                                <m:r>
                                  <a:rPr lang="en-US" sz="2400">
                                    <a:latin typeface="Cambria Math" panose="02040503050406030204" pitchFamily="18" charset="0"/>
                                  </a:rPr>
                                  <m:t>=</m:t>
                                </m:r>
                                <m:r>
                                  <a:rPr lang="en-US" sz="2400">
                                    <a:latin typeface="Cambria Math" panose="02040503050406030204" pitchFamily="18" charset="0"/>
                                  </a:rPr>
                                  <m:t>𝛼</m:t>
                                </m:r>
                                <m:r>
                                  <a:rPr lang="en-US" sz="2400">
                                    <a:latin typeface="Cambria Math" panose="02040503050406030204" pitchFamily="18" charset="0"/>
                                  </a:rPr>
                                  <m:t>+</m:t>
                                </m:r>
                                <m:r>
                                  <a:rPr lang="en-US" sz="2400">
                                    <a:latin typeface="Cambria Math" panose="02040503050406030204" pitchFamily="18" charset="0"/>
                                  </a:rPr>
                                  <m:t>𝛽</m:t>
                                </m:r>
                                <m:r>
                                  <a:rPr lang="en-US" sz="2400">
                                    <a:latin typeface="Cambria Math" panose="02040503050406030204" pitchFamily="18" charset="0"/>
                                  </a:rPr>
                                  <m:t>𝑀𝑎𝑙</m:t>
                                </m:r>
                                <m:sSub>
                                  <m:sSubPr>
                                    <m:ctrlPr>
                                      <a:rPr lang="en-US" sz="2400" i="1">
                                        <a:latin typeface="Cambria Math"/>
                                      </a:rPr>
                                    </m:ctrlPr>
                                  </m:sSubPr>
                                  <m:e>
                                    <m:r>
                                      <a:rPr lang="en-US" sz="2400">
                                        <a:latin typeface="Cambria Math" panose="02040503050406030204" pitchFamily="18" charset="0"/>
                                      </a:rPr>
                                      <m:t>𝑒</m:t>
                                    </m:r>
                                  </m:e>
                                  <m:sub>
                                    <m:r>
                                      <a:rPr lang="en-US" sz="2400">
                                        <a:latin typeface="Cambria Math" panose="02040503050406030204" pitchFamily="18" charset="0"/>
                                      </a:rPr>
                                      <m:t>𝑖</m:t>
                                    </m:r>
                                  </m:sub>
                                </m:sSub>
                                <m:r>
                                  <a:rPr lang="en-US" sz="2400">
                                    <a:latin typeface="Cambria Math" panose="02040503050406030204" pitchFamily="18" charset="0"/>
                                  </a:rPr>
                                  <m:t>+ </m:t>
                                </m:r>
                                <m:sSub>
                                  <m:sSubPr>
                                    <m:ctrlPr>
                                      <a:rPr lang="en-US" sz="2400" i="1">
                                        <a:latin typeface="Cambria Math"/>
                                      </a:rPr>
                                    </m:ctrlPr>
                                  </m:sSubPr>
                                  <m:e>
                                    <m:r>
                                      <a:rPr lang="en-US" sz="2400">
                                        <a:latin typeface="Cambria Math" panose="02040503050406030204" pitchFamily="18" charset="0"/>
                                      </a:rPr>
                                      <m:t>𝛾</m:t>
                                    </m:r>
                                  </m:e>
                                  <m:sub>
                                    <m:r>
                                      <a:rPr lang="en-US" sz="2400">
                                        <a:latin typeface="Cambria Math" panose="02040503050406030204" pitchFamily="18" charset="0"/>
                                      </a:rPr>
                                      <m:t>1</m:t>
                                    </m:r>
                                  </m:sub>
                                </m:sSub>
                                <m:r>
                                  <a:rPr lang="en-US" sz="2400">
                                    <a:latin typeface="Cambria Math" panose="02040503050406030204" pitchFamily="18" charset="0"/>
                                  </a:rPr>
                                  <m:t>𝑁𝑜𝑛𝑡𝑟𝑎</m:t>
                                </m:r>
                                <m:sSub>
                                  <m:sSubPr>
                                    <m:ctrlPr>
                                      <a:rPr lang="en-US" sz="2400" i="1">
                                        <a:latin typeface="Cambria Math"/>
                                      </a:rPr>
                                    </m:ctrlPr>
                                  </m:sSubPr>
                                  <m:e>
                                    <m:r>
                                      <a:rPr lang="en-US" sz="2400">
                                        <a:latin typeface="Cambria Math" panose="02040503050406030204" pitchFamily="18" charset="0"/>
                                      </a:rPr>
                                      <m:t>𝑑</m:t>
                                    </m:r>
                                  </m:e>
                                  <m:sub>
                                    <m:r>
                                      <a:rPr lang="en-US" sz="2400">
                                        <a:latin typeface="Cambria Math" panose="02040503050406030204" pitchFamily="18" charset="0"/>
                                      </a:rPr>
                                      <m:t>𝑖</m:t>
                                    </m:r>
                                  </m:sub>
                                </m:sSub>
                                <m:r>
                                  <a:rPr lang="en-US" sz="2400">
                                    <a:latin typeface="Cambria Math" panose="02040503050406030204" pitchFamily="18" charset="0"/>
                                  </a:rPr>
                                  <m:t>+</m:t>
                                </m:r>
                                <m:sSub>
                                  <m:sSubPr>
                                    <m:ctrlPr>
                                      <a:rPr lang="en-US" sz="2400" i="1">
                                        <a:latin typeface="Cambria Math"/>
                                      </a:rPr>
                                    </m:ctrlPr>
                                  </m:sSubPr>
                                  <m:e>
                                    <m:r>
                                      <a:rPr lang="en-US" sz="2400">
                                        <a:latin typeface="Cambria Math" panose="02040503050406030204" pitchFamily="18" charset="0"/>
                                      </a:rPr>
                                      <m:t>𝜁</m:t>
                                    </m:r>
                                  </m:e>
                                  <m:sub>
                                    <m:r>
                                      <a:rPr lang="en-US" sz="2400">
                                        <a:latin typeface="Cambria Math" panose="02040503050406030204" pitchFamily="18" charset="0"/>
                                      </a:rPr>
                                      <m:t>1</m:t>
                                    </m:r>
                                  </m:sub>
                                </m:sSub>
                                <m:sSub>
                                  <m:sSubPr>
                                    <m:ctrlPr>
                                      <a:rPr lang="en-US" sz="2400" i="1">
                                        <a:latin typeface="Cambria Math"/>
                                      </a:rPr>
                                    </m:ctrlPr>
                                  </m:sSubPr>
                                  <m:e>
                                    <m:r>
                                      <a:rPr lang="en-US" sz="2400">
                                        <a:latin typeface="Cambria Math" panose="02040503050406030204" pitchFamily="18" charset="0"/>
                                      </a:rPr>
                                      <m:t>𝑍</m:t>
                                    </m:r>
                                  </m:e>
                                  <m:sub>
                                    <m:r>
                                      <a:rPr lang="en-US" sz="2400">
                                        <a:latin typeface="Cambria Math" panose="02040503050406030204" pitchFamily="18" charset="0"/>
                                      </a:rPr>
                                      <m:t>𝑖</m:t>
                                    </m:r>
                                  </m:sub>
                                </m:sSub>
                                <m:r>
                                  <a:rPr lang="en-US" sz="2400">
                                    <a:latin typeface="Cambria Math" panose="02040503050406030204" pitchFamily="18" charset="0"/>
                                  </a:rPr>
                                  <m:t>+</m:t>
                                </m:r>
                                <m:r>
                                  <a:rPr lang="en-US" sz="2400">
                                    <a:latin typeface="Cambria Math" panose="02040503050406030204" pitchFamily="18" charset="0"/>
                                  </a:rPr>
                                  <m:t>𝑀𝑎𝑙</m:t>
                                </m:r>
                                <m:sSub>
                                  <m:sSubPr>
                                    <m:ctrlPr>
                                      <a:rPr lang="en-US" sz="2400" i="1">
                                        <a:latin typeface="Cambria Math"/>
                                      </a:rPr>
                                    </m:ctrlPr>
                                  </m:sSubPr>
                                  <m:e>
                                    <m:r>
                                      <a:rPr lang="en-US" sz="2400">
                                        <a:latin typeface="Cambria Math" panose="02040503050406030204" pitchFamily="18" charset="0"/>
                                      </a:rPr>
                                      <m:t>𝑒</m:t>
                                    </m:r>
                                  </m:e>
                                  <m:sub>
                                    <m:r>
                                      <a:rPr lang="en-US" sz="2400">
                                        <a:latin typeface="Cambria Math" panose="02040503050406030204" pitchFamily="18" charset="0"/>
                                      </a:rPr>
                                      <m:t>𝑖</m:t>
                                    </m:r>
                                  </m:sub>
                                </m:sSub>
                                <m:r>
                                  <a:rPr lang="en-US" sz="2400">
                                    <a:latin typeface="Cambria Math" panose="02040503050406030204" pitchFamily="18" charset="0"/>
                                  </a:rPr>
                                  <m:t>×</m:t>
                                </m:r>
                                <m:d>
                                  <m:dPr>
                                    <m:ctrlPr>
                                      <a:rPr lang="en-US" sz="2400" i="1">
                                        <a:latin typeface="Cambria Math"/>
                                      </a:rPr>
                                    </m:ctrlPr>
                                  </m:dPr>
                                  <m:e>
                                    <m:sSub>
                                      <m:sSubPr>
                                        <m:ctrlPr>
                                          <a:rPr lang="en-US" sz="2400" i="1">
                                            <a:latin typeface="Cambria Math"/>
                                          </a:rPr>
                                        </m:ctrlPr>
                                      </m:sSubPr>
                                      <m:e>
                                        <m:r>
                                          <a:rPr lang="en-US" sz="2400">
                                            <a:latin typeface="Cambria Math" panose="02040503050406030204" pitchFamily="18" charset="0"/>
                                          </a:rPr>
                                          <m:t>𝛾</m:t>
                                        </m:r>
                                      </m:e>
                                      <m:sub>
                                        <m:r>
                                          <a:rPr lang="en-US" sz="2400">
                                            <a:latin typeface="Cambria Math" panose="02040503050406030204" pitchFamily="18" charset="0"/>
                                          </a:rPr>
                                          <m:t>2</m:t>
                                        </m:r>
                                      </m:sub>
                                    </m:sSub>
                                    <m:r>
                                      <a:rPr lang="en-US" sz="2400">
                                        <a:latin typeface="Cambria Math" panose="02040503050406030204" pitchFamily="18" charset="0"/>
                                      </a:rPr>
                                      <m:t>𝑁𝑜𝑛𝑡𝑟𝑎</m:t>
                                    </m:r>
                                    <m:sSub>
                                      <m:sSubPr>
                                        <m:ctrlPr>
                                          <a:rPr lang="en-US" sz="2400" i="1">
                                            <a:latin typeface="Cambria Math"/>
                                          </a:rPr>
                                        </m:ctrlPr>
                                      </m:sSubPr>
                                      <m:e>
                                        <m:r>
                                          <a:rPr lang="en-US" sz="2400">
                                            <a:latin typeface="Cambria Math" panose="02040503050406030204" pitchFamily="18" charset="0"/>
                                          </a:rPr>
                                          <m:t>𝑑</m:t>
                                        </m:r>
                                      </m:e>
                                      <m:sub>
                                        <m:r>
                                          <a:rPr lang="en-US" sz="2400">
                                            <a:latin typeface="Cambria Math" panose="02040503050406030204" pitchFamily="18" charset="0"/>
                                          </a:rPr>
                                          <m:t>𝑖</m:t>
                                        </m:r>
                                      </m:sub>
                                    </m:sSub>
                                    <m:r>
                                      <a:rPr lang="en-US" sz="2400">
                                        <a:latin typeface="Cambria Math" panose="02040503050406030204" pitchFamily="18" charset="0"/>
                                      </a:rPr>
                                      <m:t>+</m:t>
                                    </m:r>
                                    <m:sSub>
                                      <m:sSubPr>
                                        <m:ctrlPr>
                                          <a:rPr lang="en-US" sz="2400" i="1">
                                            <a:latin typeface="Cambria Math"/>
                                          </a:rPr>
                                        </m:ctrlPr>
                                      </m:sSubPr>
                                      <m:e>
                                        <m:r>
                                          <a:rPr lang="en-US" sz="2400">
                                            <a:latin typeface="Cambria Math" panose="02040503050406030204" pitchFamily="18" charset="0"/>
                                          </a:rPr>
                                          <m:t>𝜁</m:t>
                                        </m:r>
                                      </m:e>
                                      <m:sub>
                                        <m:r>
                                          <a:rPr lang="en-US" sz="2400">
                                            <a:latin typeface="Cambria Math" panose="02040503050406030204" pitchFamily="18" charset="0"/>
                                          </a:rPr>
                                          <m:t>2</m:t>
                                        </m:r>
                                      </m:sub>
                                    </m:sSub>
                                    <m:sSub>
                                      <m:sSubPr>
                                        <m:ctrlPr>
                                          <a:rPr lang="en-US" sz="2400" i="1">
                                            <a:latin typeface="Cambria Math"/>
                                          </a:rPr>
                                        </m:ctrlPr>
                                      </m:sSubPr>
                                      <m:e>
                                        <m:r>
                                          <a:rPr lang="en-US" sz="2400">
                                            <a:latin typeface="Cambria Math" panose="02040503050406030204" pitchFamily="18" charset="0"/>
                                          </a:rPr>
                                          <m:t>𝑍</m:t>
                                        </m:r>
                                      </m:e>
                                      <m:sub>
                                        <m:r>
                                          <a:rPr lang="en-US" sz="2400">
                                            <a:latin typeface="Cambria Math" panose="02040503050406030204" pitchFamily="18" charset="0"/>
                                          </a:rPr>
                                          <m:t>𝑖</m:t>
                                        </m:r>
                                      </m:sub>
                                    </m:sSub>
                                  </m:e>
                                </m:d>
                                <m:r>
                                  <a:rPr lang="en-US" sz="2400">
                                    <a:latin typeface="Cambria Math" panose="02040503050406030204" pitchFamily="18" charset="0"/>
                                  </a:rPr>
                                  <m:t>+</m:t>
                                </m:r>
                                <m:sSub>
                                  <m:sSubPr>
                                    <m:ctrlPr>
                                      <a:rPr lang="en-US" sz="2400" i="1">
                                        <a:latin typeface="Cambria Math"/>
                                      </a:rPr>
                                    </m:ctrlPr>
                                  </m:sSubPr>
                                  <m:e>
                                    <m:r>
                                      <a:rPr lang="en-US" sz="2400">
                                        <a:latin typeface="Cambria Math" panose="02040503050406030204" pitchFamily="18" charset="0"/>
                                      </a:rPr>
                                      <m:t>𝜖</m:t>
                                    </m:r>
                                  </m:e>
                                  <m:sub>
                                    <m:r>
                                      <a:rPr lang="en-US" sz="2400">
                                        <a:latin typeface="Cambria Math" panose="02040503050406030204" pitchFamily="18" charset="0"/>
                                      </a:rPr>
                                      <m:t>𝑖</m:t>
                                    </m:r>
                                  </m:sub>
                                </m:sSub>
                              </m:oMath>
                            </m:oMathPara>
                          </a14:m>
                          <a:endParaRPr lang="en-US" sz="2400" b="0" dirty="0">
                            <a:latin typeface="+mn-lt"/>
                          </a:endParaRPr>
                        </a:p>
                      </a:txBody>
                      <a:tcPr/>
                    </a:tc>
                    <a:tc hMerge="1">
                      <a:txBody>
                        <a:bodyPr/>
                        <a:lstStyle/>
                        <a:p>
                          <a:pPr algn="l"/>
                          <a:endParaRPr lang="en-US" sz="2000" dirty="0">
                            <a:latin typeface="+mn-lt"/>
                          </a:endParaRPr>
                        </a:p>
                      </a:txBody>
                      <a:tcPr/>
                    </a:tc>
                    <a:extLst>
                      <a:ext uri="{0D108BD9-81ED-4DB2-BD59-A6C34878D82A}">
                        <a16:rowId xmlns:a16="http://schemas.microsoft.com/office/drawing/2014/main" xmlns="" val="3032297623"/>
                      </a:ext>
                    </a:extLst>
                  </a:tr>
                  <a:tr h="706756">
                    <a:tc>
                      <a:txBody>
                        <a:bodyPr/>
                        <a:lstStyle/>
                        <a:p>
                          <a:pPr algn="l"/>
                          <a14:m>
                            <m:oMathPara xmlns:m="http://schemas.openxmlformats.org/officeDocument/2006/math">
                              <m:oMathParaPr>
                                <m:jc m:val="right"/>
                              </m:oMathParaPr>
                              <m:oMath xmlns:m="http://schemas.openxmlformats.org/officeDocument/2006/math">
                                <m:sSub>
                                  <m:sSubPr>
                                    <m:ctrlPr>
                                      <a:rPr lang="en-US" sz="2000" b="0" i="1" smtClean="0">
                                        <a:latin typeface="Cambria Math"/>
                                      </a:rPr>
                                    </m:ctrlPr>
                                  </m:sSubPr>
                                  <m:e>
                                    <m:r>
                                      <a:rPr lang="en-US" sz="2000" b="0" i="1" smtClean="0">
                                        <a:latin typeface="Cambria Math" panose="02040503050406030204" pitchFamily="18" charset="0"/>
                                      </a:rPr>
                                      <m:t>𝑌</m:t>
                                    </m:r>
                                  </m:e>
                                  <m:sub>
                                    <m:r>
                                      <a:rPr lang="en-US" sz="2000" b="0" i="1" smtClean="0">
                                        <a:latin typeface="Cambria Math" panose="02040503050406030204" pitchFamily="18" charset="0"/>
                                      </a:rPr>
                                      <m:t>𝑖</m:t>
                                    </m:r>
                                  </m:sub>
                                </m:sSub>
                              </m:oMath>
                            </m:oMathPara>
                          </a14:m>
                          <a:endParaRPr lang="en-US" sz="2000" b="0" dirty="0">
                            <a:latin typeface="+mn-lt"/>
                          </a:endParaRPr>
                        </a:p>
                      </a:txBody>
                      <a:tcPr/>
                    </a:tc>
                    <a:tc>
                      <a:txBody>
                        <a:bodyPr/>
                        <a:lstStyle/>
                        <a:p>
                          <a:pPr algn="l"/>
                          <a:r>
                            <a:rPr lang="en-US" sz="2000" dirty="0" smtClean="0">
                              <a:latin typeface="+mn-lt"/>
                            </a:rPr>
                            <a:t>(a) Indicator for positive reporting gap</a:t>
                          </a:r>
                          <a:br>
                            <a:rPr lang="en-US" sz="2000" dirty="0" smtClean="0">
                              <a:latin typeface="+mn-lt"/>
                            </a:rPr>
                          </a:br>
                          <a:r>
                            <a:rPr lang="en-US" sz="2000" dirty="0" smtClean="0">
                              <a:solidFill>
                                <a:schemeClr val="bg1"/>
                              </a:solidFill>
                              <a:latin typeface="+mn-lt"/>
                            </a:rPr>
                            <a:t>(b) Value of reporting gap</a:t>
                          </a:r>
                          <a:endParaRPr lang="en-US" sz="2000" dirty="0">
                            <a:solidFill>
                              <a:schemeClr val="bg1"/>
                            </a:solidFill>
                            <a:latin typeface="+mn-lt"/>
                          </a:endParaRPr>
                        </a:p>
                      </a:txBody>
                      <a:tcPr/>
                    </a:tc>
                    <a:extLst>
                      <a:ext uri="{0D108BD9-81ED-4DB2-BD59-A6C34878D82A}">
                        <a16:rowId xmlns:a16="http://schemas.microsoft.com/office/drawing/2014/main" xmlns="" val="2645835724"/>
                      </a:ext>
                    </a:extLst>
                  </a:tr>
                  <a:tr h="450534">
                    <a:tc>
                      <a:txBody>
                        <a:bodyPr/>
                        <a:lstStyle/>
                        <a:p>
                          <a:pPr algn="l"/>
                          <a14:m>
                            <m:oMathPara xmlns:m="http://schemas.openxmlformats.org/officeDocument/2006/math">
                              <m:oMathParaPr>
                                <m:jc m:val="right"/>
                              </m:oMathParaPr>
                              <m:oMath xmlns:m="http://schemas.openxmlformats.org/officeDocument/2006/math">
                                <m:sSub>
                                  <m:sSubPr>
                                    <m:ctrlPr>
                                      <a:rPr lang="en-US" sz="2000" b="0" i="1" smtClean="0">
                                        <a:latin typeface="Cambria Math"/>
                                      </a:rPr>
                                    </m:ctrlPr>
                                  </m:sSubPr>
                                  <m:e>
                                    <m:r>
                                      <a:rPr lang="en-US" sz="2000" b="0" i="1" smtClean="0">
                                        <a:latin typeface="Cambria Math" panose="02040503050406030204" pitchFamily="18" charset="0"/>
                                      </a:rPr>
                                      <m:t>𝑍</m:t>
                                    </m:r>
                                  </m:e>
                                  <m:sub>
                                    <m:r>
                                      <a:rPr lang="en-US" sz="2000" b="0" i="1" smtClean="0">
                                        <a:latin typeface="Cambria Math" panose="02040503050406030204" pitchFamily="18" charset="0"/>
                                      </a:rPr>
                                      <m:t>𝑖</m:t>
                                    </m:r>
                                  </m:sub>
                                </m:sSub>
                              </m:oMath>
                            </m:oMathPara>
                          </a14:m>
                          <a:endParaRPr lang="en-US" sz="2000" dirty="0">
                            <a:latin typeface="+mn-lt"/>
                          </a:endParaRPr>
                        </a:p>
                      </a:txBody>
                      <a:tcPr/>
                    </a:tc>
                    <a:tc>
                      <a:txBody>
                        <a:bodyPr/>
                        <a:lstStyle/>
                        <a:p>
                          <a:pPr algn="l"/>
                          <a:r>
                            <a:rPr lang="en-US" sz="2000" dirty="0" smtClean="0">
                              <a:latin typeface="+mn-lt"/>
                            </a:rPr>
                            <a:t>Worker and spouse: Age, race, education, cubic</a:t>
                          </a:r>
                          <a:r>
                            <a:rPr lang="en-US" sz="2000" baseline="0" dirty="0" smtClean="0">
                              <a:latin typeface="+mn-lt"/>
                            </a:rPr>
                            <a:t> polynomial in DER earnings</a:t>
                          </a:r>
                        </a:p>
                      </a:txBody>
                      <a:tcPr/>
                    </a:tc>
                    <a:extLst>
                      <a:ext uri="{0D108BD9-81ED-4DB2-BD59-A6C34878D82A}">
                        <a16:rowId xmlns:a16="http://schemas.microsoft.com/office/drawing/2014/main" xmlns="" val="2754404327"/>
                      </a:ext>
                    </a:extLst>
                  </a:tr>
                  <a:tr h="734378">
                    <a:tc>
                      <a:txBody>
                        <a:bodyPr/>
                        <a:lstStyle/>
                        <a:p>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latin typeface="+mn-lt"/>
                            </a:rPr>
                            <a:t>Couple: Log of total earnings, wife’s share of total earnings, region of residence, whether live in metro area, identity of household respondent</a:t>
                          </a:r>
                          <a:endParaRPr lang="en-US" sz="2000" dirty="0" smtClean="0">
                            <a:latin typeface="+mn-lt"/>
                          </a:endParaRPr>
                        </a:p>
                      </a:txBody>
                      <a:tcPr/>
                    </a:tc>
                    <a:extLst>
                      <a:ext uri="{0D108BD9-81ED-4DB2-BD59-A6C34878D82A}">
                        <a16:rowId xmlns:a16="http://schemas.microsoft.com/office/drawing/2014/main" xmlns="" val="1311846410"/>
                      </a:ext>
                    </a:extLst>
                  </a:tr>
                  <a:tr h="734378">
                    <a:tc>
                      <a:txBody>
                        <a:bodyPr/>
                        <a:lstStyle/>
                        <a:p>
                          <a:pPr algn="r"/>
                          <a:r>
                            <a:rPr lang="en-US" sz="2000" dirty="0" smtClean="0">
                              <a:latin typeface="+mn-lt"/>
                            </a:rPr>
                            <a:t>Sample</a:t>
                          </a:r>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Observations</a:t>
                          </a:r>
                          <a:r>
                            <a:rPr lang="en-US" sz="2000" baseline="0" dirty="0" smtClean="0">
                              <a:latin typeface="+mn-lt"/>
                            </a:rPr>
                            <a:t> of e</a:t>
                          </a:r>
                          <a:r>
                            <a:rPr lang="en-US" sz="2000" dirty="0" smtClean="0">
                              <a:latin typeface="+mn-lt"/>
                            </a:rPr>
                            <a:t>mployed husbands and wives where each spouse earns &gt;=</a:t>
                          </a:r>
                          <a:r>
                            <a:rPr lang="en-US" sz="2000" baseline="0" dirty="0" smtClean="0">
                              <a:latin typeface="+mn-lt"/>
                            </a:rPr>
                            <a:t> 10% of combined earnings</a:t>
                          </a:r>
                          <a:r>
                            <a:rPr lang="en-US" sz="2000" dirty="0" smtClean="0">
                              <a:latin typeface="+mn-lt"/>
                            </a:rPr>
                            <a:t> (</a:t>
                          </a:r>
                          <a14:m>
                            <m:oMath xmlns:m="http://schemas.openxmlformats.org/officeDocument/2006/math">
                              <m:r>
                                <a:rPr lang="en-US" sz="2000" b="0" i="1" smtClean="0">
                                  <a:latin typeface="Cambria Math" panose="02040503050406030204" pitchFamily="18" charset="0"/>
                                </a:rPr>
                                <m:t>𝑁</m:t>
                              </m:r>
                              <m:r>
                                <a:rPr lang="en-US" sz="2000" b="0" i="1" smtClean="0">
                                  <a:latin typeface="Cambria Math" panose="02040503050406030204" pitchFamily="18" charset="0"/>
                                </a:rPr>
                                <m:t>≈88,500)</m:t>
                              </m:r>
                            </m:oMath>
                          </a14:m>
                          <a:endParaRPr lang="en-US" sz="2000" kern="1200" dirty="0" smtClean="0">
                            <a:solidFill>
                              <a:schemeClr val="tx1"/>
                            </a:solidFill>
                            <a:latin typeface="+mn-lt"/>
                            <a:ea typeface="+mn-ea"/>
                            <a:cs typeface="+mn-cs"/>
                          </a:endParaRPr>
                        </a:p>
                      </a:txBody>
                      <a:tcPr/>
                    </a:tc>
                    <a:extLst>
                      <a:ext uri="{0D108BD9-81ED-4DB2-BD59-A6C34878D82A}">
                        <a16:rowId xmlns:a16="http://schemas.microsoft.com/office/drawing/2014/main" xmlns="" val="3089288235"/>
                      </a:ext>
                    </a:extLst>
                  </a:tr>
                </a:tbl>
              </a:graphicData>
            </a:graphic>
          </p:graphicFrame>
        </mc:Choice>
        <mc:Fallback xmlns="">
          <p:graphicFrame>
            <p:nvGraphicFramePr>
              <p:cNvPr id="7" name="Table 6"/>
              <p:cNvGraphicFramePr>
                <a:graphicFrameLocks noGrp="1"/>
              </p:cNvGraphicFramePr>
              <p:nvPr>
                <p:extLst>
                  <p:ext uri="{D42A27DB-BD31-4B8C-83A1-F6EECF244321}">
                    <p14:modId xmlns:p14="http://schemas.microsoft.com/office/powerpoint/2010/main" val="1894814612"/>
                  </p:ext>
                </p:extLst>
              </p:nvPr>
            </p:nvGraphicFramePr>
            <p:xfrm>
              <a:off x="990600" y="1662110"/>
              <a:ext cx="10210800" cy="3540446"/>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val="3371403615"/>
                        </a:ext>
                      </a:extLst>
                    </a:gridCol>
                    <a:gridCol w="9144000">
                      <a:extLst>
                        <a:ext uri="{9D8B030D-6E8A-4147-A177-3AD203B41FA5}">
                          <a16:colId xmlns:a16="http://schemas.microsoft.com/office/drawing/2014/main" val="2551975899"/>
                        </a:ext>
                      </a:extLst>
                    </a:gridCol>
                  </a:tblGrid>
                  <a:tr h="914400">
                    <a:tc gridSpan="2">
                      <a:txBody>
                        <a:bodyPr/>
                        <a:lstStyle/>
                        <a:p>
                          <a:endParaRPr lang="en-US"/>
                        </a:p>
                      </a:txBody>
                      <a:tcPr>
                        <a:blipFill>
                          <a:blip r:embed="rId3"/>
                          <a:stretch>
                            <a:fillRect b="-296000"/>
                          </a:stretch>
                        </a:blipFill>
                      </a:tcPr>
                    </a:tc>
                    <a:tc hMerge="1">
                      <a:txBody>
                        <a:bodyPr/>
                        <a:lstStyle/>
                        <a:p>
                          <a:pPr algn="l"/>
                          <a:endParaRPr lang="en-US" sz="2000" dirty="0">
                            <a:latin typeface="+mn-lt"/>
                          </a:endParaRPr>
                        </a:p>
                      </a:txBody>
                      <a:tcPr/>
                    </a:tc>
                    <a:extLst>
                      <a:ext uri="{0D108BD9-81ED-4DB2-BD59-A6C34878D82A}">
                        <a16:rowId xmlns:a16="http://schemas.microsoft.com/office/drawing/2014/main" val="3032297623"/>
                      </a:ext>
                    </a:extLst>
                  </a:tr>
                  <a:tr h="706756">
                    <a:tc>
                      <a:txBody>
                        <a:bodyPr/>
                        <a:lstStyle/>
                        <a:p>
                          <a:endParaRPr lang="en-US"/>
                        </a:p>
                      </a:txBody>
                      <a:tcPr>
                        <a:blipFill>
                          <a:blip r:embed="rId3"/>
                          <a:stretch>
                            <a:fillRect t="-129310" r="-857714" b="-282759"/>
                          </a:stretch>
                        </a:blipFill>
                      </a:tcPr>
                    </a:tc>
                    <a:tc>
                      <a:txBody>
                        <a:bodyPr/>
                        <a:lstStyle/>
                        <a:p>
                          <a:pPr algn="l"/>
                          <a:r>
                            <a:rPr lang="en-US" sz="2000" dirty="0" smtClean="0">
                              <a:latin typeface="+mn-lt"/>
                            </a:rPr>
                            <a:t>(a) Indicator for positive reporting gap</a:t>
                          </a:r>
                          <a:br>
                            <a:rPr lang="en-US" sz="2000" dirty="0" smtClean="0">
                              <a:latin typeface="+mn-lt"/>
                            </a:rPr>
                          </a:br>
                          <a:r>
                            <a:rPr lang="en-US" sz="2000" dirty="0" smtClean="0">
                              <a:solidFill>
                                <a:schemeClr val="bg1"/>
                              </a:solidFill>
                              <a:latin typeface="+mn-lt"/>
                            </a:rPr>
                            <a:t>(b) Value of reporting gap</a:t>
                          </a:r>
                          <a:endParaRPr lang="en-US" sz="2000" dirty="0">
                            <a:solidFill>
                              <a:schemeClr val="bg1"/>
                            </a:solidFill>
                            <a:latin typeface="+mn-lt"/>
                          </a:endParaRPr>
                        </a:p>
                      </a:txBody>
                      <a:tcPr/>
                    </a:tc>
                    <a:extLst>
                      <a:ext uri="{0D108BD9-81ED-4DB2-BD59-A6C34878D82A}">
                        <a16:rowId xmlns:a16="http://schemas.microsoft.com/office/drawing/2014/main" val="2645835724"/>
                      </a:ext>
                    </a:extLst>
                  </a:tr>
                  <a:tr h="450534">
                    <a:tc>
                      <a:txBody>
                        <a:bodyPr/>
                        <a:lstStyle/>
                        <a:p>
                          <a:endParaRPr lang="en-US"/>
                        </a:p>
                      </a:txBody>
                      <a:tcPr>
                        <a:blipFill>
                          <a:blip r:embed="rId3"/>
                          <a:stretch>
                            <a:fillRect t="-354667" r="-857714" b="-337333"/>
                          </a:stretch>
                        </a:blipFill>
                      </a:tcPr>
                    </a:tc>
                    <a:tc>
                      <a:txBody>
                        <a:bodyPr/>
                        <a:lstStyle/>
                        <a:p>
                          <a:pPr algn="l"/>
                          <a:r>
                            <a:rPr lang="en-US" sz="2000" dirty="0" smtClean="0">
                              <a:latin typeface="+mn-lt"/>
                            </a:rPr>
                            <a:t>Worker and spouse: Age, race, education, cubic</a:t>
                          </a:r>
                          <a:r>
                            <a:rPr lang="en-US" sz="2000" baseline="0" dirty="0" smtClean="0">
                              <a:latin typeface="+mn-lt"/>
                            </a:rPr>
                            <a:t> polynomial in DER </a:t>
                          </a:r>
                          <a:r>
                            <a:rPr lang="en-US" sz="2000" baseline="0" dirty="0" smtClean="0">
                              <a:latin typeface="+mn-lt"/>
                            </a:rPr>
                            <a:t>earnings</a:t>
                          </a:r>
                          <a:endParaRPr lang="en-US" sz="2000" baseline="0" dirty="0" smtClean="0">
                            <a:latin typeface="+mn-lt"/>
                          </a:endParaRPr>
                        </a:p>
                      </a:txBody>
                      <a:tcPr/>
                    </a:tc>
                    <a:extLst>
                      <a:ext uri="{0D108BD9-81ED-4DB2-BD59-A6C34878D82A}">
                        <a16:rowId xmlns:a16="http://schemas.microsoft.com/office/drawing/2014/main" val="2754404327"/>
                      </a:ext>
                    </a:extLst>
                  </a:tr>
                  <a:tr h="734378">
                    <a:tc>
                      <a:txBody>
                        <a:bodyPr/>
                        <a:lstStyle/>
                        <a:p>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latin typeface="+mn-lt"/>
                            </a:rPr>
                            <a:t>Couple: Log of total earnings, wife’s share of total earnings, region of residence, whether live in metro area, identity of household respondent</a:t>
                          </a:r>
                          <a:endParaRPr lang="en-US" sz="2000" dirty="0" smtClean="0">
                            <a:latin typeface="+mn-lt"/>
                          </a:endParaRPr>
                        </a:p>
                      </a:txBody>
                      <a:tcPr/>
                    </a:tc>
                    <a:extLst>
                      <a:ext uri="{0D108BD9-81ED-4DB2-BD59-A6C34878D82A}">
                        <a16:rowId xmlns:a16="http://schemas.microsoft.com/office/drawing/2014/main" val="1311846410"/>
                      </a:ext>
                    </a:extLst>
                  </a:tr>
                  <a:tr h="734378">
                    <a:tc>
                      <a:txBody>
                        <a:bodyPr/>
                        <a:lstStyle/>
                        <a:p>
                          <a:pPr algn="r"/>
                          <a:r>
                            <a:rPr lang="en-US" sz="2000" dirty="0" smtClean="0">
                              <a:latin typeface="+mn-lt"/>
                            </a:rPr>
                            <a:t>Sample</a:t>
                          </a:r>
                          <a:endParaRPr lang="en-US" sz="2000" dirty="0">
                            <a:latin typeface="+mn-lt"/>
                          </a:endParaRPr>
                        </a:p>
                      </a:txBody>
                      <a:tcPr/>
                    </a:tc>
                    <a:tc>
                      <a:txBody>
                        <a:bodyPr/>
                        <a:lstStyle/>
                        <a:p>
                          <a:endParaRPr lang="en-US"/>
                        </a:p>
                      </a:txBody>
                      <a:tcPr>
                        <a:blipFill>
                          <a:blip r:embed="rId3"/>
                          <a:stretch>
                            <a:fillRect l="-11659" t="-380992" b="-9917"/>
                          </a:stretch>
                        </a:blipFill>
                      </a:tcPr>
                    </a:tc>
                    <a:extLst>
                      <a:ext uri="{0D108BD9-81ED-4DB2-BD59-A6C34878D82A}">
                        <a16:rowId xmlns:a16="http://schemas.microsoft.com/office/drawing/2014/main" val="3089288235"/>
                      </a:ext>
                    </a:extLst>
                  </a:tr>
                </a:tbl>
              </a:graphicData>
            </a:graphic>
          </p:graphicFrame>
        </mc:Fallback>
      </mc:AlternateContent>
      <p:sp>
        <p:nvSpPr>
          <p:cNvPr id="8" name="Slide Number Placeholder 7"/>
          <p:cNvSpPr>
            <a:spLocks noGrp="1"/>
          </p:cNvSpPr>
          <p:nvPr>
            <p:ph type="sldNum" sz="quarter" idx="12"/>
          </p:nvPr>
        </p:nvSpPr>
        <p:spPr/>
        <p:txBody>
          <a:bodyPr/>
          <a:lstStyle/>
          <a:p>
            <a:fld id="{03AE04C5-3085-4F64-BC65-54FE2DBF6EB1}" type="slidenum">
              <a:rPr lang="en-US" smtClean="0"/>
              <a:pPr/>
              <a:t>16</a:t>
            </a:fld>
            <a:endParaRPr lang="en-US"/>
          </a:p>
        </p:txBody>
      </p:sp>
    </p:spTree>
    <p:extLst>
      <p:ext uri="{BB962C8B-B14F-4D97-AF65-F5344CB8AC3E}">
        <p14:creationId xmlns:p14="http://schemas.microsoft.com/office/powerpoint/2010/main" val="3763493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pPr algn="l"/>
            <a:r>
              <a:rPr lang="en-US" sz="3600" dirty="0" smtClean="0"/>
              <a:t>Positive Reporting Gap Indicator</a:t>
            </a:r>
            <a:endParaRPr lang="en-US" sz="3600" dirty="0"/>
          </a:p>
        </p:txBody>
      </p:sp>
      <p:sp>
        <p:nvSpPr>
          <p:cNvPr id="12" name="Content Placeholder 11"/>
          <p:cNvSpPr>
            <a:spLocks noGrp="1"/>
          </p:cNvSpPr>
          <p:nvPr>
            <p:ph sz="half" idx="2"/>
          </p:nvPr>
        </p:nvSpPr>
        <p:spPr>
          <a:xfrm>
            <a:off x="6705600" y="1600201"/>
            <a:ext cx="4876800" cy="4190999"/>
          </a:xfrm>
        </p:spPr>
        <p:txBody>
          <a:bodyPr/>
          <a:lstStyle/>
          <a:p>
            <a:r>
              <a:rPr lang="en-US" dirty="0" smtClean="0"/>
              <a:t>Note: Polynomial of order 0 to 3 in wife’s share; with &amp; without controls</a:t>
            </a:r>
          </a:p>
          <a:p>
            <a:r>
              <a:rPr lang="en-US" dirty="0" smtClean="0"/>
              <a:t>To what extent is it over reporting of husband’s earnings versus the underreporting of wife’s earnings?</a:t>
            </a:r>
          </a:p>
          <a:p>
            <a:r>
              <a:rPr lang="en-US" dirty="0" smtClean="0">
                <a:solidFill>
                  <a:schemeClr val="bg1"/>
                </a:solidFill>
              </a:rPr>
              <a:t>Answer: It’s both.</a:t>
            </a:r>
            <a:endParaRPr lang="en-US" dirty="0">
              <a:solidFill>
                <a:schemeClr val="bg1"/>
              </a:solidFill>
            </a:endParaRPr>
          </a:p>
        </p:txBody>
      </p:sp>
      <p:sp>
        <p:nvSpPr>
          <p:cNvPr id="3" name="Slide Number Placeholder 2"/>
          <p:cNvSpPr>
            <a:spLocks noGrp="1"/>
          </p:cNvSpPr>
          <p:nvPr>
            <p:ph type="sldNum" sz="quarter" idx="12"/>
          </p:nvPr>
        </p:nvSpPr>
        <p:spPr/>
        <p:txBody>
          <a:bodyPr/>
          <a:lstStyle/>
          <a:p>
            <a:fld id="{03AE04C5-3085-4F64-BC65-54FE2DBF6EB1}" type="slidenum">
              <a:rPr lang="en-US" smtClean="0"/>
              <a:pPr/>
              <a:t>17</a:t>
            </a:fld>
            <a:endParaRPr lang="en-US"/>
          </a:p>
        </p:txBody>
      </p:sp>
      <p:graphicFrame>
        <p:nvGraphicFramePr>
          <p:cNvPr id="15" name="Table 14"/>
          <p:cNvGraphicFramePr>
            <a:graphicFrameLocks noGrp="1"/>
          </p:cNvGraphicFramePr>
          <p:nvPr>
            <p:extLst>
              <p:ext uri="{D42A27DB-BD31-4B8C-83A1-F6EECF244321}">
                <p14:modId xmlns:p14="http://schemas.microsoft.com/office/powerpoint/2010/main" val="572248258"/>
              </p:ext>
            </p:extLst>
          </p:nvPr>
        </p:nvGraphicFramePr>
        <p:xfrm>
          <a:off x="609600" y="1524000"/>
          <a:ext cx="5943598" cy="3810002"/>
        </p:xfrm>
        <a:graphic>
          <a:graphicData uri="http://schemas.openxmlformats.org/drawingml/2006/table">
            <a:tbl>
              <a:tblPr firstRow="1" bandRow="1">
                <a:tableStyleId>{5C22544A-7EE6-4342-B048-85BDC9FD1C3A}</a:tableStyleId>
              </a:tblPr>
              <a:tblGrid>
                <a:gridCol w="223903">
                  <a:extLst>
                    <a:ext uri="{9D8B030D-6E8A-4147-A177-3AD203B41FA5}">
                      <a16:colId xmlns:a16="http://schemas.microsoft.com/office/drawing/2014/main" xmlns="" val="2670495578"/>
                    </a:ext>
                  </a:extLst>
                </a:gridCol>
                <a:gridCol w="1160223">
                  <a:extLst>
                    <a:ext uri="{9D8B030D-6E8A-4147-A177-3AD203B41FA5}">
                      <a16:colId xmlns:a16="http://schemas.microsoft.com/office/drawing/2014/main" xmlns="" val="2702616962"/>
                    </a:ext>
                  </a:extLst>
                </a:gridCol>
                <a:gridCol w="1139868">
                  <a:extLst>
                    <a:ext uri="{9D8B030D-6E8A-4147-A177-3AD203B41FA5}">
                      <a16:colId xmlns:a16="http://schemas.microsoft.com/office/drawing/2014/main" xmlns="" val="2938975391"/>
                    </a:ext>
                  </a:extLst>
                </a:gridCol>
                <a:gridCol w="1139868">
                  <a:extLst>
                    <a:ext uri="{9D8B030D-6E8A-4147-A177-3AD203B41FA5}">
                      <a16:colId xmlns:a16="http://schemas.microsoft.com/office/drawing/2014/main" xmlns="" val="398012674"/>
                    </a:ext>
                  </a:extLst>
                </a:gridCol>
                <a:gridCol w="1139868">
                  <a:extLst>
                    <a:ext uri="{9D8B030D-6E8A-4147-A177-3AD203B41FA5}">
                      <a16:colId xmlns:a16="http://schemas.microsoft.com/office/drawing/2014/main" xmlns="" val="1719056456"/>
                    </a:ext>
                  </a:extLst>
                </a:gridCol>
                <a:gridCol w="1139868">
                  <a:extLst>
                    <a:ext uri="{9D8B030D-6E8A-4147-A177-3AD203B41FA5}">
                      <a16:colId xmlns:a16="http://schemas.microsoft.com/office/drawing/2014/main" xmlns="" val="3324439346"/>
                    </a:ext>
                  </a:extLst>
                </a:gridCol>
              </a:tblGrid>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(1)</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(2)</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(3)</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(4)</a:t>
                      </a:r>
                      <a:endParaRPr lang="en-US" sz="1600" b="1" i="0" u="none" strike="noStrike">
                        <a:solidFill>
                          <a:srgbClr val="FFFFFF"/>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985772529"/>
                  </a:ext>
                </a:extLst>
              </a:tr>
              <a:tr h="272143">
                <a:tc gridSpan="6">
                  <a:txBody>
                    <a:bodyPr/>
                    <a:lstStyle/>
                    <a:p>
                      <a:pPr algn="l" rtl="0" fontAlgn="ctr"/>
                      <a:r>
                        <a:rPr lang="en-US" sz="1600" i="1" u="none" strike="noStrike" dirty="0">
                          <a:effectLst/>
                        </a:rPr>
                        <a:t>Wives,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59028111"/>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-0.056</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-0.046</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293288750"/>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182999132"/>
                  </a:ext>
                </a:extLst>
              </a:tr>
              <a:tr h="272143">
                <a:tc gridSpan="6">
                  <a:txBody>
                    <a:bodyPr/>
                    <a:lstStyle/>
                    <a:p>
                      <a:pPr algn="l" rtl="0" fontAlgn="ctr"/>
                      <a:r>
                        <a:rPr lang="en-US" sz="1600" i="1" u="none" strike="noStrike" dirty="0">
                          <a:effectLst/>
                        </a:rPr>
                        <a:t>Wives,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552737149"/>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-0.056</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dirty="0">
                          <a:effectLst/>
                        </a:rPr>
                        <a:t>-0.049</a:t>
                      </a:r>
                      <a:endParaRPr lang="en-US" sz="16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-0.046</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4000664642"/>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dirty="0">
                          <a:effectLst/>
                        </a:rPr>
                        <a:t>(0.009)</a:t>
                      </a:r>
                      <a:endParaRPr lang="en-US" sz="16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704112300"/>
                  </a:ext>
                </a:extLst>
              </a:tr>
              <a:tr h="272143">
                <a:tc gridSpan="6">
                  <a:txBody>
                    <a:bodyPr/>
                    <a:lstStyle/>
                    <a:p>
                      <a:pPr algn="l" rtl="0" fontAlgn="ctr"/>
                      <a:r>
                        <a:rPr lang="en-US" sz="1600" i="1" u="none" strike="noStrike" dirty="0">
                          <a:effectLst/>
                        </a:rPr>
                        <a:t>Husbands,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723508269"/>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0.069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0.058</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983306695"/>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035514355"/>
                  </a:ext>
                </a:extLst>
              </a:tr>
              <a:tr h="272143">
                <a:tc gridSpan="6">
                  <a:txBody>
                    <a:bodyPr/>
                    <a:lstStyle/>
                    <a:p>
                      <a:pPr algn="l" rtl="0" fontAlgn="ctr"/>
                      <a:r>
                        <a:rPr lang="en-US" sz="1600" i="1" u="none" strike="noStrike" dirty="0">
                          <a:effectLst/>
                        </a:rPr>
                        <a:t>Husbands,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284338517"/>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0.069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0.058</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613408509"/>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880092239"/>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dirty="0">
                          <a:effectLst/>
                        </a:rPr>
                        <a:t>88,500</a:t>
                      </a:r>
                      <a:endParaRPr lang="en-US"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349964132"/>
                  </a:ext>
                </a:extLst>
              </a:tr>
            </a:tbl>
          </a:graphicData>
        </a:graphic>
      </p:graphicFrame>
    </p:spTree>
    <p:extLst>
      <p:ext uri="{BB962C8B-B14F-4D97-AF65-F5344CB8AC3E}">
        <p14:creationId xmlns:p14="http://schemas.microsoft.com/office/powerpoint/2010/main" val="2703762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pPr algn="l"/>
            <a:r>
              <a:rPr lang="en-US" sz="3600" dirty="0" smtClean="0"/>
              <a:t>Positive Reporting Gap Indicator</a:t>
            </a:r>
            <a:endParaRPr lang="en-US" sz="3600" dirty="0"/>
          </a:p>
        </p:txBody>
      </p:sp>
      <p:sp>
        <p:nvSpPr>
          <p:cNvPr id="12" name="Content Placeholder 11"/>
          <p:cNvSpPr>
            <a:spLocks noGrp="1"/>
          </p:cNvSpPr>
          <p:nvPr>
            <p:ph sz="half" idx="2"/>
          </p:nvPr>
        </p:nvSpPr>
        <p:spPr>
          <a:xfrm>
            <a:off x="6705600" y="1600201"/>
            <a:ext cx="4876800" cy="4190999"/>
          </a:xfrm>
        </p:spPr>
        <p:txBody>
          <a:bodyPr/>
          <a:lstStyle/>
          <a:p>
            <a:r>
              <a:rPr lang="en-US" dirty="0" smtClean="0"/>
              <a:t>Note: Polynomial of order 0 to 3 in wife’s share; with &amp; without controls</a:t>
            </a:r>
          </a:p>
          <a:p>
            <a:r>
              <a:rPr lang="en-US" dirty="0" smtClean="0"/>
              <a:t>To what extent is it over reporting of husband’s earnings versus the underreporting of wife’s earnings?</a:t>
            </a:r>
          </a:p>
          <a:p>
            <a:r>
              <a:rPr lang="en-US" dirty="0" smtClean="0"/>
              <a:t>Answer: It’s both.</a:t>
            </a:r>
            <a:endParaRPr lang="en-US" dirty="0"/>
          </a:p>
        </p:txBody>
      </p:sp>
      <p:sp>
        <p:nvSpPr>
          <p:cNvPr id="3" name="Slide Number Placeholder 2"/>
          <p:cNvSpPr>
            <a:spLocks noGrp="1"/>
          </p:cNvSpPr>
          <p:nvPr>
            <p:ph type="sldNum" sz="quarter" idx="12"/>
          </p:nvPr>
        </p:nvSpPr>
        <p:spPr/>
        <p:txBody>
          <a:bodyPr/>
          <a:lstStyle/>
          <a:p>
            <a:fld id="{03AE04C5-3085-4F64-BC65-54FE2DBF6EB1}" type="slidenum">
              <a:rPr lang="en-US" smtClean="0"/>
              <a:pPr/>
              <a:t>18</a:t>
            </a:fld>
            <a:endParaRPr lang="en-US"/>
          </a:p>
        </p:txBody>
      </p:sp>
      <p:graphicFrame>
        <p:nvGraphicFramePr>
          <p:cNvPr id="15" name="Table 14"/>
          <p:cNvGraphicFramePr>
            <a:graphicFrameLocks noGrp="1"/>
          </p:cNvGraphicFramePr>
          <p:nvPr>
            <p:extLst>
              <p:ext uri="{D42A27DB-BD31-4B8C-83A1-F6EECF244321}">
                <p14:modId xmlns:p14="http://schemas.microsoft.com/office/powerpoint/2010/main" val="572248258"/>
              </p:ext>
            </p:extLst>
          </p:nvPr>
        </p:nvGraphicFramePr>
        <p:xfrm>
          <a:off x="609600" y="1524000"/>
          <a:ext cx="5943598" cy="3810002"/>
        </p:xfrm>
        <a:graphic>
          <a:graphicData uri="http://schemas.openxmlformats.org/drawingml/2006/table">
            <a:tbl>
              <a:tblPr firstRow="1" bandRow="1">
                <a:tableStyleId>{5C22544A-7EE6-4342-B048-85BDC9FD1C3A}</a:tableStyleId>
              </a:tblPr>
              <a:tblGrid>
                <a:gridCol w="223903">
                  <a:extLst>
                    <a:ext uri="{9D8B030D-6E8A-4147-A177-3AD203B41FA5}">
                      <a16:colId xmlns:a16="http://schemas.microsoft.com/office/drawing/2014/main" xmlns="" val="2670495578"/>
                    </a:ext>
                  </a:extLst>
                </a:gridCol>
                <a:gridCol w="1160223">
                  <a:extLst>
                    <a:ext uri="{9D8B030D-6E8A-4147-A177-3AD203B41FA5}">
                      <a16:colId xmlns:a16="http://schemas.microsoft.com/office/drawing/2014/main" xmlns="" val="2702616962"/>
                    </a:ext>
                  </a:extLst>
                </a:gridCol>
                <a:gridCol w="1139868">
                  <a:extLst>
                    <a:ext uri="{9D8B030D-6E8A-4147-A177-3AD203B41FA5}">
                      <a16:colId xmlns:a16="http://schemas.microsoft.com/office/drawing/2014/main" xmlns="" val="2938975391"/>
                    </a:ext>
                  </a:extLst>
                </a:gridCol>
                <a:gridCol w="1139868">
                  <a:extLst>
                    <a:ext uri="{9D8B030D-6E8A-4147-A177-3AD203B41FA5}">
                      <a16:colId xmlns:a16="http://schemas.microsoft.com/office/drawing/2014/main" xmlns="" val="398012674"/>
                    </a:ext>
                  </a:extLst>
                </a:gridCol>
                <a:gridCol w="1139868">
                  <a:extLst>
                    <a:ext uri="{9D8B030D-6E8A-4147-A177-3AD203B41FA5}">
                      <a16:colId xmlns:a16="http://schemas.microsoft.com/office/drawing/2014/main" xmlns="" val="1719056456"/>
                    </a:ext>
                  </a:extLst>
                </a:gridCol>
                <a:gridCol w="1139868">
                  <a:extLst>
                    <a:ext uri="{9D8B030D-6E8A-4147-A177-3AD203B41FA5}">
                      <a16:colId xmlns:a16="http://schemas.microsoft.com/office/drawing/2014/main" xmlns="" val="3324439346"/>
                    </a:ext>
                  </a:extLst>
                </a:gridCol>
              </a:tblGrid>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(1)</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(2)</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(3)</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(4)</a:t>
                      </a:r>
                      <a:endParaRPr lang="en-US" sz="1600" b="1" i="0" u="none" strike="noStrike">
                        <a:solidFill>
                          <a:srgbClr val="FFFFFF"/>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985772529"/>
                  </a:ext>
                </a:extLst>
              </a:tr>
              <a:tr h="272143">
                <a:tc gridSpan="6">
                  <a:txBody>
                    <a:bodyPr/>
                    <a:lstStyle/>
                    <a:p>
                      <a:pPr algn="l" rtl="0" fontAlgn="ctr"/>
                      <a:r>
                        <a:rPr lang="en-US" sz="1600" i="1" u="none" strike="noStrike" dirty="0">
                          <a:effectLst/>
                        </a:rPr>
                        <a:t>Wives,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59028111"/>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-0.056</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-0.046</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293288750"/>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182999132"/>
                  </a:ext>
                </a:extLst>
              </a:tr>
              <a:tr h="272143">
                <a:tc gridSpan="6">
                  <a:txBody>
                    <a:bodyPr/>
                    <a:lstStyle/>
                    <a:p>
                      <a:pPr algn="l" rtl="0" fontAlgn="ctr"/>
                      <a:r>
                        <a:rPr lang="en-US" sz="1600" i="1" u="none" strike="noStrike" dirty="0">
                          <a:effectLst/>
                        </a:rPr>
                        <a:t>Wives,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552737149"/>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-0.056</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-0.046</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4000664642"/>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704112300"/>
                  </a:ext>
                </a:extLst>
              </a:tr>
              <a:tr h="272143">
                <a:tc gridSpan="6">
                  <a:txBody>
                    <a:bodyPr/>
                    <a:lstStyle/>
                    <a:p>
                      <a:pPr algn="l" rtl="0" fontAlgn="ctr"/>
                      <a:r>
                        <a:rPr lang="en-US" sz="1600" i="1" u="none" strike="noStrike" dirty="0">
                          <a:effectLst/>
                        </a:rPr>
                        <a:t>Husbands,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723508269"/>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0.069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0.058</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983306695"/>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035514355"/>
                  </a:ext>
                </a:extLst>
              </a:tr>
              <a:tr h="272143">
                <a:tc gridSpan="6">
                  <a:txBody>
                    <a:bodyPr/>
                    <a:lstStyle/>
                    <a:p>
                      <a:pPr algn="l" rtl="0" fontAlgn="ctr"/>
                      <a:r>
                        <a:rPr lang="en-US" sz="1600" i="1" u="none" strike="noStrike" dirty="0">
                          <a:effectLst/>
                        </a:rPr>
                        <a:t>Husbands,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284338517"/>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0.069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0.058</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0.055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0.040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613408509"/>
                  </a:ext>
                </a:extLst>
              </a:tr>
              <a:tr h="272143">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(0.010)</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880092239"/>
                  </a:ext>
                </a:extLst>
              </a:tr>
              <a:tr h="272143">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dirty="0">
                          <a:effectLst/>
                        </a:rPr>
                        <a:t>88,500</a:t>
                      </a:r>
                      <a:endParaRPr lang="en-US"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349964132"/>
                  </a:ext>
                </a:extLst>
              </a:tr>
            </a:tbl>
          </a:graphicData>
        </a:graphic>
      </p:graphicFrame>
    </p:spTree>
    <p:extLst>
      <p:ext uri="{BB962C8B-B14F-4D97-AF65-F5344CB8AC3E}">
        <p14:creationId xmlns:p14="http://schemas.microsoft.com/office/powerpoint/2010/main" val="1142928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t>Is it other factors?</a:t>
            </a:r>
            <a:br>
              <a:rPr lang="en-US" sz="3600" dirty="0" smtClean="0"/>
            </a:br>
            <a:r>
              <a:rPr lang="en-US" sz="3600" dirty="0" smtClean="0"/>
              <a:t>Assessing the importance of control variables</a:t>
            </a:r>
            <a:endParaRPr lang="en-US" sz="3600" dirty="0"/>
          </a:p>
        </p:txBody>
      </p:sp>
      <p:sp>
        <p:nvSpPr>
          <p:cNvPr id="3" name="Content Placeholder 2"/>
          <p:cNvSpPr>
            <a:spLocks noGrp="1"/>
          </p:cNvSpPr>
          <p:nvPr>
            <p:ph sz="half" idx="1"/>
          </p:nvPr>
        </p:nvSpPr>
        <p:spPr/>
        <p:txBody>
          <a:bodyPr>
            <a:normAutofit fontScale="85000" lnSpcReduction="10000"/>
          </a:bodyPr>
          <a:lstStyle/>
          <a:p>
            <a:r>
              <a:rPr lang="en-US" dirty="0" smtClean="0"/>
              <a:t>Y</a:t>
            </a:r>
            <a:r>
              <a:rPr lang="en-US" baseline="-25000" dirty="0" smtClean="0"/>
              <a:t>i</a:t>
            </a:r>
            <a:r>
              <a:rPr lang="en-US" dirty="0" smtClean="0"/>
              <a:t> = 1 if wife’s share less in CPS than DER</a:t>
            </a:r>
          </a:p>
          <a:p>
            <a:r>
              <a:rPr lang="en-US" dirty="0" smtClean="0"/>
              <a:t>Sample: Couples where each spouse earns &gt;=10% of combined earnings</a:t>
            </a:r>
          </a:p>
          <a:p>
            <a:r>
              <a:rPr lang="en-US" dirty="0" smtClean="0"/>
              <a:t>Controls: husband and wife(age, race, education, earnings), total earnings, region, metro, and survey respondent</a:t>
            </a:r>
          </a:p>
          <a:p>
            <a:r>
              <a:rPr lang="en-US" b="1" dirty="0" smtClean="0"/>
              <a:t>Key Finding: Coefficients are statistically indistinguishable</a:t>
            </a:r>
          </a:p>
          <a:p>
            <a:r>
              <a:rPr lang="en-US" b="1" dirty="0" smtClean="0"/>
              <a:t>Conclusion: Controls do not change NonTrad coefficient </a:t>
            </a:r>
            <a:endParaRPr lang="en-US" b="1" dirty="0"/>
          </a:p>
        </p:txBody>
      </p:sp>
      <p:graphicFrame>
        <p:nvGraphicFramePr>
          <p:cNvPr id="6" name="Content Placeholder 5"/>
          <p:cNvGraphicFramePr>
            <a:graphicFrameLocks noGrp="1"/>
          </p:cNvGraphicFramePr>
          <p:nvPr>
            <p:ph sz="half" idx="2"/>
          </p:nvPr>
        </p:nvGraphicFramePr>
        <p:xfrm>
          <a:off x="6197600" y="1600200"/>
          <a:ext cx="5384799" cy="1854200"/>
        </p:xfrm>
        <a:graphic>
          <a:graphicData uri="http://schemas.openxmlformats.org/drawingml/2006/table">
            <a:tbl>
              <a:tblPr firstRow="1" bandRow="1">
                <a:tableStyleId>{5C22544A-7EE6-4342-B048-85BDC9FD1C3A}</a:tableStyleId>
              </a:tblPr>
              <a:tblGrid>
                <a:gridCol w="1794933">
                  <a:extLst>
                    <a:ext uri="{9D8B030D-6E8A-4147-A177-3AD203B41FA5}">
                      <a16:colId xmlns:a16="http://schemas.microsoft.com/office/drawing/2014/main" xmlns="" val="2335732229"/>
                    </a:ext>
                  </a:extLst>
                </a:gridCol>
                <a:gridCol w="1794933">
                  <a:extLst>
                    <a:ext uri="{9D8B030D-6E8A-4147-A177-3AD203B41FA5}">
                      <a16:colId xmlns:a16="http://schemas.microsoft.com/office/drawing/2014/main" xmlns="" val="119092560"/>
                    </a:ext>
                  </a:extLst>
                </a:gridCol>
                <a:gridCol w="1794933">
                  <a:extLst>
                    <a:ext uri="{9D8B030D-6E8A-4147-A177-3AD203B41FA5}">
                      <a16:colId xmlns:a16="http://schemas.microsoft.com/office/drawing/2014/main" xmlns="" val="1523612211"/>
                    </a:ext>
                  </a:extLst>
                </a:gridCol>
              </a:tblGrid>
              <a:tr h="370840">
                <a:tc>
                  <a:txBody>
                    <a:bodyPr/>
                    <a:lstStyle/>
                    <a:p>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extLst>
                  <a:ext uri="{0D108BD9-81ED-4DB2-BD59-A6C34878D82A}">
                    <a16:rowId xmlns:a16="http://schemas.microsoft.com/office/drawing/2014/main" xmlns="" val="2229193960"/>
                  </a:ext>
                </a:extLst>
              </a:tr>
              <a:tr h="370840">
                <a:tc>
                  <a:txBody>
                    <a:bodyPr/>
                    <a:lstStyle/>
                    <a:p>
                      <a:r>
                        <a:rPr lang="en-US" dirty="0" smtClean="0"/>
                        <a:t>NonTrad</a:t>
                      </a:r>
                      <a:endParaRPr lang="en-US" dirty="0"/>
                    </a:p>
                  </a:txBody>
                  <a:tcPr/>
                </a:tc>
                <a:tc>
                  <a:txBody>
                    <a:bodyPr/>
                    <a:lstStyle/>
                    <a:p>
                      <a:pPr algn="ctr"/>
                      <a:r>
                        <a:rPr lang="en-US" dirty="0" smtClean="0"/>
                        <a:t>0.157</a:t>
                      </a:r>
                      <a:endParaRPr lang="en-US" dirty="0"/>
                    </a:p>
                  </a:txBody>
                  <a:tcPr/>
                </a:tc>
                <a:tc>
                  <a:txBody>
                    <a:bodyPr/>
                    <a:lstStyle/>
                    <a:p>
                      <a:pPr algn="ctr"/>
                      <a:r>
                        <a:rPr lang="en-US" dirty="0" smtClean="0"/>
                        <a:t>0.159</a:t>
                      </a:r>
                      <a:endParaRPr lang="en-US" dirty="0"/>
                    </a:p>
                  </a:txBody>
                  <a:tcPr/>
                </a:tc>
                <a:extLst>
                  <a:ext uri="{0D108BD9-81ED-4DB2-BD59-A6C34878D82A}">
                    <a16:rowId xmlns:a16="http://schemas.microsoft.com/office/drawing/2014/main" xmlns="" val="311770145"/>
                  </a:ext>
                </a:extLst>
              </a:tr>
              <a:tr h="370840">
                <a:tc>
                  <a:txBody>
                    <a:bodyPr/>
                    <a:lstStyle/>
                    <a:p>
                      <a:endParaRPr lang="en-US" dirty="0"/>
                    </a:p>
                  </a:txBody>
                  <a:tcPr/>
                </a:tc>
                <a:tc>
                  <a:txBody>
                    <a:bodyPr/>
                    <a:lstStyle/>
                    <a:p>
                      <a:pPr algn="ctr"/>
                      <a:r>
                        <a:rPr lang="en-US" dirty="0" smtClean="0"/>
                        <a:t>(0.011)</a:t>
                      </a:r>
                      <a:endParaRPr lang="en-US" dirty="0"/>
                    </a:p>
                  </a:txBody>
                  <a:tcPr/>
                </a:tc>
                <a:tc>
                  <a:txBody>
                    <a:bodyPr/>
                    <a:lstStyle/>
                    <a:p>
                      <a:pPr algn="ctr"/>
                      <a:r>
                        <a:rPr lang="en-US" dirty="0" smtClean="0"/>
                        <a:t>(0.012)</a:t>
                      </a:r>
                      <a:endParaRPr lang="en-US" dirty="0"/>
                    </a:p>
                  </a:txBody>
                  <a:tcPr/>
                </a:tc>
                <a:extLst>
                  <a:ext uri="{0D108BD9-81ED-4DB2-BD59-A6C34878D82A}">
                    <a16:rowId xmlns:a16="http://schemas.microsoft.com/office/drawing/2014/main" xmlns="" val="2855226009"/>
                  </a:ext>
                </a:extLst>
              </a:tr>
              <a:tr h="370840">
                <a:tc>
                  <a:txBody>
                    <a:bodyPr/>
                    <a:lstStyle/>
                    <a:p>
                      <a:r>
                        <a:rPr lang="en-US" dirty="0" smtClean="0"/>
                        <a:t>N</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extLst>
                  <a:ext uri="{0D108BD9-81ED-4DB2-BD59-A6C34878D82A}">
                    <a16:rowId xmlns:a16="http://schemas.microsoft.com/office/drawing/2014/main" xmlns="" val="2372690558"/>
                  </a:ext>
                </a:extLst>
              </a:tr>
              <a:tr h="370840">
                <a:tc>
                  <a:txBody>
                    <a:bodyPr/>
                    <a:lstStyle/>
                    <a:p>
                      <a:r>
                        <a:rPr lang="en-US" dirty="0" smtClean="0"/>
                        <a:t>p-value</a:t>
                      </a:r>
                      <a:endParaRPr lang="en-US" dirty="0"/>
                    </a:p>
                  </a:txBody>
                  <a:tcPr/>
                </a:tc>
                <a:tc>
                  <a:txBody>
                    <a:bodyPr/>
                    <a:lstStyle/>
                    <a:p>
                      <a:pPr algn="ctr"/>
                      <a:r>
                        <a:rPr lang="en-US" dirty="0" smtClean="0"/>
                        <a:t>0.781</a:t>
                      </a:r>
                      <a:endParaRPr lang="en-US" dirty="0"/>
                    </a:p>
                  </a:txBody>
                  <a:tcPr/>
                </a:tc>
                <a:tc>
                  <a:txBody>
                    <a:bodyPr/>
                    <a:lstStyle/>
                    <a:p>
                      <a:pPr algn="ctr"/>
                      <a:endParaRPr lang="en-US" dirty="0"/>
                    </a:p>
                  </a:txBody>
                  <a:tcPr/>
                </a:tc>
                <a:extLst>
                  <a:ext uri="{0D108BD9-81ED-4DB2-BD59-A6C34878D82A}">
                    <a16:rowId xmlns:a16="http://schemas.microsoft.com/office/drawing/2014/main" xmlns="" val="486595049"/>
                  </a:ext>
                </a:extLst>
              </a:tr>
            </a:tbl>
          </a:graphicData>
        </a:graphic>
      </p:graphicFrame>
      <p:sp>
        <p:nvSpPr>
          <p:cNvPr id="5" name="Slide Number Placeholder 4"/>
          <p:cNvSpPr>
            <a:spLocks noGrp="1"/>
          </p:cNvSpPr>
          <p:nvPr>
            <p:ph type="sldNum" sz="quarter" idx="12"/>
          </p:nvPr>
        </p:nvSpPr>
        <p:spPr/>
        <p:txBody>
          <a:bodyPr/>
          <a:lstStyle/>
          <a:p>
            <a:fld id="{03AE04C5-3085-4F64-BC65-54FE2DBF6EB1}" type="slidenum">
              <a:rPr lang="en-US" smtClean="0"/>
              <a:pPr/>
              <a:t>19</a:t>
            </a:fld>
            <a:endParaRPr lang="en-US" dirty="0"/>
          </a:p>
        </p:txBody>
      </p:sp>
      <p:sp>
        <p:nvSpPr>
          <p:cNvPr id="7" name="TextBox 6"/>
          <p:cNvSpPr txBox="1"/>
          <p:nvPr/>
        </p:nvSpPr>
        <p:spPr>
          <a:xfrm>
            <a:off x="6096000" y="3636962"/>
            <a:ext cx="5791199" cy="1477328"/>
          </a:xfrm>
          <a:prstGeom prst="rect">
            <a:avLst/>
          </a:prstGeom>
          <a:noFill/>
        </p:spPr>
        <p:txBody>
          <a:bodyPr wrap="square" rtlCol="0">
            <a:spAutoFit/>
          </a:bodyPr>
          <a:lstStyle/>
          <a:p>
            <a:r>
              <a:rPr lang="en-US" i="1" dirty="0" smtClean="0"/>
              <a:t>(1): Quadratic with interaction, without controls</a:t>
            </a:r>
          </a:p>
          <a:p>
            <a:r>
              <a:rPr lang="en-US" i="1" dirty="0" smtClean="0"/>
              <a:t>(2): Quadratic with interaction, with controls</a:t>
            </a:r>
          </a:p>
          <a:p>
            <a:endParaRPr lang="en-US" i="1" dirty="0"/>
          </a:p>
          <a:p>
            <a:r>
              <a:rPr lang="en-US" i="1" dirty="0" smtClean="0"/>
              <a:t>p-value from test of H</a:t>
            </a:r>
            <a:r>
              <a:rPr lang="en-US" i="1" baseline="-25000" dirty="0" smtClean="0"/>
              <a:t>0</a:t>
            </a:r>
            <a:r>
              <a:rPr lang="en-US" i="1" dirty="0" smtClean="0"/>
              <a:t>: NonTrad coefficients equal across models</a:t>
            </a:r>
          </a:p>
        </p:txBody>
      </p:sp>
      <p:sp>
        <p:nvSpPr>
          <p:cNvPr id="4" name="Oval 3"/>
          <p:cNvSpPr/>
          <p:nvPr/>
        </p:nvSpPr>
        <p:spPr>
          <a:xfrm>
            <a:off x="8382000" y="3048000"/>
            <a:ext cx="1066800" cy="406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4380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4" name="Slide Number Placeholder 3"/>
          <p:cNvSpPr>
            <a:spLocks noGrp="1"/>
          </p:cNvSpPr>
          <p:nvPr>
            <p:ph type="sldNum" sz="quarter" idx="12"/>
          </p:nvPr>
        </p:nvSpPr>
        <p:spPr/>
        <p:txBody>
          <a:bodyPr/>
          <a:lstStyle/>
          <a:p>
            <a:fld id="{24BFE6D4-27A9-4AE4-9EAE-AF75F97B179B}" type="slidenum">
              <a:rPr lang="en-US" smtClean="0"/>
              <a:t>2</a:t>
            </a:fld>
            <a:endParaRPr lang="en-US"/>
          </a:p>
        </p:txBody>
      </p:sp>
      <p:sp>
        <p:nvSpPr>
          <p:cNvPr id="5" name="Content Placeholder 2"/>
          <p:cNvSpPr txBox="1">
            <a:spLocks noGrp="1"/>
          </p:cNvSpPr>
          <p:nvPr>
            <p:ph idx="1"/>
          </p:nvPr>
        </p:nvSpPr>
        <p:spPr>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2400" i="1" dirty="0" smtClean="0">
                <a:solidFill>
                  <a:schemeClr val="tx1"/>
                </a:solidFill>
              </a:rPr>
              <a:t>This presentation was prepared for the 2019 NBER Public Economics Meeting in Cambridge, MA. All results have been reviewed to ensure that no confidential information is disclosed. The Disclosure Review Board release number is DRB-B0035-CED-20190322.</a:t>
            </a:r>
          </a:p>
          <a:p>
            <a:pPr algn="l"/>
            <a:endParaRPr lang="en-US" sz="2400" i="1" dirty="0">
              <a:solidFill>
                <a:schemeClr val="tx1"/>
              </a:solidFill>
            </a:endParaRPr>
          </a:p>
          <a:p>
            <a:pPr algn="l"/>
            <a:r>
              <a:rPr lang="en-US" sz="2400" i="1" dirty="0" smtClean="0">
                <a:solidFill>
                  <a:schemeClr val="tx1"/>
                </a:solidFill>
              </a:rPr>
              <a:t>It was developed to promote research and advancements in our understanding of the use of administrative records in household and person-level statistics. In that spirit and to encourage discussion and thoughtful feedback at early stages of our work, this presentation has undergone a more limited review than official Census Bureau reports. All views and any errors are solely those of the authors and do not reflect any official position of the </a:t>
            </a:r>
            <a:r>
              <a:rPr lang="en-US" sz="2400" i="1" dirty="0">
                <a:solidFill>
                  <a:schemeClr val="tx1"/>
                </a:solidFill>
              </a:rPr>
              <a:t>C</a:t>
            </a:r>
            <a:r>
              <a:rPr lang="en-US" sz="2400" i="1" dirty="0" smtClean="0">
                <a:solidFill>
                  <a:schemeClr val="tx1"/>
                </a:solidFill>
              </a:rPr>
              <a:t>ensus Bureau. </a:t>
            </a:r>
          </a:p>
          <a:p>
            <a:pPr algn="l"/>
            <a:endParaRPr lang="en-US" sz="2400" i="1" dirty="0">
              <a:solidFill>
                <a:schemeClr val="tx1"/>
              </a:solidFill>
            </a:endParaRPr>
          </a:p>
          <a:p>
            <a:pPr algn="l"/>
            <a:r>
              <a:rPr lang="en-US" sz="2400" i="1" dirty="0" smtClean="0">
                <a:solidFill>
                  <a:schemeClr val="tx1"/>
                </a:solidFill>
              </a:rPr>
              <a:t>Do not cite or distribute without author(s) permission.</a:t>
            </a:r>
            <a:endParaRPr lang="en-US" sz="2400" dirty="0">
              <a:solidFill>
                <a:schemeClr val="tx1"/>
              </a:solidFill>
            </a:endParaRPr>
          </a:p>
        </p:txBody>
      </p:sp>
    </p:spTree>
    <p:extLst>
      <p:ext uri="{BB962C8B-B14F-4D97-AF65-F5344CB8AC3E}">
        <p14:creationId xmlns:p14="http://schemas.microsoft.com/office/powerpoint/2010/main" val="180987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0817"/>
            <a:ext cx="10972800" cy="792162"/>
          </a:xfrm>
        </p:spPr>
        <p:txBody>
          <a:bodyPr>
            <a:normAutofit/>
          </a:bodyPr>
          <a:lstStyle/>
          <a:p>
            <a:pPr algn="l"/>
            <a:r>
              <a:rPr lang="en-US" sz="3600" dirty="0" smtClean="0"/>
              <a:t>Estimation strategy: OLS regression</a:t>
            </a:r>
            <a:endParaRPr lang="en-US" sz="3600" dirty="0"/>
          </a:p>
        </p:txBody>
      </p:sp>
      <mc:AlternateContent xmlns:mc="http://schemas.openxmlformats.org/markup-compatibility/2006" xmlns:a14="http://schemas.microsoft.com/office/drawing/2010/main">
        <mc:Choice Requires="a14">
          <p:graphicFrame>
            <p:nvGraphicFramePr>
              <p:cNvPr id="7" name="Table 6"/>
              <p:cNvGraphicFramePr>
                <a:graphicFrameLocks noGrp="1"/>
              </p:cNvGraphicFramePr>
              <p:nvPr>
                <p:extLst>
                  <p:ext uri="{D42A27DB-BD31-4B8C-83A1-F6EECF244321}">
                    <p14:modId xmlns:p14="http://schemas.microsoft.com/office/powerpoint/2010/main" val="941027765"/>
                  </p:ext>
                </p:extLst>
              </p:nvPr>
            </p:nvGraphicFramePr>
            <p:xfrm>
              <a:off x="990600" y="1662110"/>
              <a:ext cx="10210800" cy="3540446"/>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xmlns="" val="3371403615"/>
                        </a:ext>
                      </a:extLst>
                    </a:gridCol>
                    <a:gridCol w="9144000">
                      <a:extLst>
                        <a:ext uri="{9D8B030D-6E8A-4147-A177-3AD203B41FA5}">
                          <a16:colId xmlns:a16="http://schemas.microsoft.com/office/drawing/2014/main" xmlns="" val="2551975899"/>
                        </a:ext>
                      </a:extLst>
                    </a:gridCol>
                  </a:tblGrid>
                  <a:tr h="914400">
                    <a:tc gridSpan="2">
                      <a:txBody>
                        <a:bodyPr/>
                        <a:lstStyle/>
                        <a:p>
                          <a:pPr algn="l"/>
                          <a14:m>
                            <m:oMathPara xmlns:m="http://schemas.openxmlformats.org/officeDocument/2006/math">
                              <m:oMathParaPr>
                                <m:jc m:val="center"/>
                              </m:oMathParaPr>
                              <m:oMath xmlns:m="http://schemas.openxmlformats.org/officeDocument/2006/math">
                                <m:sSub>
                                  <m:sSubPr>
                                    <m:ctrlPr>
                                      <a:rPr lang="en-US" sz="2400" i="1" smtClean="0">
                                        <a:latin typeface="Cambria Math"/>
                                      </a:rPr>
                                    </m:ctrlPr>
                                  </m:sSubPr>
                                  <m:e>
                                    <m:r>
                                      <a:rPr lang="en-US" sz="2400">
                                        <a:latin typeface="Cambria Math" panose="02040503050406030204" pitchFamily="18" charset="0"/>
                                      </a:rPr>
                                      <m:t>𝑌</m:t>
                                    </m:r>
                                  </m:e>
                                  <m:sub>
                                    <m:r>
                                      <a:rPr lang="en-US" sz="2400">
                                        <a:latin typeface="Cambria Math" panose="02040503050406030204" pitchFamily="18" charset="0"/>
                                      </a:rPr>
                                      <m:t>𝑖</m:t>
                                    </m:r>
                                  </m:sub>
                                </m:sSub>
                                <m:r>
                                  <a:rPr lang="en-US" sz="2400">
                                    <a:latin typeface="Cambria Math" panose="02040503050406030204" pitchFamily="18" charset="0"/>
                                  </a:rPr>
                                  <m:t>=</m:t>
                                </m:r>
                                <m:r>
                                  <a:rPr lang="en-US" sz="2400">
                                    <a:latin typeface="Cambria Math" panose="02040503050406030204" pitchFamily="18" charset="0"/>
                                  </a:rPr>
                                  <m:t>𝛼</m:t>
                                </m:r>
                                <m:r>
                                  <a:rPr lang="en-US" sz="2400">
                                    <a:latin typeface="Cambria Math" panose="02040503050406030204" pitchFamily="18" charset="0"/>
                                  </a:rPr>
                                  <m:t>+</m:t>
                                </m:r>
                                <m:r>
                                  <a:rPr lang="en-US" sz="2400">
                                    <a:latin typeface="Cambria Math" panose="02040503050406030204" pitchFamily="18" charset="0"/>
                                  </a:rPr>
                                  <m:t>𝛽</m:t>
                                </m:r>
                                <m:r>
                                  <a:rPr lang="en-US" sz="2400">
                                    <a:latin typeface="Cambria Math" panose="02040503050406030204" pitchFamily="18" charset="0"/>
                                  </a:rPr>
                                  <m:t>𝑀𝑎𝑙</m:t>
                                </m:r>
                                <m:sSub>
                                  <m:sSubPr>
                                    <m:ctrlPr>
                                      <a:rPr lang="en-US" sz="2400" i="1">
                                        <a:latin typeface="Cambria Math"/>
                                      </a:rPr>
                                    </m:ctrlPr>
                                  </m:sSubPr>
                                  <m:e>
                                    <m:r>
                                      <a:rPr lang="en-US" sz="2400">
                                        <a:latin typeface="Cambria Math" panose="02040503050406030204" pitchFamily="18" charset="0"/>
                                      </a:rPr>
                                      <m:t>𝑒</m:t>
                                    </m:r>
                                  </m:e>
                                  <m:sub>
                                    <m:r>
                                      <a:rPr lang="en-US" sz="2400">
                                        <a:latin typeface="Cambria Math" panose="02040503050406030204" pitchFamily="18" charset="0"/>
                                      </a:rPr>
                                      <m:t>𝑖</m:t>
                                    </m:r>
                                  </m:sub>
                                </m:sSub>
                                <m:r>
                                  <a:rPr lang="en-US" sz="2400">
                                    <a:latin typeface="Cambria Math" panose="02040503050406030204" pitchFamily="18" charset="0"/>
                                  </a:rPr>
                                  <m:t>+ </m:t>
                                </m:r>
                                <m:sSub>
                                  <m:sSubPr>
                                    <m:ctrlPr>
                                      <a:rPr lang="en-US" sz="2400" i="1">
                                        <a:latin typeface="Cambria Math"/>
                                      </a:rPr>
                                    </m:ctrlPr>
                                  </m:sSubPr>
                                  <m:e>
                                    <m:r>
                                      <a:rPr lang="en-US" sz="2400">
                                        <a:latin typeface="Cambria Math" panose="02040503050406030204" pitchFamily="18" charset="0"/>
                                      </a:rPr>
                                      <m:t>𝛾</m:t>
                                    </m:r>
                                  </m:e>
                                  <m:sub>
                                    <m:r>
                                      <a:rPr lang="en-US" sz="2400">
                                        <a:latin typeface="Cambria Math" panose="02040503050406030204" pitchFamily="18" charset="0"/>
                                      </a:rPr>
                                      <m:t>1</m:t>
                                    </m:r>
                                  </m:sub>
                                </m:sSub>
                                <m:r>
                                  <a:rPr lang="en-US" sz="2400">
                                    <a:latin typeface="Cambria Math" panose="02040503050406030204" pitchFamily="18" charset="0"/>
                                  </a:rPr>
                                  <m:t>𝑁𝑜𝑛𝑡𝑟𝑎</m:t>
                                </m:r>
                                <m:sSub>
                                  <m:sSubPr>
                                    <m:ctrlPr>
                                      <a:rPr lang="en-US" sz="2400" i="1">
                                        <a:latin typeface="Cambria Math"/>
                                      </a:rPr>
                                    </m:ctrlPr>
                                  </m:sSubPr>
                                  <m:e>
                                    <m:r>
                                      <a:rPr lang="en-US" sz="2400">
                                        <a:latin typeface="Cambria Math" panose="02040503050406030204" pitchFamily="18" charset="0"/>
                                      </a:rPr>
                                      <m:t>𝑑</m:t>
                                    </m:r>
                                  </m:e>
                                  <m:sub>
                                    <m:r>
                                      <a:rPr lang="en-US" sz="2400">
                                        <a:latin typeface="Cambria Math" panose="02040503050406030204" pitchFamily="18" charset="0"/>
                                      </a:rPr>
                                      <m:t>𝑖</m:t>
                                    </m:r>
                                  </m:sub>
                                </m:sSub>
                                <m:r>
                                  <a:rPr lang="en-US" sz="2400">
                                    <a:latin typeface="Cambria Math" panose="02040503050406030204" pitchFamily="18" charset="0"/>
                                  </a:rPr>
                                  <m:t>+</m:t>
                                </m:r>
                                <m:sSub>
                                  <m:sSubPr>
                                    <m:ctrlPr>
                                      <a:rPr lang="en-US" sz="2400" i="1">
                                        <a:latin typeface="Cambria Math"/>
                                      </a:rPr>
                                    </m:ctrlPr>
                                  </m:sSubPr>
                                  <m:e>
                                    <m:r>
                                      <a:rPr lang="en-US" sz="2400">
                                        <a:latin typeface="Cambria Math" panose="02040503050406030204" pitchFamily="18" charset="0"/>
                                      </a:rPr>
                                      <m:t>𝜁</m:t>
                                    </m:r>
                                  </m:e>
                                  <m:sub>
                                    <m:r>
                                      <a:rPr lang="en-US" sz="2400">
                                        <a:latin typeface="Cambria Math" panose="02040503050406030204" pitchFamily="18" charset="0"/>
                                      </a:rPr>
                                      <m:t>1</m:t>
                                    </m:r>
                                  </m:sub>
                                </m:sSub>
                                <m:sSub>
                                  <m:sSubPr>
                                    <m:ctrlPr>
                                      <a:rPr lang="en-US" sz="2400" i="1">
                                        <a:latin typeface="Cambria Math"/>
                                      </a:rPr>
                                    </m:ctrlPr>
                                  </m:sSubPr>
                                  <m:e>
                                    <m:r>
                                      <a:rPr lang="en-US" sz="2400">
                                        <a:latin typeface="Cambria Math" panose="02040503050406030204" pitchFamily="18" charset="0"/>
                                      </a:rPr>
                                      <m:t>𝑍</m:t>
                                    </m:r>
                                  </m:e>
                                  <m:sub>
                                    <m:r>
                                      <a:rPr lang="en-US" sz="2400">
                                        <a:latin typeface="Cambria Math" panose="02040503050406030204" pitchFamily="18" charset="0"/>
                                      </a:rPr>
                                      <m:t>𝑖</m:t>
                                    </m:r>
                                  </m:sub>
                                </m:sSub>
                                <m:r>
                                  <a:rPr lang="en-US" sz="2400">
                                    <a:latin typeface="Cambria Math" panose="02040503050406030204" pitchFamily="18" charset="0"/>
                                  </a:rPr>
                                  <m:t>+</m:t>
                                </m:r>
                                <m:r>
                                  <a:rPr lang="en-US" sz="2400">
                                    <a:latin typeface="Cambria Math" panose="02040503050406030204" pitchFamily="18" charset="0"/>
                                  </a:rPr>
                                  <m:t>𝑀𝑎𝑙</m:t>
                                </m:r>
                                <m:sSub>
                                  <m:sSubPr>
                                    <m:ctrlPr>
                                      <a:rPr lang="en-US" sz="2400" i="1">
                                        <a:latin typeface="Cambria Math"/>
                                      </a:rPr>
                                    </m:ctrlPr>
                                  </m:sSubPr>
                                  <m:e>
                                    <m:r>
                                      <a:rPr lang="en-US" sz="2400">
                                        <a:latin typeface="Cambria Math" panose="02040503050406030204" pitchFamily="18" charset="0"/>
                                      </a:rPr>
                                      <m:t>𝑒</m:t>
                                    </m:r>
                                  </m:e>
                                  <m:sub>
                                    <m:r>
                                      <a:rPr lang="en-US" sz="2400">
                                        <a:latin typeface="Cambria Math" panose="02040503050406030204" pitchFamily="18" charset="0"/>
                                      </a:rPr>
                                      <m:t>𝑖</m:t>
                                    </m:r>
                                  </m:sub>
                                </m:sSub>
                                <m:r>
                                  <a:rPr lang="en-US" sz="2400">
                                    <a:latin typeface="Cambria Math" panose="02040503050406030204" pitchFamily="18" charset="0"/>
                                  </a:rPr>
                                  <m:t>×</m:t>
                                </m:r>
                                <m:d>
                                  <m:dPr>
                                    <m:ctrlPr>
                                      <a:rPr lang="en-US" sz="2400" i="1">
                                        <a:latin typeface="Cambria Math"/>
                                      </a:rPr>
                                    </m:ctrlPr>
                                  </m:dPr>
                                  <m:e>
                                    <m:sSub>
                                      <m:sSubPr>
                                        <m:ctrlPr>
                                          <a:rPr lang="en-US" sz="2400" i="1">
                                            <a:latin typeface="Cambria Math"/>
                                          </a:rPr>
                                        </m:ctrlPr>
                                      </m:sSubPr>
                                      <m:e>
                                        <m:r>
                                          <a:rPr lang="en-US" sz="2400">
                                            <a:latin typeface="Cambria Math" panose="02040503050406030204" pitchFamily="18" charset="0"/>
                                          </a:rPr>
                                          <m:t>𝛾</m:t>
                                        </m:r>
                                      </m:e>
                                      <m:sub>
                                        <m:r>
                                          <a:rPr lang="en-US" sz="2400">
                                            <a:latin typeface="Cambria Math" panose="02040503050406030204" pitchFamily="18" charset="0"/>
                                          </a:rPr>
                                          <m:t>2</m:t>
                                        </m:r>
                                      </m:sub>
                                    </m:sSub>
                                    <m:r>
                                      <a:rPr lang="en-US" sz="2400">
                                        <a:latin typeface="Cambria Math" panose="02040503050406030204" pitchFamily="18" charset="0"/>
                                      </a:rPr>
                                      <m:t>𝑁𝑜𝑛𝑡𝑟𝑎</m:t>
                                    </m:r>
                                    <m:sSub>
                                      <m:sSubPr>
                                        <m:ctrlPr>
                                          <a:rPr lang="en-US" sz="2400" i="1">
                                            <a:latin typeface="Cambria Math"/>
                                          </a:rPr>
                                        </m:ctrlPr>
                                      </m:sSubPr>
                                      <m:e>
                                        <m:r>
                                          <a:rPr lang="en-US" sz="2400">
                                            <a:latin typeface="Cambria Math" panose="02040503050406030204" pitchFamily="18" charset="0"/>
                                          </a:rPr>
                                          <m:t>𝑑</m:t>
                                        </m:r>
                                      </m:e>
                                      <m:sub>
                                        <m:r>
                                          <a:rPr lang="en-US" sz="2400">
                                            <a:latin typeface="Cambria Math" panose="02040503050406030204" pitchFamily="18" charset="0"/>
                                          </a:rPr>
                                          <m:t>𝑖</m:t>
                                        </m:r>
                                      </m:sub>
                                    </m:sSub>
                                    <m:r>
                                      <a:rPr lang="en-US" sz="2400">
                                        <a:latin typeface="Cambria Math" panose="02040503050406030204" pitchFamily="18" charset="0"/>
                                      </a:rPr>
                                      <m:t>+</m:t>
                                    </m:r>
                                    <m:sSub>
                                      <m:sSubPr>
                                        <m:ctrlPr>
                                          <a:rPr lang="en-US" sz="2400" i="1">
                                            <a:latin typeface="Cambria Math"/>
                                          </a:rPr>
                                        </m:ctrlPr>
                                      </m:sSubPr>
                                      <m:e>
                                        <m:r>
                                          <a:rPr lang="en-US" sz="2400">
                                            <a:latin typeface="Cambria Math" panose="02040503050406030204" pitchFamily="18" charset="0"/>
                                          </a:rPr>
                                          <m:t>𝜁</m:t>
                                        </m:r>
                                      </m:e>
                                      <m:sub>
                                        <m:r>
                                          <a:rPr lang="en-US" sz="2400">
                                            <a:latin typeface="Cambria Math" panose="02040503050406030204" pitchFamily="18" charset="0"/>
                                          </a:rPr>
                                          <m:t>2</m:t>
                                        </m:r>
                                      </m:sub>
                                    </m:sSub>
                                    <m:sSub>
                                      <m:sSubPr>
                                        <m:ctrlPr>
                                          <a:rPr lang="en-US" sz="2400" i="1">
                                            <a:latin typeface="Cambria Math"/>
                                          </a:rPr>
                                        </m:ctrlPr>
                                      </m:sSubPr>
                                      <m:e>
                                        <m:r>
                                          <a:rPr lang="en-US" sz="2400">
                                            <a:latin typeface="Cambria Math" panose="02040503050406030204" pitchFamily="18" charset="0"/>
                                          </a:rPr>
                                          <m:t>𝑍</m:t>
                                        </m:r>
                                      </m:e>
                                      <m:sub>
                                        <m:r>
                                          <a:rPr lang="en-US" sz="2400">
                                            <a:latin typeface="Cambria Math" panose="02040503050406030204" pitchFamily="18" charset="0"/>
                                          </a:rPr>
                                          <m:t>𝑖</m:t>
                                        </m:r>
                                      </m:sub>
                                    </m:sSub>
                                  </m:e>
                                </m:d>
                                <m:r>
                                  <a:rPr lang="en-US" sz="2400">
                                    <a:latin typeface="Cambria Math" panose="02040503050406030204" pitchFamily="18" charset="0"/>
                                  </a:rPr>
                                  <m:t>+</m:t>
                                </m:r>
                                <m:sSub>
                                  <m:sSubPr>
                                    <m:ctrlPr>
                                      <a:rPr lang="en-US" sz="2400" i="1">
                                        <a:latin typeface="Cambria Math"/>
                                      </a:rPr>
                                    </m:ctrlPr>
                                  </m:sSubPr>
                                  <m:e>
                                    <m:r>
                                      <a:rPr lang="en-US" sz="2400">
                                        <a:latin typeface="Cambria Math" panose="02040503050406030204" pitchFamily="18" charset="0"/>
                                      </a:rPr>
                                      <m:t>𝜖</m:t>
                                    </m:r>
                                  </m:e>
                                  <m:sub>
                                    <m:r>
                                      <a:rPr lang="en-US" sz="2400">
                                        <a:latin typeface="Cambria Math" panose="02040503050406030204" pitchFamily="18" charset="0"/>
                                      </a:rPr>
                                      <m:t>𝑖</m:t>
                                    </m:r>
                                  </m:sub>
                                </m:sSub>
                              </m:oMath>
                            </m:oMathPara>
                          </a14:m>
                          <a:endParaRPr lang="en-US" sz="2400" b="0" dirty="0">
                            <a:latin typeface="+mn-lt"/>
                          </a:endParaRPr>
                        </a:p>
                      </a:txBody>
                      <a:tcPr/>
                    </a:tc>
                    <a:tc hMerge="1">
                      <a:txBody>
                        <a:bodyPr/>
                        <a:lstStyle/>
                        <a:p>
                          <a:pPr algn="l"/>
                          <a:endParaRPr lang="en-US" sz="2000" dirty="0">
                            <a:latin typeface="+mn-lt"/>
                          </a:endParaRPr>
                        </a:p>
                      </a:txBody>
                      <a:tcPr/>
                    </a:tc>
                    <a:extLst>
                      <a:ext uri="{0D108BD9-81ED-4DB2-BD59-A6C34878D82A}">
                        <a16:rowId xmlns:a16="http://schemas.microsoft.com/office/drawing/2014/main" xmlns="" val="3032297623"/>
                      </a:ext>
                    </a:extLst>
                  </a:tr>
                  <a:tr h="706756">
                    <a:tc>
                      <a:txBody>
                        <a:bodyPr/>
                        <a:lstStyle/>
                        <a:p>
                          <a:pPr algn="l"/>
                          <a14:m>
                            <m:oMathPara xmlns:m="http://schemas.openxmlformats.org/officeDocument/2006/math">
                              <m:oMathParaPr>
                                <m:jc m:val="right"/>
                              </m:oMathParaPr>
                              <m:oMath xmlns:m="http://schemas.openxmlformats.org/officeDocument/2006/math">
                                <m:sSub>
                                  <m:sSubPr>
                                    <m:ctrlPr>
                                      <a:rPr lang="en-US" sz="2000" b="0" i="1" smtClean="0">
                                        <a:latin typeface="Cambria Math"/>
                                      </a:rPr>
                                    </m:ctrlPr>
                                  </m:sSubPr>
                                  <m:e>
                                    <m:r>
                                      <a:rPr lang="en-US" sz="2000" b="0" i="1" smtClean="0">
                                        <a:latin typeface="Cambria Math" panose="02040503050406030204" pitchFamily="18" charset="0"/>
                                      </a:rPr>
                                      <m:t>𝑌</m:t>
                                    </m:r>
                                  </m:e>
                                  <m:sub>
                                    <m:r>
                                      <a:rPr lang="en-US" sz="2000" b="0" i="1" smtClean="0">
                                        <a:latin typeface="Cambria Math" panose="02040503050406030204" pitchFamily="18" charset="0"/>
                                      </a:rPr>
                                      <m:t>𝑖</m:t>
                                    </m:r>
                                  </m:sub>
                                </m:sSub>
                              </m:oMath>
                            </m:oMathPara>
                          </a14:m>
                          <a:endParaRPr lang="en-US" sz="2000" b="0" dirty="0">
                            <a:latin typeface="+mn-lt"/>
                          </a:endParaRPr>
                        </a:p>
                      </a:txBody>
                      <a:tcPr/>
                    </a:tc>
                    <a:tc>
                      <a:txBody>
                        <a:bodyPr/>
                        <a:lstStyle/>
                        <a:p>
                          <a:pPr algn="l"/>
                          <a:r>
                            <a:rPr lang="en-US" sz="2000" dirty="0" smtClean="0">
                              <a:latin typeface="+mn-lt"/>
                            </a:rPr>
                            <a:t>(a) Indicator for positive reporting gap</a:t>
                          </a:r>
                          <a:br>
                            <a:rPr lang="en-US" sz="2000" dirty="0" smtClean="0">
                              <a:latin typeface="+mn-lt"/>
                            </a:rPr>
                          </a:br>
                          <a:r>
                            <a:rPr lang="en-US" sz="2000" dirty="0" smtClean="0">
                              <a:solidFill>
                                <a:schemeClr val="tx1"/>
                              </a:solidFill>
                              <a:latin typeface="+mn-lt"/>
                            </a:rPr>
                            <a:t>(b) ln(CPS earnings)</a:t>
                          </a:r>
                          <a:endParaRPr lang="en-US" sz="2000" dirty="0">
                            <a:solidFill>
                              <a:schemeClr val="tx1"/>
                            </a:solidFill>
                            <a:latin typeface="+mn-lt"/>
                          </a:endParaRPr>
                        </a:p>
                      </a:txBody>
                      <a:tcPr/>
                    </a:tc>
                    <a:extLst>
                      <a:ext uri="{0D108BD9-81ED-4DB2-BD59-A6C34878D82A}">
                        <a16:rowId xmlns:a16="http://schemas.microsoft.com/office/drawing/2014/main" xmlns="" val="2645835724"/>
                      </a:ext>
                    </a:extLst>
                  </a:tr>
                  <a:tr h="450534">
                    <a:tc>
                      <a:txBody>
                        <a:bodyPr/>
                        <a:lstStyle/>
                        <a:p>
                          <a:pPr algn="l"/>
                          <a14:m>
                            <m:oMathPara xmlns:m="http://schemas.openxmlformats.org/officeDocument/2006/math">
                              <m:oMathParaPr>
                                <m:jc m:val="right"/>
                              </m:oMathParaPr>
                              <m:oMath xmlns:m="http://schemas.openxmlformats.org/officeDocument/2006/math">
                                <m:sSub>
                                  <m:sSubPr>
                                    <m:ctrlPr>
                                      <a:rPr lang="en-US" sz="2000" b="0" i="1" smtClean="0">
                                        <a:latin typeface="Cambria Math"/>
                                      </a:rPr>
                                    </m:ctrlPr>
                                  </m:sSubPr>
                                  <m:e>
                                    <m:r>
                                      <a:rPr lang="en-US" sz="2000" b="0" i="1" smtClean="0">
                                        <a:latin typeface="Cambria Math" panose="02040503050406030204" pitchFamily="18" charset="0"/>
                                      </a:rPr>
                                      <m:t>𝑍</m:t>
                                    </m:r>
                                  </m:e>
                                  <m:sub>
                                    <m:r>
                                      <a:rPr lang="en-US" sz="2000" b="0" i="1" smtClean="0">
                                        <a:latin typeface="Cambria Math" panose="02040503050406030204" pitchFamily="18" charset="0"/>
                                      </a:rPr>
                                      <m:t>𝑖</m:t>
                                    </m:r>
                                  </m:sub>
                                </m:sSub>
                              </m:oMath>
                            </m:oMathPara>
                          </a14:m>
                          <a:endParaRPr lang="en-US" sz="2000" dirty="0">
                            <a:latin typeface="+mn-lt"/>
                          </a:endParaRPr>
                        </a:p>
                      </a:txBody>
                      <a:tcPr/>
                    </a:tc>
                    <a:tc>
                      <a:txBody>
                        <a:bodyPr/>
                        <a:lstStyle/>
                        <a:p>
                          <a:pPr algn="l"/>
                          <a:r>
                            <a:rPr lang="en-US" sz="2000" dirty="0" smtClean="0">
                              <a:latin typeface="+mn-lt"/>
                            </a:rPr>
                            <a:t>Worker and spouse: Age, race, education, cubic</a:t>
                          </a:r>
                          <a:r>
                            <a:rPr lang="en-US" sz="2000" baseline="0" dirty="0" smtClean="0">
                              <a:latin typeface="+mn-lt"/>
                            </a:rPr>
                            <a:t> polynomial in DER earnings</a:t>
                          </a:r>
                        </a:p>
                      </a:txBody>
                      <a:tcPr/>
                    </a:tc>
                    <a:extLst>
                      <a:ext uri="{0D108BD9-81ED-4DB2-BD59-A6C34878D82A}">
                        <a16:rowId xmlns:a16="http://schemas.microsoft.com/office/drawing/2014/main" xmlns="" val="2754404327"/>
                      </a:ext>
                    </a:extLst>
                  </a:tr>
                  <a:tr h="734378">
                    <a:tc>
                      <a:txBody>
                        <a:bodyPr/>
                        <a:lstStyle/>
                        <a:p>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latin typeface="+mn-lt"/>
                            </a:rPr>
                            <a:t>Couple: Log of total earnings, wife’s share of total earnings, region of residence, whether live in metro area, identity of household respondent</a:t>
                          </a:r>
                          <a:endParaRPr lang="en-US" sz="2000" dirty="0" smtClean="0">
                            <a:latin typeface="+mn-lt"/>
                          </a:endParaRPr>
                        </a:p>
                      </a:txBody>
                      <a:tcPr/>
                    </a:tc>
                    <a:extLst>
                      <a:ext uri="{0D108BD9-81ED-4DB2-BD59-A6C34878D82A}">
                        <a16:rowId xmlns:a16="http://schemas.microsoft.com/office/drawing/2014/main" xmlns="" val="1311846410"/>
                      </a:ext>
                    </a:extLst>
                  </a:tr>
                  <a:tr h="734378">
                    <a:tc>
                      <a:txBody>
                        <a:bodyPr/>
                        <a:lstStyle/>
                        <a:p>
                          <a:pPr algn="r"/>
                          <a:r>
                            <a:rPr lang="en-US" sz="2000" dirty="0" smtClean="0">
                              <a:latin typeface="+mn-lt"/>
                            </a:rPr>
                            <a:t>Sample</a:t>
                          </a:r>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Observations</a:t>
                          </a:r>
                          <a:r>
                            <a:rPr lang="en-US" sz="2000" baseline="0" dirty="0" smtClean="0">
                              <a:latin typeface="+mn-lt"/>
                            </a:rPr>
                            <a:t> of e</a:t>
                          </a:r>
                          <a:r>
                            <a:rPr lang="en-US" sz="2000" dirty="0" smtClean="0">
                              <a:latin typeface="+mn-lt"/>
                            </a:rPr>
                            <a:t>mployed husbands and wives where each spouse earns &gt;=</a:t>
                          </a:r>
                          <a:r>
                            <a:rPr lang="en-US" sz="2000" baseline="0" dirty="0" smtClean="0">
                              <a:latin typeface="+mn-lt"/>
                            </a:rPr>
                            <a:t> 10% of combined earnings</a:t>
                          </a:r>
                          <a:r>
                            <a:rPr lang="en-US" sz="2000" dirty="0" smtClean="0">
                              <a:latin typeface="+mn-lt"/>
                            </a:rPr>
                            <a:t> (</a:t>
                          </a:r>
                          <a14:m>
                            <m:oMath xmlns:m="http://schemas.openxmlformats.org/officeDocument/2006/math">
                              <m:r>
                                <a:rPr lang="en-US" sz="2000" b="0" i="1" smtClean="0">
                                  <a:latin typeface="Cambria Math" panose="02040503050406030204" pitchFamily="18" charset="0"/>
                                </a:rPr>
                                <m:t>𝑁</m:t>
                              </m:r>
                              <m:r>
                                <a:rPr lang="en-US" sz="2000" b="0" i="1" smtClean="0">
                                  <a:latin typeface="Cambria Math" panose="02040503050406030204" pitchFamily="18" charset="0"/>
                                </a:rPr>
                                <m:t>≈88,500)</m:t>
                              </m:r>
                            </m:oMath>
                          </a14:m>
                          <a:endParaRPr lang="en-US" sz="2000" kern="1200" dirty="0" smtClean="0">
                            <a:solidFill>
                              <a:schemeClr val="tx1"/>
                            </a:solidFill>
                            <a:latin typeface="+mn-lt"/>
                            <a:ea typeface="+mn-ea"/>
                            <a:cs typeface="+mn-cs"/>
                          </a:endParaRPr>
                        </a:p>
                      </a:txBody>
                      <a:tcPr/>
                    </a:tc>
                    <a:extLst>
                      <a:ext uri="{0D108BD9-81ED-4DB2-BD59-A6C34878D82A}">
                        <a16:rowId xmlns:a16="http://schemas.microsoft.com/office/drawing/2014/main" xmlns="" val="3089288235"/>
                      </a:ext>
                    </a:extLst>
                  </a:tr>
                </a:tbl>
              </a:graphicData>
            </a:graphic>
          </p:graphicFrame>
        </mc:Choice>
        <mc:Fallback xmlns="">
          <p:graphicFrame>
            <p:nvGraphicFramePr>
              <p:cNvPr id="7" name="Table 6"/>
              <p:cNvGraphicFramePr>
                <a:graphicFrameLocks noGrp="1"/>
              </p:cNvGraphicFramePr>
              <p:nvPr>
                <p:extLst>
                  <p:ext uri="{D42A27DB-BD31-4B8C-83A1-F6EECF244321}">
                    <p14:modId xmlns:p14="http://schemas.microsoft.com/office/powerpoint/2010/main" val="941027765"/>
                  </p:ext>
                </p:extLst>
              </p:nvPr>
            </p:nvGraphicFramePr>
            <p:xfrm>
              <a:off x="990600" y="1662110"/>
              <a:ext cx="10210800" cy="3540446"/>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val="3371403615"/>
                        </a:ext>
                      </a:extLst>
                    </a:gridCol>
                    <a:gridCol w="9144000">
                      <a:extLst>
                        <a:ext uri="{9D8B030D-6E8A-4147-A177-3AD203B41FA5}">
                          <a16:colId xmlns:a16="http://schemas.microsoft.com/office/drawing/2014/main" val="2551975899"/>
                        </a:ext>
                      </a:extLst>
                    </a:gridCol>
                  </a:tblGrid>
                  <a:tr h="914400">
                    <a:tc gridSpan="2">
                      <a:txBody>
                        <a:bodyPr/>
                        <a:lstStyle/>
                        <a:p>
                          <a:endParaRPr lang="en-US"/>
                        </a:p>
                      </a:txBody>
                      <a:tcPr>
                        <a:blipFill>
                          <a:blip r:embed="rId3"/>
                          <a:stretch>
                            <a:fillRect b="-296000"/>
                          </a:stretch>
                        </a:blipFill>
                      </a:tcPr>
                    </a:tc>
                    <a:tc hMerge="1">
                      <a:txBody>
                        <a:bodyPr/>
                        <a:lstStyle/>
                        <a:p>
                          <a:pPr algn="l"/>
                          <a:endParaRPr lang="en-US" sz="2000" dirty="0">
                            <a:latin typeface="+mn-lt"/>
                          </a:endParaRPr>
                        </a:p>
                      </a:txBody>
                      <a:tcPr/>
                    </a:tc>
                    <a:extLst>
                      <a:ext uri="{0D108BD9-81ED-4DB2-BD59-A6C34878D82A}">
                        <a16:rowId xmlns:a16="http://schemas.microsoft.com/office/drawing/2014/main" val="3032297623"/>
                      </a:ext>
                    </a:extLst>
                  </a:tr>
                  <a:tr h="706756">
                    <a:tc>
                      <a:txBody>
                        <a:bodyPr/>
                        <a:lstStyle/>
                        <a:p>
                          <a:endParaRPr lang="en-US"/>
                        </a:p>
                      </a:txBody>
                      <a:tcPr>
                        <a:blipFill>
                          <a:blip r:embed="rId3"/>
                          <a:stretch>
                            <a:fillRect t="-129310" r="-857714" b="-282759"/>
                          </a:stretch>
                        </a:blipFill>
                      </a:tcPr>
                    </a:tc>
                    <a:tc>
                      <a:txBody>
                        <a:bodyPr/>
                        <a:lstStyle/>
                        <a:p>
                          <a:pPr algn="l"/>
                          <a:r>
                            <a:rPr lang="en-US" sz="2000" dirty="0" smtClean="0">
                              <a:latin typeface="+mn-lt"/>
                            </a:rPr>
                            <a:t>(a) Indicator </a:t>
                          </a:r>
                          <a:r>
                            <a:rPr lang="en-US" sz="2000" dirty="0" smtClean="0">
                              <a:latin typeface="+mn-lt"/>
                            </a:rPr>
                            <a:t>for positive reporting gap</a:t>
                          </a:r>
                          <a:br>
                            <a:rPr lang="en-US" sz="2000" dirty="0" smtClean="0">
                              <a:latin typeface="+mn-lt"/>
                            </a:rPr>
                          </a:br>
                          <a:r>
                            <a:rPr lang="en-US" sz="2000" dirty="0" smtClean="0">
                              <a:solidFill>
                                <a:schemeClr val="tx1"/>
                              </a:solidFill>
                              <a:latin typeface="+mn-lt"/>
                            </a:rPr>
                            <a:t>(b) </a:t>
                          </a:r>
                          <a:r>
                            <a:rPr lang="en-US" sz="2000" dirty="0" smtClean="0">
                              <a:solidFill>
                                <a:schemeClr val="tx1"/>
                              </a:solidFill>
                              <a:latin typeface="+mn-lt"/>
                            </a:rPr>
                            <a:t>ln(CPS earnings)</a:t>
                          </a:r>
                          <a:endParaRPr lang="en-US" sz="2000" dirty="0">
                            <a:solidFill>
                              <a:schemeClr val="tx1"/>
                            </a:solidFill>
                            <a:latin typeface="+mn-lt"/>
                          </a:endParaRPr>
                        </a:p>
                      </a:txBody>
                      <a:tcPr/>
                    </a:tc>
                    <a:extLst>
                      <a:ext uri="{0D108BD9-81ED-4DB2-BD59-A6C34878D82A}">
                        <a16:rowId xmlns:a16="http://schemas.microsoft.com/office/drawing/2014/main" val="2645835724"/>
                      </a:ext>
                    </a:extLst>
                  </a:tr>
                  <a:tr h="450534">
                    <a:tc>
                      <a:txBody>
                        <a:bodyPr/>
                        <a:lstStyle/>
                        <a:p>
                          <a:endParaRPr lang="en-US"/>
                        </a:p>
                      </a:txBody>
                      <a:tcPr>
                        <a:blipFill>
                          <a:blip r:embed="rId3"/>
                          <a:stretch>
                            <a:fillRect t="-354667" r="-857714" b="-337333"/>
                          </a:stretch>
                        </a:blipFill>
                      </a:tcPr>
                    </a:tc>
                    <a:tc>
                      <a:txBody>
                        <a:bodyPr/>
                        <a:lstStyle/>
                        <a:p>
                          <a:pPr algn="l"/>
                          <a:r>
                            <a:rPr lang="en-US" sz="2000" dirty="0" smtClean="0">
                              <a:latin typeface="+mn-lt"/>
                            </a:rPr>
                            <a:t>Worker and spouse: Age, race, education, cubic</a:t>
                          </a:r>
                          <a:r>
                            <a:rPr lang="en-US" sz="2000" baseline="0" dirty="0" smtClean="0">
                              <a:latin typeface="+mn-lt"/>
                            </a:rPr>
                            <a:t> polynomial in DER earnings</a:t>
                          </a:r>
                        </a:p>
                      </a:txBody>
                      <a:tcPr/>
                    </a:tc>
                    <a:extLst>
                      <a:ext uri="{0D108BD9-81ED-4DB2-BD59-A6C34878D82A}">
                        <a16:rowId xmlns:a16="http://schemas.microsoft.com/office/drawing/2014/main" val="2754404327"/>
                      </a:ext>
                    </a:extLst>
                  </a:tr>
                  <a:tr h="734378">
                    <a:tc>
                      <a:txBody>
                        <a:bodyPr/>
                        <a:lstStyle/>
                        <a:p>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latin typeface="+mn-lt"/>
                            </a:rPr>
                            <a:t>Couple: Log of total earnings, wife’s share of total earnings, region of residence, whether live in metro area, identity of household respondent</a:t>
                          </a:r>
                          <a:endParaRPr lang="en-US" sz="2000" dirty="0" smtClean="0">
                            <a:latin typeface="+mn-lt"/>
                          </a:endParaRPr>
                        </a:p>
                      </a:txBody>
                      <a:tcPr/>
                    </a:tc>
                    <a:extLst>
                      <a:ext uri="{0D108BD9-81ED-4DB2-BD59-A6C34878D82A}">
                        <a16:rowId xmlns:a16="http://schemas.microsoft.com/office/drawing/2014/main" val="1311846410"/>
                      </a:ext>
                    </a:extLst>
                  </a:tr>
                  <a:tr h="734378">
                    <a:tc>
                      <a:txBody>
                        <a:bodyPr/>
                        <a:lstStyle/>
                        <a:p>
                          <a:pPr algn="r"/>
                          <a:r>
                            <a:rPr lang="en-US" sz="2000" dirty="0" smtClean="0">
                              <a:latin typeface="+mn-lt"/>
                            </a:rPr>
                            <a:t>Sample</a:t>
                          </a:r>
                          <a:endParaRPr lang="en-US" sz="2000" dirty="0">
                            <a:latin typeface="+mn-lt"/>
                          </a:endParaRPr>
                        </a:p>
                      </a:txBody>
                      <a:tcPr/>
                    </a:tc>
                    <a:tc>
                      <a:txBody>
                        <a:bodyPr/>
                        <a:lstStyle/>
                        <a:p>
                          <a:endParaRPr lang="en-US"/>
                        </a:p>
                      </a:txBody>
                      <a:tcPr>
                        <a:blipFill>
                          <a:blip r:embed="rId3"/>
                          <a:stretch>
                            <a:fillRect l="-11659" t="-380992" b="-9917"/>
                          </a:stretch>
                        </a:blipFill>
                      </a:tcPr>
                    </a:tc>
                    <a:extLst>
                      <a:ext uri="{0D108BD9-81ED-4DB2-BD59-A6C34878D82A}">
                        <a16:rowId xmlns:a16="http://schemas.microsoft.com/office/drawing/2014/main" val="3089288235"/>
                      </a:ext>
                    </a:extLst>
                  </a:tr>
                </a:tbl>
              </a:graphicData>
            </a:graphic>
          </p:graphicFrame>
        </mc:Fallback>
      </mc:AlternateContent>
      <p:sp>
        <p:nvSpPr>
          <p:cNvPr id="8" name="Slide Number Placeholder 7"/>
          <p:cNvSpPr>
            <a:spLocks noGrp="1"/>
          </p:cNvSpPr>
          <p:nvPr>
            <p:ph type="sldNum" sz="quarter" idx="12"/>
          </p:nvPr>
        </p:nvSpPr>
        <p:spPr/>
        <p:txBody>
          <a:bodyPr/>
          <a:lstStyle/>
          <a:p>
            <a:fld id="{03AE04C5-3085-4F64-BC65-54FE2DBF6EB1}" type="slidenum">
              <a:rPr lang="en-US" smtClean="0"/>
              <a:pPr/>
              <a:t>20</a:t>
            </a:fld>
            <a:endParaRPr lang="en-US"/>
          </a:p>
        </p:txBody>
      </p:sp>
    </p:spTree>
    <p:extLst>
      <p:ext uri="{BB962C8B-B14F-4D97-AF65-F5344CB8AC3E}">
        <p14:creationId xmlns:p14="http://schemas.microsoft.com/office/powerpoint/2010/main" val="1465184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Autofit/>
          </a:bodyPr>
          <a:lstStyle/>
          <a:p>
            <a:pPr algn="l"/>
            <a:r>
              <a:rPr lang="en-US" sz="3600" dirty="0" smtClean="0"/>
              <a:t>Impact of being nontraditional on the CPS self-reported earnings, conditional on the DER reported earnings</a:t>
            </a:r>
            <a:endParaRPr lang="en-US" sz="3600" dirty="0"/>
          </a:p>
        </p:txBody>
      </p:sp>
      <p:sp>
        <p:nvSpPr>
          <p:cNvPr id="12" name="Content Placeholder 11"/>
          <p:cNvSpPr>
            <a:spLocks noGrp="1"/>
          </p:cNvSpPr>
          <p:nvPr>
            <p:ph sz="half" idx="2"/>
          </p:nvPr>
        </p:nvSpPr>
        <p:spPr>
          <a:xfrm>
            <a:off x="6705600" y="1600201"/>
            <a:ext cx="4876800" cy="4190999"/>
          </a:xfrm>
        </p:spPr>
        <p:txBody>
          <a:bodyPr>
            <a:normAutofit fontScale="85000" lnSpcReduction="20000"/>
          </a:bodyPr>
          <a:lstStyle/>
          <a:p>
            <a:r>
              <a:rPr lang="en-US" i="1" dirty="0" smtClean="0"/>
              <a:t>Note</a:t>
            </a:r>
            <a:r>
              <a:rPr lang="en-US" dirty="0" smtClean="0"/>
              <a:t>: Polynomial of order 0 to 3 in wife’s share; with &amp; without controls</a:t>
            </a:r>
          </a:p>
          <a:p>
            <a:endParaRPr lang="en-US" dirty="0" smtClean="0"/>
          </a:p>
          <a:p>
            <a:r>
              <a:rPr lang="en-US" dirty="0" smtClean="0">
                <a:solidFill>
                  <a:schemeClr val="bg1"/>
                </a:solidFill>
              </a:rPr>
              <a:t>Being nontraditional results in a </a:t>
            </a:r>
            <a:r>
              <a:rPr lang="en-US" b="1" i="1" dirty="0" smtClean="0">
                <a:solidFill>
                  <a:schemeClr val="bg1"/>
                </a:solidFill>
              </a:rPr>
              <a:t>1.1ppt decrease </a:t>
            </a:r>
            <a:r>
              <a:rPr lang="en-US" dirty="0" smtClean="0">
                <a:solidFill>
                  <a:schemeClr val="bg1"/>
                </a:solidFill>
              </a:rPr>
              <a:t>on the value of earnings reported for wives and about a </a:t>
            </a:r>
            <a:r>
              <a:rPr lang="en-US" b="1" i="1" dirty="0" smtClean="0">
                <a:solidFill>
                  <a:schemeClr val="bg1"/>
                </a:solidFill>
              </a:rPr>
              <a:t>1.1ppt increase </a:t>
            </a:r>
            <a:r>
              <a:rPr lang="en-US" dirty="0" smtClean="0">
                <a:solidFill>
                  <a:schemeClr val="bg1"/>
                </a:solidFill>
              </a:rPr>
              <a:t>on the value of husbands’ reported earnings.</a:t>
            </a:r>
          </a:p>
          <a:p>
            <a:endParaRPr lang="en-US" dirty="0" smtClean="0">
              <a:solidFill>
                <a:schemeClr val="bg1"/>
              </a:solidFill>
            </a:endParaRPr>
          </a:p>
          <a:p>
            <a:r>
              <a:rPr lang="en-US" i="1" dirty="0" smtClean="0">
                <a:solidFill>
                  <a:schemeClr val="bg1"/>
                </a:solidFill>
              </a:rPr>
              <a:t>Caution</a:t>
            </a:r>
            <a:r>
              <a:rPr lang="en-US" dirty="0" smtClean="0">
                <a:solidFill>
                  <a:schemeClr val="bg1"/>
                </a:solidFill>
              </a:rPr>
              <a:t>: Results sensitive to specification.</a:t>
            </a:r>
          </a:p>
        </p:txBody>
      </p:sp>
      <p:sp>
        <p:nvSpPr>
          <p:cNvPr id="3" name="Slide Number Placeholder 2"/>
          <p:cNvSpPr>
            <a:spLocks noGrp="1"/>
          </p:cNvSpPr>
          <p:nvPr>
            <p:ph type="sldNum" sz="quarter" idx="12"/>
          </p:nvPr>
        </p:nvSpPr>
        <p:spPr/>
        <p:txBody>
          <a:bodyPr/>
          <a:lstStyle/>
          <a:p>
            <a:fld id="{03AE04C5-3085-4F64-BC65-54FE2DBF6EB1}" type="slidenum">
              <a:rPr lang="en-US" smtClean="0"/>
              <a:pPr/>
              <a:t>21</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55345099"/>
              </p:ext>
            </p:extLst>
          </p:nvPr>
        </p:nvGraphicFramePr>
        <p:xfrm>
          <a:off x="914400" y="1752600"/>
          <a:ext cx="5334002" cy="3763956"/>
        </p:xfrm>
        <a:graphic>
          <a:graphicData uri="http://schemas.openxmlformats.org/drawingml/2006/table">
            <a:tbl>
              <a:tblPr firstRow="1" bandRow="1">
                <a:tableStyleId>{5C22544A-7EE6-4342-B048-85BDC9FD1C3A}</a:tableStyleId>
              </a:tblPr>
              <a:tblGrid>
                <a:gridCol w="226541">
                  <a:extLst>
                    <a:ext uri="{9D8B030D-6E8A-4147-A177-3AD203B41FA5}">
                      <a16:colId xmlns:a16="http://schemas.microsoft.com/office/drawing/2014/main" xmlns="" val="1045277476"/>
                    </a:ext>
                  </a:extLst>
                </a:gridCol>
                <a:gridCol w="1153297">
                  <a:extLst>
                    <a:ext uri="{9D8B030D-6E8A-4147-A177-3AD203B41FA5}">
                      <a16:colId xmlns:a16="http://schemas.microsoft.com/office/drawing/2014/main" xmlns="" val="1805362263"/>
                    </a:ext>
                  </a:extLst>
                </a:gridCol>
                <a:gridCol w="988541">
                  <a:extLst>
                    <a:ext uri="{9D8B030D-6E8A-4147-A177-3AD203B41FA5}">
                      <a16:colId xmlns:a16="http://schemas.microsoft.com/office/drawing/2014/main" xmlns="" val="1256909590"/>
                    </a:ext>
                  </a:extLst>
                </a:gridCol>
                <a:gridCol w="988541">
                  <a:extLst>
                    <a:ext uri="{9D8B030D-6E8A-4147-A177-3AD203B41FA5}">
                      <a16:colId xmlns:a16="http://schemas.microsoft.com/office/drawing/2014/main" xmlns="" val="3257815219"/>
                    </a:ext>
                  </a:extLst>
                </a:gridCol>
                <a:gridCol w="988541">
                  <a:extLst>
                    <a:ext uri="{9D8B030D-6E8A-4147-A177-3AD203B41FA5}">
                      <a16:colId xmlns:a16="http://schemas.microsoft.com/office/drawing/2014/main" xmlns="" val="798613123"/>
                    </a:ext>
                  </a:extLst>
                </a:gridCol>
                <a:gridCol w="988541">
                  <a:extLst>
                    <a:ext uri="{9D8B030D-6E8A-4147-A177-3AD203B41FA5}">
                      <a16:colId xmlns:a16="http://schemas.microsoft.com/office/drawing/2014/main" xmlns="" val="353918079"/>
                    </a:ext>
                  </a:extLst>
                </a:gridCol>
              </a:tblGrid>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(1)</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(2)</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(3)</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(4)</a:t>
                      </a:r>
                      <a:endParaRPr lang="en-US" sz="1600" b="1" i="0" u="none" strike="noStrike">
                        <a:solidFill>
                          <a:srgbClr val="FFFFFF"/>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182100333"/>
                  </a:ext>
                </a:extLst>
              </a:tr>
              <a:tr h="268854">
                <a:tc gridSpan="6">
                  <a:txBody>
                    <a:bodyPr/>
                    <a:lstStyle/>
                    <a:p>
                      <a:pPr algn="l" rtl="0" fontAlgn="ctr"/>
                      <a:r>
                        <a:rPr lang="en-US" sz="1600" i="1" u="none" strike="noStrike" dirty="0">
                          <a:effectLst/>
                        </a:rPr>
                        <a:t>Wives,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625855314"/>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365659035"/>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041844310"/>
                  </a:ext>
                </a:extLst>
              </a:tr>
              <a:tr h="268854">
                <a:tc gridSpan="6">
                  <a:txBody>
                    <a:bodyPr/>
                    <a:lstStyle/>
                    <a:p>
                      <a:pPr algn="l" rtl="0" fontAlgn="ctr"/>
                      <a:r>
                        <a:rPr lang="en-US" sz="1600" i="1" u="none" strike="noStrike" dirty="0">
                          <a:effectLst/>
                        </a:rPr>
                        <a:t>Wives,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675370990"/>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0.616</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-0.209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-0.032</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0.033</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136766196"/>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237661804"/>
                  </a:ext>
                </a:extLst>
              </a:tr>
              <a:tr h="268854">
                <a:tc gridSpan="6">
                  <a:txBody>
                    <a:bodyPr/>
                    <a:lstStyle/>
                    <a:p>
                      <a:pPr algn="l" rtl="0" fontAlgn="ctr"/>
                      <a:r>
                        <a:rPr lang="en-US" sz="1600" i="1" u="none" strike="noStrike" dirty="0" smtClean="0">
                          <a:effectLst/>
                        </a:rPr>
                        <a:t>Husbands,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50183009"/>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0.023</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0.003</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194077944"/>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(0.003)</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004346378"/>
                  </a:ext>
                </a:extLst>
              </a:tr>
              <a:tr h="268854">
                <a:tc gridSpan="6">
                  <a:txBody>
                    <a:bodyPr/>
                    <a:lstStyle/>
                    <a:p>
                      <a:pPr algn="l" rtl="0" fontAlgn="ctr"/>
                      <a:r>
                        <a:rPr lang="en-US" sz="1600" i="1" u="none" strike="noStrike" dirty="0">
                          <a:effectLst/>
                        </a:rPr>
                        <a:t>Husbands,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398044324"/>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-0.477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0.122</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0.026</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4057080245"/>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(0.008)</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157593783"/>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dirty="0">
                          <a:effectLst/>
                        </a:rPr>
                        <a:t>88,500</a:t>
                      </a:r>
                      <a:endParaRPr lang="en-US"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63912810"/>
                  </a:ext>
                </a:extLst>
              </a:tr>
            </a:tbl>
          </a:graphicData>
        </a:graphic>
      </p:graphicFrame>
    </p:spTree>
    <p:extLst>
      <p:ext uri="{BB962C8B-B14F-4D97-AF65-F5344CB8AC3E}">
        <p14:creationId xmlns:p14="http://schemas.microsoft.com/office/powerpoint/2010/main" val="22225343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Autofit/>
          </a:bodyPr>
          <a:lstStyle/>
          <a:p>
            <a:pPr algn="l"/>
            <a:r>
              <a:rPr lang="en-US" sz="3600" dirty="0" smtClean="0"/>
              <a:t>Impact of being nontraditional on the CPS self-reported earnings, conditional on the DER reported earnings</a:t>
            </a:r>
            <a:endParaRPr lang="en-US" sz="3600" dirty="0"/>
          </a:p>
        </p:txBody>
      </p:sp>
      <p:sp>
        <p:nvSpPr>
          <p:cNvPr id="12" name="Content Placeholder 11"/>
          <p:cNvSpPr>
            <a:spLocks noGrp="1"/>
          </p:cNvSpPr>
          <p:nvPr>
            <p:ph sz="half" idx="2"/>
          </p:nvPr>
        </p:nvSpPr>
        <p:spPr>
          <a:xfrm>
            <a:off x="6705600" y="1600201"/>
            <a:ext cx="4876800" cy="4190999"/>
          </a:xfrm>
        </p:spPr>
        <p:txBody>
          <a:bodyPr>
            <a:normAutofit fontScale="85000" lnSpcReduction="20000"/>
          </a:bodyPr>
          <a:lstStyle/>
          <a:p>
            <a:r>
              <a:rPr lang="en-US" i="1" dirty="0" smtClean="0"/>
              <a:t>Note</a:t>
            </a:r>
            <a:r>
              <a:rPr lang="en-US" dirty="0" smtClean="0"/>
              <a:t>: Polynomial of order 0 to 3 in wife’s share; with &amp; without controls</a:t>
            </a:r>
          </a:p>
          <a:p>
            <a:endParaRPr lang="en-US" dirty="0" smtClean="0"/>
          </a:p>
          <a:p>
            <a:r>
              <a:rPr lang="en-US" dirty="0" smtClean="0"/>
              <a:t>Being nontraditional results in a </a:t>
            </a:r>
            <a:r>
              <a:rPr lang="en-US" b="1" i="1" dirty="0" smtClean="0"/>
              <a:t>1.1ppt decrease </a:t>
            </a:r>
            <a:r>
              <a:rPr lang="en-US" dirty="0" smtClean="0"/>
              <a:t>on the value of earnings reported for wives and about a </a:t>
            </a:r>
            <a:r>
              <a:rPr lang="en-US" b="1" i="1" dirty="0" smtClean="0"/>
              <a:t>1.1ppt increase </a:t>
            </a:r>
            <a:r>
              <a:rPr lang="en-US" dirty="0" smtClean="0"/>
              <a:t>on the value of husbands’ reported earnings.</a:t>
            </a:r>
          </a:p>
          <a:p>
            <a:endParaRPr lang="en-US" dirty="0" smtClean="0"/>
          </a:p>
          <a:p>
            <a:r>
              <a:rPr lang="en-US" i="1" dirty="0" smtClean="0"/>
              <a:t>Caution</a:t>
            </a:r>
            <a:r>
              <a:rPr lang="en-US" dirty="0" smtClean="0"/>
              <a:t>: Results sensitive to specification.</a:t>
            </a:r>
          </a:p>
        </p:txBody>
      </p:sp>
      <p:sp>
        <p:nvSpPr>
          <p:cNvPr id="3" name="Slide Number Placeholder 2"/>
          <p:cNvSpPr>
            <a:spLocks noGrp="1"/>
          </p:cNvSpPr>
          <p:nvPr>
            <p:ph type="sldNum" sz="quarter" idx="12"/>
          </p:nvPr>
        </p:nvSpPr>
        <p:spPr/>
        <p:txBody>
          <a:bodyPr/>
          <a:lstStyle/>
          <a:p>
            <a:fld id="{03AE04C5-3085-4F64-BC65-54FE2DBF6EB1}" type="slidenum">
              <a:rPr lang="en-US" smtClean="0"/>
              <a:pPr/>
              <a:t>22</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55345099"/>
              </p:ext>
            </p:extLst>
          </p:nvPr>
        </p:nvGraphicFramePr>
        <p:xfrm>
          <a:off x="914400" y="1752600"/>
          <a:ext cx="5334002" cy="3763956"/>
        </p:xfrm>
        <a:graphic>
          <a:graphicData uri="http://schemas.openxmlformats.org/drawingml/2006/table">
            <a:tbl>
              <a:tblPr firstRow="1" bandRow="1">
                <a:tableStyleId>{5C22544A-7EE6-4342-B048-85BDC9FD1C3A}</a:tableStyleId>
              </a:tblPr>
              <a:tblGrid>
                <a:gridCol w="226541">
                  <a:extLst>
                    <a:ext uri="{9D8B030D-6E8A-4147-A177-3AD203B41FA5}">
                      <a16:colId xmlns:a16="http://schemas.microsoft.com/office/drawing/2014/main" xmlns="" val="1045277476"/>
                    </a:ext>
                  </a:extLst>
                </a:gridCol>
                <a:gridCol w="1153297">
                  <a:extLst>
                    <a:ext uri="{9D8B030D-6E8A-4147-A177-3AD203B41FA5}">
                      <a16:colId xmlns:a16="http://schemas.microsoft.com/office/drawing/2014/main" xmlns="" val="1805362263"/>
                    </a:ext>
                  </a:extLst>
                </a:gridCol>
                <a:gridCol w="988541">
                  <a:extLst>
                    <a:ext uri="{9D8B030D-6E8A-4147-A177-3AD203B41FA5}">
                      <a16:colId xmlns:a16="http://schemas.microsoft.com/office/drawing/2014/main" xmlns="" val="1256909590"/>
                    </a:ext>
                  </a:extLst>
                </a:gridCol>
                <a:gridCol w="988541">
                  <a:extLst>
                    <a:ext uri="{9D8B030D-6E8A-4147-A177-3AD203B41FA5}">
                      <a16:colId xmlns:a16="http://schemas.microsoft.com/office/drawing/2014/main" xmlns="" val="3257815219"/>
                    </a:ext>
                  </a:extLst>
                </a:gridCol>
                <a:gridCol w="988541">
                  <a:extLst>
                    <a:ext uri="{9D8B030D-6E8A-4147-A177-3AD203B41FA5}">
                      <a16:colId xmlns:a16="http://schemas.microsoft.com/office/drawing/2014/main" xmlns="" val="798613123"/>
                    </a:ext>
                  </a:extLst>
                </a:gridCol>
                <a:gridCol w="988541">
                  <a:extLst>
                    <a:ext uri="{9D8B030D-6E8A-4147-A177-3AD203B41FA5}">
                      <a16:colId xmlns:a16="http://schemas.microsoft.com/office/drawing/2014/main" xmlns="" val="353918079"/>
                    </a:ext>
                  </a:extLst>
                </a:gridCol>
              </a:tblGrid>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dirty="0">
                          <a:effectLst/>
                        </a:rPr>
                        <a:t> </a:t>
                      </a:r>
                      <a:endParaRPr lang="en-US" sz="1600" b="0" i="0" u="none" strike="noStrike" dirty="0">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(1)</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(2)</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(3)</a:t>
                      </a:r>
                      <a:endParaRPr lang="en-US" sz="1600" b="1" i="0" u="none" strike="noStrike">
                        <a:solidFill>
                          <a:srgbClr val="FFFFFF"/>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(4)</a:t>
                      </a:r>
                      <a:endParaRPr lang="en-US" sz="1600" b="1" i="0" u="none" strike="noStrike">
                        <a:solidFill>
                          <a:srgbClr val="FFFFFF"/>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182100333"/>
                  </a:ext>
                </a:extLst>
              </a:tr>
              <a:tr h="268854">
                <a:tc gridSpan="6">
                  <a:txBody>
                    <a:bodyPr/>
                    <a:lstStyle/>
                    <a:p>
                      <a:pPr algn="l" rtl="0" fontAlgn="ctr"/>
                      <a:r>
                        <a:rPr lang="en-US" sz="1600" i="1" u="none" strike="noStrike" dirty="0">
                          <a:effectLst/>
                        </a:rPr>
                        <a:t>Wives,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625855314"/>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365659035"/>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041844310"/>
                  </a:ext>
                </a:extLst>
              </a:tr>
              <a:tr h="268854">
                <a:tc gridSpan="6">
                  <a:txBody>
                    <a:bodyPr/>
                    <a:lstStyle/>
                    <a:p>
                      <a:pPr algn="l" rtl="0" fontAlgn="ctr"/>
                      <a:r>
                        <a:rPr lang="en-US" sz="1600" i="1" u="none" strike="noStrike" dirty="0">
                          <a:effectLst/>
                        </a:rPr>
                        <a:t>Wives,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675370990"/>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0.616</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-0.209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-0.032</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0.033</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136766196"/>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237661804"/>
                  </a:ext>
                </a:extLst>
              </a:tr>
              <a:tr h="268854">
                <a:tc gridSpan="6">
                  <a:txBody>
                    <a:bodyPr/>
                    <a:lstStyle/>
                    <a:p>
                      <a:pPr algn="l" rtl="0" fontAlgn="ctr"/>
                      <a:r>
                        <a:rPr lang="en-US" sz="1600" i="1" u="none" strike="noStrike" dirty="0" smtClean="0">
                          <a:effectLst/>
                        </a:rPr>
                        <a:t>Husbands, includes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50183009"/>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0.023</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0.011</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0.009</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0.003</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1194077944"/>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(0.003)</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(0.004)</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004346378"/>
                  </a:ext>
                </a:extLst>
              </a:tr>
              <a:tr h="268854">
                <a:tc gridSpan="6">
                  <a:txBody>
                    <a:bodyPr/>
                    <a:lstStyle/>
                    <a:p>
                      <a:pPr algn="l" rtl="0" fontAlgn="ctr"/>
                      <a:r>
                        <a:rPr lang="en-US" sz="1600" i="1" u="none" strike="noStrike" dirty="0">
                          <a:effectLst/>
                        </a:rPr>
                        <a:t>Husbands, excludes controls</a:t>
                      </a:r>
                      <a:endParaRPr lang="en-US" sz="1600" b="0" i="1"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398044324"/>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NonTrad</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-0.477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-0.015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0.122</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0.026</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4057080245"/>
                  </a:ext>
                </a:extLst>
              </a:tr>
              <a:tr h="268854">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l" fontAlgn="t"/>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tc>
                <a:tc>
                  <a:txBody>
                    <a:bodyPr/>
                    <a:lstStyle/>
                    <a:p>
                      <a:pPr algn="ctr" rtl="0" fontAlgn="ctr"/>
                      <a:r>
                        <a:rPr lang="en-US" sz="1600" u="none" strike="noStrike">
                          <a:effectLst/>
                        </a:rPr>
                        <a:t>(0.005)</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(0.007)</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(0.008)</a:t>
                      </a:r>
                      <a:endParaRPr lang="en-US"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3157593783"/>
                  </a:ext>
                </a:extLst>
              </a:tr>
              <a:tr h="268854">
                <a:tc>
                  <a:txBody>
                    <a:bodyPr/>
                    <a:lstStyle/>
                    <a:p>
                      <a:pPr algn="l" rtl="0" fontAlgn="ctr"/>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l" rtl="0" fontAlgn="ctr"/>
                      <a:r>
                        <a:rPr lang="en-US" sz="1600" u="none" strike="noStrike">
                          <a:effectLst/>
                        </a:rPr>
                        <a:t>N </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a:effectLst/>
                        </a:rPr>
                        <a:t>88,500</a:t>
                      </a:r>
                      <a:endParaRPr lang="en-US"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rtl="0" fontAlgn="ctr"/>
                      <a:r>
                        <a:rPr lang="en-US" sz="1600" u="none" strike="noStrike" dirty="0">
                          <a:effectLst/>
                        </a:rPr>
                        <a:t>88,500</a:t>
                      </a:r>
                      <a:endParaRPr lang="en-US"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xmlns="" val="263912810"/>
                  </a:ext>
                </a:extLst>
              </a:tr>
            </a:tbl>
          </a:graphicData>
        </a:graphic>
      </p:graphicFrame>
      <p:sp>
        <p:nvSpPr>
          <p:cNvPr id="4" name="Oval 3"/>
          <p:cNvSpPr/>
          <p:nvPr/>
        </p:nvSpPr>
        <p:spPr>
          <a:xfrm>
            <a:off x="3352800" y="2209800"/>
            <a:ext cx="8382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352800" y="3853653"/>
            <a:ext cx="8382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7273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0817"/>
            <a:ext cx="10972800" cy="792162"/>
          </a:xfrm>
        </p:spPr>
        <p:txBody>
          <a:bodyPr>
            <a:normAutofit/>
          </a:bodyPr>
          <a:lstStyle/>
          <a:p>
            <a:pPr algn="l"/>
            <a:r>
              <a:rPr lang="en-US" sz="3600" dirty="0"/>
              <a:t>Does it matter who answers the survey?</a:t>
            </a:r>
          </a:p>
        </p:txBody>
      </p:sp>
      <mc:AlternateContent xmlns:mc="http://schemas.openxmlformats.org/markup-compatibility/2006" xmlns:a14="http://schemas.microsoft.com/office/drawing/2010/main">
        <mc:Choice Requires="a14">
          <p:graphicFrame>
            <p:nvGraphicFramePr>
              <p:cNvPr id="7" name="Table 6"/>
              <p:cNvGraphicFramePr>
                <a:graphicFrameLocks noGrp="1"/>
              </p:cNvGraphicFramePr>
              <p:nvPr>
                <p:extLst>
                  <p:ext uri="{D42A27DB-BD31-4B8C-83A1-F6EECF244321}">
                    <p14:modId xmlns:p14="http://schemas.microsoft.com/office/powerpoint/2010/main" val="2451543179"/>
                  </p:ext>
                </p:extLst>
              </p:nvPr>
            </p:nvGraphicFramePr>
            <p:xfrm>
              <a:off x="990600" y="1524000"/>
              <a:ext cx="10210800" cy="3523298"/>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xmlns="" val="3371403615"/>
                        </a:ext>
                      </a:extLst>
                    </a:gridCol>
                    <a:gridCol w="9144000">
                      <a:extLst>
                        <a:ext uri="{9D8B030D-6E8A-4147-A177-3AD203B41FA5}">
                          <a16:colId xmlns:a16="http://schemas.microsoft.com/office/drawing/2014/main" xmlns="" val="2551975899"/>
                        </a:ext>
                      </a:extLst>
                    </a:gridCol>
                  </a:tblGrid>
                  <a:tr h="914400">
                    <a:tc gridSpan="2">
                      <a:txBody>
                        <a:bodyPr/>
                        <a:lstStyle/>
                        <a:p>
                          <a:pPr algn="l"/>
                          <a14:m>
                            <m:oMathPara xmlns:m="http://schemas.openxmlformats.org/officeDocument/2006/math">
                              <m:oMathParaPr>
                                <m:jc m:val="center"/>
                              </m:oMathParaPr>
                              <m:oMath xmlns:m="http://schemas.openxmlformats.org/officeDocument/2006/math">
                                <m:sSub>
                                  <m:sSubPr>
                                    <m:ctrlPr>
                                      <a:rPr lang="en-US" sz="2400" i="1" smtClean="0">
                                        <a:latin typeface="Cambria Math"/>
                                      </a:rPr>
                                    </m:ctrlPr>
                                  </m:sSubPr>
                                  <m:e>
                                    <m:r>
                                      <a:rPr lang="en-US" sz="2400" i="1">
                                        <a:latin typeface="Cambria Math" panose="02040503050406030204" pitchFamily="18" charset="0"/>
                                      </a:rPr>
                                      <m:t>𝑌</m:t>
                                    </m:r>
                                  </m:e>
                                  <m:sub>
                                    <m:r>
                                      <a:rPr lang="en-US" sz="2400" i="1">
                                        <a:latin typeface="Cambria Math" panose="02040503050406030204" pitchFamily="18" charset="0"/>
                                      </a:rPr>
                                      <m:t>𝑖</m:t>
                                    </m:r>
                                  </m:sub>
                                </m:sSub>
                                <m:r>
                                  <a:rPr lang="en-US" sz="2400" i="1">
                                    <a:latin typeface="Cambria Math" panose="02040503050406030204" pitchFamily="18" charset="0"/>
                                  </a:rPr>
                                  <m:t>=</m:t>
                                </m:r>
                                <m:r>
                                  <a:rPr lang="en-US" sz="2400" i="1">
                                    <a:latin typeface="Cambria Math" panose="02040503050406030204" pitchFamily="18" charset="0"/>
                                  </a:rPr>
                                  <m:t>𝛼</m:t>
                                </m:r>
                                <m:r>
                                  <a:rPr lang="en-US" sz="2400" i="1">
                                    <a:latin typeface="Cambria Math" panose="02040503050406030204" pitchFamily="18" charset="0"/>
                                  </a:rPr>
                                  <m:t>+</m:t>
                                </m:r>
                                <m:r>
                                  <a:rPr lang="en-US" sz="2400" i="1">
                                    <a:latin typeface="Cambria Math" panose="02040503050406030204" pitchFamily="18" charset="0"/>
                                  </a:rPr>
                                  <m:t>𝛾</m:t>
                                </m:r>
                                <m:r>
                                  <a:rPr lang="en-US" sz="2400" i="1">
                                    <a:latin typeface="Cambria Math" panose="02040503050406030204" pitchFamily="18" charset="0"/>
                                  </a:rPr>
                                  <m:t>𝑁𝑜𝑛𝑡𝑟𝑎</m:t>
                                </m:r>
                                <m:sSub>
                                  <m:sSubPr>
                                    <m:ctrlPr>
                                      <a:rPr lang="en-US" sz="2400" i="1">
                                        <a:latin typeface="Cambria Math"/>
                                      </a:rPr>
                                    </m:ctrlPr>
                                  </m:sSubPr>
                                  <m:e>
                                    <m:r>
                                      <a:rPr lang="en-US" sz="2400" i="1">
                                        <a:latin typeface="Cambria Math" panose="02040503050406030204" pitchFamily="18" charset="0"/>
                                      </a:rPr>
                                      <m:t>𝑑</m:t>
                                    </m:r>
                                  </m:e>
                                  <m:sub>
                                    <m:r>
                                      <a:rPr lang="en-US" sz="2400" i="1">
                                        <a:latin typeface="Cambria Math" panose="02040503050406030204" pitchFamily="18" charset="0"/>
                                      </a:rPr>
                                      <m:t>𝑖</m:t>
                                    </m:r>
                                  </m:sub>
                                </m:sSub>
                                <m:r>
                                  <a:rPr lang="en-US" sz="2400" i="1">
                                    <a:latin typeface="Cambria Math" panose="02040503050406030204" pitchFamily="18" charset="0"/>
                                  </a:rPr>
                                  <m:t>+</m:t>
                                </m:r>
                                <m:r>
                                  <a:rPr lang="en-US" sz="2400" i="1">
                                    <a:latin typeface="Cambria Math" panose="02040503050406030204" pitchFamily="18" charset="0"/>
                                  </a:rPr>
                                  <m:t>𝜁</m:t>
                                </m:r>
                                <m:sSub>
                                  <m:sSubPr>
                                    <m:ctrlPr>
                                      <a:rPr lang="en-US" sz="2400" i="1">
                                        <a:latin typeface="Cambria Math"/>
                                      </a:rPr>
                                    </m:ctrlPr>
                                  </m:sSubPr>
                                  <m:e>
                                    <m:r>
                                      <a:rPr lang="en-US" sz="2400" i="1">
                                        <a:latin typeface="Cambria Math" panose="02040503050406030204" pitchFamily="18" charset="0"/>
                                      </a:rPr>
                                      <m:t>𝑍</m:t>
                                    </m:r>
                                  </m:e>
                                  <m:sub>
                                    <m:r>
                                      <a:rPr lang="en-US" sz="2400" i="1">
                                        <a:latin typeface="Cambria Math" panose="02040503050406030204" pitchFamily="18" charset="0"/>
                                      </a:rPr>
                                      <m:t>𝑖</m:t>
                                    </m:r>
                                  </m:sub>
                                </m:sSub>
                                <m:r>
                                  <a:rPr lang="en-US" sz="2400" i="1">
                                    <a:latin typeface="Cambria Math" panose="02040503050406030204" pitchFamily="18" charset="0"/>
                                  </a:rPr>
                                  <m:t>+</m:t>
                                </m:r>
                                <m:sSub>
                                  <m:sSubPr>
                                    <m:ctrlPr>
                                      <a:rPr lang="en-US" sz="2400" i="1">
                                        <a:latin typeface="Cambria Math"/>
                                      </a:rPr>
                                    </m:ctrlPr>
                                  </m:sSubPr>
                                  <m:e>
                                    <m:r>
                                      <a:rPr lang="en-US" sz="2400" i="1">
                                        <a:latin typeface="Cambria Math" panose="02040503050406030204" pitchFamily="18" charset="0"/>
                                      </a:rPr>
                                      <m:t>𝜖</m:t>
                                    </m:r>
                                  </m:e>
                                  <m:sub>
                                    <m:r>
                                      <a:rPr lang="en-US" sz="2400" i="1">
                                        <a:latin typeface="Cambria Math" panose="02040503050406030204" pitchFamily="18" charset="0"/>
                                      </a:rPr>
                                      <m:t>𝑖</m:t>
                                    </m:r>
                                  </m:sub>
                                </m:sSub>
                              </m:oMath>
                            </m:oMathPara>
                          </a14:m>
                          <a:endParaRPr lang="en-US" sz="2400" b="0" dirty="0">
                            <a:latin typeface="+mn-lt"/>
                          </a:endParaRPr>
                        </a:p>
                      </a:txBody>
                      <a:tcPr/>
                    </a:tc>
                    <a:tc hMerge="1">
                      <a:txBody>
                        <a:bodyPr/>
                        <a:lstStyle/>
                        <a:p>
                          <a:pPr algn="l"/>
                          <a:endParaRPr lang="en-US" sz="2000" dirty="0">
                            <a:latin typeface="+mn-lt"/>
                          </a:endParaRPr>
                        </a:p>
                      </a:txBody>
                      <a:tcPr/>
                    </a:tc>
                    <a:extLst>
                      <a:ext uri="{0D108BD9-81ED-4DB2-BD59-A6C34878D82A}">
                        <a16:rowId xmlns:a16="http://schemas.microsoft.com/office/drawing/2014/main" xmlns="" val="3032297623"/>
                      </a:ext>
                    </a:extLst>
                  </a:tr>
                  <a:tr h="731520">
                    <a:tc>
                      <a:txBody>
                        <a:bodyPr/>
                        <a:lstStyle/>
                        <a:p>
                          <a:pPr algn="l"/>
                          <a14:m>
                            <m:oMathPara xmlns:m="http://schemas.openxmlformats.org/officeDocument/2006/math">
                              <m:oMathParaPr>
                                <m:jc m:val="right"/>
                              </m:oMathParaPr>
                              <m:oMath xmlns:m="http://schemas.openxmlformats.org/officeDocument/2006/math">
                                <m:sSub>
                                  <m:sSubPr>
                                    <m:ctrlPr>
                                      <a:rPr lang="en-US" sz="2000" b="0" i="1" smtClean="0">
                                        <a:latin typeface="Cambria Math"/>
                                      </a:rPr>
                                    </m:ctrlPr>
                                  </m:sSubPr>
                                  <m:e>
                                    <m:r>
                                      <a:rPr lang="en-US" sz="2000" b="0" i="1" smtClean="0">
                                        <a:latin typeface="Cambria Math" panose="02040503050406030204" pitchFamily="18" charset="0"/>
                                      </a:rPr>
                                      <m:t>𝑌</m:t>
                                    </m:r>
                                  </m:e>
                                  <m:sub>
                                    <m:r>
                                      <a:rPr lang="en-US" sz="2000" b="0" i="1" smtClean="0">
                                        <a:latin typeface="Cambria Math" panose="02040503050406030204" pitchFamily="18" charset="0"/>
                                      </a:rPr>
                                      <m:t>𝑖</m:t>
                                    </m:r>
                                  </m:sub>
                                </m:sSub>
                              </m:oMath>
                            </m:oMathPara>
                          </a14:m>
                          <a:endParaRPr lang="en-US" sz="2000" b="0" dirty="0">
                            <a:latin typeface="+mn-lt"/>
                          </a:endParaRPr>
                        </a:p>
                      </a:txBody>
                      <a:tcPr/>
                    </a:tc>
                    <a:tc>
                      <a:txBody>
                        <a:bodyPr/>
                        <a:lstStyle/>
                        <a:p>
                          <a:pPr algn="l"/>
                          <a:r>
                            <a:rPr lang="en-US" sz="2000" dirty="0" smtClean="0">
                              <a:latin typeface="+mn-lt"/>
                            </a:rPr>
                            <a:t>(a) Indicator for positive reporting gap</a:t>
                          </a:r>
                          <a:br>
                            <a:rPr lang="en-US" sz="2000" dirty="0" smtClean="0">
                              <a:latin typeface="+mn-lt"/>
                            </a:rPr>
                          </a:br>
                          <a:endParaRPr lang="en-US" sz="2000" dirty="0">
                            <a:latin typeface="+mn-lt"/>
                          </a:endParaRPr>
                        </a:p>
                      </a:txBody>
                      <a:tcPr/>
                    </a:tc>
                    <a:extLst>
                      <a:ext uri="{0D108BD9-81ED-4DB2-BD59-A6C34878D82A}">
                        <a16:rowId xmlns:a16="http://schemas.microsoft.com/office/drawing/2014/main" xmlns="" val="2645835724"/>
                      </a:ext>
                    </a:extLst>
                  </a:tr>
                  <a:tr h="411480">
                    <a:tc>
                      <a:txBody>
                        <a:bodyPr/>
                        <a:lstStyle/>
                        <a:p>
                          <a:pPr algn="l"/>
                          <a14:m>
                            <m:oMathPara xmlns:m="http://schemas.openxmlformats.org/officeDocument/2006/math">
                              <m:oMathParaPr>
                                <m:jc m:val="right"/>
                              </m:oMathParaPr>
                              <m:oMath xmlns:m="http://schemas.openxmlformats.org/officeDocument/2006/math">
                                <m:sSub>
                                  <m:sSubPr>
                                    <m:ctrlPr>
                                      <a:rPr lang="en-US" sz="2000" b="0" i="1" smtClean="0">
                                        <a:latin typeface="Cambria Math"/>
                                      </a:rPr>
                                    </m:ctrlPr>
                                  </m:sSubPr>
                                  <m:e>
                                    <m:r>
                                      <a:rPr lang="en-US" sz="2000" b="0" i="1" smtClean="0">
                                        <a:latin typeface="Cambria Math" panose="02040503050406030204" pitchFamily="18" charset="0"/>
                                      </a:rPr>
                                      <m:t>𝑍</m:t>
                                    </m:r>
                                  </m:e>
                                  <m:sub>
                                    <m:r>
                                      <a:rPr lang="en-US" sz="2000" b="0" i="1" smtClean="0">
                                        <a:latin typeface="Cambria Math" panose="02040503050406030204" pitchFamily="18" charset="0"/>
                                      </a:rPr>
                                      <m:t>𝑖</m:t>
                                    </m:r>
                                  </m:sub>
                                </m:sSub>
                              </m:oMath>
                            </m:oMathPara>
                          </a14:m>
                          <a:endParaRPr lang="en-US" sz="2000" dirty="0">
                            <a:latin typeface="+mn-lt"/>
                          </a:endParaRPr>
                        </a:p>
                      </a:txBody>
                      <a:tcPr/>
                    </a:tc>
                    <a:tc>
                      <a:txBody>
                        <a:bodyPr/>
                        <a:lstStyle/>
                        <a:p>
                          <a:pPr algn="l"/>
                          <a:r>
                            <a:rPr lang="en-US" sz="2000" dirty="0" smtClean="0">
                              <a:latin typeface="+mn-lt"/>
                            </a:rPr>
                            <a:t>Worker and spouse: Age, race, education, cubic</a:t>
                          </a:r>
                          <a:r>
                            <a:rPr lang="en-US" sz="2000" baseline="0" dirty="0" smtClean="0">
                              <a:latin typeface="+mn-lt"/>
                            </a:rPr>
                            <a:t> polynomial in DER earnings</a:t>
                          </a:r>
                        </a:p>
                      </a:txBody>
                      <a:tcPr/>
                    </a:tc>
                    <a:extLst>
                      <a:ext uri="{0D108BD9-81ED-4DB2-BD59-A6C34878D82A}">
                        <a16:rowId xmlns:a16="http://schemas.microsoft.com/office/drawing/2014/main" xmlns="" val="2754404327"/>
                      </a:ext>
                    </a:extLst>
                  </a:tr>
                  <a:tr h="731520">
                    <a:tc>
                      <a:txBody>
                        <a:bodyPr/>
                        <a:lstStyle/>
                        <a:p>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latin typeface="+mn-lt"/>
                            </a:rPr>
                            <a:t>Couple: Log of total earnings, wife’s share of total earnings, region of residence, whether live in metro area</a:t>
                          </a:r>
                          <a:endParaRPr lang="en-US" sz="2000" dirty="0" smtClean="0">
                            <a:latin typeface="+mn-lt"/>
                          </a:endParaRPr>
                        </a:p>
                      </a:txBody>
                      <a:tcPr/>
                    </a:tc>
                    <a:extLst>
                      <a:ext uri="{0D108BD9-81ED-4DB2-BD59-A6C34878D82A}">
                        <a16:rowId xmlns:a16="http://schemas.microsoft.com/office/drawing/2014/main" xmlns="" val="1311846410"/>
                      </a:ext>
                    </a:extLst>
                  </a:tr>
                  <a:tr h="734378">
                    <a:tc>
                      <a:txBody>
                        <a:bodyPr/>
                        <a:lstStyle/>
                        <a:p>
                          <a:pPr algn="r"/>
                          <a:r>
                            <a:rPr lang="en-US" sz="2000" dirty="0" smtClean="0">
                              <a:latin typeface="+mn-lt"/>
                            </a:rPr>
                            <a:t>Samples</a:t>
                          </a:r>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Observations</a:t>
                          </a:r>
                          <a:r>
                            <a:rPr lang="en-US" sz="2000" baseline="0" dirty="0" smtClean="0">
                              <a:latin typeface="+mn-lt"/>
                            </a:rPr>
                            <a:t> of e</a:t>
                          </a:r>
                          <a:r>
                            <a:rPr lang="en-US" sz="2000" dirty="0" smtClean="0">
                              <a:latin typeface="+mn-lt"/>
                            </a:rPr>
                            <a:t>mployed husbands and wives where each spouse earns &gt;=</a:t>
                          </a:r>
                          <a:r>
                            <a:rPr lang="en-US" sz="2000" baseline="0" dirty="0" smtClean="0">
                              <a:latin typeface="+mn-lt"/>
                            </a:rPr>
                            <a:t> 10% of combined earnings</a:t>
                          </a:r>
                          <a:r>
                            <a:rPr lang="en-US" sz="2000" dirty="0" smtClean="0">
                              <a:latin typeface="+mn-lt"/>
                            </a:rPr>
                            <a:t> (</a:t>
                          </a:r>
                          <a14:m>
                            <m:oMath xmlns:m="http://schemas.openxmlformats.org/officeDocument/2006/math">
                              <m:r>
                                <a:rPr lang="en-US" sz="2000" b="0" i="1" smtClean="0">
                                  <a:latin typeface="Cambria Math" panose="02040503050406030204" pitchFamily="18" charset="0"/>
                                </a:rPr>
                                <m:t>𝑁</m:t>
                              </m:r>
                              <m:r>
                                <a:rPr lang="en-US" sz="2000" b="0" i="1" smtClean="0">
                                  <a:latin typeface="Cambria Math" panose="02040503050406030204" pitchFamily="18" charset="0"/>
                                </a:rPr>
                                <m:t>≈87,000)</m:t>
                              </m:r>
                            </m:oMath>
                          </a14:m>
                          <a:endParaRPr lang="en-US" sz="2000" kern="1200" dirty="0" smtClean="0">
                            <a:solidFill>
                              <a:schemeClr val="tx1"/>
                            </a:solidFill>
                            <a:latin typeface="+mn-lt"/>
                            <a:ea typeface="+mn-ea"/>
                            <a:cs typeface="+mn-cs"/>
                          </a:endParaRPr>
                        </a:p>
                      </a:txBody>
                      <a:tcPr/>
                    </a:tc>
                    <a:extLst>
                      <a:ext uri="{0D108BD9-81ED-4DB2-BD59-A6C34878D82A}">
                        <a16:rowId xmlns:a16="http://schemas.microsoft.com/office/drawing/2014/main" xmlns="" val="2306646076"/>
                      </a:ext>
                    </a:extLst>
                  </a:tr>
                </a:tbl>
              </a:graphicData>
            </a:graphic>
          </p:graphicFrame>
        </mc:Choice>
        <mc:Fallback xmlns="">
          <p:graphicFrame>
            <p:nvGraphicFramePr>
              <p:cNvPr id="7" name="Table 6"/>
              <p:cNvGraphicFramePr>
                <a:graphicFrameLocks noGrp="1"/>
              </p:cNvGraphicFramePr>
              <p:nvPr>
                <p:extLst>
                  <p:ext uri="{D42A27DB-BD31-4B8C-83A1-F6EECF244321}">
                    <p14:modId xmlns:p14="http://schemas.microsoft.com/office/powerpoint/2010/main" val="2451543179"/>
                  </p:ext>
                </p:extLst>
              </p:nvPr>
            </p:nvGraphicFramePr>
            <p:xfrm>
              <a:off x="990600" y="1524000"/>
              <a:ext cx="10210800" cy="3523298"/>
            </p:xfrm>
            <a:graphic>
              <a:graphicData uri="http://schemas.openxmlformats.org/drawingml/2006/table">
                <a:tbl>
                  <a:tblPr firstRow="1" bandRow="1">
                    <a:tableStyleId>{2D5ABB26-0587-4C30-8999-92F81FD0307C}</a:tableStyleId>
                  </a:tblPr>
                  <a:tblGrid>
                    <a:gridCol w="1066800">
                      <a:extLst>
                        <a:ext uri="{9D8B030D-6E8A-4147-A177-3AD203B41FA5}">
                          <a16:colId xmlns:a16="http://schemas.microsoft.com/office/drawing/2014/main" val="3371403615"/>
                        </a:ext>
                      </a:extLst>
                    </a:gridCol>
                    <a:gridCol w="9144000">
                      <a:extLst>
                        <a:ext uri="{9D8B030D-6E8A-4147-A177-3AD203B41FA5}">
                          <a16:colId xmlns:a16="http://schemas.microsoft.com/office/drawing/2014/main" val="2551975899"/>
                        </a:ext>
                      </a:extLst>
                    </a:gridCol>
                  </a:tblGrid>
                  <a:tr h="914400">
                    <a:tc gridSpan="2">
                      <a:txBody>
                        <a:bodyPr/>
                        <a:lstStyle/>
                        <a:p>
                          <a:endParaRPr lang="en-US"/>
                        </a:p>
                      </a:txBody>
                      <a:tcPr>
                        <a:blipFill>
                          <a:blip r:embed="rId3"/>
                          <a:stretch>
                            <a:fillRect b="-293333"/>
                          </a:stretch>
                        </a:blipFill>
                      </a:tcPr>
                    </a:tc>
                    <a:tc hMerge="1">
                      <a:txBody>
                        <a:bodyPr/>
                        <a:lstStyle/>
                        <a:p>
                          <a:pPr algn="l"/>
                          <a:endParaRPr lang="en-US" sz="2000" dirty="0">
                            <a:latin typeface="+mn-lt"/>
                          </a:endParaRPr>
                        </a:p>
                      </a:txBody>
                      <a:tcPr/>
                    </a:tc>
                    <a:extLst>
                      <a:ext uri="{0D108BD9-81ED-4DB2-BD59-A6C34878D82A}">
                        <a16:rowId xmlns:a16="http://schemas.microsoft.com/office/drawing/2014/main" val="3032297623"/>
                      </a:ext>
                    </a:extLst>
                  </a:tr>
                  <a:tr h="731520">
                    <a:tc>
                      <a:txBody>
                        <a:bodyPr/>
                        <a:lstStyle/>
                        <a:p>
                          <a:endParaRPr lang="en-US"/>
                        </a:p>
                      </a:txBody>
                      <a:tcPr>
                        <a:blipFill>
                          <a:blip r:embed="rId3"/>
                          <a:stretch>
                            <a:fillRect t="-125000" r="-857714" b="-266667"/>
                          </a:stretch>
                        </a:blipFill>
                      </a:tcPr>
                    </a:tc>
                    <a:tc>
                      <a:txBody>
                        <a:bodyPr/>
                        <a:lstStyle/>
                        <a:p>
                          <a:pPr algn="l"/>
                          <a:r>
                            <a:rPr lang="en-US" sz="2000" dirty="0" smtClean="0">
                              <a:latin typeface="+mn-lt"/>
                            </a:rPr>
                            <a:t>(a) Indicator for positive reporting gap</a:t>
                          </a:r>
                          <a:br>
                            <a:rPr lang="en-US" sz="2000" dirty="0" smtClean="0">
                              <a:latin typeface="+mn-lt"/>
                            </a:rPr>
                          </a:br>
                          <a:endParaRPr lang="en-US" sz="2000" dirty="0">
                            <a:latin typeface="+mn-lt"/>
                          </a:endParaRPr>
                        </a:p>
                      </a:txBody>
                      <a:tcPr/>
                    </a:tc>
                    <a:extLst>
                      <a:ext uri="{0D108BD9-81ED-4DB2-BD59-A6C34878D82A}">
                        <a16:rowId xmlns:a16="http://schemas.microsoft.com/office/drawing/2014/main" val="2645835724"/>
                      </a:ext>
                    </a:extLst>
                  </a:tr>
                  <a:tr h="411480">
                    <a:tc>
                      <a:txBody>
                        <a:bodyPr/>
                        <a:lstStyle/>
                        <a:p>
                          <a:endParaRPr lang="en-US"/>
                        </a:p>
                      </a:txBody>
                      <a:tcPr>
                        <a:blipFill>
                          <a:blip r:embed="rId3"/>
                          <a:stretch>
                            <a:fillRect t="-397059" r="-857714" b="-370588"/>
                          </a:stretch>
                        </a:blipFill>
                      </a:tcPr>
                    </a:tc>
                    <a:tc>
                      <a:txBody>
                        <a:bodyPr/>
                        <a:lstStyle/>
                        <a:p>
                          <a:pPr algn="l"/>
                          <a:r>
                            <a:rPr lang="en-US" sz="2000" dirty="0" smtClean="0">
                              <a:latin typeface="+mn-lt"/>
                            </a:rPr>
                            <a:t>Worker and spouse: Age, race, education, cubic</a:t>
                          </a:r>
                          <a:r>
                            <a:rPr lang="en-US" sz="2000" baseline="0" dirty="0" smtClean="0">
                              <a:latin typeface="+mn-lt"/>
                            </a:rPr>
                            <a:t> polynomial in DER </a:t>
                          </a:r>
                          <a:r>
                            <a:rPr lang="en-US" sz="2000" baseline="0" dirty="0" smtClean="0">
                              <a:latin typeface="+mn-lt"/>
                            </a:rPr>
                            <a:t>earnings</a:t>
                          </a:r>
                          <a:endParaRPr lang="en-US" sz="2000" baseline="0" dirty="0" smtClean="0">
                            <a:latin typeface="+mn-lt"/>
                          </a:endParaRPr>
                        </a:p>
                      </a:txBody>
                      <a:tcPr/>
                    </a:tc>
                    <a:extLst>
                      <a:ext uri="{0D108BD9-81ED-4DB2-BD59-A6C34878D82A}">
                        <a16:rowId xmlns:a16="http://schemas.microsoft.com/office/drawing/2014/main" val="2754404327"/>
                      </a:ext>
                    </a:extLst>
                  </a:tr>
                  <a:tr h="731520">
                    <a:tc>
                      <a:txBody>
                        <a:bodyPr/>
                        <a:lstStyle/>
                        <a:p>
                          <a:endParaRPr lang="en-US"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latin typeface="+mn-lt"/>
                            </a:rPr>
                            <a:t>Couple: Log of total earnings, wife’s share of total earnings, region of residence, whether live in metro area</a:t>
                          </a:r>
                          <a:endParaRPr lang="en-US" sz="2000" dirty="0" smtClean="0">
                            <a:latin typeface="+mn-lt"/>
                          </a:endParaRPr>
                        </a:p>
                      </a:txBody>
                      <a:tcPr/>
                    </a:tc>
                    <a:extLst>
                      <a:ext uri="{0D108BD9-81ED-4DB2-BD59-A6C34878D82A}">
                        <a16:rowId xmlns:a16="http://schemas.microsoft.com/office/drawing/2014/main" val="1311846410"/>
                      </a:ext>
                    </a:extLst>
                  </a:tr>
                  <a:tr h="734378">
                    <a:tc>
                      <a:txBody>
                        <a:bodyPr/>
                        <a:lstStyle/>
                        <a:p>
                          <a:pPr algn="r"/>
                          <a:r>
                            <a:rPr lang="en-US" sz="2000" dirty="0" smtClean="0">
                              <a:latin typeface="+mn-lt"/>
                            </a:rPr>
                            <a:t>Samples</a:t>
                          </a:r>
                          <a:endParaRPr lang="en-US" sz="2000" dirty="0">
                            <a:latin typeface="+mn-lt"/>
                          </a:endParaRPr>
                        </a:p>
                      </a:txBody>
                      <a:tcPr/>
                    </a:tc>
                    <a:tc>
                      <a:txBody>
                        <a:bodyPr/>
                        <a:lstStyle/>
                        <a:p>
                          <a:endParaRPr lang="en-US"/>
                        </a:p>
                      </a:txBody>
                      <a:tcPr>
                        <a:blipFill>
                          <a:blip r:embed="rId3"/>
                          <a:stretch>
                            <a:fillRect l="-11659" t="-381667" b="-10000"/>
                          </a:stretch>
                        </a:blipFill>
                      </a:tcPr>
                    </a:tc>
                    <a:extLst>
                      <a:ext uri="{0D108BD9-81ED-4DB2-BD59-A6C34878D82A}">
                        <a16:rowId xmlns:a16="http://schemas.microsoft.com/office/drawing/2014/main" val="2306646076"/>
                      </a:ext>
                    </a:extLst>
                  </a:tr>
                </a:tbl>
              </a:graphicData>
            </a:graphic>
          </p:graphicFrame>
        </mc:Fallback>
      </mc:AlternateContent>
      <p:sp>
        <p:nvSpPr>
          <p:cNvPr id="8" name="Slide Number Placeholder 7"/>
          <p:cNvSpPr>
            <a:spLocks noGrp="1"/>
          </p:cNvSpPr>
          <p:nvPr>
            <p:ph type="sldNum" sz="quarter" idx="12"/>
          </p:nvPr>
        </p:nvSpPr>
        <p:spPr/>
        <p:txBody>
          <a:bodyPr/>
          <a:lstStyle/>
          <a:p>
            <a:fld id="{03AE04C5-3085-4F64-BC65-54FE2DBF6EB1}" type="slidenum">
              <a:rPr lang="en-US" smtClean="0"/>
              <a:pPr/>
              <a:t>23</a:t>
            </a:fld>
            <a:endParaRPr lang="en-US"/>
          </a:p>
        </p:txBody>
      </p:sp>
    </p:spTree>
    <p:extLst>
      <p:ext uri="{BB962C8B-B14F-4D97-AF65-F5344CB8AC3E}">
        <p14:creationId xmlns:p14="http://schemas.microsoft.com/office/powerpoint/2010/main" val="10205847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Reporting Gap Indicator</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832897776"/>
              </p:ext>
            </p:extLst>
          </p:nvPr>
        </p:nvGraphicFramePr>
        <p:xfrm>
          <a:off x="609600" y="1600200"/>
          <a:ext cx="5384800" cy="1463040"/>
        </p:xfrm>
        <a:graphic>
          <a:graphicData uri="http://schemas.openxmlformats.org/drawingml/2006/table">
            <a:tbl>
              <a:tblPr firstRow="1" bandRow="1">
                <a:tableStyleId>{5C22544A-7EE6-4342-B048-85BDC9FD1C3A}</a:tableStyleId>
              </a:tblPr>
              <a:tblGrid>
                <a:gridCol w="1076960">
                  <a:extLst>
                    <a:ext uri="{9D8B030D-6E8A-4147-A177-3AD203B41FA5}">
                      <a16:colId xmlns:a16="http://schemas.microsoft.com/office/drawing/2014/main" xmlns="" val="1433976907"/>
                    </a:ext>
                  </a:extLst>
                </a:gridCol>
                <a:gridCol w="1076960">
                  <a:extLst>
                    <a:ext uri="{9D8B030D-6E8A-4147-A177-3AD203B41FA5}">
                      <a16:colId xmlns:a16="http://schemas.microsoft.com/office/drawing/2014/main" xmlns="" val="684124041"/>
                    </a:ext>
                  </a:extLst>
                </a:gridCol>
                <a:gridCol w="1076960">
                  <a:extLst>
                    <a:ext uri="{9D8B030D-6E8A-4147-A177-3AD203B41FA5}">
                      <a16:colId xmlns:a16="http://schemas.microsoft.com/office/drawing/2014/main" xmlns="" val="3732768800"/>
                    </a:ext>
                  </a:extLst>
                </a:gridCol>
                <a:gridCol w="1076960">
                  <a:extLst>
                    <a:ext uri="{9D8B030D-6E8A-4147-A177-3AD203B41FA5}">
                      <a16:colId xmlns:a16="http://schemas.microsoft.com/office/drawing/2014/main" xmlns="" val="2643680280"/>
                    </a:ext>
                  </a:extLst>
                </a:gridCol>
                <a:gridCol w="1076960">
                  <a:extLst>
                    <a:ext uri="{9D8B030D-6E8A-4147-A177-3AD203B41FA5}">
                      <a16:colId xmlns:a16="http://schemas.microsoft.com/office/drawing/2014/main" xmlns="" val="2397821789"/>
                    </a:ext>
                  </a:extLst>
                </a:gridCol>
              </a:tblGrid>
              <a:tr h="361950">
                <a:tc>
                  <a:txBody>
                    <a:bodyPr/>
                    <a:lstStyle/>
                    <a:p>
                      <a:endParaRPr lang="en-US" dirty="0"/>
                    </a:p>
                  </a:txBody>
                  <a:tcPr marL="44873" marR="44873"/>
                </a:tc>
                <a:tc>
                  <a:txBody>
                    <a:bodyPr/>
                    <a:lstStyle/>
                    <a:p>
                      <a:pPr algn="ctr"/>
                      <a:r>
                        <a:rPr lang="en-US" dirty="0" smtClean="0"/>
                        <a:t>(1)</a:t>
                      </a:r>
                      <a:endParaRPr lang="en-US" dirty="0"/>
                    </a:p>
                  </a:txBody>
                  <a:tcPr marL="44873" marR="44873"/>
                </a:tc>
                <a:tc>
                  <a:txBody>
                    <a:bodyPr/>
                    <a:lstStyle/>
                    <a:p>
                      <a:pPr algn="ctr"/>
                      <a:r>
                        <a:rPr lang="en-US" dirty="0" smtClean="0"/>
                        <a:t>(2)</a:t>
                      </a:r>
                      <a:endParaRPr lang="en-US" dirty="0"/>
                    </a:p>
                  </a:txBody>
                  <a:tcPr marL="44873" marR="44873"/>
                </a:tc>
                <a:tc>
                  <a:txBody>
                    <a:bodyPr/>
                    <a:lstStyle/>
                    <a:p>
                      <a:pPr algn="ctr"/>
                      <a:r>
                        <a:rPr lang="en-US" dirty="0" smtClean="0"/>
                        <a:t>(3)</a:t>
                      </a:r>
                      <a:endParaRPr lang="en-US" dirty="0"/>
                    </a:p>
                  </a:txBody>
                  <a:tcPr marL="44873" marR="44873"/>
                </a:tc>
                <a:tc>
                  <a:txBody>
                    <a:bodyPr/>
                    <a:lstStyle/>
                    <a:p>
                      <a:pPr algn="ctr"/>
                      <a:r>
                        <a:rPr lang="en-US" dirty="0" smtClean="0"/>
                        <a:t>(4)</a:t>
                      </a:r>
                      <a:endParaRPr lang="en-US" dirty="0"/>
                    </a:p>
                  </a:txBody>
                  <a:tcPr marL="44873" marR="44873"/>
                </a:tc>
                <a:extLst>
                  <a:ext uri="{0D108BD9-81ED-4DB2-BD59-A6C34878D82A}">
                    <a16:rowId xmlns:a16="http://schemas.microsoft.com/office/drawing/2014/main" xmlns="" val="1563641678"/>
                  </a:ext>
                </a:extLst>
              </a:tr>
              <a:tr h="361950">
                <a:tc>
                  <a:txBody>
                    <a:bodyPr/>
                    <a:lstStyle/>
                    <a:p>
                      <a:r>
                        <a:rPr lang="en-US" dirty="0" smtClean="0"/>
                        <a:t>NonTrad</a:t>
                      </a:r>
                      <a:endParaRPr lang="en-US" dirty="0"/>
                    </a:p>
                  </a:txBody>
                  <a:tcPr marL="44873" marR="44873"/>
                </a:tc>
                <a:tc>
                  <a:txBody>
                    <a:bodyPr/>
                    <a:lstStyle/>
                    <a:p>
                      <a:pPr algn="ctr"/>
                      <a:r>
                        <a:rPr lang="en-US" dirty="0" smtClean="0"/>
                        <a:t>-0.041</a:t>
                      </a:r>
                      <a:endParaRPr lang="en-US" dirty="0"/>
                    </a:p>
                  </a:txBody>
                  <a:tcPr marL="44873" marR="44873"/>
                </a:tc>
                <a:tc>
                  <a:txBody>
                    <a:bodyPr/>
                    <a:lstStyle/>
                    <a:p>
                      <a:pPr algn="ctr"/>
                      <a:r>
                        <a:rPr lang="en-US" dirty="0" smtClean="0"/>
                        <a:t>-0.083</a:t>
                      </a:r>
                      <a:endParaRPr lang="en-US" dirty="0"/>
                    </a:p>
                  </a:txBody>
                  <a:tcPr marL="44873" marR="44873"/>
                </a:tc>
                <a:tc>
                  <a:txBody>
                    <a:bodyPr/>
                    <a:lstStyle/>
                    <a:p>
                      <a:pPr algn="ctr"/>
                      <a:r>
                        <a:rPr lang="en-US" dirty="0" smtClean="0"/>
                        <a:t>0.098</a:t>
                      </a:r>
                      <a:endParaRPr lang="en-US" dirty="0"/>
                    </a:p>
                  </a:txBody>
                  <a:tcPr marL="44873" marR="44873"/>
                </a:tc>
                <a:tc>
                  <a:txBody>
                    <a:bodyPr/>
                    <a:lstStyle/>
                    <a:p>
                      <a:pPr algn="ctr"/>
                      <a:r>
                        <a:rPr lang="en-US" dirty="0" smtClean="0"/>
                        <a:t>0.054</a:t>
                      </a:r>
                      <a:endParaRPr lang="en-US" dirty="0"/>
                    </a:p>
                  </a:txBody>
                  <a:tcPr marL="44873" marR="44873"/>
                </a:tc>
                <a:extLst>
                  <a:ext uri="{0D108BD9-81ED-4DB2-BD59-A6C34878D82A}">
                    <a16:rowId xmlns:a16="http://schemas.microsoft.com/office/drawing/2014/main" xmlns="" val="2406986611"/>
                  </a:ext>
                </a:extLst>
              </a:tr>
              <a:tr h="361950">
                <a:tc>
                  <a:txBody>
                    <a:bodyPr/>
                    <a:lstStyle/>
                    <a:p>
                      <a:endParaRPr lang="en-US" dirty="0"/>
                    </a:p>
                  </a:txBody>
                  <a:tcPr marL="44873" marR="44873"/>
                </a:tc>
                <a:tc>
                  <a:txBody>
                    <a:bodyPr/>
                    <a:lstStyle/>
                    <a:p>
                      <a:pPr algn="ctr"/>
                      <a:r>
                        <a:rPr lang="en-US" dirty="0" smtClean="0"/>
                        <a:t>(0.008)</a:t>
                      </a:r>
                      <a:endParaRPr lang="en-US" dirty="0"/>
                    </a:p>
                  </a:txBody>
                  <a:tcPr marL="44873" marR="44873"/>
                </a:tc>
                <a:tc>
                  <a:txBody>
                    <a:bodyPr/>
                    <a:lstStyle/>
                    <a:p>
                      <a:pPr algn="ctr"/>
                      <a:r>
                        <a:rPr lang="en-US" dirty="0" smtClean="0"/>
                        <a:t>(0.009)</a:t>
                      </a:r>
                      <a:endParaRPr lang="en-US" dirty="0"/>
                    </a:p>
                  </a:txBody>
                  <a:tcPr marL="44873" marR="44873"/>
                </a:tc>
                <a:tc>
                  <a:txBody>
                    <a:bodyPr/>
                    <a:lstStyle/>
                    <a:p>
                      <a:pPr algn="ctr"/>
                      <a:r>
                        <a:rPr lang="en-US" dirty="0" smtClean="0"/>
                        <a:t>(0.008)</a:t>
                      </a:r>
                      <a:endParaRPr lang="en-US" dirty="0"/>
                    </a:p>
                  </a:txBody>
                  <a:tcPr marL="44873" marR="44873"/>
                </a:tc>
                <a:tc>
                  <a:txBody>
                    <a:bodyPr/>
                    <a:lstStyle/>
                    <a:p>
                      <a:pPr algn="ctr"/>
                      <a:r>
                        <a:rPr lang="en-US" dirty="0" smtClean="0"/>
                        <a:t>(0.009)</a:t>
                      </a:r>
                      <a:endParaRPr lang="en-US" dirty="0"/>
                    </a:p>
                  </a:txBody>
                  <a:tcPr marL="44873" marR="44873"/>
                </a:tc>
                <a:extLst>
                  <a:ext uri="{0D108BD9-81ED-4DB2-BD59-A6C34878D82A}">
                    <a16:rowId xmlns:a16="http://schemas.microsoft.com/office/drawing/2014/main" xmlns="" val="55578160"/>
                  </a:ext>
                </a:extLst>
              </a:tr>
              <a:tr h="361950">
                <a:tc>
                  <a:txBody>
                    <a:bodyPr/>
                    <a:lstStyle/>
                    <a:p>
                      <a:r>
                        <a:rPr lang="en-US" dirty="0" smtClean="0"/>
                        <a:t>N</a:t>
                      </a:r>
                      <a:endParaRPr lang="en-US" dirty="0"/>
                    </a:p>
                  </a:txBody>
                  <a:tcPr marL="44873" marR="44873"/>
                </a:tc>
                <a:tc>
                  <a:txBody>
                    <a:bodyPr/>
                    <a:lstStyle/>
                    <a:p>
                      <a:pPr algn="ctr"/>
                      <a:r>
                        <a:rPr lang="en-US" dirty="0" smtClean="0"/>
                        <a:t>49,000</a:t>
                      </a:r>
                      <a:endParaRPr lang="en-US" dirty="0"/>
                    </a:p>
                  </a:txBody>
                  <a:tcPr marL="44873" marR="44873"/>
                </a:tc>
                <a:tc>
                  <a:txBody>
                    <a:bodyPr/>
                    <a:lstStyle/>
                    <a:p>
                      <a:pPr algn="ctr"/>
                      <a:r>
                        <a:rPr lang="en-US" dirty="0" smtClean="0"/>
                        <a:t>38,000</a:t>
                      </a:r>
                      <a:endParaRPr lang="en-US" dirty="0"/>
                    </a:p>
                  </a:txBody>
                  <a:tcPr marL="44873" marR="44873"/>
                </a:tc>
                <a:tc>
                  <a:txBody>
                    <a:bodyPr/>
                    <a:lstStyle/>
                    <a:p>
                      <a:pPr algn="ctr"/>
                      <a:r>
                        <a:rPr lang="en-US" dirty="0" smtClean="0"/>
                        <a:t>49,000</a:t>
                      </a:r>
                      <a:endParaRPr lang="en-US" dirty="0"/>
                    </a:p>
                  </a:txBody>
                  <a:tcPr marL="44873" marR="44873"/>
                </a:tc>
                <a:tc>
                  <a:txBody>
                    <a:bodyPr/>
                    <a:lstStyle/>
                    <a:p>
                      <a:pPr algn="ctr"/>
                      <a:r>
                        <a:rPr lang="en-US" dirty="0" smtClean="0"/>
                        <a:t>38,000</a:t>
                      </a:r>
                      <a:endParaRPr lang="en-US" dirty="0"/>
                    </a:p>
                  </a:txBody>
                  <a:tcPr marL="44873" marR="44873"/>
                </a:tc>
                <a:extLst>
                  <a:ext uri="{0D108BD9-81ED-4DB2-BD59-A6C34878D82A}">
                    <a16:rowId xmlns:a16="http://schemas.microsoft.com/office/drawing/2014/main" xmlns="" val="3751621297"/>
                  </a:ext>
                </a:extLst>
              </a:tr>
            </a:tbl>
          </a:graphicData>
        </a:graphic>
      </p:graphicFrame>
      <p:sp>
        <p:nvSpPr>
          <p:cNvPr id="6" name="Content Placeholder 5"/>
          <p:cNvSpPr>
            <a:spLocks noGrp="1"/>
          </p:cNvSpPr>
          <p:nvPr>
            <p:ph sz="half" idx="2"/>
          </p:nvPr>
        </p:nvSpPr>
        <p:spPr/>
        <p:txBody>
          <a:bodyPr>
            <a:normAutofit lnSpcReduction="10000"/>
          </a:bodyPr>
          <a:lstStyle/>
          <a:p>
            <a:r>
              <a:rPr lang="en-US" dirty="0" smtClean="0"/>
              <a:t>Does it matter who answered the survey?</a:t>
            </a:r>
          </a:p>
          <a:p>
            <a:r>
              <a:rPr lang="en-US" dirty="0" smtClean="0">
                <a:solidFill>
                  <a:schemeClr val="bg1"/>
                </a:solidFill>
              </a:rPr>
              <a:t>Yes!</a:t>
            </a:r>
          </a:p>
          <a:p>
            <a:pPr lvl="1"/>
            <a:r>
              <a:rPr lang="en-US" dirty="0" smtClean="0">
                <a:solidFill>
                  <a:schemeClr val="bg1"/>
                </a:solidFill>
              </a:rPr>
              <a:t>Wives underreport their own earnings and over report their husbands’ earnings more than he would.</a:t>
            </a:r>
          </a:p>
          <a:p>
            <a:pPr lvl="1"/>
            <a:r>
              <a:rPr lang="en-US" dirty="0" smtClean="0">
                <a:solidFill>
                  <a:schemeClr val="bg1"/>
                </a:solidFill>
              </a:rPr>
              <a:t>Husbands over report their own earnings and underreport their wives’ earnings more than she would.</a:t>
            </a:r>
            <a:endParaRPr lang="en-US" dirty="0">
              <a:solidFill>
                <a:schemeClr val="bg1"/>
              </a:solidFill>
            </a:endParaRPr>
          </a:p>
        </p:txBody>
      </p:sp>
      <p:sp>
        <p:nvSpPr>
          <p:cNvPr id="3" name="Slide Number Placeholder 2"/>
          <p:cNvSpPr>
            <a:spLocks noGrp="1"/>
          </p:cNvSpPr>
          <p:nvPr>
            <p:ph type="sldNum" sz="quarter" idx="12"/>
          </p:nvPr>
        </p:nvSpPr>
        <p:spPr/>
        <p:txBody>
          <a:bodyPr/>
          <a:lstStyle/>
          <a:p>
            <a:fld id="{03AE04C5-3085-4F64-BC65-54FE2DBF6EB1}" type="slidenum">
              <a:rPr lang="en-US" smtClean="0"/>
              <a:pPr/>
              <a:t>24</a:t>
            </a:fld>
            <a:endParaRPr lang="en-US"/>
          </a:p>
        </p:txBody>
      </p:sp>
      <p:sp>
        <p:nvSpPr>
          <p:cNvPr id="7" name="TextBox 6"/>
          <p:cNvSpPr txBox="1"/>
          <p:nvPr/>
        </p:nvSpPr>
        <p:spPr>
          <a:xfrm>
            <a:off x="685801" y="3712140"/>
            <a:ext cx="5257800" cy="1200329"/>
          </a:xfrm>
          <a:prstGeom prst="rect">
            <a:avLst/>
          </a:prstGeom>
          <a:noFill/>
        </p:spPr>
        <p:txBody>
          <a:bodyPr wrap="square" rtlCol="0">
            <a:spAutoFit/>
          </a:bodyPr>
          <a:lstStyle/>
          <a:p>
            <a:r>
              <a:rPr lang="en-US" i="1" dirty="0" smtClean="0"/>
              <a:t>(1): Wife reporting wife’s earnings</a:t>
            </a:r>
          </a:p>
          <a:p>
            <a:r>
              <a:rPr lang="en-US" i="1" dirty="0" smtClean="0"/>
              <a:t>(2): Husband reporting wife’s earnings</a:t>
            </a:r>
          </a:p>
          <a:p>
            <a:r>
              <a:rPr lang="en-US" i="1" dirty="0" smtClean="0"/>
              <a:t>(3): Wife reporting husband’s earnings</a:t>
            </a:r>
          </a:p>
          <a:p>
            <a:r>
              <a:rPr lang="en-US" i="1" dirty="0" smtClean="0"/>
              <a:t>(4): Husband reporting husband’s earnings</a:t>
            </a:r>
            <a:endParaRPr lang="en-US" i="1" dirty="0"/>
          </a:p>
        </p:txBody>
      </p:sp>
    </p:spTree>
    <p:extLst>
      <p:ext uri="{BB962C8B-B14F-4D97-AF65-F5344CB8AC3E}">
        <p14:creationId xmlns:p14="http://schemas.microsoft.com/office/powerpoint/2010/main" val="27956056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Reporting Gap Indicator</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832897776"/>
              </p:ext>
            </p:extLst>
          </p:nvPr>
        </p:nvGraphicFramePr>
        <p:xfrm>
          <a:off x="609600" y="1600200"/>
          <a:ext cx="5384800" cy="1463040"/>
        </p:xfrm>
        <a:graphic>
          <a:graphicData uri="http://schemas.openxmlformats.org/drawingml/2006/table">
            <a:tbl>
              <a:tblPr firstRow="1" bandRow="1">
                <a:tableStyleId>{5C22544A-7EE6-4342-B048-85BDC9FD1C3A}</a:tableStyleId>
              </a:tblPr>
              <a:tblGrid>
                <a:gridCol w="1076960">
                  <a:extLst>
                    <a:ext uri="{9D8B030D-6E8A-4147-A177-3AD203B41FA5}">
                      <a16:colId xmlns:a16="http://schemas.microsoft.com/office/drawing/2014/main" xmlns="" val="1433976907"/>
                    </a:ext>
                  </a:extLst>
                </a:gridCol>
                <a:gridCol w="1076960">
                  <a:extLst>
                    <a:ext uri="{9D8B030D-6E8A-4147-A177-3AD203B41FA5}">
                      <a16:colId xmlns:a16="http://schemas.microsoft.com/office/drawing/2014/main" xmlns="" val="684124041"/>
                    </a:ext>
                  </a:extLst>
                </a:gridCol>
                <a:gridCol w="1076960">
                  <a:extLst>
                    <a:ext uri="{9D8B030D-6E8A-4147-A177-3AD203B41FA5}">
                      <a16:colId xmlns:a16="http://schemas.microsoft.com/office/drawing/2014/main" xmlns="" val="3732768800"/>
                    </a:ext>
                  </a:extLst>
                </a:gridCol>
                <a:gridCol w="1076960">
                  <a:extLst>
                    <a:ext uri="{9D8B030D-6E8A-4147-A177-3AD203B41FA5}">
                      <a16:colId xmlns:a16="http://schemas.microsoft.com/office/drawing/2014/main" xmlns="" val="2643680280"/>
                    </a:ext>
                  </a:extLst>
                </a:gridCol>
                <a:gridCol w="1076960">
                  <a:extLst>
                    <a:ext uri="{9D8B030D-6E8A-4147-A177-3AD203B41FA5}">
                      <a16:colId xmlns:a16="http://schemas.microsoft.com/office/drawing/2014/main" xmlns="" val="2397821789"/>
                    </a:ext>
                  </a:extLst>
                </a:gridCol>
              </a:tblGrid>
              <a:tr h="361950">
                <a:tc>
                  <a:txBody>
                    <a:bodyPr/>
                    <a:lstStyle/>
                    <a:p>
                      <a:endParaRPr lang="en-US" dirty="0"/>
                    </a:p>
                  </a:txBody>
                  <a:tcPr marL="44873" marR="44873"/>
                </a:tc>
                <a:tc>
                  <a:txBody>
                    <a:bodyPr/>
                    <a:lstStyle/>
                    <a:p>
                      <a:pPr algn="ctr"/>
                      <a:r>
                        <a:rPr lang="en-US" dirty="0" smtClean="0"/>
                        <a:t>(1)</a:t>
                      </a:r>
                      <a:endParaRPr lang="en-US" dirty="0"/>
                    </a:p>
                  </a:txBody>
                  <a:tcPr marL="44873" marR="44873"/>
                </a:tc>
                <a:tc>
                  <a:txBody>
                    <a:bodyPr/>
                    <a:lstStyle/>
                    <a:p>
                      <a:pPr algn="ctr"/>
                      <a:r>
                        <a:rPr lang="en-US" dirty="0" smtClean="0"/>
                        <a:t>(2)</a:t>
                      </a:r>
                      <a:endParaRPr lang="en-US" dirty="0"/>
                    </a:p>
                  </a:txBody>
                  <a:tcPr marL="44873" marR="44873"/>
                </a:tc>
                <a:tc>
                  <a:txBody>
                    <a:bodyPr/>
                    <a:lstStyle/>
                    <a:p>
                      <a:pPr algn="ctr"/>
                      <a:r>
                        <a:rPr lang="en-US" dirty="0" smtClean="0"/>
                        <a:t>(3)</a:t>
                      </a:r>
                      <a:endParaRPr lang="en-US" dirty="0"/>
                    </a:p>
                  </a:txBody>
                  <a:tcPr marL="44873" marR="44873"/>
                </a:tc>
                <a:tc>
                  <a:txBody>
                    <a:bodyPr/>
                    <a:lstStyle/>
                    <a:p>
                      <a:pPr algn="ctr"/>
                      <a:r>
                        <a:rPr lang="en-US" dirty="0" smtClean="0"/>
                        <a:t>(4)</a:t>
                      </a:r>
                      <a:endParaRPr lang="en-US" dirty="0"/>
                    </a:p>
                  </a:txBody>
                  <a:tcPr marL="44873" marR="44873"/>
                </a:tc>
                <a:extLst>
                  <a:ext uri="{0D108BD9-81ED-4DB2-BD59-A6C34878D82A}">
                    <a16:rowId xmlns:a16="http://schemas.microsoft.com/office/drawing/2014/main" xmlns="" val="1563641678"/>
                  </a:ext>
                </a:extLst>
              </a:tr>
              <a:tr h="361950">
                <a:tc>
                  <a:txBody>
                    <a:bodyPr/>
                    <a:lstStyle/>
                    <a:p>
                      <a:r>
                        <a:rPr lang="en-US" dirty="0" smtClean="0"/>
                        <a:t>NonTrad</a:t>
                      </a:r>
                      <a:endParaRPr lang="en-US" dirty="0"/>
                    </a:p>
                  </a:txBody>
                  <a:tcPr marL="44873" marR="44873"/>
                </a:tc>
                <a:tc>
                  <a:txBody>
                    <a:bodyPr/>
                    <a:lstStyle/>
                    <a:p>
                      <a:pPr algn="ctr"/>
                      <a:r>
                        <a:rPr lang="en-US" dirty="0" smtClean="0"/>
                        <a:t>-0.041</a:t>
                      </a:r>
                      <a:endParaRPr lang="en-US" dirty="0"/>
                    </a:p>
                  </a:txBody>
                  <a:tcPr marL="44873" marR="44873"/>
                </a:tc>
                <a:tc>
                  <a:txBody>
                    <a:bodyPr/>
                    <a:lstStyle/>
                    <a:p>
                      <a:pPr algn="ctr"/>
                      <a:r>
                        <a:rPr lang="en-US" dirty="0" smtClean="0"/>
                        <a:t>-0.083</a:t>
                      </a:r>
                      <a:endParaRPr lang="en-US" dirty="0"/>
                    </a:p>
                  </a:txBody>
                  <a:tcPr marL="44873" marR="44873"/>
                </a:tc>
                <a:tc>
                  <a:txBody>
                    <a:bodyPr/>
                    <a:lstStyle/>
                    <a:p>
                      <a:pPr algn="ctr"/>
                      <a:r>
                        <a:rPr lang="en-US" dirty="0" smtClean="0"/>
                        <a:t>0.098</a:t>
                      </a:r>
                      <a:endParaRPr lang="en-US" dirty="0"/>
                    </a:p>
                  </a:txBody>
                  <a:tcPr marL="44873" marR="44873"/>
                </a:tc>
                <a:tc>
                  <a:txBody>
                    <a:bodyPr/>
                    <a:lstStyle/>
                    <a:p>
                      <a:pPr algn="ctr"/>
                      <a:r>
                        <a:rPr lang="en-US" dirty="0" smtClean="0"/>
                        <a:t>0.054</a:t>
                      </a:r>
                      <a:endParaRPr lang="en-US" dirty="0"/>
                    </a:p>
                  </a:txBody>
                  <a:tcPr marL="44873" marR="44873"/>
                </a:tc>
                <a:extLst>
                  <a:ext uri="{0D108BD9-81ED-4DB2-BD59-A6C34878D82A}">
                    <a16:rowId xmlns:a16="http://schemas.microsoft.com/office/drawing/2014/main" xmlns="" val="2406986611"/>
                  </a:ext>
                </a:extLst>
              </a:tr>
              <a:tr h="361950">
                <a:tc>
                  <a:txBody>
                    <a:bodyPr/>
                    <a:lstStyle/>
                    <a:p>
                      <a:endParaRPr lang="en-US" dirty="0"/>
                    </a:p>
                  </a:txBody>
                  <a:tcPr marL="44873" marR="44873"/>
                </a:tc>
                <a:tc>
                  <a:txBody>
                    <a:bodyPr/>
                    <a:lstStyle/>
                    <a:p>
                      <a:pPr algn="ctr"/>
                      <a:r>
                        <a:rPr lang="en-US" dirty="0" smtClean="0"/>
                        <a:t>(0.008)</a:t>
                      </a:r>
                      <a:endParaRPr lang="en-US" dirty="0"/>
                    </a:p>
                  </a:txBody>
                  <a:tcPr marL="44873" marR="44873"/>
                </a:tc>
                <a:tc>
                  <a:txBody>
                    <a:bodyPr/>
                    <a:lstStyle/>
                    <a:p>
                      <a:pPr algn="ctr"/>
                      <a:r>
                        <a:rPr lang="en-US" dirty="0" smtClean="0"/>
                        <a:t>(0.009)</a:t>
                      </a:r>
                      <a:endParaRPr lang="en-US" dirty="0"/>
                    </a:p>
                  </a:txBody>
                  <a:tcPr marL="44873" marR="44873"/>
                </a:tc>
                <a:tc>
                  <a:txBody>
                    <a:bodyPr/>
                    <a:lstStyle/>
                    <a:p>
                      <a:pPr algn="ctr"/>
                      <a:r>
                        <a:rPr lang="en-US" dirty="0" smtClean="0"/>
                        <a:t>(0.008)</a:t>
                      </a:r>
                      <a:endParaRPr lang="en-US" dirty="0"/>
                    </a:p>
                  </a:txBody>
                  <a:tcPr marL="44873" marR="44873"/>
                </a:tc>
                <a:tc>
                  <a:txBody>
                    <a:bodyPr/>
                    <a:lstStyle/>
                    <a:p>
                      <a:pPr algn="ctr"/>
                      <a:r>
                        <a:rPr lang="en-US" dirty="0" smtClean="0"/>
                        <a:t>(0.009)</a:t>
                      </a:r>
                      <a:endParaRPr lang="en-US" dirty="0"/>
                    </a:p>
                  </a:txBody>
                  <a:tcPr marL="44873" marR="44873"/>
                </a:tc>
                <a:extLst>
                  <a:ext uri="{0D108BD9-81ED-4DB2-BD59-A6C34878D82A}">
                    <a16:rowId xmlns:a16="http://schemas.microsoft.com/office/drawing/2014/main" xmlns="" val="55578160"/>
                  </a:ext>
                </a:extLst>
              </a:tr>
              <a:tr h="361950">
                <a:tc>
                  <a:txBody>
                    <a:bodyPr/>
                    <a:lstStyle/>
                    <a:p>
                      <a:r>
                        <a:rPr lang="en-US" dirty="0" smtClean="0"/>
                        <a:t>N</a:t>
                      </a:r>
                      <a:endParaRPr lang="en-US" dirty="0"/>
                    </a:p>
                  </a:txBody>
                  <a:tcPr marL="44873" marR="44873"/>
                </a:tc>
                <a:tc>
                  <a:txBody>
                    <a:bodyPr/>
                    <a:lstStyle/>
                    <a:p>
                      <a:pPr algn="ctr"/>
                      <a:r>
                        <a:rPr lang="en-US" dirty="0" smtClean="0"/>
                        <a:t>49,000</a:t>
                      </a:r>
                      <a:endParaRPr lang="en-US" dirty="0"/>
                    </a:p>
                  </a:txBody>
                  <a:tcPr marL="44873" marR="44873"/>
                </a:tc>
                <a:tc>
                  <a:txBody>
                    <a:bodyPr/>
                    <a:lstStyle/>
                    <a:p>
                      <a:pPr algn="ctr"/>
                      <a:r>
                        <a:rPr lang="en-US" dirty="0" smtClean="0"/>
                        <a:t>38,000</a:t>
                      </a:r>
                      <a:endParaRPr lang="en-US" dirty="0"/>
                    </a:p>
                  </a:txBody>
                  <a:tcPr marL="44873" marR="44873"/>
                </a:tc>
                <a:tc>
                  <a:txBody>
                    <a:bodyPr/>
                    <a:lstStyle/>
                    <a:p>
                      <a:pPr algn="ctr"/>
                      <a:r>
                        <a:rPr lang="en-US" dirty="0" smtClean="0"/>
                        <a:t>49,000</a:t>
                      </a:r>
                      <a:endParaRPr lang="en-US" dirty="0"/>
                    </a:p>
                  </a:txBody>
                  <a:tcPr marL="44873" marR="44873"/>
                </a:tc>
                <a:tc>
                  <a:txBody>
                    <a:bodyPr/>
                    <a:lstStyle/>
                    <a:p>
                      <a:pPr algn="ctr"/>
                      <a:r>
                        <a:rPr lang="en-US" dirty="0" smtClean="0"/>
                        <a:t>38,000</a:t>
                      </a:r>
                      <a:endParaRPr lang="en-US" dirty="0"/>
                    </a:p>
                  </a:txBody>
                  <a:tcPr marL="44873" marR="44873"/>
                </a:tc>
                <a:extLst>
                  <a:ext uri="{0D108BD9-81ED-4DB2-BD59-A6C34878D82A}">
                    <a16:rowId xmlns:a16="http://schemas.microsoft.com/office/drawing/2014/main" xmlns="" val="3751621297"/>
                  </a:ext>
                </a:extLst>
              </a:tr>
            </a:tbl>
          </a:graphicData>
        </a:graphic>
      </p:graphicFrame>
      <p:sp>
        <p:nvSpPr>
          <p:cNvPr id="6" name="Content Placeholder 5"/>
          <p:cNvSpPr>
            <a:spLocks noGrp="1"/>
          </p:cNvSpPr>
          <p:nvPr>
            <p:ph sz="half" idx="2"/>
          </p:nvPr>
        </p:nvSpPr>
        <p:spPr/>
        <p:txBody>
          <a:bodyPr>
            <a:normAutofit lnSpcReduction="10000"/>
          </a:bodyPr>
          <a:lstStyle/>
          <a:p>
            <a:r>
              <a:rPr lang="en-US" dirty="0" smtClean="0"/>
              <a:t>Does it matter who answered the survey?</a:t>
            </a:r>
          </a:p>
          <a:p>
            <a:r>
              <a:rPr lang="en-US" dirty="0" smtClean="0"/>
              <a:t>Yes!</a:t>
            </a:r>
          </a:p>
          <a:p>
            <a:pPr lvl="1"/>
            <a:r>
              <a:rPr lang="en-US" dirty="0" smtClean="0"/>
              <a:t>Wives underreport their own </a:t>
            </a:r>
            <a:r>
              <a:rPr lang="en-US" dirty="0" smtClean="0"/>
              <a:t>earnings, but husbands underreport their earnings more than they do.</a:t>
            </a:r>
            <a:endParaRPr lang="en-US" dirty="0" smtClean="0"/>
          </a:p>
          <a:p>
            <a:pPr lvl="1"/>
            <a:r>
              <a:rPr lang="en-US" dirty="0" smtClean="0"/>
              <a:t>Husbands over report their own </a:t>
            </a:r>
            <a:r>
              <a:rPr lang="en-US" dirty="0" smtClean="0"/>
              <a:t>earnings, but wives over report their husbands’ earnings more than they do.</a:t>
            </a:r>
          </a:p>
        </p:txBody>
      </p:sp>
      <p:sp>
        <p:nvSpPr>
          <p:cNvPr id="3" name="Slide Number Placeholder 2"/>
          <p:cNvSpPr>
            <a:spLocks noGrp="1"/>
          </p:cNvSpPr>
          <p:nvPr>
            <p:ph type="sldNum" sz="quarter" idx="12"/>
          </p:nvPr>
        </p:nvSpPr>
        <p:spPr/>
        <p:txBody>
          <a:bodyPr/>
          <a:lstStyle/>
          <a:p>
            <a:fld id="{03AE04C5-3085-4F64-BC65-54FE2DBF6EB1}" type="slidenum">
              <a:rPr lang="en-US" smtClean="0"/>
              <a:pPr/>
              <a:t>25</a:t>
            </a:fld>
            <a:endParaRPr lang="en-US"/>
          </a:p>
        </p:txBody>
      </p:sp>
      <p:sp>
        <p:nvSpPr>
          <p:cNvPr id="7" name="TextBox 6"/>
          <p:cNvSpPr txBox="1"/>
          <p:nvPr/>
        </p:nvSpPr>
        <p:spPr>
          <a:xfrm>
            <a:off x="685801" y="3712140"/>
            <a:ext cx="5257800" cy="1200329"/>
          </a:xfrm>
          <a:prstGeom prst="rect">
            <a:avLst/>
          </a:prstGeom>
          <a:noFill/>
        </p:spPr>
        <p:txBody>
          <a:bodyPr wrap="square" rtlCol="0">
            <a:spAutoFit/>
          </a:bodyPr>
          <a:lstStyle/>
          <a:p>
            <a:r>
              <a:rPr lang="en-US" i="1" dirty="0" smtClean="0"/>
              <a:t>(1): Wife reporting wife’s earnings</a:t>
            </a:r>
          </a:p>
          <a:p>
            <a:r>
              <a:rPr lang="en-US" i="1" dirty="0" smtClean="0"/>
              <a:t>(2): Husband reporting wife’s earnings</a:t>
            </a:r>
          </a:p>
          <a:p>
            <a:r>
              <a:rPr lang="en-US" i="1" dirty="0" smtClean="0"/>
              <a:t>(3): Wife reporting husband’s earnings</a:t>
            </a:r>
          </a:p>
          <a:p>
            <a:r>
              <a:rPr lang="en-US" i="1" dirty="0" smtClean="0"/>
              <a:t>(4): Husband reporting husband’s earnings</a:t>
            </a:r>
            <a:endParaRPr lang="en-US" i="1" dirty="0"/>
          </a:p>
        </p:txBody>
      </p:sp>
    </p:spTree>
    <p:extLst>
      <p:ext uri="{BB962C8B-B14F-4D97-AF65-F5344CB8AC3E}">
        <p14:creationId xmlns:p14="http://schemas.microsoft.com/office/powerpoint/2010/main" val="8742124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92162"/>
          </a:xfrm>
        </p:spPr>
        <p:txBody>
          <a:bodyPr>
            <a:normAutofit/>
          </a:bodyPr>
          <a:lstStyle/>
          <a:p>
            <a:pPr algn="l"/>
            <a:r>
              <a:rPr lang="en-US" sz="3600" dirty="0" smtClean="0"/>
              <a:t>Conclusions</a:t>
            </a:r>
            <a:endParaRPr lang="en-US" sz="3600" dirty="0"/>
          </a:p>
        </p:txBody>
      </p:sp>
      <p:sp>
        <p:nvSpPr>
          <p:cNvPr id="4" name="TextBox 3"/>
          <p:cNvSpPr txBox="1"/>
          <p:nvPr/>
        </p:nvSpPr>
        <p:spPr>
          <a:xfrm>
            <a:off x="1390650" y="1611392"/>
            <a:ext cx="9410700" cy="357020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smtClean="0"/>
              <a:t>Gendered social norms may bias measures of seemingly objective economic outcomes in household surveys</a:t>
            </a:r>
          </a:p>
          <a:p>
            <a:pPr marL="285750" indent="-285750">
              <a:spcAft>
                <a:spcPts val="1200"/>
              </a:spcAft>
              <a:buFont typeface="Arial" panose="020B0604020202020204" pitchFamily="34" charset="0"/>
              <a:buChar char="•"/>
            </a:pPr>
            <a:r>
              <a:rPr lang="en-US" sz="2800" dirty="0" smtClean="0"/>
              <a:t>Norms may have heterogeneous effects within gender</a:t>
            </a:r>
          </a:p>
          <a:p>
            <a:pPr marL="285750" indent="-285750">
              <a:spcAft>
                <a:spcPts val="1200"/>
              </a:spcAft>
              <a:buFont typeface="Arial" panose="020B0604020202020204" pitchFamily="34" charset="0"/>
              <a:buChar char="•"/>
            </a:pPr>
            <a:r>
              <a:rPr lang="en-US" sz="2800" dirty="0" smtClean="0"/>
              <a:t>Measurement error in a worker’s earnings may depend on characteristics of other household members</a:t>
            </a:r>
          </a:p>
          <a:p>
            <a:pPr marL="285750" indent="-285750">
              <a:spcAft>
                <a:spcPts val="1200"/>
              </a:spcAft>
              <a:buFont typeface="Arial" panose="020B0604020202020204" pitchFamily="34" charset="0"/>
              <a:buChar char="•"/>
            </a:pPr>
            <a:r>
              <a:rPr lang="en-US" sz="2800" dirty="0" smtClean="0"/>
              <a:t>Researchers using household surveys to understand economic </a:t>
            </a:r>
            <a:r>
              <a:rPr lang="en-US" sz="2800" dirty="0" smtClean="0"/>
              <a:t>phenomena </a:t>
            </a:r>
            <a:r>
              <a:rPr lang="en-US" sz="2800" dirty="0" smtClean="0"/>
              <a:t>should proceed with caution.</a:t>
            </a:r>
          </a:p>
        </p:txBody>
      </p:sp>
      <p:sp>
        <p:nvSpPr>
          <p:cNvPr id="3" name="Slide Number Placeholder 2"/>
          <p:cNvSpPr>
            <a:spLocks noGrp="1"/>
          </p:cNvSpPr>
          <p:nvPr>
            <p:ph type="sldNum" sz="quarter" idx="12"/>
          </p:nvPr>
        </p:nvSpPr>
        <p:spPr/>
        <p:txBody>
          <a:bodyPr/>
          <a:lstStyle/>
          <a:p>
            <a:fld id="{03AE04C5-3085-4F64-BC65-54FE2DBF6EB1}" type="slidenum">
              <a:rPr lang="en-US" smtClean="0"/>
              <a:pPr/>
              <a:t>26</a:t>
            </a:fld>
            <a:endParaRPr lang="en-US"/>
          </a:p>
        </p:txBody>
      </p:sp>
    </p:spTree>
    <p:extLst>
      <p:ext uri="{BB962C8B-B14F-4D97-AF65-F5344CB8AC3E}">
        <p14:creationId xmlns:p14="http://schemas.microsoft.com/office/powerpoint/2010/main" val="28557714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3AE04C5-3085-4F64-BC65-54FE2DBF6EB1}" type="slidenum">
              <a:rPr lang="en-US" smtClean="0"/>
              <a:pPr/>
              <a:t>27</a:t>
            </a:fld>
            <a:endParaRPr lang="en-US"/>
          </a:p>
        </p:txBody>
      </p:sp>
      <p:sp>
        <p:nvSpPr>
          <p:cNvPr id="3" name="TextBox 2"/>
          <p:cNvSpPr txBox="1"/>
          <p:nvPr/>
        </p:nvSpPr>
        <p:spPr>
          <a:xfrm>
            <a:off x="1906331" y="2423160"/>
            <a:ext cx="8379345" cy="3693319"/>
          </a:xfrm>
          <a:prstGeom prst="rect">
            <a:avLst/>
          </a:prstGeom>
          <a:noFill/>
        </p:spPr>
        <p:txBody>
          <a:bodyPr wrap="none" rtlCol="0">
            <a:spAutoFit/>
          </a:bodyPr>
          <a:lstStyle/>
          <a:p>
            <a:pPr algn="ctr"/>
            <a:r>
              <a:rPr lang="en-US" sz="2400" dirty="0" smtClean="0"/>
              <a:t>Misty L. Heggeness</a:t>
            </a:r>
          </a:p>
          <a:p>
            <a:pPr algn="ctr"/>
            <a:r>
              <a:rPr lang="en-US" sz="2400" dirty="0" smtClean="0"/>
              <a:t>U.S. Census Bureau</a:t>
            </a:r>
          </a:p>
          <a:p>
            <a:pPr algn="ctr"/>
            <a:r>
              <a:rPr lang="en-US" sz="2400" dirty="0" smtClean="0"/>
              <a:t>Research and Methodology Directorate</a:t>
            </a:r>
          </a:p>
          <a:p>
            <a:pPr algn="ctr"/>
            <a:endParaRPr lang="en-US" sz="2400" dirty="0" smtClean="0"/>
          </a:p>
          <a:p>
            <a:pPr algn="ctr"/>
            <a:r>
              <a:rPr lang="en-US" sz="2400" dirty="0" smtClean="0"/>
              <a:t>e-mail: </a:t>
            </a:r>
            <a:r>
              <a:rPr lang="en-US" sz="2400" dirty="0" smtClean="0">
                <a:hlinkClick r:id="rId2"/>
              </a:rPr>
              <a:t>misty.l.heggeness@census.gov</a:t>
            </a:r>
            <a:endParaRPr lang="en-US" sz="2400" dirty="0" smtClean="0"/>
          </a:p>
          <a:p>
            <a:pPr algn="ctr"/>
            <a:endParaRPr lang="en-US" sz="2400" dirty="0" smtClean="0"/>
          </a:p>
          <a:p>
            <a:pPr algn="ctr"/>
            <a:r>
              <a:rPr lang="en-US" sz="2400" dirty="0" smtClean="0"/>
              <a:t>On        : @</a:t>
            </a:r>
            <a:r>
              <a:rPr lang="en-US" sz="2400" dirty="0" err="1" smtClean="0"/>
              <a:t>m_heggeness</a:t>
            </a:r>
            <a:endParaRPr lang="en-US" sz="2400" dirty="0" smtClean="0"/>
          </a:p>
          <a:p>
            <a:pPr algn="ctr"/>
            <a:endParaRPr lang="en-US" sz="2400" dirty="0" smtClean="0"/>
          </a:p>
          <a:p>
            <a:pPr algn="ctr"/>
            <a:r>
              <a:rPr lang="en-US" sz="2400" dirty="0"/>
              <a:t>Website: </a:t>
            </a:r>
            <a:r>
              <a:rPr lang="en-US" sz="2400" dirty="0">
                <a:hlinkClick r:id="rId3"/>
              </a:rPr>
              <a:t>https://</a:t>
            </a:r>
            <a:r>
              <a:rPr lang="en-US" sz="2400" dirty="0" smtClean="0">
                <a:hlinkClick r:id="rId3"/>
              </a:rPr>
              <a:t>sites.google.com/view/misty-l-heggeness/home</a:t>
            </a:r>
            <a:r>
              <a:rPr lang="en-US" sz="2400" dirty="0" smtClean="0"/>
              <a:t> </a:t>
            </a:r>
          </a:p>
          <a:p>
            <a:pPr algn="ctr"/>
            <a:endParaRPr lang="en-US"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3000" y="4572000"/>
            <a:ext cx="533400" cy="533400"/>
          </a:xfrm>
          <a:prstGeom prst="rect">
            <a:avLst/>
          </a:prstGeom>
        </p:spPr>
      </p:pic>
    </p:spTree>
    <p:extLst>
      <p:ext uri="{BB962C8B-B14F-4D97-AF65-F5344CB8AC3E}">
        <p14:creationId xmlns:p14="http://schemas.microsoft.com/office/powerpoint/2010/main" val="41470361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Appendix: Over Reporting Earnings</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09800" y="1170781"/>
            <a:ext cx="7543800" cy="5029201"/>
          </a:xfrm>
        </p:spPr>
      </p:pic>
      <p:sp>
        <p:nvSpPr>
          <p:cNvPr id="2" name="Slide Number Placeholder 1"/>
          <p:cNvSpPr>
            <a:spLocks noGrp="1"/>
          </p:cNvSpPr>
          <p:nvPr>
            <p:ph type="sldNum" sz="quarter" idx="12"/>
          </p:nvPr>
        </p:nvSpPr>
        <p:spPr/>
        <p:txBody>
          <a:bodyPr/>
          <a:lstStyle/>
          <a:p>
            <a:fld id="{03AE04C5-3085-4F64-BC65-54FE2DBF6EB1}" type="slidenum">
              <a:rPr lang="en-US" smtClean="0"/>
              <a:pPr/>
              <a:t>28</a:t>
            </a:fld>
            <a:endParaRPr lang="en-US"/>
          </a:p>
        </p:txBody>
      </p:sp>
    </p:spTree>
    <p:extLst>
      <p:ext uri="{BB962C8B-B14F-4D97-AF65-F5344CB8AC3E}">
        <p14:creationId xmlns:p14="http://schemas.microsoft.com/office/powerpoint/2010/main" val="24108609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t>Is it other factors?</a:t>
            </a:r>
            <a:br>
              <a:rPr lang="en-US" sz="3600" dirty="0" smtClean="0"/>
            </a:br>
            <a:r>
              <a:rPr lang="en-US" sz="3600" dirty="0" smtClean="0"/>
              <a:t>Assessing the importance of control variables</a:t>
            </a:r>
            <a:endParaRPr lang="en-US" sz="3600" dirty="0"/>
          </a:p>
        </p:txBody>
      </p:sp>
      <p:sp>
        <p:nvSpPr>
          <p:cNvPr id="3" name="Content Placeholder 2"/>
          <p:cNvSpPr>
            <a:spLocks noGrp="1"/>
          </p:cNvSpPr>
          <p:nvPr>
            <p:ph sz="half" idx="1"/>
          </p:nvPr>
        </p:nvSpPr>
        <p:spPr/>
        <p:txBody>
          <a:bodyPr>
            <a:normAutofit fontScale="85000" lnSpcReduction="10000"/>
          </a:bodyPr>
          <a:lstStyle/>
          <a:p>
            <a:r>
              <a:rPr lang="en-US" dirty="0" smtClean="0"/>
              <a:t>Y</a:t>
            </a:r>
            <a:r>
              <a:rPr lang="en-US" baseline="-25000" dirty="0" smtClean="0"/>
              <a:t>i</a:t>
            </a:r>
            <a:r>
              <a:rPr lang="en-US" dirty="0" smtClean="0"/>
              <a:t> = 1 if wife’s share less in CPS than DER</a:t>
            </a:r>
          </a:p>
          <a:p>
            <a:r>
              <a:rPr lang="en-US" dirty="0" smtClean="0"/>
              <a:t>Sample: Couples where each spouse earns &gt;=10% of combined earnings</a:t>
            </a:r>
          </a:p>
          <a:p>
            <a:r>
              <a:rPr lang="en-US" dirty="0" smtClean="0"/>
              <a:t>Controls: husband and wife(age, race, education, earnings), total earnings, region, metro, and survey respondent</a:t>
            </a:r>
          </a:p>
          <a:p>
            <a:r>
              <a:rPr lang="en-US" dirty="0" smtClean="0">
                <a:solidFill>
                  <a:schemeClr val="bg1"/>
                </a:solidFill>
              </a:rPr>
              <a:t>Key Finding: Coefficients are statistically indistinguishable</a:t>
            </a:r>
          </a:p>
          <a:p>
            <a:r>
              <a:rPr lang="en-US" dirty="0" smtClean="0">
                <a:solidFill>
                  <a:schemeClr val="bg1"/>
                </a:solidFill>
              </a:rPr>
              <a:t>Conclusion: Controls do not change NonTrad coefficient </a:t>
            </a:r>
            <a:endParaRPr lang="en-US" dirty="0">
              <a:solidFill>
                <a:schemeClr val="bg1"/>
              </a:solidFill>
            </a:endParaRPr>
          </a:p>
        </p:txBody>
      </p:sp>
      <p:graphicFrame>
        <p:nvGraphicFramePr>
          <p:cNvPr id="6" name="Content Placeholder 5"/>
          <p:cNvGraphicFramePr>
            <a:graphicFrameLocks noGrp="1"/>
          </p:cNvGraphicFramePr>
          <p:nvPr>
            <p:ph sz="half" idx="2"/>
          </p:nvPr>
        </p:nvGraphicFramePr>
        <p:xfrm>
          <a:off x="6197600" y="1600200"/>
          <a:ext cx="5384799" cy="1854200"/>
        </p:xfrm>
        <a:graphic>
          <a:graphicData uri="http://schemas.openxmlformats.org/drawingml/2006/table">
            <a:tbl>
              <a:tblPr firstRow="1" bandRow="1">
                <a:tableStyleId>{5C22544A-7EE6-4342-B048-85BDC9FD1C3A}</a:tableStyleId>
              </a:tblPr>
              <a:tblGrid>
                <a:gridCol w="1794933">
                  <a:extLst>
                    <a:ext uri="{9D8B030D-6E8A-4147-A177-3AD203B41FA5}">
                      <a16:colId xmlns:a16="http://schemas.microsoft.com/office/drawing/2014/main" xmlns="" val="2335732229"/>
                    </a:ext>
                  </a:extLst>
                </a:gridCol>
                <a:gridCol w="1794933">
                  <a:extLst>
                    <a:ext uri="{9D8B030D-6E8A-4147-A177-3AD203B41FA5}">
                      <a16:colId xmlns:a16="http://schemas.microsoft.com/office/drawing/2014/main" xmlns="" val="119092560"/>
                    </a:ext>
                  </a:extLst>
                </a:gridCol>
                <a:gridCol w="1794933">
                  <a:extLst>
                    <a:ext uri="{9D8B030D-6E8A-4147-A177-3AD203B41FA5}">
                      <a16:colId xmlns:a16="http://schemas.microsoft.com/office/drawing/2014/main" xmlns="" val="1523612211"/>
                    </a:ext>
                  </a:extLst>
                </a:gridCol>
              </a:tblGrid>
              <a:tr h="370840">
                <a:tc>
                  <a:txBody>
                    <a:bodyPr/>
                    <a:lstStyle/>
                    <a:p>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extLst>
                  <a:ext uri="{0D108BD9-81ED-4DB2-BD59-A6C34878D82A}">
                    <a16:rowId xmlns:a16="http://schemas.microsoft.com/office/drawing/2014/main" xmlns="" val="2229193960"/>
                  </a:ext>
                </a:extLst>
              </a:tr>
              <a:tr h="370840">
                <a:tc>
                  <a:txBody>
                    <a:bodyPr/>
                    <a:lstStyle/>
                    <a:p>
                      <a:r>
                        <a:rPr lang="en-US" dirty="0" smtClean="0"/>
                        <a:t>NonTrad</a:t>
                      </a:r>
                      <a:endParaRPr lang="en-US" dirty="0"/>
                    </a:p>
                  </a:txBody>
                  <a:tcPr/>
                </a:tc>
                <a:tc>
                  <a:txBody>
                    <a:bodyPr/>
                    <a:lstStyle/>
                    <a:p>
                      <a:pPr algn="ctr"/>
                      <a:r>
                        <a:rPr lang="en-US" dirty="0" smtClean="0"/>
                        <a:t>0.157</a:t>
                      </a:r>
                      <a:endParaRPr lang="en-US" dirty="0"/>
                    </a:p>
                  </a:txBody>
                  <a:tcPr/>
                </a:tc>
                <a:tc>
                  <a:txBody>
                    <a:bodyPr/>
                    <a:lstStyle/>
                    <a:p>
                      <a:pPr algn="ctr"/>
                      <a:r>
                        <a:rPr lang="en-US" dirty="0" smtClean="0"/>
                        <a:t>0.159</a:t>
                      </a:r>
                      <a:endParaRPr lang="en-US" dirty="0"/>
                    </a:p>
                  </a:txBody>
                  <a:tcPr/>
                </a:tc>
                <a:extLst>
                  <a:ext uri="{0D108BD9-81ED-4DB2-BD59-A6C34878D82A}">
                    <a16:rowId xmlns:a16="http://schemas.microsoft.com/office/drawing/2014/main" xmlns="" val="311770145"/>
                  </a:ext>
                </a:extLst>
              </a:tr>
              <a:tr h="370840">
                <a:tc>
                  <a:txBody>
                    <a:bodyPr/>
                    <a:lstStyle/>
                    <a:p>
                      <a:endParaRPr lang="en-US" dirty="0"/>
                    </a:p>
                  </a:txBody>
                  <a:tcPr/>
                </a:tc>
                <a:tc>
                  <a:txBody>
                    <a:bodyPr/>
                    <a:lstStyle/>
                    <a:p>
                      <a:pPr algn="ctr"/>
                      <a:r>
                        <a:rPr lang="en-US" dirty="0" smtClean="0"/>
                        <a:t>(0.011)</a:t>
                      </a:r>
                      <a:endParaRPr lang="en-US" dirty="0"/>
                    </a:p>
                  </a:txBody>
                  <a:tcPr/>
                </a:tc>
                <a:tc>
                  <a:txBody>
                    <a:bodyPr/>
                    <a:lstStyle/>
                    <a:p>
                      <a:pPr algn="ctr"/>
                      <a:r>
                        <a:rPr lang="en-US" dirty="0" smtClean="0"/>
                        <a:t>(0.012)</a:t>
                      </a:r>
                      <a:endParaRPr lang="en-US" dirty="0"/>
                    </a:p>
                  </a:txBody>
                  <a:tcPr/>
                </a:tc>
                <a:extLst>
                  <a:ext uri="{0D108BD9-81ED-4DB2-BD59-A6C34878D82A}">
                    <a16:rowId xmlns:a16="http://schemas.microsoft.com/office/drawing/2014/main" xmlns="" val="2855226009"/>
                  </a:ext>
                </a:extLst>
              </a:tr>
              <a:tr h="370840">
                <a:tc>
                  <a:txBody>
                    <a:bodyPr/>
                    <a:lstStyle/>
                    <a:p>
                      <a:r>
                        <a:rPr lang="en-US" dirty="0" smtClean="0"/>
                        <a:t>N</a:t>
                      </a:r>
                      <a:endParaRPr lang="en-US" dirty="0"/>
                    </a:p>
                  </a:txBody>
                  <a:tcPr/>
                </a:tc>
                <a:tc>
                  <a:txBody>
                    <a:bodyPr/>
                    <a:lstStyle/>
                    <a:p>
                      <a:pPr algn="ctr"/>
                      <a:r>
                        <a:rPr lang="en-US" dirty="0" smtClean="0"/>
                        <a:t>88,500</a:t>
                      </a:r>
                      <a:endParaRPr lang="en-US" dirty="0"/>
                    </a:p>
                  </a:txBody>
                  <a:tcPr/>
                </a:tc>
                <a:tc>
                  <a:txBody>
                    <a:bodyPr/>
                    <a:lstStyle/>
                    <a:p>
                      <a:pPr algn="ctr"/>
                      <a:r>
                        <a:rPr lang="en-US" dirty="0" smtClean="0"/>
                        <a:t>88,500</a:t>
                      </a:r>
                      <a:endParaRPr lang="en-US" dirty="0"/>
                    </a:p>
                  </a:txBody>
                  <a:tcPr/>
                </a:tc>
                <a:extLst>
                  <a:ext uri="{0D108BD9-81ED-4DB2-BD59-A6C34878D82A}">
                    <a16:rowId xmlns:a16="http://schemas.microsoft.com/office/drawing/2014/main" xmlns="" val="2372690558"/>
                  </a:ext>
                </a:extLst>
              </a:tr>
              <a:tr h="370840">
                <a:tc>
                  <a:txBody>
                    <a:bodyPr/>
                    <a:lstStyle/>
                    <a:p>
                      <a:r>
                        <a:rPr lang="en-US" dirty="0" smtClean="0"/>
                        <a:t>p-value</a:t>
                      </a:r>
                      <a:endParaRPr lang="en-US" dirty="0"/>
                    </a:p>
                  </a:txBody>
                  <a:tcPr/>
                </a:tc>
                <a:tc>
                  <a:txBody>
                    <a:bodyPr/>
                    <a:lstStyle/>
                    <a:p>
                      <a:pPr algn="ctr"/>
                      <a:r>
                        <a:rPr lang="en-US" dirty="0" smtClean="0"/>
                        <a:t>0.781</a:t>
                      </a:r>
                      <a:endParaRPr lang="en-US" dirty="0"/>
                    </a:p>
                  </a:txBody>
                  <a:tcPr/>
                </a:tc>
                <a:tc>
                  <a:txBody>
                    <a:bodyPr/>
                    <a:lstStyle/>
                    <a:p>
                      <a:pPr algn="ctr"/>
                      <a:endParaRPr lang="en-US" dirty="0"/>
                    </a:p>
                  </a:txBody>
                  <a:tcPr/>
                </a:tc>
                <a:extLst>
                  <a:ext uri="{0D108BD9-81ED-4DB2-BD59-A6C34878D82A}">
                    <a16:rowId xmlns:a16="http://schemas.microsoft.com/office/drawing/2014/main" xmlns="" val="486595049"/>
                  </a:ext>
                </a:extLst>
              </a:tr>
            </a:tbl>
          </a:graphicData>
        </a:graphic>
      </p:graphicFrame>
      <p:sp>
        <p:nvSpPr>
          <p:cNvPr id="5" name="Slide Number Placeholder 4"/>
          <p:cNvSpPr>
            <a:spLocks noGrp="1"/>
          </p:cNvSpPr>
          <p:nvPr>
            <p:ph type="sldNum" sz="quarter" idx="12"/>
          </p:nvPr>
        </p:nvSpPr>
        <p:spPr/>
        <p:txBody>
          <a:bodyPr/>
          <a:lstStyle/>
          <a:p>
            <a:fld id="{03AE04C5-3085-4F64-BC65-54FE2DBF6EB1}" type="slidenum">
              <a:rPr lang="en-US" smtClean="0"/>
              <a:pPr/>
              <a:t>29</a:t>
            </a:fld>
            <a:endParaRPr lang="en-US" dirty="0"/>
          </a:p>
        </p:txBody>
      </p:sp>
      <p:sp>
        <p:nvSpPr>
          <p:cNvPr id="7" name="TextBox 6"/>
          <p:cNvSpPr txBox="1"/>
          <p:nvPr/>
        </p:nvSpPr>
        <p:spPr>
          <a:xfrm>
            <a:off x="6096000" y="3636962"/>
            <a:ext cx="5791199" cy="1477328"/>
          </a:xfrm>
          <a:prstGeom prst="rect">
            <a:avLst/>
          </a:prstGeom>
          <a:noFill/>
        </p:spPr>
        <p:txBody>
          <a:bodyPr wrap="square" rtlCol="0">
            <a:spAutoFit/>
          </a:bodyPr>
          <a:lstStyle/>
          <a:p>
            <a:r>
              <a:rPr lang="en-US" i="1" dirty="0" smtClean="0"/>
              <a:t>(1): Quadratic with interaction, without controls</a:t>
            </a:r>
          </a:p>
          <a:p>
            <a:r>
              <a:rPr lang="en-US" i="1" dirty="0" smtClean="0"/>
              <a:t>(2): Quadratic with interaction, with controls</a:t>
            </a:r>
          </a:p>
          <a:p>
            <a:endParaRPr lang="en-US" i="1" dirty="0"/>
          </a:p>
          <a:p>
            <a:r>
              <a:rPr lang="en-US" i="1" dirty="0" smtClean="0"/>
              <a:t>p-value from test of H</a:t>
            </a:r>
            <a:r>
              <a:rPr lang="en-US" i="1" baseline="-25000" dirty="0" smtClean="0"/>
              <a:t>0</a:t>
            </a:r>
            <a:r>
              <a:rPr lang="en-US" i="1" dirty="0" smtClean="0"/>
              <a:t>: NonTrad coefficients equal across models</a:t>
            </a:r>
          </a:p>
        </p:txBody>
      </p:sp>
    </p:spTree>
    <p:extLst>
      <p:ext uri="{BB962C8B-B14F-4D97-AF65-F5344CB8AC3E}">
        <p14:creationId xmlns:p14="http://schemas.microsoft.com/office/powerpoint/2010/main" val="3111695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600" dirty="0" smtClean="0"/>
              <a:t>Motivation</a:t>
            </a:r>
            <a:endParaRPr lang="en-US" sz="3600" dirty="0"/>
          </a:p>
        </p:txBody>
      </p:sp>
      <p:sp>
        <p:nvSpPr>
          <p:cNvPr id="4" name="Content Placeholder 3"/>
          <p:cNvSpPr>
            <a:spLocks noGrp="1"/>
          </p:cNvSpPr>
          <p:nvPr>
            <p:ph sz="half" idx="1"/>
          </p:nvPr>
        </p:nvSpPr>
        <p:spPr/>
        <p:txBody>
          <a:bodyPr>
            <a:normAutofit fontScale="92500" lnSpcReduction="10000"/>
          </a:bodyPr>
          <a:lstStyle/>
          <a:p>
            <a:r>
              <a:rPr lang="en-US" sz="2800" dirty="0"/>
              <a:t>Economic indicators depend on the accuracy of self-reported survey data</a:t>
            </a:r>
          </a:p>
          <a:p>
            <a:endParaRPr lang="en-US" sz="2800" dirty="0" smtClean="0"/>
          </a:p>
          <a:p>
            <a:r>
              <a:rPr lang="en-US" sz="2800" dirty="0" smtClean="0"/>
              <a:t>Economists *generally* assume survey data as truth…what if </a:t>
            </a:r>
            <a:r>
              <a:rPr lang="en-US" sz="2800" dirty="0" smtClean="0"/>
              <a:t>they are </a:t>
            </a:r>
            <a:r>
              <a:rPr lang="en-US" sz="2800" dirty="0" smtClean="0"/>
              <a:t>not </a:t>
            </a:r>
            <a:r>
              <a:rPr lang="en-US" sz="2800" dirty="0" smtClean="0"/>
              <a:t>(and </a:t>
            </a:r>
            <a:r>
              <a:rPr lang="en-US" sz="2800" dirty="0" smtClean="0"/>
              <a:t>in nonrandom </a:t>
            </a:r>
            <a:r>
              <a:rPr lang="en-US" sz="2800" dirty="0" smtClean="0"/>
              <a:t>ways)?</a:t>
            </a:r>
            <a:endParaRPr lang="en-US" sz="2800" dirty="0" smtClean="0"/>
          </a:p>
          <a:p>
            <a:endParaRPr lang="en-US" dirty="0"/>
          </a:p>
          <a:p>
            <a:r>
              <a:rPr lang="en-US" sz="2800" dirty="0" smtClean="0"/>
              <a:t>We test this examining what happens to </a:t>
            </a:r>
            <a:r>
              <a:rPr lang="en-US" dirty="0" smtClean="0"/>
              <a:t>responses when </a:t>
            </a:r>
            <a:r>
              <a:rPr lang="en-US" sz="2800" dirty="0" smtClean="0"/>
              <a:t>gender social norms are violated.</a:t>
            </a:r>
          </a:p>
          <a:p>
            <a:endParaRPr lang="en-US" dirty="0" smtClean="0"/>
          </a:p>
          <a:p>
            <a:endParaRPr lang="en-US"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34200" y="381000"/>
            <a:ext cx="4191000" cy="6171248"/>
          </a:xfrm>
        </p:spPr>
      </p:pic>
      <p:sp>
        <p:nvSpPr>
          <p:cNvPr id="3" name="Slide Number Placeholder 2"/>
          <p:cNvSpPr>
            <a:spLocks noGrp="1"/>
          </p:cNvSpPr>
          <p:nvPr>
            <p:ph type="sldNum" sz="quarter" idx="12"/>
          </p:nvPr>
        </p:nvSpPr>
        <p:spPr/>
        <p:txBody>
          <a:bodyPr/>
          <a:lstStyle/>
          <a:p>
            <a:fld id="{03AE04C5-3085-4F64-BC65-54FE2DBF6EB1}" type="slidenum">
              <a:rPr lang="en-US" smtClean="0"/>
              <a:pPr/>
              <a:t>3</a:t>
            </a:fld>
            <a:endParaRPr lang="en-US" dirty="0"/>
          </a:p>
        </p:txBody>
      </p:sp>
    </p:spTree>
    <p:extLst>
      <p:ext uri="{BB962C8B-B14F-4D97-AF65-F5344CB8AC3E}">
        <p14:creationId xmlns:p14="http://schemas.microsoft.com/office/powerpoint/2010/main" val="3490749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E04C5-3085-4F64-BC65-54FE2DBF6EB1}" type="slidenum">
              <a:rPr lang="en-US" smtClean="0"/>
              <a:pPr/>
              <a:t>4</a:t>
            </a:fld>
            <a:endParaRPr lang="en-US"/>
          </a:p>
        </p:txBody>
      </p:sp>
      <p:sp>
        <p:nvSpPr>
          <p:cNvPr id="4" name="TextBox 3"/>
          <p:cNvSpPr txBox="1"/>
          <p:nvPr/>
        </p:nvSpPr>
        <p:spPr>
          <a:xfrm>
            <a:off x="1295400" y="2951947"/>
            <a:ext cx="9601200" cy="954107"/>
          </a:xfrm>
          <a:prstGeom prst="rect">
            <a:avLst/>
          </a:prstGeom>
          <a:noFill/>
        </p:spPr>
        <p:txBody>
          <a:bodyPr wrap="square" rtlCol="0">
            <a:spAutoFit/>
          </a:bodyPr>
          <a:lstStyle/>
          <a:p>
            <a:pPr>
              <a:spcAft>
                <a:spcPts val="1200"/>
              </a:spcAft>
            </a:pPr>
            <a:r>
              <a:rPr lang="en-US" sz="2800" dirty="0" smtClean="0"/>
              <a:t>Do </a:t>
            </a:r>
            <a:r>
              <a:rPr lang="en-US" sz="2800" dirty="0"/>
              <a:t>survey respondents (</a:t>
            </a:r>
            <a:r>
              <a:rPr lang="en-US" sz="2800" dirty="0" err="1"/>
              <a:t>mis</a:t>
            </a:r>
            <a:r>
              <a:rPr lang="en-US" sz="2800" dirty="0"/>
              <a:t>)report earning to </a:t>
            </a:r>
            <a:r>
              <a:rPr lang="en-US" sz="2800" dirty="0" smtClean="0"/>
              <a:t>minimize </a:t>
            </a:r>
            <a:r>
              <a:rPr lang="en-US" sz="2800" dirty="0"/>
              <a:t>violations of the norm that husbands outearn their </a:t>
            </a:r>
            <a:r>
              <a:rPr lang="en-US" sz="2800" dirty="0" smtClean="0"/>
              <a:t>wives</a:t>
            </a:r>
            <a:r>
              <a:rPr lang="en-US" sz="2800" dirty="0"/>
              <a:t>?</a:t>
            </a:r>
          </a:p>
        </p:txBody>
      </p:sp>
      <p:sp>
        <p:nvSpPr>
          <p:cNvPr id="5" name="Title 1"/>
          <p:cNvSpPr>
            <a:spLocks noGrp="1"/>
          </p:cNvSpPr>
          <p:nvPr>
            <p:ph type="title"/>
          </p:nvPr>
        </p:nvSpPr>
        <p:spPr>
          <a:xfrm>
            <a:off x="609600" y="274638"/>
            <a:ext cx="10972800" cy="792162"/>
          </a:xfrm>
        </p:spPr>
        <p:txBody>
          <a:bodyPr>
            <a:normAutofit/>
          </a:bodyPr>
          <a:lstStyle/>
          <a:p>
            <a:pPr algn="l"/>
            <a:r>
              <a:rPr lang="en-US" sz="3600" dirty="0" smtClean="0"/>
              <a:t>Research question</a:t>
            </a:r>
            <a:endParaRPr lang="en-US" sz="3600" dirty="0"/>
          </a:p>
        </p:txBody>
      </p:sp>
    </p:spTree>
    <p:extLst>
      <p:ext uri="{BB962C8B-B14F-4D97-AF65-F5344CB8AC3E}">
        <p14:creationId xmlns:p14="http://schemas.microsoft.com/office/powerpoint/2010/main" val="315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E04C5-3085-4F64-BC65-54FE2DBF6EB1}" type="slidenum">
              <a:rPr lang="en-US" smtClean="0"/>
              <a:pPr/>
              <a:t>5</a:t>
            </a:fld>
            <a:endParaRPr lang="en-US" dirty="0"/>
          </a:p>
        </p:txBody>
      </p:sp>
      <p:sp>
        <p:nvSpPr>
          <p:cNvPr id="4" name="TextBox 3"/>
          <p:cNvSpPr txBox="1"/>
          <p:nvPr/>
        </p:nvSpPr>
        <p:spPr>
          <a:xfrm>
            <a:off x="1295400" y="1505397"/>
            <a:ext cx="9601200" cy="384720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smtClean="0"/>
              <a:t>An aversion to higher-earning wives appears to affect real-world marriage market outcomes (Bertrand, </a:t>
            </a:r>
            <a:r>
              <a:rPr lang="en-US" sz="2800" dirty="0" err="1" smtClean="0"/>
              <a:t>Kamenica</a:t>
            </a:r>
            <a:r>
              <a:rPr lang="en-US" sz="2800" dirty="0" smtClean="0"/>
              <a:t>, and Pan, 2015).</a:t>
            </a:r>
          </a:p>
          <a:p>
            <a:pPr marL="285750" indent="-285750">
              <a:spcAft>
                <a:spcPts val="1200"/>
              </a:spcAft>
              <a:buFont typeface="Arial" panose="020B0604020202020204" pitchFamily="34" charset="0"/>
              <a:buChar char="•"/>
            </a:pPr>
            <a:r>
              <a:rPr lang="en-US" sz="2800" dirty="0" smtClean="0"/>
              <a:t>So maybe it affects earnings reporting in surveys.</a:t>
            </a:r>
          </a:p>
          <a:p>
            <a:pPr marL="285750" indent="-285750">
              <a:spcAft>
                <a:spcPts val="1200"/>
              </a:spcAft>
              <a:buFont typeface="Arial" panose="020B0604020202020204" pitchFamily="34" charset="0"/>
              <a:buChar char="•"/>
            </a:pPr>
            <a:r>
              <a:rPr lang="en-US" sz="2800" dirty="0" smtClean="0"/>
              <a:t>But a review article concluded that </a:t>
            </a:r>
            <a:r>
              <a:rPr lang="en-US" sz="2800" dirty="0"/>
              <a:t>“there is little evidence to support the existence of social desirability bias with respect to the reporting of annual earnings” (Bound, Brown and </a:t>
            </a:r>
            <a:r>
              <a:rPr lang="en-US" sz="2800" dirty="0" err="1" smtClean="0"/>
              <a:t>Mathiowetz</a:t>
            </a:r>
            <a:r>
              <a:rPr lang="en-US" sz="2800" dirty="0" smtClean="0"/>
              <a:t>, </a:t>
            </a:r>
            <a:r>
              <a:rPr lang="en-US" sz="2800" dirty="0"/>
              <a:t>2000, p. 53</a:t>
            </a:r>
            <a:r>
              <a:rPr lang="en-US" sz="2800" dirty="0" smtClean="0"/>
              <a:t>).</a:t>
            </a:r>
          </a:p>
        </p:txBody>
      </p:sp>
      <p:sp>
        <p:nvSpPr>
          <p:cNvPr id="5" name="Title 1"/>
          <p:cNvSpPr>
            <a:spLocks noGrp="1"/>
          </p:cNvSpPr>
          <p:nvPr>
            <p:ph type="title"/>
          </p:nvPr>
        </p:nvSpPr>
        <p:spPr>
          <a:xfrm>
            <a:off x="609600" y="274638"/>
            <a:ext cx="10972800" cy="792162"/>
          </a:xfrm>
        </p:spPr>
        <p:txBody>
          <a:bodyPr>
            <a:normAutofit/>
          </a:bodyPr>
          <a:lstStyle/>
          <a:p>
            <a:pPr algn="l"/>
            <a:r>
              <a:rPr lang="en-US" sz="3600" dirty="0" smtClean="0"/>
              <a:t>Why do we think they might?</a:t>
            </a:r>
            <a:endParaRPr lang="en-US" sz="3600" dirty="0"/>
          </a:p>
        </p:txBody>
      </p:sp>
    </p:spTree>
    <p:extLst>
      <p:ext uri="{BB962C8B-B14F-4D97-AF65-F5344CB8AC3E}">
        <p14:creationId xmlns:p14="http://schemas.microsoft.com/office/powerpoint/2010/main" val="2376024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92162"/>
          </a:xfrm>
        </p:spPr>
        <p:txBody>
          <a:bodyPr>
            <a:normAutofit/>
          </a:bodyPr>
          <a:lstStyle/>
          <a:p>
            <a:pPr algn="l"/>
            <a:r>
              <a:rPr lang="en-US" sz="3600" dirty="0" smtClean="0"/>
              <a:t>Data</a:t>
            </a:r>
            <a:r>
              <a:rPr lang="en-US" sz="3600" dirty="0"/>
              <a:t>: Matched survey and income-tax records</a:t>
            </a:r>
          </a:p>
        </p:txBody>
      </p:sp>
      <p:graphicFrame>
        <p:nvGraphicFramePr>
          <p:cNvPr id="3" name="Table 2"/>
          <p:cNvGraphicFramePr>
            <a:graphicFrameLocks noGrp="1"/>
          </p:cNvGraphicFramePr>
          <p:nvPr>
            <p:extLst>
              <p:ext uri="{D42A27DB-BD31-4B8C-83A1-F6EECF244321}">
                <p14:modId xmlns:p14="http://schemas.microsoft.com/office/powerpoint/2010/main" val="1093397621"/>
              </p:ext>
            </p:extLst>
          </p:nvPr>
        </p:nvGraphicFramePr>
        <p:xfrm>
          <a:off x="914400" y="1951901"/>
          <a:ext cx="10455593" cy="3062059"/>
        </p:xfrm>
        <a:graphic>
          <a:graphicData uri="http://schemas.openxmlformats.org/drawingml/2006/table">
            <a:tbl>
              <a:tblPr firstRow="1" bandRow="1">
                <a:tableStyleId>{2D5ABB26-0587-4C30-8999-92F81FD0307C}</a:tableStyleId>
              </a:tblPr>
              <a:tblGrid>
                <a:gridCol w="4750594">
                  <a:extLst>
                    <a:ext uri="{9D8B030D-6E8A-4147-A177-3AD203B41FA5}">
                      <a16:colId xmlns:a16="http://schemas.microsoft.com/office/drawing/2014/main" xmlns="" val="831409486"/>
                    </a:ext>
                  </a:extLst>
                </a:gridCol>
                <a:gridCol w="950119">
                  <a:extLst>
                    <a:ext uri="{9D8B030D-6E8A-4147-A177-3AD203B41FA5}">
                      <a16:colId xmlns:a16="http://schemas.microsoft.com/office/drawing/2014/main" xmlns="" val="112762858"/>
                    </a:ext>
                  </a:extLst>
                </a:gridCol>
                <a:gridCol w="4754880">
                  <a:extLst>
                    <a:ext uri="{9D8B030D-6E8A-4147-A177-3AD203B41FA5}">
                      <a16:colId xmlns:a16="http://schemas.microsoft.com/office/drawing/2014/main" xmlns="" val="4036879381"/>
                    </a:ext>
                  </a:extLst>
                </a:gridCol>
              </a:tblGrid>
              <a:tr h="1324699">
                <a:tc>
                  <a:txBody>
                    <a:bodyPr/>
                    <a:lstStyle/>
                    <a:p>
                      <a:pPr algn="ctr"/>
                      <a:r>
                        <a:rPr lang="en-US" sz="2400" b="1" dirty="0" smtClean="0"/>
                        <a:t>Current Population Survey Annual Social and Economic Supplement (CPS-ASEC)</a:t>
                      </a:r>
                      <a:endParaRPr lang="en-US" sz="2400" b="1" dirty="0"/>
                    </a:p>
                  </a:txBody>
                  <a:tcPr/>
                </a:tc>
                <a:tc>
                  <a:txBody>
                    <a:bodyPr/>
                    <a:lstStyle/>
                    <a:p>
                      <a:pPr algn="ctr"/>
                      <a:endParaRPr lang="en-US" sz="2400" b="0" dirty="0"/>
                    </a:p>
                  </a:txBody>
                  <a:tcPr/>
                </a:tc>
                <a:tc>
                  <a:txBody>
                    <a:bodyPr/>
                    <a:lstStyle/>
                    <a:p>
                      <a:pPr algn="ctr"/>
                      <a:r>
                        <a:rPr lang="en-US" sz="2400" b="1" dirty="0" smtClean="0"/>
                        <a:t>Social Security Detailed Earnings Record (DER)</a:t>
                      </a:r>
                      <a:endParaRPr lang="en-US" sz="2400" b="1" dirty="0"/>
                    </a:p>
                  </a:txBody>
                  <a:tcPr/>
                </a:tc>
                <a:extLst>
                  <a:ext uri="{0D108BD9-81ED-4DB2-BD59-A6C34878D82A}">
                    <a16:rowId xmlns:a16="http://schemas.microsoft.com/office/drawing/2014/main" xmlns="" val="3119213568"/>
                  </a:ext>
                </a:extLst>
              </a:tr>
              <a:tr h="370840">
                <a:tc>
                  <a:txBody>
                    <a:bodyPr/>
                    <a:lstStyle/>
                    <a:p>
                      <a:pPr algn="ctr"/>
                      <a:r>
                        <a:rPr lang="en-US" sz="2400" dirty="0" smtClean="0"/>
                        <a:t>Sample of married couples</a:t>
                      </a:r>
                      <a:endParaRPr lang="en-US" sz="2400" dirty="0"/>
                    </a:p>
                  </a:txBody>
                  <a:tcPr/>
                </a:tc>
                <a:tc>
                  <a:txBody>
                    <a:bodyPr/>
                    <a:lstStyle/>
                    <a:p>
                      <a:pPr algn="ctr"/>
                      <a:endParaRPr lang="en-US" sz="2400" dirty="0"/>
                    </a:p>
                  </a:txBody>
                  <a:tcPr/>
                </a:tc>
                <a:tc>
                  <a:txBody>
                    <a:bodyPr/>
                    <a:lstStyle/>
                    <a:p>
                      <a:pPr algn="ctr"/>
                      <a:r>
                        <a:rPr lang="en-US" sz="2400" dirty="0" smtClean="0"/>
                        <a:t>Their</a:t>
                      </a:r>
                      <a:r>
                        <a:rPr lang="en-US" sz="2400" baseline="0" dirty="0" smtClean="0"/>
                        <a:t> income-tax records</a:t>
                      </a:r>
                      <a:endParaRPr lang="en-US" sz="2400" dirty="0"/>
                    </a:p>
                  </a:txBody>
                  <a:tcPr/>
                </a:tc>
                <a:extLst>
                  <a:ext uri="{0D108BD9-81ED-4DB2-BD59-A6C34878D82A}">
                    <a16:rowId xmlns:a16="http://schemas.microsoft.com/office/drawing/2014/main" xmlns="" val="3517557468"/>
                  </a:ext>
                </a:extLst>
              </a:tr>
              <a:tr h="370840">
                <a:tc>
                  <a:txBody>
                    <a:bodyPr/>
                    <a:lstStyle/>
                    <a:p>
                      <a:pPr algn="ctr"/>
                      <a:r>
                        <a:rPr lang="en-US" sz="2400" dirty="0" smtClean="0"/>
                        <a:t>Survey-reported</a:t>
                      </a:r>
                      <a:r>
                        <a:rPr lang="en-US" sz="2400" baseline="0" dirty="0" smtClean="0"/>
                        <a:t> earnings and demographic characteristics</a:t>
                      </a:r>
                      <a:endParaRPr lang="en-US" sz="2400" dirty="0"/>
                    </a:p>
                  </a:txBody>
                  <a:tcPr/>
                </a:tc>
                <a:tc>
                  <a:txBody>
                    <a:bodyPr/>
                    <a:lstStyle/>
                    <a:p>
                      <a:pPr algn="ctr"/>
                      <a:endParaRPr lang="en-US" sz="2400" dirty="0"/>
                    </a:p>
                  </a:txBody>
                  <a:tcPr/>
                </a:tc>
                <a:tc>
                  <a:txBody>
                    <a:bodyPr/>
                    <a:lstStyle/>
                    <a:p>
                      <a:pPr algn="ctr"/>
                      <a:r>
                        <a:rPr lang="en-US" sz="2400" dirty="0" smtClean="0"/>
                        <a:t>“True” earnings as</a:t>
                      </a:r>
                      <a:r>
                        <a:rPr lang="en-US" sz="2400" baseline="0" dirty="0" smtClean="0"/>
                        <a:t> reported on W-2 forms</a:t>
                      </a:r>
                      <a:endParaRPr lang="en-US" sz="2400" dirty="0"/>
                    </a:p>
                  </a:txBody>
                  <a:tcPr/>
                </a:tc>
                <a:extLst>
                  <a:ext uri="{0D108BD9-81ED-4DB2-BD59-A6C34878D82A}">
                    <a16:rowId xmlns:a16="http://schemas.microsoft.com/office/drawing/2014/main" xmlns="" val="657165975"/>
                  </a:ext>
                </a:extLst>
              </a:tr>
              <a:tr h="370840">
                <a:tc>
                  <a:txBody>
                    <a:bodyPr/>
                    <a:lstStyle/>
                    <a:p>
                      <a:pPr algn="ctr"/>
                      <a:r>
                        <a:rPr lang="en-US" sz="2400" dirty="0" smtClean="0"/>
                        <a:t>Years</a:t>
                      </a:r>
                      <a:r>
                        <a:rPr lang="en-US" sz="2400" baseline="0" dirty="0" smtClean="0"/>
                        <a:t> </a:t>
                      </a:r>
                      <a:r>
                        <a:rPr lang="en-US" sz="2400" dirty="0" smtClean="0"/>
                        <a:t>2003-13</a:t>
                      </a:r>
                      <a:endParaRPr lang="en-US" sz="2400" dirty="0"/>
                    </a:p>
                  </a:txBody>
                  <a:tcPr/>
                </a:tc>
                <a:tc>
                  <a:txBody>
                    <a:bodyPr/>
                    <a:lstStyle/>
                    <a:p>
                      <a:pPr algn="ctr"/>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t>Years 2002-12</a:t>
                      </a:r>
                    </a:p>
                  </a:txBody>
                  <a:tcPr/>
                </a:tc>
                <a:extLst>
                  <a:ext uri="{0D108BD9-81ED-4DB2-BD59-A6C34878D82A}">
                    <a16:rowId xmlns:a16="http://schemas.microsoft.com/office/drawing/2014/main" xmlns="" val="2571550731"/>
                  </a:ext>
                </a:extLst>
              </a:tr>
            </a:tbl>
          </a:graphicData>
        </a:graphic>
      </p:graphicFrame>
      <p:sp>
        <p:nvSpPr>
          <p:cNvPr id="6" name="Left-Right Arrow 5"/>
          <p:cNvSpPr/>
          <p:nvPr/>
        </p:nvSpPr>
        <p:spPr>
          <a:xfrm>
            <a:off x="5766515" y="2274195"/>
            <a:ext cx="854299" cy="301580"/>
          </a:xfrm>
          <a:prstGeom prst="leftRightArrow">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03AE04C5-3085-4F64-BC65-54FE2DBF6EB1}" type="slidenum">
              <a:rPr lang="en-US" smtClean="0"/>
              <a:pPr/>
              <a:t>6</a:t>
            </a:fld>
            <a:endParaRPr lang="en-US"/>
          </a:p>
        </p:txBody>
      </p:sp>
    </p:spTree>
    <p:extLst>
      <p:ext uri="{BB962C8B-B14F-4D97-AF65-F5344CB8AC3E}">
        <p14:creationId xmlns:p14="http://schemas.microsoft.com/office/powerpoint/2010/main" val="2597510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Sample</a:t>
            </a:r>
            <a:endParaRPr lang="en-US" sz="3600" dirty="0"/>
          </a:p>
        </p:txBody>
      </p:sp>
      <p:sp>
        <p:nvSpPr>
          <p:cNvPr id="5" name="Content Placeholder 4"/>
          <p:cNvSpPr>
            <a:spLocks noGrp="1"/>
          </p:cNvSpPr>
          <p:nvPr>
            <p:ph sz="half" idx="1"/>
          </p:nvPr>
        </p:nvSpPr>
        <p:spPr/>
        <p:txBody>
          <a:bodyPr>
            <a:normAutofit fontScale="92500" lnSpcReduction="20000"/>
          </a:bodyPr>
          <a:lstStyle/>
          <a:p>
            <a:pPr marL="285750" indent="-285750">
              <a:spcAft>
                <a:spcPts val="1200"/>
              </a:spcAft>
            </a:pPr>
            <a:r>
              <a:rPr lang="en-US" dirty="0"/>
              <a:t>Different-sex married couples from pooled CPS-ASEC data</a:t>
            </a:r>
          </a:p>
          <a:p>
            <a:pPr marL="285750" indent="-285750">
              <a:spcAft>
                <a:spcPts val="1200"/>
              </a:spcAft>
            </a:pPr>
            <a:r>
              <a:rPr lang="en-US" dirty="0"/>
              <a:t>Both spouses age 25 to 54</a:t>
            </a:r>
          </a:p>
          <a:p>
            <a:pPr marL="285750" indent="-285750">
              <a:spcAft>
                <a:spcPts val="1200"/>
              </a:spcAft>
            </a:pPr>
            <a:r>
              <a:rPr lang="en-US" dirty="0" smtClean="0"/>
              <a:t>Both spouses work </a:t>
            </a:r>
            <a:r>
              <a:rPr lang="en-US" dirty="0"/>
              <a:t>for pay</a:t>
            </a:r>
          </a:p>
          <a:p>
            <a:pPr marL="285750" indent="-285750">
              <a:spcAft>
                <a:spcPts val="1200"/>
              </a:spcAft>
            </a:pPr>
            <a:r>
              <a:rPr lang="en-US" dirty="0"/>
              <a:t>Spouses who work for pay are employees (not self-employed)</a:t>
            </a:r>
          </a:p>
          <a:p>
            <a:pPr marL="285750" indent="-285750">
              <a:spcAft>
                <a:spcPts val="1200"/>
              </a:spcAft>
            </a:pPr>
            <a:r>
              <a:rPr lang="en-US" dirty="0"/>
              <a:t>Exclude observations with missing, imputed, or inconsistent earnings data (and adjust CPS-ASEC sampling weights)</a:t>
            </a:r>
          </a:p>
          <a:p>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125773853"/>
              </p:ext>
            </p:extLst>
          </p:nvPr>
        </p:nvGraphicFramePr>
        <p:xfrm>
          <a:off x="6172200" y="1600200"/>
          <a:ext cx="5410200" cy="4042458"/>
        </p:xfrm>
        <a:graphic>
          <a:graphicData uri="http://schemas.openxmlformats.org/drawingml/2006/table">
            <a:tbl>
              <a:tblPr firstRow="1" bandRow="1">
                <a:tableStyleId>{5C22544A-7EE6-4342-B048-85BDC9FD1C3A}</a:tableStyleId>
              </a:tblPr>
              <a:tblGrid>
                <a:gridCol w="1505669">
                  <a:extLst>
                    <a:ext uri="{9D8B030D-6E8A-4147-A177-3AD203B41FA5}">
                      <a16:colId xmlns:a16="http://schemas.microsoft.com/office/drawing/2014/main" xmlns="" val="2385822164"/>
                    </a:ext>
                  </a:extLst>
                </a:gridCol>
                <a:gridCol w="1199431">
                  <a:extLst>
                    <a:ext uri="{9D8B030D-6E8A-4147-A177-3AD203B41FA5}">
                      <a16:colId xmlns:a16="http://schemas.microsoft.com/office/drawing/2014/main" xmlns="" val="4203440903"/>
                    </a:ext>
                  </a:extLst>
                </a:gridCol>
                <a:gridCol w="1352550">
                  <a:extLst>
                    <a:ext uri="{9D8B030D-6E8A-4147-A177-3AD203B41FA5}">
                      <a16:colId xmlns:a16="http://schemas.microsoft.com/office/drawing/2014/main" xmlns="" val="1890013772"/>
                    </a:ext>
                  </a:extLst>
                </a:gridCol>
                <a:gridCol w="1352550">
                  <a:extLst>
                    <a:ext uri="{9D8B030D-6E8A-4147-A177-3AD203B41FA5}">
                      <a16:colId xmlns:a16="http://schemas.microsoft.com/office/drawing/2014/main" xmlns="" val="4166595938"/>
                    </a:ext>
                  </a:extLst>
                </a:gridCol>
              </a:tblGrid>
              <a:tr h="1106829">
                <a:tc>
                  <a:txBody>
                    <a:bodyPr/>
                    <a:lstStyle/>
                    <a:p>
                      <a:endParaRPr lang="en-US" dirty="0"/>
                    </a:p>
                  </a:txBody>
                  <a:tcPr/>
                </a:tc>
                <a:tc>
                  <a:txBody>
                    <a:bodyPr/>
                    <a:lstStyle/>
                    <a:p>
                      <a:pPr algn="ctr"/>
                      <a:r>
                        <a:rPr lang="en-US" dirty="0" smtClean="0"/>
                        <a:t>Analysis Sample</a:t>
                      </a:r>
                      <a:endParaRPr lang="en-US" dirty="0"/>
                    </a:p>
                  </a:txBody>
                  <a:tcPr/>
                </a:tc>
                <a:tc>
                  <a:txBody>
                    <a:bodyPr/>
                    <a:lstStyle/>
                    <a:p>
                      <a:pPr algn="ctr"/>
                      <a:r>
                        <a:rPr lang="en-US" dirty="0" smtClean="0"/>
                        <a:t>Dual-Earner Sample</a:t>
                      </a:r>
                      <a:endParaRPr lang="en-US" dirty="0"/>
                    </a:p>
                  </a:txBody>
                  <a:tcPr/>
                </a:tc>
                <a:tc>
                  <a:txBody>
                    <a:bodyPr/>
                    <a:lstStyle/>
                    <a:p>
                      <a:pPr algn="ctr"/>
                      <a:r>
                        <a:rPr lang="en-US" dirty="0" smtClean="0"/>
                        <a:t>Trimmed Dual-Earner</a:t>
                      </a:r>
                      <a:r>
                        <a:rPr lang="en-US" baseline="0" dirty="0" smtClean="0"/>
                        <a:t> Sample</a:t>
                      </a:r>
                      <a:endParaRPr lang="en-US" dirty="0"/>
                    </a:p>
                  </a:txBody>
                  <a:tcPr/>
                </a:tc>
                <a:extLst>
                  <a:ext uri="{0D108BD9-81ED-4DB2-BD59-A6C34878D82A}">
                    <a16:rowId xmlns:a16="http://schemas.microsoft.com/office/drawing/2014/main" xmlns="" val="1612834860"/>
                  </a:ext>
                </a:extLst>
              </a:tr>
              <a:tr h="448881">
                <a:tc>
                  <a:txBody>
                    <a:bodyPr/>
                    <a:lstStyle/>
                    <a:p>
                      <a:r>
                        <a:rPr lang="en-US" dirty="0" smtClean="0"/>
                        <a:t>Couple</a:t>
                      </a:r>
                      <a:r>
                        <a:rPr lang="en-US" baseline="0" dirty="0" smtClean="0"/>
                        <a:t>-years</a:t>
                      </a:r>
                    </a:p>
                    <a:p>
                      <a:endParaRPr lang="en-US" baseline="0" dirty="0" smtClean="0"/>
                    </a:p>
                    <a:p>
                      <a:endParaRPr lang="en-US" dirty="0"/>
                    </a:p>
                  </a:txBody>
                  <a:tcPr/>
                </a:tc>
                <a:tc>
                  <a:txBody>
                    <a:bodyPr/>
                    <a:lstStyle/>
                    <a:p>
                      <a:pPr algn="ctr"/>
                      <a:r>
                        <a:rPr lang="en-US" dirty="0" smtClean="0"/>
                        <a:t>126,000</a:t>
                      </a:r>
                      <a:endParaRPr lang="en-US" dirty="0"/>
                    </a:p>
                  </a:txBody>
                  <a:tcPr/>
                </a:tc>
                <a:tc>
                  <a:txBody>
                    <a:bodyPr/>
                    <a:lstStyle/>
                    <a:p>
                      <a:pPr algn="ctr"/>
                      <a:r>
                        <a:rPr lang="en-US" dirty="0" smtClean="0"/>
                        <a:t>96,000</a:t>
                      </a:r>
                      <a:endParaRPr lang="en-US" dirty="0"/>
                    </a:p>
                  </a:txBody>
                  <a:tcPr/>
                </a:tc>
                <a:tc>
                  <a:txBody>
                    <a:bodyPr/>
                    <a:lstStyle/>
                    <a:p>
                      <a:pPr algn="ctr"/>
                      <a:r>
                        <a:rPr lang="en-US" dirty="0" smtClean="0"/>
                        <a:t>88,500</a:t>
                      </a:r>
                      <a:endParaRPr lang="en-US" dirty="0"/>
                    </a:p>
                  </a:txBody>
                  <a:tcPr/>
                </a:tc>
                <a:extLst>
                  <a:ext uri="{0D108BD9-81ED-4DB2-BD59-A6C34878D82A}">
                    <a16:rowId xmlns:a16="http://schemas.microsoft.com/office/drawing/2014/main" xmlns="" val="1556744195"/>
                  </a:ext>
                </a:extLst>
              </a:tr>
              <a:tr h="774780">
                <a:tc>
                  <a:txBody>
                    <a:bodyPr/>
                    <a:lstStyle/>
                    <a:p>
                      <a:r>
                        <a:rPr lang="en-US" dirty="0" smtClean="0"/>
                        <a:t>Unique Couples</a:t>
                      </a:r>
                    </a:p>
                    <a:p>
                      <a:endParaRPr lang="en-US" dirty="0" smtClean="0"/>
                    </a:p>
                  </a:txBody>
                  <a:tcPr/>
                </a:tc>
                <a:tc>
                  <a:txBody>
                    <a:bodyPr/>
                    <a:lstStyle/>
                    <a:p>
                      <a:pPr algn="ctr"/>
                      <a:r>
                        <a:rPr lang="en-US" dirty="0" smtClean="0"/>
                        <a:t>96,500</a:t>
                      </a:r>
                      <a:endParaRPr lang="en-US" dirty="0"/>
                    </a:p>
                  </a:txBody>
                  <a:tcPr/>
                </a:tc>
                <a:tc>
                  <a:txBody>
                    <a:bodyPr/>
                    <a:lstStyle/>
                    <a:p>
                      <a:pPr algn="ctr"/>
                      <a:r>
                        <a:rPr lang="en-US" dirty="0" smtClean="0"/>
                        <a:t>74,000</a:t>
                      </a:r>
                      <a:endParaRPr lang="en-US" dirty="0"/>
                    </a:p>
                  </a:txBody>
                  <a:tcPr/>
                </a:tc>
                <a:tc>
                  <a:txBody>
                    <a:bodyPr/>
                    <a:lstStyle/>
                    <a:p>
                      <a:pPr algn="ctr"/>
                      <a:r>
                        <a:rPr lang="en-US" dirty="0" smtClean="0"/>
                        <a:t>68,000</a:t>
                      </a:r>
                      <a:endParaRPr lang="en-US" dirty="0"/>
                    </a:p>
                  </a:txBody>
                  <a:tcPr/>
                </a:tc>
                <a:extLst>
                  <a:ext uri="{0D108BD9-81ED-4DB2-BD59-A6C34878D82A}">
                    <a16:rowId xmlns:a16="http://schemas.microsoft.com/office/drawing/2014/main" xmlns="" val="2703407615"/>
                  </a:ext>
                </a:extLst>
              </a:tr>
              <a:tr h="1106829">
                <a:tc>
                  <a:txBody>
                    <a:bodyPr/>
                    <a:lstStyle/>
                    <a:p>
                      <a:r>
                        <a:rPr lang="en-US" dirty="0" smtClean="0"/>
                        <a:t>Proportion Non-Traditional</a:t>
                      </a:r>
                      <a:endParaRPr lang="en-US" dirty="0"/>
                    </a:p>
                  </a:txBody>
                  <a:tcPr/>
                </a:tc>
                <a:tc>
                  <a:txBody>
                    <a:bodyPr/>
                    <a:lstStyle/>
                    <a:p>
                      <a:pPr algn="ctr"/>
                      <a:r>
                        <a:rPr lang="en-US" dirty="0" smtClean="0"/>
                        <a:t>0.230</a:t>
                      </a:r>
                      <a:endParaRPr lang="en-US" dirty="0"/>
                    </a:p>
                  </a:txBody>
                  <a:tcPr/>
                </a:tc>
                <a:tc>
                  <a:txBody>
                    <a:bodyPr/>
                    <a:lstStyle/>
                    <a:p>
                      <a:pPr algn="ctr"/>
                      <a:r>
                        <a:rPr lang="en-US" dirty="0" smtClean="0"/>
                        <a:t>0.258</a:t>
                      </a:r>
                      <a:endParaRPr lang="en-US" dirty="0"/>
                    </a:p>
                  </a:txBody>
                  <a:tcPr/>
                </a:tc>
                <a:tc>
                  <a:txBody>
                    <a:bodyPr/>
                    <a:lstStyle/>
                    <a:p>
                      <a:pPr algn="ctr"/>
                      <a:r>
                        <a:rPr lang="en-US" dirty="0" smtClean="0"/>
                        <a:t>0.274</a:t>
                      </a:r>
                      <a:endParaRPr lang="en-US" dirty="0"/>
                    </a:p>
                  </a:txBody>
                  <a:tcPr/>
                </a:tc>
                <a:extLst>
                  <a:ext uri="{0D108BD9-81ED-4DB2-BD59-A6C34878D82A}">
                    <a16:rowId xmlns:a16="http://schemas.microsoft.com/office/drawing/2014/main" xmlns="" val="3458706518"/>
                  </a:ext>
                </a:extLst>
              </a:tr>
            </a:tbl>
          </a:graphicData>
        </a:graphic>
      </p:graphicFrame>
      <p:sp>
        <p:nvSpPr>
          <p:cNvPr id="3" name="Slide Number Placeholder 2"/>
          <p:cNvSpPr>
            <a:spLocks noGrp="1"/>
          </p:cNvSpPr>
          <p:nvPr>
            <p:ph type="sldNum" sz="quarter" idx="12"/>
          </p:nvPr>
        </p:nvSpPr>
        <p:spPr/>
        <p:txBody>
          <a:bodyPr/>
          <a:lstStyle/>
          <a:p>
            <a:fld id="{03AE04C5-3085-4F64-BC65-54FE2DBF6EB1}" type="slidenum">
              <a:rPr lang="en-US" smtClean="0"/>
              <a:pPr/>
              <a:t>7</a:t>
            </a:fld>
            <a:endParaRPr lang="en-US" dirty="0"/>
          </a:p>
        </p:txBody>
      </p:sp>
    </p:spTree>
    <p:extLst>
      <p:ext uri="{BB962C8B-B14F-4D97-AF65-F5344CB8AC3E}">
        <p14:creationId xmlns:p14="http://schemas.microsoft.com/office/powerpoint/2010/main" val="1083794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92162"/>
          </a:xfrm>
        </p:spPr>
        <p:txBody>
          <a:bodyPr>
            <a:normAutofit/>
          </a:bodyPr>
          <a:lstStyle/>
          <a:p>
            <a:pPr algn="l"/>
            <a:r>
              <a:rPr lang="en-US" sz="3600" dirty="0" smtClean="0"/>
              <a:t>We compare traditional and non-traditional couples</a:t>
            </a:r>
            <a:endParaRPr lang="en-US" sz="3600" dirty="0"/>
          </a:p>
        </p:txBody>
      </p:sp>
      <p:graphicFrame>
        <p:nvGraphicFramePr>
          <p:cNvPr id="3" name="Table 2"/>
          <p:cNvGraphicFramePr>
            <a:graphicFrameLocks noGrp="1"/>
          </p:cNvGraphicFramePr>
          <p:nvPr>
            <p:extLst>
              <p:ext uri="{D42A27DB-BD31-4B8C-83A1-F6EECF244321}">
                <p14:modId xmlns:p14="http://schemas.microsoft.com/office/powerpoint/2010/main" val="3493404715"/>
              </p:ext>
            </p:extLst>
          </p:nvPr>
        </p:nvGraphicFramePr>
        <p:xfrm>
          <a:off x="426720" y="2697480"/>
          <a:ext cx="11338560" cy="1645920"/>
        </p:xfrm>
        <a:graphic>
          <a:graphicData uri="http://schemas.openxmlformats.org/drawingml/2006/table">
            <a:tbl>
              <a:tblPr firstRow="1" bandRow="1">
                <a:tableStyleId>{2D5ABB26-0587-4C30-8999-92F81FD0307C}</a:tableStyleId>
              </a:tblPr>
              <a:tblGrid>
                <a:gridCol w="5364480">
                  <a:extLst>
                    <a:ext uri="{9D8B030D-6E8A-4147-A177-3AD203B41FA5}">
                      <a16:colId xmlns:a16="http://schemas.microsoft.com/office/drawing/2014/main" xmlns="" val="9304743"/>
                    </a:ext>
                  </a:extLst>
                </a:gridCol>
                <a:gridCol w="487680">
                  <a:extLst>
                    <a:ext uri="{9D8B030D-6E8A-4147-A177-3AD203B41FA5}">
                      <a16:colId xmlns:a16="http://schemas.microsoft.com/office/drawing/2014/main" xmlns="" val="1930974780"/>
                    </a:ext>
                  </a:extLst>
                </a:gridCol>
                <a:gridCol w="5486400">
                  <a:extLst>
                    <a:ext uri="{9D8B030D-6E8A-4147-A177-3AD203B41FA5}">
                      <a16:colId xmlns:a16="http://schemas.microsoft.com/office/drawing/2014/main" xmlns="" val="50386749"/>
                    </a:ext>
                  </a:extLst>
                </a:gridCol>
              </a:tblGrid>
              <a:tr h="6400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smtClean="0"/>
                        <a:t>Traditional couples</a:t>
                      </a:r>
                    </a:p>
                  </a:txBody>
                  <a:tcPr/>
                </a:tc>
                <a:tc>
                  <a:txBody>
                    <a:bodyPr/>
                    <a:lstStyle/>
                    <a:p>
                      <a:pPr algn="ctr"/>
                      <a:endParaRPr lang="en-US" sz="2400" b="1" dirty="0"/>
                    </a:p>
                  </a:txBody>
                  <a:tcPr/>
                </a:tc>
                <a:tc>
                  <a:txBody>
                    <a:bodyPr/>
                    <a:lstStyle/>
                    <a:p>
                      <a:pPr algn="ctr"/>
                      <a:r>
                        <a:rPr lang="en-US" sz="2400" b="1" dirty="0" smtClean="0"/>
                        <a:t>Non-traditional couples</a:t>
                      </a:r>
                      <a:endParaRPr lang="en-US" sz="2400" b="1" dirty="0"/>
                    </a:p>
                  </a:txBody>
                  <a:tcPr/>
                </a:tc>
                <a:extLst>
                  <a:ext uri="{0D108BD9-81ED-4DB2-BD59-A6C34878D82A}">
                    <a16:rowId xmlns:a16="http://schemas.microsoft.com/office/drawing/2014/main" xmlns="" val="4276313893"/>
                  </a:ext>
                </a:extLst>
              </a:tr>
              <a:tr h="502920">
                <a:tc>
                  <a:txBody>
                    <a:bodyPr/>
                    <a:lstStyle/>
                    <a:p>
                      <a:pPr algn="ctr"/>
                      <a:r>
                        <a:rPr lang="en-US" sz="2400" dirty="0" smtClean="0"/>
                        <a:t>Husband’s earnings &gt;= Wife’s earnings</a:t>
                      </a:r>
                      <a:endParaRPr lang="en-US" sz="2400" dirty="0"/>
                    </a:p>
                  </a:txBody>
                  <a:tcPr/>
                </a:tc>
                <a:tc>
                  <a:txBody>
                    <a:bodyPr/>
                    <a:lstStyle/>
                    <a:p>
                      <a:pPr algn="ctr"/>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t>Wife’s earnings &gt; Husband’s earnings</a:t>
                      </a:r>
                    </a:p>
                  </a:txBody>
                  <a:tcPr/>
                </a:tc>
                <a:extLst>
                  <a:ext uri="{0D108BD9-81ED-4DB2-BD59-A6C34878D82A}">
                    <a16:rowId xmlns:a16="http://schemas.microsoft.com/office/drawing/2014/main" xmlns="" val="3569546241"/>
                  </a:ext>
                </a:extLst>
              </a:tr>
              <a:tr h="502920">
                <a:tc>
                  <a:txBody>
                    <a:bodyPr/>
                    <a:lstStyle/>
                    <a:p>
                      <a:pPr algn="ctr"/>
                      <a:r>
                        <a:rPr lang="en-US" sz="2400" dirty="0" smtClean="0"/>
                        <a:t>Approximately</a:t>
                      </a:r>
                      <a:r>
                        <a:rPr lang="en-US" sz="2400" baseline="0" dirty="0" smtClean="0"/>
                        <a:t> 97,000 observations</a:t>
                      </a:r>
                      <a:endParaRPr lang="en-US" sz="2400" dirty="0"/>
                    </a:p>
                  </a:txBody>
                  <a:tcPr/>
                </a:tc>
                <a:tc>
                  <a:txBody>
                    <a:bodyPr/>
                    <a:lstStyle/>
                    <a:p>
                      <a:pPr algn="ctr"/>
                      <a:endParaRPr lang="en-US" sz="2400" dirty="0"/>
                    </a:p>
                  </a:txBody>
                  <a:tcPr/>
                </a:tc>
                <a:tc>
                  <a:txBody>
                    <a:bodyPr/>
                    <a:lstStyle/>
                    <a:p>
                      <a:pPr algn="ctr"/>
                      <a:r>
                        <a:rPr lang="en-US" sz="2400" dirty="0" smtClean="0"/>
                        <a:t>Approximately 29,000 observations</a:t>
                      </a:r>
                      <a:endParaRPr lang="en-US" sz="2400" dirty="0"/>
                    </a:p>
                  </a:txBody>
                  <a:tcPr/>
                </a:tc>
                <a:extLst>
                  <a:ext uri="{0D108BD9-81ED-4DB2-BD59-A6C34878D82A}">
                    <a16:rowId xmlns:a16="http://schemas.microsoft.com/office/drawing/2014/main" xmlns="" val="104992102"/>
                  </a:ext>
                </a:extLst>
              </a:tr>
            </a:tbl>
          </a:graphicData>
        </a:graphic>
      </p:graphicFrame>
      <p:sp>
        <p:nvSpPr>
          <p:cNvPr id="5" name="Slide Number Placeholder 4"/>
          <p:cNvSpPr>
            <a:spLocks noGrp="1"/>
          </p:cNvSpPr>
          <p:nvPr>
            <p:ph type="sldNum" sz="quarter" idx="12"/>
          </p:nvPr>
        </p:nvSpPr>
        <p:spPr/>
        <p:txBody>
          <a:bodyPr/>
          <a:lstStyle/>
          <a:p>
            <a:fld id="{03AE04C5-3085-4F64-BC65-54FE2DBF6EB1}" type="slidenum">
              <a:rPr lang="en-US" smtClean="0"/>
              <a:pPr/>
              <a:t>8</a:t>
            </a:fld>
            <a:endParaRPr lang="en-US"/>
          </a:p>
        </p:txBody>
      </p:sp>
    </p:spTree>
    <p:extLst>
      <p:ext uri="{BB962C8B-B14F-4D97-AF65-F5344CB8AC3E}">
        <p14:creationId xmlns:p14="http://schemas.microsoft.com/office/powerpoint/2010/main" val="15227363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l"/>
            <a:r>
              <a:rPr lang="en-US" sz="3600" dirty="0" smtClean="0"/>
              <a:t>Underreporting by wife’s share of total earnings</a:t>
            </a:r>
            <a:endParaRPr lang="en-US" sz="3600"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6772" y="1526381"/>
            <a:ext cx="6854427" cy="4569619"/>
          </a:xfrm>
        </p:spPr>
      </p:pic>
      <p:sp>
        <p:nvSpPr>
          <p:cNvPr id="3" name="Slide Number Placeholder 2"/>
          <p:cNvSpPr>
            <a:spLocks noGrp="1"/>
          </p:cNvSpPr>
          <p:nvPr>
            <p:ph type="sldNum" sz="quarter" idx="12"/>
          </p:nvPr>
        </p:nvSpPr>
        <p:spPr/>
        <p:txBody>
          <a:bodyPr/>
          <a:lstStyle/>
          <a:p>
            <a:fld id="{03AE04C5-3085-4F64-BC65-54FE2DBF6EB1}" type="slidenum">
              <a:rPr lang="en-US" smtClean="0"/>
              <a:pPr/>
              <a:t>9</a:t>
            </a:fld>
            <a:endParaRPr lang="en-US"/>
          </a:p>
        </p:txBody>
      </p:sp>
    </p:spTree>
    <p:extLst>
      <p:ext uri="{BB962C8B-B14F-4D97-AF65-F5344CB8AC3E}">
        <p14:creationId xmlns:p14="http://schemas.microsoft.com/office/powerpoint/2010/main" val="66545182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HAPE_LOCKS" val="198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43B1F9FA5B2E847971EAB42F3EC9A01" ma:contentTypeVersion="2" ma:contentTypeDescription="Create a new document." ma:contentTypeScope="" ma:versionID="d4ee1edd9f108d6d83f52381baa127c0">
  <xsd:schema xmlns:xsd="http://www.w3.org/2001/XMLSchema" xmlns:xs="http://www.w3.org/2001/XMLSchema" xmlns:p="http://schemas.microsoft.com/office/2006/metadata/properties" xmlns:ns1="http://schemas.microsoft.com/sharepoint/v3" xmlns:ns2="8557a95a-962d-47e7-8af1-548f79049771" targetNamespace="http://schemas.microsoft.com/office/2006/metadata/properties" ma:root="true" ma:fieldsID="2bb8dfbcc59ace8b8b13156065cb8351" ns1:_="" ns2:_="">
    <xsd:import namespace="http://schemas.microsoft.com/sharepoint/v3"/>
    <xsd:import namespace="8557a95a-962d-47e7-8af1-548f79049771"/>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557a95a-962d-47e7-8af1-548f7904977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8557a95a-962d-47e7-8af1-548f79049771">CNMPDOCID-134-54</_dlc_DocId>
    <_dlc_DocIdUrl xmlns="8557a95a-962d-47e7-8af1-548f79049771">
      <Url>https://collab.ecm.census.gov/div/cnmp/intranet/CIDB/_layouts/DocIdRedir.aspx?ID=CNMPDOCID-134-54</Url>
      <Description>CNMPDOCID-134-54</Description>
    </_dlc_DocIdUrl>
  </documentManagement>
</p:properties>
</file>

<file path=customXml/itemProps1.xml><?xml version="1.0" encoding="utf-8"?>
<ds:datastoreItem xmlns:ds="http://schemas.openxmlformats.org/officeDocument/2006/customXml" ds:itemID="{2BA38781-BD72-4CBC-A539-F3E946AEE0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557a95a-962d-47e7-8af1-548f790497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CC94F2-DA45-477E-ADF2-6542354670FA}">
  <ds:schemaRefs>
    <ds:schemaRef ds:uri="http://schemas.microsoft.com/sharepoint/events"/>
  </ds:schemaRefs>
</ds:datastoreItem>
</file>

<file path=customXml/itemProps3.xml><?xml version="1.0" encoding="utf-8"?>
<ds:datastoreItem xmlns:ds="http://schemas.openxmlformats.org/officeDocument/2006/customXml" ds:itemID="{6F52EFC0-1103-45EF-9816-A5E63FC980A4}">
  <ds:schemaRefs>
    <ds:schemaRef ds:uri="http://schemas.microsoft.com/sharepoint/v3/contenttype/forms"/>
  </ds:schemaRefs>
</ds:datastoreItem>
</file>

<file path=customXml/itemProps4.xml><?xml version="1.0" encoding="utf-8"?>
<ds:datastoreItem xmlns:ds="http://schemas.openxmlformats.org/officeDocument/2006/customXml" ds:itemID="{6AED58F6-4152-4975-AB0D-8141D60CDF06}">
  <ds:schemaRefs>
    <ds:schemaRef ds:uri="http://purl.org/dc/elements/1.1/"/>
    <ds:schemaRef ds:uri="http://schemas.microsoft.com/office/2006/metadata/properties"/>
    <ds:schemaRef ds:uri="http://purl.org/dc/terms/"/>
    <ds:schemaRef ds:uri="8557a95a-962d-47e7-8af1-548f7904977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1729</TotalTime>
  <Words>2483</Words>
  <Application>Microsoft Office PowerPoint</Application>
  <PresentationFormat>Custom</PresentationFormat>
  <Paragraphs>597</Paragraphs>
  <Slides>29</Slides>
  <Notes>16</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Disclaimer</vt:lpstr>
      <vt:lpstr>Motivation</vt:lpstr>
      <vt:lpstr>Research question</vt:lpstr>
      <vt:lpstr>Why do we think they might?</vt:lpstr>
      <vt:lpstr>Data: Matched survey and income-tax records</vt:lpstr>
      <vt:lpstr>Sample</vt:lpstr>
      <vt:lpstr>We compare traditional and non-traditional couples</vt:lpstr>
      <vt:lpstr>Underreporting by wife’s share of total earnings</vt:lpstr>
      <vt:lpstr>Choosing a specification: Lee and Lemieux (2010)</vt:lpstr>
      <vt:lpstr>Choosing a specification: Lee and Lemieux (2010)</vt:lpstr>
      <vt:lpstr>Measurement error</vt:lpstr>
      <vt:lpstr>Mean reporting gap across the administrative earnings distribution, by sex and marital earnings classification of survey subject</vt:lpstr>
      <vt:lpstr>Functional Form: Linear? Conclusion: Use couples where each spouse earns &gt;= 10% of combined earnings</vt:lpstr>
      <vt:lpstr>Justification for trimming data Sample: couples where each spouse earns &gt;= 10% of combined earnings</vt:lpstr>
      <vt:lpstr>Estimation strategy: OLS regression</vt:lpstr>
      <vt:lpstr>Positive Reporting Gap Indicator</vt:lpstr>
      <vt:lpstr>Positive Reporting Gap Indicator</vt:lpstr>
      <vt:lpstr>Is it other factors? Assessing the importance of control variables</vt:lpstr>
      <vt:lpstr>Estimation strategy: OLS regression</vt:lpstr>
      <vt:lpstr>Impact of being nontraditional on the CPS self-reported earnings, conditional on the DER reported earnings</vt:lpstr>
      <vt:lpstr>Impact of being nontraditional on the CPS self-reported earnings, conditional on the DER reported earnings</vt:lpstr>
      <vt:lpstr>Does it matter who answers the survey?</vt:lpstr>
      <vt:lpstr>Positive Reporting Gap Indicator</vt:lpstr>
      <vt:lpstr>Positive Reporting Gap Indicator</vt:lpstr>
      <vt:lpstr>Conclusions</vt:lpstr>
      <vt:lpstr>PowerPoint Presentation</vt:lpstr>
      <vt:lpstr>Appendix: Over Reporting Earnings</vt:lpstr>
      <vt:lpstr>Is it other factors? Assessing the importance of control variables</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Richards</dc:creator>
  <cp:lastModifiedBy>Misty</cp:lastModifiedBy>
  <cp:revision>340</cp:revision>
  <cp:lastPrinted>2016-11-29T16:36:00Z</cp:lastPrinted>
  <dcterms:created xsi:type="dcterms:W3CDTF">2016-11-09T16:58:51Z</dcterms:created>
  <dcterms:modified xsi:type="dcterms:W3CDTF">2019-04-03T18:02:27Z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0x010100743B1F9FA5B2E847971EAB42F3EC9A01</vt:lpwstr>
  </property>
  <property fmtid="{D5CDD505-2E9C-101B-9397-08002B2CF9AE}" pid="3" name="_dlc_DocIdItemGuid">
    <vt:lpwstr>c27e0c36-c330-4c3d-8d82-a730cb1dcb64</vt:lpwstr>
  </property>
</Properties>
</file>