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600" autoAdjust="0"/>
    <p:restoredTop sz="86372" autoAdjust="0"/>
  </p:normalViewPr>
  <p:slideViewPr>
    <p:cSldViewPr snapToGrid="0">
      <p:cViewPr varScale="1">
        <p:scale>
          <a:sx n="49" d="100"/>
          <a:sy n="49" d="100"/>
        </p:scale>
        <p:origin x="3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EC3B-13D5-41A2-9AFB-055DC045352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3923-C665-4230-B609-6011545B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</a:t>
            </a:r>
            <a:r>
              <a:rPr lang="en-US" baseline="0" dirty="0" smtClean="0"/>
              <a:t> everyone, thanks so much for staying for the last presentation of the day! I’ll try and make it interesting. I think the work I’ve been doing brings in a lot of components from the other presentations we’ve seen during this conference, so hopefully you’ll find some value.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This is where</a:t>
            </a:r>
            <a:r>
              <a:rPr lang="en-US" sz="3200" baseline="0" dirty="0" smtClean="0">
                <a:solidFill>
                  <a:schemeClr val="tx2"/>
                </a:solidFill>
              </a:rPr>
              <a:t> a stock turnover model is really useful in gaining visibility into how to manipulate the total LDV fleet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Fleet vs. Individual ownership</a:t>
            </a: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Main difference being that the downtime for  fleet vehicle is significantly less than the 95% downtime of an individually owned vehicle</a:t>
            </a: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Lose benefits of storing things in your car/tailoring</a:t>
            </a: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Expect significantly less GHGs with fleet vehicle due to reduction in manufacturing emissions (going to what Jim was saying yesterday, fleet vehicle travels</a:t>
            </a:r>
            <a:r>
              <a:rPr lang="en-US" sz="3200" baseline="0" dirty="0" smtClean="0">
                <a:solidFill>
                  <a:schemeClr val="tx2"/>
                </a:solidFill>
              </a:rPr>
              <a:t> 2-3x as far in its lifetime)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Reviewed literature and ended up conducting a replacement calculation of</a:t>
            </a:r>
            <a:r>
              <a:rPr lang="en-US" sz="3200" b="1" dirty="0" smtClean="0">
                <a:solidFill>
                  <a:schemeClr val="tx2"/>
                </a:solidFill>
              </a:rPr>
              <a:t> 6.7:1 </a:t>
            </a:r>
            <a:r>
              <a:rPr lang="en-US" sz="3200" dirty="0" smtClean="0">
                <a:solidFill>
                  <a:schemeClr val="tx2"/>
                </a:solidFill>
              </a:rPr>
              <a:t>based on VMT of Taxi fleets - 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3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So we took two cases from our previous paper – a policy case with things</a:t>
            </a:r>
            <a:r>
              <a:rPr lang="en-US" baseline="0" dirty="0" smtClean="0"/>
              <a:t> like a road tax and efficiency standards implemented, and a stress case, in which vehicles are allowed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This</a:t>
            </a:r>
            <a:r>
              <a:rPr lang="en-US" baseline="0" dirty="0" smtClean="0"/>
              <a:t> is the policy case with EIA projections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Temporal: a) Who needs to plan for </a:t>
            </a:r>
            <a:r>
              <a:rPr lang="en-US" baseline="0" dirty="0" err="1" smtClean="0"/>
              <a:t>Evs</a:t>
            </a:r>
            <a:r>
              <a:rPr lang="en-US" baseline="0" dirty="0" smtClean="0"/>
              <a:t> over what period of time (will different areas need to plan more quickly) and b) will the load be added during the same hours in the day?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Spatial: What is load distribution now? I can imagine load centers are not currently evenly distributed; how will an increase in </a:t>
            </a:r>
            <a:r>
              <a:rPr lang="en-US" baseline="0" dirty="0" err="1" smtClean="0"/>
              <a:t>Evs</a:t>
            </a:r>
            <a:r>
              <a:rPr lang="en-US" baseline="0" dirty="0" smtClean="0"/>
              <a:t> change the spatial distribution of load?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AVs EVs? Evidence for no: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I’m sure all of you have heard of Dan Sperling’s so-called “three revolutions” in transportation: sharing, electrification, and automation.  </a:t>
            </a:r>
          </a:p>
          <a:p>
            <a:r>
              <a:rPr lang="en-US" baseline="0" dirty="0" smtClean="0"/>
              <a:t>-bounding the long-term impacts of these transformations in a way that is policy relevant. </a:t>
            </a:r>
          </a:p>
          <a:p>
            <a:r>
              <a:rPr lang="en-US" baseline="0" dirty="0" smtClean="0"/>
              <a:t>-The problem with these transformations is that they each have numerous, difficult to quantify impacts on the light duty fleet.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0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have been many prior studies on the subject. </a:t>
            </a:r>
          </a:p>
          <a:p>
            <a:r>
              <a:rPr lang="en-US" baseline="0" dirty="0" smtClean="0"/>
              <a:t>We reviewed a number of them and found that they were either short term in nature, region or city specific, left out one of the disruptions, or produced such wide-ranging results as to be unhelpful for policy guidance</a:t>
            </a:r>
            <a:r>
              <a:rPr lang="en-US" baseline="0" smtClean="0"/>
              <a:t>. </a:t>
            </a:r>
          </a:p>
          <a:p>
            <a:r>
              <a:rPr lang="en-US" baseline="0" smtClean="0"/>
              <a:t>Our </a:t>
            </a:r>
            <a:r>
              <a:rPr lang="en-US" baseline="0" dirty="0" smtClean="0"/>
              <a:t>aim is to do a bit better with a more comprehensive forecasting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732B-71C9-42FA-B2DC-8F8009A832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approach is to try and break through this uncertainty by building a stock turnover model based on a kaya identity framework, allowing us to disaggregate the various changes. </a:t>
            </a:r>
          </a:p>
          <a:p>
            <a:r>
              <a:rPr lang="en-US" baseline="0" dirty="0" smtClean="0"/>
              <a:t>Number of </a:t>
            </a:r>
            <a:r>
              <a:rPr lang="en-US" baseline="0" dirty="0" err="1" smtClean="0"/>
              <a:t>Evs</a:t>
            </a:r>
            <a:r>
              <a:rPr lang="en-US" baseline="0" dirty="0" smtClean="0"/>
              <a:t> on the road (broken down into </a:t>
            </a:r>
            <a:r>
              <a:rPr lang="en-US" baseline="0" dirty="0" err="1" smtClean="0"/>
              <a:t>Evs</a:t>
            </a:r>
            <a:r>
              <a:rPr lang="en-US" baseline="0" dirty="0" smtClean="0"/>
              <a:t>, Plug ins, ICE, etc.) * VMT * Energy intensity and that gives us EV power use that can then be converted into GHG emissions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paper we published</a:t>
            </a:r>
            <a:r>
              <a:rPr lang="en-US" baseline="0" dirty="0" smtClean="0"/>
              <a:t> last summer in Energy policy uses this kaya identity framework to examine these three disruptions in a series of layers, disaggregating the VMT, stock, and energy intensity </a:t>
            </a:r>
            <a:r>
              <a:rPr lang="en-US" baseline="0" dirty="0" err="1" smtClean="0"/>
              <a:t>implictions</a:t>
            </a:r>
            <a:r>
              <a:rPr lang="en-US" baseline="0" dirty="0" smtClean="0"/>
              <a:t> of each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We use</a:t>
            </a:r>
            <a:r>
              <a:rPr lang="en-US" baseline="0" dirty="0" smtClean="0"/>
              <a:t> this stock model framework in our new work to answer two questions –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 So, the first question I got at the AEA was yes, but what about life cycle?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As we’ll see, that isn’t in itself an interesting question, but it becomes interesting when we start to think about business models – namely, how quickly do these vehicles turn over in each business model and what does that mean for total emissions?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cycle analysis: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is this awesome graphic by peters and colleagues that maps out all the LCA work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although the literature is quite robust on this subject, there are only a handful of studies from which the data arises: Spoiler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EVs are better for emissions and have been for almost a decade, despite what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jonathan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lesser says. Anyway, we incorporated life cycle emissions into our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4 main business models, least to greatest hypothesized emissions:</a:t>
            </a:r>
          </a:p>
          <a:p>
            <a:pPr marL="914400" lvl="3" indent="0">
              <a:buNone/>
            </a:pPr>
            <a:endParaRPr lang="en-US" sz="26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Sharing/Pooling/Bus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Via, Optimus Ride,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Taxi/Fleet Model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Uber and Lyft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Individual Ownership Model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Long-term OEM goal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Rapid Turnover/Lease Model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Potential long-term as AV evolves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late as 2015 the TRB was saying that impacts of ridesharing were unknowable. In the last year or two, studies have come out saying that ride-hailing increases VMT up to 60-80% over prior numbers. (Henao, </a:t>
            </a:r>
            <a:r>
              <a:rPr lang="en-US" baseline="0" dirty="0" err="1" smtClean="0"/>
              <a:t>Clewlow</a:t>
            </a:r>
            <a:r>
              <a:rPr lang="en-US" baseline="0" dirty="0" smtClean="0"/>
              <a:t> and Mishra). I would argue that these effects are also transferrable to an individual ownership model AV, and the significant piece here is that having a private driver induces significant travel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8290E-2B57-4D3E-BEA2-7DD99444F8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5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3758-E7EF-4C36-A51F-574F408D21D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1501-3CE2-4A21-9D60-5AAE504C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27743" r="2999"/>
          <a:stretch/>
        </p:blipFill>
        <p:spPr>
          <a:xfrm>
            <a:off x="0" y="-103476"/>
            <a:ext cx="12192000" cy="611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3034"/>
            <a:ext cx="12192001" cy="6118514"/>
          </a:xfrm>
          <a:prstGeom prst="rect">
            <a:avLst/>
          </a:prstGeom>
          <a:solidFill>
            <a:srgbClr val="2449A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550" y="997647"/>
            <a:ext cx="9386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 Semi" charset="0"/>
                <a:ea typeface="Montserrat Semi" charset="0"/>
                <a:cs typeface="Montserrat Semi" charset="0"/>
              </a:rPr>
              <a:t>HEVEN OR HELL? GHG IMPLICATIONS OF AN AUTONOMOUS FUTURE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2635499"/>
            <a:ext cx="9729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Jennifer </a:t>
            </a:r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Hatch</a:t>
            </a:r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* and </a:t>
            </a:r>
            <a:r>
              <a:rPr lang="en-US" sz="240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Will Gorman^</a:t>
            </a:r>
            <a:endParaRPr lang="en-US" sz="2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Economics of Autonomous and Electric Vehicles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National Bureau of Economic Research, Stanford University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June </a:t>
            </a:r>
            <a:r>
              <a:rPr lang="en-US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7</a:t>
            </a:r>
            <a:r>
              <a:rPr lang="en-US" sz="2400" baseline="30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2019</a:t>
            </a:r>
          </a:p>
          <a:p>
            <a:endParaRPr lang="en-US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*  Boston University            ^ University of California </a:t>
            </a:r>
            <a:r>
              <a:rPr lang="en-US" sz="2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Berkeley</a:t>
            </a:r>
            <a:endParaRPr lang="en-US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8698" y="2686047"/>
            <a:ext cx="9101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72700" y="8386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01338" y="7529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25198"/>
            <a:ext cx="12192000" cy="0"/>
          </a:xfrm>
          <a:prstGeom prst="line">
            <a:avLst/>
          </a:prstGeom>
          <a:ln w="101600" cmpd="sng">
            <a:solidFill>
              <a:srgbClr val="7FD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449A3"/>
                </a:solidFill>
                <a:latin typeface="Montserrat Semi"/>
              </a:rPr>
              <a:t>FLEET VS. INDIVIDUAL OWNERSHIP</a:t>
            </a:r>
            <a:endParaRPr lang="en-US" sz="3600" b="1" dirty="0">
              <a:solidFill>
                <a:srgbClr val="2449A3"/>
              </a:solidFill>
              <a:latin typeface="Montserrat Sem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457"/>
            <a:ext cx="10515600" cy="4351338"/>
          </a:xfrm>
        </p:spPr>
        <p:txBody>
          <a:bodyPr>
            <a:normAutofit fontScale="92500"/>
          </a:bodyPr>
          <a:lstStyle/>
          <a:p>
            <a:pPr marL="457200" lvl="1" indent="-457200"/>
            <a:r>
              <a:rPr lang="en-US" sz="2800" dirty="0" smtClean="0">
                <a:solidFill>
                  <a:schemeClr val="tx2"/>
                </a:solidFill>
              </a:rPr>
              <a:t>Main difference being that the downtime for  fleet vehicle is significantly less than the 95% downtime of an individually owned vehicle</a:t>
            </a: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Lose benefits of storing things in your car/tailoring preferences</a:t>
            </a:r>
            <a:endParaRPr lang="en-US" sz="3200" dirty="0">
              <a:solidFill>
                <a:schemeClr val="tx2"/>
              </a:solidFill>
            </a:endParaRP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Expect significantly less GHGs with fleet vehicle due to reduction in manufacturing emissions </a:t>
            </a: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Fleet model not applicable to rural areas, possibly suburban areas</a:t>
            </a: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Reviewed literature to find a replacement calculation of</a:t>
            </a:r>
            <a:r>
              <a:rPr lang="en-US" sz="3200" b="1" dirty="0" smtClean="0">
                <a:solidFill>
                  <a:schemeClr val="tx2"/>
                </a:solidFill>
              </a:rPr>
              <a:t> 6.7:1 </a:t>
            </a:r>
            <a:r>
              <a:rPr lang="en-US" sz="3200" dirty="0" smtClean="0">
                <a:solidFill>
                  <a:schemeClr val="tx2"/>
                </a:solidFill>
              </a:rPr>
              <a:t>based on VMT of Taxi fleets</a:t>
            </a:r>
            <a:r>
              <a:rPr lang="en-US" sz="3200" i="1" dirty="0" smtClean="0">
                <a:solidFill>
                  <a:schemeClr val="tx2"/>
                </a:solidFill>
              </a:rPr>
              <a:t> (NHWTA 2017, Fournier et al. 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449A3"/>
                </a:solidFill>
                <a:latin typeface="Montserrat Semi"/>
              </a:rPr>
              <a:t>RAPID TURNOVER MODEL</a:t>
            </a:r>
            <a:endParaRPr lang="en-US" sz="3600" b="1" dirty="0">
              <a:solidFill>
                <a:srgbClr val="2449A3"/>
              </a:solidFill>
              <a:latin typeface="Montserrat Sem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457"/>
            <a:ext cx="10515600" cy="4351338"/>
          </a:xfrm>
        </p:spPr>
        <p:txBody>
          <a:bodyPr>
            <a:normAutofit fontScale="92500"/>
          </a:bodyPr>
          <a:lstStyle/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Thinking about AVs as comparable to technology improvements</a:t>
            </a: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Reasons for:</a:t>
            </a: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Cell phones and computers; battery improvement similar to other component cost improvements like semi-conductors</a:t>
            </a: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Comfort and luxury updates are an incentive for manufacturing sales</a:t>
            </a:r>
            <a:endParaRPr lang="en-US" sz="2800" dirty="0">
              <a:solidFill>
                <a:schemeClr val="tx2"/>
              </a:solidFill>
            </a:endParaRP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Reasons against:</a:t>
            </a: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Cars are a relatively higher household expense now than computers were when they were first available; may be a different type of good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4768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12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1" y="569744"/>
            <a:ext cx="8112034" cy="6064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545" y="66535"/>
            <a:ext cx="10493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449A3"/>
                </a:solidFill>
                <a:latin typeface="Montserrat Semi"/>
              </a:rPr>
              <a:t>GREENHOUSE GAS EMISSIONS IMPLICATIONS </a:t>
            </a:r>
            <a:r>
              <a:rPr lang="en-US" sz="2000" b="1" dirty="0" smtClean="0">
                <a:solidFill>
                  <a:srgbClr val="2449A3"/>
                </a:solidFill>
                <a:latin typeface="Montserrat Semi"/>
              </a:rPr>
              <a:t>– LCA AND BUSINESS MODELS</a:t>
            </a:r>
            <a:endParaRPr lang="en-US" sz="2000" b="1" dirty="0">
              <a:solidFill>
                <a:srgbClr val="2449A3"/>
              </a:solidFill>
              <a:latin typeface="Montserrat Semi"/>
            </a:endParaRPr>
          </a:p>
        </p:txBody>
      </p:sp>
    </p:spTree>
    <p:extLst>
      <p:ext uri="{BB962C8B-B14F-4D97-AF65-F5344CB8AC3E}">
        <p14:creationId xmlns:p14="http://schemas.microsoft.com/office/powerpoint/2010/main" val="765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3" y="345688"/>
            <a:ext cx="10682868" cy="56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69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" y="0"/>
            <a:ext cx="9925979" cy="6061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6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en-US" dirty="0"/>
              <a:t> </a:t>
            </a:r>
            <a:r>
              <a:rPr lang="en-US" dirty="0" smtClean="0"/>
              <a:t>Really </a:t>
            </a:r>
            <a:r>
              <a:rPr lang="en-US" dirty="0"/>
              <a:t>difficult to reach the needed emissions reductions in the transport sector; </a:t>
            </a:r>
          </a:p>
          <a:p>
            <a:pPr>
              <a:buAutoNum type="arabicParenR"/>
            </a:pPr>
            <a:r>
              <a:rPr lang="en-US" dirty="0"/>
              <a:t>Three things that have an impact on emissions: </a:t>
            </a:r>
            <a:endParaRPr lang="en-US" dirty="0" smtClean="0"/>
          </a:p>
          <a:p>
            <a:pPr lvl="1">
              <a:buAutoNum type="arabicParenR"/>
            </a:pPr>
            <a:r>
              <a:rPr lang="en-US" dirty="0" smtClean="0"/>
              <a:t>electrification (charging </a:t>
            </a:r>
            <a:r>
              <a:rPr lang="en-US" dirty="0"/>
              <a:t>infrastructure, policy incentives, battery density, drive train synergies</a:t>
            </a:r>
            <a:r>
              <a:rPr lang="en-US" dirty="0" smtClean="0"/>
              <a:t>)</a:t>
            </a:r>
          </a:p>
          <a:p>
            <a:pPr lvl="1">
              <a:buAutoNum type="arabicParenR"/>
            </a:pPr>
            <a:r>
              <a:rPr lang="en-US" dirty="0" err="1" smtClean="0"/>
              <a:t>Decarbonization</a:t>
            </a:r>
            <a:r>
              <a:rPr lang="en-US" dirty="0" smtClean="0"/>
              <a:t> of the electric sector (renewable energy policy incentives)</a:t>
            </a:r>
          </a:p>
          <a:p>
            <a:pPr lvl="1">
              <a:buAutoNum type="arabicParenR"/>
            </a:pPr>
            <a:r>
              <a:rPr lang="en-US" dirty="0" smtClean="0"/>
              <a:t>Manufacturing (business models, efficiency improvements)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2449A3"/>
                </a:solidFill>
                <a:latin typeface="Montserrat Semi"/>
              </a:rPr>
              <a:t>PRELIMINARY TAKEAWAYS</a:t>
            </a:r>
            <a:endParaRPr lang="en-US" sz="3600" b="1" dirty="0">
              <a:solidFill>
                <a:srgbClr val="2449A3"/>
              </a:solidFill>
              <a:latin typeface="Montserrat Semi"/>
            </a:endParaRPr>
          </a:p>
        </p:txBody>
      </p:sp>
    </p:spTree>
    <p:extLst>
      <p:ext uri="{BB962C8B-B14F-4D97-AF65-F5344CB8AC3E}">
        <p14:creationId xmlns:p14="http://schemas.microsoft.com/office/powerpoint/2010/main" val="408907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Migrating from one state to the next?</a:t>
            </a:r>
          </a:p>
          <a:p>
            <a:pPr lvl="1"/>
            <a:r>
              <a:rPr lang="en-US" dirty="0" smtClean="0"/>
              <a:t>E.g., from ICE to EV, from one business model to the next</a:t>
            </a:r>
          </a:p>
          <a:p>
            <a:r>
              <a:rPr lang="en-US" dirty="0" smtClean="0"/>
              <a:t>AV computing and equipment load</a:t>
            </a:r>
          </a:p>
          <a:p>
            <a:r>
              <a:rPr lang="en-US" dirty="0" smtClean="0"/>
              <a:t>Applying different VMT/EI effects to different business models?</a:t>
            </a:r>
          </a:p>
          <a:p>
            <a:r>
              <a:rPr lang="en-US" dirty="0" smtClean="0"/>
              <a:t>Other thoughts?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449A3"/>
                </a:solidFill>
                <a:latin typeface="Montserrat Semi"/>
              </a:rPr>
              <a:t>ADDITIONAL CONSIDERATIONS</a:t>
            </a:r>
            <a:endParaRPr lang="en-US" sz="3600" b="1" dirty="0">
              <a:solidFill>
                <a:srgbClr val="2449A3"/>
              </a:solidFill>
              <a:latin typeface="Montserrat Semi"/>
            </a:endParaRPr>
          </a:p>
        </p:txBody>
      </p:sp>
    </p:spTree>
    <p:extLst>
      <p:ext uri="{BB962C8B-B14F-4D97-AF65-F5344CB8AC3E}">
        <p14:creationId xmlns:p14="http://schemas.microsoft.com/office/powerpoint/2010/main" val="349050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72700" y="8386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01338" y="7529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4564"/>
            <a:ext cx="12192000" cy="0"/>
          </a:xfrm>
          <a:prstGeom prst="line">
            <a:avLst/>
          </a:prstGeom>
          <a:ln>
            <a:solidFill>
              <a:srgbClr val="D1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12192000" cy="6024564"/>
          </a:xfrm>
          <a:prstGeom prst="rect">
            <a:avLst/>
          </a:prstGeom>
          <a:solidFill>
            <a:srgbClr val="244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5865" y="656399"/>
            <a:ext cx="4690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THE THREE REVOLUTIONS</a:t>
            </a:r>
            <a:br>
              <a:rPr lang="en-US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IN URBAN TRANSPORTATION</a:t>
            </a:r>
            <a:endParaRPr lang="en-US" sz="36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65" y="319093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What does it mean for power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What do these transformations mean for GHG emissions?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What does this mean for infrastructure needs and city welfare?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How large of a grid will we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Will growth return to the power business</a:t>
            </a:r>
            <a:r>
              <a:rPr lang="en-US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?</a:t>
            </a:r>
          </a:p>
          <a:p>
            <a:endParaRPr lang="en-US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44433" y="2863145"/>
            <a:ext cx="2657895" cy="2574182"/>
            <a:chOff x="5644433" y="2863145"/>
            <a:chExt cx="2657895" cy="2574182"/>
          </a:xfrm>
        </p:grpSpPr>
        <p:sp>
          <p:nvSpPr>
            <p:cNvPr id="11" name="Oval 10"/>
            <p:cNvSpPr/>
            <p:nvPr/>
          </p:nvSpPr>
          <p:spPr>
            <a:xfrm>
              <a:off x="5644433" y="2863145"/>
              <a:ext cx="2657895" cy="2574182"/>
            </a:xfrm>
            <a:prstGeom prst="ellipse">
              <a:avLst/>
            </a:prstGeom>
            <a:noFill/>
            <a:ln>
              <a:solidFill>
                <a:srgbClr val="7FD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8648" y="3965570"/>
              <a:ext cx="1829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AUTOMATION</a:t>
              </a:r>
              <a:endParaRPr lang="en-US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00123" y="2906233"/>
            <a:ext cx="2657895" cy="2574182"/>
            <a:chOff x="8700123" y="2906233"/>
            <a:chExt cx="2657895" cy="2574182"/>
          </a:xfrm>
        </p:grpSpPr>
        <p:sp>
          <p:nvSpPr>
            <p:cNvPr id="10" name="Oval 9"/>
            <p:cNvSpPr/>
            <p:nvPr/>
          </p:nvSpPr>
          <p:spPr>
            <a:xfrm>
              <a:off x="8700123" y="2906233"/>
              <a:ext cx="2657895" cy="2574182"/>
            </a:xfrm>
            <a:prstGeom prst="ellipse">
              <a:avLst/>
            </a:prstGeom>
            <a:noFill/>
            <a:ln>
              <a:solidFill>
                <a:srgbClr val="7FD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99534" y="4008658"/>
              <a:ext cx="1344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SHARING</a:t>
              </a:r>
              <a:endParaRPr lang="en-US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0" y="6024564"/>
            <a:ext cx="12192000" cy="0"/>
          </a:xfrm>
          <a:prstGeom prst="line">
            <a:avLst/>
          </a:prstGeom>
          <a:ln>
            <a:solidFill>
              <a:srgbClr val="7FD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091917" y="262840"/>
            <a:ext cx="2657895" cy="2574182"/>
            <a:chOff x="7091917" y="262840"/>
            <a:chExt cx="2657895" cy="2574182"/>
          </a:xfrm>
        </p:grpSpPr>
        <p:sp>
          <p:nvSpPr>
            <p:cNvPr id="20" name="Oval 19"/>
            <p:cNvSpPr/>
            <p:nvPr/>
          </p:nvSpPr>
          <p:spPr>
            <a:xfrm>
              <a:off x="7091917" y="262840"/>
              <a:ext cx="2657895" cy="2574182"/>
            </a:xfrm>
            <a:prstGeom prst="ellipse">
              <a:avLst/>
            </a:prstGeom>
            <a:noFill/>
            <a:ln>
              <a:solidFill>
                <a:srgbClr val="7FD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6728" y="1365265"/>
              <a:ext cx="229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ELECTRIFICATION</a:t>
              </a:r>
              <a:endParaRPr lang="en-US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79519" y="5549626"/>
            <a:ext cx="32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(Sperling, Pike, and Chase,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7952" y="1724387"/>
            <a:ext cx="9955523" cy="4097515"/>
            <a:chOff x="-114531" y="1711919"/>
            <a:chExt cx="12022719" cy="536488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94101" y="6420540"/>
              <a:ext cx="11203798" cy="61255"/>
            </a:xfrm>
            <a:prstGeom prst="line">
              <a:avLst/>
            </a:prstGeom>
            <a:ln w="41275">
              <a:solidFill>
                <a:srgbClr val="2449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4101" y="1711919"/>
              <a:ext cx="27799" cy="4732424"/>
            </a:xfrm>
            <a:prstGeom prst="line">
              <a:avLst/>
            </a:prstGeom>
            <a:ln w="41275">
              <a:solidFill>
                <a:srgbClr val="2449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-692428" y="3709783"/>
              <a:ext cx="1601815" cy="446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Open Sans"/>
                </a:rPr>
                <a:t>Specificity</a:t>
              </a:r>
              <a:endParaRPr lang="en-US" dirty="0">
                <a:latin typeface="Open San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87350" y="6593233"/>
              <a:ext cx="3858088" cy="48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Open Sans"/>
                </a:rPr>
                <a:t>Time frame for projections</a:t>
              </a:r>
              <a:endParaRPr lang="en-US" dirty="0">
                <a:latin typeface="Open San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5431" y="6562310"/>
              <a:ext cx="764907" cy="439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Open Sans"/>
                </a:rPr>
                <a:t>2025</a:t>
              </a:r>
              <a:endParaRPr lang="en-US" dirty="0">
                <a:latin typeface="Open San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43281" y="6577807"/>
              <a:ext cx="764907" cy="439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Open Sans"/>
                </a:rPr>
                <a:t>2050</a:t>
              </a:r>
              <a:endParaRPr lang="en-US" dirty="0">
                <a:latin typeface="Open Sans"/>
              </a:endParaRP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841458" y="203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2449A3"/>
                </a:solidFill>
                <a:latin typeface="Montserrat Semi"/>
              </a:rPr>
              <a:t>PRIOR WORK</a:t>
            </a:r>
            <a:endParaRPr lang="en-US" sz="3000" b="1" dirty="0">
              <a:solidFill>
                <a:srgbClr val="2449A3"/>
              </a:solidFill>
              <a:latin typeface="Montserrat Sem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639329" y="1626965"/>
            <a:ext cx="982567" cy="959716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1206" y="1724845"/>
            <a:ext cx="94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Morgan Stanley </a:t>
            </a:r>
            <a:r>
              <a:rPr lang="en-US" sz="1200" dirty="0" smtClean="0">
                <a:solidFill>
                  <a:schemeClr val="bg1"/>
                </a:solidFill>
              </a:rPr>
              <a:t>(2015)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38193" y="2078435"/>
            <a:ext cx="1218565" cy="1202674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8440" y="2317103"/>
            <a:ext cx="103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Goldman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Sachs (2015)</a:t>
            </a:r>
            <a:endParaRPr lang="en-US" sz="1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09490" y="1197163"/>
            <a:ext cx="107482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938704" y="2364895"/>
            <a:ext cx="107482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954948" y="3518046"/>
            <a:ext cx="107482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843265" y="3165277"/>
            <a:ext cx="1252505" cy="1210521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388101" y="4241330"/>
            <a:ext cx="107482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276418" y="4130200"/>
            <a:ext cx="107482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62067" y="3293935"/>
            <a:ext cx="107482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654422" y="840405"/>
            <a:ext cx="1206471" cy="1038793"/>
          </a:xfrm>
          <a:prstGeom prst="ellipse">
            <a:avLst/>
          </a:prstGeom>
          <a:solidFill>
            <a:srgbClr val="2449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899025" y="3729166"/>
            <a:ext cx="69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RMI (2016)</a:t>
            </a:r>
            <a:endParaRPr lang="en-US" sz="1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53938" y="1452122"/>
            <a:ext cx="69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Brattle (2016)</a:t>
            </a:r>
            <a:endParaRPr lang="en-US" sz="1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36230" y="2586681"/>
            <a:ext cx="69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BAML (2017)</a:t>
            </a:r>
            <a:endParaRPr lang="en-US" sz="1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0886" y="3334282"/>
            <a:ext cx="92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Makenzie </a:t>
            </a:r>
            <a:r>
              <a:rPr lang="en-US" sz="1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Wadud</a:t>
            </a:r>
            <a:r>
              <a:rPr lang="en-US" sz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&amp; </a:t>
            </a:r>
            <a:r>
              <a:rPr lang="en-US" sz="1200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Leiby</a:t>
            </a:r>
            <a:r>
              <a:rPr lang="en-US" sz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(2014)</a:t>
            </a:r>
            <a:endParaRPr lang="en-US" sz="1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76418" y="4412340"/>
            <a:ext cx="10748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World Energy Council </a:t>
            </a:r>
            <a:r>
              <a:rPr lang="en-US" sz="11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(2011)</a:t>
            </a:r>
            <a:endParaRPr lang="en-US" sz="11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88241" y="3751986"/>
            <a:ext cx="877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Stephens et al. </a:t>
            </a:r>
            <a:r>
              <a:rPr lang="en-US" sz="1100" dirty="0" smtClean="0">
                <a:solidFill>
                  <a:schemeClr val="bg1"/>
                </a:solidFill>
              </a:rPr>
              <a:t>(2016)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9343" y="1137027"/>
            <a:ext cx="1049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EPRI/NRDC (2015)</a:t>
            </a:r>
            <a:endParaRPr lang="en-US" sz="11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82703" y="4426361"/>
            <a:ext cx="9015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Brown, </a:t>
            </a:r>
            <a:r>
              <a:rPr lang="en-US" sz="1050" dirty="0" err="1">
                <a:solidFill>
                  <a:schemeClr val="bg1"/>
                </a:solidFill>
              </a:rPr>
              <a:t>Gonder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smtClean="0">
                <a:solidFill>
                  <a:schemeClr val="bg1"/>
                </a:solidFill>
              </a:rPr>
              <a:t>&amp; </a:t>
            </a:r>
            <a:r>
              <a:rPr lang="en-US" sz="1050" dirty="0">
                <a:solidFill>
                  <a:schemeClr val="bg1"/>
                </a:solidFill>
              </a:rPr>
              <a:t>Repac </a:t>
            </a:r>
            <a:r>
              <a:rPr lang="en-US" sz="1050" dirty="0" smtClean="0">
                <a:solidFill>
                  <a:schemeClr val="bg1"/>
                </a:solidFill>
              </a:rPr>
              <a:t>(2014</a:t>
            </a:r>
            <a:r>
              <a:rPr lang="en-US" sz="105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72700" y="8386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01338" y="7529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4564"/>
            <a:ext cx="12192000" cy="0"/>
          </a:xfrm>
          <a:prstGeom prst="line">
            <a:avLst/>
          </a:prstGeom>
          <a:ln>
            <a:solidFill>
              <a:srgbClr val="D1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024564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350" y="814388"/>
            <a:ext cx="681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449A3"/>
                </a:solidFill>
                <a:latin typeface="Montserrat Semi" charset="0"/>
                <a:ea typeface="Montserrat Semi" charset="0"/>
                <a:cs typeface="Montserrat Semi" charset="0"/>
              </a:rPr>
              <a:t>CONCEPTUAL APPROACH</a:t>
            </a:r>
            <a:endParaRPr lang="en-US" sz="3600" b="1" dirty="0">
              <a:solidFill>
                <a:srgbClr val="2449A3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124" y="1971009"/>
            <a:ext cx="328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ontserrat" charset="0"/>
                <a:ea typeface="Montserrat" charset="0"/>
                <a:cs typeface="Montserrat" charset="0"/>
              </a:rPr>
              <a:t>(</a:t>
            </a:r>
            <a:endParaRPr lang="en-US" sz="6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9675" y="1971009"/>
            <a:ext cx="55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ontserrat" charset="0"/>
                <a:ea typeface="Montserrat" charset="0"/>
                <a:cs typeface="Montserrat" charset="0"/>
              </a:rPr>
              <a:t>)</a:t>
            </a:r>
            <a:endParaRPr lang="en-US" sz="6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3017" y="1971009"/>
            <a:ext cx="328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ontserrat" charset="0"/>
                <a:ea typeface="Montserrat" charset="0"/>
                <a:cs typeface="Montserrat" charset="0"/>
              </a:rPr>
              <a:t>(</a:t>
            </a:r>
            <a:endParaRPr lang="en-US" sz="6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0981" y="1971008"/>
            <a:ext cx="55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ontserrat" charset="0"/>
                <a:ea typeface="Montserrat" charset="0"/>
                <a:cs typeface="Montserrat" charset="0"/>
              </a:rPr>
              <a:t>)</a:t>
            </a:r>
            <a:endParaRPr lang="en-US" sz="6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05924" y="1977101"/>
            <a:ext cx="328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ontserrat" charset="0"/>
                <a:ea typeface="Montserrat" charset="0"/>
                <a:cs typeface="Montserrat" charset="0"/>
              </a:rPr>
              <a:t>(</a:t>
            </a:r>
            <a:endParaRPr lang="en-US" sz="6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5973" y="1978011"/>
            <a:ext cx="55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ontserrat" charset="0"/>
                <a:ea typeface="Montserrat" charset="0"/>
                <a:cs typeface="Montserrat" charset="0"/>
              </a:rPr>
              <a:t>)</a:t>
            </a:r>
            <a:endParaRPr lang="en-US" sz="60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9864" y="2053824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*</a:t>
            </a:r>
            <a:endParaRPr lang="en-US" sz="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0716" y="2047954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*</a:t>
            </a:r>
            <a:endParaRPr lang="en-US" sz="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266920" y="2189160"/>
            <a:ext cx="1509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Number of EVs on the road</a:t>
            </a:r>
          </a:p>
          <a:p>
            <a:pPr algn="ctr"/>
            <a:endParaRPr lang="en-U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3079" y="1977018"/>
            <a:ext cx="1534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Annual Average miles per EV</a:t>
            </a:r>
            <a:endParaRPr lang="en-U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6778" y="2259901"/>
            <a:ext cx="1405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Energy Intensity</a:t>
            </a:r>
            <a:endParaRPr lang="en-U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34478" y="212140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36365" y="239840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EV Power Use</a:t>
            </a:r>
          </a:p>
          <a:p>
            <a:endParaRPr lang="en-US" sz="20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Up Arrow 38"/>
          <p:cNvSpPr/>
          <p:nvPr/>
        </p:nvSpPr>
        <p:spPr>
          <a:xfrm>
            <a:off x="1923865" y="3313333"/>
            <a:ext cx="195842" cy="782461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4742453" y="3293937"/>
            <a:ext cx="195842" cy="782461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7507539" y="3293937"/>
            <a:ext cx="195842" cy="782461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9649" y="4299868"/>
            <a:ext cx="26842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Open Sans" charset="0"/>
                <a:ea typeface="Open Sans" charset="0"/>
                <a:cs typeface="Open Sans" charset="0"/>
              </a:rPr>
              <a:t>Influenced by ICE-EV competition, policy mandates, vehicle lives, and changes to the “ownership model”</a:t>
            </a:r>
            <a:endParaRPr lang="en-US" sz="15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29141" y="4320559"/>
            <a:ext cx="2367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Open Sans" charset="0"/>
                <a:ea typeface="Open Sans" charset="0"/>
                <a:cs typeface="Open Sans" charset="0"/>
              </a:rPr>
              <a:t>Influenced by development patterns, lifestyle and user preferences, value of time travel, and “ownership model”</a:t>
            </a:r>
            <a:endParaRPr lang="en-US" sz="15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1548" y="4319700"/>
            <a:ext cx="26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Open Sans" charset="0"/>
                <a:ea typeface="Open Sans" charset="0"/>
                <a:cs typeface="Open Sans" charset="0"/>
              </a:rPr>
              <a:t>Influenced by technological improvements, mandates, and autonomous vehicle penetration</a:t>
            </a:r>
            <a:endParaRPr lang="en-US" sz="15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42" name="Picture 4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 bwMode="auto">
          <a:xfrm>
            <a:off x="902368" y="96254"/>
            <a:ext cx="10162183" cy="6043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3826" y="5949362"/>
            <a:ext cx="408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Fox-Penner, Gorman, and Hatch 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74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5" y="260621"/>
            <a:ext cx="10870474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449A3"/>
                </a:solidFill>
                <a:latin typeface="Montserrat Semi"/>
              </a:rPr>
              <a:t>LIFE CYCLE GHG IMPACTS OF AV BUSINESS MODELS</a:t>
            </a:r>
            <a:endParaRPr lang="en-US" sz="3200" b="1" dirty="0">
              <a:solidFill>
                <a:srgbClr val="2449A3"/>
              </a:solidFill>
              <a:latin typeface="Montserrat Sem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457"/>
            <a:ext cx="10515600" cy="4351338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Q1: We know that EVs are generally more carbon intensive to manufacture; what does this do to our GHG results?  </a:t>
            </a:r>
          </a:p>
          <a:p>
            <a:pPr marL="457200" lvl="1" indent="-457200"/>
            <a:endParaRPr lang="en-US" sz="3200" dirty="0" smtClean="0">
              <a:solidFill>
                <a:schemeClr val="tx2"/>
              </a:solidFill>
            </a:endParaRPr>
          </a:p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Q2: autonomous vehicles imply several new potential business models – what impact do those models have on GHGs?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2600" dirty="0">
              <a:latin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bu.edu/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7831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-91440"/>
            <a:ext cx="10515600" cy="9104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449A3"/>
                </a:solidFill>
                <a:latin typeface="Montserrat Semi"/>
              </a:rPr>
              <a:t>LIFE CYCLE ANALYSIS </a:t>
            </a:r>
            <a:endParaRPr lang="en-US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22169" y="14349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22" y="731520"/>
            <a:ext cx="9635022" cy="54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118169" y="5819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Peters, et al. 2017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449A3"/>
                </a:solidFill>
                <a:latin typeface="Montserrat Semi"/>
              </a:rPr>
              <a:t>INCORPORATING BUSINESS MODELS</a:t>
            </a:r>
            <a:endParaRPr lang="en-US" sz="3600" b="1" dirty="0">
              <a:solidFill>
                <a:srgbClr val="2449A3"/>
              </a:solidFill>
              <a:latin typeface="Montserrat Sem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457"/>
            <a:ext cx="10515600" cy="4351338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3200" dirty="0" smtClean="0">
                <a:solidFill>
                  <a:schemeClr val="tx2"/>
                </a:solidFill>
              </a:rPr>
              <a:t>4 main business models, least to greatest hypothesized emissions:</a:t>
            </a:r>
          </a:p>
          <a:p>
            <a:pPr marL="914400" lvl="3" indent="0">
              <a:buNone/>
            </a:pPr>
            <a:endParaRPr lang="en-US" sz="26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 smtClean="0">
                <a:solidFill>
                  <a:schemeClr val="tx2"/>
                </a:solidFill>
              </a:rPr>
              <a:t>Sharing/Pooling/Bus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Via, Optimus Ride,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>
                <a:solidFill>
                  <a:schemeClr val="tx2"/>
                </a:solidFill>
              </a:rPr>
              <a:t>Taxi/Fleet </a:t>
            </a:r>
            <a:r>
              <a:rPr lang="en-US" sz="2800" dirty="0" smtClean="0">
                <a:solidFill>
                  <a:schemeClr val="tx2"/>
                </a:solidFill>
              </a:rPr>
              <a:t>Model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Uber and Lyft</a:t>
            </a:r>
            <a:endParaRPr lang="en-US" sz="2800" dirty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>
                <a:solidFill>
                  <a:schemeClr val="tx2"/>
                </a:solidFill>
              </a:rPr>
              <a:t>Individual Ownership </a:t>
            </a:r>
            <a:r>
              <a:rPr lang="en-US" sz="2800" dirty="0" smtClean="0">
                <a:solidFill>
                  <a:schemeClr val="tx2"/>
                </a:solidFill>
              </a:rPr>
              <a:t>Model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Long-term OEM goal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-457200"/>
            <a:r>
              <a:rPr lang="en-US" sz="2800" dirty="0">
                <a:solidFill>
                  <a:schemeClr val="tx2"/>
                </a:solidFill>
              </a:rPr>
              <a:t>Rapid Turnover/Lease </a:t>
            </a:r>
            <a:r>
              <a:rPr lang="en-US" sz="2800" dirty="0" smtClean="0">
                <a:solidFill>
                  <a:schemeClr val="tx2"/>
                </a:solidFill>
              </a:rPr>
              <a:t>Model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Potential long-term as AV evolves</a:t>
            </a:r>
            <a:endParaRPr lang="en-US" sz="2800" dirty="0">
              <a:solidFill>
                <a:schemeClr val="tx2"/>
              </a:solidFill>
            </a:endParaRPr>
          </a:p>
          <a:p>
            <a:pPr marL="914400" lvl="2" indent="-457200"/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-457200"/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61886"/>
            <a:ext cx="12192000" cy="0"/>
          </a:xfrm>
          <a:prstGeom prst="line">
            <a:avLst/>
          </a:prstGeom>
          <a:ln>
            <a:solidFill>
              <a:srgbClr val="244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B3AA-FA78-134D-B75B-ED43C9092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6314656"/>
            <a:ext cx="3206750" cy="324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2750" y="6323260"/>
            <a:ext cx="1100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bu.edu</a:t>
            </a:r>
            <a:r>
              <a:rPr lang="en-US" sz="1400" dirty="0" smtClean="0">
                <a:latin typeface="Open Sans Light" charset="0"/>
                <a:ea typeface="Open Sans Light" charset="0"/>
                <a:cs typeface="Open Sans Light" charset="0"/>
              </a:rPr>
              <a:t>/</a:t>
            </a:r>
            <a:r>
              <a:rPr lang="en-US" sz="1400" dirty="0" err="1" smtClean="0">
                <a:latin typeface="Open Sans Light" charset="0"/>
                <a:ea typeface="Open Sans Light" charset="0"/>
                <a:cs typeface="Open Sans Light" charset="0"/>
              </a:rPr>
              <a:t>ise</a:t>
            </a:r>
            <a:endParaRPr lang="en-US" sz="14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72700" y="8386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01338" y="7529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4564"/>
            <a:ext cx="12192000" cy="0"/>
          </a:xfrm>
          <a:prstGeom prst="line">
            <a:avLst/>
          </a:prstGeom>
          <a:ln>
            <a:solidFill>
              <a:srgbClr val="D1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024564"/>
            <a:ext cx="12192000" cy="0"/>
          </a:xfrm>
          <a:prstGeom prst="line">
            <a:avLst/>
          </a:prstGeom>
          <a:ln>
            <a:solidFill>
              <a:srgbClr val="7FD5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12192000" cy="6024564"/>
          </a:xfrm>
          <a:prstGeom prst="rect">
            <a:avLst/>
          </a:prstGeom>
          <a:solidFill>
            <a:srgbClr val="257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“If </a:t>
            </a:r>
            <a:r>
              <a:rPr lang="en-US" sz="2400" dirty="0"/>
              <a:t>we’re not actively monitoring the metric that truly matters –VMT – we could potentially see a future where vehicle ownership goes down, yet VMT (and energy use) go up</a:t>
            </a:r>
            <a:r>
              <a:rPr lang="en-US" sz="2400" dirty="0" smtClean="0"/>
              <a:t>.”</a:t>
            </a:r>
          </a:p>
          <a:p>
            <a:pPr algn="ctr"/>
            <a:r>
              <a:rPr lang="en-US" sz="2400" dirty="0" smtClean="0"/>
              <a:t>- Regina R. </a:t>
            </a:r>
            <a:r>
              <a:rPr lang="en-US" sz="2400" dirty="0" err="1" smtClean="0"/>
              <a:t>Clewlow</a:t>
            </a:r>
            <a:r>
              <a:rPr lang="en-US" sz="2400" dirty="0" smtClean="0"/>
              <a:t>, U.C. Davis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344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Montserrat Semi"/>
              </a:rPr>
              <a:t>POOLING AND SHARING</a:t>
            </a:r>
            <a:endParaRPr lang="en-US" sz="3600" b="1" dirty="0">
              <a:solidFill>
                <a:schemeClr val="bg1"/>
              </a:solidFill>
              <a:latin typeface="Montserrat Semi"/>
            </a:endParaRPr>
          </a:p>
        </p:txBody>
      </p:sp>
    </p:spTree>
    <p:extLst>
      <p:ext uri="{BB962C8B-B14F-4D97-AF65-F5344CB8AC3E}">
        <p14:creationId xmlns:p14="http://schemas.microsoft.com/office/powerpoint/2010/main" val="6935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1503</Words>
  <Application>Microsoft Office PowerPoint</Application>
  <PresentationFormat>Widescreen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等线</vt:lpstr>
      <vt:lpstr>Montserrat</vt:lpstr>
      <vt:lpstr>Montserrat Semi</vt:lpstr>
      <vt:lpstr>Open Sans</vt:lpstr>
      <vt:lpstr>Open Sans Light</vt:lpstr>
      <vt:lpstr>Open Sans Semibold</vt:lpstr>
      <vt:lpstr>Times New Roman</vt:lpstr>
      <vt:lpstr>Wingdings</vt:lpstr>
      <vt:lpstr>Office Theme</vt:lpstr>
      <vt:lpstr>PowerPoint Presentation</vt:lpstr>
      <vt:lpstr>PowerPoint Presentation</vt:lpstr>
      <vt:lpstr>PRIOR WORK</vt:lpstr>
      <vt:lpstr>PowerPoint Presentation</vt:lpstr>
      <vt:lpstr>PowerPoint Presentation</vt:lpstr>
      <vt:lpstr>LIFE CYCLE GHG IMPACTS OF AV BUSINESS MODELS</vt:lpstr>
      <vt:lpstr>LIFE CYCLE ANALYSIS </vt:lpstr>
      <vt:lpstr>INCORPORATING BUSINESS MODELS</vt:lpstr>
      <vt:lpstr>PowerPoint Presentation</vt:lpstr>
      <vt:lpstr>FLEET VS. INDIVIDUAL OWNERSHIP</vt:lpstr>
      <vt:lpstr>RAPID TURNOVER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Hatch, Jennifer</dc:creator>
  <cp:lastModifiedBy>Hatch, Jennifer</cp:lastModifiedBy>
  <cp:revision>42</cp:revision>
  <dcterms:created xsi:type="dcterms:W3CDTF">2019-06-07T14:51:44Z</dcterms:created>
  <dcterms:modified xsi:type="dcterms:W3CDTF">2019-06-07T18:34:37Z</dcterms:modified>
</cp:coreProperties>
</file>