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2" r:id="rId2"/>
    <p:sldId id="436" r:id="rId3"/>
    <p:sldId id="423" r:id="rId4"/>
    <p:sldId id="437" r:id="rId5"/>
    <p:sldId id="435" r:id="rId6"/>
    <p:sldId id="452" r:id="rId7"/>
    <p:sldId id="416" r:id="rId8"/>
    <p:sldId id="397" r:id="rId9"/>
    <p:sldId id="396" r:id="rId10"/>
    <p:sldId id="368" r:id="rId11"/>
    <p:sldId id="398" r:id="rId12"/>
    <p:sldId id="378" r:id="rId13"/>
    <p:sldId id="410" r:id="rId14"/>
    <p:sldId id="414" r:id="rId15"/>
    <p:sldId id="411" r:id="rId16"/>
    <p:sldId id="454" r:id="rId17"/>
    <p:sldId id="417" r:id="rId18"/>
    <p:sldId id="420" r:id="rId19"/>
    <p:sldId id="422" r:id="rId20"/>
    <p:sldId id="440" r:id="rId21"/>
    <p:sldId id="448" r:id="rId22"/>
    <p:sldId id="447" r:id="rId23"/>
    <p:sldId id="442" r:id="rId24"/>
    <p:sldId id="431" r:id="rId25"/>
    <p:sldId id="444" r:id="rId26"/>
    <p:sldId id="455" r:id="rId27"/>
    <p:sldId id="427" r:id="rId28"/>
    <p:sldId id="4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730" autoAdjust="0"/>
  </p:normalViewPr>
  <p:slideViewPr>
    <p:cSldViewPr>
      <p:cViewPr varScale="1">
        <p:scale>
          <a:sx n="60" d="100"/>
          <a:sy n="60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58F5-70EE-45D4-AFFA-80A0ACD4607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9A42-38E4-48B7-9F29-F327DD877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198A-BF6C-4493-BDFD-D918D6A50690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6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Coal plant.  Retired in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3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    </a:t>
            </a:r>
            <a:r>
              <a:rPr lang="en-US" dirty="0" err="1"/>
              <a:t>ave</a:t>
            </a:r>
            <a:r>
              <a:rPr lang="en-US" dirty="0"/>
              <a:t>: $0.073  range: $0.086  to  $0.060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West  </a:t>
            </a:r>
            <a:r>
              <a:rPr lang="en-US" dirty="0" err="1"/>
              <a:t>ave</a:t>
            </a:r>
            <a:r>
              <a:rPr lang="en-US" dirty="0"/>
              <a:t>: $0.025  range: $0.020  to  $0.021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Texas </a:t>
            </a:r>
            <a:r>
              <a:rPr lang="en-US" dirty="0" err="1"/>
              <a:t>ave</a:t>
            </a:r>
            <a:r>
              <a:rPr lang="en-US" dirty="0"/>
              <a:t>: $0.032  range: $0.028  to  $0.033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.06 has “half life” of 12 years</a:t>
            </a:r>
          </a:p>
          <a:p>
            <a:r>
              <a:rPr lang="en-US" dirty="0"/>
              <a:t>.05 has “half life” of 14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E9A42-38E4-48B7-9F29-F327DD8770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6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3D40-00FA-45ED-AD21-7156D7A65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1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E0E8-1B3F-4B32-AB67-8D1150AE8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46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C53D6-DC33-4772-A78E-923BA19DE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6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EB7D-6F25-4858-B1A8-CB45CE0E3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29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82CB-CEBA-4336-91BB-BD76CF271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4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E7F2-E351-4453-8D8E-0D9416039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45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AAA5-3916-44EC-A255-BA6088681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51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8315-6862-41ED-8D21-D3F5B3473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8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0E0D-3A66-4797-B620-CE2C1DA73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4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DDB10-FE73-47ED-BFE4-4CC2DDD88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1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6F71-CBAC-4770-9407-9ABF2C6A8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04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F88C472-2B32-47FA-8AAF-BB9798EB0254}" type="slidenum">
              <a:rPr lang="en-US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229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0"/>
            <a:ext cx="7772400" cy="183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electric vehicle transition and the economics of banning gasoline vehicles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73152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Stephen P. Holland—University of North Carolina  Greensboro &amp; NBER</a:t>
            </a:r>
          </a:p>
          <a:p>
            <a:r>
              <a:rPr lang="en-US" dirty="0"/>
              <a:t>Erin Mansur—Dartmouth College &amp; NBER</a:t>
            </a:r>
          </a:p>
          <a:p>
            <a:r>
              <a:rPr lang="en-US" dirty="0"/>
              <a:t>Nicholas Z. Muller—Carnegie Mellon University &amp; NBER</a:t>
            </a:r>
          </a:p>
          <a:p>
            <a:r>
              <a:rPr lang="en-US" dirty="0"/>
              <a:t>Andrew J. Yates—University of North Carolina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73D40-00FA-45ED-AD21-7156D7A6566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4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727E-ACFA-44FF-8D73-38E4EE8A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cleaner electricity imply about electrification policy?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B3D15-703D-466C-998A-79CA66F6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962400"/>
          </a:xfrm>
        </p:spPr>
        <p:txBody>
          <a:bodyPr/>
          <a:lstStyle/>
          <a:p>
            <a:r>
              <a:rPr lang="en-US" dirty="0"/>
              <a:t>Policy depends on marginal damages, e.g., damages from </a:t>
            </a:r>
            <a:r>
              <a:rPr lang="en-US" dirty="0" err="1"/>
              <a:t>chargin</a:t>
            </a:r>
            <a:r>
              <a:rPr lang="en-US" dirty="0"/>
              <a:t> the 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FE2C-400B-496B-A429-DBC23F9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EB7D-6F25-4858-B1A8-CB45CE0E3CC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9B8AEA-0294-4F3D-AFAC-8C9DF338FA3B}"/>
              </a:ext>
            </a:extLst>
          </p:cNvPr>
          <p:cNvGrpSpPr/>
          <p:nvPr/>
        </p:nvGrpSpPr>
        <p:grpSpPr>
          <a:xfrm>
            <a:off x="1295400" y="2057400"/>
            <a:ext cx="9601200" cy="4038600"/>
            <a:chOff x="533400" y="2766329"/>
            <a:chExt cx="6096000" cy="24152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4373CA-FA32-4880-A47F-A2EF0E711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87" r="35902" b="10444"/>
            <a:stretch/>
          </p:blipFill>
          <p:spPr>
            <a:xfrm>
              <a:off x="533400" y="2766329"/>
              <a:ext cx="3276600" cy="241527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E68DC5-F2D5-4D41-BBC1-D10BC832E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87" r="37184" b="10444"/>
            <a:stretch/>
          </p:blipFill>
          <p:spPr>
            <a:xfrm>
              <a:off x="3429000" y="2766329"/>
              <a:ext cx="3200400" cy="241527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3187F-CC72-43F5-9131-A7E5ABDBE573}"/>
                  </a:ext>
                </a:extLst>
              </p:cNvPr>
              <p:cNvSpPr/>
              <p:nvPr/>
            </p:nvSpPr>
            <p:spPr>
              <a:xfrm>
                <a:off x="2057400" y="6096000"/>
                <a:ext cx="38747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Cleaner grid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EV’s are cleaner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3187F-CC72-43F5-9131-A7E5ABDBE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96000"/>
                <a:ext cx="3874770" cy="461665"/>
              </a:xfrm>
              <a:prstGeom prst="rect">
                <a:avLst/>
              </a:prstGeom>
              <a:blipFill>
                <a:blip r:embed="rId4"/>
                <a:stretch>
                  <a:fillRect l="-2520" t="-10526" r="-204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DAF1D2-83C3-4FF7-B199-6491EB02B0DF}"/>
                  </a:ext>
                </a:extLst>
              </p:cNvPr>
              <p:cNvSpPr/>
              <p:nvPr/>
            </p:nvSpPr>
            <p:spPr>
              <a:xfrm>
                <a:off x="6553200" y="6096001"/>
                <a:ext cx="4114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Cleaner grid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EV’s not cleaner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DAF1D2-83C3-4FF7-B199-6491EB02B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096001"/>
                <a:ext cx="4114800" cy="461665"/>
              </a:xfrm>
              <a:prstGeom prst="rect">
                <a:avLst/>
              </a:prstGeom>
              <a:blipFill>
                <a:blip r:embed="rId5"/>
                <a:stretch>
                  <a:fillRect l="-22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5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3551-D0D1-4010-AB21-42163E70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polynomial estimates of damage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303A1-642D-4064-BE4F-5BBE1490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8315-6862-41ED-8D21-D3F5B347325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5AAA1-B762-484F-924B-74D5A0817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858125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A6134F-9B04-49BE-A2D5-4D96446C4727}"/>
              </a:ext>
            </a:extLst>
          </p:cNvPr>
          <p:cNvSpPr/>
          <p:nvPr/>
        </p:nvSpPr>
        <p:spPr>
          <a:xfrm>
            <a:off x="8610600" y="4419600"/>
            <a:ext cx="350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Local polynomial regressions of hourly damages (millions of 2014$) on hourly load (GW) by interconnection.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&amp; damage means: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339 &amp; 21 (East); 85 &amp; 2.2 (West);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 &amp; 1.8 (Texas).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74399-FE40-4B56-80C3-59F08BFA01BD}"/>
              </a:ext>
            </a:extLst>
          </p:cNvPr>
          <p:cNvSpPr txBox="1"/>
          <p:nvPr/>
        </p:nvSpPr>
        <p:spPr>
          <a:xfrm>
            <a:off x="2138333" y="1404054"/>
            <a:ext cx="86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East</a:t>
            </a:r>
            <a:endParaRPr lang="en-US" sz="2000" baseline="-25000" dirty="0"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922B5-2338-4510-A1D4-E9BD0F03C79E}"/>
              </a:ext>
            </a:extLst>
          </p:cNvPr>
          <p:cNvSpPr txBox="1"/>
          <p:nvPr/>
        </p:nvSpPr>
        <p:spPr>
          <a:xfrm>
            <a:off x="5867400" y="1430339"/>
            <a:ext cx="86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West</a:t>
            </a:r>
            <a:endParaRPr lang="en-US" sz="2000" baseline="-25000" dirty="0"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DE908-51F0-42EA-91BB-58ED35AE17D3}"/>
              </a:ext>
            </a:extLst>
          </p:cNvPr>
          <p:cNvSpPr txBox="1"/>
          <p:nvPr/>
        </p:nvSpPr>
        <p:spPr>
          <a:xfrm>
            <a:off x="1905000" y="4445000"/>
            <a:ext cx="86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Texas</a:t>
            </a:r>
            <a:endParaRPr lang="en-US" sz="2000" baseline="-25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8B40-FC8C-4F8F-9203-ECA64C07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marginal damages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B26C0-30CC-4798-876B-6BE7462E8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regression equation: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lvl="3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/>
                  <a:t>and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are coefficients of interest</a:t>
                </a:r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𝑚h</m:t>
                        </m:r>
                      </m:sub>
                    </m:sSub>
                  </m:oMath>
                </a14:m>
                <a:r>
                  <a:rPr lang="en-US" dirty="0"/>
                  <a:t> is month of sample*hour fixed effect (=8*12*24 FEs)</a:t>
                </a:r>
              </a:p>
              <a:p>
                <a:pPr lvl="1"/>
                <a:r>
                  <a:rPr lang="en-US" dirty="0"/>
                  <a:t>N=70,128 (=8 years * 365 days * 24 hours)</a:t>
                </a:r>
              </a:p>
              <a:p>
                <a:pPr lvl="1"/>
                <a:r>
                  <a:rPr lang="en-US" dirty="0"/>
                  <a:t>Newey-West standard errors (24 hour lag)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Estimated at interconnection level</a:t>
                </a:r>
              </a:p>
              <a:p>
                <a:r>
                  <a:rPr lang="en-US" dirty="0"/>
                  <a:t>Also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by year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B26C0-30CC-4798-876B-6BE7462E8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33" t="-1480" b="-1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B93E1-6E2C-4C19-842C-016FC725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EB7D-6F25-4858-B1A8-CB45CE0E3CC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70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EB4A-F0DB-460D-9600-0414E729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damage estimates over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AD79F1-EB42-4DA6-8015-1C7D998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8315-6862-41ED-8D21-D3F5B347325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0A628-1BFF-4D22-AA56-63611807D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39025" cy="541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C73FE3-281A-4F3B-8ECC-E07D55EAE8A4}"/>
              </a:ext>
            </a:extLst>
          </p:cNvPr>
          <p:cNvSpPr/>
          <p:nvPr/>
        </p:nvSpPr>
        <p:spPr>
          <a:xfrm>
            <a:off x="8505824" y="1371600"/>
            <a:ext cx="3569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Marginal damages measured in dollars per kWh.  Lines show predicted trends from regressions on full sample.  </a:t>
            </a: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estimates with 95% CI are from annual regressions.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1F8D22-8B6C-4F67-8AD5-1A330CFBF2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78887" y="3903132"/>
          <a:ext cx="2779713" cy="24553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5244">
                  <a:extLst>
                    <a:ext uri="{9D8B030D-6E8A-4147-A177-3AD203B41FA5}">
                      <a16:colId xmlns:a16="http://schemas.microsoft.com/office/drawing/2014/main" val="3749023570"/>
                    </a:ext>
                  </a:extLst>
                </a:gridCol>
                <a:gridCol w="954405">
                  <a:extLst>
                    <a:ext uri="{9D8B030D-6E8A-4147-A177-3AD203B41FA5}">
                      <a16:colId xmlns:a16="http://schemas.microsoft.com/office/drawing/2014/main" val="3186922035"/>
                    </a:ext>
                  </a:extLst>
                </a:gridCol>
                <a:gridCol w="1020064">
                  <a:extLst>
                    <a:ext uri="{9D8B030D-6E8A-4147-A177-3AD203B41FA5}">
                      <a16:colId xmlns:a16="http://schemas.microsoft.com/office/drawing/2014/main" val="3604962489"/>
                    </a:ext>
                  </a:extLst>
                </a:gridCol>
              </a:tblGrid>
              <a:tr h="49106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Annual Growth Rates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020442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Margin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Average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092492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East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-5.1%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-9.3%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896658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West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+5.1%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-2.7%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6387139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+3.5%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-1.3%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12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3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51183E2-AB94-4814-9BA9-01337919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electric vehicle policy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24186E9-BC52-4143-9B67-D2CB0F9E52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Benefit of EV is avoided damage from equivalent gasoline car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Calculate damages from driving gasoline Ford Focus in each county (AP3 model)</a:t>
            </a:r>
          </a:p>
          <a:p>
            <a:pPr lvl="1"/>
            <a:r>
              <a:rPr lang="en-US" dirty="0"/>
              <a:t>Calculate damages from charging electric Ford Focus in each county (marginal damage)</a:t>
            </a:r>
          </a:p>
          <a:p>
            <a:pPr lvl="1"/>
            <a:r>
              <a:rPr lang="en-US" dirty="0"/>
              <a:t>Benefit is the difference</a:t>
            </a:r>
          </a:p>
          <a:p>
            <a:pPr lvl="1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07571-26FE-4162-8E72-A70C86C0F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Benefits increase everywhere</a:t>
            </a:r>
          </a:p>
          <a:p>
            <a:pPr lvl="1"/>
            <a:r>
              <a:rPr lang="en-US" dirty="0"/>
              <a:t>EVs are better on average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243FF-03D7-49A3-A3D6-7A9AC8A8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944F-B91F-4A45-8C5A-97A426BB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environmental benefit of electric vehicle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C12FC-06E9-4A6D-A4C1-63C99795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8315-6862-41ED-8D21-D3F5B347325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8A756-DC7A-4B0A-BE52-21E85B18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067694" cy="4202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88251-B67A-43CE-BC33-3565F2BF2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28020"/>
            <a:ext cx="6067694" cy="4202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666AC5-76F0-4D76-B7E2-7F7EA8F8A06E}"/>
              </a:ext>
            </a:extLst>
          </p:cNvPr>
          <p:cNvSpPr/>
          <p:nvPr/>
        </p:nvSpPr>
        <p:spPr>
          <a:xfrm>
            <a:off x="2438400" y="6172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Environmental benefit is difference between damages from a gasoline and from an electric Ford Focus over 15,000 annual miles.  EPRI charging profile.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65BA5-B9E4-4B4B-8B8E-737C0889A524}"/>
              </a:ext>
            </a:extLst>
          </p:cNvPr>
          <p:cNvSpPr txBox="1"/>
          <p:nvPr/>
        </p:nvSpPr>
        <p:spPr>
          <a:xfrm>
            <a:off x="2138332" y="990600"/>
            <a:ext cx="159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2010 damages</a:t>
            </a:r>
            <a:endParaRPr lang="en-US" sz="2000" baseline="-25000" dirty="0"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4A451-B410-484D-90DE-B86C50D70E5E}"/>
              </a:ext>
            </a:extLst>
          </p:cNvPr>
          <p:cNvSpPr txBox="1"/>
          <p:nvPr/>
        </p:nvSpPr>
        <p:spPr>
          <a:xfrm>
            <a:off x="8005732" y="990600"/>
            <a:ext cx="159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2017 damages</a:t>
            </a:r>
            <a:endParaRPr lang="en-US" sz="2000" baseline="-25000" dirty="0"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4ACB5-E998-4B15-A194-578C9A689B87}"/>
              </a:ext>
            </a:extLst>
          </p:cNvPr>
          <p:cNvSpPr txBox="1"/>
          <p:nvPr/>
        </p:nvSpPr>
        <p:spPr>
          <a:xfrm>
            <a:off x="1600200" y="5562600"/>
            <a:ext cx="28956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National average: -$81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Range: -$390 to +$781</a:t>
            </a:r>
          </a:p>
          <a:p>
            <a:endParaRPr lang="en-US" sz="2000" baseline="-25000" dirty="0"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CF026-41AA-43D3-BC31-C63E4B7F9C58}"/>
              </a:ext>
            </a:extLst>
          </p:cNvPr>
          <p:cNvSpPr txBox="1"/>
          <p:nvPr/>
        </p:nvSpPr>
        <p:spPr>
          <a:xfrm>
            <a:off x="7391400" y="5486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National average: +$72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Range: -$186 to +$939</a:t>
            </a:r>
          </a:p>
        </p:txBody>
      </p:sp>
    </p:spTree>
    <p:extLst>
      <p:ext uri="{BB962C8B-B14F-4D97-AF65-F5344CB8AC3E}">
        <p14:creationId xmlns:p14="http://schemas.microsoft.com/office/powerpoint/2010/main" val="296581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1B76-BBF4-4D43-8147-E80ECB3F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Electric Vehicle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03C4-E00A-4D38-BEC7-2BC348B947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Dynamic aspects of transition</a:t>
            </a:r>
          </a:p>
          <a:p>
            <a:pPr lvl="1"/>
            <a:r>
              <a:rPr lang="en-US" dirty="0"/>
              <a:t>Declining damages from EVs</a:t>
            </a:r>
          </a:p>
          <a:p>
            <a:pPr lvl="1"/>
            <a:r>
              <a:rPr lang="en-US" dirty="0"/>
              <a:t>Declining EV production costs</a:t>
            </a:r>
          </a:p>
          <a:p>
            <a:pPr lvl="2"/>
            <a:r>
              <a:rPr lang="en-US" dirty="0"/>
              <a:t>Exogenous declines (e.g., batteries)</a:t>
            </a:r>
          </a:p>
          <a:p>
            <a:pPr lvl="2"/>
            <a:r>
              <a:rPr lang="en-US" dirty="0"/>
              <a:t>Endogenous learning by doing</a:t>
            </a:r>
          </a:p>
          <a:p>
            <a:pPr lvl="1"/>
            <a:r>
              <a:rPr lang="en-US" dirty="0"/>
              <a:t>Electric &amp; gasoline vehicles are durable goods</a:t>
            </a:r>
          </a:p>
          <a:p>
            <a:pPr lvl="1"/>
            <a:r>
              <a:rPr lang="en-US" dirty="0"/>
              <a:t>Investment in charging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8A88C-CEBB-401C-9F85-E7E43727A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should society transition from gasoline vehicles to electric vehicles?</a:t>
            </a:r>
          </a:p>
          <a:p>
            <a:pPr lvl="1"/>
            <a:endParaRPr lang="en-US" dirty="0"/>
          </a:p>
          <a:p>
            <a:r>
              <a:rPr lang="en-US" dirty="0"/>
              <a:t>Under what conditions should gasoline vehicle production be banned?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8959C-7140-4654-B475-34966856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3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CB50-B3D8-42FB-8388-53B54A0D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model: planner’s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14DF7-AADE-4117-85A2-B84255BCF5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489075"/>
                <a:ext cx="10134600" cy="5091111"/>
              </a:xfrm>
            </p:spPr>
            <p:txBody>
              <a:bodyPr/>
              <a:lstStyle/>
              <a:p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Initial steady state: gas only</a:t>
                </a:r>
              </a:p>
              <a:p>
                <a:r>
                  <a:rPr lang="en-US" dirty="0"/>
                  <a:t>Terminal </a:t>
                </a:r>
                <a:r>
                  <a:rPr lang="en-US" dirty="0" err="1"/>
                  <a:t>transversality</a:t>
                </a:r>
                <a:r>
                  <a:rPr lang="en-US" dirty="0"/>
                  <a:t> conditions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14DF7-AADE-4117-85A2-B84255BCF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489075"/>
                <a:ext cx="10134600" cy="5091111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1BE87F9-9F8D-46C7-940E-2F7CC2B3997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0" y="2590800"/>
                <a:ext cx="5943600" cy="3159126"/>
              </a:xfrm>
            </p:spPr>
            <p:txBody>
              <a:bodyPr/>
              <a:lstStyle/>
              <a:p>
                <a:r>
                  <a:rPr lang="en-US" dirty="0"/>
                  <a:t>Flow aggregate utility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dirty="0"/>
                  <a:t> is concave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stock and flow of GVs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stock and flow of EVs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vehicle production cost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annual usage + externality cost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depreciation rate of vehicles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discount rate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1BE87F9-9F8D-46C7-940E-2F7CC2B39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0" y="2590800"/>
                <a:ext cx="5943600" cy="3159126"/>
              </a:xfrm>
              <a:blipFill>
                <a:blip r:embed="rId3"/>
                <a:stretch>
                  <a:fillRect l="-615" t="-1931" r="-718" b="-19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2192A-83E9-4620-99D0-6201907C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EB7D-6F25-4858-B1A8-CB45CE0E3CC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69171B-E904-40F1-8499-5AE34F4BCC09}"/>
                  </a:ext>
                </a:extLst>
              </p:cNvPr>
              <p:cNvSpPr txBox="1"/>
              <p:nvPr/>
            </p:nvSpPr>
            <p:spPr>
              <a:xfrm>
                <a:off x="1295400" y="1143000"/>
                <a:ext cx="8839200" cy="932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69171B-E904-40F1-8499-5AE34F4B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43000"/>
                <a:ext cx="8839200" cy="932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12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B8D9-C7EB-4BD3-94C9-EB580BE0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GV production be banned?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184F1C-9232-4D32-B5C8-8C9D7A6D4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600201"/>
                <a:ext cx="5765800" cy="4530725"/>
              </a:xfrm>
            </p:spPr>
            <p:txBody>
              <a:bodyPr/>
              <a:lstStyle/>
              <a:p>
                <a:r>
                  <a:rPr lang="en-US" dirty="0"/>
                  <a:t>Interior solutions </a:t>
                </a:r>
              </a:p>
              <a:p>
                <a:pPr marL="344487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4487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Marginal benefit: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Full marginal cost</a:t>
                </a:r>
              </a:p>
              <a:p>
                <a:pPr lvl="2"/>
                <a:r>
                  <a:rPr lang="en-US" dirty="0"/>
                  <a:t>Depreciation plus interest cost: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Operating cost: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Opportunity cost: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184F1C-9232-4D32-B5C8-8C9D7A6D4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600201"/>
                <a:ext cx="5765800" cy="4530725"/>
              </a:xfrm>
              <a:blipFill>
                <a:blip r:embed="rId3"/>
                <a:stretch>
                  <a:fillRect l="-741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662606C-946C-4BB5-957A-DDEFEB6FA9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097280"/>
                <a:ext cx="5384800" cy="50641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Proposition 1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Ban gasoline vehicle production in steady state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662606C-946C-4BB5-957A-DDEFEB6FA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097280"/>
                <a:ext cx="5384800" cy="5064126"/>
              </a:xfrm>
              <a:blipFill>
                <a:blip r:embed="rId4"/>
                <a:stretch>
                  <a:fillRect l="-2378" t="-1203" r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8E895-61A0-4CE8-8992-56CAFFB4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109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6661-8129-49C4-B167-F9D26212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 to EV’s: two key times &amp; two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FBAB2-940D-4C2B-B3B2-D0970E27015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295400"/>
                <a:ext cx="5384800" cy="4530725"/>
              </a:xfrm>
            </p:spPr>
            <p:txBody>
              <a:bodyPr/>
              <a:lstStyle/>
              <a:p>
                <a:r>
                  <a:rPr lang="en-US" dirty="0"/>
                  <a:t>Two key times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time of starting EV production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n-US" dirty="0"/>
                  <a:t> time of stopping GV production 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, always produce GVs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then ban GVs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n-US" dirty="0"/>
                  <a:t>, then EVs and GVs produced simultaneously</a:t>
                </a:r>
              </a:p>
              <a:p>
                <a:pPr lvl="1"/>
                <a:r>
                  <a:rPr lang="en-US" dirty="0"/>
                  <a:t>“Simultaneous solution”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, then “gap” when no cars produced</a:t>
                </a:r>
              </a:p>
              <a:p>
                <a:pPr lvl="1"/>
                <a:r>
                  <a:rPr lang="en-US" dirty="0"/>
                  <a:t>“Gap solution”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FBAB2-940D-4C2B-B3B2-D0970E270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295400"/>
                <a:ext cx="5384800" cy="4530725"/>
              </a:xfrm>
              <a:blipFill>
                <a:blip r:embed="rId2"/>
                <a:stretch>
                  <a:fillRect l="-680" t="-1480" b="-10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21BCEA-1A4A-40EE-B3F3-53A48F4464D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097280"/>
                <a:ext cx="53848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Proposition 2</a:t>
                </a:r>
              </a:p>
              <a:p>
                <a:r>
                  <a:rPr lang="en-US" dirty="0"/>
                  <a:t>If EVs and GVs are perfect substitutes</a:t>
                </a:r>
              </a:p>
              <a:p>
                <a:pPr lvl="1"/>
                <a:r>
                  <a:rPr lang="en-US" dirty="0"/>
                  <a:t>i.e.,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, i.e., gap solution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cannot both be interior</a:t>
                </a:r>
              </a:p>
              <a:p>
                <a:pPr lvl="2"/>
                <a:endParaRPr lang="en-US" dirty="0"/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21BCEA-1A4A-40EE-B3F3-53A48F446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097280"/>
                <a:ext cx="5384800" cy="4530725"/>
              </a:xfrm>
              <a:blipFill>
                <a:blip r:embed="rId3"/>
                <a:stretch>
                  <a:fillRect l="-2378" t="-1346" b="-7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1664-FE48-4DA9-82D4-92E96389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71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DC59B8-F13D-4334-BC65-ED4C73BB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#1: An extraordinary decline in power plant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602E-3A37-4F79-AEB6-623087D2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EB7D-6F25-4858-B1A8-CB45CE0E3CC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45F04-0424-4828-B782-9F7E56C25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1436"/>
            <a:ext cx="7762875" cy="5645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2991B-5FC9-4C9E-BD9E-71BEC5300640}"/>
              </a:ext>
            </a:extLst>
          </p:cNvPr>
          <p:cNvSpPr txBox="1"/>
          <p:nvPr/>
        </p:nvSpPr>
        <p:spPr>
          <a:xfrm>
            <a:off x="8534400" y="2286000"/>
            <a:ext cx="86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CO</a:t>
            </a:r>
            <a:r>
              <a:rPr lang="en-US" sz="2000" baseline="-25000" dirty="0"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21086-75FA-4E57-8024-76600A15CB08}"/>
              </a:ext>
            </a:extLst>
          </p:cNvPr>
          <p:cNvSpPr txBox="1"/>
          <p:nvPr/>
        </p:nvSpPr>
        <p:spPr>
          <a:xfrm>
            <a:off x="8534400" y="2748954"/>
            <a:ext cx="86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PM</a:t>
            </a:r>
            <a:r>
              <a:rPr lang="en-US" sz="2000" baseline="-25000" dirty="0">
                <a:cs typeface="Courier New" panose="02070309020205020404" pitchFamily="49" charset="0"/>
              </a:rPr>
              <a:t>2.5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2A283-8542-4A0C-A2C2-10D2105A84A4}"/>
              </a:ext>
            </a:extLst>
          </p:cNvPr>
          <p:cNvSpPr txBox="1"/>
          <p:nvPr/>
        </p:nvSpPr>
        <p:spPr>
          <a:xfrm>
            <a:off x="8534400" y="3450569"/>
            <a:ext cx="86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NO</a:t>
            </a:r>
            <a:r>
              <a:rPr lang="en-US" sz="2000" baseline="-25000" dirty="0"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8881A-2F12-414C-B183-0F0226A1794D}"/>
              </a:ext>
            </a:extLst>
          </p:cNvPr>
          <p:cNvSpPr txBox="1"/>
          <p:nvPr/>
        </p:nvSpPr>
        <p:spPr>
          <a:xfrm>
            <a:off x="8534400" y="4445479"/>
            <a:ext cx="86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SO</a:t>
            </a:r>
            <a:r>
              <a:rPr lang="en-US" sz="2000" baseline="-25000" dirty="0"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BC076-6725-4C6A-AB67-AEE58C8A07D8}"/>
              </a:ext>
            </a:extLst>
          </p:cNvPr>
          <p:cNvSpPr/>
          <p:nvPr/>
        </p:nvSpPr>
        <p:spPr>
          <a:xfrm>
            <a:off x="1676400" y="4495800"/>
            <a:ext cx="1541645" cy="1437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F267F1-046D-4E2F-8465-C492A994E846}"/>
              </a:ext>
            </a:extLst>
          </p:cNvPr>
          <p:cNvSpPr/>
          <p:nvPr/>
        </p:nvSpPr>
        <p:spPr>
          <a:xfrm>
            <a:off x="8915400" y="51816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Total CEMS power plant hourly emissions in 48 states normalized to 100 in 2010.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Source: Holland et al.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9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ADE9FA-F152-43BD-B3CA-35FD4E54A8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Prop 3: Characterizing the start of EV production,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ADE9FA-F152-43BD-B3CA-35FD4E54A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67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707009-2A17-46E2-9FAF-2C8222994B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8534400" cy="4530725"/>
              </a:xfrm>
            </p:spPr>
            <p:txBody>
              <a:bodyPr/>
              <a:lstStyle/>
              <a:p>
                <a:r>
                  <a:rPr lang="en-US" b="0" dirty="0"/>
                  <a:t>In the simultaneous solution,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is the solution to: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but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gasoline vehicle production is determined by 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Combining these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is determined by: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707009-2A17-46E2-9FAF-2C8222994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8534400" cy="4530725"/>
              </a:xfrm>
              <a:blipFill>
                <a:blip r:embed="rId4"/>
                <a:stretch>
                  <a:fillRect l="-429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19186-097D-49A2-BB9B-AC55CA56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A80CC-7A09-448A-8814-9F080C55F596}"/>
                  </a:ext>
                </a:extLst>
              </p:cNvPr>
              <p:cNvSpPr txBox="1"/>
              <p:nvPr/>
            </p:nvSpPr>
            <p:spPr>
              <a:xfrm>
                <a:off x="228600" y="2286000"/>
                <a:ext cx="88392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𝑠𝑠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A80CC-7A09-448A-8814-9F080C55F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88392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041DF1-7774-4A40-B76F-1C90E8D9948D}"/>
                  </a:ext>
                </a:extLst>
              </p:cNvPr>
              <p:cNvSpPr txBox="1"/>
              <p:nvPr/>
            </p:nvSpPr>
            <p:spPr>
              <a:xfrm>
                <a:off x="762000" y="5181600"/>
                <a:ext cx="8839200" cy="970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𝑠𝑠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041DF1-7774-4A40-B76F-1C90E8D99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8839200" cy="9709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FA2095-DA47-422C-836A-0C5FF9C4A0D2}"/>
                  </a:ext>
                </a:extLst>
              </p:cNvPr>
              <p:cNvSpPr txBox="1"/>
              <p:nvPr/>
            </p:nvSpPr>
            <p:spPr>
              <a:xfrm>
                <a:off x="304800" y="3632614"/>
                <a:ext cx="8839200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𝑠𝑠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FA2095-DA47-422C-836A-0C5FF9C4A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32614"/>
                <a:ext cx="8839200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97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39B7-64FD-4CC4-A240-DDE5B56C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the model: costs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F77D5-906F-447F-9B22-197A53275A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412875"/>
                <a:ext cx="5384800" cy="4530725"/>
              </a:xfrm>
            </p:spPr>
            <p:txBody>
              <a:bodyPr/>
              <a:lstStyle/>
              <a:p>
                <a:r>
                  <a:rPr lang="en-US" dirty="0"/>
                  <a:t>Usage costs from AAA for 15K annual miles</a:t>
                </a:r>
              </a:p>
              <a:p>
                <a:pPr lvl="1"/>
                <a:r>
                  <a:rPr lang="en-US" dirty="0"/>
                  <a:t>GV: $2,726 and EV: $1,535 per year</a:t>
                </a:r>
              </a:p>
              <a:p>
                <a:r>
                  <a:rPr lang="en-US" dirty="0"/>
                  <a:t>Externality costs from Holland et al. 2016 &amp; 2018</a:t>
                </a:r>
              </a:p>
              <a:p>
                <a:pPr lvl="1"/>
                <a:r>
                  <a:rPr lang="en-US" dirty="0"/>
                  <a:t>GV damages: $296 per year </a:t>
                </a:r>
              </a:p>
              <a:p>
                <a:pPr lvl="1"/>
                <a:r>
                  <a:rPr lang="en-US" dirty="0"/>
                  <a:t>EV damages: $632 per year in 2005 falling by 5% per year</a:t>
                </a:r>
              </a:p>
              <a:p>
                <a:pPr lvl="2"/>
                <a:endParaRPr lang="en-US" dirty="0"/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=2726+296=$3,022</m:t>
                      </m:r>
                    </m:oMath>
                  </m:oMathPara>
                </a14:m>
                <a:endParaRPr lang="en-US" dirty="0"/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=1535+632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−0.05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F77D5-906F-447F-9B22-197A5327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412875"/>
                <a:ext cx="5384800" cy="4530725"/>
              </a:xfrm>
              <a:blipFill>
                <a:blip r:embed="rId3"/>
                <a:stretch>
                  <a:fillRect l="-680" t="-1480" b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321CEA-AB2C-4D60-805A-7CFC2305FDC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412875"/>
                <a:ext cx="5384800" cy="4911725"/>
              </a:xfrm>
            </p:spPr>
            <p:txBody>
              <a:bodyPr/>
              <a:lstStyle/>
              <a:p>
                <a:r>
                  <a:rPr lang="en-US" dirty="0"/>
                  <a:t>Purchase costs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=$36,113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+21961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−0.06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 err="1"/>
                  <a:t>Kittner</a:t>
                </a:r>
                <a:r>
                  <a:rPr lang="en-US" dirty="0"/>
                  <a:t>, </a:t>
                </a:r>
                <a:r>
                  <a:rPr lang="en-US" dirty="0" err="1"/>
                  <a:t>Lill</a:t>
                </a:r>
                <a:r>
                  <a:rPr lang="en-US" dirty="0"/>
                  <a:t>, and </a:t>
                </a:r>
                <a:r>
                  <a:rPr lang="en-US" dirty="0" err="1"/>
                  <a:t>Kammen</a:t>
                </a:r>
                <a:r>
                  <a:rPr lang="en-US" dirty="0"/>
                  <a:t> (2017)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Other parameters</a:t>
                </a:r>
              </a:p>
              <a:p>
                <a:pPr lvl="1"/>
                <a:r>
                  <a:rPr lang="en-US" b="0" dirty="0"/>
                  <a:t>Stock decay: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=0.067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Interest 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GV stock: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=110</m:t>
                    </m:r>
                  </m:oMath>
                </a14:m>
                <a:r>
                  <a:rPr lang="en-US" dirty="0"/>
                  <a:t> million passenger vehicles</a:t>
                </a:r>
              </a:p>
              <a:p>
                <a:pPr lvl="1"/>
                <a:r>
                  <a:rPr lang="en-US" dirty="0"/>
                  <a:t>Start year: 2005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321CEA-AB2C-4D60-805A-7CFC2305F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412875"/>
                <a:ext cx="5384800" cy="4911725"/>
              </a:xfrm>
              <a:blipFill>
                <a:blip r:embed="rId4"/>
                <a:stretch>
                  <a:fillRect l="-793" t="-1365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0BC75-D928-4D5B-A198-6777CCC4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8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8A2D3-DCDB-4E06-8136-FF0409B7C2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Calibrating the model: Functional form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8A2D3-DCDB-4E06-8136-FF0409B7C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67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70B47-3C04-4CB7-BD02-E2E6FC6A717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8767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𝐺𝑋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concave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is relative preference for EVs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captures substitutability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perfect substitutes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“convex” indifference curves</a:t>
                </a:r>
              </a:p>
              <a:p>
                <a:pPr lvl="3"/>
                <a:r>
                  <a:rPr lang="en-US" dirty="0"/>
                  <a:t>Social preference for “balance”</a:t>
                </a:r>
              </a:p>
              <a:p>
                <a:r>
                  <a:rPr lang="en-US" dirty="0"/>
                  <a:t>Marginal benefits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70B47-3C04-4CB7-BD02-E2E6FC6A7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876799"/>
              </a:xfrm>
              <a:blipFill>
                <a:blip r:embed="rId4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4FA1-AF8D-44B4-A341-E5C00A55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AEF41-1095-441F-8FAC-1B8FD546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537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Other alternatives</a:t>
            </a:r>
          </a:p>
          <a:p>
            <a:r>
              <a:rPr lang="en-US" dirty="0"/>
              <a:t>Aggregate utility from discrete choice model (discrete continuous?)</a:t>
            </a:r>
          </a:p>
          <a:p>
            <a:pPr lvl="1"/>
            <a:r>
              <a:rPr lang="en-US" dirty="0"/>
              <a:t>Pros: Used for empirical work, realistic</a:t>
            </a:r>
          </a:p>
          <a:p>
            <a:pPr lvl="1"/>
            <a:r>
              <a:rPr lang="en-US" dirty="0"/>
              <a:t>Cons: Unwieldy aggregate utility</a:t>
            </a:r>
          </a:p>
          <a:p>
            <a:r>
              <a:rPr lang="en-US" dirty="0"/>
              <a:t>Indifference-ratio model</a:t>
            </a:r>
          </a:p>
          <a:p>
            <a:pPr lvl="1"/>
            <a:r>
              <a:rPr lang="en-US" dirty="0"/>
              <a:t>Pros: tractable functional forms</a:t>
            </a:r>
          </a:p>
          <a:p>
            <a:pPr lvl="1"/>
            <a:r>
              <a:rPr lang="en-US" dirty="0"/>
              <a:t>Cons: awkward assumptions</a:t>
            </a:r>
          </a:p>
          <a:p>
            <a:r>
              <a:rPr lang="en-US" dirty="0"/>
              <a:t>Constant elasticity of substitution</a:t>
            </a:r>
          </a:p>
          <a:p>
            <a:pPr lvl="1"/>
            <a:r>
              <a:rPr lang="en-US" dirty="0"/>
              <a:t>Pros: few parameters</a:t>
            </a:r>
          </a:p>
          <a:p>
            <a:pPr lvl="1"/>
            <a:r>
              <a:rPr lang="en-US" dirty="0"/>
              <a:t>Cons: awkward for corner solutions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13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75BA0D-A093-47E7-9629-FF5E17F9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substitutes</a:t>
            </a:r>
            <a:br>
              <a:rPr lang="en-US" dirty="0"/>
            </a:br>
            <a:r>
              <a:rPr lang="en-US" dirty="0"/>
              <a:t>(Linear 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D770ECD-9751-483E-9DBF-96AF869D4B8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Key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=0.85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“Gap” solution &amp; ban GVs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=35.14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=34.72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D770ECD-9751-483E-9DBF-96AF869D4B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80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9465-8DBB-465F-88F5-9A681194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8315-6862-41ED-8D21-D3F5B347325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DD8B0-A7D9-42AA-9CED-7BD35E940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295550"/>
            <a:ext cx="4899244" cy="356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3CA2DF-2471-4BE2-8106-97E57EB9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0"/>
            <a:ext cx="4899244" cy="3562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EBED8-E1B3-4620-86D6-9F14B9E599F0}"/>
              </a:ext>
            </a:extLst>
          </p:cNvPr>
          <p:cNvSpPr txBox="1"/>
          <p:nvPr/>
        </p:nvSpPr>
        <p:spPr>
          <a:xfrm>
            <a:off x="10579100" y="773668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 stock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881517-FC63-488F-A6F2-5FB0D9506164}"/>
              </a:ext>
            </a:extLst>
          </p:cNvPr>
          <p:cNvSpPr txBox="1"/>
          <p:nvPr/>
        </p:nvSpPr>
        <p:spPr>
          <a:xfrm>
            <a:off x="105918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 stock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29526-B5AC-49A9-8E4D-8E8959EDB551}"/>
              </a:ext>
            </a:extLst>
          </p:cNvPr>
          <p:cNvSpPr txBox="1"/>
          <p:nvPr/>
        </p:nvSpPr>
        <p:spPr>
          <a:xfrm>
            <a:off x="10579100" y="392668"/>
            <a:ext cx="1231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CFD7A-305F-42FB-8A44-DDC5F4986EA1}"/>
              </a:ext>
            </a:extLst>
          </p:cNvPr>
          <p:cNvSpPr txBox="1"/>
          <p:nvPr/>
        </p:nvSpPr>
        <p:spPr>
          <a:xfrm>
            <a:off x="10568524" y="3745468"/>
            <a:ext cx="16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 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E6745-70B7-4411-9C9D-236378E754F9}"/>
              </a:ext>
            </a:extLst>
          </p:cNvPr>
          <p:cNvSpPr txBox="1"/>
          <p:nvPr/>
        </p:nvSpPr>
        <p:spPr>
          <a:xfrm>
            <a:off x="10568524" y="6019800"/>
            <a:ext cx="16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 Production</a:t>
            </a:r>
          </a:p>
        </p:txBody>
      </p:sp>
    </p:spTree>
    <p:extLst>
      <p:ext uri="{BB962C8B-B14F-4D97-AF65-F5344CB8AC3E}">
        <p14:creationId xmlns:p14="http://schemas.microsoft.com/office/powerpoint/2010/main" val="22888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A42B3D-97FC-43AB-8370-4C7A0648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perfect </a:t>
            </a:r>
            <a:br>
              <a:rPr lang="en-US" dirty="0"/>
            </a:br>
            <a:r>
              <a:rPr lang="en-US" dirty="0"/>
              <a:t>substitutes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2A3CA0-7FD5-4C31-AA85-93E90675AA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Key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=0.85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.0005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“Simultaneous” solution &amp; ban GVs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31.01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35.14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E2A3CA0-7FD5-4C31-AA85-93E90675A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80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488A9-E595-459C-B1DF-94917BF8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90E0D-3A66-4797-B620-CE2C1DA7358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ECFB-BEFC-4C88-907F-8C9B54296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291840"/>
            <a:ext cx="4888889" cy="3554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553A4-62AD-4221-ACCA-34E5CD6FC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0"/>
            <a:ext cx="4888889" cy="35549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2039BF-EFCE-472D-8AA2-F76B0C555D29}"/>
              </a:ext>
            </a:extLst>
          </p:cNvPr>
          <p:cNvSpPr txBox="1"/>
          <p:nvPr/>
        </p:nvSpPr>
        <p:spPr>
          <a:xfrm>
            <a:off x="10579100" y="773668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 stock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87B6B-D9D5-4DB1-8BEC-DF0FFC8DE0BA}"/>
              </a:ext>
            </a:extLst>
          </p:cNvPr>
          <p:cNvSpPr txBox="1"/>
          <p:nvPr/>
        </p:nvSpPr>
        <p:spPr>
          <a:xfrm>
            <a:off x="105918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 stock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1D30D-6064-421F-A622-F338D6A3A7C6}"/>
              </a:ext>
            </a:extLst>
          </p:cNvPr>
          <p:cNvSpPr txBox="1"/>
          <p:nvPr/>
        </p:nvSpPr>
        <p:spPr>
          <a:xfrm>
            <a:off x="10579100" y="392668"/>
            <a:ext cx="1231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66B3F-E46C-4A58-B7CA-6E185937DDFB}"/>
              </a:ext>
            </a:extLst>
          </p:cNvPr>
          <p:cNvSpPr txBox="1"/>
          <p:nvPr/>
        </p:nvSpPr>
        <p:spPr>
          <a:xfrm>
            <a:off x="10568524" y="3745468"/>
            <a:ext cx="16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 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FDE372-9D0F-4FA5-ABBF-6AD5FE8873DC}"/>
              </a:ext>
            </a:extLst>
          </p:cNvPr>
          <p:cNvSpPr txBox="1"/>
          <p:nvPr/>
        </p:nvSpPr>
        <p:spPr>
          <a:xfrm>
            <a:off x="10568524" y="6019800"/>
            <a:ext cx="16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 Production</a:t>
            </a:r>
          </a:p>
        </p:txBody>
      </p:sp>
    </p:spTree>
    <p:extLst>
      <p:ext uri="{BB962C8B-B14F-4D97-AF65-F5344CB8AC3E}">
        <p14:creationId xmlns:p14="http://schemas.microsoft.com/office/powerpoint/2010/main" val="84852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23D005D-7F6E-43CC-B1C7-B59DDBEA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substitutes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E4646AA8-62CD-43D2-A4F8-547C206183F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530725"/>
              </a:xfrm>
            </p:spPr>
            <p:txBody>
              <a:bodyPr/>
              <a:lstStyle/>
              <a:p>
                <a:r>
                  <a:rPr lang="en-US" dirty="0"/>
                  <a:t>Key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=0.85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.001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“Simultaneous” solution &amp; don’t ban GVs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24.57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E4646AA8-62CD-43D2-A4F8-547C20618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530725"/>
              </a:xfrm>
              <a:blipFill>
                <a:blip r:embed="rId2"/>
                <a:stretch>
                  <a:fillRect l="-680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B5609-D4B8-4B94-B3F9-803B9ECA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B403C4-E8C7-4955-A8DE-E94CC25F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291840"/>
            <a:ext cx="4888889" cy="35549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E00C6-34FE-4C46-AB5A-4F9B7760A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0"/>
            <a:ext cx="4888889" cy="35549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508827-25C7-425A-9846-8DD0A058EE47}"/>
              </a:ext>
            </a:extLst>
          </p:cNvPr>
          <p:cNvSpPr txBox="1"/>
          <p:nvPr/>
        </p:nvSpPr>
        <p:spPr>
          <a:xfrm>
            <a:off x="10579100" y="773668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 stock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17D10B-9350-4A38-977E-3D4690A34FBD}"/>
              </a:ext>
            </a:extLst>
          </p:cNvPr>
          <p:cNvSpPr txBox="1"/>
          <p:nvPr/>
        </p:nvSpPr>
        <p:spPr>
          <a:xfrm>
            <a:off x="10591800" y="220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 stock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FD482F-93CB-4BEA-86F1-10A3A244518B}"/>
              </a:ext>
            </a:extLst>
          </p:cNvPr>
          <p:cNvSpPr txBox="1"/>
          <p:nvPr/>
        </p:nvSpPr>
        <p:spPr>
          <a:xfrm>
            <a:off x="10579100" y="392668"/>
            <a:ext cx="1231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9274A0-CF8F-446E-91E3-AC92C3230B09}"/>
              </a:ext>
            </a:extLst>
          </p:cNvPr>
          <p:cNvSpPr txBox="1"/>
          <p:nvPr/>
        </p:nvSpPr>
        <p:spPr>
          <a:xfrm>
            <a:off x="10568524" y="3745468"/>
            <a:ext cx="16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 production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9FD2D-DB7B-40A4-9566-4371C833F710}"/>
              </a:ext>
            </a:extLst>
          </p:cNvPr>
          <p:cNvSpPr txBox="1"/>
          <p:nvPr/>
        </p:nvSpPr>
        <p:spPr>
          <a:xfrm>
            <a:off x="10568524" y="5486400"/>
            <a:ext cx="162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 Production</a:t>
            </a:r>
          </a:p>
        </p:txBody>
      </p:sp>
    </p:spTree>
    <p:extLst>
      <p:ext uri="{BB962C8B-B14F-4D97-AF65-F5344CB8AC3E}">
        <p14:creationId xmlns:p14="http://schemas.microsoft.com/office/powerpoint/2010/main" val="159283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110CBA-ECE4-4015-8BEB-EC52ABE6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EV purchase subsidies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43C6C-02BF-449C-9F7B-A8764F2E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1978C-654A-456B-B323-3E9DDC18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10060604" cy="3581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8B0E14-A44F-491D-9BD9-CAF6FABCA331}"/>
              </a:ext>
            </a:extLst>
          </p:cNvPr>
          <p:cNvSpPr/>
          <p:nvPr/>
        </p:nvSpPr>
        <p:spPr>
          <a:xfrm>
            <a:off x="2438400" y="6172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Optimal transition time is 35.14.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5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54BE3B-F8F0-49F9-A2DE-6BFEB013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9361C37-2BCF-4884-A7F5-0490F328CEE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Learning by doing</a:t>
                </a:r>
                <a:r>
                  <a:rPr lang="en-US" dirty="0"/>
                  <a:t> (Supply side)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 cumulative EV production, i.e.,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Less important for cars?</a:t>
                </a:r>
              </a:p>
              <a:p>
                <a:pPr lvl="1"/>
                <a:r>
                  <a:rPr lang="en-US" dirty="0"/>
                  <a:t>Battery production for cell phones</a:t>
                </a:r>
              </a:p>
              <a:p>
                <a:pPr lvl="1"/>
                <a:r>
                  <a:rPr lang="en-US" dirty="0"/>
                  <a:t>Cars are mature technology</a:t>
                </a:r>
              </a:p>
              <a:p>
                <a:r>
                  <a:rPr lang="en-US" dirty="0"/>
                  <a:t>Literature </a:t>
                </a:r>
              </a:p>
              <a:p>
                <a:pPr lvl="1"/>
                <a:r>
                  <a:rPr lang="en-US" dirty="0" err="1"/>
                  <a:t>Creti</a:t>
                </a:r>
                <a:r>
                  <a:rPr lang="en-US" dirty="0"/>
                  <a:t> et al. (2018) (fuel cells)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9361C37-2BCF-4884-A7F5-0490F328C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5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B6D9A8A-5821-44AC-95FF-DF23B09213C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838200"/>
                <a:ext cx="5384800" cy="58626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Charging stations</a:t>
                </a:r>
                <a:r>
                  <a:rPr lang="en-US" b="1" dirty="0"/>
                  <a:t> </a:t>
                </a:r>
                <a:r>
                  <a:rPr lang="en-US" dirty="0"/>
                  <a:t>(Demand side)</a:t>
                </a:r>
              </a:p>
              <a:p>
                <a:pPr lvl="1"/>
                <a:r>
                  <a:rPr lang="en-US" dirty="0"/>
                  <a:t>Higher utility of an EV </a:t>
                </a:r>
              </a:p>
              <a:p>
                <a:pPr lvl="1"/>
                <a:r>
                  <a:rPr lang="en-US" dirty="0"/>
                  <a:t>Better substitutability of EV for GV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are stock and flow of charging stations</a:t>
                </a:r>
              </a:p>
              <a:p>
                <a:r>
                  <a:rPr lang="en-US" dirty="0"/>
                  <a:t>Important for adoption</a:t>
                </a:r>
              </a:p>
              <a:p>
                <a:pPr lvl="1"/>
                <a:r>
                  <a:rPr lang="en-US" dirty="0"/>
                  <a:t>Chicken and egg problem</a:t>
                </a:r>
              </a:p>
              <a:p>
                <a:pPr lvl="1"/>
                <a:r>
                  <a:rPr lang="en-US" dirty="0"/>
                  <a:t>Network effects</a:t>
                </a:r>
              </a:p>
              <a:p>
                <a:r>
                  <a:rPr lang="en-US" dirty="0"/>
                  <a:t>Literature</a:t>
                </a:r>
              </a:p>
              <a:p>
                <a:pPr lvl="1"/>
                <a:r>
                  <a:rPr lang="en-US" dirty="0"/>
                  <a:t>Li, J. (2019) standards</a:t>
                </a:r>
              </a:p>
              <a:p>
                <a:pPr lvl="1"/>
                <a:r>
                  <a:rPr lang="en-US" dirty="0"/>
                  <a:t>Li, S. et al (2017) chicken &amp; egg</a:t>
                </a:r>
              </a:p>
              <a:p>
                <a:pPr lvl="1"/>
                <a:r>
                  <a:rPr lang="en-US" dirty="0" err="1"/>
                  <a:t>Springel</a:t>
                </a:r>
                <a:r>
                  <a:rPr lang="en-US" dirty="0"/>
                  <a:t> (2019) Norway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B6D9A8A-5821-44AC-95FF-DF23B0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838200"/>
                <a:ext cx="5384800" cy="5862638"/>
              </a:xfrm>
              <a:blipFill>
                <a:blip r:embed="rId3"/>
                <a:stretch>
                  <a:fillRect l="-2378" t="-1145" r="-566" b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ACF90-CDD8-4A46-9FEA-C17BD9AE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8315-6862-41ED-8D21-D3F5B347325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721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AB1A-0BDE-447A-BBDF-DB11C16A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53E7-722C-4009-8C2E-1EA4093FD8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Transportation sector is major source of air pollution</a:t>
            </a:r>
          </a:p>
          <a:p>
            <a:pPr lvl="1"/>
            <a:r>
              <a:rPr lang="en-US" dirty="0"/>
              <a:t>Transition from GVs to EVs has potential to reduce damages</a:t>
            </a:r>
          </a:p>
          <a:p>
            <a:pPr lvl="3"/>
            <a:endParaRPr lang="en-US" dirty="0"/>
          </a:p>
          <a:p>
            <a:r>
              <a:rPr lang="en-US" dirty="0"/>
              <a:t>Electricity is getting cleaner</a:t>
            </a:r>
          </a:p>
          <a:p>
            <a:pPr lvl="1"/>
            <a:r>
              <a:rPr lang="en-US" dirty="0"/>
              <a:t>Average damages down 2% (West &amp; Texas) to 9% (East)</a:t>
            </a:r>
          </a:p>
          <a:p>
            <a:pPr lvl="1"/>
            <a:r>
              <a:rPr lang="en-US" dirty="0"/>
              <a:t>Marginal damages up (</a:t>
            </a:r>
            <a:r>
              <a:rPr lang="en-US"/>
              <a:t>West &amp;Texas</a:t>
            </a:r>
            <a:r>
              <a:rPr lang="en-US" dirty="0"/>
              <a:t>) but down 5% in East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D0129-5BFA-4A14-BB53-674206DA6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Transition modeling results</a:t>
            </a:r>
          </a:p>
          <a:p>
            <a:pPr lvl="1"/>
            <a:r>
              <a:rPr lang="en-US" dirty="0"/>
              <a:t>Optimum is sensitive to substitutability of EVs for GVs</a:t>
            </a:r>
          </a:p>
          <a:p>
            <a:pPr lvl="2"/>
            <a:r>
              <a:rPr lang="en-US" dirty="0"/>
              <a:t>Ban GVs only if marginal benefit of first GV (when there are a lot of EVs) is less than the full marginal cost</a:t>
            </a:r>
          </a:p>
          <a:p>
            <a:pPr lvl="2"/>
            <a:r>
              <a:rPr lang="en-US" dirty="0"/>
              <a:t>“Gap” v. “Simultaneous” solution depends on substitutability</a:t>
            </a:r>
          </a:p>
          <a:p>
            <a:pPr lvl="1"/>
            <a:r>
              <a:rPr lang="en-US" dirty="0"/>
              <a:t>Calibration shows a wide range of possible optima</a:t>
            </a:r>
          </a:p>
          <a:p>
            <a:r>
              <a:rPr lang="en-US" dirty="0"/>
              <a:t>EV subsidies can correct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1ADC9-8033-4A27-A9CE-8991DEF7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7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CCD7-98C1-4F14-8FEB-A97A3279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#2: An extraordinary rate of electric vehicle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BBCE2-AB04-424D-973C-59D69D3E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EB7D-6F25-4858-B1A8-CB45CE0E3CC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23BF6-914C-4E72-B074-1EAD0F77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" t="4905" r="1334" b="3983"/>
          <a:stretch/>
        </p:blipFill>
        <p:spPr>
          <a:xfrm>
            <a:off x="838200" y="1030288"/>
            <a:ext cx="8534400" cy="3922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1049C-7657-40FA-BAC1-D20D86CA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689833"/>
            <a:ext cx="2997200" cy="17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5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CCD7-98C1-4F14-8FEB-A97A3279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#2: An extraordinary rate of electric vehicle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BBCE2-AB04-424D-973C-59D69D3E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EB7D-6F25-4858-B1A8-CB45CE0E3CC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23BF6-914C-4E72-B074-1EAD0F77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" t="4905" r="1334" b="3983"/>
          <a:stretch/>
        </p:blipFill>
        <p:spPr>
          <a:xfrm>
            <a:off x="838200" y="1030288"/>
            <a:ext cx="5218728" cy="2398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1049C-7657-40FA-BAC1-D20D86CA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967" y="1676400"/>
            <a:ext cx="8078833" cy="47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69C4-85CC-42BA-964A-980F94D6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1466-101A-492E-B157-DFB1712D1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/>
          <a:p>
            <a:r>
              <a:rPr lang="en-US" dirty="0"/>
              <a:t>Two extraordinary facts:</a:t>
            </a:r>
          </a:p>
          <a:p>
            <a:pPr lvl="1"/>
            <a:r>
              <a:rPr lang="en-US" dirty="0"/>
              <a:t>Decline in power plant emissions</a:t>
            </a:r>
          </a:p>
          <a:p>
            <a:pPr lvl="1"/>
            <a:r>
              <a:rPr lang="en-US" dirty="0"/>
              <a:t>Rapid adoption of electric vehicles</a:t>
            </a:r>
          </a:p>
          <a:p>
            <a:r>
              <a:rPr lang="en-US" dirty="0"/>
              <a:t>Large externalities from conventional cars (~$40 billion)</a:t>
            </a:r>
          </a:p>
          <a:p>
            <a:r>
              <a:rPr lang="en-US" dirty="0"/>
              <a:t>Substantial public policy for EV adoption</a:t>
            </a:r>
          </a:p>
          <a:p>
            <a:pPr lvl="1"/>
            <a:r>
              <a:rPr lang="en-US" dirty="0"/>
              <a:t>$7500 tax credit per car in US</a:t>
            </a:r>
          </a:p>
          <a:p>
            <a:pPr lvl="2"/>
            <a:r>
              <a:rPr lang="en-US" dirty="0"/>
              <a:t>Huge subsidies in Norway</a:t>
            </a:r>
          </a:p>
          <a:p>
            <a:pPr lvl="1"/>
            <a:r>
              <a:rPr lang="en-US" dirty="0"/>
              <a:t>Gasoline vehicle bans proposed</a:t>
            </a:r>
          </a:p>
          <a:p>
            <a:pPr lvl="2"/>
            <a:r>
              <a:rPr lang="en-US" dirty="0"/>
              <a:t>Norway (2025), India (2030) and Britain and France (2040)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8428A-6091-4607-87D0-FD6209CF1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219200"/>
            <a:ext cx="5384800" cy="4530725"/>
          </a:xfrm>
        </p:spPr>
        <p:txBody>
          <a:bodyPr/>
          <a:lstStyle/>
          <a:p>
            <a:r>
              <a:rPr lang="en-US" dirty="0"/>
              <a:t>Estimate changing EV damages</a:t>
            </a:r>
          </a:p>
          <a:p>
            <a:pPr lvl="1"/>
            <a:r>
              <a:rPr lang="en-US" dirty="0"/>
              <a:t>Evaluating multipollutant damages from all power plants</a:t>
            </a:r>
          </a:p>
          <a:p>
            <a:pPr lvl="1"/>
            <a:r>
              <a:rPr lang="en-US" dirty="0"/>
              <a:t>Estimate slope of damage-load relationship (Holland et al., 2018)</a:t>
            </a:r>
          </a:p>
          <a:p>
            <a:pPr lvl="2"/>
            <a:endParaRPr lang="en-US" dirty="0"/>
          </a:p>
          <a:p>
            <a:r>
              <a:rPr lang="en-US" dirty="0"/>
              <a:t>Modeling the transition:</a:t>
            </a:r>
          </a:p>
          <a:p>
            <a:pPr lvl="1"/>
            <a:r>
              <a:rPr lang="en-US" dirty="0"/>
              <a:t>How should we transition to EVs?</a:t>
            </a:r>
          </a:p>
          <a:p>
            <a:pPr lvl="2"/>
            <a:r>
              <a:rPr lang="en-US" dirty="0"/>
              <a:t>Wait until cleaner?  Build in anticipation?</a:t>
            </a:r>
          </a:p>
          <a:p>
            <a:pPr lvl="1"/>
            <a:r>
              <a:rPr lang="en-US" dirty="0"/>
              <a:t>Under what conditions should gasoline cars be banned?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E20DA-65BA-4138-BBE8-BE11DCC0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99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0A32-6643-4C3C-A9A1-BD55C1ED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are EV damages falling?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AF334-E20A-46EF-B87D-E89A0069A5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does extraordinary decline in emissions of different pollutants imply about EV damages?</a:t>
            </a:r>
          </a:p>
          <a:p>
            <a:endParaRPr lang="en-US" dirty="0"/>
          </a:p>
          <a:p>
            <a:r>
              <a:rPr lang="en-US" dirty="0"/>
              <a:t>Two steps:</a:t>
            </a:r>
          </a:p>
          <a:p>
            <a:pPr lvl="1"/>
            <a:r>
              <a:rPr lang="en-US" dirty="0"/>
              <a:t>Calculate damages (in dollars) from each power plant</a:t>
            </a:r>
          </a:p>
          <a:p>
            <a:pPr lvl="1"/>
            <a:r>
              <a:rPr lang="en-US" dirty="0"/>
              <a:t>Estimate econometrically the marginal damage of electricity usage</a:t>
            </a:r>
          </a:p>
          <a:p>
            <a:pPr lvl="2"/>
            <a:r>
              <a:rPr lang="en-US" dirty="0"/>
              <a:t>Holland et al.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FA3CD-93DE-43D0-8C6E-56A39539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3E7F2-E351-4453-8D8E-0D941603904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DEC4A7-8278-43FA-BF6A-6F4E98574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5205944" cy="37861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6F5049-F0FB-4F24-896A-47BE8CE9758E}"/>
              </a:ext>
            </a:extLst>
          </p:cNvPr>
          <p:cNvSpPr txBox="1"/>
          <p:nvPr/>
        </p:nvSpPr>
        <p:spPr>
          <a:xfrm>
            <a:off x="11277601" y="254581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CO</a:t>
            </a:r>
            <a:r>
              <a:rPr lang="en-US" sz="2000" baseline="-25000" dirty="0"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F0A7D-3780-42FF-BA07-671092BC3471}"/>
              </a:ext>
            </a:extLst>
          </p:cNvPr>
          <p:cNvSpPr txBox="1"/>
          <p:nvPr/>
        </p:nvSpPr>
        <p:spPr>
          <a:xfrm>
            <a:off x="11277601" y="303137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PM</a:t>
            </a:r>
            <a:r>
              <a:rPr lang="en-US" sz="2000" baseline="-25000" dirty="0">
                <a:cs typeface="Courier New" panose="02070309020205020404" pitchFamily="49" charset="0"/>
              </a:rPr>
              <a:t>2.5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2EAB2-C61D-41D3-9855-A6E1CEEEB41D}"/>
              </a:ext>
            </a:extLst>
          </p:cNvPr>
          <p:cNvSpPr txBox="1"/>
          <p:nvPr/>
        </p:nvSpPr>
        <p:spPr>
          <a:xfrm>
            <a:off x="11277601" y="374161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NO</a:t>
            </a:r>
            <a:r>
              <a:rPr lang="en-US" sz="2000" baseline="-25000" dirty="0"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028764-C476-4A5A-978A-DACFEC33BF28}"/>
              </a:ext>
            </a:extLst>
          </p:cNvPr>
          <p:cNvSpPr txBox="1"/>
          <p:nvPr/>
        </p:nvSpPr>
        <p:spPr>
          <a:xfrm>
            <a:off x="11277601" y="4419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Courier New" panose="02070309020205020404" pitchFamily="49" charset="0"/>
              </a:rPr>
              <a:t>SO</a:t>
            </a:r>
            <a:r>
              <a:rPr lang="en-US" sz="2000" baseline="-25000" dirty="0"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079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EBA4DC6-903C-41C8-B143-249BEDF8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Valuation of damages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B15428-C946-498A-B70B-21B47E3B32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valued at social cost of carbon</a:t>
            </a:r>
          </a:p>
          <a:p>
            <a:pPr lvl="1"/>
            <a:r>
              <a:rPr lang="en-US" dirty="0"/>
              <a:t>$41 per ton CO</a:t>
            </a:r>
            <a:r>
              <a:rPr lang="en-US" baseline="-25000" dirty="0"/>
              <a:t>2</a:t>
            </a:r>
            <a:r>
              <a:rPr lang="en-US" dirty="0"/>
              <a:t> grows 3% per year</a:t>
            </a:r>
          </a:p>
          <a:p>
            <a:r>
              <a:rPr lang="en-US" dirty="0"/>
              <a:t>AP3 model takes </a:t>
            </a:r>
          </a:p>
          <a:p>
            <a:pPr lvl="1"/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, NO</a:t>
            </a:r>
            <a:r>
              <a:rPr lang="en-US" baseline="-25000" dirty="0"/>
              <a:t>x</a:t>
            </a:r>
            <a:r>
              <a:rPr lang="en-US" dirty="0"/>
              <a:t>, &amp; PM</a:t>
            </a:r>
            <a:r>
              <a:rPr lang="en-US" baseline="-25000" dirty="0"/>
              <a:t>2.5</a:t>
            </a:r>
            <a:r>
              <a:rPr lang="en-US" dirty="0"/>
              <a:t> emissions</a:t>
            </a:r>
          </a:p>
          <a:p>
            <a:pPr lvl="1"/>
            <a:r>
              <a:rPr lang="en-US" dirty="0"/>
              <a:t>Pollutant transport model</a:t>
            </a:r>
          </a:p>
          <a:p>
            <a:pPr lvl="1"/>
            <a:r>
              <a:rPr lang="en-US" dirty="0"/>
              <a:t>Ambient concentrations of PM</a:t>
            </a:r>
            <a:r>
              <a:rPr lang="en-US" baseline="-25000" dirty="0"/>
              <a:t>2.5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Mortality responses based on demographics</a:t>
            </a:r>
          </a:p>
          <a:p>
            <a:pPr lvl="1"/>
            <a:r>
              <a:rPr lang="en-US" dirty="0"/>
              <a:t>$8.8 million value of statistical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ECBB7-083C-45FF-AA94-23B222E7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EB7D-6F25-4858-B1A8-CB45CE0E3CC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B78C704-FB5E-4E65-A12A-83A95437A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/>
          <a:stretch/>
        </p:blipFill>
        <p:spPr bwMode="auto">
          <a:xfrm>
            <a:off x="6197602" y="1219199"/>
            <a:ext cx="5765798" cy="50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832902-44E3-4040-BAAF-2A1D716C7323}"/>
              </a:ext>
            </a:extLst>
          </p:cNvPr>
          <p:cNvSpPr txBox="1"/>
          <p:nvPr/>
        </p:nvSpPr>
        <p:spPr>
          <a:xfrm>
            <a:off x="6629400" y="914400"/>
            <a:ext cx="48687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One Ton SO</a:t>
            </a:r>
            <a:r>
              <a:rPr lang="en-US" baseline="-25000" dirty="0"/>
              <a:t>2</a:t>
            </a:r>
            <a:r>
              <a:rPr lang="en-US" dirty="0"/>
              <a:t> Emitted from RE Burger Power Plant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F1C57DAD-9A5F-4D85-B9AC-D81806DF2A7E}"/>
              </a:ext>
            </a:extLst>
          </p:cNvPr>
          <p:cNvSpPr/>
          <p:nvPr/>
        </p:nvSpPr>
        <p:spPr bwMode="auto">
          <a:xfrm>
            <a:off x="8534400" y="3810000"/>
            <a:ext cx="482600" cy="457200"/>
          </a:xfrm>
          <a:prstGeom prst="star5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8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F60C-1433-43A1-9313-A65F353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the decline in damages: by pollutant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73D60-7806-4906-B561-33FD2DF1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8315-6862-41ED-8D21-D3F5B347325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F0E6F-13E2-45F7-AF21-8B82AA59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858125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C3AC10-27A5-4973-A033-9C61711F8528}"/>
              </a:ext>
            </a:extLst>
          </p:cNvPr>
          <p:cNvSpPr/>
          <p:nvPr/>
        </p:nvSpPr>
        <p:spPr>
          <a:xfrm>
            <a:off x="8610600" y="51054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Damages in billions of 2014$ aggregated across all CEMS power plants using AP3 damage estimates &amp; social cost of carbon.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E9172-8797-438D-94F3-F20374CBAB5C}"/>
              </a:ext>
            </a:extLst>
          </p:cNvPr>
          <p:cNvSpPr/>
          <p:nvPr/>
        </p:nvSpPr>
        <p:spPr>
          <a:xfrm>
            <a:off x="8610600" y="19050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Damages fall from $245 billion in 2010 to $133 billion in 2017.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-- 45% decline 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-- Benefit of $350 per capita.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8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25FF-E614-40EC-9E81-FA53771E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the decline in damages: by fuel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776D6-F5E0-4924-802E-15C7D534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8315-6862-41ED-8D21-D3F5B347325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46287-C469-4E10-B2CB-29BEC749E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858125" cy="571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061FD6-406D-4C1C-B811-684F1F9A6033}"/>
              </a:ext>
            </a:extLst>
          </p:cNvPr>
          <p:cNvSpPr/>
          <p:nvPr/>
        </p:nvSpPr>
        <p:spPr>
          <a:xfrm>
            <a:off x="8610600" y="19050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Damages fall from $245 billion in 2010 to $133 billion in 2017.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-- 45% decline 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-- Benefit of $350 per capita.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5920D-9579-4F56-99D0-18D58EE6B596}"/>
              </a:ext>
            </a:extLst>
          </p:cNvPr>
          <p:cNvSpPr/>
          <p:nvPr/>
        </p:nvSpPr>
        <p:spPr>
          <a:xfrm>
            <a:off x="8610600" y="51054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Damages in billions of 2014$ aggregated across all CEMS power plants using AP3 damage estimates &amp; social cost of carbon.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4714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Times New Roman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10318</TotalTime>
  <Words>1914</Words>
  <Application>Microsoft Office PowerPoint</Application>
  <PresentationFormat>Widescreen</PresentationFormat>
  <Paragraphs>357</Paragraphs>
  <Slides>28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Garamond</vt:lpstr>
      <vt:lpstr>Times New Roman</vt:lpstr>
      <vt:lpstr>Wingdings</vt:lpstr>
      <vt:lpstr>Edge</vt:lpstr>
      <vt:lpstr>The electric vehicle transition and the economics of banning gasoline vehicles</vt:lpstr>
      <vt:lpstr>#1: An extraordinary decline in power plant emissions</vt:lpstr>
      <vt:lpstr>#2: An extraordinary rate of electric vehicle adoption</vt:lpstr>
      <vt:lpstr>#2: An extraordinary rate of electric vehicle adoption</vt:lpstr>
      <vt:lpstr>Introduction</vt:lpstr>
      <vt:lpstr>How fast are EV damages falling?</vt:lpstr>
      <vt:lpstr>Methods: Valuation of damages</vt:lpstr>
      <vt:lpstr>Describing the decline in damages: by pollutant</vt:lpstr>
      <vt:lpstr>Describing the decline in damages: by fuel</vt:lpstr>
      <vt:lpstr>What does cleaner electricity imply about electrification policy?</vt:lpstr>
      <vt:lpstr>Local polynomial estimates of damage functions</vt:lpstr>
      <vt:lpstr>Estimating marginal damages</vt:lpstr>
      <vt:lpstr>Marginal damage estimates over time</vt:lpstr>
      <vt:lpstr>Implications for electric vehicle policy</vt:lpstr>
      <vt:lpstr>Annual environmental benefit of electric vehicle</vt:lpstr>
      <vt:lpstr>The Electric Vehicle Transition</vt:lpstr>
      <vt:lpstr>The model: planner’s problem</vt:lpstr>
      <vt:lpstr>Should GV production be banned? </vt:lpstr>
      <vt:lpstr>The transition to EV’s: two key times &amp; two solutions</vt:lpstr>
      <vt:lpstr>Prop 3: Characterizing the start of EV production, t^e</vt:lpstr>
      <vt:lpstr>Calibrating the model: costs</vt:lpstr>
      <vt:lpstr>Calibrating the model: Functional form of U(G,X)</vt:lpstr>
      <vt:lpstr>Perfect substitutes (Linear ICs)</vt:lpstr>
      <vt:lpstr>Almost perfect  substitutes</vt:lpstr>
      <vt:lpstr>Imperfect substitutes</vt:lpstr>
      <vt:lpstr>Optimal EV purchase subsidies</vt:lpstr>
      <vt:lpstr>Theoretical extensions</vt:lpstr>
      <vt:lpstr>Summary and conclusions</vt:lpstr>
    </vt:vector>
  </TitlesOfParts>
  <Company>Middlebury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Muller</dc:creator>
  <cp:lastModifiedBy>Stephen P Holland</cp:lastModifiedBy>
  <cp:revision>383</cp:revision>
  <dcterms:created xsi:type="dcterms:W3CDTF">2014-05-19T15:26:16Z</dcterms:created>
  <dcterms:modified xsi:type="dcterms:W3CDTF">2019-06-07T13:51:29Z</dcterms:modified>
</cp:coreProperties>
</file>