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23"/>
  </p:notesMasterIdLst>
  <p:sldIdLst>
    <p:sldId id="719" r:id="rId2"/>
    <p:sldId id="720" r:id="rId3"/>
    <p:sldId id="258" r:id="rId4"/>
    <p:sldId id="741" r:id="rId5"/>
    <p:sldId id="742" r:id="rId6"/>
    <p:sldId id="746" r:id="rId7"/>
    <p:sldId id="722" r:id="rId8"/>
    <p:sldId id="747" r:id="rId9"/>
    <p:sldId id="723" r:id="rId10"/>
    <p:sldId id="729" r:id="rId11"/>
    <p:sldId id="266" r:id="rId12"/>
    <p:sldId id="750" r:id="rId13"/>
    <p:sldId id="748" r:id="rId14"/>
    <p:sldId id="730" r:id="rId15"/>
    <p:sldId id="739" r:id="rId16"/>
    <p:sldId id="273" r:id="rId17"/>
    <p:sldId id="731" r:id="rId18"/>
    <p:sldId id="751" r:id="rId19"/>
    <p:sldId id="743" r:id="rId20"/>
    <p:sldId id="736" r:id="rId21"/>
    <p:sldId id="74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9"/>
    <p:restoredTop sz="83654"/>
  </p:normalViewPr>
  <p:slideViewPr>
    <p:cSldViewPr snapToGrid="0" snapToObjects="1">
      <p:cViewPr varScale="1">
        <p:scale>
          <a:sx n="100" d="100"/>
          <a:sy n="100" d="100"/>
        </p:scale>
        <p:origin x="6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26B4C-397F-034D-BFDC-FFF7C9072C2D}" type="datetimeFigureOut">
              <a:rPr lang="en-US" smtClean="0"/>
              <a:t>6/6/19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555A8-BB75-C243-B8EE-D37B864E8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45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555A8-BB75-C243-B8EE-D37B864E85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63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555A8-BB75-C243-B8EE-D37B864E85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2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555A8-BB75-C243-B8EE-D37B864E85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37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555A8-BB75-C243-B8EE-D37B864E85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65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555A8-BB75-C243-B8EE-D37B864E85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84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555A8-BB75-C243-B8EE-D37B864E85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63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555A8-BB75-C243-B8EE-D37B864E85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16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555A8-BB75-C243-B8EE-D37B864E85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14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an a-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approximation algorithm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 minimization problem, we mean an algorithm that runs in polynomial time and returns a solution no more than e times as costly as an optimal solution.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555A8-BB75-C243-B8EE-D37B864E85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21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555A8-BB75-C243-B8EE-D37B864E85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54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555A8-BB75-C243-B8EE-D37B864E85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316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555A8-BB75-C243-B8EE-D37B864E85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03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A9015-CBF5-F545-A060-39560AEA41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79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555A8-BB75-C243-B8EE-D37B864E85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11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555A8-BB75-C243-B8EE-D37B864E85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60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接管杭州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128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个信号灯路口，试点区域通行时间减少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15.3%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，高架道路出行时间节省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4.6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分钟。</a:t>
            </a:r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在主城区，城市大脑日均事件报警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次以上，准确率达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92%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；</a:t>
            </a:r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在萧山，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120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救护车到达现场时间缩短一半。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555A8-BB75-C243-B8EE-D37B864E85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92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555A8-BB75-C243-B8EE-D37B864E85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30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555A8-BB75-C243-B8EE-D37B864E85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32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555A8-BB75-C243-B8EE-D37B864E85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54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5212820-981F-104D-930A-348CDD6BB0BC}" type="datetimeFigureOut">
              <a:rPr lang="en-US" smtClean="0"/>
              <a:t>6/6/19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1953EBD-ECBC-D949-966B-2558BE0227C6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562312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2820-981F-104D-930A-348CDD6BB0BC}" type="datetimeFigureOut">
              <a:rPr lang="en-US" smtClean="0"/>
              <a:t>6/6/19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3EBD-ECBC-D949-966B-2558BE02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58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2820-981F-104D-930A-348CDD6BB0BC}" type="datetimeFigureOut">
              <a:rPr lang="en-US" smtClean="0"/>
              <a:t>6/6/19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3EBD-ECBC-D949-966B-2558BE02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12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4267267"/>
            <a:ext cx="7975600" cy="1362075"/>
          </a:xfrm>
        </p:spPr>
        <p:txBody>
          <a:bodyPr anchor="t"/>
          <a:lstStyle>
            <a:lvl1pPr algn="l">
              <a:defRPr sz="3200" b="1" cap="none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2235201" y="108393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2"/>
          </p:nvPr>
        </p:nvSpPr>
        <p:spPr>
          <a:xfrm>
            <a:off x="812800" y="89346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Date XX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812800" y="1706861"/>
            <a:ext cx="9398000" cy="2743200"/>
          </a:xfrm>
        </p:spPr>
        <p:txBody>
          <a:bodyPr/>
          <a:lstStyle>
            <a:lvl1pPr algn="l" defTabSz="1219170" rtl="0" eaLnBrk="1" latinLnBrk="0" hangingPunct="1">
              <a:lnSpc>
                <a:spcPts val="5333"/>
              </a:lnSpc>
              <a:spcBef>
                <a:spcPct val="0"/>
              </a:spcBef>
              <a:buNone/>
              <a:defRPr lang="en-US" sz="6400" b="1" i="0" kern="800" cap="all" normalizeH="0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INSERT YOUR </a:t>
            </a:r>
          </a:p>
          <a:p>
            <a:pPr lvl="0"/>
            <a:r>
              <a:rPr lang="en-US" dirty="0"/>
              <a:t>HEADLINES HERE</a:t>
            </a:r>
          </a:p>
          <a:p>
            <a:pPr lvl="0"/>
            <a:r>
              <a:rPr lang="en-US" dirty="0"/>
              <a:t>UP TO 3 LINES</a:t>
            </a:r>
          </a:p>
          <a:p>
            <a:pPr lvl="0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461048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96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2820-981F-104D-930A-348CDD6BB0BC}" type="datetimeFigureOut">
              <a:rPr lang="en-US" smtClean="0"/>
              <a:t>6/6/19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3EBD-ECBC-D949-966B-2558BE02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57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5212820-981F-104D-930A-348CDD6BB0BC}" type="datetimeFigureOut">
              <a:rPr lang="en-US" smtClean="0"/>
              <a:t>6/6/19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1953EBD-ECBC-D949-966B-2558BE0227C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02704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2820-981F-104D-930A-348CDD6BB0BC}" type="datetimeFigureOut">
              <a:rPr lang="en-US" smtClean="0"/>
              <a:t>6/6/19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3EBD-ECBC-D949-966B-2558BE02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70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2820-981F-104D-930A-348CDD6BB0BC}" type="datetimeFigureOut">
              <a:rPr lang="en-US" smtClean="0"/>
              <a:t>6/6/19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3EBD-ECBC-D949-966B-2558BE02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42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2820-981F-104D-930A-348CDD6BB0BC}" type="datetimeFigureOut">
              <a:rPr lang="en-US" smtClean="0"/>
              <a:t>6/6/19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3EBD-ECBC-D949-966B-2558BE02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58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2820-981F-104D-930A-348CDD6BB0BC}" type="datetimeFigureOut">
              <a:rPr lang="en-US" smtClean="0"/>
              <a:t>6/6/19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3EBD-ECBC-D949-966B-2558BE02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3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5212820-981F-104D-930A-348CDD6BB0BC}" type="datetimeFigureOut">
              <a:rPr lang="en-US" smtClean="0"/>
              <a:t>6/6/19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1953EBD-ECBC-D949-966B-2558BE0227C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3081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5212820-981F-104D-930A-348CDD6BB0BC}" type="datetimeFigureOut">
              <a:rPr lang="en-US" smtClean="0"/>
              <a:t>6/6/19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1953EBD-ECBC-D949-966B-2558BE0227C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3572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C5212820-981F-104D-930A-348CDD6BB0BC}" type="datetimeFigureOut">
              <a:rPr lang="en-US" smtClean="0"/>
              <a:t>6/6/19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1953EBD-ECBC-D949-966B-2558BE0227C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2903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1332037" y="3560703"/>
            <a:ext cx="7493000" cy="0"/>
          </a:xfrm>
          <a:prstGeom prst="line">
            <a:avLst/>
          </a:prstGeom>
          <a:ln w="19050">
            <a:solidFill>
              <a:srgbClr val="BF5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9"/>
          <p:cNvSpPr txBox="1">
            <a:spLocks/>
          </p:cNvSpPr>
          <p:nvPr/>
        </p:nvSpPr>
        <p:spPr>
          <a:xfrm>
            <a:off x="1429750" y="4343400"/>
            <a:ext cx="10515600" cy="1399461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Yixuan Liu</a:t>
            </a:r>
            <a:r>
              <a:rPr lang="en-US" baseline="30000" dirty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Andrew B. Whinston</a:t>
            </a:r>
            <a:r>
              <a:rPr lang="en-US" baseline="30000" dirty="0">
                <a:solidFill>
                  <a:schemeClr val="tx1"/>
                </a:solidFill>
              </a:rPr>
              <a:t>1,2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r>
              <a:rPr lang="en-US" baseline="30000" dirty="0">
                <a:solidFill>
                  <a:schemeClr val="tx1"/>
                </a:solidFill>
              </a:rPr>
              <a:t>1 </a:t>
            </a:r>
            <a:r>
              <a:rPr lang="en-US" dirty="0">
                <a:solidFill>
                  <a:schemeClr val="tx1"/>
                </a:solidFill>
              </a:rPr>
              <a:t>McCombs School of Business, University of Texas at Austin </a:t>
            </a:r>
          </a:p>
          <a:p>
            <a:r>
              <a:rPr lang="en-US" baseline="30000" dirty="0">
                <a:solidFill>
                  <a:schemeClr val="tx1"/>
                </a:solidFill>
              </a:rPr>
              <a:t>2 </a:t>
            </a:r>
            <a:r>
              <a:rPr lang="en-US" dirty="0">
                <a:solidFill>
                  <a:schemeClr val="tx1"/>
                </a:solidFill>
              </a:rPr>
              <a:t>Department of Computer Science, University of Texas at Austin </a:t>
            </a:r>
          </a:p>
        </p:txBody>
      </p:sp>
      <p:sp>
        <p:nvSpPr>
          <p:cNvPr id="12" name="Text Placeholder 9"/>
          <p:cNvSpPr txBox="1">
            <a:spLocks/>
          </p:cNvSpPr>
          <p:nvPr/>
        </p:nvSpPr>
        <p:spPr>
          <a:xfrm>
            <a:off x="1072916" y="730579"/>
            <a:ext cx="2226715" cy="45419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all" dirty="0">
                <a:solidFill>
                  <a:schemeClr val="bg2"/>
                </a:solidFill>
                <a:latin typeface="Arial Black" charset="0"/>
              </a:rPr>
              <a:t>Jun 2019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Title Placeholder 7"/>
          <p:cNvSpPr txBox="1">
            <a:spLocks/>
          </p:cNvSpPr>
          <p:nvPr/>
        </p:nvSpPr>
        <p:spPr>
          <a:xfrm>
            <a:off x="1429752" y="1289646"/>
            <a:ext cx="9353268" cy="2336800"/>
          </a:xfrm>
          <a:prstGeom prst="rect">
            <a:avLst/>
          </a:prstGeom>
        </p:spPr>
        <p:txBody>
          <a:bodyPr vert="horz" wrap="square" lIns="121920" tIns="60960" rIns="121920" bIns="60960" rtlCol="0" anchor="b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800" b="1" i="0" kern="800" cap="all" normalizeH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 cap="none" dirty="0">
                <a:solidFill>
                  <a:schemeClr val="tx1"/>
                </a:solidFill>
              </a:rPr>
              <a:t>Routing for Autonomous Vehicles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2BE82F-8B6A-B149-AC97-70F5573C7D0B}"/>
              </a:ext>
            </a:extLst>
          </p:cNvPr>
          <p:cNvSpPr txBox="1"/>
          <p:nvPr/>
        </p:nvSpPr>
        <p:spPr>
          <a:xfrm>
            <a:off x="1429750" y="3670235"/>
            <a:ext cx="505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Information Design in the Era of Internet of Things</a:t>
            </a:r>
          </a:p>
        </p:txBody>
      </p:sp>
    </p:spTree>
    <p:extLst>
      <p:ext uri="{BB962C8B-B14F-4D97-AF65-F5344CB8AC3E}">
        <p14:creationId xmlns:p14="http://schemas.microsoft.com/office/powerpoint/2010/main" val="2757601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381FD-D7BC-CF4B-9341-A5370A9C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6101"/>
            <a:ext cx="9601200" cy="47602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Combine economic theory and robotics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DB492-7215-4140-9D47-379857F27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054248"/>
            <a:ext cx="9601200" cy="53465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Market-Based Multirobot Coordination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In market-based multirobot systems, robots are designed as self-interested agents that operate in a virtual economy. </a:t>
            </a:r>
          </a:p>
          <a:p>
            <a:r>
              <a:rPr lang="en-US" dirty="0">
                <a:solidFill>
                  <a:schemeClr val="tx1"/>
                </a:solidFill>
              </a:rPr>
              <a:t>Auctions</a:t>
            </a:r>
          </a:p>
          <a:p>
            <a:pPr lvl="1"/>
            <a:r>
              <a:rPr lang="en-US" i="0" dirty="0">
                <a:solidFill>
                  <a:schemeClr val="tx1"/>
                </a:solidFill>
              </a:rPr>
              <a:t>Robots bid for tasks based on their capabilities. </a:t>
            </a:r>
          </a:p>
          <a:p>
            <a:pPr lvl="1"/>
            <a:r>
              <a:rPr lang="en-US" i="0" dirty="0">
                <a:solidFill>
                  <a:schemeClr val="tx1"/>
                </a:solidFill>
              </a:rPr>
              <a:t>Trader-Bots architecture (Dias, 2004)</a:t>
            </a:r>
          </a:p>
          <a:p>
            <a:r>
              <a:rPr lang="en-US" i="0" dirty="0">
                <a:solidFill>
                  <a:schemeClr val="tx1"/>
                </a:solidFill>
              </a:rPr>
              <a:t>Scalability</a:t>
            </a:r>
          </a:p>
          <a:p>
            <a:endParaRPr lang="en-US" i="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i="0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0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BDD4F-A4D2-F849-8440-2495D94F1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704" y="365125"/>
            <a:ext cx="10108096" cy="58272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Information design for traffic management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A9D394-4B57-9D4A-A7D1-419B08B5CC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45704" y="1170878"/>
                <a:ext cx="7182679" cy="527992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</a:rPr>
                  <a:t>Traffic navigation apps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No information -&gt; full information</a:t>
                </a:r>
              </a:p>
              <a:p>
                <a:pPr marL="0" indent="0">
                  <a:buNone/>
                </a:pPr>
                <a:r>
                  <a:rPr lang="en-US" sz="2000" b="1" dirty="0">
                    <a:solidFill>
                      <a:schemeClr val="tx1"/>
                    </a:solidFill>
                  </a:rPr>
                  <a:t>Example 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Travel time =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hours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w.p</a:t>
                </a:r>
                <a:r>
                  <a:rPr lang="en-US" sz="2000" dirty="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; 1 hour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w.p</a:t>
                </a:r>
                <a:r>
                  <a:rPr lang="en-US" sz="2000" dirty="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1−</m:t>
                    </m:r>
                    <m:r>
                      <a:rPr lang="zh-CN" alt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r>
                  <a:rPr lang="en-US" sz="2000" i="1" dirty="0">
                    <a:solidFill>
                      <a:schemeClr val="tx1"/>
                    </a:solidFill>
                  </a:rPr>
                  <a:t>Waze tells you exactly the state of each road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E</a:t>
                </a:r>
                <a:r>
                  <a:rPr lang="en-US" sz="2000" dirty="0">
                    <a:solidFill>
                      <a:schemeClr val="tx1"/>
                    </a:solidFill>
                  </a:rPr>
                  <a:t>ach </a:t>
                </a:r>
                <a:r>
                  <a:rPr lang="en-US" dirty="0">
                    <a:solidFill>
                      <a:schemeClr val="tx1"/>
                    </a:solidFill>
                  </a:rPr>
                  <a:t>vehicle </a:t>
                </a:r>
                <a:r>
                  <a:rPr lang="en-US" sz="2000" dirty="0">
                    <a:solidFill>
                      <a:schemeClr val="tx1"/>
                    </a:solidFill>
                  </a:rPr>
                  <a:t>would spend an hour on the road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</a:rPr>
                  <a:t>w.p</a:t>
                </a:r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1−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; half an hour </a:t>
                </a:r>
                <a:r>
                  <a:rPr lang="en-US" dirty="0">
                    <a:solidFill>
                      <a:schemeClr val="tx1"/>
                    </a:solidFill>
                  </a:rPr>
                  <a:t>w.p.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zh-C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r>
                  <a:rPr lang="en-US" sz="2000" i="1" dirty="0">
                    <a:solidFill>
                      <a:schemeClr val="tx1"/>
                    </a:solidFill>
                  </a:rPr>
                  <a:t>There is no Waze</a:t>
                </a:r>
              </a:p>
              <a:p>
                <a:pPr lvl="1"/>
                <a:r>
                  <a:rPr lang="en-US" sz="2000" dirty="0">
                    <a:solidFill>
                      <a:schemeClr val="tx1"/>
                    </a:solidFill>
                  </a:rPr>
                  <a:t>Each vehicle would choose a road at random.</a:t>
                </a:r>
              </a:p>
              <a:p>
                <a:pPr marL="530352" lvl="1" indent="0">
                  <a:buNone/>
                </a:pPr>
                <a:r>
                  <a:rPr lang="en-US" b="1" dirty="0">
                    <a:solidFill>
                      <a:srgbClr val="FF0000"/>
                    </a:solidFill>
                  </a:rPr>
                  <a:t>Shorter average travel time for every </a:t>
                </a:r>
                <a14:m>
                  <m:oMath xmlns:m="http://schemas.openxmlformats.org/officeDocument/2006/math">
                    <m:r>
                      <a:rPr lang="zh-CN" alt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𝝀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A9D394-4B57-9D4A-A7D1-419B08B5CC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45704" y="1170878"/>
                <a:ext cx="7182679" cy="5279925"/>
              </a:xfrm>
              <a:blipFill>
                <a:blip r:embed="rId3"/>
                <a:stretch>
                  <a:fillRect l="-705" t="-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A2A7C1A-8184-FA4F-ABAC-969E075E0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120" y="897037"/>
            <a:ext cx="3123993" cy="5553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1409CF-2EC8-A241-85D8-83F6DE5EF9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353" b="10853"/>
          <a:stretch/>
        </p:blipFill>
        <p:spPr>
          <a:xfrm>
            <a:off x="3888841" y="5329479"/>
            <a:ext cx="2972859" cy="11213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C6C4B8-B9AA-E843-84E8-52EC2D76130D}"/>
              </a:ext>
            </a:extLst>
          </p:cNvPr>
          <p:cNvSpPr/>
          <p:nvPr/>
        </p:nvSpPr>
        <p:spPr>
          <a:xfrm>
            <a:off x="1642820" y="4029559"/>
            <a:ext cx="5966848" cy="7904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2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381FD-D7BC-CF4B-9341-A5370A9C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6101"/>
            <a:ext cx="9601200" cy="476026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Price</a:t>
            </a:r>
            <a:r>
              <a:rPr lang="zh-TW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TW" sz="3600" b="1" dirty="0">
                <a:solidFill>
                  <a:schemeClr val="tx1"/>
                </a:solidFill>
              </a:rPr>
              <a:t>of Anarchy and </a:t>
            </a:r>
            <a:r>
              <a:rPr lang="en-US" sz="3600" b="1" dirty="0" err="1">
                <a:solidFill>
                  <a:schemeClr val="tx1"/>
                </a:solidFill>
              </a:rPr>
              <a:t>Braess</a:t>
            </a:r>
            <a:r>
              <a:rPr lang="en-US" sz="3600" b="1" dirty="0">
                <a:solidFill>
                  <a:schemeClr val="tx1"/>
                </a:solidFill>
              </a:rPr>
              <a:t>’ Paradox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DB492-7215-4140-9D47-379857F27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054248"/>
            <a:ext cx="6533979" cy="53465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chemeClr val="tx1"/>
                </a:solidFill>
              </a:rPr>
              <a:t>Braess’s</a:t>
            </a:r>
            <a:r>
              <a:rPr lang="en-US" b="1" dirty="0">
                <a:solidFill>
                  <a:schemeClr val="tx1"/>
                </a:solidFill>
              </a:rPr>
              <a:t> Paradox</a:t>
            </a:r>
            <a:r>
              <a:rPr lang="en-US" dirty="0">
                <a:solidFill>
                  <a:schemeClr val="tx1"/>
                </a:solidFill>
              </a:rPr>
              <a:t> is a counterintuitive phenomenon about routing traffic in a congested network.</a:t>
            </a:r>
          </a:p>
          <a:p>
            <a:r>
              <a:rPr lang="en-US" dirty="0">
                <a:solidFill>
                  <a:schemeClr val="tx1"/>
                </a:solidFill>
              </a:rPr>
              <a:t>Building new roads can increase traffic congestion.</a:t>
            </a:r>
          </a:p>
          <a:p>
            <a:r>
              <a:rPr lang="en-US" dirty="0">
                <a:solidFill>
                  <a:schemeClr val="tx1"/>
                </a:solidFill>
              </a:rPr>
              <a:t>Closing existing roads can decrease traffic congestion.</a:t>
            </a:r>
          </a:p>
          <a:p>
            <a:pPr marL="0" indent="0">
              <a:buNone/>
            </a:pPr>
            <a:endParaRPr lang="en-US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Price of Anarchy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Roughgarden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 err="1">
                <a:solidFill>
                  <a:schemeClr val="tx1"/>
                </a:solidFill>
              </a:rPr>
              <a:t>Tardos</a:t>
            </a:r>
            <a:r>
              <a:rPr lang="en-US" dirty="0">
                <a:solidFill>
                  <a:schemeClr val="tx1"/>
                </a:solidFill>
              </a:rPr>
              <a:t>, 2002) measures how the efficiency of a system degrades due to selfish behavior of its agents.</a:t>
            </a:r>
          </a:p>
          <a:p>
            <a:r>
              <a:rPr lang="en-US" dirty="0">
                <a:solidFill>
                  <a:schemeClr val="tx1"/>
                </a:solidFill>
              </a:rPr>
              <a:t>Price of Anarchy = Total travel of of Nash flow / Total travel of of the optimal flow</a:t>
            </a:r>
          </a:p>
          <a:p>
            <a:r>
              <a:rPr lang="en-US" dirty="0">
                <a:solidFill>
                  <a:schemeClr val="tx1"/>
                </a:solidFill>
              </a:rPr>
              <a:t>Nash flow can cost arbitrarily more than the optimal (min-cost) flow </a:t>
            </a:r>
          </a:p>
          <a:p>
            <a:pPr lvl="1"/>
            <a:r>
              <a:rPr lang="en-US" i="0" dirty="0">
                <a:solidFill>
                  <a:schemeClr val="tx1"/>
                </a:solidFill>
              </a:rPr>
              <a:t>even if latency functions are polynomials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FE5BFA-85E7-A742-AEA2-0AC562A485DA}"/>
              </a:ext>
            </a:extLst>
          </p:cNvPr>
          <p:cNvGrpSpPr/>
          <p:nvPr/>
        </p:nvGrpSpPr>
        <p:grpSpPr>
          <a:xfrm>
            <a:off x="8099243" y="1355570"/>
            <a:ext cx="3120160" cy="1891984"/>
            <a:chOff x="7110292" y="2251057"/>
            <a:chExt cx="3120160" cy="18919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33AA167-6DF1-6741-91E0-42768601F311}"/>
                </a:ext>
              </a:extLst>
            </p:cNvPr>
            <p:cNvSpPr/>
            <p:nvPr/>
          </p:nvSpPr>
          <p:spPr>
            <a:xfrm>
              <a:off x="7110292" y="3060665"/>
              <a:ext cx="258184" cy="258184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DDB400-0BC1-E141-9F2E-FEE58912AE11}"/>
                </a:ext>
              </a:extLst>
            </p:cNvPr>
            <p:cNvSpPr txBox="1"/>
            <p:nvPr/>
          </p:nvSpPr>
          <p:spPr>
            <a:xfrm>
              <a:off x="7119001" y="3016930"/>
              <a:ext cx="2744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34C6774-3003-4543-BA7A-79F67F44429F}"/>
                </a:ext>
              </a:extLst>
            </p:cNvPr>
            <p:cNvGrpSpPr/>
            <p:nvPr/>
          </p:nvGrpSpPr>
          <p:grpSpPr>
            <a:xfrm>
              <a:off x="9938600" y="2984353"/>
              <a:ext cx="291852" cy="307777"/>
              <a:chOff x="3130475" y="3041661"/>
              <a:chExt cx="291852" cy="30777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A16317D-4A17-F449-8B7D-9F1B5B7FABF8}"/>
                  </a:ext>
                </a:extLst>
              </p:cNvPr>
              <p:cNvSpPr/>
              <p:nvPr/>
            </p:nvSpPr>
            <p:spPr>
              <a:xfrm>
                <a:off x="3130475" y="3076687"/>
                <a:ext cx="258184" cy="258184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7D2B236-1042-C04F-8397-DAEF6DAC9BAA}"/>
                  </a:ext>
                </a:extLst>
              </p:cNvPr>
              <p:cNvSpPr txBox="1"/>
              <p:nvPr/>
            </p:nvSpPr>
            <p:spPr>
              <a:xfrm>
                <a:off x="3147893" y="3041661"/>
                <a:ext cx="2744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t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DA6124B-A522-F84A-A400-A0D2041E1E8B}"/>
                </a:ext>
              </a:extLst>
            </p:cNvPr>
            <p:cNvGrpSpPr/>
            <p:nvPr/>
          </p:nvGrpSpPr>
          <p:grpSpPr>
            <a:xfrm>
              <a:off x="8414205" y="3835264"/>
              <a:ext cx="278246" cy="307777"/>
              <a:chOff x="3110413" y="3041661"/>
              <a:chExt cx="278246" cy="307777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904CB75-BA48-2D4B-8D28-5549DE0D0BC4}"/>
                  </a:ext>
                </a:extLst>
              </p:cNvPr>
              <p:cNvSpPr/>
              <p:nvPr/>
            </p:nvSpPr>
            <p:spPr>
              <a:xfrm>
                <a:off x="3130475" y="3076687"/>
                <a:ext cx="258184" cy="258184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3131FDA-6232-CB42-8BEB-DC2256EB65A9}"/>
                  </a:ext>
                </a:extLst>
              </p:cNvPr>
              <p:cNvSpPr txBox="1"/>
              <p:nvPr/>
            </p:nvSpPr>
            <p:spPr>
              <a:xfrm>
                <a:off x="3110413" y="3041661"/>
                <a:ext cx="2744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w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99168F-2A08-374A-BAAF-69A28A212B09}"/>
                </a:ext>
              </a:extLst>
            </p:cNvPr>
            <p:cNvGrpSpPr/>
            <p:nvPr/>
          </p:nvGrpSpPr>
          <p:grpSpPr>
            <a:xfrm>
              <a:off x="8434267" y="2251057"/>
              <a:ext cx="279395" cy="307777"/>
              <a:chOff x="3130475" y="3032952"/>
              <a:chExt cx="279395" cy="30777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7D7E502-7057-E74D-8672-21496F2688F9}"/>
                  </a:ext>
                </a:extLst>
              </p:cNvPr>
              <p:cNvSpPr/>
              <p:nvPr/>
            </p:nvSpPr>
            <p:spPr>
              <a:xfrm>
                <a:off x="3130475" y="3076687"/>
                <a:ext cx="258184" cy="258184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F6E3FC-A247-794F-9AC7-32A213ACFAA8}"/>
                  </a:ext>
                </a:extLst>
              </p:cNvPr>
              <p:cNvSpPr txBox="1"/>
              <p:nvPr/>
            </p:nvSpPr>
            <p:spPr>
              <a:xfrm>
                <a:off x="3135436" y="3032952"/>
                <a:ext cx="2744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v</a:t>
                </a:r>
              </a:p>
            </p:txBody>
          </p: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4F8C6FE-95B0-134C-90D7-59AF34B750E2}"/>
                </a:ext>
              </a:extLst>
            </p:cNvPr>
            <p:cNvCxnSpPr/>
            <p:nvPr/>
          </p:nvCxnSpPr>
          <p:spPr>
            <a:xfrm flipV="1">
              <a:off x="7326483" y="2424588"/>
              <a:ext cx="1116000" cy="6662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F672617-090A-5449-A387-8835EDB91A93}"/>
                </a:ext>
              </a:extLst>
            </p:cNvPr>
            <p:cNvCxnSpPr/>
            <p:nvPr/>
          </p:nvCxnSpPr>
          <p:spPr>
            <a:xfrm>
              <a:off x="7337614" y="3277563"/>
              <a:ext cx="1130385" cy="6363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318ACBA-0A95-734F-A6DE-9C80509076DB}"/>
                </a:ext>
              </a:extLst>
            </p:cNvPr>
            <p:cNvCxnSpPr/>
            <p:nvPr/>
          </p:nvCxnSpPr>
          <p:spPr>
            <a:xfrm>
              <a:off x="8706624" y="2423883"/>
              <a:ext cx="1260000" cy="648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FFD9EC4-357F-2842-83AB-2E24C9CC9171}"/>
                </a:ext>
              </a:extLst>
            </p:cNvPr>
            <p:cNvCxnSpPr/>
            <p:nvPr/>
          </p:nvCxnSpPr>
          <p:spPr>
            <a:xfrm flipV="1">
              <a:off x="8672892" y="3228841"/>
              <a:ext cx="1296000" cy="68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325BFA4-FCFA-5F48-A5D8-DD09F064D230}"/>
                    </a:ext>
                  </a:extLst>
                </p:cNvPr>
                <p:cNvSpPr txBox="1"/>
                <p:nvPr/>
              </p:nvSpPr>
              <p:spPr>
                <a:xfrm>
                  <a:off x="9123874" y="3543509"/>
                  <a:ext cx="87806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𝑙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4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=</m:t>
                        </m:r>
                        <m:r>
                          <a:rPr lang="en-US" sz="14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𝑥</m:t>
                        </m:r>
                      </m:oMath>
                    </m:oMathPara>
                  </a14:m>
                  <a:endParaRPr lang="en-US" sz="1400" b="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325BFA4-FCFA-5F48-A5D8-DD09F064D2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3874" y="3543509"/>
                  <a:ext cx="878061" cy="30777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7FA2885-EAB0-8A46-8EEB-60F4E371717A}"/>
                    </a:ext>
                  </a:extLst>
                </p:cNvPr>
                <p:cNvSpPr txBox="1"/>
                <p:nvPr/>
              </p:nvSpPr>
              <p:spPr>
                <a:xfrm>
                  <a:off x="9050916" y="2358280"/>
                  <a:ext cx="87581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𝑙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4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=1</m:t>
                        </m:r>
                      </m:oMath>
                    </m:oMathPara>
                  </a14:m>
                  <a:endParaRPr lang="en-US" sz="1400" b="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7FA2885-EAB0-8A46-8EEB-60F4E37171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0916" y="2358280"/>
                  <a:ext cx="875817" cy="3077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6D89FE4-69EE-CC4B-A6A9-E5D548FDDFE3}"/>
                    </a:ext>
                  </a:extLst>
                </p:cNvPr>
                <p:cNvSpPr txBox="1"/>
                <p:nvPr/>
              </p:nvSpPr>
              <p:spPr>
                <a:xfrm>
                  <a:off x="7251435" y="2438058"/>
                  <a:ext cx="87806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𝑙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4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=</m:t>
                        </m:r>
                        <m:r>
                          <a:rPr lang="en-US" sz="14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𝑥</m:t>
                        </m:r>
                      </m:oMath>
                    </m:oMathPara>
                  </a14:m>
                  <a:endParaRPr lang="en-US" sz="1400" b="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6D89FE4-69EE-CC4B-A6A9-E5D548FDDF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1435" y="2438058"/>
                  <a:ext cx="878061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03B1682-F9A2-8043-886F-D3474B49A93B}"/>
                    </a:ext>
                  </a:extLst>
                </p:cNvPr>
                <p:cNvSpPr txBox="1"/>
                <p:nvPr/>
              </p:nvSpPr>
              <p:spPr>
                <a:xfrm>
                  <a:off x="7236085" y="3595881"/>
                  <a:ext cx="87581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𝑙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4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=1</m:t>
                        </m:r>
                      </m:oMath>
                    </m:oMathPara>
                  </a14:m>
                  <a:endParaRPr lang="en-US" sz="1400" b="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03B1682-F9A2-8043-886F-D3474B49A9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6085" y="3595881"/>
                  <a:ext cx="875817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3FC9972-929E-D649-AAB3-B011E9472144}"/>
              </a:ext>
            </a:extLst>
          </p:cNvPr>
          <p:cNvGrpSpPr/>
          <p:nvPr/>
        </p:nvGrpSpPr>
        <p:grpSpPr>
          <a:xfrm>
            <a:off x="8117510" y="3669759"/>
            <a:ext cx="3120160" cy="1891984"/>
            <a:chOff x="8117510" y="3669759"/>
            <a:chExt cx="3120160" cy="189198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2396A3B-CA97-B84D-9BA4-4813CA868AD4}"/>
                </a:ext>
              </a:extLst>
            </p:cNvPr>
            <p:cNvGrpSpPr/>
            <p:nvPr/>
          </p:nvGrpSpPr>
          <p:grpSpPr>
            <a:xfrm>
              <a:off x="8117510" y="3669759"/>
              <a:ext cx="3120160" cy="1891984"/>
              <a:chOff x="7110292" y="2251057"/>
              <a:chExt cx="3120160" cy="189198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FC50D58-68B8-554B-A1FF-4A64AAAE276B}"/>
                  </a:ext>
                </a:extLst>
              </p:cNvPr>
              <p:cNvSpPr/>
              <p:nvPr/>
            </p:nvSpPr>
            <p:spPr>
              <a:xfrm>
                <a:off x="7110292" y="3060665"/>
                <a:ext cx="258184" cy="258184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487187E-65B9-0A44-B37B-8B942DA2A8F4}"/>
                  </a:ext>
                </a:extLst>
              </p:cNvPr>
              <p:cNvSpPr txBox="1"/>
              <p:nvPr/>
            </p:nvSpPr>
            <p:spPr>
              <a:xfrm>
                <a:off x="7119001" y="3016930"/>
                <a:ext cx="2744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Times New Roman" charset="0"/>
                    <a:ea typeface="Times New Roman" charset="0"/>
                    <a:cs typeface="Times New Roman" charset="0"/>
                  </a:rPr>
                  <a:t>s</a:t>
                </a: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4A8C391-47B9-3249-8B9E-87A618ED0A77}"/>
                  </a:ext>
                </a:extLst>
              </p:cNvPr>
              <p:cNvGrpSpPr/>
              <p:nvPr/>
            </p:nvGrpSpPr>
            <p:grpSpPr>
              <a:xfrm>
                <a:off x="9938600" y="2984353"/>
                <a:ext cx="291852" cy="307777"/>
                <a:chOff x="3130475" y="3041661"/>
                <a:chExt cx="291852" cy="307777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25243662-E520-DF45-B405-72163D0691B4}"/>
                    </a:ext>
                  </a:extLst>
                </p:cNvPr>
                <p:cNvSpPr/>
                <p:nvPr/>
              </p:nvSpPr>
              <p:spPr>
                <a:xfrm>
                  <a:off x="3130475" y="3076687"/>
                  <a:ext cx="258184" cy="258184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AB4DABC-E13B-124E-AECD-B865FF42B462}"/>
                    </a:ext>
                  </a:extLst>
                </p:cNvPr>
                <p:cNvSpPr txBox="1"/>
                <p:nvPr/>
              </p:nvSpPr>
              <p:spPr>
                <a:xfrm>
                  <a:off x="3147893" y="3041661"/>
                  <a:ext cx="27443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t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2B35FD6-57FC-E74D-A11E-22E384BBD23E}"/>
                  </a:ext>
                </a:extLst>
              </p:cNvPr>
              <p:cNvGrpSpPr/>
              <p:nvPr/>
            </p:nvGrpSpPr>
            <p:grpSpPr>
              <a:xfrm>
                <a:off x="8414205" y="3835264"/>
                <a:ext cx="278246" cy="307777"/>
                <a:chOff x="3110413" y="3041661"/>
                <a:chExt cx="278246" cy="307777"/>
              </a:xfrm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81508706-96E6-154F-979D-4288AE008563}"/>
                    </a:ext>
                  </a:extLst>
                </p:cNvPr>
                <p:cNvSpPr/>
                <p:nvPr/>
              </p:nvSpPr>
              <p:spPr>
                <a:xfrm>
                  <a:off x="3130475" y="3076687"/>
                  <a:ext cx="258184" cy="258184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FD6EADE-C772-E841-A709-5F40863BB236}"/>
                    </a:ext>
                  </a:extLst>
                </p:cNvPr>
                <p:cNvSpPr txBox="1"/>
                <p:nvPr/>
              </p:nvSpPr>
              <p:spPr>
                <a:xfrm>
                  <a:off x="3110413" y="3041661"/>
                  <a:ext cx="27443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w</a:t>
                  </a: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A86D845D-5356-5D4C-8204-74CB8D01801D}"/>
                  </a:ext>
                </a:extLst>
              </p:cNvPr>
              <p:cNvGrpSpPr/>
              <p:nvPr/>
            </p:nvGrpSpPr>
            <p:grpSpPr>
              <a:xfrm>
                <a:off x="8434267" y="2251057"/>
                <a:ext cx="279395" cy="307777"/>
                <a:chOff x="3130475" y="3032952"/>
                <a:chExt cx="279395" cy="307777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826DECFD-9DB9-B347-B519-E150970075F1}"/>
                    </a:ext>
                  </a:extLst>
                </p:cNvPr>
                <p:cNvSpPr/>
                <p:nvPr/>
              </p:nvSpPr>
              <p:spPr>
                <a:xfrm>
                  <a:off x="3130475" y="3076687"/>
                  <a:ext cx="258184" cy="258184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E08243E-805E-7647-81D9-52EFCEDEDBFA}"/>
                    </a:ext>
                  </a:extLst>
                </p:cNvPr>
                <p:cNvSpPr txBox="1"/>
                <p:nvPr/>
              </p:nvSpPr>
              <p:spPr>
                <a:xfrm>
                  <a:off x="3135436" y="3032952"/>
                  <a:ext cx="27443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v</a:t>
                  </a:r>
                </a:p>
              </p:txBody>
            </p:sp>
          </p:grp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072445F0-0663-0543-B431-4FFFF91A1D6E}"/>
                  </a:ext>
                </a:extLst>
              </p:cNvPr>
              <p:cNvCxnSpPr/>
              <p:nvPr/>
            </p:nvCxnSpPr>
            <p:spPr>
              <a:xfrm flipV="1">
                <a:off x="7326483" y="2424588"/>
                <a:ext cx="1116000" cy="66624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8408294E-A2BB-9C47-A34F-A469010214F0}"/>
                  </a:ext>
                </a:extLst>
              </p:cNvPr>
              <p:cNvCxnSpPr/>
              <p:nvPr/>
            </p:nvCxnSpPr>
            <p:spPr>
              <a:xfrm>
                <a:off x="7337614" y="3277563"/>
                <a:ext cx="1130385" cy="6363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F107D7D8-4D71-704B-A48C-DB9907D0A375}"/>
                  </a:ext>
                </a:extLst>
              </p:cNvPr>
              <p:cNvCxnSpPr/>
              <p:nvPr/>
            </p:nvCxnSpPr>
            <p:spPr>
              <a:xfrm>
                <a:off x="8706624" y="2423883"/>
                <a:ext cx="1260000" cy="648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672C7AEB-6B25-E44B-97C2-76279DD9B814}"/>
                  </a:ext>
                </a:extLst>
              </p:cNvPr>
              <p:cNvCxnSpPr/>
              <p:nvPr/>
            </p:nvCxnSpPr>
            <p:spPr>
              <a:xfrm flipV="1">
                <a:off x="8672892" y="3228841"/>
                <a:ext cx="1296000" cy="684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1509E6B3-FCCC-0540-9FC3-2C3944477935}"/>
                      </a:ext>
                    </a:extLst>
                  </p:cNvPr>
                  <p:cNvSpPr txBox="1"/>
                  <p:nvPr/>
                </p:nvSpPr>
                <p:spPr>
                  <a:xfrm>
                    <a:off x="9123874" y="3543509"/>
                    <a:ext cx="87806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=</m:t>
                          </m:r>
                          <m:r>
                            <a:rPr lang="en-US" sz="14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𝑥</m:t>
                          </m:r>
                        </m:oMath>
                      </m:oMathPara>
                    </a14:m>
                    <a:endParaRPr lang="en-US" sz="1400" b="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1509E6B3-FCCC-0540-9FC3-2C39444779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23874" y="3543509"/>
                    <a:ext cx="878061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72FB2304-1BA7-574E-A65E-5B71663408AC}"/>
                      </a:ext>
                    </a:extLst>
                  </p:cNvPr>
                  <p:cNvSpPr txBox="1"/>
                  <p:nvPr/>
                </p:nvSpPr>
                <p:spPr>
                  <a:xfrm>
                    <a:off x="9050916" y="2358280"/>
                    <a:ext cx="87581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=1</m:t>
                          </m:r>
                        </m:oMath>
                      </m:oMathPara>
                    </a14:m>
                    <a:endParaRPr lang="en-US" sz="1400" b="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72FB2304-1BA7-574E-A65E-5B71663408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50916" y="2358280"/>
                    <a:ext cx="875817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5B121BE5-AF91-534F-85DB-73F7B58465A4}"/>
                      </a:ext>
                    </a:extLst>
                  </p:cNvPr>
                  <p:cNvSpPr txBox="1"/>
                  <p:nvPr/>
                </p:nvSpPr>
                <p:spPr>
                  <a:xfrm>
                    <a:off x="7251435" y="2438058"/>
                    <a:ext cx="87806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=</m:t>
                          </m:r>
                          <m:r>
                            <a:rPr lang="en-US" sz="14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𝑥</m:t>
                          </m:r>
                        </m:oMath>
                      </m:oMathPara>
                    </a14:m>
                    <a:endParaRPr lang="en-US" sz="1400" b="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5B121BE5-AF91-534F-85DB-73F7B58465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1435" y="2438058"/>
                    <a:ext cx="878061" cy="3077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41B876B9-6E94-1E4C-8163-735B683B733F}"/>
                      </a:ext>
                    </a:extLst>
                  </p:cNvPr>
                  <p:cNvSpPr txBox="1"/>
                  <p:nvPr/>
                </p:nvSpPr>
                <p:spPr>
                  <a:xfrm>
                    <a:off x="7236085" y="3595881"/>
                    <a:ext cx="87581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=1</m:t>
                          </m:r>
                        </m:oMath>
                      </m:oMathPara>
                    </a14:m>
                    <a:endParaRPr lang="en-US" sz="1400" b="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41B876B9-6E94-1E4C-8163-735B683B73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36085" y="3595881"/>
                    <a:ext cx="875817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769FB005-E509-F144-96CD-7D7965E1C6AE}"/>
                </a:ext>
              </a:extLst>
            </p:cNvPr>
            <p:cNvCxnSpPr/>
            <p:nvPr/>
          </p:nvCxnSpPr>
          <p:spPr>
            <a:xfrm>
              <a:off x="9560468" y="3951576"/>
              <a:ext cx="0" cy="13196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7F5D5AC4-7465-C449-8DFB-3A413B4A0BAB}"/>
                    </a:ext>
                  </a:extLst>
                </p:cNvPr>
                <p:cNvSpPr txBox="1"/>
                <p:nvPr/>
              </p:nvSpPr>
              <p:spPr>
                <a:xfrm>
                  <a:off x="9456983" y="4389345"/>
                  <a:ext cx="87581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𝑙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4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=0</m:t>
                        </m:r>
                      </m:oMath>
                    </m:oMathPara>
                  </a14:m>
                  <a:endParaRPr lang="en-US" sz="1400" b="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7F5D5AC4-7465-C449-8DFB-3A413B4A0B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6983" y="4389345"/>
                  <a:ext cx="875817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B5803F-D266-C549-8D99-F46A834B0BCA}"/>
                  </a:ext>
                </a:extLst>
              </p:cNvPr>
              <p:cNvSpPr txBox="1"/>
              <p:nvPr/>
            </p:nvSpPr>
            <p:spPr>
              <a:xfrm>
                <a:off x="7906825" y="6138761"/>
                <a:ext cx="36839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ea typeface="Times New Roman" charset="0"/>
                    <a:cs typeface="Times New Roman" charset="0"/>
                  </a:rPr>
                  <a:t>Load-dependent travel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B5803F-D266-C549-8D99-F46A834B0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6825" y="6138761"/>
                <a:ext cx="3683957" cy="369332"/>
              </a:xfrm>
              <a:prstGeom prst="rect">
                <a:avLst/>
              </a:prstGeom>
              <a:blipFill>
                <a:blip r:embed="rId13"/>
                <a:stretch>
                  <a:fillRect l="-1375" t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2AA22D-246B-E046-A3AC-9B29584AC496}"/>
              </a:ext>
            </a:extLst>
          </p:cNvPr>
          <p:cNvGrpSpPr/>
          <p:nvPr/>
        </p:nvGrpSpPr>
        <p:grpSpPr>
          <a:xfrm>
            <a:off x="8252015" y="3795577"/>
            <a:ext cx="2756917" cy="1603897"/>
            <a:chOff x="8233969" y="3824858"/>
            <a:chExt cx="2756917" cy="1603897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27C0CF62-E65B-AE40-BC25-4F2F63DAAE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3969" y="3856681"/>
              <a:ext cx="1324671" cy="729090"/>
            </a:xfrm>
            <a:prstGeom prst="line">
              <a:avLst/>
            </a:prstGeom>
            <a:ln w="539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CCA48B3-6610-DA4B-86D1-BF40F3EC1D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63506" y="3824858"/>
              <a:ext cx="31352" cy="1603897"/>
            </a:xfrm>
            <a:prstGeom prst="line">
              <a:avLst/>
            </a:prstGeom>
            <a:ln w="539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318657F4-32EF-B948-A096-A129CD8C45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51223" y="4676629"/>
              <a:ext cx="1439663" cy="736183"/>
            </a:xfrm>
            <a:prstGeom prst="straightConnector1">
              <a:avLst/>
            </a:prstGeom>
            <a:ln w="53975">
              <a:solidFill>
                <a:srgbClr val="00B0F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1D098C6E-B5F5-1E4D-A2DF-A2DCF72B3318}"/>
              </a:ext>
            </a:extLst>
          </p:cNvPr>
          <p:cNvGrpSpPr/>
          <p:nvPr/>
        </p:nvGrpSpPr>
        <p:grpSpPr>
          <a:xfrm>
            <a:off x="8235797" y="1193977"/>
            <a:ext cx="2677581" cy="1069645"/>
            <a:chOff x="8235797" y="1193977"/>
            <a:chExt cx="2677581" cy="1069645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8BE9B4D2-23D7-9544-9F6C-413E65724B96}"/>
                </a:ext>
              </a:extLst>
            </p:cNvPr>
            <p:cNvGrpSpPr/>
            <p:nvPr/>
          </p:nvGrpSpPr>
          <p:grpSpPr>
            <a:xfrm>
              <a:off x="8235797" y="1518679"/>
              <a:ext cx="2677581" cy="744943"/>
              <a:chOff x="8235797" y="1518679"/>
              <a:chExt cx="2677581" cy="744943"/>
            </a:xfrm>
          </p:grpSpPr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D5EABBF2-FFBF-BE41-82C2-484CFCDEFD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35797" y="1534532"/>
                <a:ext cx="1324671" cy="729090"/>
              </a:xfrm>
              <a:prstGeom prst="line">
                <a:avLst/>
              </a:prstGeom>
              <a:ln w="539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F49D43FE-607B-1544-90E0-3ADFE69DAC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65396" y="1518679"/>
                <a:ext cx="1347982" cy="604056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7CD03CCE-4CD4-4241-8AF6-DA11E71B5904}"/>
                </a:ext>
              </a:extLst>
            </p:cNvPr>
            <p:cNvSpPr txBox="1"/>
            <p:nvPr/>
          </p:nvSpPr>
          <p:spPr>
            <a:xfrm>
              <a:off x="9731256" y="1193977"/>
              <a:ext cx="6030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1/2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E59E737-4285-904C-A3C5-909C115E71A3}"/>
              </a:ext>
            </a:extLst>
          </p:cNvPr>
          <p:cNvGrpSpPr/>
          <p:nvPr/>
        </p:nvGrpSpPr>
        <p:grpSpPr>
          <a:xfrm>
            <a:off x="8228335" y="2309588"/>
            <a:ext cx="2744465" cy="955661"/>
            <a:chOff x="8228335" y="2309588"/>
            <a:chExt cx="2744465" cy="955661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78567A8-290F-9D42-8711-48139CB810B3}"/>
                </a:ext>
              </a:extLst>
            </p:cNvPr>
            <p:cNvGrpSpPr/>
            <p:nvPr/>
          </p:nvGrpSpPr>
          <p:grpSpPr>
            <a:xfrm>
              <a:off x="8228335" y="2309588"/>
              <a:ext cx="2744465" cy="775157"/>
              <a:chOff x="8228335" y="2309588"/>
              <a:chExt cx="2744465" cy="775157"/>
            </a:xfrm>
          </p:grpSpPr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31A83B17-C77C-924C-BC14-B94602B3F5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28335" y="2309588"/>
                <a:ext cx="1322888" cy="756848"/>
              </a:xfrm>
              <a:prstGeom prst="line">
                <a:avLst/>
              </a:prstGeom>
              <a:ln w="539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2002708E-6C5B-554B-BDAB-8750048D2B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65057" y="2358896"/>
                <a:ext cx="1407743" cy="725849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3CF6B6C5-8B34-CD4D-8FC1-E82A83EE6618}"/>
                </a:ext>
              </a:extLst>
            </p:cNvPr>
            <p:cNvSpPr txBox="1"/>
            <p:nvPr/>
          </p:nvSpPr>
          <p:spPr>
            <a:xfrm>
              <a:off x="9729750" y="2865139"/>
              <a:ext cx="6030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1/2</a:t>
              </a:r>
            </a:p>
          </p:txBody>
        </p:sp>
      </p:grpSp>
      <p:sp>
        <p:nvSpPr>
          <p:cNvPr id="128" name="Rectangle 127">
            <a:extLst>
              <a:ext uri="{FF2B5EF4-FFF2-40B4-BE49-F238E27FC236}">
                <a16:creationId xmlns:a16="http://schemas.microsoft.com/office/drawing/2014/main" id="{E6937D12-E16F-9F4A-B88B-8DAA3BB5C354}"/>
              </a:ext>
            </a:extLst>
          </p:cNvPr>
          <p:cNvSpPr/>
          <p:nvPr/>
        </p:nvSpPr>
        <p:spPr>
          <a:xfrm>
            <a:off x="8391313" y="3228019"/>
            <a:ext cx="257192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Nash flow = optimal flow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B8149A66-E936-FB41-882C-DC07924C75D8}"/>
              </a:ext>
            </a:extLst>
          </p:cNvPr>
          <p:cNvSpPr/>
          <p:nvPr/>
        </p:nvSpPr>
        <p:spPr>
          <a:xfrm>
            <a:off x="8391313" y="5583666"/>
            <a:ext cx="256390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Nash flow ≠ optimal flow</a:t>
            </a:r>
          </a:p>
        </p:txBody>
      </p:sp>
    </p:spTree>
    <p:extLst>
      <p:ext uri="{BB962C8B-B14F-4D97-AF65-F5344CB8AC3E}">
        <p14:creationId xmlns:p14="http://schemas.microsoft.com/office/powerpoint/2010/main" val="393590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3" grpId="0"/>
      <p:bldP spid="128" grpId="0" animBg="1"/>
      <p:bldP spid="1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381FD-D7BC-CF4B-9341-A5370A9C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6101"/>
            <a:ext cx="9601200" cy="476026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Informational </a:t>
            </a:r>
            <a:r>
              <a:rPr lang="en-US" sz="3600" b="1" dirty="0" err="1">
                <a:solidFill>
                  <a:schemeClr val="tx1"/>
                </a:solidFill>
              </a:rPr>
              <a:t>Braess</a:t>
            </a:r>
            <a:r>
              <a:rPr lang="en-US" sz="3600" b="1" dirty="0">
                <a:solidFill>
                  <a:schemeClr val="tx1"/>
                </a:solidFill>
              </a:rPr>
              <a:t>’ Paradox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DB492-7215-4140-9D47-379857F27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054248"/>
            <a:ext cx="10004156" cy="53465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i="1" dirty="0">
                <a:solidFill>
                  <a:schemeClr val="tx1"/>
                </a:solidFill>
              </a:rPr>
              <a:t>Is </a:t>
            </a:r>
            <a:r>
              <a:rPr lang="en-US" i="1" dirty="0" err="1">
                <a:solidFill>
                  <a:schemeClr val="tx1"/>
                </a:solidFill>
              </a:rPr>
              <a:t>Braess</a:t>
            </a:r>
            <a:r>
              <a:rPr lang="en-US" i="1" dirty="0">
                <a:solidFill>
                  <a:schemeClr val="tx1"/>
                </a:solidFill>
              </a:rPr>
              <a:t>’ Paradox a “pathological” example, or a pervasive phenomenon in selfish routing networks? (Valiant and </a:t>
            </a:r>
            <a:r>
              <a:rPr lang="en-US" i="1" dirty="0" err="1">
                <a:solidFill>
                  <a:schemeClr val="tx1"/>
                </a:solidFill>
              </a:rPr>
              <a:t>Roughgarden</a:t>
            </a:r>
            <a:r>
              <a:rPr lang="en-US" i="1" dirty="0">
                <a:solidFill>
                  <a:schemeClr val="tx1"/>
                </a:solidFill>
              </a:rPr>
              <a:t>, 2006)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</a:rPr>
              <a:t>Braess</a:t>
            </a:r>
            <a:r>
              <a:rPr lang="en-US" dirty="0">
                <a:solidFill>
                  <a:schemeClr val="tx1"/>
                </a:solidFill>
              </a:rPr>
              <a:t> ratio: the largest factor by which the removal of one or more edges can improve the latency of traffic in an equilibrium flow.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With high probability as n → ∞, there is a choice of traffic rate such that the </a:t>
            </a:r>
            <a:r>
              <a:rPr lang="en-US" b="1" dirty="0" err="1">
                <a:solidFill>
                  <a:schemeClr val="tx1"/>
                </a:solidFill>
              </a:rPr>
              <a:t>Braess</a:t>
            </a:r>
            <a:r>
              <a:rPr lang="en-US" b="1" dirty="0">
                <a:solidFill>
                  <a:schemeClr val="tx1"/>
                </a:solidFill>
              </a:rPr>
              <a:t> ratio of a random network is strictly greater than 1.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Informational </a:t>
            </a:r>
            <a:r>
              <a:rPr lang="en-US" b="1" dirty="0" err="1">
                <a:solidFill>
                  <a:schemeClr val="tx1"/>
                </a:solidFill>
              </a:rPr>
              <a:t>Braess</a:t>
            </a:r>
            <a:r>
              <a:rPr lang="en-US" b="1" dirty="0">
                <a:solidFill>
                  <a:schemeClr val="tx1"/>
                </a:solidFill>
              </a:rPr>
              <a:t>’ Paradox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Acemuglu</a:t>
            </a:r>
            <a:r>
              <a:rPr lang="en-US" dirty="0">
                <a:solidFill>
                  <a:schemeClr val="tx1"/>
                </a:solidFill>
              </a:rPr>
              <a:t> et al., 2017)</a:t>
            </a:r>
          </a:p>
          <a:p>
            <a:r>
              <a:rPr lang="en-US" dirty="0">
                <a:solidFill>
                  <a:schemeClr val="tx1"/>
                </a:solidFill>
              </a:rPr>
              <a:t>Users have differing information sets about the available edges and can only use routes consisting of edges in their information set.</a:t>
            </a:r>
          </a:p>
          <a:p>
            <a:r>
              <a:rPr lang="en-US" dirty="0">
                <a:solidFill>
                  <a:schemeClr val="tx1"/>
                </a:solidFill>
              </a:rPr>
              <a:t>IBP: the possibility that users with expanded information sets experience greater equilibrium cost </a:t>
            </a:r>
          </a:p>
          <a:p>
            <a:r>
              <a:rPr lang="en-US" b="1" dirty="0">
                <a:solidFill>
                  <a:schemeClr val="tx1"/>
                </a:solidFill>
              </a:rPr>
              <a:t>IBP does not occur if and only if the network is series of linearly independent (SLI)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90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381FD-D7BC-CF4B-9341-A5370A9C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6101"/>
            <a:ext cx="9601200" cy="47602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Model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38DB492-7215-4140-9D47-379857F270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1600" y="1054248"/>
                <a:ext cx="9601200" cy="5346551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Consider an information designer optimizes the information policy to manipulate the beliefs, thus actions, of multiple agents (autonomous vehicles). 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tx1"/>
                    </a:solidFill>
                  </a:rPr>
                  <a:t>Traffic model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A road network modeled by a directed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with vertex set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edge set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source-sink vertex pairs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…,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the amount of traffic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the set of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paths,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⋃"/>
                        <m:subHide m:val="on"/>
                        <m:supHide m:val="on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baseline="-250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Traffic flow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denotes the amount of traffic on edge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Travel time on edge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depends on a state of the world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and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traffic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load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: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zh-CN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bSup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.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         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Vehicles have the same prior belief: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Total travel cost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𝑇𝑇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zh-CN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38DB492-7215-4140-9D47-379857F270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1054248"/>
                <a:ext cx="9601200" cy="5346551"/>
              </a:xfrm>
              <a:blipFill>
                <a:blip r:embed="rId3"/>
                <a:stretch>
                  <a:fillRect l="-661" t="-711" b="-5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694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381FD-D7BC-CF4B-9341-A5370A9C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6101"/>
            <a:ext cx="9601200" cy="47602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Selfish agents and Nash flow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DB492-7215-4140-9D47-379857F27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054248"/>
            <a:ext cx="9601200" cy="534655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B605AD-FD52-954C-8C38-7E20ED7C6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875" y="1599804"/>
            <a:ext cx="8115301" cy="1922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A5BB8-C2E2-7948-975A-AC6C9FA9D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875" y="3994172"/>
            <a:ext cx="7954600" cy="6809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1EEC131-D119-454D-96F1-A6F38A2A356D}"/>
                  </a:ext>
                </a:extLst>
              </p:cNvPr>
              <p:cNvSpPr/>
              <p:nvPr/>
            </p:nvSpPr>
            <p:spPr>
              <a:xfrm>
                <a:off x="7360083" y="4368984"/>
                <a:ext cx="4784943" cy="92333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If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at Nash equilibrium then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1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flow paths (i.e.,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1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paths to which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assigns a positive amount of flow) have equal travel time. 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1EEC131-D119-454D-96F1-A6F38A2A35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0083" y="4368984"/>
                <a:ext cx="4784943" cy="923330"/>
              </a:xfrm>
              <a:prstGeom prst="rect">
                <a:avLst/>
              </a:prstGeom>
              <a:blipFill>
                <a:blip r:embed="rId5"/>
                <a:stretch>
                  <a:fillRect l="-789" t="-1299" b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D80093B-519D-E140-A220-C5789C5151A5}"/>
                  </a:ext>
                </a:extLst>
              </p:cNvPr>
              <p:cNvSpPr txBox="1"/>
              <p:nvPr/>
            </p:nvSpPr>
            <p:spPr>
              <a:xfrm>
                <a:off x="7360083" y="2111452"/>
                <a:ext cx="4784943" cy="1200329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For any small amount of traﬃc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l-GR" dirty="0"/>
                  <a:t> </a:t>
                </a:r>
                <a:r>
                  <a:rPr lang="en-US" dirty="0"/>
                  <a:t>on path P</a:t>
                </a:r>
                <a:r>
                  <a:rPr lang="en-US" baseline="-25000" dirty="0"/>
                  <a:t>1</a:t>
                </a:r>
                <a:r>
                  <a:rPr lang="en-US" dirty="0"/>
                  <a:t> and any other path P</a:t>
                </a:r>
                <a:r>
                  <a:rPr lang="en-US" baseline="-25000" dirty="0"/>
                  <a:t>2</a:t>
                </a:r>
                <a:r>
                  <a:rPr lang="en-US" dirty="0"/>
                  <a:t> ,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l-GR" dirty="0"/>
                  <a:t> </a:t>
                </a:r>
                <a:r>
                  <a:rPr lang="en-US" dirty="0"/>
                  <a:t>traﬃc deviates from P</a:t>
                </a:r>
                <a:r>
                  <a:rPr lang="en-US" baseline="-25000" dirty="0"/>
                  <a:t>1</a:t>
                </a:r>
                <a:r>
                  <a:rPr lang="en-US" dirty="0"/>
                  <a:t> and instead chooses P</a:t>
                </a:r>
                <a:r>
                  <a:rPr lang="en-US" baseline="-25000" dirty="0"/>
                  <a:t>2</a:t>
                </a:r>
                <a:r>
                  <a:rPr lang="en-US" dirty="0"/>
                  <a:t> , then its travel time will increase.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D80093B-519D-E140-A220-C5789C515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0083" y="2111452"/>
                <a:ext cx="4784943" cy="1200329"/>
              </a:xfrm>
              <a:prstGeom prst="rect">
                <a:avLst/>
              </a:prstGeom>
              <a:blipFill>
                <a:blip r:embed="rId6"/>
                <a:stretch>
                  <a:fillRect l="-789" r="-789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D57F2D0-0D74-6D44-B50F-085FF9423960}"/>
              </a:ext>
            </a:extLst>
          </p:cNvPr>
          <p:cNvSpPr txBox="1"/>
          <p:nvPr/>
        </p:nvSpPr>
        <p:spPr>
          <a:xfrm>
            <a:off x="1364725" y="1329078"/>
            <a:ext cx="4341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Definition</a:t>
            </a:r>
            <a:r>
              <a:rPr lang="en-US" dirty="0"/>
              <a:t> (</a:t>
            </a:r>
            <a:r>
              <a:rPr lang="en-US" dirty="0" err="1"/>
              <a:t>Roughgarden</a:t>
            </a:r>
            <a:r>
              <a:rPr lang="en-US" dirty="0"/>
              <a:t> and </a:t>
            </a:r>
            <a:r>
              <a:rPr lang="en-US" dirty="0" err="1"/>
              <a:t>Tardos</a:t>
            </a:r>
            <a:r>
              <a:rPr lang="en-US" dirty="0"/>
              <a:t> 2002)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28EABC-7B10-ED49-829E-E7215AF422CF}"/>
              </a:ext>
            </a:extLst>
          </p:cNvPr>
          <p:cNvSpPr txBox="1"/>
          <p:nvPr/>
        </p:nvSpPr>
        <p:spPr>
          <a:xfrm>
            <a:off x="1421875" y="3624840"/>
            <a:ext cx="5482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Property of Nash flow</a:t>
            </a:r>
            <a:r>
              <a:rPr lang="en-US" dirty="0"/>
              <a:t> (</a:t>
            </a:r>
            <a:r>
              <a:rPr lang="en-US" dirty="0" err="1"/>
              <a:t>Roughgarden</a:t>
            </a:r>
            <a:r>
              <a:rPr lang="en-US" dirty="0"/>
              <a:t> and </a:t>
            </a:r>
            <a:r>
              <a:rPr lang="en-US" dirty="0" err="1"/>
              <a:t>Tardos</a:t>
            </a:r>
            <a:r>
              <a:rPr lang="en-US" dirty="0"/>
              <a:t> 2002)</a:t>
            </a:r>
          </a:p>
        </p:txBody>
      </p:sp>
    </p:spTree>
    <p:extLst>
      <p:ext uri="{BB962C8B-B14F-4D97-AF65-F5344CB8AC3E}">
        <p14:creationId xmlns:p14="http://schemas.microsoft.com/office/powerpoint/2010/main" val="228707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A9D394-4B57-9D4A-A7D1-419B08B5CC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1600" y="1038386"/>
                <a:ext cx="9982200" cy="513857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b="1" dirty="0">
                    <a:solidFill>
                      <a:schemeClr val="tx1"/>
                    </a:solidFill>
                  </a:rPr>
                  <a:t>Information design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The authority provides signals to drivers: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detnoes </a:t>
                </a:r>
                <a:r>
                  <a:rPr lang="en-US" dirty="0">
                    <a:solidFill>
                      <a:schemeClr val="tx1"/>
                    </a:solidFill>
                  </a:rPr>
                  <a:t>the probability that the authority sends signal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l-GR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when the state of nature is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  <a:r>
                  <a:rPr lang="el-GR" dirty="0">
                    <a:solidFill>
                      <a:schemeClr val="tx1"/>
                    </a:solidFill>
                  </a:rPr>
                  <a:t> </a:t>
                </a:r>
                <a:endParaRPr lang="en-US" sz="200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Vehicles, when receiving signal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l-GR" sz="2000" dirty="0">
                    <a:solidFill>
                      <a:schemeClr val="tx1"/>
                    </a:solidFill>
                  </a:rPr>
                  <a:t>, </a:t>
                </a:r>
                <a:r>
                  <a:rPr lang="en-US" sz="2000" dirty="0">
                    <a:solidFill>
                      <a:schemeClr val="tx1"/>
                    </a:solidFill>
                  </a:rPr>
                  <a:t>update their belief by the Bayesian rule: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Since each signal yields a posterior belief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p>
                    </m:sSup>
                  </m:oMath>
                </a14:m>
                <a:r>
                  <a:rPr lang="el-GR" dirty="0">
                    <a:solidFill>
                      <a:schemeClr val="tx1"/>
                    </a:solidFill>
                  </a:rPr>
                  <a:t>, </a:t>
                </a:r>
                <a:r>
                  <a:rPr lang="en-US" dirty="0">
                    <a:solidFill>
                      <a:schemeClr val="tx1"/>
                    </a:solidFill>
                  </a:rPr>
                  <a:t>the authority’s objective is equivalent to determining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of finite support specifying a convex decomposition of </a:t>
                </a:r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.</a:t>
                </a: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  <a:p>
                <a:endParaRPr lang="en-US" sz="2000" b="1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sz="20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A9D394-4B57-9D4A-A7D1-419B08B5CC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1038386"/>
                <a:ext cx="9982200" cy="5138577"/>
              </a:xfrm>
              <a:blipFill>
                <a:blip r:embed="rId3"/>
                <a:stretch>
                  <a:fillRect l="-636" t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8A5EF401-C2FB-FD49-B7C4-88E48B80B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067" y="2606808"/>
            <a:ext cx="3044265" cy="843027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B8881FAA-023B-194A-A531-CE5B33FDF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6101"/>
            <a:ext cx="9601200" cy="47602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Model formulation (Cont’d)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C6ABB-03AD-3341-947B-418089D6A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5805" y="4212322"/>
            <a:ext cx="61976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0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381FD-D7BC-CF4B-9341-A5370A9C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6101"/>
            <a:ext cx="9601200" cy="47602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Sequence of events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DB492-7215-4140-9D47-379857F27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054248"/>
            <a:ext cx="9601200" cy="53465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(a)  The designer commits to an information policy</a:t>
            </a:r>
            <a:r>
              <a:rPr lang="el-GR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which is common knowledge for all players.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(b)  States of the world realize.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(c)  Messages are sent out according to the policy.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(d)  Vehicles receive the message and update their beliefs and make their routing decision.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(e)  Payoffs realize.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450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381FD-D7BC-CF4B-9341-A5370A9C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6101"/>
            <a:ext cx="9601200" cy="47602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Bounds for arbitrary signals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DB492-7215-4140-9D47-379857F27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054248"/>
            <a:ext cx="9601200" cy="534655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9C4494-F612-0249-B396-7E8AAF8111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45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1600" y="1449899"/>
            <a:ext cx="9025097" cy="1578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7FFE6C-156B-784B-95AF-0EAB5FAC7DB6}"/>
              </a:ext>
            </a:extLst>
          </p:cNvPr>
          <p:cNvSpPr txBox="1"/>
          <p:nvPr/>
        </p:nvSpPr>
        <p:spPr>
          <a:xfrm>
            <a:off x="1371598" y="3398969"/>
            <a:ext cx="557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Hardness result </a:t>
            </a:r>
            <a:r>
              <a:rPr lang="en-US" dirty="0"/>
              <a:t>(Cole et al., 2005, Bhaskar et al. 2016)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E3E63A-3B4F-1B42-88DC-75FB920F9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597" y="3768300"/>
            <a:ext cx="9014093" cy="7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24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381FD-D7BC-CF4B-9341-A5370A9C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6101"/>
            <a:ext cx="9601200" cy="47602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Information vs. tolling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DB492-7215-4140-9D47-379857F27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054248"/>
            <a:ext cx="9601200" cy="53465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Tolling (</a:t>
            </a:r>
            <a:r>
              <a:rPr lang="en-US" dirty="0">
                <a:solidFill>
                  <a:schemeClr val="tx1"/>
                </a:solidFill>
              </a:rPr>
              <a:t>Cole et al., 2005</a:t>
            </a:r>
            <a:r>
              <a:rPr lang="en-US" b="1" dirty="0">
                <a:solidFill>
                  <a:schemeClr val="tx1"/>
                </a:solidFill>
              </a:rPr>
              <a:t>)</a:t>
            </a:r>
          </a:p>
          <a:p>
            <a:r>
              <a:rPr lang="en-US" dirty="0">
                <a:solidFill>
                  <a:schemeClr val="tx1"/>
                </a:solidFill>
              </a:rPr>
              <a:t>Marginal cost tolling minimizes total travel time</a:t>
            </a:r>
          </a:p>
          <a:p>
            <a:r>
              <a:rPr lang="en-US" dirty="0">
                <a:solidFill>
                  <a:schemeClr val="tx1"/>
                </a:solidFill>
              </a:rPr>
              <a:t>Marginal cost tolling may </a:t>
            </a:r>
            <a:r>
              <a:rPr lang="en-US" i="1" dirty="0">
                <a:solidFill>
                  <a:schemeClr val="tx1"/>
                </a:solidFill>
              </a:rPr>
              <a:t>increase</a:t>
            </a:r>
            <a:r>
              <a:rPr lang="en-US" dirty="0">
                <a:solidFill>
                  <a:schemeClr val="tx1"/>
                </a:solidFill>
              </a:rPr>
              <a:t> total cost (congestion + toll)</a:t>
            </a:r>
          </a:p>
          <a:p>
            <a:pPr lvl="1"/>
            <a:r>
              <a:rPr lang="en-US" i="0" dirty="0">
                <a:solidFill>
                  <a:schemeClr val="tx1"/>
                </a:solidFill>
              </a:rPr>
              <a:t>Linear/polynomial travel time functions</a:t>
            </a:r>
          </a:p>
          <a:p>
            <a:r>
              <a:rPr lang="en-US" dirty="0">
                <a:solidFill>
                  <a:schemeClr val="tx1"/>
                </a:solidFill>
              </a:rPr>
              <a:t>In </a:t>
            </a:r>
            <a:r>
              <a:rPr lang="en-US" i="1" dirty="0">
                <a:solidFill>
                  <a:schemeClr val="tx1"/>
                </a:solidFill>
              </a:rPr>
              <a:t>every</a:t>
            </a:r>
            <a:r>
              <a:rPr lang="en-US" dirty="0">
                <a:solidFill>
                  <a:schemeClr val="tx1"/>
                </a:solidFill>
              </a:rPr>
              <a:t> network with linear travel functions, the benefit of taxes cannot exceed that of removing edges.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381FD-D7BC-CF4B-9341-A5370A9C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6101"/>
            <a:ext cx="9601200" cy="47602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Internet of Things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DB492-7215-4140-9D47-379857F27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054248"/>
            <a:ext cx="9601200" cy="53465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Enterprise of Things</a:t>
            </a:r>
          </a:p>
          <a:p>
            <a:r>
              <a:rPr lang="en-US" dirty="0">
                <a:solidFill>
                  <a:schemeClr val="tx1"/>
                </a:solidFill>
              </a:rPr>
              <a:t>The internet of things has the potential to transform business — from predictive maintenance to better supply chain management and more accurate customer insights.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99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381FD-D7BC-CF4B-9341-A5370A9C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6101"/>
            <a:ext cx="9601200" cy="47602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Future directions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DB492-7215-4140-9D47-379857F27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054248"/>
            <a:ext cx="9601200" cy="534655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Combination of tolling and information design</a:t>
            </a:r>
          </a:p>
          <a:p>
            <a:pPr lvl="1"/>
            <a:r>
              <a:rPr lang="en-US" i="0" dirty="0">
                <a:solidFill>
                  <a:schemeClr val="tx1"/>
                </a:solidFill>
              </a:rPr>
              <a:t>Bhaskar et al. 2016: Hardness Results for Signaling </a:t>
            </a:r>
          </a:p>
          <a:p>
            <a:r>
              <a:rPr lang="en-US" i="0" dirty="0">
                <a:solidFill>
                  <a:schemeClr val="tx1"/>
                </a:solidFill>
              </a:rPr>
              <a:t>Communication/energy cost of sensors</a:t>
            </a:r>
          </a:p>
          <a:p>
            <a:pPr lvl="1"/>
            <a:r>
              <a:rPr lang="en-US" i="0" dirty="0">
                <a:solidFill>
                  <a:schemeClr val="tx1"/>
                </a:solidFill>
              </a:rPr>
              <a:t>Sensor nodes are usually simple and may provide rough descriptions of events. </a:t>
            </a:r>
          </a:p>
          <a:p>
            <a:pPr lvl="1"/>
            <a:r>
              <a:rPr lang="en-US" i="0" dirty="0">
                <a:solidFill>
                  <a:schemeClr val="tx1"/>
                </a:solidFill>
              </a:rPr>
              <a:t>Since mobile sensors are operated by small batteries, one important issue is to conserve their energies. </a:t>
            </a:r>
          </a:p>
          <a:p>
            <a:pPr lvl="1"/>
            <a:r>
              <a:rPr lang="en-US" i="0" dirty="0">
                <a:solidFill>
                  <a:schemeClr val="tx1"/>
                </a:solidFill>
              </a:rPr>
              <a:t>Minimize communication among static sensors. </a:t>
            </a:r>
          </a:p>
          <a:p>
            <a:pPr lvl="1"/>
            <a:r>
              <a:rPr lang="en-US" i="0" dirty="0">
                <a:solidFill>
                  <a:schemeClr val="tx1"/>
                </a:solidFill>
              </a:rPr>
              <a:t>Balance the communication load among the static sensors.</a:t>
            </a:r>
          </a:p>
          <a:p>
            <a:pPr lvl="1"/>
            <a:endParaRPr lang="en-US" dirty="0"/>
          </a:p>
          <a:p>
            <a:pPr lvl="1"/>
            <a:endParaRPr lang="en-US" i="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4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C534E-E3DF-334D-92BC-26B49ADE5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</a:rPr>
              <a:t>Thanks!!</a:t>
            </a:r>
          </a:p>
        </p:txBody>
      </p:sp>
    </p:spTree>
    <p:extLst>
      <p:ext uri="{BB962C8B-B14F-4D97-AF65-F5344CB8AC3E}">
        <p14:creationId xmlns:p14="http://schemas.microsoft.com/office/powerpoint/2010/main" val="3050166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704" y="1032412"/>
            <a:ext cx="6316751" cy="49481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82055" y="1497130"/>
            <a:ext cx="46575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Rapid manufacturing of new products, dynamic response to product demands, and real-time optimization of manufacturing production and supply chain networks.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056EC0-454D-6249-A0D8-9046C161F7E3}"/>
              </a:ext>
            </a:extLst>
          </p:cNvPr>
          <p:cNvSpPr/>
          <p:nvPr/>
        </p:nvSpPr>
        <p:spPr>
          <a:xfrm>
            <a:off x="4107648" y="3841143"/>
            <a:ext cx="4020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/>
              <a:t>Improve customer experience, optimize supply chain operations and create new channels and revenue streams.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291CA3-40D0-714D-A407-C860CCBF594D}"/>
              </a:ext>
            </a:extLst>
          </p:cNvPr>
          <p:cNvSpPr txBox="1"/>
          <p:nvPr/>
        </p:nvSpPr>
        <p:spPr>
          <a:xfrm>
            <a:off x="4475947" y="2801688"/>
            <a:ext cx="5099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Telehealth: live video, store-and-forward technology, remote patient monitoring and </a:t>
            </a:r>
            <a:r>
              <a:rPr lang="en-US" sz="1600" dirty="0" err="1"/>
              <a:t>mHealth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223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381FD-D7BC-CF4B-9341-A5370A9C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6101"/>
            <a:ext cx="9601200" cy="47602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Smart city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E083CCF1-D5D2-C949-8AB9-2F79D851C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1600" y="1099093"/>
            <a:ext cx="9601200" cy="52567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D33C11-7802-2A4A-AAB7-C27D05CED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00" y="1212307"/>
            <a:ext cx="7670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381FD-D7BC-CF4B-9341-A5370A9C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6101"/>
            <a:ext cx="9601200" cy="47602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Share of worldwide smart city projects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E7857E0-2076-F64E-8B60-5372C5B0D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2914" y="1805553"/>
            <a:ext cx="9378571" cy="41302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7EB54B-BFB5-9244-8FA3-BCCAF610E009}"/>
              </a:ext>
            </a:extLst>
          </p:cNvPr>
          <p:cNvSpPr/>
          <p:nvPr/>
        </p:nvSpPr>
        <p:spPr>
          <a:xfrm>
            <a:off x="1357667" y="983435"/>
            <a:ext cx="72710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enturyGothic"/>
              </a:rPr>
              <a:t>IoT: Smart City projects share breakdown by Type (2017) </a:t>
            </a:r>
            <a:endParaRPr lang="en-US" sz="2400" dirty="0">
              <a:effectLst/>
            </a:endParaRPr>
          </a:p>
        </p:txBody>
      </p:sp>
      <p:pic>
        <p:nvPicPr>
          <p:cNvPr id="1025" name="Picture 1" descr="page6image24387648">
            <a:extLst>
              <a:ext uri="{FF2B5EF4-FFF2-40B4-BE49-F238E27FC236}">
                <a16:creationId xmlns:a16="http://schemas.microsoft.com/office/drawing/2014/main" id="{86CFE1D6-32A3-2E4A-80C6-F92578C51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29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734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381FD-D7BC-CF4B-9341-A5370A9C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6101"/>
            <a:ext cx="9601200" cy="476026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Cities around the world are already getting smarter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7EB54B-BFB5-9244-8FA3-BCCAF610E009}"/>
              </a:ext>
            </a:extLst>
          </p:cNvPr>
          <p:cNvSpPr/>
          <p:nvPr/>
        </p:nvSpPr>
        <p:spPr>
          <a:xfrm>
            <a:off x="1357667" y="983435"/>
            <a:ext cx="3916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City Brain</a:t>
            </a:r>
            <a:r>
              <a:rPr lang="zh-CN" altLang="en-US" sz="2400" b="1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sz="2400" dirty="0">
                <a:latin typeface="CenturyGothic"/>
              </a:rPr>
              <a:t>Hangzhou, China</a:t>
            </a:r>
            <a:endParaRPr lang="en-US" sz="2400" dirty="0">
              <a:effectLst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12515B7-4793-C042-9167-AA2766A7C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45100"/>
            <a:ext cx="9601200" cy="4955699"/>
          </a:xfrm>
        </p:spPr>
        <p:txBody>
          <a:bodyPr>
            <a:noAutofit/>
          </a:bodyPr>
          <a:lstStyle/>
          <a:p>
            <a:pPr marL="46038" lvl="1" indent="0">
              <a:buNone/>
            </a:pPr>
            <a:r>
              <a:rPr lang="en-US" i="0" dirty="0">
                <a:solidFill>
                  <a:schemeClr val="tx1"/>
                </a:solidFill>
              </a:rPr>
              <a:t>Tech giant Alibaba, which started and expanded out of Hangzhou, is working with the local traffic police.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Collect a range of real time traffic data from video surveillance cameras, microwave detectors to mobile app data. 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optimize</a:t>
            </a:r>
            <a:r>
              <a:rPr lang="zh-TW" altLang="en-US" dirty="0">
                <a:solidFill>
                  <a:schemeClr val="tx1"/>
                </a:solidFill>
              </a:rPr>
              <a:t> </a:t>
            </a:r>
            <a:r>
              <a:rPr lang="en-US" altLang="zh-TW" dirty="0">
                <a:solidFill>
                  <a:schemeClr val="tx1"/>
                </a:solidFill>
              </a:rPr>
              <a:t>t</a:t>
            </a:r>
            <a:r>
              <a:rPr lang="en-US" dirty="0">
                <a:solidFill>
                  <a:schemeClr val="tx1"/>
                </a:solidFill>
              </a:rPr>
              <a:t>raffic signal timing in real time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alter traffic lights to let ambulances rush through 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report possible car crashes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D021F-F631-084D-A324-E915E1A7F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112" y="3940359"/>
            <a:ext cx="5930877" cy="278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3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381FD-D7BC-CF4B-9341-A5370A9C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6101"/>
            <a:ext cx="9601200" cy="47602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Road weather intelligence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DB492-7215-4140-9D47-379857F27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054248"/>
            <a:ext cx="9601200" cy="534655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Delivery of Ground Truth® is powered by sensors attached to vehicles and existing road infrastructure, measuring critical pieces of data.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590424-2B4D-6743-90FA-8CD2A6AD9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1" y="1779832"/>
            <a:ext cx="6400799" cy="49629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5C703E-3F84-8340-8977-47D9CF43A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587" y="535746"/>
            <a:ext cx="2320870" cy="348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98BB4B-9740-1A41-A355-9B1D53EA4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81" y="1808695"/>
            <a:ext cx="4871663" cy="490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0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C15E59-2086-794B-BEB7-07AB661F3C49}"/>
              </a:ext>
            </a:extLst>
          </p:cNvPr>
          <p:cNvSpPr/>
          <p:nvPr/>
        </p:nvSpPr>
        <p:spPr>
          <a:xfrm>
            <a:off x="2428067" y="3727523"/>
            <a:ext cx="8064285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111111"/>
                </a:solidFill>
                <a:latin typeface="Georgia" panose="02040502050405020303" pitchFamily="18" charset="0"/>
              </a:rPr>
              <a:t>[… Imagine you can tap into the self-driving cars’ cameras and you can capture imagery. You still need to figure out what to do with that imagery. Users in a self-driving car could take a picture but it would be so enhanced if we went from say 10 percent of people having a picture to every report having a picture. It would be a great enhancement….]  </a:t>
            </a:r>
          </a:p>
          <a:p>
            <a:pPr algn="r"/>
            <a:r>
              <a:rPr lang="en-US" sz="2000" i="1" dirty="0">
                <a:latin typeface="Georgia" panose="02040502050405020303" pitchFamily="18" charset="0"/>
              </a:rPr>
              <a:t> -Di-Ann </a:t>
            </a:r>
            <a:r>
              <a:rPr lang="en-US" sz="2000" i="1" dirty="0" err="1">
                <a:latin typeface="Georgia" panose="02040502050405020303" pitchFamily="18" charset="0"/>
              </a:rPr>
              <a:t>Eisnor</a:t>
            </a:r>
            <a:endParaRPr lang="en-US" sz="2400" i="1" dirty="0"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E64C58-141E-F94B-B3BB-8BF903819833}"/>
              </a:ext>
            </a:extLst>
          </p:cNvPr>
          <p:cNvSpPr txBox="1"/>
          <p:nvPr/>
        </p:nvSpPr>
        <p:spPr>
          <a:xfrm>
            <a:off x="4943962" y="1983783"/>
            <a:ext cx="69923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IoT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A14C9F-B3D7-0E43-A690-5B82811C281D}"/>
              </a:ext>
            </a:extLst>
          </p:cNvPr>
          <p:cNvSpPr txBox="1"/>
          <p:nvPr/>
        </p:nvSpPr>
        <p:spPr>
          <a:xfrm>
            <a:off x="6710768" y="1737561"/>
            <a:ext cx="2454518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/>
              <a:t>Autonomous </a:t>
            </a:r>
          </a:p>
          <a:p>
            <a:pPr algn="ctr"/>
            <a:r>
              <a:rPr lang="en-US" sz="3200" b="1" dirty="0"/>
              <a:t>Vehicles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CEE740-1352-8249-90F5-CBC22ACA7CF1}"/>
              </a:ext>
            </a:extLst>
          </p:cNvPr>
          <p:cNvSpPr txBox="1"/>
          <p:nvPr/>
        </p:nvSpPr>
        <p:spPr>
          <a:xfrm>
            <a:off x="5979650" y="2026032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76271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F381FD-D7BC-CF4B-9341-A5370A9C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6101"/>
            <a:ext cx="9601200" cy="476026"/>
          </a:xfrm>
        </p:spPr>
        <p:txBody>
          <a:bodyPr>
            <a:normAutofit fontScale="90000"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0B3ED1-3DBA-5E4D-A3BA-49572E868433}"/>
              </a:ext>
            </a:extLst>
          </p:cNvPr>
          <p:cNvSpPr txBox="1"/>
          <p:nvPr/>
        </p:nvSpPr>
        <p:spPr>
          <a:xfrm>
            <a:off x="4943962" y="1983783"/>
            <a:ext cx="69923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IoT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816D4C-B8C8-2D41-AA82-C78B1720B42C}"/>
              </a:ext>
            </a:extLst>
          </p:cNvPr>
          <p:cNvSpPr txBox="1"/>
          <p:nvPr/>
        </p:nvSpPr>
        <p:spPr>
          <a:xfrm>
            <a:off x="6710768" y="1737561"/>
            <a:ext cx="2454518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/>
              <a:t>Autonomous </a:t>
            </a:r>
          </a:p>
          <a:p>
            <a:pPr algn="ctr"/>
            <a:r>
              <a:rPr lang="en-US" sz="3200" b="1" dirty="0"/>
              <a:t>Vehicles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116BB-3FE5-E34F-A65C-4840F9681939}"/>
              </a:ext>
            </a:extLst>
          </p:cNvPr>
          <p:cNvSpPr txBox="1"/>
          <p:nvPr/>
        </p:nvSpPr>
        <p:spPr>
          <a:xfrm>
            <a:off x="3255507" y="3238908"/>
            <a:ext cx="6237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Data Collection &amp; Data Distribution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83F6B2-4242-B64B-BD9C-BF9BF6295995}"/>
              </a:ext>
            </a:extLst>
          </p:cNvPr>
          <p:cNvSpPr txBox="1"/>
          <p:nvPr/>
        </p:nvSpPr>
        <p:spPr>
          <a:xfrm>
            <a:off x="5979650" y="2026032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3BA006-67AA-E344-8F6E-844F99709A59}"/>
              </a:ext>
            </a:extLst>
          </p:cNvPr>
          <p:cNvSpPr txBox="1"/>
          <p:nvPr/>
        </p:nvSpPr>
        <p:spPr>
          <a:xfrm>
            <a:off x="4014061" y="4247812"/>
            <a:ext cx="4204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How to distribute data?</a:t>
            </a: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F8B81C08-149E-B145-9D0C-53C209B70F9F}"/>
              </a:ext>
            </a:extLst>
          </p:cNvPr>
          <p:cNvSpPr/>
          <p:nvPr/>
        </p:nvSpPr>
        <p:spPr>
          <a:xfrm>
            <a:off x="6003969" y="2809748"/>
            <a:ext cx="336459" cy="4029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4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 animBg="1"/>
    </p:bldLst>
  </p:timing>
</p:sld>
</file>

<file path=ppt/theme/theme1.xml><?xml version="1.0" encoding="utf-8"?>
<a:theme xmlns:a="http://schemas.openxmlformats.org/drawingml/2006/main" name="Crop">
  <a:themeElements>
    <a:clrScheme name="Custom 6">
      <a:dk1>
        <a:srgbClr val="000000"/>
      </a:dk1>
      <a:lt1>
        <a:srgbClr val="FFFFFF"/>
      </a:lt1>
      <a:dk2>
        <a:srgbClr val="1F497D"/>
      </a:dk2>
      <a:lt2>
        <a:srgbClr val="FFFBF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{BF8579B9-6EC8-4942-BF42-27294200FB4F}tf10001072</Template>
  <TotalTime>3652</TotalTime>
  <Words>1278</Words>
  <Application>Microsoft Macintosh PowerPoint</Application>
  <PresentationFormat>Widescreen</PresentationFormat>
  <Paragraphs>176</Paragraphs>
  <Slides>21</Slides>
  <Notes>20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CenturyGothic</vt:lpstr>
      <vt:lpstr>等线</vt:lpstr>
      <vt:lpstr>微軟正黑體</vt:lpstr>
      <vt:lpstr>华文楷体</vt:lpstr>
      <vt:lpstr>Arial</vt:lpstr>
      <vt:lpstr>Arial Black</vt:lpstr>
      <vt:lpstr>Calibri</vt:lpstr>
      <vt:lpstr>Cambria Math</vt:lpstr>
      <vt:lpstr>Franklin Gothic Book</vt:lpstr>
      <vt:lpstr>Georgia</vt:lpstr>
      <vt:lpstr>Times New Roman</vt:lpstr>
      <vt:lpstr>Crop</vt:lpstr>
      <vt:lpstr>PowerPoint Presentation</vt:lpstr>
      <vt:lpstr>Internet of Things</vt:lpstr>
      <vt:lpstr>PowerPoint Presentation</vt:lpstr>
      <vt:lpstr>Smart city</vt:lpstr>
      <vt:lpstr>Share of worldwide smart city projects </vt:lpstr>
      <vt:lpstr>Cities around the world are already getting smarter </vt:lpstr>
      <vt:lpstr>Road weather intelligence</vt:lpstr>
      <vt:lpstr>PowerPoint Presentation</vt:lpstr>
      <vt:lpstr>PowerPoint Presentation</vt:lpstr>
      <vt:lpstr>Combine economic theory and robotics</vt:lpstr>
      <vt:lpstr>Information design for traffic management</vt:lpstr>
      <vt:lpstr>Price of Anarchy and Braess’ Paradox</vt:lpstr>
      <vt:lpstr>Informational Braess’ Paradox</vt:lpstr>
      <vt:lpstr>Model formulation</vt:lpstr>
      <vt:lpstr>Selfish agents and Nash flow</vt:lpstr>
      <vt:lpstr>Model formulation (Cont’d)</vt:lpstr>
      <vt:lpstr>Sequence of events</vt:lpstr>
      <vt:lpstr>Bounds for arbitrary signals</vt:lpstr>
      <vt:lpstr>Information vs. tolling</vt:lpstr>
      <vt:lpstr>Future directions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Yixuan Liu</dc:creator>
  <cp:lastModifiedBy>Yixuan Liu</cp:lastModifiedBy>
  <cp:revision>236</cp:revision>
  <dcterms:created xsi:type="dcterms:W3CDTF">2019-05-01T15:57:06Z</dcterms:created>
  <dcterms:modified xsi:type="dcterms:W3CDTF">2019-06-06T19:39:55Z</dcterms:modified>
</cp:coreProperties>
</file>